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256" r:id="rId4"/>
    <p:sldId id="258" r:id="rId5"/>
    <p:sldId id="261" r:id="rId6"/>
    <p:sldId id="260" r:id="rId7"/>
    <p:sldId id="286" r:id="rId8"/>
    <p:sldId id="263" r:id="rId9"/>
    <p:sldId id="265" r:id="rId10"/>
    <p:sldId id="267" r:id="rId11"/>
    <p:sldId id="271" r:id="rId12"/>
    <p:sldId id="273" r:id="rId13"/>
    <p:sldId id="274" r:id="rId14"/>
    <p:sldId id="275" r:id="rId15"/>
    <p:sldId id="276" r:id="rId16"/>
    <p:sldId id="277" r:id="rId17"/>
    <p:sldId id="278" r:id="rId18"/>
    <p:sldId id="285" r:id="rId19"/>
    <p:sldId id="280" r:id="rId20"/>
    <p:sldId id="281" r:id="rId21"/>
    <p:sldId id="282" r:id="rId22"/>
    <p:sldId id="284" r:id="rId23"/>
    <p:sldId id="283" r:id="rId24"/>
    <p:sldId id="268" r:id="rId25"/>
  </p:sldIdLst>
  <p:sldSz cx="12192000" cy="6858000"/>
  <p:notesSz cx="6858000" cy="9144000"/>
  <p:defaultText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0" d="100"/>
          <a:sy n="90" d="100"/>
        </p:scale>
        <p:origin x="57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032002903477119"/>
          <c:y val="0.18689437327085476"/>
          <c:w val="0.59495608575380354"/>
          <c:h val="0.42189178328543292"/>
        </c:manualLayout>
      </c:layout>
      <c:barChart>
        <c:barDir val="col"/>
        <c:grouping val="clustered"/>
        <c:varyColors val="1"/>
        <c:ser>
          <c:idx val="0"/>
          <c:order val="0"/>
          <c:tx>
            <c:strRef>
              <c:f>'5'!$C$7</c:f>
              <c:strCache>
                <c:ptCount val="1"/>
                <c:pt idx="0">
                  <c:v>% Por Sector</c:v>
                </c:pt>
              </c:strCache>
            </c:strRef>
          </c:tx>
          <c:invertIfNegative val="0"/>
          <c:dPt>
            <c:idx val="0"/>
            <c:invertIfNegative val="0"/>
            <c:bubble3D val="0"/>
            <c:extLst>
              <c:ext xmlns:c16="http://schemas.microsoft.com/office/drawing/2014/chart" uri="{C3380CC4-5D6E-409C-BE32-E72D297353CC}">
                <c16:uniqueId val="{00000000-6B12-4456-864D-4943E4F1838A}"/>
              </c:ext>
            </c:extLst>
          </c:dPt>
          <c:dPt>
            <c:idx val="1"/>
            <c:invertIfNegative val="0"/>
            <c:bubble3D val="0"/>
            <c:extLst>
              <c:ext xmlns:c16="http://schemas.microsoft.com/office/drawing/2014/chart" uri="{C3380CC4-5D6E-409C-BE32-E72D297353CC}">
                <c16:uniqueId val="{00000001-6B12-4456-864D-4943E4F1838A}"/>
              </c:ext>
            </c:extLst>
          </c:dPt>
          <c:dPt>
            <c:idx val="2"/>
            <c:invertIfNegative val="0"/>
            <c:bubble3D val="0"/>
            <c:extLst>
              <c:ext xmlns:c16="http://schemas.microsoft.com/office/drawing/2014/chart" uri="{C3380CC4-5D6E-409C-BE32-E72D297353CC}">
                <c16:uniqueId val="{00000002-6B12-4456-864D-4943E4F1838A}"/>
              </c:ext>
            </c:extLst>
          </c:dPt>
          <c:dPt>
            <c:idx val="3"/>
            <c:invertIfNegative val="0"/>
            <c:bubble3D val="0"/>
            <c:extLst>
              <c:ext xmlns:c16="http://schemas.microsoft.com/office/drawing/2014/chart" uri="{C3380CC4-5D6E-409C-BE32-E72D297353CC}">
                <c16:uniqueId val="{00000003-6B12-4456-864D-4943E4F1838A}"/>
              </c:ext>
            </c:extLst>
          </c:dPt>
          <c:dPt>
            <c:idx val="4"/>
            <c:invertIfNegative val="0"/>
            <c:bubble3D val="0"/>
            <c:extLst>
              <c:ext xmlns:c16="http://schemas.microsoft.com/office/drawing/2014/chart" uri="{C3380CC4-5D6E-409C-BE32-E72D297353CC}">
                <c16:uniqueId val="{00000004-6B12-4456-864D-4943E4F1838A}"/>
              </c:ext>
            </c:extLst>
          </c:dPt>
          <c:dPt>
            <c:idx val="5"/>
            <c:invertIfNegative val="0"/>
            <c:bubble3D val="0"/>
            <c:extLst>
              <c:ext xmlns:c16="http://schemas.microsoft.com/office/drawing/2014/chart" uri="{C3380CC4-5D6E-409C-BE32-E72D297353CC}">
                <c16:uniqueId val="{00000005-6B12-4456-864D-4943E4F1838A}"/>
              </c:ext>
            </c:extLst>
          </c:dPt>
          <c:dPt>
            <c:idx val="6"/>
            <c:invertIfNegative val="0"/>
            <c:bubble3D val="0"/>
            <c:extLst>
              <c:ext xmlns:c16="http://schemas.microsoft.com/office/drawing/2014/chart" uri="{C3380CC4-5D6E-409C-BE32-E72D297353CC}">
                <c16:uniqueId val="{00000006-6B12-4456-864D-4943E4F1838A}"/>
              </c:ext>
            </c:extLst>
          </c:dPt>
          <c:dPt>
            <c:idx val="7"/>
            <c:invertIfNegative val="0"/>
            <c:bubble3D val="0"/>
            <c:extLst>
              <c:ext xmlns:c16="http://schemas.microsoft.com/office/drawing/2014/chart" uri="{C3380CC4-5D6E-409C-BE32-E72D297353CC}">
                <c16:uniqueId val="{00000007-6B12-4456-864D-4943E4F1838A}"/>
              </c:ext>
            </c:extLst>
          </c:dPt>
          <c:dLbls>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'5'!$B$8:$B$15</c:f>
              <c:strCache>
                <c:ptCount val="8"/>
                <c:pt idx="0">
                  <c:v>Gubernamental</c:v>
                </c:pt>
                <c:pt idx="1">
                  <c:v>PVS,  TB y Malaria</c:v>
                </c:pt>
                <c:pt idx="2">
                  <c:v>Poblaciones Clave: TS, HSH y Trans</c:v>
                </c:pt>
                <c:pt idx="3">
                  <c:v>ONGs</c:v>
                </c:pt>
                <c:pt idx="4">
                  <c:v>Academico</c:v>
                </c:pt>
                <c:pt idx="5">
                  <c:v>OBF</c:v>
                </c:pt>
                <c:pt idx="6">
                  <c:v>ML/BL</c:v>
                </c:pt>
                <c:pt idx="7">
                  <c:v>Privado</c:v>
                </c:pt>
              </c:strCache>
            </c:strRef>
          </c:cat>
          <c:val>
            <c:numRef>
              <c:f>'5'!$C$8:$C$15</c:f>
              <c:numCache>
                <c:formatCode>0%</c:formatCode>
                <c:ptCount val="8"/>
                <c:pt idx="0">
                  <c:v>1</c:v>
                </c:pt>
                <c:pt idx="1">
                  <c:v>1</c:v>
                </c:pt>
                <c:pt idx="2">
                  <c:v>1</c:v>
                </c:pt>
                <c:pt idx="3">
                  <c:v>1</c:v>
                </c:pt>
                <c:pt idx="4">
                  <c:v>1</c:v>
                </c:pt>
                <c:pt idx="5">
                  <c:v>1</c:v>
                </c:pt>
                <c:pt idx="6">
                  <c:v>0.8</c:v>
                </c:pt>
                <c:pt idx="7">
                  <c:v>0.7</c:v>
                </c:pt>
              </c:numCache>
            </c:numRef>
          </c:val>
          <c:extLst>
            <c:ext xmlns:c16="http://schemas.microsoft.com/office/drawing/2014/chart" uri="{C3380CC4-5D6E-409C-BE32-E72D297353CC}">
              <c16:uniqueId val="{00000008-6B12-4456-864D-4943E4F1838A}"/>
            </c:ext>
          </c:extLst>
        </c:ser>
        <c:dLbls>
          <c:showLegendKey val="0"/>
          <c:showVal val="0"/>
          <c:showCatName val="0"/>
          <c:showSerName val="0"/>
          <c:showPercent val="0"/>
          <c:showBubbleSize val="0"/>
        </c:dLbls>
        <c:gapWidth val="150"/>
        <c:axId val="1570905664"/>
        <c:axId val="1"/>
      </c:barChart>
      <c:catAx>
        <c:axId val="1570905664"/>
        <c:scaling>
          <c:orientation val="minMax"/>
        </c:scaling>
        <c:delete val="0"/>
        <c:axPos val="b"/>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0%" sourceLinked="1"/>
        <c:majorTickMark val="out"/>
        <c:minorTickMark val="none"/>
        <c:tickLblPos val="nextTo"/>
        <c:crossAx val="1570905664"/>
        <c:crosses val="autoZero"/>
        <c:crossBetween val="between"/>
      </c:valAx>
    </c:plotArea>
    <c:plotVisOnly val="1"/>
    <c:dispBlanksAs val="gap"/>
    <c:showDLblsOverMax val="0"/>
  </c:chart>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1463CE-4343-4053-811A-AD2FDA4DBE9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SV"/>
          </a:p>
        </p:txBody>
      </p:sp>
      <p:sp>
        <p:nvSpPr>
          <p:cNvPr id="3" name="Subtítulo 2">
            <a:extLst>
              <a:ext uri="{FF2B5EF4-FFF2-40B4-BE49-F238E27FC236}">
                <a16:creationId xmlns:a16="http://schemas.microsoft.com/office/drawing/2014/main" id="{521B2FB2-98E1-4071-A4DA-3E37893F7D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SV"/>
          </a:p>
        </p:txBody>
      </p:sp>
      <p:sp>
        <p:nvSpPr>
          <p:cNvPr id="4" name="Marcador de fecha 3">
            <a:extLst>
              <a:ext uri="{FF2B5EF4-FFF2-40B4-BE49-F238E27FC236}">
                <a16:creationId xmlns:a16="http://schemas.microsoft.com/office/drawing/2014/main" id="{D5B44E01-E44C-4C3E-B27A-5F54D6F433E7}"/>
              </a:ext>
            </a:extLst>
          </p:cNvPr>
          <p:cNvSpPr>
            <a:spLocks noGrp="1"/>
          </p:cNvSpPr>
          <p:nvPr>
            <p:ph type="dt" sz="half" idx="10"/>
          </p:nvPr>
        </p:nvSpPr>
        <p:spPr/>
        <p:txBody>
          <a:bodyPr/>
          <a:lstStyle/>
          <a:p>
            <a:fld id="{7829B477-CB78-4D88-9C86-5F07C5E75C2F}" type="datetimeFigureOut">
              <a:rPr lang="es-SV" smtClean="0"/>
              <a:t>22/10/2019</a:t>
            </a:fld>
            <a:endParaRPr lang="es-SV"/>
          </a:p>
        </p:txBody>
      </p:sp>
      <p:sp>
        <p:nvSpPr>
          <p:cNvPr id="5" name="Marcador de pie de página 4">
            <a:extLst>
              <a:ext uri="{FF2B5EF4-FFF2-40B4-BE49-F238E27FC236}">
                <a16:creationId xmlns:a16="http://schemas.microsoft.com/office/drawing/2014/main" id="{BF63E697-0566-4335-B1D4-996833F32870}"/>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70D1FB5E-A810-4F98-879A-B939DEBE6CC1}"/>
              </a:ext>
            </a:extLst>
          </p:cNvPr>
          <p:cNvSpPr>
            <a:spLocks noGrp="1"/>
          </p:cNvSpPr>
          <p:nvPr>
            <p:ph type="sldNum" sz="quarter" idx="12"/>
          </p:nvPr>
        </p:nvSpPr>
        <p:spPr/>
        <p:txBody>
          <a:bodyPr/>
          <a:lstStyle/>
          <a:p>
            <a:fld id="{739C8A6F-1865-49F3-B46F-26AE037AE7E6}" type="slidenum">
              <a:rPr lang="es-SV" smtClean="0"/>
              <a:t>‹Nº›</a:t>
            </a:fld>
            <a:endParaRPr lang="es-SV"/>
          </a:p>
        </p:txBody>
      </p:sp>
    </p:spTree>
    <p:extLst>
      <p:ext uri="{BB962C8B-B14F-4D97-AF65-F5344CB8AC3E}">
        <p14:creationId xmlns:p14="http://schemas.microsoft.com/office/powerpoint/2010/main" val="1214127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E588C6-D441-4EB2-B1D4-5342512793A9}"/>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texto vertical 2">
            <a:extLst>
              <a:ext uri="{FF2B5EF4-FFF2-40B4-BE49-F238E27FC236}">
                <a16:creationId xmlns:a16="http://schemas.microsoft.com/office/drawing/2014/main" id="{3C2DEE5F-C4E3-43B1-865E-4C71CFA6953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83135C9A-7B92-48E3-95FA-1A44F08EFB89}"/>
              </a:ext>
            </a:extLst>
          </p:cNvPr>
          <p:cNvSpPr>
            <a:spLocks noGrp="1"/>
          </p:cNvSpPr>
          <p:nvPr>
            <p:ph type="dt" sz="half" idx="10"/>
          </p:nvPr>
        </p:nvSpPr>
        <p:spPr/>
        <p:txBody>
          <a:bodyPr/>
          <a:lstStyle/>
          <a:p>
            <a:fld id="{7829B477-CB78-4D88-9C86-5F07C5E75C2F}" type="datetimeFigureOut">
              <a:rPr lang="es-SV" smtClean="0"/>
              <a:t>22/10/2019</a:t>
            </a:fld>
            <a:endParaRPr lang="es-SV"/>
          </a:p>
        </p:txBody>
      </p:sp>
      <p:sp>
        <p:nvSpPr>
          <p:cNvPr id="5" name="Marcador de pie de página 4">
            <a:extLst>
              <a:ext uri="{FF2B5EF4-FFF2-40B4-BE49-F238E27FC236}">
                <a16:creationId xmlns:a16="http://schemas.microsoft.com/office/drawing/2014/main" id="{B665ABF4-FF86-4C9A-BC30-1944E4B3457E}"/>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1EFC84C1-ABED-4F28-A248-85A706398611}"/>
              </a:ext>
            </a:extLst>
          </p:cNvPr>
          <p:cNvSpPr>
            <a:spLocks noGrp="1"/>
          </p:cNvSpPr>
          <p:nvPr>
            <p:ph type="sldNum" sz="quarter" idx="12"/>
          </p:nvPr>
        </p:nvSpPr>
        <p:spPr/>
        <p:txBody>
          <a:bodyPr/>
          <a:lstStyle/>
          <a:p>
            <a:fld id="{739C8A6F-1865-49F3-B46F-26AE037AE7E6}" type="slidenum">
              <a:rPr lang="es-SV" smtClean="0"/>
              <a:t>‹Nº›</a:t>
            </a:fld>
            <a:endParaRPr lang="es-SV"/>
          </a:p>
        </p:txBody>
      </p:sp>
    </p:spTree>
    <p:extLst>
      <p:ext uri="{BB962C8B-B14F-4D97-AF65-F5344CB8AC3E}">
        <p14:creationId xmlns:p14="http://schemas.microsoft.com/office/powerpoint/2010/main" val="2717350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7747B62-D578-4CCF-88A4-C58BCDECE87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SV"/>
          </a:p>
        </p:txBody>
      </p:sp>
      <p:sp>
        <p:nvSpPr>
          <p:cNvPr id="3" name="Marcador de texto vertical 2">
            <a:extLst>
              <a:ext uri="{FF2B5EF4-FFF2-40B4-BE49-F238E27FC236}">
                <a16:creationId xmlns:a16="http://schemas.microsoft.com/office/drawing/2014/main" id="{E18CA714-59C7-4A23-8DEC-C3E4B18AB3D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CD4EF79B-B281-492F-809A-C6D9AD5C25A1}"/>
              </a:ext>
            </a:extLst>
          </p:cNvPr>
          <p:cNvSpPr>
            <a:spLocks noGrp="1"/>
          </p:cNvSpPr>
          <p:nvPr>
            <p:ph type="dt" sz="half" idx="10"/>
          </p:nvPr>
        </p:nvSpPr>
        <p:spPr/>
        <p:txBody>
          <a:bodyPr/>
          <a:lstStyle/>
          <a:p>
            <a:fld id="{7829B477-CB78-4D88-9C86-5F07C5E75C2F}" type="datetimeFigureOut">
              <a:rPr lang="es-SV" smtClean="0"/>
              <a:t>22/10/2019</a:t>
            </a:fld>
            <a:endParaRPr lang="es-SV"/>
          </a:p>
        </p:txBody>
      </p:sp>
      <p:sp>
        <p:nvSpPr>
          <p:cNvPr id="5" name="Marcador de pie de página 4">
            <a:extLst>
              <a:ext uri="{FF2B5EF4-FFF2-40B4-BE49-F238E27FC236}">
                <a16:creationId xmlns:a16="http://schemas.microsoft.com/office/drawing/2014/main" id="{4393C13C-A2CC-42B2-BE2A-A30CA61AA90B}"/>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B367B4E0-6346-4814-A261-99E90FBF237B}"/>
              </a:ext>
            </a:extLst>
          </p:cNvPr>
          <p:cNvSpPr>
            <a:spLocks noGrp="1"/>
          </p:cNvSpPr>
          <p:nvPr>
            <p:ph type="sldNum" sz="quarter" idx="12"/>
          </p:nvPr>
        </p:nvSpPr>
        <p:spPr/>
        <p:txBody>
          <a:bodyPr/>
          <a:lstStyle/>
          <a:p>
            <a:fld id="{739C8A6F-1865-49F3-B46F-26AE037AE7E6}" type="slidenum">
              <a:rPr lang="es-SV" smtClean="0"/>
              <a:t>‹Nº›</a:t>
            </a:fld>
            <a:endParaRPr lang="es-SV"/>
          </a:p>
        </p:txBody>
      </p:sp>
    </p:spTree>
    <p:extLst>
      <p:ext uri="{BB962C8B-B14F-4D97-AF65-F5344CB8AC3E}">
        <p14:creationId xmlns:p14="http://schemas.microsoft.com/office/powerpoint/2010/main" val="618791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1463CE-4343-4053-811A-AD2FDA4DBE90}"/>
              </a:ext>
            </a:extLst>
          </p:cNvPr>
          <p:cNvSpPr>
            <a:spLocks noGrp="1"/>
          </p:cNvSpPr>
          <p:nvPr>
            <p:ph type="ctrTitle"/>
          </p:nvPr>
        </p:nvSpPr>
        <p:spPr>
          <a:xfrm>
            <a:off x="1524000" y="1122363"/>
            <a:ext cx="9144000" cy="2387600"/>
          </a:xfrm>
        </p:spPr>
        <p:txBody>
          <a:bodyPr anchor="b"/>
          <a:lstStyle>
            <a:lvl1pPr algn="ctr">
              <a:defRPr sz="4500"/>
            </a:lvl1pPr>
          </a:lstStyle>
          <a:p>
            <a:r>
              <a:rPr lang="es-ES"/>
              <a:t>Haga clic para modificar el estilo de título del patrón</a:t>
            </a:r>
            <a:endParaRPr lang="es-SV"/>
          </a:p>
        </p:txBody>
      </p:sp>
      <p:sp>
        <p:nvSpPr>
          <p:cNvPr id="3" name="Subtítulo 2">
            <a:extLst>
              <a:ext uri="{FF2B5EF4-FFF2-40B4-BE49-F238E27FC236}">
                <a16:creationId xmlns:a16="http://schemas.microsoft.com/office/drawing/2014/main" id="{521B2FB2-98E1-4071-A4DA-3E37893F7D5A}"/>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SV"/>
          </a:p>
        </p:txBody>
      </p:sp>
      <p:sp>
        <p:nvSpPr>
          <p:cNvPr id="4" name="Marcador de fecha 3">
            <a:extLst>
              <a:ext uri="{FF2B5EF4-FFF2-40B4-BE49-F238E27FC236}">
                <a16:creationId xmlns:a16="http://schemas.microsoft.com/office/drawing/2014/main" id="{160F50EE-A190-437E-A4C0-3BA1B52680BF}"/>
              </a:ext>
            </a:extLst>
          </p:cNvPr>
          <p:cNvSpPr>
            <a:spLocks noGrp="1"/>
          </p:cNvSpPr>
          <p:nvPr>
            <p:ph type="dt" sz="half" idx="10"/>
          </p:nvPr>
        </p:nvSpPr>
        <p:spPr/>
        <p:txBody>
          <a:bodyPr/>
          <a:lstStyle>
            <a:lvl1pPr>
              <a:defRPr/>
            </a:lvl1pPr>
          </a:lstStyle>
          <a:p>
            <a:pPr>
              <a:defRPr/>
            </a:pPr>
            <a:fld id="{987E24E4-8863-4B9B-8725-C0C2F1465A64}" type="datetimeFigureOut">
              <a:rPr lang="es-SV"/>
              <a:pPr>
                <a:defRPr/>
              </a:pPr>
              <a:t>22/10/2019</a:t>
            </a:fld>
            <a:endParaRPr lang="es-SV"/>
          </a:p>
        </p:txBody>
      </p:sp>
      <p:sp>
        <p:nvSpPr>
          <p:cNvPr id="5" name="Marcador de pie de página 4">
            <a:extLst>
              <a:ext uri="{FF2B5EF4-FFF2-40B4-BE49-F238E27FC236}">
                <a16:creationId xmlns:a16="http://schemas.microsoft.com/office/drawing/2014/main" id="{734583EB-8B7B-4383-9FA9-3753864EBF68}"/>
              </a:ext>
            </a:extLst>
          </p:cNvPr>
          <p:cNvSpPr>
            <a:spLocks noGrp="1"/>
          </p:cNvSpPr>
          <p:nvPr>
            <p:ph type="ftr" sz="quarter" idx="11"/>
          </p:nvPr>
        </p:nvSpPr>
        <p:spPr/>
        <p:txBody>
          <a:bodyPr/>
          <a:lstStyle>
            <a:lvl1pPr>
              <a:defRPr/>
            </a:lvl1pPr>
          </a:lstStyle>
          <a:p>
            <a:pPr>
              <a:defRPr/>
            </a:pPr>
            <a:endParaRPr lang="es-SV"/>
          </a:p>
        </p:txBody>
      </p:sp>
      <p:sp>
        <p:nvSpPr>
          <p:cNvPr id="6" name="Marcador de número de diapositiva 5">
            <a:extLst>
              <a:ext uri="{FF2B5EF4-FFF2-40B4-BE49-F238E27FC236}">
                <a16:creationId xmlns:a16="http://schemas.microsoft.com/office/drawing/2014/main" id="{3CA8C0C6-3A9C-4210-9858-9165225EE78F}"/>
              </a:ext>
            </a:extLst>
          </p:cNvPr>
          <p:cNvSpPr>
            <a:spLocks noGrp="1"/>
          </p:cNvSpPr>
          <p:nvPr>
            <p:ph type="sldNum" sz="quarter" idx="12"/>
          </p:nvPr>
        </p:nvSpPr>
        <p:spPr/>
        <p:txBody>
          <a:bodyPr/>
          <a:lstStyle>
            <a:lvl1pPr>
              <a:defRPr/>
            </a:lvl1pPr>
          </a:lstStyle>
          <a:p>
            <a:pPr>
              <a:defRPr/>
            </a:pPr>
            <a:fld id="{7CE1C0C4-8251-4576-A4AA-F53404A3562F}" type="slidenum">
              <a:rPr lang="es-SV"/>
              <a:pPr>
                <a:defRPr/>
              </a:pPr>
              <a:t>‹Nº›</a:t>
            </a:fld>
            <a:endParaRPr lang="es-SV"/>
          </a:p>
        </p:txBody>
      </p:sp>
    </p:spTree>
    <p:extLst>
      <p:ext uri="{BB962C8B-B14F-4D97-AF65-F5344CB8AC3E}">
        <p14:creationId xmlns:p14="http://schemas.microsoft.com/office/powerpoint/2010/main" val="1964629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255F15-0CC9-44B7-A28A-A5F121EC71AC}"/>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D715018C-692A-403B-9E9D-6ADF4A02A92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083DAB55-6AB8-4AA8-A3C8-8BB13FD3B9B7}"/>
              </a:ext>
            </a:extLst>
          </p:cNvPr>
          <p:cNvSpPr>
            <a:spLocks noGrp="1"/>
          </p:cNvSpPr>
          <p:nvPr>
            <p:ph type="dt" sz="half" idx="10"/>
          </p:nvPr>
        </p:nvSpPr>
        <p:spPr/>
        <p:txBody>
          <a:bodyPr/>
          <a:lstStyle>
            <a:lvl1pPr>
              <a:defRPr/>
            </a:lvl1pPr>
          </a:lstStyle>
          <a:p>
            <a:pPr>
              <a:defRPr/>
            </a:pPr>
            <a:fld id="{976316A8-64D6-4FFF-ADF2-49FEC39445D9}" type="datetimeFigureOut">
              <a:rPr lang="es-SV"/>
              <a:pPr>
                <a:defRPr/>
              </a:pPr>
              <a:t>22/10/2019</a:t>
            </a:fld>
            <a:endParaRPr lang="es-SV"/>
          </a:p>
        </p:txBody>
      </p:sp>
      <p:sp>
        <p:nvSpPr>
          <p:cNvPr id="5" name="Marcador de pie de página 4">
            <a:extLst>
              <a:ext uri="{FF2B5EF4-FFF2-40B4-BE49-F238E27FC236}">
                <a16:creationId xmlns:a16="http://schemas.microsoft.com/office/drawing/2014/main" id="{099484E2-51DC-4A63-917E-14FB515CB970}"/>
              </a:ext>
            </a:extLst>
          </p:cNvPr>
          <p:cNvSpPr>
            <a:spLocks noGrp="1"/>
          </p:cNvSpPr>
          <p:nvPr>
            <p:ph type="ftr" sz="quarter" idx="11"/>
          </p:nvPr>
        </p:nvSpPr>
        <p:spPr/>
        <p:txBody>
          <a:bodyPr/>
          <a:lstStyle>
            <a:lvl1pPr>
              <a:defRPr/>
            </a:lvl1pPr>
          </a:lstStyle>
          <a:p>
            <a:pPr>
              <a:defRPr/>
            </a:pPr>
            <a:endParaRPr lang="es-SV"/>
          </a:p>
        </p:txBody>
      </p:sp>
      <p:sp>
        <p:nvSpPr>
          <p:cNvPr id="6" name="Marcador de número de diapositiva 5">
            <a:extLst>
              <a:ext uri="{FF2B5EF4-FFF2-40B4-BE49-F238E27FC236}">
                <a16:creationId xmlns:a16="http://schemas.microsoft.com/office/drawing/2014/main" id="{7A6160D8-E4BD-4AC0-97F5-9FC60A729686}"/>
              </a:ext>
            </a:extLst>
          </p:cNvPr>
          <p:cNvSpPr>
            <a:spLocks noGrp="1"/>
          </p:cNvSpPr>
          <p:nvPr>
            <p:ph type="sldNum" sz="quarter" idx="12"/>
          </p:nvPr>
        </p:nvSpPr>
        <p:spPr/>
        <p:txBody>
          <a:bodyPr/>
          <a:lstStyle>
            <a:lvl1pPr>
              <a:defRPr/>
            </a:lvl1pPr>
          </a:lstStyle>
          <a:p>
            <a:pPr>
              <a:defRPr/>
            </a:pPr>
            <a:fld id="{2F4C7229-96C4-44EA-9463-5D348F416C03}" type="slidenum">
              <a:rPr lang="es-SV"/>
              <a:pPr>
                <a:defRPr/>
              </a:pPr>
              <a:t>‹Nº›</a:t>
            </a:fld>
            <a:endParaRPr lang="es-SV"/>
          </a:p>
        </p:txBody>
      </p:sp>
    </p:spTree>
    <p:extLst>
      <p:ext uri="{BB962C8B-B14F-4D97-AF65-F5344CB8AC3E}">
        <p14:creationId xmlns:p14="http://schemas.microsoft.com/office/powerpoint/2010/main" val="34211098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FF532C-4CC4-43BC-8E76-87BCC45D3EFA}"/>
              </a:ext>
            </a:extLst>
          </p:cNvPr>
          <p:cNvSpPr>
            <a:spLocks noGrp="1"/>
          </p:cNvSpPr>
          <p:nvPr>
            <p:ph type="title"/>
          </p:nvPr>
        </p:nvSpPr>
        <p:spPr>
          <a:xfrm>
            <a:off x="831851" y="1709740"/>
            <a:ext cx="10515600" cy="2852737"/>
          </a:xfrm>
        </p:spPr>
        <p:txBody>
          <a:bodyPr anchor="b"/>
          <a:lstStyle>
            <a:lvl1pPr>
              <a:defRPr sz="4500"/>
            </a:lvl1p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1CCFCC6F-A2D8-477A-A3E2-D1CF9BB90420}"/>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583160A-AA04-465A-991A-F1AA6FF331F4}"/>
              </a:ext>
            </a:extLst>
          </p:cNvPr>
          <p:cNvSpPr>
            <a:spLocks noGrp="1"/>
          </p:cNvSpPr>
          <p:nvPr>
            <p:ph type="dt" sz="half" idx="10"/>
          </p:nvPr>
        </p:nvSpPr>
        <p:spPr/>
        <p:txBody>
          <a:bodyPr/>
          <a:lstStyle>
            <a:lvl1pPr>
              <a:defRPr/>
            </a:lvl1pPr>
          </a:lstStyle>
          <a:p>
            <a:pPr>
              <a:defRPr/>
            </a:pPr>
            <a:fld id="{121E155A-D569-4AB5-9317-EF3E9B342A1F}" type="datetimeFigureOut">
              <a:rPr lang="es-SV"/>
              <a:pPr>
                <a:defRPr/>
              </a:pPr>
              <a:t>22/10/2019</a:t>
            </a:fld>
            <a:endParaRPr lang="es-SV"/>
          </a:p>
        </p:txBody>
      </p:sp>
      <p:sp>
        <p:nvSpPr>
          <p:cNvPr id="5" name="Marcador de pie de página 4">
            <a:extLst>
              <a:ext uri="{FF2B5EF4-FFF2-40B4-BE49-F238E27FC236}">
                <a16:creationId xmlns:a16="http://schemas.microsoft.com/office/drawing/2014/main" id="{12EC3D95-A771-4FBE-9345-1855847B40E1}"/>
              </a:ext>
            </a:extLst>
          </p:cNvPr>
          <p:cNvSpPr>
            <a:spLocks noGrp="1"/>
          </p:cNvSpPr>
          <p:nvPr>
            <p:ph type="ftr" sz="quarter" idx="11"/>
          </p:nvPr>
        </p:nvSpPr>
        <p:spPr/>
        <p:txBody>
          <a:bodyPr/>
          <a:lstStyle>
            <a:lvl1pPr>
              <a:defRPr/>
            </a:lvl1pPr>
          </a:lstStyle>
          <a:p>
            <a:pPr>
              <a:defRPr/>
            </a:pPr>
            <a:endParaRPr lang="es-SV"/>
          </a:p>
        </p:txBody>
      </p:sp>
      <p:sp>
        <p:nvSpPr>
          <p:cNvPr id="6" name="Marcador de número de diapositiva 5">
            <a:extLst>
              <a:ext uri="{FF2B5EF4-FFF2-40B4-BE49-F238E27FC236}">
                <a16:creationId xmlns:a16="http://schemas.microsoft.com/office/drawing/2014/main" id="{8EA85ADF-E073-43A7-A504-D6BA69A1CB63}"/>
              </a:ext>
            </a:extLst>
          </p:cNvPr>
          <p:cNvSpPr>
            <a:spLocks noGrp="1"/>
          </p:cNvSpPr>
          <p:nvPr>
            <p:ph type="sldNum" sz="quarter" idx="12"/>
          </p:nvPr>
        </p:nvSpPr>
        <p:spPr/>
        <p:txBody>
          <a:bodyPr/>
          <a:lstStyle>
            <a:lvl1pPr>
              <a:defRPr/>
            </a:lvl1pPr>
          </a:lstStyle>
          <a:p>
            <a:pPr>
              <a:defRPr/>
            </a:pPr>
            <a:fld id="{CAA57274-9721-40E2-8846-ABF72D9F6979}" type="slidenum">
              <a:rPr lang="es-SV"/>
              <a:pPr>
                <a:defRPr/>
              </a:pPr>
              <a:t>‹Nº›</a:t>
            </a:fld>
            <a:endParaRPr lang="es-SV"/>
          </a:p>
        </p:txBody>
      </p:sp>
    </p:spTree>
    <p:extLst>
      <p:ext uri="{BB962C8B-B14F-4D97-AF65-F5344CB8AC3E}">
        <p14:creationId xmlns:p14="http://schemas.microsoft.com/office/powerpoint/2010/main" val="18414803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25A67A-3E4F-4DE0-BAAD-77A437040420}"/>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8377CB5C-5413-4795-B8DE-175C31138B2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contenido 3">
            <a:extLst>
              <a:ext uri="{FF2B5EF4-FFF2-40B4-BE49-F238E27FC236}">
                <a16:creationId xmlns:a16="http://schemas.microsoft.com/office/drawing/2014/main" id="{1804F089-213D-4154-A3DA-566CAAB69A7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Marcador de fecha 3">
            <a:extLst>
              <a:ext uri="{FF2B5EF4-FFF2-40B4-BE49-F238E27FC236}">
                <a16:creationId xmlns:a16="http://schemas.microsoft.com/office/drawing/2014/main" id="{55445465-021B-4511-85CE-256208F9A376}"/>
              </a:ext>
            </a:extLst>
          </p:cNvPr>
          <p:cNvSpPr>
            <a:spLocks noGrp="1"/>
          </p:cNvSpPr>
          <p:nvPr>
            <p:ph type="dt" sz="half" idx="10"/>
          </p:nvPr>
        </p:nvSpPr>
        <p:spPr/>
        <p:txBody>
          <a:bodyPr/>
          <a:lstStyle>
            <a:lvl1pPr>
              <a:defRPr/>
            </a:lvl1pPr>
          </a:lstStyle>
          <a:p>
            <a:pPr>
              <a:defRPr/>
            </a:pPr>
            <a:fld id="{9EAE65F0-15FB-4A0E-A71D-764DF7588FF4}" type="datetimeFigureOut">
              <a:rPr lang="es-SV"/>
              <a:pPr>
                <a:defRPr/>
              </a:pPr>
              <a:t>22/10/2019</a:t>
            </a:fld>
            <a:endParaRPr lang="es-SV"/>
          </a:p>
        </p:txBody>
      </p:sp>
      <p:sp>
        <p:nvSpPr>
          <p:cNvPr id="6" name="Marcador de pie de página 4">
            <a:extLst>
              <a:ext uri="{FF2B5EF4-FFF2-40B4-BE49-F238E27FC236}">
                <a16:creationId xmlns:a16="http://schemas.microsoft.com/office/drawing/2014/main" id="{3F830780-D84D-4F70-AD73-46ACE3D37666}"/>
              </a:ext>
            </a:extLst>
          </p:cNvPr>
          <p:cNvSpPr>
            <a:spLocks noGrp="1"/>
          </p:cNvSpPr>
          <p:nvPr>
            <p:ph type="ftr" sz="quarter" idx="11"/>
          </p:nvPr>
        </p:nvSpPr>
        <p:spPr/>
        <p:txBody>
          <a:bodyPr/>
          <a:lstStyle>
            <a:lvl1pPr>
              <a:defRPr/>
            </a:lvl1pPr>
          </a:lstStyle>
          <a:p>
            <a:pPr>
              <a:defRPr/>
            </a:pPr>
            <a:endParaRPr lang="es-SV"/>
          </a:p>
        </p:txBody>
      </p:sp>
      <p:sp>
        <p:nvSpPr>
          <p:cNvPr id="7" name="Marcador de número de diapositiva 5">
            <a:extLst>
              <a:ext uri="{FF2B5EF4-FFF2-40B4-BE49-F238E27FC236}">
                <a16:creationId xmlns:a16="http://schemas.microsoft.com/office/drawing/2014/main" id="{888BDBED-9810-4834-83DF-FE2D2DF4188A}"/>
              </a:ext>
            </a:extLst>
          </p:cNvPr>
          <p:cNvSpPr>
            <a:spLocks noGrp="1"/>
          </p:cNvSpPr>
          <p:nvPr>
            <p:ph type="sldNum" sz="quarter" idx="12"/>
          </p:nvPr>
        </p:nvSpPr>
        <p:spPr/>
        <p:txBody>
          <a:bodyPr/>
          <a:lstStyle>
            <a:lvl1pPr>
              <a:defRPr/>
            </a:lvl1pPr>
          </a:lstStyle>
          <a:p>
            <a:pPr>
              <a:defRPr/>
            </a:pPr>
            <a:fld id="{E69B4869-DE34-4E67-9E04-CDC3475FCF37}" type="slidenum">
              <a:rPr lang="es-SV"/>
              <a:pPr>
                <a:defRPr/>
              </a:pPr>
              <a:t>‹Nº›</a:t>
            </a:fld>
            <a:endParaRPr lang="es-SV"/>
          </a:p>
        </p:txBody>
      </p:sp>
    </p:spTree>
    <p:extLst>
      <p:ext uri="{BB962C8B-B14F-4D97-AF65-F5344CB8AC3E}">
        <p14:creationId xmlns:p14="http://schemas.microsoft.com/office/powerpoint/2010/main" val="21830415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0A1951-7D98-44B2-89F4-1DC9D35A8658}"/>
              </a:ext>
            </a:extLst>
          </p:cNvPr>
          <p:cNvSpPr>
            <a:spLocks noGrp="1"/>
          </p:cNvSpPr>
          <p:nvPr>
            <p:ph type="title"/>
          </p:nvPr>
        </p:nvSpPr>
        <p:spPr>
          <a:xfrm>
            <a:off x="839788" y="365127"/>
            <a:ext cx="10515600" cy="1325563"/>
          </a:xfrm>
        </p:spPr>
        <p:txBody>
          <a:body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0CB8B969-2E73-40AE-92D5-D3DA52F687D0}"/>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4F93205-87CE-48E7-81FB-35017288A5E0}"/>
              </a:ext>
            </a:extLst>
          </p:cNvPr>
          <p:cNvSpPr>
            <a:spLocks noGrp="1"/>
          </p:cNvSpPr>
          <p:nvPr>
            <p:ph sz="half" idx="2"/>
          </p:nvPr>
        </p:nvSpPr>
        <p:spPr>
          <a:xfrm>
            <a:off x="839789"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Marcador de texto 4">
            <a:extLst>
              <a:ext uri="{FF2B5EF4-FFF2-40B4-BE49-F238E27FC236}">
                <a16:creationId xmlns:a16="http://schemas.microsoft.com/office/drawing/2014/main" id="{749862E4-8B0F-48A9-8EC5-68181F6245F2}"/>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64A7A6A-22A6-4584-9D44-B6C5C159D42D}"/>
              </a:ext>
            </a:extLst>
          </p:cNvPr>
          <p:cNvSpPr>
            <a:spLocks noGrp="1"/>
          </p:cNvSpPr>
          <p:nvPr>
            <p:ph sz="quarter" idx="4"/>
          </p:nvPr>
        </p:nvSpPr>
        <p:spPr>
          <a:xfrm>
            <a:off x="6172201"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7" name="Marcador de fecha 3">
            <a:extLst>
              <a:ext uri="{FF2B5EF4-FFF2-40B4-BE49-F238E27FC236}">
                <a16:creationId xmlns:a16="http://schemas.microsoft.com/office/drawing/2014/main" id="{DDD76B4C-2860-425C-9B71-D8B2E5F1D43B}"/>
              </a:ext>
            </a:extLst>
          </p:cNvPr>
          <p:cNvSpPr>
            <a:spLocks noGrp="1"/>
          </p:cNvSpPr>
          <p:nvPr>
            <p:ph type="dt" sz="half" idx="10"/>
          </p:nvPr>
        </p:nvSpPr>
        <p:spPr/>
        <p:txBody>
          <a:bodyPr/>
          <a:lstStyle>
            <a:lvl1pPr>
              <a:defRPr/>
            </a:lvl1pPr>
          </a:lstStyle>
          <a:p>
            <a:pPr>
              <a:defRPr/>
            </a:pPr>
            <a:fld id="{B5FAFAE2-A950-4601-9D9C-649820D5D906}" type="datetimeFigureOut">
              <a:rPr lang="es-SV"/>
              <a:pPr>
                <a:defRPr/>
              </a:pPr>
              <a:t>22/10/2019</a:t>
            </a:fld>
            <a:endParaRPr lang="es-SV"/>
          </a:p>
        </p:txBody>
      </p:sp>
      <p:sp>
        <p:nvSpPr>
          <p:cNvPr id="8" name="Marcador de pie de página 4">
            <a:extLst>
              <a:ext uri="{FF2B5EF4-FFF2-40B4-BE49-F238E27FC236}">
                <a16:creationId xmlns:a16="http://schemas.microsoft.com/office/drawing/2014/main" id="{719A9950-E638-4295-90B0-9BE0818AFE19}"/>
              </a:ext>
            </a:extLst>
          </p:cNvPr>
          <p:cNvSpPr>
            <a:spLocks noGrp="1"/>
          </p:cNvSpPr>
          <p:nvPr>
            <p:ph type="ftr" sz="quarter" idx="11"/>
          </p:nvPr>
        </p:nvSpPr>
        <p:spPr/>
        <p:txBody>
          <a:bodyPr/>
          <a:lstStyle>
            <a:lvl1pPr>
              <a:defRPr/>
            </a:lvl1pPr>
          </a:lstStyle>
          <a:p>
            <a:pPr>
              <a:defRPr/>
            </a:pPr>
            <a:endParaRPr lang="es-SV"/>
          </a:p>
        </p:txBody>
      </p:sp>
      <p:sp>
        <p:nvSpPr>
          <p:cNvPr id="9" name="Marcador de número de diapositiva 5">
            <a:extLst>
              <a:ext uri="{FF2B5EF4-FFF2-40B4-BE49-F238E27FC236}">
                <a16:creationId xmlns:a16="http://schemas.microsoft.com/office/drawing/2014/main" id="{A2D9CC9F-978D-4857-BAD5-9925867968CC}"/>
              </a:ext>
            </a:extLst>
          </p:cNvPr>
          <p:cNvSpPr>
            <a:spLocks noGrp="1"/>
          </p:cNvSpPr>
          <p:nvPr>
            <p:ph type="sldNum" sz="quarter" idx="12"/>
          </p:nvPr>
        </p:nvSpPr>
        <p:spPr/>
        <p:txBody>
          <a:bodyPr/>
          <a:lstStyle>
            <a:lvl1pPr>
              <a:defRPr/>
            </a:lvl1pPr>
          </a:lstStyle>
          <a:p>
            <a:pPr>
              <a:defRPr/>
            </a:pPr>
            <a:fld id="{E312ABFD-8693-4059-93EC-A1E830DFB58E}" type="slidenum">
              <a:rPr lang="es-SV"/>
              <a:pPr>
                <a:defRPr/>
              </a:pPr>
              <a:t>‹Nº›</a:t>
            </a:fld>
            <a:endParaRPr lang="es-SV"/>
          </a:p>
        </p:txBody>
      </p:sp>
    </p:spTree>
    <p:extLst>
      <p:ext uri="{BB962C8B-B14F-4D97-AF65-F5344CB8AC3E}">
        <p14:creationId xmlns:p14="http://schemas.microsoft.com/office/powerpoint/2010/main" val="38124454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EC6A80-1A4C-4544-959B-0BDE7B27D445}"/>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fecha 3">
            <a:extLst>
              <a:ext uri="{FF2B5EF4-FFF2-40B4-BE49-F238E27FC236}">
                <a16:creationId xmlns:a16="http://schemas.microsoft.com/office/drawing/2014/main" id="{187C56C5-41B6-4A3B-A9FA-FCA0EF7B52C1}"/>
              </a:ext>
            </a:extLst>
          </p:cNvPr>
          <p:cNvSpPr>
            <a:spLocks noGrp="1"/>
          </p:cNvSpPr>
          <p:nvPr>
            <p:ph type="dt" sz="half" idx="10"/>
          </p:nvPr>
        </p:nvSpPr>
        <p:spPr/>
        <p:txBody>
          <a:bodyPr/>
          <a:lstStyle>
            <a:lvl1pPr>
              <a:defRPr/>
            </a:lvl1pPr>
          </a:lstStyle>
          <a:p>
            <a:pPr>
              <a:defRPr/>
            </a:pPr>
            <a:fld id="{EE9A8469-7646-4F3A-98FE-179C621C360A}" type="datetimeFigureOut">
              <a:rPr lang="es-SV"/>
              <a:pPr>
                <a:defRPr/>
              </a:pPr>
              <a:t>22/10/2019</a:t>
            </a:fld>
            <a:endParaRPr lang="es-SV"/>
          </a:p>
        </p:txBody>
      </p:sp>
      <p:sp>
        <p:nvSpPr>
          <p:cNvPr id="4" name="Marcador de pie de página 4">
            <a:extLst>
              <a:ext uri="{FF2B5EF4-FFF2-40B4-BE49-F238E27FC236}">
                <a16:creationId xmlns:a16="http://schemas.microsoft.com/office/drawing/2014/main" id="{E6A03366-8009-47AB-AF34-AFFC40B36782}"/>
              </a:ext>
            </a:extLst>
          </p:cNvPr>
          <p:cNvSpPr>
            <a:spLocks noGrp="1"/>
          </p:cNvSpPr>
          <p:nvPr>
            <p:ph type="ftr" sz="quarter" idx="11"/>
          </p:nvPr>
        </p:nvSpPr>
        <p:spPr/>
        <p:txBody>
          <a:bodyPr/>
          <a:lstStyle>
            <a:lvl1pPr>
              <a:defRPr/>
            </a:lvl1pPr>
          </a:lstStyle>
          <a:p>
            <a:pPr>
              <a:defRPr/>
            </a:pPr>
            <a:endParaRPr lang="es-SV"/>
          </a:p>
        </p:txBody>
      </p:sp>
      <p:sp>
        <p:nvSpPr>
          <p:cNvPr id="5" name="Marcador de número de diapositiva 5">
            <a:extLst>
              <a:ext uri="{FF2B5EF4-FFF2-40B4-BE49-F238E27FC236}">
                <a16:creationId xmlns:a16="http://schemas.microsoft.com/office/drawing/2014/main" id="{5CF58167-C5E8-47AA-BE99-27F919229C92}"/>
              </a:ext>
            </a:extLst>
          </p:cNvPr>
          <p:cNvSpPr>
            <a:spLocks noGrp="1"/>
          </p:cNvSpPr>
          <p:nvPr>
            <p:ph type="sldNum" sz="quarter" idx="12"/>
          </p:nvPr>
        </p:nvSpPr>
        <p:spPr/>
        <p:txBody>
          <a:bodyPr/>
          <a:lstStyle>
            <a:lvl1pPr>
              <a:defRPr/>
            </a:lvl1pPr>
          </a:lstStyle>
          <a:p>
            <a:pPr>
              <a:defRPr/>
            </a:pPr>
            <a:fld id="{F4431D14-FBCC-451C-92AC-05ADCE34DC02}" type="slidenum">
              <a:rPr lang="es-SV"/>
              <a:pPr>
                <a:defRPr/>
              </a:pPr>
              <a:t>‹Nº›</a:t>
            </a:fld>
            <a:endParaRPr lang="es-SV"/>
          </a:p>
        </p:txBody>
      </p:sp>
    </p:spTree>
    <p:extLst>
      <p:ext uri="{BB962C8B-B14F-4D97-AF65-F5344CB8AC3E}">
        <p14:creationId xmlns:p14="http://schemas.microsoft.com/office/powerpoint/2010/main" val="11943117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a:extLst>
              <a:ext uri="{FF2B5EF4-FFF2-40B4-BE49-F238E27FC236}">
                <a16:creationId xmlns:a16="http://schemas.microsoft.com/office/drawing/2014/main" id="{72827CDC-2A42-4F94-B120-AE3A568A741A}"/>
              </a:ext>
            </a:extLst>
          </p:cNvPr>
          <p:cNvSpPr>
            <a:spLocks noGrp="1"/>
          </p:cNvSpPr>
          <p:nvPr>
            <p:ph type="dt" sz="half" idx="10"/>
          </p:nvPr>
        </p:nvSpPr>
        <p:spPr/>
        <p:txBody>
          <a:bodyPr/>
          <a:lstStyle>
            <a:lvl1pPr>
              <a:defRPr/>
            </a:lvl1pPr>
          </a:lstStyle>
          <a:p>
            <a:pPr>
              <a:defRPr/>
            </a:pPr>
            <a:fld id="{648F1EBF-7F75-402F-9F69-7FB3E426DFEC}" type="datetimeFigureOut">
              <a:rPr lang="es-SV"/>
              <a:pPr>
                <a:defRPr/>
              </a:pPr>
              <a:t>22/10/2019</a:t>
            </a:fld>
            <a:endParaRPr lang="es-SV"/>
          </a:p>
        </p:txBody>
      </p:sp>
      <p:sp>
        <p:nvSpPr>
          <p:cNvPr id="3" name="Marcador de pie de página 4">
            <a:extLst>
              <a:ext uri="{FF2B5EF4-FFF2-40B4-BE49-F238E27FC236}">
                <a16:creationId xmlns:a16="http://schemas.microsoft.com/office/drawing/2014/main" id="{DEA817C9-05BB-4256-A140-D5EFC5F6ED1F}"/>
              </a:ext>
            </a:extLst>
          </p:cNvPr>
          <p:cNvSpPr>
            <a:spLocks noGrp="1"/>
          </p:cNvSpPr>
          <p:nvPr>
            <p:ph type="ftr" sz="quarter" idx="11"/>
          </p:nvPr>
        </p:nvSpPr>
        <p:spPr/>
        <p:txBody>
          <a:bodyPr/>
          <a:lstStyle>
            <a:lvl1pPr>
              <a:defRPr/>
            </a:lvl1pPr>
          </a:lstStyle>
          <a:p>
            <a:pPr>
              <a:defRPr/>
            </a:pPr>
            <a:endParaRPr lang="es-SV"/>
          </a:p>
        </p:txBody>
      </p:sp>
      <p:sp>
        <p:nvSpPr>
          <p:cNvPr id="4" name="Marcador de número de diapositiva 5">
            <a:extLst>
              <a:ext uri="{FF2B5EF4-FFF2-40B4-BE49-F238E27FC236}">
                <a16:creationId xmlns:a16="http://schemas.microsoft.com/office/drawing/2014/main" id="{41253741-1350-48A5-A563-B5D120FB4D71}"/>
              </a:ext>
            </a:extLst>
          </p:cNvPr>
          <p:cNvSpPr>
            <a:spLocks noGrp="1"/>
          </p:cNvSpPr>
          <p:nvPr>
            <p:ph type="sldNum" sz="quarter" idx="12"/>
          </p:nvPr>
        </p:nvSpPr>
        <p:spPr/>
        <p:txBody>
          <a:bodyPr/>
          <a:lstStyle>
            <a:lvl1pPr>
              <a:defRPr/>
            </a:lvl1pPr>
          </a:lstStyle>
          <a:p>
            <a:pPr>
              <a:defRPr/>
            </a:pPr>
            <a:fld id="{90650D88-97EF-4348-B259-357FBBDF0193}" type="slidenum">
              <a:rPr lang="es-SV"/>
              <a:pPr>
                <a:defRPr/>
              </a:pPr>
              <a:t>‹Nº›</a:t>
            </a:fld>
            <a:endParaRPr lang="es-SV"/>
          </a:p>
        </p:txBody>
      </p:sp>
    </p:spTree>
    <p:extLst>
      <p:ext uri="{BB962C8B-B14F-4D97-AF65-F5344CB8AC3E}">
        <p14:creationId xmlns:p14="http://schemas.microsoft.com/office/powerpoint/2010/main" val="2504742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451D2C-CFEA-4258-8FC8-ED050B95419D}"/>
              </a:ext>
            </a:extLst>
          </p:cNvPr>
          <p:cNvSpPr>
            <a:spLocks noGrp="1"/>
          </p:cNvSpPr>
          <p:nvPr>
            <p:ph type="title"/>
          </p:nvPr>
        </p:nvSpPr>
        <p:spPr>
          <a:xfrm>
            <a:off x="839788" y="457200"/>
            <a:ext cx="3932237" cy="1600200"/>
          </a:xfrm>
        </p:spPr>
        <p:txBody>
          <a:bodyPr anchor="b"/>
          <a:lstStyle>
            <a:lvl1pPr>
              <a:defRPr sz="2400"/>
            </a:lvl1p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5150EAA8-1797-4427-BED4-60EFE31A1D5B}"/>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texto 3">
            <a:extLst>
              <a:ext uri="{FF2B5EF4-FFF2-40B4-BE49-F238E27FC236}">
                <a16:creationId xmlns:a16="http://schemas.microsoft.com/office/drawing/2014/main" id="{0E230068-EBCF-4DC7-9B8E-538611727BA1}"/>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3">
            <a:extLst>
              <a:ext uri="{FF2B5EF4-FFF2-40B4-BE49-F238E27FC236}">
                <a16:creationId xmlns:a16="http://schemas.microsoft.com/office/drawing/2014/main" id="{18DBB241-B627-4693-80D8-8CD013A56CA9}"/>
              </a:ext>
            </a:extLst>
          </p:cNvPr>
          <p:cNvSpPr>
            <a:spLocks noGrp="1"/>
          </p:cNvSpPr>
          <p:nvPr>
            <p:ph type="dt" sz="half" idx="10"/>
          </p:nvPr>
        </p:nvSpPr>
        <p:spPr/>
        <p:txBody>
          <a:bodyPr/>
          <a:lstStyle>
            <a:lvl1pPr>
              <a:defRPr/>
            </a:lvl1pPr>
          </a:lstStyle>
          <a:p>
            <a:pPr>
              <a:defRPr/>
            </a:pPr>
            <a:fld id="{F3C69EF3-855F-40C8-AAE9-D16EC02C37D5}" type="datetimeFigureOut">
              <a:rPr lang="es-SV"/>
              <a:pPr>
                <a:defRPr/>
              </a:pPr>
              <a:t>22/10/2019</a:t>
            </a:fld>
            <a:endParaRPr lang="es-SV"/>
          </a:p>
        </p:txBody>
      </p:sp>
      <p:sp>
        <p:nvSpPr>
          <p:cNvPr id="6" name="Marcador de pie de página 4">
            <a:extLst>
              <a:ext uri="{FF2B5EF4-FFF2-40B4-BE49-F238E27FC236}">
                <a16:creationId xmlns:a16="http://schemas.microsoft.com/office/drawing/2014/main" id="{1039B7C6-6DDF-4D48-BF30-09581ECD04E5}"/>
              </a:ext>
            </a:extLst>
          </p:cNvPr>
          <p:cNvSpPr>
            <a:spLocks noGrp="1"/>
          </p:cNvSpPr>
          <p:nvPr>
            <p:ph type="ftr" sz="quarter" idx="11"/>
          </p:nvPr>
        </p:nvSpPr>
        <p:spPr/>
        <p:txBody>
          <a:bodyPr/>
          <a:lstStyle>
            <a:lvl1pPr>
              <a:defRPr/>
            </a:lvl1pPr>
          </a:lstStyle>
          <a:p>
            <a:pPr>
              <a:defRPr/>
            </a:pPr>
            <a:endParaRPr lang="es-SV"/>
          </a:p>
        </p:txBody>
      </p:sp>
      <p:sp>
        <p:nvSpPr>
          <p:cNvPr id="7" name="Marcador de número de diapositiva 5">
            <a:extLst>
              <a:ext uri="{FF2B5EF4-FFF2-40B4-BE49-F238E27FC236}">
                <a16:creationId xmlns:a16="http://schemas.microsoft.com/office/drawing/2014/main" id="{B0BDDF76-444F-4384-B08D-9C46C338A309}"/>
              </a:ext>
            </a:extLst>
          </p:cNvPr>
          <p:cNvSpPr>
            <a:spLocks noGrp="1"/>
          </p:cNvSpPr>
          <p:nvPr>
            <p:ph type="sldNum" sz="quarter" idx="12"/>
          </p:nvPr>
        </p:nvSpPr>
        <p:spPr/>
        <p:txBody>
          <a:bodyPr/>
          <a:lstStyle>
            <a:lvl1pPr>
              <a:defRPr/>
            </a:lvl1pPr>
          </a:lstStyle>
          <a:p>
            <a:pPr>
              <a:defRPr/>
            </a:pPr>
            <a:fld id="{3C90A6CF-A49E-42D4-B691-DB6624A8AAE4}" type="slidenum">
              <a:rPr lang="es-SV"/>
              <a:pPr>
                <a:defRPr/>
              </a:pPr>
              <a:t>‹Nº›</a:t>
            </a:fld>
            <a:endParaRPr lang="es-SV"/>
          </a:p>
        </p:txBody>
      </p:sp>
    </p:spTree>
    <p:extLst>
      <p:ext uri="{BB962C8B-B14F-4D97-AF65-F5344CB8AC3E}">
        <p14:creationId xmlns:p14="http://schemas.microsoft.com/office/powerpoint/2010/main" val="343908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255F15-0CC9-44B7-A28A-A5F121EC71AC}"/>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D715018C-692A-403B-9E9D-6ADF4A02A92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94A5341F-BBED-4782-8F31-AE821056E43D}"/>
              </a:ext>
            </a:extLst>
          </p:cNvPr>
          <p:cNvSpPr>
            <a:spLocks noGrp="1"/>
          </p:cNvSpPr>
          <p:nvPr>
            <p:ph type="dt" sz="half" idx="10"/>
          </p:nvPr>
        </p:nvSpPr>
        <p:spPr/>
        <p:txBody>
          <a:bodyPr/>
          <a:lstStyle/>
          <a:p>
            <a:fld id="{7829B477-CB78-4D88-9C86-5F07C5E75C2F}" type="datetimeFigureOut">
              <a:rPr lang="es-SV" smtClean="0"/>
              <a:t>22/10/2019</a:t>
            </a:fld>
            <a:endParaRPr lang="es-SV"/>
          </a:p>
        </p:txBody>
      </p:sp>
      <p:sp>
        <p:nvSpPr>
          <p:cNvPr id="5" name="Marcador de pie de página 4">
            <a:extLst>
              <a:ext uri="{FF2B5EF4-FFF2-40B4-BE49-F238E27FC236}">
                <a16:creationId xmlns:a16="http://schemas.microsoft.com/office/drawing/2014/main" id="{D5F2BEE8-5F6A-4C6A-8921-675200A7A191}"/>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58D82E14-7727-4CB2-B4FA-9AA01E0706BB}"/>
              </a:ext>
            </a:extLst>
          </p:cNvPr>
          <p:cNvSpPr>
            <a:spLocks noGrp="1"/>
          </p:cNvSpPr>
          <p:nvPr>
            <p:ph type="sldNum" sz="quarter" idx="12"/>
          </p:nvPr>
        </p:nvSpPr>
        <p:spPr/>
        <p:txBody>
          <a:bodyPr/>
          <a:lstStyle/>
          <a:p>
            <a:fld id="{739C8A6F-1865-49F3-B46F-26AE037AE7E6}" type="slidenum">
              <a:rPr lang="es-SV" smtClean="0"/>
              <a:t>‹Nº›</a:t>
            </a:fld>
            <a:endParaRPr lang="es-SV"/>
          </a:p>
        </p:txBody>
      </p:sp>
    </p:spTree>
    <p:extLst>
      <p:ext uri="{BB962C8B-B14F-4D97-AF65-F5344CB8AC3E}">
        <p14:creationId xmlns:p14="http://schemas.microsoft.com/office/powerpoint/2010/main" val="3356341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E3CC90-7F49-4599-9401-1808CFE03101}"/>
              </a:ext>
            </a:extLst>
          </p:cNvPr>
          <p:cNvSpPr>
            <a:spLocks noGrp="1"/>
          </p:cNvSpPr>
          <p:nvPr>
            <p:ph type="title"/>
          </p:nvPr>
        </p:nvSpPr>
        <p:spPr>
          <a:xfrm>
            <a:off x="839788" y="457200"/>
            <a:ext cx="3932237" cy="1600200"/>
          </a:xfrm>
        </p:spPr>
        <p:txBody>
          <a:bodyPr anchor="b"/>
          <a:lstStyle>
            <a:lvl1pPr>
              <a:defRPr sz="2400"/>
            </a:lvl1pPr>
          </a:lstStyle>
          <a:p>
            <a:r>
              <a:rPr lang="es-ES"/>
              <a:t>Haga clic para modificar el estilo de título del patrón</a:t>
            </a:r>
            <a:endParaRPr lang="es-SV"/>
          </a:p>
        </p:txBody>
      </p:sp>
      <p:sp>
        <p:nvSpPr>
          <p:cNvPr id="3" name="Marcador de posición de imagen 2">
            <a:extLst>
              <a:ext uri="{FF2B5EF4-FFF2-40B4-BE49-F238E27FC236}">
                <a16:creationId xmlns:a16="http://schemas.microsoft.com/office/drawing/2014/main" id="{9C3DFCB4-8639-4580-B214-611898D6A0F1}"/>
              </a:ext>
            </a:extLst>
          </p:cNvPr>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s-SV" noProof="0"/>
          </a:p>
        </p:txBody>
      </p:sp>
      <p:sp>
        <p:nvSpPr>
          <p:cNvPr id="4" name="Marcador de texto 3">
            <a:extLst>
              <a:ext uri="{FF2B5EF4-FFF2-40B4-BE49-F238E27FC236}">
                <a16:creationId xmlns:a16="http://schemas.microsoft.com/office/drawing/2014/main" id="{DD13CC69-FEFB-4F46-B8BC-6AF85C56B856}"/>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3">
            <a:extLst>
              <a:ext uri="{FF2B5EF4-FFF2-40B4-BE49-F238E27FC236}">
                <a16:creationId xmlns:a16="http://schemas.microsoft.com/office/drawing/2014/main" id="{5D484056-3821-4C35-B8ED-E4A30D9B5408}"/>
              </a:ext>
            </a:extLst>
          </p:cNvPr>
          <p:cNvSpPr>
            <a:spLocks noGrp="1"/>
          </p:cNvSpPr>
          <p:nvPr>
            <p:ph type="dt" sz="half" idx="10"/>
          </p:nvPr>
        </p:nvSpPr>
        <p:spPr/>
        <p:txBody>
          <a:bodyPr/>
          <a:lstStyle>
            <a:lvl1pPr>
              <a:defRPr/>
            </a:lvl1pPr>
          </a:lstStyle>
          <a:p>
            <a:pPr>
              <a:defRPr/>
            </a:pPr>
            <a:fld id="{B981F752-12E3-423B-8440-E72A3E13E35D}" type="datetimeFigureOut">
              <a:rPr lang="es-SV"/>
              <a:pPr>
                <a:defRPr/>
              </a:pPr>
              <a:t>22/10/2019</a:t>
            </a:fld>
            <a:endParaRPr lang="es-SV"/>
          </a:p>
        </p:txBody>
      </p:sp>
      <p:sp>
        <p:nvSpPr>
          <p:cNvPr id="6" name="Marcador de pie de página 4">
            <a:extLst>
              <a:ext uri="{FF2B5EF4-FFF2-40B4-BE49-F238E27FC236}">
                <a16:creationId xmlns:a16="http://schemas.microsoft.com/office/drawing/2014/main" id="{22568249-C3D2-4B6F-823B-596DD4042180}"/>
              </a:ext>
            </a:extLst>
          </p:cNvPr>
          <p:cNvSpPr>
            <a:spLocks noGrp="1"/>
          </p:cNvSpPr>
          <p:nvPr>
            <p:ph type="ftr" sz="quarter" idx="11"/>
          </p:nvPr>
        </p:nvSpPr>
        <p:spPr/>
        <p:txBody>
          <a:bodyPr/>
          <a:lstStyle>
            <a:lvl1pPr>
              <a:defRPr/>
            </a:lvl1pPr>
          </a:lstStyle>
          <a:p>
            <a:pPr>
              <a:defRPr/>
            </a:pPr>
            <a:endParaRPr lang="es-SV"/>
          </a:p>
        </p:txBody>
      </p:sp>
      <p:sp>
        <p:nvSpPr>
          <p:cNvPr id="7" name="Marcador de número de diapositiva 5">
            <a:extLst>
              <a:ext uri="{FF2B5EF4-FFF2-40B4-BE49-F238E27FC236}">
                <a16:creationId xmlns:a16="http://schemas.microsoft.com/office/drawing/2014/main" id="{D3507CBD-D708-462C-A026-986D2C96B1D4}"/>
              </a:ext>
            </a:extLst>
          </p:cNvPr>
          <p:cNvSpPr>
            <a:spLocks noGrp="1"/>
          </p:cNvSpPr>
          <p:nvPr>
            <p:ph type="sldNum" sz="quarter" idx="12"/>
          </p:nvPr>
        </p:nvSpPr>
        <p:spPr/>
        <p:txBody>
          <a:bodyPr/>
          <a:lstStyle>
            <a:lvl1pPr>
              <a:defRPr/>
            </a:lvl1pPr>
          </a:lstStyle>
          <a:p>
            <a:pPr>
              <a:defRPr/>
            </a:pPr>
            <a:fld id="{748FF7FF-6A4F-4EDD-83A0-E0D76CC0F7D4}" type="slidenum">
              <a:rPr lang="es-SV"/>
              <a:pPr>
                <a:defRPr/>
              </a:pPr>
              <a:t>‹Nº›</a:t>
            </a:fld>
            <a:endParaRPr lang="es-SV"/>
          </a:p>
        </p:txBody>
      </p:sp>
    </p:spTree>
    <p:extLst>
      <p:ext uri="{BB962C8B-B14F-4D97-AF65-F5344CB8AC3E}">
        <p14:creationId xmlns:p14="http://schemas.microsoft.com/office/powerpoint/2010/main" val="35331912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E588C6-D441-4EB2-B1D4-5342512793A9}"/>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texto vertical 2">
            <a:extLst>
              <a:ext uri="{FF2B5EF4-FFF2-40B4-BE49-F238E27FC236}">
                <a16:creationId xmlns:a16="http://schemas.microsoft.com/office/drawing/2014/main" id="{3C2DEE5F-C4E3-43B1-865E-4C71CFA6953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951994F4-63C9-4EB8-972C-7492A34EB384}"/>
              </a:ext>
            </a:extLst>
          </p:cNvPr>
          <p:cNvSpPr>
            <a:spLocks noGrp="1"/>
          </p:cNvSpPr>
          <p:nvPr>
            <p:ph type="dt" sz="half" idx="10"/>
          </p:nvPr>
        </p:nvSpPr>
        <p:spPr/>
        <p:txBody>
          <a:bodyPr/>
          <a:lstStyle>
            <a:lvl1pPr>
              <a:defRPr/>
            </a:lvl1pPr>
          </a:lstStyle>
          <a:p>
            <a:pPr>
              <a:defRPr/>
            </a:pPr>
            <a:fld id="{D32230F6-5DA1-4409-B890-5031D2F67D55}" type="datetimeFigureOut">
              <a:rPr lang="es-SV"/>
              <a:pPr>
                <a:defRPr/>
              </a:pPr>
              <a:t>22/10/2019</a:t>
            </a:fld>
            <a:endParaRPr lang="es-SV"/>
          </a:p>
        </p:txBody>
      </p:sp>
      <p:sp>
        <p:nvSpPr>
          <p:cNvPr id="5" name="Marcador de pie de página 4">
            <a:extLst>
              <a:ext uri="{FF2B5EF4-FFF2-40B4-BE49-F238E27FC236}">
                <a16:creationId xmlns:a16="http://schemas.microsoft.com/office/drawing/2014/main" id="{B2A149A1-725E-4922-AF07-4B2BAA7BA0B1}"/>
              </a:ext>
            </a:extLst>
          </p:cNvPr>
          <p:cNvSpPr>
            <a:spLocks noGrp="1"/>
          </p:cNvSpPr>
          <p:nvPr>
            <p:ph type="ftr" sz="quarter" idx="11"/>
          </p:nvPr>
        </p:nvSpPr>
        <p:spPr/>
        <p:txBody>
          <a:bodyPr/>
          <a:lstStyle>
            <a:lvl1pPr>
              <a:defRPr/>
            </a:lvl1pPr>
          </a:lstStyle>
          <a:p>
            <a:pPr>
              <a:defRPr/>
            </a:pPr>
            <a:endParaRPr lang="es-SV"/>
          </a:p>
        </p:txBody>
      </p:sp>
      <p:sp>
        <p:nvSpPr>
          <p:cNvPr id="6" name="Marcador de número de diapositiva 5">
            <a:extLst>
              <a:ext uri="{FF2B5EF4-FFF2-40B4-BE49-F238E27FC236}">
                <a16:creationId xmlns:a16="http://schemas.microsoft.com/office/drawing/2014/main" id="{EC7EB61A-3B19-49D3-9BAA-61D471C79362}"/>
              </a:ext>
            </a:extLst>
          </p:cNvPr>
          <p:cNvSpPr>
            <a:spLocks noGrp="1"/>
          </p:cNvSpPr>
          <p:nvPr>
            <p:ph type="sldNum" sz="quarter" idx="12"/>
          </p:nvPr>
        </p:nvSpPr>
        <p:spPr/>
        <p:txBody>
          <a:bodyPr/>
          <a:lstStyle>
            <a:lvl1pPr>
              <a:defRPr/>
            </a:lvl1pPr>
          </a:lstStyle>
          <a:p>
            <a:pPr>
              <a:defRPr/>
            </a:pPr>
            <a:fld id="{2859111F-7B72-4AAD-93B4-78D8C14AD147}" type="slidenum">
              <a:rPr lang="es-SV"/>
              <a:pPr>
                <a:defRPr/>
              </a:pPr>
              <a:t>‹Nº›</a:t>
            </a:fld>
            <a:endParaRPr lang="es-SV"/>
          </a:p>
        </p:txBody>
      </p:sp>
    </p:spTree>
    <p:extLst>
      <p:ext uri="{BB962C8B-B14F-4D97-AF65-F5344CB8AC3E}">
        <p14:creationId xmlns:p14="http://schemas.microsoft.com/office/powerpoint/2010/main" val="20372592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7747B62-D578-4CCF-88A4-C58BCDECE873}"/>
              </a:ext>
            </a:extLst>
          </p:cNvPr>
          <p:cNvSpPr>
            <a:spLocks noGrp="1"/>
          </p:cNvSpPr>
          <p:nvPr>
            <p:ph type="title" orient="vert"/>
          </p:nvPr>
        </p:nvSpPr>
        <p:spPr>
          <a:xfrm>
            <a:off x="8724901" y="365125"/>
            <a:ext cx="2628900" cy="5811838"/>
          </a:xfrm>
        </p:spPr>
        <p:txBody>
          <a:bodyPr vert="eaVert"/>
          <a:lstStyle/>
          <a:p>
            <a:r>
              <a:rPr lang="es-ES"/>
              <a:t>Haga clic para modificar el estilo de título del patrón</a:t>
            </a:r>
            <a:endParaRPr lang="es-SV"/>
          </a:p>
        </p:txBody>
      </p:sp>
      <p:sp>
        <p:nvSpPr>
          <p:cNvPr id="3" name="Marcador de texto vertical 2">
            <a:extLst>
              <a:ext uri="{FF2B5EF4-FFF2-40B4-BE49-F238E27FC236}">
                <a16:creationId xmlns:a16="http://schemas.microsoft.com/office/drawing/2014/main" id="{E18CA714-59C7-4A23-8DEC-C3E4B18AB3D3}"/>
              </a:ext>
            </a:extLst>
          </p:cNvPr>
          <p:cNvSpPr>
            <a:spLocks noGrp="1"/>
          </p:cNvSpPr>
          <p:nvPr>
            <p:ph type="body" orient="vert" idx="1"/>
          </p:nvPr>
        </p:nvSpPr>
        <p:spPr>
          <a:xfrm>
            <a:off x="838201"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A0240FC7-FDFB-4831-91DC-86FF4541A2D5}"/>
              </a:ext>
            </a:extLst>
          </p:cNvPr>
          <p:cNvSpPr>
            <a:spLocks noGrp="1"/>
          </p:cNvSpPr>
          <p:nvPr>
            <p:ph type="dt" sz="half" idx="10"/>
          </p:nvPr>
        </p:nvSpPr>
        <p:spPr/>
        <p:txBody>
          <a:bodyPr/>
          <a:lstStyle>
            <a:lvl1pPr>
              <a:defRPr/>
            </a:lvl1pPr>
          </a:lstStyle>
          <a:p>
            <a:pPr>
              <a:defRPr/>
            </a:pPr>
            <a:fld id="{2F33F9D0-13CA-4031-BB8A-C13CD046324E}" type="datetimeFigureOut">
              <a:rPr lang="es-SV"/>
              <a:pPr>
                <a:defRPr/>
              </a:pPr>
              <a:t>22/10/2019</a:t>
            </a:fld>
            <a:endParaRPr lang="es-SV"/>
          </a:p>
        </p:txBody>
      </p:sp>
      <p:sp>
        <p:nvSpPr>
          <p:cNvPr id="5" name="Marcador de pie de página 4">
            <a:extLst>
              <a:ext uri="{FF2B5EF4-FFF2-40B4-BE49-F238E27FC236}">
                <a16:creationId xmlns:a16="http://schemas.microsoft.com/office/drawing/2014/main" id="{374AEAAB-F798-434A-8FAC-A5EDBF148FE2}"/>
              </a:ext>
            </a:extLst>
          </p:cNvPr>
          <p:cNvSpPr>
            <a:spLocks noGrp="1"/>
          </p:cNvSpPr>
          <p:nvPr>
            <p:ph type="ftr" sz="quarter" idx="11"/>
          </p:nvPr>
        </p:nvSpPr>
        <p:spPr/>
        <p:txBody>
          <a:bodyPr/>
          <a:lstStyle>
            <a:lvl1pPr>
              <a:defRPr/>
            </a:lvl1pPr>
          </a:lstStyle>
          <a:p>
            <a:pPr>
              <a:defRPr/>
            </a:pPr>
            <a:endParaRPr lang="es-SV"/>
          </a:p>
        </p:txBody>
      </p:sp>
      <p:sp>
        <p:nvSpPr>
          <p:cNvPr id="6" name="Marcador de número de diapositiva 5">
            <a:extLst>
              <a:ext uri="{FF2B5EF4-FFF2-40B4-BE49-F238E27FC236}">
                <a16:creationId xmlns:a16="http://schemas.microsoft.com/office/drawing/2014/main" id="{971AB76D-AFF3-49FB-B39A-231DE9B86DCA}"/>
              </a:ext>
            </a:extLst>
          </p:cNvPr>
          <p:cNvSpPr>
            <a:spLocks noGrp="1"/>
          </p:cNvSpPr>
          <p:nvPr>
            <p:ph type="sldNum" sz="quarter" idx="12"/>
          </p:nvPr>
        </p:nvSpPr>
        <p:spPr/>
        <p:txBody>
          <a:bodyPr/>
          <a:lstStyle>
            <a:lvl1pPr>
              <a:defRPr/>
            </a:lvl1pPr>
          </a:lstStyle>
          <a:p>
            <a:pPr>
              <a:defRPr/>
            </a:pPr>
            <a:fld id="{E1A49E94-8799-4410-A13A-57AC58D2DD1B}" type="slidenum">
              <a:rPr lang="es-SV"/>
              <a:pPr>
                <a:defRPr/>
              </a:pPr>
              <a:t>‹Nº›</a:t>
            </a:fld>
            <a:endParaRPr lang="es-SV"/>
          </a:p>
        </p:txBody>
      </p:sp>
    </p:spTree>
    <p:extLst>
      <p:ext uri="{BB962C8B-B14F-4D97-AF65-F5344CB8AC3E}">
        <p14:creationId xmlns:p14="http://schemas.microsoft.com/office/powerpoint/2010/main" val="1484502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FF532C-4CC4-43BC-8E76-87BCC45D3EF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1CCFCC6F-A2D8-477A-A3E2-D1CF9BB904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DF95428-1B5C-4953-9382-437EFA1ECF7C}"/>
              </a:ext>
            </a:extLst>
          </p:cNvPr>
          <p:cNvSpPr>
            <a:spLocks noGrp="1"/>
          </p:cNvSpPr>
          <p:nvPr>
            <p:ph type="dt" sz="half" idx="10"/>
          </p:nvPr>
        </p:nvSpPr>
        <p:spPr/>
        <p:txBody>
          <a:bodyPr/>
          <a:lstStyle/>
          <a:p>
            <a:fld id="{7829B477-CB78-4D88-9C86-5F07C5E75C2F}" type="datetimeFigureOut">
              <a:rPr lang="es-SV" smtClean="0"/>
              <a:t>22/10/2019</a:t>
            </a:fld>
            <a:endParaRPr lang="es-SV"/>
          </a:p>
        </p:txBody>
      </p:sp>
      <p:sp>
        <p:nvSpPr>
          <p:cNvPr id="5" name="Marcador de pie de página 4">
            <a:extLst>
              <a:ext uri="{FF2B5EF4-FFF2-40B4-BE49-F238E27FC236}">
                <a16:creationId xmlns:a16="http://schemas.microsoft.com/office/drawing/2014/main" id="{5237FF91-017F-4E31-8BA2-830E2088B7A8}"/>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BB1046CC-3758-4C25-93A9-D6A3B5FCE4D0}"/>
              </a:ext>
            </a:extLst>
          </p:cNvPr>
          <p:cNvSpPr>
            <a:spLocks noGrp="1"/>
          </p:cNvSpPr>
          <p:nvPr>
            <p:ph type="sldNum" sz="quarter" idx="12"/>
          </p:nvPr>
        </p:nvSpPr>
        <p:spPr/>
        <p:txBody>
          <a:bodyPr/>
          <a:lstStyle/>
          <a:p>
            <a:fld id="{739C8A6F-1865-49F3-B46F-26AE037AE7E6}" type="slidenum">
              <a:rPr lang="es-SV" smtClean="0"/>
              <a:t>‹Nº›</a:t>
            </a:fld>
            <a:endParaRPr lang="es-SV"/>
          </a:p>
        </p:txBody>
      </p:sp>
    </p:spTree>
    <p:extLst>
      <p:ext uri="{BB962C8B-B14F-4D97-AF65-F5344CB8AC3E}">
        <p14:creationId xmlns:p14="http://schemas.microsoft.com/office/powerpoint/2010/main" val="1737935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25A67A-3E4F-4DE0-BAAD-77A437040420}"/>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8377CB5C-5413-4795-B8DE-175C31138B2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contenido 3">
            <a:extLst>
              <a:ext uri="{FF2B5EF4-FFF2-40B4-BE49-F238E27FC236}">
                <a16:creationId xmlns:a16="http://schemas.microsoft.com/office/drawing/2014/main" id="{1804F089-213D-4154-A3DA-566CAAB69A7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Marcador de fecha 4">
            <a:extLst>
              <a:ext uri="{FF2B5EF4-FFF2-40B4-BE49-F238E27FC236}">
                <a16:creationId xmlns:a16="http://schemas.microsoft.com/office/drawing/2014/main" id="{824B61E1-59B5-40C0-8EB2-A8834117C367}"/>
              </a:ext>
            </a:extLst>
          </p:cNvPr>
          <p:cNvSpPr>
            <a:spLocks noGrp="1"/>
          </p:cNvSpPr>
          <p:nvPr>
            <p:ph type="dt" sz="half" idx="10"/>
          </p:nvPr>
        </p:nvSpPr>
        <p:spPr/>
        <p:txBody>
          <a:bodyPr/>
          <a:lstStyle/>
          <a:p>
            <a:fld id="{7829B477-CB78-4D88-9C86-5F07C5E75C2F}" type="datetimeFigureOut">
              <a:rPr lang="es-SV" smtClean="0"/>
              <a:t>22/10/2019</a:t>
            </a:fld>
            <a:endParaRPr lang="es-SV"/>
          </a:p>
        </p:txBody>
      </p:sp>
      <p:sp>
        <p:nvSpPr>
          <p:cNvPr id="6" name="Marcador de pie de página 5">
            <a:extLst>
              <a:ext uri="{FF2B5EF4-FFF2-40B4-BE49-F238E27FC236}">
                <a16:creationId xmlns:a16="http://schemas.microsoft.com/office/drawing/2014/main" id="{18194C04-0DEA-4F17-834D-68221607D4F9}"/>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1750128C-A57A-4B2F-B370-4FDB3F052A90}"/>
              </a:ext>
            </a:extLst>
          </p:cNvPr>
          <p:cNvSpPr>
            <a:spLocks noGrp="1"/>
          </p:cNvSpPr>
          <p:nvPr>
            <p:ph type="sldNum" sz="quarter" idx="12"/>
          </p:nvPr>
        </p:nvSpPr>
        <p:spPr/>
        <p:txBody>
          <a:bodyPr/>
          <a:lstStyle/>
          <a:p>
            <a:fld id="{739C8A6F-1865-49F3-B46F-26AE037AE7E6}" type="slidenum">
              <a:rPr lang="es-SV" smtClean="0"/>
              <a:t>‹Nº›</a:t>
            </a:fld>
            <a:endParaRPr lang="es-SV"/>
          </a:p>
        </p:txBody>
      </p:sp>
    </p:spTree>
    <p:extLst>
      <p:ext uri="{BB962C8B-B14F-4D97-AF65-F5344CB8AC3E}">
        <p14:creationId xmlns:p14="http://schemas.microsoft.com/office/powerpoint/2010/main" val="3465115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0A1951-7D98-44B2-89F4-1DC9D35A8658}"/>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0CB8B969-2E73-40AE-92D5-D3DA52F687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4F93205-87CE-48E7-81FB-35017288A5E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Marcador de texto 4">
            <a:extLst>
              <a:ext uri="{FF2B5EF4-FFF2-40B4-BE49-F238E27FC236}">
                <a16:creationId xmlns:a16="http://schemas.microsoft.com/office/drawing/2014/main" id="{749862E4-8B0F-48A9-8EC5-68181F6245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64A7A6A-22A6-4584-9D44-B6C5C159D42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7" name="Marcador de fecha 6">
            <a:extLst>
              <a:ext uri="{FF2B5EF4-FFF2-40B4-BE49-F238E27FC236}">
                <a16:creationId xmlns:a16="http://schemas.microsoft.com/office/drawing/2014/main" id="{65797755-214F-4F22-85D3-0F44F30E8960}"/>
              </a:ext>
            </a:extLst>
          </p:cNvPr>
          <p:cNvSpPr>
            <a:spLocks noGrp="1"/>
          </p:cNvSpPr>
          <p:nvPr>
            <p:ph type="dt" sz="half" idx="10"/>
          </p:nvPr>
        </p:nvSpPr>
        <p:spPr/>
        <p:txBody>
          <a:bodyPr/>
          <a:lstStyle/>
          <a:p>
            <a:fld id="{7829B477-CB78-4D88-9C86-5F07C5E75C2F}" type="datetimeFigureOut">
              <a:rPr lang="es-SV" smtClean="0"/>
              <a:t>22/10/2019</a:t>
            </a:fld>
            <a:endParaRPr lang="es-SV"/>
          </a:p>
        </p:txBody>
      </p:sp>
      <p:sp>
        <p:nvSpPr>
          <p:cNvPr id="8" name="Marcador de pie de página 7">
            <a:extLst>
              <a:ext uri="{FF2B5EF4-FFF2-40B4-BE49-F238E27FC236}">
                <a16:creationId xmlns:a16="http://schemas.microsoft.com/office/drawing/2014/main" id="{E8D34384-5916-4F7B-B0A5-BD165FEE11CD}"/>
              </a:ext>
            </a:extLst>
          </p:cNvPr>
          <p:cNvSpPr>
            <a:spLocks noGrp="1"/>
          </p:cNvSpPr>
          <p:nvPr>
            <p:ph type="ftr" sz="quarter" idx="11"/>
          </p:nvPr>
        </p:nvSpPr>
        <p:spPr/>
        <p:txBody>
          <a:bodyPr/>
          <a:lstStyle/>
          <a:p>
            <a:endParaRPr lang="es-SV"/>
          </a:p>
        </p:txBody>
      </p:sp>
      <p:sp>
        <p:nvSpPr>
          <p:cNvPr id="9" name="Marcador de número de diapositiva 8">
            <a:extLst>
              <a:ext uri="{FF2B5EF4-FFF2-40B4-BE49-F238E27FC236}">
                <a16:creationId xmlns:a16="http://schemas.microsoft.com/office/drawing/2014/main" id="{5ECCAE2C-1728-4FEF-94AC-5436F93C188F}"/>
              </a:ext>
            </a:extLst>
          </p:cNvPr>
          <p:cNvSpPr>
            <a:spLocks noGrp="1"/>
          </p:cNvSpPr>
          <p:nvPr>
            <p:ph type="sldNum" sz="quarter" idx="12"/>
          </p:nvPr>
        </p:nvSpPr>
        <p:spPr/>
        <p:txBody>
          <a:bodyPr/>
          <a:lstStyle/>
          <a:p>
            <a:fld id="{739C8A6F-1865-49F3-B46F-26AE037AE7E6}" type="slidenum">
              <a:rPr lang="es-SV" smtClean="0"/>
              <a:t>‹Nº›</a:t>
            </a:fld>
            <a:endParaRPr lang="es-SV"/>
          </a:p>
        </p:txBody>
      </p:sp>
    </p:spTree>
    <p:extLst>
      <p:ext uri="{BB962C8B-B14F-4D97-AF65-F5344CB8AC3E}">
        <p14:creationId xmlns:p14="http://schemas.microsoft.com/office/powerpoint/2010/main" val="386905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EC6A80-1A4C-4544-959B-0BDE7B27D445}"/>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fecha 2">
            <a:extLst>
              <a:ext uri="{FF2B5EF4-FFF2-40B4-BE49-F238E27FC236}">
                <a16:creationId xmlns:a16="http://schemas.microsoft.com/office/drawing/2014/main" id="{6CE98397-7150-432E-A820-8E7937806441}"/>
              </a:ext>
            </a:extLst>
          </p:cNvPr>
          <p:cNvSpPr>
            <a:spLocks noGrp="1"/>
          </p:cNvSpPr>
          <p:nvPr>
            <p:ph type="dt" sz="half" idx="10"/>
          </p:nvPr>
        </p:nvSpPr>
        <p:spPr/>
        <p:txBody>
          <a:bodyPr/>
          <a:lstStyle/>
          <a:p>
            <a:fld id="{7829B477-CB78-4D88-9C86-5F07C5E75C2F}" type="datetimeFigureOut">
              <a:rPr lang="es-SV" smtClean="0"/>
              <a:t>22/10/2019</a:t>
            </a:fld>
            <a:endParaRPr lang="es-SV"/>
          </a:p>
        </p:txBody>
      </p:sp>
      <p:sp>
        <p:nvSpPr>
          <p:cNvPr id="4" name="Marcador de pie de página 3">
            <a:extLst>
              <a:ext uri="{FF2B5EF4-FFF2-40B4-BE49-F238E27FC236}">
                <a16:creationId xmlns:a16="http://schemas.microsoft.com/office/drawing/2014/main" id="{BC68E4E0-7F61-458E-882C-CF1E4FB8E92D}"/>
              </a:ext>
            </a:extLst>
          </p:cNvPr>
          <p:cNvSpPr>
            <a:spLocks noGrp="1"/>
          </p:cNvSpPr>
          <p:nvPr>
            <p:ph type="ftr" sz="quarter" idx="11"/>
          </p:nvPr>
        </p:nvSpPr>
        <p:spPr/>
        <p:txBody>
          <a:bodyPr/>
          <a:lstStyle/>
          <a:p>
            <a:endParaRPr lang="es-SV"/>
          </a:p>
        </p:txBody>
      </p:sp>
      <p:sp>
        <p:nvSpPr>
          <p:cNvPr id="5" name="Marcador de número de diapositiva 4">
            <a:extLst>
              <a:ext uri="{FF2B5EF4-FFF2-40B4-BE49-F238E27FC236}">
                <a16:creationId xmlns:a16="http://schemas.microsoft.com/office/drawing/2014/main" id="{A81BE09F-1696-4809-96C1-42472D08FD9A}"/>
              </a:ext>
            </a:extLst>
          </p:cNvPr>
          <p:cNvSpPr>
            <a:spLocks noGrp="1"/>
          </p:cNvSpPr>
          <p:nvPr>
            <p:ph type="sldNum" sz="quarter" idx="12"/>
          </p:nvPr>
        </p:nvSpPr>
        <p:spPr/>
        <p:txBody>
          <a:bodyPr/>
          <a:lstStyle/>
          <a:p>
            <a:fld id="{739C8A6F-1865-49F3-B46F-26AE037AE7E6}" type="slidenum">
              <a:rPr lang="es-SV" smtClean="0"/>
              <a:t>‹Nº›</a:t>
            </a:fld>
            <a:endParaRPr lang="es-SV"/>
          </a:p>
        </p:txBody>
      </p:sp>
    </p:spTree>
    <p:extLst>
      <p:ext uri="{BB962C8B-B14F-4D97-AF65-F5344CB8AC3E}">
        <p14:creationId xmlns:p14="http://schemas.microsoft.com/office/powerpoint/2010/main" val="515548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EDBD6FC-6897-457C-9563-D05311F8F83D}"/>
              </a:ext>
            </a:extLst>
          </p:cNvPr>
          <p:cNvSpPr>
            <a:spLocks noGrp="1"/>
          </p:cNvSpPr>
          <p:nvPr>
            <p:ph type="dt" sz="half" idx="10"/>
          </p:nvPr>
        </p:nvSpPr>
        <p:spPr/>
        <p:txBody>
          <a:bodyPr/>
          <a:lstStyle/>
          <a:p>
            <a:fld id="{7829B477-CB78-4D88-9C86-5F07C5E75C2F}" type="datetimeFigureOut">
              <a:rPr lang="es-SV" smtClean="0"/>
              <a:t>22/10/2019</a:t>
            </a:fld>
            <a:endParaRPr lang="es-SV"/>
          </a:p>
        </p:txBody>
      </p:sp>
      <p:sp>
        <p:nvSpPr>
          <p:cNvPr id="3" name="Marcador de pie de página 2">
            <a:extLst>
              <a:ext uri="{FF2B5EF4-FFF2-40B4-BE49-F238E27FC236}">
                <a16:creationId xmlns:a16="http://schemas.microsoft.com/office/drawing/2014/main" id="{2D5EE12D-8ED5-4B29-A9BE-5456FB6D9ECD}"/>
              </a:ext>
            </a:extLst>
          </p:cNvPr>
          <p:cNvSpPr>
            <a:spLocks noGrp="1"/>
          </p:cNvSpPr>
          <p:nvPr>
            <p:ph type="ftr" sz="quarter" idx="11"/>
          </p:nvPr>
        </p:nvSpPr>
        <p:spPr/>
        <p:txBody>
          <a:bodyPr/>
          <a:lstStyle/>
          <a:p>
            <a:endParaRPr lang="es-SV"/>
          </a:p>
        </p:txBody>
      </p:sp>
      <p:sp>
        <p:nvSpPr>
          <p:cNvPr id="4" name="Marcador de número de diapositiva 3">
            <a:extLst>
              <a:ext uri="{FF2B5EF4-FFF2-40B4-BE49-F238E27FC236}">
                <a16:creationId xmlns:a16="http://schemas.microsoft.com/office/drawing/2014/main" id="{5730AC4F-296B-4F53-932F-2001EB2B84EC}"/>
              </a:ext>
            </a:extLst>
          </p:cNvPr>
          <p:cNvSpPr>
            <a:spLocks noGrp="1"/>
          </p:cNvSpPr>
          <p:nvPr>
            <p:ph type="sldNum" sz="quarter" idx="12"/>
          </p:nvPr>
        </p:nvSpPr>
        <p:spPr/>
        <p:txBody>
          <a:bodyPr/>
          <a:lstStyle/>
          <a:p>
            <a:fld id="{739C8A6F-1865-49F3-B46F-26AE037AE7E6}" type="slidenum">
              <a:rPr lang="es-SV" smtClean="0"/>
              <a:t>‹Nº›</a:t>
            </a:fld>
            <a:endParaRPr lang="es-SV"/>
          </a:p>
        </p:txBody>
      </p:sp>
    </p:spTree>
    <p:extLst>
      <p:ext uri="{BB962C8B-B14F-4D97-AF65-F5344CB8AC3E}">
        <p14:creationId xmlns:p14="http://schemas.microsoft.com/office/powerpoint/2010/main" val="2433975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451D2C-CFEA-4258-8FC8-ED050B95419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5150EAA8-1797-4427-BED4-60EFE31A1D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texto 3">
            <a:extLst>
              <a:ext uri="{FF2B5EF4-FFF2-40B4-BE49-F238E27FC236}">
                <a16:creationId xmlns:a16="http://schemas.microsoft.com/office/drawing/2014/main" id="{0E230068-EBCF-4DC7-9B8E-538611727B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8CD0282-3BDF-400B-8387-C093D86271D7}"/>
              </a:ext>
            </a:extLst>
          </p:cNvPr>
          <p:cNvSpPr>
            <a:spLocks noGrp="1"/>
          </p:cNvSpPr>
          <p:nvPr>
            <p:ph type="dt" sz="half" idx="10"/>
          </p:nvPr>
        </p:nvSpPr>
        <p:spPr/>
        <p:txBody>
          <a:bodyPr/>
          <a:lstStyle/>
          <a:p>
            <a:fld id="{7829B477-CB78-4D88-9C86-5F07C5E75C2F}" type="datetimeFigureOut">
              <a:rPr lang="es-SV" smtClean="0"/>
              <a:t>22/10/2019</a:t>
            </a:fld>
            <a:endParaRPr lang="es-SV"/>
          </a:p>
        </p:txBody>
      </p:sp>
      <p:sp>
        <p:nvSpPr>
          <p:cNvPr id="6" name="Marcador de pie de página 5">
            <a:extLst>
              <a:ext uri="{FF2B5EF4-FFF2-40B4-BE49-F238E27FC236}">
                <a16:creationId xmlns:a16="http://schemas.microsoft.com/office/drawing/2014/main" id="{1C714660-DC83-441B-BF06-8A090D3E033E}"/>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946E6DB6-69B4-48A3-AE6D-277069073AED}"/>
              </a:ext>
            </a:extLst>
          </p:cNvPr>
          <p:cNvSpPr>
            <a:spLocks noGrp="1"/>
          </p:cNvSpPr>
          <p:nvPr>
            <p:ph type="sldNum" sz="quarter" idx="12"/>
          </p:nvPr>
        </p:nvSpPr>
        <p:spPr/>
        <p:txBody>
          <a:bodyPr/>
          <a:lstStyle/>
          <a:p>
            <a:fld id="{739C8A6F-1865-49F3-B46F-26AE037AE7E6}" type="slidenum">
              <a:rPr lang="es-SV" smtClean="0"/>
              <a:t>‹Nº›</a:t>
            </a:fld>
            <a:endParaRPr lang="es-SV"/>
          </a:p>
        </p:txBody>
      </p:sp>
    </p:spTree>
    <p:extLst>
      <p:ext uri="{BB962C8B-B14F-4D97-AF65-F5344CB8AC3E}">
        <p14:creationId xmlns:p14="http://schemas.microsoft.com/office/powerpoint/2010/main" val="2319398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E3CC90-7F49-4599-9401-1808CFE0310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SV"/>
          </a:p>
        </p:txBody>
      </p:sp>
      <p:sp>
        <p:nvSpPr>
          <p:cNvPr id="3" name="Marcador de posición de imagen 2">
            <a:extLst>
              <a:ext uri="{FF2B5EF4-FFF2-40B4-BE49-F238E27FC236}">
                <a16:creationId xmlns:a16="http://schemas.microsoft.com/office/drawing/2014/main" id="{9C3DFCB4-8639-4580-B214-611898D6A0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SV"/>
          </a:p>
        </p:txBody>
      </p:sp>
      <p:sp>
        <p:nvSpPr>
          <p:cNvPr id="4" name="Marcador de texto 3">
            <a:extLst>
              <a:ext uri="{FF2B5EF4-FFF2-40B4-BE49-F238E27FC236}">
                <a16:creationId xmlns:a16="http://schemas.microsoft.com/office/drawing/2014/main" id="{DD13CC69-FEFB-4F46-B8BC-6AF85C56B8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30DA542-207F-4642-85A1-B366ABBD9554}"/>
              </a:ext>
            </a:extLst>
          </p:cNvPr>
          <p:cNvSpPr>
            <a:spLocks noGrp="1"/>
          </p:cNvSpPr>
          <p:nvPr>
            <p:ph type="dt" sz="half" idx="10"/>
          </p:nvPr>
        </p:nvSpPr>
        <p:spPr/>
        <p:txBody>
          <a:bodyPr/>
          <a:lstStyle/>
          <a:p>
            <a:fld id="{7829B477-CB78-4D88-9C86-5F07C5E75C2F}" type="datetimeFigureOut">
              <a:rPr lang="es-SV" smtClean="0"/>
              <a:t>22/10/2019</a:t>
            </a:fld>
            <a:endParaRPr lang="es-SV"/>
          </a:p>
        </p:txBody>
      </p:sp>
      <p:sp>
        <p:nvSpPr>
          <p:cNvPr id="6" name="Marcador de pie de página 5">
            <a:extLst>
              <a:ext uri="{FF2B5EF4-FFF2-40B4-BE49-F238E27FC236}">
                <a16:creationId xmlns:a16="http://schemas.microsoft.com/office/drawing/2014/main" id="{22722234-F110-41D7-88C7-9812015CF225}"/>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F705F48C-1FDD-4126-AF53-27D3E01151BA}"/>
              </a:ext>
            </a:extLst>
          </p:cNvPr>
          <p:cNvSpPr>
            <a:spLocks noGrp="1"/>
          </p:cNvSpPr>
          <p:nvPr>
            <p:ph type="sldNum" sz="quarter" idx="12"/>
          </p:nvPr>
        </p:nvSpPr>
        <p:spPr/>
        <p:txBody>
          <a:bodyPr/>
          <a:lstStyle/>
          <a:p>
            <a:fld id="{739C8A6F-1865-49F3-B46F-26AE037AE7E6}" type="slidenum">
              <a:rPr lang="es-SV" smtClean="0"/>
              <a:t>‹Nº›</a:t>
            </a:fld>
            <a:endParaRPr lang="es-SV"/>
          </a:p>
        </p:txBody>
      </p:sp>
    </p:spTree>
    <p:extLst>
      <p:ext uri="{BB962C8B-B14F-4D97-AF65-F5344CB8AC3E}">
        <p14:creationId xmlns:p14="http://schemas.microsoft.com/office/powerpoint/2010/main" val="2062083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7BA01E0-FEF9-4DD5-A05C-D426B70683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371BFE1C-9253-42A8-AD3C-618B09187E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813737E2-0B8E-400D-94DB-71BA9032D7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9B477-CB78-4D88-9C86-5F07C5E75C2F}" type="datetimeFigureOut">
              <a:rPr lang="es-SV" smtClean="0"/>
              <a:t>22/10/2019</a:t>
            </a:fld>
            <a:endParaRPr lang="es-SV"/>
          </a:p>
        </p:txBody>
      </p:sp>
      <p:sp>
        <p:nvSpPr>
          <p:cNvPr id="5" name="Marcador de pie de página 4">
            <a:extLst>
              <a:ext uri="{FF2B5EF4-FFF2-40B4-BE49-F238E27FC236}">
                <a16:creationId xmlns:a16="http://schemas.microsoft.com/office/drawing/2014/main" id="{536E1AE3-210F-40AC-AE53-8141537479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SV"/>
          </a:p>
        </p:txBody>
      </p:sp>
      <p:sp>
        <p:nvSpPr>
          <p:cNvPr id="6" name="Marcador de número de diapositiva 5">
            <a:extLst>
              <a:ext uri="{FF2B5EF4-FFF2-40B4-BE49-F238E27FC236}">
                <a16:creationId xmlns:a16="http://schemas.microsoft.com/office/drawing/2014/main" id="{0F3CEC54-8346-47A3-90DB-A99D366932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C8A6F-1865-49F3-B46F-26AE037AE7E6}" type="slidenum">
              <a:rPr lang="es-SV" smtClean="0"/>
              <a:t>‹Nº›</a:t>
            </a:fld>
            <a:endParaRPr lang="es-SV"/>
          </a:p>
        </p:txBody>
      </p:sp>
    </p:spTree>
    <p:extLst>
      <p:ext uri="{BB962C8B-B14F-4D97-AF65-F5344CB8AC3E}">
        <p14:creationId xmlns:p14="http://schemas.microsoft.com/office/powerpoint/2010/main" val="825439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Marcador de título 1">
            <a:extLst>
              <a:ext uri="{FF2B5EF4-FFF2-40B4-BE49-F238E27FC236}">
                <a16:creationId xmlns:a16="http://schemas.microsoft.com/office/drawing/2014/main" id="{0311EAB9-5207-4F53-B5DD-5A89469F3218}"/>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SV"/>
              <a:t>Haga clic para modificar el estilo de título del patrón</a:t>
            </a:r>
            <a:endParaRPr lang="es-SV" altLang="es-SV"/>
          </a:p>
        </p:txBody>
      </p:sp>
      <p:sp>
        <p:nvSpPr>
          <p:cNvPr id="2051" name="Marcador de texto 2">
            <a:extLst>
              <a:ext uri="{FF2B5EF4-FFF2-40B4-BE49-F238E27FC236}">
                <a16:creationId xmlns:a16="http://schemas.microsoft.com/office/drawing/2014/main" id="{EB82F508-6AA4-49D0-8625-D3351027ABD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SV"/>
              <a:t>Haga clic para modificar los estilos de texto del patrón</a:t>
            </a:r>
          </a:p>
          <a:p>
            <a:pPr lvl="1"/>
            <a:r>
              <a:rPr lang="es-ES" altLang="es-SV"/>
              <a:t>Segundo nivel</a:t>
            </a:r>
          </a:p>
          <a:p>
            <a:pPr lvl="2"/>
            <a:r>
              <a:rPr lang="es-ES" altLang="es-SV"/>
              <a:t>Tercer nivel</a:t>
            </a:r>
          </a:p>
          <a:p>
            <a:pPr lvl="3"/>
            <a:r>
              <a:rPr lang="es-ES" altLang="es-SV"/>
              <a:t>Cuarto nivel</a:t>
            </a:r>
          </a:p>
          <a:p>
            <a:pPr lvl="4"/>
            <a:r>
              <a:rPr lang="es-ES" altLang="es-SV"/>
              <a:t>Quinto nivel</a:t>
            </a:r>
            <a:endParaRPr lang="es-SV" altLang="es-SV"/>
          </a:p>
        </p:txBody>
      </p:sp>
      <p:sp>
        <p:nvSpPr>
          <p:cNvPr id="4" name="Marcador de fecha 3">
            <a:extLst>
              <a:ext uri="{FF2B5EF4-FFF2-40B4-BE49-F238E27FC236}">
                <a16:creationId xmlns:a16="http://schemas.microsoft.com/office/drawing/2014/main" id="{813737E2-0B8E-400D-94DB-71BA9032D782}"/>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5C138BE5-223D-402F-BB0C-5B02570BB368}" type="datetimeFigureOut">
              <a:rPr lang="es-SV"/>
              <a:pPr>
                <a:defRPr/>
              </a:pPr>
              <a:t>22/10/2019</a:t>
            </a:fld>
            <a:endParaRPr lang="es-SV"/>
          </a:p>
        </p:txBody>
      </p:sp>
      <p:sp>
        <p:nvSpPr>
          <p:cNvPr id="5" name="Marcador de pie de página 4">
            <a:extLst>
              <a:ext uri="{FF2B5EF4-FFF2-40B4-BE49-F238E27FC236}">
                <a16:creationId xmlns:a16="http://schemas.microsoft.com/office/drawing/2014/main" id="{536E1AE3-210F-40AC-AE53-8141537479E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s-SV"/>
          </a:p>
        </p:txBody>
      </p:sp>
      <p:sp>
        <p:nvSpPr>
          <p:cNvPr id="6" name="Marcador de número de diapositiva 5">
            <a:extLst>
              <a:ext uri="{FF2B5EF4-FFF2-40B4-BE49-F238E27FC236}">
                <a16:creationId xmlns:a16="http://schemas.microsoft.com/office/drawing/2014/main" id="{0F3CEC54-8346-47A3-90DB-A99D3669327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3808717A-1FC3-4606-B921-FC551543B4AD}" type="slidenum">
              <a:rPr lang="es-SV"/>
              <a:pPr>
                <a:defRPr/>
              </a:pPr>
              <a:t>‹Nº›</a:t>
            </a:fld>
            <a:endParaRPr lang="es-SV"/>
          </a:p>
        </p:txBody>
      </p:sp>
    </p:spTree>
    <p:extLst>
      <p:ext uri="{BB962C8B-B14F-4D97-AF65-F5344CB8AC3E}">
        <p14:creationId xmlns:p14="http://schemas.microsoft.com/office/powerpoint/2010/main" val="7205088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SV"/>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www.mcpelsalvador.org.sv/" TargetMode="External"/><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hyperlink" Target="https://www.facebook.com/MCPES200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1ED02B1-1BC5-458F-9994-627281CFE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23691"/>
            <a:ext cx="12192000" cy="19343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B809A31-346A-4411-A0FC-51CF212315CF}"/>
              </a:ext>
            </a:extLst>
          </p:cNvPr>
          <p:cNvSpPr>
            <a:spLocks noGrp="1"/>
          </p:cNvSpPr>
          <p:nvPr>
            <p:ph type="title"/>
          </p:nvPr>
        </p:nvSpPr>
        <p:spPr>
          <a:xfrm>
            <a:off x="2231136" y="4388020"/>
            <a:ext cx="7729728" cy="1188720"/>
          </a:xfrm>
          <a:solidFill>
            <a:schemeClr val="bg1"/>
          </a:solidFill>
          <a:ln w="31750">
            <a:solidFill>
              <a:schemeClr val="tx1">
                <a:lumMod val="75000"/>
                <a:lumOff val="25000"/>
              </a:schemeClr>
            </a:solidFill>
          </a:ln>
        </p:spPr>
        <p:txBody>
          <a:bodyPr vert="horz" lIns="91440" tIns="45720" rIns="91440" bIns="45720" rtlCol="0" anchor="ctr">
            <a:normAutofit fontScale="90000"/>
          </a:bodyPr>
          <a:lstStyle/>
          <a:p>
            <a:pPr algn="ctr"/>
            <a:r>
              <a:rPr lang="en-US" sz="3600" b="1" kern="1200" dirty="0">
                <a:solidFill>
                  <a:schemeClr val="tx1"/>
                </a:solidFill>
                <a:latin typeface="+mj-lt"/>
                <a:ea typeface="+mj-ea"/>
                <a:cs typeface="+mj-cs"/>
              </a:rPr>
              <a:t>Informe de Resultados </a:t>
            </a:r>
            <a:br>
              <a:rPr lang="en-US" sz="3600" b="1" kern="1200" dirty="0">
                <a:solidFill>
                  <a:schemeClr val="tx1"/>
                </a:solidFill>
                <a:latin typeface="+mj-lt"/>
                <a:ea typeface="+mj-ea"/>
                <a:cs typeface="+mj-cs"/>
              </a:rPr>
            </a:br>
            <a:r>
              <a:rPr lang="en-US" sz="3600" b="1" kern="1200" dirty="0">
                <a:solidFill>
                  <a:schemeClr val="tx1"/>
                </a:solidFill>
                <a:latin typeface="+mj-lt"/>
                <a:ea typeface="+mj-ea"/>
                <a:cs typeface="+mj-cs"/>
              </a:rPr>
              <a:t>Plan de Trabajo MCP-ES al 30 septiembre 2019 </a:t>
            </a:r>
          </a:p>
        </p:txBody>
      </p:sp>
      <p:pic>
        <p:nvPicPr>
          <p:cNvPr id="5" name="Marcador de contenido 4">
            <a:extLst>
              <a:ext uri="{FF2B5EF4-FFF2-40B4-BE49-F238E27FC236}">
                <a16:creationId xmlns:a16="http://schemas.microsoft.com/office/drawing/2014/main" id="{B1161E91-6C29-4C86-AFAA-84BC4B6E91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1136" y="1191966"/>
            <a:ext cx="7729728" cy="2647433"/>
          </a:xfrm>
          <a:prstGeom prst="rect">
            <a:avLst/>
          </a:prstGeom>
        </p:spPr>
      </p:pic>
      <p:sp>
        <p:nvSpPr>
          <p:cNvPr id="3" name="CuadroTexto 2">
            <a:extLst>
              <a:ext uri="{FF2B5EF4-FFF2-40B4-BE49-F238E27FC236}">
                <a16:creationId xmlns:a16="http://schemas.microsoft.com/office/drawing/2014/main" id="{BBBE5349-D6CE-486B-8F24-8A085C318824}"/>
              </a:ext>
            </a:extLst>
          </p:cNvPr>
          <p:cNvSpPr txBox="1"/>
          <p:nvPr/>
        </p:nvSpPr>
        <p:spPr>
          <a:xfrm>
            <a:off x="4622231" y="5789245"/>
            <a:ext cx="2947538" cy="646331"/>
          </a:xfrm>
          <a:prstGeom prst="rect">
            <a:avLst/>
          </a:prstGeom>
          <a:noFill/>
        </p:spPr>
        <p:txBody>
          <a:bodyPr wrap="none" rtlCol="0">
            <a:spAutoFit/>
          </a:bodyPr>
          <a:lstStyle/>
          <a:p>
            <a:pPr algn="ctr"/>
            <a:r>
              <a:rPr lang="es-MX" dirty="0">
                <a:solidFill>
                  <a:schemeClr val="bg1"/>
                </a:solidFill>
              </a:rPr>
              <a:t>Lcda. Marta Alicia de Magaña</a:t>
            </a:r>
          </a:p>
          <a:p>
            <a:pPr algn="ctr"/>
            <a:r>
              <a:rPr lang="es-SV" dirty="0">
                <a:solidFill>
                  <a:schemeClr val="bg1"/>
                </a:solidFill>
              </a:rPr>
              <a:t>Directora Ejecutiva MCP-ES</a:t>
            </a:r>
            <a:endParaRPr lang="es-MX" dirty="0">
              <a:solidFill>
                <a:schemeClr val="bg1"/>
              </a:solidFill>
            </a:endParaRPr>
          </a:p>
        </p:txBody>
      </p:sp>
      <p:sp>
        <p:nvSpPr>
          <p:cNvPr id="4" name="CuadroTexto 3">
            <a:extLst>
              <a:ext uri="{FF2B5EF4-FFF2-40B4-BE49-F238E27FC236}">
                <a16:creationId xmlns:a16="http://schemas.microsoft.com/office/drawing/2014/main" id="{09A0EDD9-59B0-4383-A812-FF6DC1EF366F}"/>
              </a:ext>
            </a:extLst>
          </p:cNvPr>
          <p:cNvSpPr txBox="1"/>
          <p:nvPr/>
        </p:nvSpPr>
        <p:spPr>
          <a:xfrm>
            <a:off x="10364560" y="6204743"/>
            <a:ext cx="1245854" cy="461665"/>
          </a:xfrm>
          <a:prstGeom prst="rect">
            <a:avLst/>
          </a:prstGeom>
          <a:noFill/>
        </p:spPr>
        <p:txBody>
          <a:bodyPr wrap="none" rtlCol="0">
            <a:spAutoFit/>
          </a:bodyPr>
          <a:lstStyle/>
          <a:p>
            <a:r>
              <a:rPr lang="es-MX" sz="1200" dirty="0">
                <a:solidFill>
                  <a:schemeClr val="bg1"/>
                </a:solidFill>
              </a:rPr>
              <a:t>Plenaria 06-2019</a:t>
            </a:r>
          </a:p>
          <a:p>
            <a:r>
              <a:rPr lang="es-MX" sz="1200" dirty="0">
                <a:solidFill>
                  <a:schemeClr val="bg1"/>
                </a:solidFill>
              </a:rPr>
              <a:t>24/10/2019</a:t>
            </a:r>
            <a:endParaRPr lang="es-SV" sz="1200" dirty="0">
              <a:solidFill>
                <a:schemeClr val="bg1"/>
              </a:solidFill>
            </a:endParaRPr>
          </a:p>
        </p:txBody>
      </p:sp>
    </p:spTree>
    <p:extLst>
      <p:ext uri="{BB962C8B-B14F-4D97-AF65-F5344CB8AC3E}">
        <p14:creationId xmlns:p14="http://schemas.microsoft.com/office/powerpoint/2010/main" val="118395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esquinas redondeadas 2">
            <a:extLst>
              <a:ext uri="{FF2B5EF4-FFF2-40B4-BE49-F238E27FC236}">
                <a16:creationId xmlns:a16="http://schemas.microsoft.com/office/drawing/2014/main" id="{0ABFCE92-3174-43F2-A393-138CC339CB89}"/>
              </a:ext>
            </a:extLst>
          </p:cNvPr>
          <p:cNvSpPr/>
          <p:nvPr/>
        </p:nvSpPr>
        <p:spPr>
          <a:xfrm>
            <a:off x="1259957" y="124299"/>
            <a:ext cx="9716387" cy="91440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s-SV" sz="3200" dirty="0">
                <a:latin typeface="Perpetua Titling MT" panose="02020502060505020804" pitchFamily="18" charset="0"/>
              </a:rPr>
              <a:t>ACTIVIDAD 1.7- visitas de campo</a:t>
            </a:r>
          </a:p>
        </p:txBody>
      </p:sp>
      <p:pic>
        <p:nvPicPr>
          <p:cNvPr id="17" name="Imagen 16" descr="Imagen que contiene dibujo&#10;&#10;Descripción generada automáticamente">
            <a:extLst>
              <a:ext uri="{FF2B5EF4-FFF2-40B4-BE49-F238E27FC236}">
                <a16:creationId xmlns:a16="http://schemas.microsoft.com/office/drawing/2014/main" id="{3C9653B2-4A6A-47C4-9F21-A9393F7B22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4644" y="6169865"/>
            <a:ext cx="1838582" cy="638264"/>
          </a:xfrm>
          <a:prstGeom prst="rect">
            <a:avLst/>
          </a:prstGeom>
        </p:spPr>
      </p:pic>
      <p:sp>
        <p:nvSpPr>
          <p:cNvPr id="2" name="Rectángulo 1">
            <a:extLst>
              <a:ext uri="{FF2B5EF4-FFF2-40B4-BE49-F238E27FC236}">
                <a16:creationId xmlns:a16="http://schemas.microsoft.com/office/drawing/2014/main" id="{C23B8D89-0E86-4385-88C3-B640F89ECD77}"/>
              </a:ext>
            </a:extLst>
          </p:cNvPr>
          <p:cNvSpPr/>
          <p:nvPr/>
        </p:nvSpPr>
        <p:spPr>
          <a:xfrm>
            <a:off x="837314" y="1780016"/>
            <a:ext cx="10517372" cy="4708981"/>
          </a:xfrm>
          <a:prstGeom prst="rect">
            <a:avLst/>
          </a:prstGeom>
        </p:spPr>
        <p:txBody>
          <a:bodyPr wrap="square">
            <a:spAutoFit/>
          </a:bodyPr>
          <a:lstStyle/>
          <a:p>
            <a:pPr algn="just"/>
            <a:r>
              <a:rPr lang="es-SV" sz="2000" dirty="0"/>
              <a:t>Según lo programado durante este período se han realizado 7 visitas de campo para el seguimiento de las subvenciones de VIH (1), Tuberculosis (1) y Malaria (1) </a:t>
            </a:r>
          </a:p>
          <a:p>
            <a:pPr algn="just"/>
            <a:endParaRPr lang="es-SV" sz="2000" dirty="0"/>
          </a:p>
          <a:p>
            <a:pPr marL="342900" indent="-342900" algn="just">
              <a:buFont typeface="Wingdings" panose="05000000000000000000" pitchFamily="2" charset="2"/>
              <a:buChar char="q"/>
            </a:pPr>
            <a:r>
              <a:rPr lang="es-SV" sz="2000" dirty="0"/>
              <a:t>La visita 01 se realizó al SIBASI Chalatenango (Malaria),</a:t>
            </a:r>
          </a:p>
          <a:p>
            <a:pPr marL="342900" indent="-342900" algn="just">
              <a:buFont typeface="Wingdings" panose="05000000000000000000" pitchFamily="2" charset="2"/>
              <a:buChar char="q"/>
            </a:pPr>
            <a:r>
              <a:rPr lang="es-SV" sz="2000" dirty="0"/>
              <a:t>La visita 02 se realizó a Clínica VICITS Usulután (VIH), </a:t>
            </a:r>
          </a:p>
          <a:p>
            <a:pPr marL="342900" indent="-342900" algn="just">
              <a:buFont typeface="Wingdings" panose="05000000000000000000" pitchFamily="2" charset="2"/>
              <a:buChar char="q"/>
            </a:pPr>
            <a:r>
              <a:rPr lang="es-SV" sz="2000" dirty="0"/>
              <a:t>La visita 03 se realizó a UCSF Suchitoto (Tuberculosis), </a:t>
            </a:r>
          </a:p>
          <a:p>
            <a:pPr marL="342900" indent="-342900" algn="just">
              <a:buFont typeface="Wingdings" panose="05000000000000000000" pitchFamily="2" charset="2"/>
              <a:buChar char="q"/>
            </a:pPr>
            <a:r>
              <a:rPr lang="es-SV" sz="2000" dirty="0"/>
              <a:t>La visita 04 se realizó a oficinas REDSAL (SSR-VIH), </a:t>
            </a:r>
          </a:p>
          <a:p>
            <a:pPr marL="342900" indent="-342900" algn="just">
              <a:buFont typeface="Wingdings" panose="05000000000000000000" pitchFamily="2" charset="2"/>
              <a:buChar char="q"/>
            </a:pPr>
            <a:r>
              <a:rPr lang="es-SV" sz="2000" dirty="0"/>
              <a:t>La visita 05 se realizó a SIBASI Ahuachapán (Malaria), </a:t>
            </a:r>
          </a:p>
          <a:p>
            <a:pPr marL="342900" indent="-342900" algn="just">
              <a:buFont typeface="Wingdings" panose="05000000000000000000" pitchFamily="2" charset="2"/>
              <a:buChar char="q"/>
            </a:pPr>
            <a:r>
              <a:rPr lang="es-SV" sz="2000" dirty="0"/>
              <a:t>La visita 06 se realizó a la UCSF El Congo (Tuberculosis) y </a:t>
            </a:r>
          </a:p>
          <a:p>
            <a:pPr marL="342900" indent="-342900" algn="just">
              <a:buFont typeface="Wingdings" panose="05000000000000000000" pitchFamily="2" charset="2"/>
              <a:buChar char="q"/>
            </a:pPr>
            <a:r>
              <a:rPr lang="es-SV" sz="2000" dirty="0"/>
              <a:t>La visita 07 se realizó a Clínica VICITS San Jacinto (VIH). </a:t>
            </a:r>
          </a:p>
          <a:p>
            <a:pPr algn="just"/>
            <a:endParaRPr lang="es-SV" sz="2000" dirty="0"/>
          </a:p>
          <a:p>
            <a:pPr algn="just"/>
            <a:r>
              <a:rPr lang="es-SV" sz="2000" dirty="0"/>
              <a:t>Las visitas de campo se han documentado a través de informes individuales que se han compartido vía correo electrónico a los miembros, adicionalmente  se han colocado en el sitio web del MCP-ES y difundido en las redes sociales. Para las diferentes actividades se ha recibido apoyo de transporte de parte de MINSAL y Plan. </a:t>
            </a:r>
          </a:p>
        </p:txBody>
      </p:sp>
      <p:sp>
        <p:nvSpPr>
          <p:cNvPr id="4" name="Rectángulo 3">
            <a:extLst>
              <a:ext uri="{FF2B5EF4-FFF2-40B4-BE49-F238E27FC236}">
                <a16:creationId xmlns:a16="http://schemas.microsoft.com/office/drawing/2014/main" id="{B24446EF-78F4-4850-8C1E-579A2DEE6808}"/>
              </a:ext>
            </a:extLst>
          </p:cNvPr>
          <p:cNvSpPr/>
          <p:nvPr/>
        </p:nvSpPr>
        <p:spPr>
          <a:xfrm>
            <a:off x="837314" y="1038699"/>
            <a:ext cx="10139030" cy="646331"/>
          </a:xfrm>
          <a:prstGeom prst="rect">
            <a:avLst/>
          </a:prstGeom>
        </p:spPr>
        <p:txBody>
          <a:bodyPr wrap="square">
            <a:spAutoFit/>
          </a:bodyPr>
          <a:lstStyle/>
          <a:p>
            <a:r>
              <a:rPr lang="es-SV" dirty="0"/>
              <a:t>Meta Anual:  8</a:t>
            </a:r>
          </a:p>
          <a:p>
            <a:r>
              <a:rPr lang="es-SV" dirty="0"/>
              <a:t>Resultado del período: 7/8 (75% de cumplimiento en relación a la meta anual)</a:t>
            </a:r>
          </a:p>
        </p:txBody>
      </p:sp>
    </p:spTree>
    <p:extLst>
      <p:ext uri="{BB962C8B-B14F-4D97-AF65-F5344CB8AC3E}">
        <p14:creationId xmlns:p14="http://schemas.microsoft.com/office/powerpoint/2010/main" val="1287228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esquinas redondeadas 2">
            <a:extLst>
              <a:ext uri="{FF2B5EF4-FFF2-40B4-BE49-F238E27FC236}">
                <a16:creationId xmlns:a16="http://schemas.microsoft.com/office/drawing/2014/main" id="{0ABFCE92-3174-43F2-A393-138CC339CB89}"/>
              </a:ext>
            </a:extLst>
          </p:cNvPr>
          <p:cNvSpPr/>
          <p:nvPr/>
        </p:nvSpPr>
        <p:spPr>
          <a:xfrm>
            <a:off x="507812" y="205295"/>
            <a:ext cx="11332108" cy="91440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s-SV" sz="2800" dirty="0">
                <a:latin typeface="Perpetua Titling MT" panose="02020502060505020804" pitchFamily="18" charset="0"/>
              </a:rPr>
              <a:t>ACTIVIDAD 1.8- seguimiento planes de trabajo sectores</a:t>
            </a:r>
          </a:p>
        </p:txBody>
      </p:sp>
      <p:pic>
        <p:nvPicPr>
          <p:cNvPr id="17" name="Imagen 16" descr="Imagen que contiene dibujo&#10;&#10;Descripción generada automáticamente">
            <a:extLst>
              <a:ext uri="{FF2B5EF4-FFF2-40B4-BE49-F238E27FC236}">
                <a16:creationId xmlns:a16="http://schemas.microsoft.com/office/drawing/2014/main" id="{3C9653B2-4A6A-47C4-9F21-A9393F7B22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7053" y="6095437"/>
            <a:ext cx="1838582" cy="638264"/>
          </a:xfrm>
          <a:prstGeom prst="rect">
            <a:avLst/>
          </a:prstGeom>
        </p:spPr>
      </p:pic>
      <p:sp>
        <p:nvSpPr>
          <p:cNvPr id="2" name="Rectángulo 1">
            <a:extLst>
              <a:ext uri="{FF2B5EF4-FFF2-40B4-BE49-F238E27FC236}">
                <a16:creationId xmlns:a16="http://schemas.microsoft.com/office/drawing/2014/main" id="{C23B8D89-0E86-4385-88C3-B640F89ECD77}"/>
              </a:ext>
            </a:extLst>
          </p:cNvPr>
          <p:cNvSpPr/>
          <p:nvPr/>
        </p:nvSpPr>
        <p:spPr>
          <a:xfrm>
            <a:off x="970895" y="2214958"/>
            <a:ext cx="10517372" cy="4199611"/>
          </a:xfrm>
          <a:prstGeom prst="rect">
            <a:avLst/>
          </a:prstGeom>
        </p:spPr>
        <p:txBody>
          <a:bodyPr wrap="square">
            <a:spAutoFit/>
          </a:bodyPr>
          <a:lstStyle/>
          <a:p>
            <a:pPr algn="just">
              <a:lnSpc>
                <a:spcPct val="150000"/>
              </a:lnSpc>
            </a:pPr>
            <a:r>
              <a:rPr lang="es-SV" sz="2000" dirty="0"/>
              <a:t>El 21 de mayo se llevó a cabo el primer diálogo de país en el marco de la sostenibilidad de la Respuesta Nacional del VIH en El Salvador, en donde se presentó información relevante como los logros, brechas y retos de la población LGBTI, estrategias innovadoras de prevención, brechas y compromisos en la respuesta nacional del VIH.</a:t>
            </a:r>
          </a:p>
          <a:p>
            <a:pPr algn="just">
              <a:lnSpc>
                <a:spcPct val="150000"/>
              </a:lnSpc>
            </a:pPr>
            <a:r>
              <a:rPr lang="es-SV" sz="2000" dirty="0"/>
              <a:t>El 16 de julio se llevó a cabo el segundo diálogo de país, para la revisión y modificación del anteproyecto de Ley de TB, en donde se hizo una revisión de matriz con observaciones, recomendaciones y comentarios obtenidos en talleres anteriores para incorporarlas en el documento de la Ley y la lectura y análisis de cada artículo de la Ley para realizarle las correcciones pertinentes.</a:t>
            </a:r>
          </a:p>
        </p:txBody>
      </p:sp>
      <p:sp>
        <p:nvSpPr>
          <p:cNvPr id="4" name="Rectángulo 3">
            <a:extLst>
              <a:ext uri="{FF2B5EF4-FFF2-40B4-BE49-F238E27FC236}">
                <a16:creationId xmlns:a16="http://schemas.microsoft.com/office/drawing/2014/main" id="{3BC28B8F-94B2-47DE-B0E3-E0422954E9AF}"/>
              </a:ext>
            </a:extLst>
          </p:cNvPr>
          <p:cNvSpPr/>
          <p:nvPr/>
        </p:nvSpPr>
        <p:spPr>
          <a:xfrm>
            <a:off x="970895" y="1463229"/>
            <a:ext cx="10405942" cy="646331"/>
          </a:xfrm>
          <a:prstGeom prst="rect">
            <a:avLst/>
          </a:prstGeom>
        </p:spPr>
        <p:txBody>
          <a:bodyPr wrap="square">
            <a:spAutoFit/>
          </a:bodyPr>
          <a:lstStyle/>
          <a:p>
            <a:r>
              <a:rPr lang="es-SV" dirty="0"/>
              <a:t>Meta Anual:  2</a:t>
            </a:r>
          </a:p>
          <a:p>
            <a:r>
              <a:rPr lang="es-SV" dirty="0"/>
              <a:t>Resultado del período: 2/2 (100% de cumplimiento en relación a la meta anual)</a:t>
            </a:r>
          </a:p>
        </p:txBody>
      </p:sp>
    </p:spTree>
    <p:extLst>
      <p:ext uri="{BB962C8B-B14F-4D97-AF65-F5344CB8AC3E}">
        <p14:creationId xmlns:p14="http://schemas.microsoft.com/office/powerpoint/2010/main" val="3256601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esquinas redondeadas 2">
            <a:extLst>
              <a:ext uri="{FF2B5EF4-FFF2-40B4-BE49-F238E27FC236}">
                <a16:creationId xmlns:a16="http://schemas.microsoft.com/office/drawing/2014/main" id="{0ABFCE92-3174-43F2-A393-138CC339CB89}"/>
              </a:ext>
            </a:extLst>
          </p:cNvPr>
          <p:cNvSpPr/>
          <p:nvPr/>
        </p:nvSpPr>
        <p:spPr>
          <a:xfrm>
            <a:off x="429946" y="419028"/>
            <a:ext cx="11332108" cy="91440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s-SV" sz="2800" dirty="0">
                <a:latin typeface="Perpetua Titling MT" panose="02020502060505020804" pitchFamily="18" charset="0"/>
              </a:rPr>
              <a:t>ACTIVIDAD 1.9- fortalecimiento a miembros</a:t>
            </a:r>
          </a:p>
        </p:txBody>
      </p:sp>
      <p:pic>
        <p:nvPicPr>
          <p:cNvPr id="17" name="Imagen 16" descr="Imagen que contiene dibujo&#10;&#10;Descripción generada automáticamente">
            <a:extLst>
              <a:ext uri="{FF2B5EF4-FFF2-40B4-BE49-F238E27FC236}">
                <a16:creationId xmlns:a16="http://schemas.microsoft.com/office/drawing/2014/main" id="{3C9653B2-4A6A-47C4-9F21-A9393F7B22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7053" y="6095437"/>
            <a:ext cx="1838582" cy="638264"/>
          </a:xfrm>
          <a:prstGeom prst="rect">
            <a:avLst/>
          </a:prstGeom>
        </p:spPr>
      </p:pic>
      <p:sp>
        <p:nvSpPr>
          <p:cNvPr id="2" name="Rectángulo 1">
            <a:extLst>
              <a:ext uri="{FF2B5EF4-FFF2-40B4-BE49-F238E27FC236}">
                <a16:creationId xmlns:a16="http://schemas.microsoft.com/office/drawing/2014/main" id="{C23B8D89-0E86-4385-88C3-B640F89ECD77}"/>
              </a:ext>
            </a:extLst>
          </p:cNvPr>
          <p:cNvSpPr/>
          <p:nvPr/>
        </p:nvSpPr>
        <p:spPr>
          <a:xfrm>
            <a:off x="837314" y="2601101"/>
            <a:ext cx="10517372" cy="2251065"/>
          </a:xfrm>
          <a:prstGeom prst="rect">
            <a:avLst/>
          </a:prstGeom>
        </p:spPr>
        <p:txBody>
          <a:bodyPr wrap="square">
            <a:spAutoFit/>
          </a:bodyPr>
          <a:lstStyle/>
          <a:p>
            <a:pPr algn="just">
              <a:lnSpc>
                <a:spcPct val="150000"/>
              </a:lnSpc>
            </a:pPr>
            <a:r>
              <a:rPr lang="es-SV" sz="2400" dirty="0"/>
              <a:t>Esta actividad se realizó de acuerdo a lo planificado en dos fases,  la primera para  Homologación de los Códigos de Ética del MCP-ES con el del Fondo Mundial, este fue desarrollado el 28 de febrero en Suchitoto; la segunda para la Ratificación del Código de ética en su versión final, este se desarrolló el 25 de septiembre.</a:t>
            </a:r>
          </a:p>
        </p:txBody>
      </p:sp>
      <p:sp>
        <p:nvSpPr>
          <p:cNvPr id="4" name="Rectángulo 3">
            <a:extLst>
              <a:ext uri="{FF2B5EF4-FFF2-40B4-BE49-F238E27FC236}">
                <a16:creationId xmlns:a16="http://schemas.microsoft.com/office/drawing/2014/main" id="{4B540C31-654B-465C-BA76-D2FEEDA974F6}"/>
              </a:ext>
            </a:extLst>
          </p:cNvPr>
          <p:cNvSpPr/>
          <p:nvPr/>
        </p:nvSpPr>
        <p:spPr>
          <a:xfrm>
            <a:off x="837314" y="1665218"/>
            <a:ext cx="9466521" cy="646331"/>
          </a:xfrm>
          <a:prstGeom prst="rect">
            <a:avLst/>
          </a:prstGeom>
        </p:spPr>
        <p:txBody>
          <a:bodyPr wrap="square">
            <a:spAutoFit/>
          </a:bodyPr>
          <a:lstStyle/>
          <a:p>
            <a:r>
              <a:rPr lang="es-SV" dirty="0"/>
              <a:t>Meta Anual:  2</a:t>
            </a:r>
          </a:p>
          <a:p>
            <a:r>
              <a:rPr lang="es-SV" dirty="0"/>
              <a:t>Resultado del período: 2/2 (100% de cumplimiento en relación a la meta anual)</a:t>
            </a:r>
          </a:p>
        </p:txBody>
      </p:sp>
    </p:spTree>
    <p:extLst>
      <p:ext uri="{BB962C8B-B14F-4D97-AF65-F5344CB8AC3E}">
        <p14:creationId xmlns:p14="http://schemas.microsoft.com/office/powerpoint/2010/main" val="606435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66198EC-7944-4A97-80BD-E227E0B08588}"/>
              </a:ext>
            </a:extLst>
          </p:cNvPr>
          <p:cNvPicPr>
            <a:picLocks noChangeAspect="1"/>
          </p:cNvPicPr>
          <p:nvPr/>
        </p:nvPicPr>
        <p:blipFill rotWithShape="1">
          <a:blip r:embed="rId2"/>
          <a:srcRect r="1334"/>
          <a:stretch/>
        </p:blipFill>
        <p:spPr>
          <a:xfrm>
            <a:off x="0" y="10"/>
            <a:ext cx="12191980" cy="6857990"/>
          </a:xfrm>
          <a:prstGeom prst="rect">
            <a:avLst/>
          </a:prstGeom>
        </p:spPr>
      </p:pic>
      <p:sp>
        <p:nvSpPr>
          <p:cNvPr id="2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Rectángulo: esquinas redondeadas 2">
            <a:extLst>
              <a:ext uri="{FF2B5EF4-FFF2-40B4-BE49-F238E27FC236}">
                <a16:creationId xmlns:a16="http://schemas.microsoft.com/office/drawing/2014/main" id="{0ABFCE92-3174-43F2-A393-138CC339CB89}"/>
              </a:ext>
            </a:extLst>
          </p:cNvPr>
          <p:cNvSpPr/>
          <p:nvPr/>
        </p:nvSpPr>
        <p:spPr>
          <a:xfrm>
            <a:off x="168164" y="1895830"/>
            <a:ext cx="5307724" cy="1342754"/>
          </a:xfrm>
          <a:prstGeom prst="roundRect">
            <a:avLst/>
          </a:prstGeom>
        </p:spPr>
        <p:style>
          <a:lnRef idx="0">
            <a:scrgbClr r="0" g="0" b="0"/>
          </a:lnRef>
          <a:fillRef idx="0">
            <a:scrgbClr r="0" g="0" b="0"/>
          </a:fillRef>
          <a:effectRef idx="0">
            <a:scrgbClr r="0" g="0" b="0"/>
          </a:effectRef>
          <a:fontRef idx="minor">
            <a:schemeClr val="accent1"/>
          </a:fontRef>
        </p:style>
        <p:txBody>
          <a:bodyPr vert="horz" lIns="91440" tIns="45720" rIns="91440" bIns="45720" rtlCol="0" anchor="ctr">
            <a:normAutofit/>
          </a:bodyPr>
          <a:lstStyle/>
          <a:p>
            <a:pPr algn="ctr">
              <a:lnSpc>
                <a:spcPct val="90000"/>
              </a:lnSpc>
              <a:spcBef>
                <a:spcPct val="0"/>
              </a:spcBef>
              <a:spcAft>
                <a:spcPts val="600"/>
              </a:spcAft>
            </a:pPr>
            <a:r>
              <a:rPr lang="en-US" sz="3300" dirty="0">
                <a:solidFill>
                  <a:schemeClr val="tx1"/>
                </a:solidFill>
                <a:latin typeface="+mj-lt"/>
                <a:ea typeface="+mj-ea"/>
                <a:cs typeface="+mj-cs"/>
              </a:rPr>
              <a:t>ACTIVIDAD 1.10- </a:t>
            </a:r>
          </a:p>
          <a:p>
            <a:pPr algn="ctr">
              <a:lnSpc>
                <a:spcPct val="90000"/>
              </a:lnSpc>
              <a:spcBef>
                <a:spcPct val="0"/>
              </a:spcBef>
              <a:spcAft>
                <a:spcPts val="600"/>
              </a:spcAft>
            </a:pPr>
            <a:r>
              <a:rPr lang="en-US" sz="3300" dirty="0">
                <a:solidFill>
                  <a:schemeClr val="tx1"/>
                </a:solidFill>
                <a:latin typeface="+mj-lt"/>
                <a:ea typeface="+mj-ea"/>
                <a:cs typeface="+mj-cs"/>
              </a:rPr>
              <a:t>Retiro Anual de miembros</a:t>
            </a:r>
          </a:p>
        </p:txBody>
      </p:sp>
      <p:cxnSp>
        <p:nvCxnSpPr>
          <p:cNvPr id="31" name="Straight Connector 3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Rectángulo 1">
            <a:extLst>
              <a:ext uri="{FF2B5EF4-FFF2-40B4-BE49-F238E27FC236}">
                <a16:creationId xmlns:a16="http://schemas.microsoft.com/office/drawing/2014/main" id="{C23B8D89-0E86-4385-88C3-B640F89ECD77}"/>
              </a:ext>
            </a:extLst>
          </p:cNvPr>
          <p:cNvSpPr/>
          <p:nvPr/>
        </p:nvSpPr>
        <p:spPr>
          <a:xfrm>
            <a:off x="504251" y="2978898"/>
            <a:ext cx="4854558" cy="2619839"/>
          </a:xfrm>
          <a:prstGeom prst="rect">
            <a:avLst/>
          </a:prstGeom>
        </p:spPr>
        <p:txBody>
          <a:bodyPr vert="horz" lIns="91440" tIns="45720" rIns="91440" bIns="45720" rtlCol="0" anchor="ctr">
            <a:normAutofit/>
          </a:bodyPr>
          <a:lstStyle/>
          <a:p>
            <a:pPr algn="ctr">
              <a:lnSpc>
                <a:spcPct val="90000"/>
              </a:lnSpc>
              <a:spcAft>
                <a:spcPts val="600"/>
              </a:spcAft>
            </a:pPr>
            <a:r>
              <a:rPr lang="en-US" sz="2800" dirty="0"/>
              <a:t>El retiro </a:t>
            </a:r>
            <a:r>
              <a:rPr lang="es-SV" sz="2800" dirty="0"/>
              <a:t>anual se llevará a cabo el día 20 de noviembre de 2019 en las instalaciones del Hotel ATAMI en La Libertad</a:t>
            </a:r>
          </a:p>
        </p:txBody>
      </p:sp>
      <p:sp>
        <p:nvSpPr>
          <p:cNvPr id="5" name="Rectángulo 4">
            <a:extLst>
              <a:ext uri="{FF2B5EF4-FFF2-40B4-BE49-F238E27FC236}">
                <a16:creationId xmlns:a16="http://schemas.microsoft.com/office/drawing/2014/main" id="{1C9A1AC2-7ABF-46B9-ADCA-14EC291BA95C}"/>
              </a:ext>
            </a:extLst>
          </p:cNvPr>
          <p:cNvSpPr/>
          <p:nvPr/>
        </p:nvSpPr>
        <p:spPr>
          <a:xfrm>
            <a:off x="887788" y="5522283"/>
            <a:ext cx="4241596" cy="923330"/>
          </a:xfrm>
          <a:prstGeom prst="rect">
            <a:avLst/>
          </a:prstGeom>
        </p:spPr>
        <p:txBody>
          <a:bodyPr wrap="square">
            <a:spAutoFit/>
          </a:bodyPr>
          <a:lstStyle/>
          <a:p>
            <a:r>
              <a:rPr lang="es-SV" dirty="0"/>
              <a:t>Meta Anual:  1</a:t>
            </a:r>
          </a:p>
          <a:p>
            <a:r>
              <a:rPr lang="es-SV" dirty="0"/>
              <a:t>Resultado del período: 0/1 (0% de cumplimiento en relación a la meta anual)</a:t>
            </a:r>
          </a:p>
        </p:txBody>
      </p:sp>
    </p:spTree>
    <p:extLst>
      <p:ext uri="{BB962C8B-B14F-4D97-AF65-F5344CB8AC3E}">
        <p14:creationId xmlns:p14="http://schemas.microsoft.com/office/powerpoint/2010/main" val="2625294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23B8D89-0E86-4385-88C3-B640F89ECD77}"/>
              </a:ext>
            </a:extLst>
          </p:cNvPr>
          <p:cNvSpPr/>
          <p:nvPr/>
        </p:nvSpPr>
        <p:spPr>
          <a:xfrm>
            <a:off x="721414" y="2948282"/>
            <a:ext cx="10749171" cy="3785419"/>
          </a:xfrm>
          <a:prstGeom prst="rect">
            <a:avLst/>
          </a:prstGeom>
        </p:spPr>
        <p:txBody>
          <a:bodyPr vert="horz" lIns="91440" tIns="45720" rIns="91440" bIns="45720" rtlCol="0">
            <a:normAutofit/>
          </a:bodyPr>
          <a:lstStyle/>
          <a:p>
            <a:pPr indent="-228600">
              <a:lnSpc>
                <a:spcPct val="150000"/>
              </a:lnSpc>
              <a:spcAft>
                <a:spcPts val="600"/>
              </a:spcAft>
              <a:buFont typeface="Arial" panose="020B0604020202020204" pitchFamily="34" charset="0"/>
              <a:buChar char="•"/>
            </a:pPr>
            <a:r>
              <a:rPr lang="en-US" sz="2400" dirty="0"/>
              <a:t>La </a:t>
            </a:r>
            <a:r>
              <a:rPr lang="es-SV" sz="2400" dirty="0"/>
              <a:t>página web fue habilitada oficialmente en el mes de marzo, la cual se ha ido actualizando de forma mensual a partir de esa fecha.</a:t>
            </a:r>
          </a:p>
          <a:p>
            <a:pPr indent="-228600">
              <a:lnSpc>
                <a:spcPct val="150000"/>
              </a:lnSpc>
              <a:spcAft>
                <a:spcPts val="600"/>
              </a:spcAft>
              <a:buFont typeface="Arial" panose="020B0604020202020204" pitchFamily="34" charset="0"/>
              <a:buChar char="•"/>
            </a:pPr>
            <a:r>
              <a:rPr lang="es-SV" sz="2400" dirty="0"/>
              <a:t>Se han elaborado tres boletines informativos para cada trimestre, el Boletín #52 y #53 ya publicados. El boletín #54 se encuentra en proceso.</a:t>
            </a:r>
          </a:p>
        </p:txBody>
      </p:sp>
      <p:sp>
        <p:nvSpPr>
          <p:cNvPr id="7" name="Rectángulo: esquinas redondeadas 6">
            <a:extLst>
              <a:ext uri="{FF2B5EF4-FFF2-40B4-BE49-F238E27FC236}">
                <a16:creationId xmlns:a16="http://schemas.microsoft.com/office/drawing/2014/main" id="{792214ED-7C65-4E6A-9B84-C37D6F671197}"/>
              </a:ext>
            </a:extLst>
          </p:cNvPr>
          <p:cNvSpPr/>
          <p:nvPr/>
        </p:nvSpPr>
        <p:spPr>
          <a:xfrm>
            <a:off x="425303" y="634180"/>
            <a:ext cx="10972799" cy="758685"/>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s-SV" sz="2800" dirty="0">
                <a:latin typeface="Perpetua Titling MT" panose="02020502060505020804" pitchFamily="18" charset="0"/>
              </a:rPr>
              <a:t>ACTIVIDAD 1.11- apoyo a comunicaciones</a:t>
            </a:r>
          </a:p>
        </p:txBody>
      </p:sp>
      <p:pic>
        <p:nvPicPr>
          <p:cNvPr id="8" name="Imagen 7" descr="Imagen que contiene dibujo&#10;&#10;Descripción generada automáticamente">
            <a:extLst>
              <a:ext uri="{FF2B5EF4-FFF2-40B4-BE49-F238E27FC236}">
                <a16:creationId xmlns:a16="http://schemas.microsoft.com/office/drawing/2014/main" id="{869554FE-13EB-4D26-BCB6-55356B7AB6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7053" y="6095437"/>
            <a:ext cx="1838582" cy="638264"/>
          </a:xfrm>
          <a:prstGeom prst="rect">
            <a:avLst/>
          </a:prstGeom>
        </p:spPr>
      </p:pic>
      <p:sp>
        <p:nvSpPr>
          <p:cNvPr id="3" name="Rectángulo 2">
            <a:extLst>
              <a:ext uri="{FF2B5EF4-FFF2-40B4-BE49-F238E27FC236}">
                <a16:creationId xmlns:a16="http://schemas.microsoft.com/office/drawing/2014/main" id="{465F7BF0-567D-4D3F-B4CE-09A7DE949EC1}"/>
              </a:ext>
            </a:extLst>
          </p:cNvPr>
          <p:cNvSpPr/>
          <p:nvPr/>
        </p:nvSpPr>
        <p:spPr>
          <a:xfrm>
            <a:off x="721413" y="1722604"/>
            <a:ext cx="9857981" cy="646331"/>
          </a:xfrm>
          <a:prstGeom prst="rect">
            <a:avLst/>
          </a:prstGeom>
        </p:spPr>
        <p:txBody>
          <a:bodyPr wrap="square">
            <a:spAutoFit/>
          </a:bodyPr>
          <a:lstStyle/>
          <a:p>
            <a:r>
              <a:rPr lang="es-SV" dirty="0"/>
              <a:t>Meta Anual:  12</a:t>
            </a:r>
          </a:p>
          <a:p>
            <a:r>
              <a:rPr lang="es-SV" dirty="0"/>
              <a:t>Resultado del período: 9/12 (75% de cumplimiento en relación a la meta anual)</a:t>
            </a:r>
          </a:p>
        </p:txBody>
      </p:sp>
    </p:spTree>
    <p:extLst>
      <p:ext uri="{BB962C8B-B14F-4D97-AF65-F5344CB8AC3E}">
        <p14:creationId xmlns:p14="http://schemas.microsoft.com/office/powerpoint/2010/main" val="556137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esquinas redondeadas 2">
            <a:extLst>
              <a:ext uri="{FF2B5EF4-FFF2-40B4-BE49-F238E27FC236}">
                <a16:creationId xmlns:a16="http://schemas.microsoft.com/office/drawing/2014/main" id="{0ABFCE92-3174-43F2-A393-138CC339CB89}"/>
              </a:ext>
            </a:extLst>
          </p:cNvPr>
          <p:cNvSpPr/>
          <p:nvPr/>
        </p:nvSpPr>
        <p:spPr>
          <a:xfrm>
            <a:off x="429946" y="231373"/>
            <a:ext cx="11332108" cy="91440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s-SV" sz="2800" dirty="0">
                <a:latin typeface="Perpetua Titling MT" panose="02020502060505020804" pitchFamily="18" charset="0"/>
              </a:rPr>
              <a:t>ACTIVIDAD 1.12- elección de nuevos miembros</a:t>
            </a:r>
          </a:p>
        </p:txBody>
      </p:sp>
      <p:pic>
        <p:nvPicPr>
          <p:cNvPr id="17" name="Imagen 16" descr="Imagen que contiene dibujo&#10;&#10;Descripción generada automáticamente">
            <a:extLst>
              <a:ext uri="{FF2B5EF4-FFF2-40B4-BE49-F238E27FC236}">
                <a16:creationId xmlns:a16="http://schemas.microsoft.com/office/drawing/2014/main" id="{3C9653B2-4A6A-47C4-9F21-A9393F7B22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3418" y="6190354"/>
            <a:ext cx="1838582" cy="638264"/>
          </a:xfrm>
          <a:prstGeom prst="rect">
            <a:avLst/>
          </a:prstGeom>
        </p:spPr>
      </p:pic>
      <p:sp>
        <p:nvSpPr>
          <p:cNvPr id="2" name="Rectángulo 1">
            <a:extLst>
              <a:ext uri="{FF2B5EF4-FFF2-40B4-BE49-F238E27FC236}">
                <a16:creationId xmlns:a16="http://schemas.microsoft.com/office/drawing/2014/main" id="{C23B8D89-0E86-4385-88C3-B640F89ECD77}"/>
              </a:ext>
            </a:extLst>
          </p:cNvPr>
          <p:cNvSpPr/>
          <p:nvPr/>
        </p:nvSpPr>
        <p:spPr>
          <a:xfrm>
            <a:off x="429946" y="1145773"/>
            <a:ext cx="11332108" cy="2554545"/>
          </a:xfrm>
          <a:prstGeom prst="rect">
            <a:avLst/>
          </a:prstGeom>
        </p:spPr>
        <p:txBody>
          <a:bodyPr wrap="square">
            <a:spAutoFit/>
          </a:bodyPr>
          <a:lstStyle/>
          <a:p>
            <a:pPr algn="just"/>
            <a:r>
              <a:rPr lang="es-SV" sz="2400" dirty="0"/>
              <a:t>Meta Anual:  10</a:t>
            </a:r>
          </a:p>
          <a:p>
            <a:pPr algn="just"/>
            <a:r>
              <a:rPr lang="es-SV" sz="2400" dirty="0"/>
              <a:t>Resultado del período: 10/10 (100% de cumplimiento en relación a la meta anual)</a:t>
            </a:r>
          </a:p>
          <a:p>
            <a:pPr algn="just"/>
            <a:endParaRPr lang="es-SV" sz="1050" dirty="0"/>
          </a:p>
          <a:p>
            <a:pPr algn="just"/>
            <a:r>
              <a:rPr lang="es-SV" sz="2400" dirty="0"/>
              <a:t>En este período se realizaron las reuniones para elección de nuevos representantes en el MCP-ES para el periodo 2019-2021. Estas se realizaron por sector, de forma independiente, para las cuales se contó con una amplia convocatoria. </a:t>
            </a:r>
          </a:p>
          <a:p>
            <a:pPr algn="just"/>
            <a:r>
              <a:rPr lang="es-SV" sz="2400" dirty="0"/>
              <a:t>Se desarrollaron entre el 13 de marzo y el 5 de julio. </a:t>
            </a:r>
          </a:p>
        </p:txBody>
      </p:sp>
      <p:sp>
        <p:nvSpPr>
          <p:cNvPr id="5" name="Rectángulo: esquinas redondeadas 4">
            <a:extLst>
              <a:ext uri="{FF2B5EF4-FFF2-40B4-BE49-F238E27FC236}">
                <a16:creationId xmlns:a16="http://schemas.microsoft.com/office/drawing/2014/main" id="{0B5FCDE2-BF54-4773-9184-A6ABD191B140}"/>
              </a:ext>
            </a:extLst>
          </p:cNvPr>
          <p:cNvSpPr/>
          <p:nvPr/>
        </p:nvSpPr>
        <p:spPr>
          <a:xfrm>
            <a:off x="429946" y="3703756"/>
            <a:ext cx="11332108" cy="91440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s-SV" sz="2800" dirty="0">
                <a:latin typeface="Perpetua Titling MT" panose="02020502060505020804" pitchFamily="18" charset="0"/>
              </a:rPr>
              <a:t>ACTIVIDAD 1.13- inducción a nuevos miembros</a:t>
            </a:r>
          </a:p>
        </p:txBody>
      </p:sp>
      <p:sp>
        <p:nvSpPr>
          <p:cNvPr id="6" name="Rectángulo 5">
            <a:extLst>
              <a:ext uri="{FF2B5EF4-FFF2-40B4-BE49-F238E27FC236}">
                <a16:creationId xmlns:a16="http://schemas.microsoft.com/office/drawing/2014/main" id="{969C4E0E-3F74-4484-A44E-DA1FF5ADBDB3}"/>
              </a:ext>
            </a:extLst>
          </p:cNvPr>
          <p:cNvSpPr/>
          <p:nvPr/>
        </p:nvSpPr>
        <p:spPr>
          <a:xfrm>
            <a:off x="429946" y="4614718"/>
            <a:ext cx="11332108" cy="1938992"/>
          </a:xfrm>
          <a:prstGeom prst="rect">
            <a:avLst/>
          </a:prstGeom>
        </p:spPr>
        <p:txBody>
          <a:bodyPr wrap="square">
            <a:spAutoFit/>
          </a:bodyPr>
          <a:lstStyle/>
          <a:p>
            <a:pPr algn="just"/>
            <a:r>
              <a:rPr lang="es-SV" sz="2400" dirty="0"/>
              <a:t>Meta Anual:  2</a:t>
            </a:r>
          </a:p>
          <a:p>
            <a:pPr algn="just"/>
            <a:r>
              <a:rPr lang="es-SV" sz="2400" dirty="0"/>
              <a:t>Resultado del período: 2/2 (100% de cumplimiento en relación a la meta anual)</a:t>
            </a:r>
          </a:p>
          <a:p>
            <a:pPr algn="just"/>
            <a:endParaRPr lang="es-SV" sz="2400" dirty="0"/>
          </a:p>
          <a:p>
            <a:pPr algn="just"/>
            <a:r>
              <a:rPr lang="es-SV" sz="2400" dirty="0"/>
              <a:t>En esa ocasión el programa de inducción se dividió en dos fases, la primera se realizado en del 25 al 26 de julio y la segunda del 22 al 23 de agosto.</a:t>
            </a:r>
          </a:p>
        </p:txBody>
      </p:sp>
    </p:spTree>
    <p:extLst>
      <p:ext uri="{BB962C8B-B14F-4D97-AF65-F5344CB8AC3E}">
        <p14:creationId xmlns:p14="http://schemas.microsoft.com/office/powerpoint/2010/main" val="803162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descr="Imagen que contiene dibujo&#10;&#10;Descripción generada automáticamente">
            <a:extLst>
              <a:ext uri="{FF2B5EF4-FFF2-40B4-BE49-F238E27FC236}">
                <a16:creationId xmlns:a16="http://schemas.microsoft.com/office/drawing/2014/main" id="{3C9653B2-4A6A-47C4-9F21-A9393F7B22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7053" y="6095437"/>
            <a:ext cx="1838582" cy="638264"/>
          </a:xfrm>
          <a:prstGeom prst="rect">
            <a:avLst/>
          </a:prstGeom>
        </p:spPr>
      </p:pic>
      <p:sp>
        <p:nvSpPr>
          <p:cNvPr id="5" name="Rectángulo 4">
            <a:extLst>
              <a:ext uri="{FF2B5EF4-FFF2-40B4-BE49-F238E27FC236}">
                <a16:creationId xmlns:a16="http://schemas.microsoft.com/office/drawing/2014/main" id="{4E3D5341-D8F2-4B7E-9B9F-479FCB10BEFA}"/>
              </a:ext>
            </a:extLst>
          </p:cNvPr>
          <p:cNvSpPr/>
          <p:nvPr/>
        </p:nvSpPr>
        <p:spPr>
          <a:xfrm>
            <a:off x="837314" y="2303467"/>
            <a:ext cx="10517372" cy="2251065"/>
          </a:xfrm>
          <a:prstGeom prst="rect">
            <a:avLst/>
          </a:prstGeom>
        </p:spPr>
        <p:txBody>
          <a:bodyPr wrap="square">
            <a:spAutoFit/>
          </a:bodyPr>
          <a:lstStyle/>
          <a:p>
            <a:pPr algn="just">
              <a:lnSpc>
                <a:spcPct val="150000"/>
              </a:lnSpc>
            </a:pPr>
            <a:r>
              <a:rPr lang="es-SV" sz="2400" dirty="0"/>
              <a:t>De las reprogramaciones del año 2018 se planificó y solicitó autorización al Fondo Mundial para el uso de estas economías en el diseño y creación de nuestra página web; la cual fue entregada en el mes de marzo 2019, se ha ido actualizando con las actividades realizadas a la fecha.</a:t>
            </a:r>
          </a:p>
        </p:txBody>
      </p:sp>
      <p:sp>
        <p:nvSpPr>
          <p:cNvPr id="6" name="Rectángulo: esquinas redondeadas 5">
            <a:extLst>
              <a:ext uri="{FF2B5EF4-FFF2-40B4-BE49-F238E27FC236}">
                <a16:creationId xmlns:a16="http://schemas.microsoft.com/office/drawing/2014/main" id="{DD42D276-42E9-4A50-8F0B-377A895EC233}"/>
              </a:ext>
            </a:extLst>
          </p:cNvPr>
          <p:cNvSpPr/>
          <p:nvPr/>
        </p:nvSpPr>
        <p:spPr>
          <a:xfrm>
            <a:off x="429946" y="513801"/>
            <a:ext cx="11332108" cy="91440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s-SV" sz="2800" dirty="0">
                <a:latin typeface="Perpetua Titling MT" panose="02020502060505020804" pitchFamily="18" charset="0"/>
              </a:rPr>
              <a:t>ACTIVIDAD 1.14- pagina web</a:t>
            </a:r>
          </a:p>
        </p:txBody>
      </p:sp>
    </p:spTree>
    <p:extLst>
      <p:ext uri="{BB962C8B-B14F-4D97-AF65-F5344CB8AC3E}">
        <p14:creationId xmlns:p14="http://schemas.microsoft.com/office/powerpoint/2010/main" val="1146842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descr="Imagen que contiene dibujo&#10;&#10;Descripción generada automáticamente">
            <a:extLst>
              <a:ext uri="{FF2B5EF4-FFF2-40B4-BE49-F238E27FC236}">
                <a16:creationId xmlns:a16="http://schemas.microsoft.com/office/drawing/2014/main" id="{3C9653B2-4A6A-47C4-9F21-A9393F7B22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7053" y="6095437"/>
            <a:ext cx="1838582" cy="638264"/>
          </a:xfrm>
          <a:prstGeom prst="rect">
            <a:avLst/>
          </a:prstGeom>
        </p:spPr>
      </p:pic>
      <p:sp>
        <p:nvSpPr>
          <p:cNvPr id="6" name="Rectángulo: esquinas redondeadas 5">
            <a:extLst>
              <a:ext uri="{FF2B5EF4-FFF2-40B4-BE49-F238E27FC236}">
                <a16:creationId xmlns:a16="http://schemas.microsoft.com/office/drawing/2014/main" id="{DD42D276-42E9-4A50-8F0B-377A895EC233}"/>
              </a:ext>
            </a:extLst>
          </p:cNvPr>
          <p:cNvSpPr/>
          <p:nvPr/>
        </p:nvSpPr>
        <p:spPr>
          <a:xfrm>
            <a:off x="323620" y="124299"/>
            <a:ext cx="11332108" cy="91440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s-SV" sz="2800" dirty="0">
                <a:latin typeface="Perpetua Titling MT" panose="02020502060505020804" pitchFamily="18" charset="0"/>
              </a:rPr>
              <a:t>RESUMEN FINANCIERO ACTIVIDAD 1</a:t>
            </a:r>
          </a:p>
        </p:txBody>
      </p:sp>
      <p:graphicFrame>
        <p:nvGraphicFramePr>
          <p:cNvPr id="2" name="Tabla 1">
            <a:extLst>
              <a:ext uri="{FF2B5EF4-FFF2-40B4-BE49-F238E27FC236}">
                <a16:creationId xmlns:a16="http://schemas.microsoft.com/office/drawing/2014/main" id="{E5D6F464-B4DD-47C9-B492-CBE804C1253B}"/>
              </a:ext>
            </a:extLst>
          </p:cNvPr>
          <p:cNvGraphicFramePr>
            <a:graphicFrameLocks noGrp="1"/>
          </p:cNvGraphicFramePr>
          <p:nvPr>
            <p:extLst>
              <p:ext uri="{D42A27DB-BD31-4B8C-83A1-F6EECF244321}">
                <p14:modId xmlns:p14="http://schemas.microsoft.com/office/powerpoint/2010/main" val="523104940"/>
              </p:ext>
            </p:extLst>
          </p:nvPr>
        </p:nvGraphicFramePr>
        <p:xfrm>
          <a:off x="189614" y="1428201"/>
          <a:ext cx="11569996" cy="4515404"/>
        </p:xfrm>
        <a:graphic>
          <a:graphicData uri="http://schemas.openxmlformats.org/drawingml/2006/table">
            <a:tbl>
              <a:tblPr/>
              <a:tblGrid>
                <a:gridCol w="4538037">
                  <a:extLst>
                    <a:ext uri="{9D8B030D-6E8A-4147-A177-3AD203B41FA5}">
                      <a16:colId xmlns:a16="http://schemas.microsoft.com/office/drawing/2014/main" val="2750422202"/>
                    </a:ext>
                  </a:extLst>
                </a:gridCol>
                <a:gridCol w="1421659">
                  <a:extLst>
                    <a:ext uri="{9D8B030D-6E8A-4147-A177-3AD203B41FA5}">
                      <a16:colId xmlns:a16="http://schemas.microsoft.com/office/drawing/2014/main" val="3109470623"/>
                    </a:ext>
                  </a:extLst>
                </a:gridCol>
                <a:gridCol w="1402575">
                  <a:extLst>
                    <a:ext uri="{9D8B030D-6E8A-4147-A177-3AD203B41FA5}">
                      <a16:colId xmlns:a16="http://schemas.microsoft.com/office/drawing/2014/main" val="85094725"/>
                    </a:ext>
                  </a:extLst>
                </a:gridCol>
                <a:gridCol w="1402575">
                  <a:extLst>
                    <a:ext uri="{9D8B030D-6E8A-4147-A177-3AD203B41FA5}">
                      <a16:colId xmlns:a16="http://schemas.microsoft.com/office/drawing/2014/main" val="3884151118"/>
                    </a:ext>
                  </a:extLst>
                </a:gridCol>
                <a:gridCol w="1402575">
                  <a:extLst>
                    <a:ext uri="{9D8B030D-6E8A-4147-A177-3AD203B41FA5}">
                      <a16:colId xmlns:a16="http://schemas.microsoft.com/office/drawing/2014/main" val="1687065814"/>
                    </a:ext>
                  </a:extLst>
                </a:gridCol>
                <a:gridCol w="1402575">
                  <a:extLst>
                    <a:ext uri="{9D8B030D-6E8A-4147-A177-3AD203B41FA5}">
                      <a16:colId xmlns:a16="http://schemas.microsoft.com/office/drawing/2014/main" val="3159466769"/>
                    </a:ext>
                  </a:extLst>
                </a:gridCol>
              </a:tblGrid>
              <a:tr h="521549">
                <a:tc>
                  <a:txBody>
                    <a:bodyPr/>
                    <a:lstStyle/>
                    <a:p>
                      <a:pPr algn="ctr" fontAlgn="ctr"/>
                      <a:r>
                        <a:rPr lang="es-SV" sz="1050" b="1" i="0" u="none" strike="noStrike">
                          <a:solidFill>
                            <a:srgbClr val="000000"/>
                          </a:solidFill>
                          <a:effectLst/>
                          <a:latin typeface="Arial Narrow" panose="020B0606020202030204" pitchFamily="34" charset="0"/>
                        </a:rPr>
                        <a:t>Actividad</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1" i="0" u="none" strike="noStrike">
                          <a:solidFill>
                            <a:srgbClr val="000000"/>
                          </a:solidFill>
                          <a:effectLst/>
                          <a:latin typeface="Arial Narrow" panose="020B0606020202030204" pitchFamily="34" charset="0"/>
                        </a:rPr>
                        <a:t>Remanente 2018</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1" i="0" u="none" strike="noStrike">
                          <a:solidFill>
                            <a:srgbClr val="000000"/>
                          </a:solidFill>
                          <a:effectLst/>
                          <a:latin typeface="Arial Narrow" panose="020B0606020202030204" pitchFamily="34" charset="0"/>
                        </a:rPr>
                        <a:t>Presupuesto FM</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1" i="0" u="none" strike="noStrike">
                          <a:solidFill>
                            <a:srgbClr val="000000"/>
                          </a:solidFill>
                          <a:effectLst/>
                          <a:latin typeface="Arial Narrow" panose="020B0606020202030204" pitchFamily="34" charset="0"/>
                        </a:rPr>
                        <a:t>Presupuesto                  Año 2019</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1" i="0" u="none" strike="noStrike">
                          <a:solidFill>
                            <a:srgbClr val="000000"/>
                          </a:solidFill>
                          <a:effectLst/>
                          <a:latin typeface="Arial Narrow" panose="020B0606020202030204" pitchFamily="34" charset="0"/>
                        </a:rPr>
                        <a:t>Ejecutado MCP</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1" i="0" u="none" strike="noStrike">
                          <a:solidFill>
                            <a:srgbClr val="000000"/>
                          </a:solidFill>
                          <a:effectLst/>
                          <a:latin typeface="Arial Narrow" panose="020B0606020202030204" pitchFamily="34" charset="0"/>
                        </a:rPr>
                        <a:t>Saldo</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6516461"/>
                  </a:ext>
                </a:extLst>
              </a:tr>
              <a:tr h="266257">
                <a:tc>
                  <a:txBody>
                    <a:bodyPr/>
                    <a:lstStyle/>
                    <a:p>
                      <a:pPr algn="l" fontAlgn="b"/>
                      <a:r>
                        <a:rPr lang="es-SV" sz="1050" b="1" i="0" u="none" strike="noStrike">
                          <a:solidFill>
                            <a:srgbClr val="000000"/>
                          </a:solidFill>
                          <a:effectLst/>
                          <a:latin typeface="Arial Narrow" panose="020B0606020202030204" pitchFamily="34" charset="0"/>
                        </a:rPr>
                        <a:t> 1. SUPERVISIÓN</a:t>
                      </a:r>
                    </a:p>
                  </a:txBody>
                  <a:tcPr marL="8508" marR="8508" marT="8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s-SV" sz="1400" b="1" i="0" u="none" strike="noStrike">
                          <a:solidFill>
                            <a:srgbClr val="000000"/>
                          </a:solidFill>
                          <a:effectLst/>
                          <a:latin typeface="Arial Narrow" panose="020B0606020202030204" pitchFamily="34" charset="0"/>
                        </a:rPr>
                        <a:t> $           13,600.00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s-SV" sz="1400" b="1" i="0" u="none" strike="noStrike">
                          <a:solidFill>
                            <a:srgbClr val="000000"/>
                          </a:solidFill>
                          <a:effectLst/>
                          <a:latin typeface="Arial Narrow" panose="020B0606020202030204" pitchFamily="34" charset="0"/>
                        </a:rPr>
                        <a:t> $           36,160.36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s-SV" sz="1400" b="1" i="0" u="none" strike="noStrike">
                          <a:solidFill>
                            <a:srgbClr val="000000"/>
                          </a:solidFill>
                          <a:effectLst/>
                          <a:latin typeface="Arial Narrow" panose="020B0606020202030204" pitchFamily="34" charset="0"/>
                        </a:rPr>
                        <a:t> $           49,760.36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s-SV" sz="1400" b="1" i="0" u="none" strike="noStrike">
                          <a:solidFill>
                            <a:srgbClr val="000000"/>
                          </a:solidFill>
                          <a:effectLst/>
                          <a:latin typeface="Arial Narrow" panose="020B0606020202030204" pitchFamily="34" charset="0"/>
                        </a:rPr>
                        <a:t> $           34,706.06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s-SV" sz="1400" b="1" i="0" u="none" strike="noStrike">
                          <a:solidFill>
                            <a:srgbClr val="000000"/>
                          </a:solidFill>
                          <a:effectLst/>
                          <a:latin typeface="Arial Narrow" panose="020B0606020202030204" pitchFamily="34" charset="0"/>
                        </a:rPr>
                        <a:t> $           15,054.30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483187555"/>
                  </a:ext>
                </a:extLst>
              </a:tr>
              <a:tr h="266257">
                <a:tc>
                  <a:txBody>
                    <a:bodyPr/>
                    <a:lstStyle/>
                    <a:p>
                      <a:pPr algn="l" fontAlgn="b"/>
                      <a:r>
                        <a:rPr lang="es-SV" sz="1050" b="0" i="0" u="none" strike="noStrike">
                          <a:solidFill>
                            <a:srgbClr val="000000"/>
                          </a:solidFill>
                          <a:effectLst/>
                          <a:latin typeface="Arial Narrow" panose="020B0606020202030204" pitchFamily="34" charset="0"/>
                        </a:rPr>
                        <a:t> 1.1 REUNIONES DE ASAMBLEA GENERAL</a:t>
                      </a:r>
                    </a:p>
                  </a:txBody>
                  <a:tcPr marL="8508" marR="8508" marT="8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1,000.00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3,425.40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4,425.40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3,406.92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1,018.48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3117490"/>
                  </a:ext>
                </a:extLst>
              </a:tr>
              <a:tr h="266257">
                <a:tc>
                  <a:txBody>
                    <a:bodyPr/>
                    <a:lstStyle/>
                    <a:p>
                      <a:pPr algn="l" fontAlgn="b"/>
                      <a:r>
                        <a:rPr lang="es-SV" sz="1050" b="0" i="0" u="none" strike="noStrike">
                          <a:solidFill>
                            <a:srgbClr val="000000"/>
                          </a:solidFill>
                          <a:effectLst/>
                          <a:latin typeface="Arial Narrow" panose="020B0606020202030204" pitchFamily="34" charset="0"/>
                        </a:rPr>
                        <a:t>1.2 REUNIONES DEL COMITÉ DE MONITOREO</a:t>
                      </a:r>
                    </a:p>
                  </a:txBody>
                  <a:tcPr marL="8508" marR="8508" marT="8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1,000.00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3,425.40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4,425.40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3,416.28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1,009.12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7836297"/>
                  </a:ext>
                </a:extLst>
              </a:tr>
              <a:tr h="266257">
                <a:tc>
                  <a:txBody>
                    <a:bodyPr/>
                    <a:lstStyle/>
                    <a:p>
                      <a:pPr algn="l" fontAlgn="b"/>
                      <a:r>
                        <a:rPr lang="es-SV" sz="1050" b="0" i="0" u="none" strike="noStrike">
                          <a:solidFill>
                            <a:srgbClr val="000000"/>
                          </a:solidFill>
                          <a:effectLst/>
                          <a:latin typeface="Arial Narrow" panose="020B0606020202030204" pitchFamily="34" charset="0"/>
                        </a:rPr>
                        <a:t>1.3 REUNIONES DEL COMITÉ EJECUTIVO</a:t>
                      </a:r>
                    </a:p>
                  </a:txBody>
                  <a:tcPr marL="8508" marR="8508" marT="8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500.00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2,511.96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3,011.96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2,951.84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60.12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9281831"/>
                  </a:ext>
                </a:extLst>
              </a:tr>
              <a:tr h="266257">
                <a:tc>
                  <a:txBody>
                    <a:bodyPr/>
                    <a:lstStyle/>
                    <a:p>
                      <a:pPr algn="l" fontAlgn="b"/>
                      <a:r>
                        <a:rPr lang="es-SV" sz="1050" b="0" i="0" u="none" strike="noStrike">
                          <a:solidFill>
                            <a:srgbClr val="000000"/>
                          </a:solidFill>
                          <a:effectLst/>
                          <a:latin typeface="Arial Narrow" panose="020B0606020202030204" pitchFamily="34" charset="0"/>
                        </a:rPr>
                        <a:t>1.4 REUNIONES DEL COMITÉ DE CAPACITACIONES</a:t>
                      </a:r>
                    </a:p>
                  </a:txBody>
                  <a:tcPr marL="8508" marR="8508" marT="8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250.00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457.00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707.00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676.51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30.49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63883"/>
                  </a:ext>
                </a:extLst>
              </a:tr>
              <a:tr h="266257">
                <a:tc>
                  <a:txBody>
                    <a:bodyPr/>
                    <a:lstStyle/>
                    <a:p>
                      <a:pPr algn="l" fontAlgn="b"/>
                      <a:r>
                        <a:rPr lang="es-SV" sz="1050" b="0" i="0" u="none" strike="noStrike">
                          <a:solidFill>
                            <a:srgbClr val="000000"/>
                          </a:solidFill>
                          <a:effectLst/>
                          <a:latin typeface="Arial Narrow" panose="020B0606020202030204" pitchFamily="34" charset="0"/>
                        </a:rPr>
                        <a:t>1.5 REUNIONES DEL COMITÉ DE COMUNICACIONES</a:t>
                      </a:r>
                    </a:p>
                  </a:txBody>
                  <a:tcPr marL="8508" marR="8508" marT="8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250.00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457.00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707.00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237.29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469.71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2294660"/>
                  </a:ext>
                </a:extLst>
              </a:tr>
              <a:tr h="266257">
                <a:tc>
                  <a:txBody>
                    <a:bodyPr/>
                    <a:lstStyle/>
                    <a:p>
                      <a:pPr algn="l" fontAlgn="b"/>
                      <a:r>
                        <a:rPr lang="es-SV" sz="1050" b="0" i="0" u="none" strike="noStrike">
                          <a:solidFill>
                            <a:srgbClr val="000000"/>
                          </a:solidFill>
                          <a:effectLst/>
                          <a:latin typeface="Arial Narrow" panose="020B0606020202030204" pitchFamily="34" charset="0"/>
                        </a:rPr>
                        <a:t>1.6 GASTOS POR MOVILIZACIÓN DE SOCIEDAD CIVIL</a:t>
                      </a:r>
                    </a:p>
                  </a:txBody>
                  <a:tcPr marL="8508" marR="8508" marT="8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1,000.00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3,600.00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4,600.00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4,145.00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455.00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44257"/>
                  </a:ext>
                </a:extLst>
              </a:tr>
              <a:tr h="266257">
                <a:tc>
                  <a:txBody>
                    <a:bodyPr/>
                    <a:lstStyle/>
                    <a:p>
                      <a:pPr algn="l" fontAlgn="b"/>
                      <a:r>
                        <a:rPr lang="es-SV" sz="1050" b="0" i="0" u="none" strike="noStrike">
                          <a:solidFill>
                            <a:srgbClr val="000000"/>
                          </a:solidFill>
                          <a:effectLst/>
                          <a:latin typeface="Arial Narrow" panose="020B0606020202030204" pitchFamily="34" charset="0"/>
                        </a:rPr>
                        <a:t>1.7 VISITAS DE CAMPO PARA MONITOREO DE PROYECTOS</a:t>
                      </a:r>
                    </a:p>
                  </a:txBody>
                  <a:tcPr marL="8508" marR="8508" marT="8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1,000.00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2,800.00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3,800.00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1,982.17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1,817.83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0878064"/>
                  </a:ext>
                </a:extLst>
              </a:tr>
              <a:tr h="266257">
                <a:tc>
                  <a:txBody>
                    <a:bodyPr/>
                    <a:lstStyle/>
                    <a:p>
                      <a:pPr algn="l" fontAlgn="b"/>
                      <a:r>
                        <a:rPr lang="es-SV" sz="1050" b="0" i="0" u="none" strike="noStrike">
                          <a:solidFill>
                            <a:srgbClr val="000000"/>
                          </a:solidFill>
                          <a:effectLst/>
                          <a:latin typeface="Arial Narrow" panose="020B0606020202030204" pitchFamily="34" charset="0"/>
                        </a:rPr>
                        <a:t>1.8 REUNIONES DE SEGUIMIENTO A LOS PLANES DE TRABAJO DE SECTORES</a:t>
                      </a:r>
                    </a:p>
                  </a:txBody>
                  <a:tcPr marL="8508" marR="8508" marT="8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2,000.00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2,283.60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4,283.60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1,950.56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2,333.04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8683434"/>
                  </a:ext>
                </a:extLst>
              </a:tr>
              <a:tr h="266257">
                <a:tc>
                  <a:txBody>
                    <a:bodyPr/>
                    <a:lstStyle/>
                    <a:p>
                      <a:pPr algn="l" fontAlgn="b"/>
                      <a:r>
                        <a:rPr lang="es-SV" sz="1050" b="0" i="0" u="none" strike="noStrike">
                          <a:solidFill>
                            <a:srgbClr val="000000"/>
                          </a:solidFill>
                          <a:effectLst/>
                          <a:latin typeface="Arial Narrow" panose="020B0606020202030204" pitchFamily="34" charset="0"/>
                        </a:rPr>
                        <a:t>1.9 TALLERES PARA FORTALECIMIENTO A MIEMBROS</a:t>
                      </a:r>
                    </a:p>
                  </a:txBody>
                  <a:tcPr marL="8508" marR="8508" marT="8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1,500.00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3,500.00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5,000.00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3,939.04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1,060.96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6383111"/>
                  </a:ext>
                </a:extLst>
              </a:tr>
              <a:tr h="266257">
                <a:tc>
                  <a:txBody>
                    <a:bodyPr/>
                    <a:lstStyle/>
                    <a:p>
                      <a:pPr algn="l" fontAlgn="b"/>
                      <a:r>
                        <a:rPr lang="es-SV" sz="1050" b="0" i="0" u="none" strike="noStrike">
                          <a:solidFill>
                            <a:srgbClr val="000000"/>
                          </a:solidFill>
                          <a:effectLst/>
                          <a:latin typeface="Arial Narrow" panose="020B0606020202030204" pitchFamily="34" charset="0"/>
                        </a:rPr>
                        <a:t>1.10 RETIRO ANUAL MIEMBROS</a:t>
                      </a:r>
                    </a:p>
                  </a:txBody>
                  <a:tcPr marL="8508" marR="8508" marT="8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600.00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3,500.00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dirty="0">
                          <a:solidFill>
                            <a:srgbClr val="000000"/>
                          </a:solidFill>
                          <a:effectLst/>
                          <a:latin typeface="Arial Narrow" panose="020B0606020202030204" pitchFamily="34" charset="0"/>
                        </a:rPr>
                        <a:t> $              4,100.00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4,100.00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013524"/>
                  </a:ext>
                </a:extLst>
              </a:tr>
              <a:tr h="266257">
                <a:tc>
                  <a:txBody>
                    <a:bodyPr/>
                    <a:lstStyle/>
                    <a:p>
                      <a:pPr algn="l" fontAlgn="b"/>
                      <a:r>
                        <a:rPr lang="es-SV" sz="1050" b="0" i="0" u="none" strike="noStrike">
                          <a:solidFill>
                            <a:srgbClr val="000000"/>
                          </a:solidFill>
                          <a:effectLst/>
                          <a:latin typeface="Arial Narrow" panose="020B0606020202030204" pitchFamily="34" charset="0"/>
                        </a:rPr>
                        <a:t>1.11 APOYO A COMUNICACIONES</a:t>
                      </a:r>
                    </a:p>
                  </a:txBody>
                  <a:tcPr marL="8508" marR="8508" marT="8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1,000.00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3,200.00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4,200.00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2,016.46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2,183.54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8239595"/>
                  </a:ext>
                </a:extLst>
              </a:tr>
              <a:tr h="266257">
                <a:tc>
                  <a:txBody>
                    <a:bodyPr/>
                    <a:lstStyle/>
                    <a:p>
                      <a:pPr algn="l" fontAlgn="b"/>
                      <a:r>
                        <a:rPr lang="es-SV" sz="1050" b="0" i="0" u="none" strike="noStrike">
                          <a:solidFill>
                            <a:srgbClr val="000000"/>
                          </a:solidFill>
                          <a:effectLst/>
                          <a:latin typeface="Arial Narrow" panose="020B0606020202030204" pitchFamily="34" charset="0"/>
                        </a:rPr>
                        <a:t>1.12 ELECCION DE NUEVOS MIEMBROS</a:t>
                      </a:r>
                    </a:p>
                  </a:txBody>
                  <a:tcPr marL="8508" marR="8508" marT="8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500.00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3,500.00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4,000.00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4,000.00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26928"/>
                  </a:ext>
                </a:extLst>
              </a:tr>
              <a:tr h="266257">
                <a:tc>
                  <a:txBody>
                    <a:bodyPr/>
                    <a:lstStyle/>
                    <a:p>
                      <a:pPr algn="l" fontAlgn="b"/>
                      <a:r>
                        <a:rPr lang="es-SV" sz="1050" b="0" i="0" u="none" strike="noStrike">
                          <a:solidFill>
                            <a:srgbClr val="000000"/>
                          </a:solidFill>
                          <a:effectLst/>
                          <a:latin typeface="Arial Narrow" panose="020B0606020202030204" pitchFamily="34" charset="0"/>
                        </a:rPr>
                        <a:t>1.13 INDUCCIÓN A NUEVOS MIEMBROS</a:t>
                      </a:r>
                    </a:p>
                  </a:txBody>
                  <a:tcPr marL="8508" marR="8508" marT="8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500.00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3,500.00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4,000.00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3,983.99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16.01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3050854"/>
                  </a:ext>
                </a:extLst>
              </a:tr>
              <a:tr h="266257">
                <a:tc>
                  <a:txBody>
                    <a:bodyPr/>
                    <a:lstStyle/>
                    <a:p>
                      <a:pPr algn="l" fontAlgn="b"/>
                      <a:r>
                        <a:rPr lang="es-SV" sz="1050" b="0" i="0" u="none" strike="noStrike">
                          <a:solidFill>
                            <a:srgbClr val="000000"/>
                          </a:solidFill>
                          <a:effectLst/>
                          <a:latin typeface="Arial Narrow" panose="020B0606020202030204" pitchFamily="34" charset="0"/>
                        </a:rPr>
                        <a:t>1.14 PAGINA WEB</a:t>
                      </a:r>
                    </a:p>
                  </a:txBody>
                  <a:tcPr marL="8508" marR="8508" marT="8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2,500.00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2,500.00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a:solidFill>
                            <a:srgbClr val="000000"/>
                          </a:solidFill>
                          <a:effectLst/>
                          <a:latin typeface="Arial Narrow" panose="020B0606020202030204" pitchFamily="34" charset="0"/>
                        </a:rPr>
                        <a:t> $              2,000.00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400" b="0" i="0" u="none" strike="noStrike" dirty="0">
                          <a:solidFill>
                            <a:srgbClr val="000000"/>
                          </a:solidFill>
                          <a:effectLst/>
                          <a:latin typeface="Arial Narrow" panose="020B0606020202030204" pitchFamily="34" charset="0"/>
                        </a:rPr>
                        <a:t> $                 500.00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0186686"/>
                  </a:ext>
                </a:extLst>
              </a:tr>
            </a:tbl>
          </a:graphicData>
        </a:graphic>
      </p:graphicFrame>
    </p:spTree>
    <p:extLst>
      <p:ext uri="{BB962C8B-B14F-4D97-AF65-F5344CB8AC3E}">
        <p14:creationId xmlns:p14="http://schemas.microsoft.com/office/powerpoint/2010/main" val="3337552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3FD2E20E-9E53-4940-9755-1E84834816D1}"/>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7572" b="2067"/>
          <a:stretch/>
        </p:blipFill>
        <p:spPr>
          <a:xfrm>
            <a:off x="20" y="1"/>
            <a:ext cx="12191980" cy="6857999"/>
          </a:xfrm>
          <a:prstGeom prst="rect">
            <a:avLst/>
          </a:prstGeom>
        </p:spPr>
      </p:pic>
      <p:sp>
        <p:nvSpPr>
          <p:cNvPr id="5" name="Rectángulo 4">
            <a:extLst>
              <a:ext uri="{FF2B5EF4-FFF2-40B4-BE49-F238E27FC236}">
                <a16:creationId xmlns:a16="http://schemas.microsoft.com/office/drawing/2014/main" id="{4E3D5341-D8F2-4B7E-9B9F-479FCB10BEFA}"/>
              </a:ext>
            </a:extLst>
          </p:cNvPr>
          <p:cNvSpPr/>
          <p:nvPr/>
        </p:nvSpPr>
        <p:spPr>
          <a:xfrm>
            <a:off x="4387349" y="1200152"/>
            <a:ext cx="6897171" cy="445769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8000">
                <a:solidFill>
                  <a:srgbClr val="FFFFFF"/>
                </a:solidFill>
                <a:latin typeface="+mj-lt"/>
                <a:ea typeface="+mj-ea"/>
                <a:cs typeface="+mj-cs"/>
              </a:rPr>
              <a:t>DESCRIPCIÓN DE AVANCES  ACTIVIDAD 2</a:t>
            </a:r>
          </a:p>
        </p:txBody>
      </p:sp>
      <p:cxnSp>
        <p:nvCxnSpPr>
          <p:cNvPr id="29" name="Straight Connector 28">
            <a:extLst>
              <a:ext uri="{FF2B5EF4-FFF2-40B4-BE49-F238E27FC236}">
                <a16:creationId xmlns:a16="http://schemas.microsoft.com/office/drawing/2014/main" id="{624D17C8-E9C2-48A4-AA36-D7048A6CCC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286000"/>
            <a:ext cx="0" cy="22860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9016346"/>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descr="Imagen que contiene dibujo&#10;&#10;Descripción generada automáticamente">
            <a:extLst>
              <a:ext uri="{FF2B5EF4-FFF2-40B4-BE49-F238E27FC236}">
                <a16:creationId xmlns:a16="http://schemas.microsoft.com/office/drawing/2014/main" id="{3C9653B2-4A6A-47C4-9F21-A9393F7B22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7053" y="6095437"/>
            <a:ext cx="1838582" cy="638264"/>
          </a:xfrm>
          <a:prstGeom prst="rect">
            <a:avLst/>
          </a:prstGeom>
        </p:spPr>
      </p:pic>
      <p:sp>
        <p:nvSpPr>
          <p:cNvPr id="5" name="Rectángulo 4">
            <a:extLst>
              <a:ext uri="{FF2B5EF4-FFF2-40B4-BE49-F238E27FC236}">
                <a16:creationId xmlns:a16="http://schemas.microsoft.com/office/drawing/2014/main" id="{4E3D5341-D8F2-4B7E-9B9F-479FCB10BEFA}"/>
              </a:ext>
            </a:extLst>
          </p:cNvPr>
          <p:cNvSpPr/>
          <p:nvPr/>
        </p:nvSpPr>
        <p:spPr>
          <a:xfrm>
            <a:off x="429945" y="1087959"/>
            <a:ext cx="11332109" cy="830997"/>
          </a:xfrm>
          <a:prstGeom prst="rect">
            <a:avLst/>
          </a:prstGeom>
        </p:spPr>
        <p:txBody>
          <a:bodyPr wrap="square">
            <a:spAutoFit/>
          </a:bodyPr>
          <a:lstStyle/>
          <a:p>
            <a:pPr algn="just"/>
            <a:r>
              <a:rPr lang="es-SV" sz="2400" dirty="0"/>
              <a:t>Se han realizado puntualmente los pagos correspondientes a salarios de enero a septiembre. </a:t>
            </a:r>
          </a:p>
        </p:txBody>
      </p:sp>
      <p:sp>
        <p:nvSpPr>
          <p:cNvPr id="6" name="Rectángulo: esquinas redondeadas 5">
            <a:extLst>
              <a:ext uri="{FF2B5EF4-FFF2-40B4-BE49-F238E27FC236}">
                <a16:creationId xmlns:a16="http://schemas.microsoft.com/office/drawing/2014/main" id="{DD42D276-42E9-4A50-8F0B-377A895EC233}"/>
              </a:ext>
            </a:extLst>
          </p:cNvPr>
          <p:cNvSpPr/>
          <p:nvPr/>
        </p:nvSpPr>
        <p:spPr>
          <a:xfrm>
            <a:off x="429946" y="513801"/>
            <a:ext cx="11332108" cy="496292"/>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s-SV" sz="2800" dirty="0">
                <a:latin typeface="Perpetua Titling MT" panose="02020502060505020804" pitchFamily="18" charset="0"/>
              </a:rPr>
              <a:t>ACTIVIDAD 2.1- RECURSOS HUMANOS</a:t>
            </a:r>
          </a:p>
        </p:txBody>
      </p:sp>
      <p:sp>
        <p:nvSpPr>
          <p:cNvPr id="7" name="Rectángulo: esquinas redondeadas 6">
            <a:extLst>
              <a:ext uri="{FF2B5EF4-FFF2-40B4-BE49-F238E27FC236}">
                <a16:creationId xmlns:a16="http://schemas.microsoft.com/office/drawing/2014/main" id="{C8EC941C-5B30-48BF-B8A2-167FAEAEDA79}"/>
              </a:ext>
            </a:extLst>
          </p:cNvPr>
          <p:cNvSpPr/>
          <p:nvPr/>
        </p:nvSpPr>
        <p:spPr>
          <a:xfrm>
            <a:off x="429945" y="2065848"/>
            <a:ext cx="11202074" cy="496292"/>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s-SV" sz="2400" dirty="0">
                <a:latin typeface="Perpetua Titling MT" panose="02020502060505020804" pitchFamily="18" charset="0"/>
              </a:rPr>
              <a:t>ACTIVIDAD 2.2- insumos oficina, alquiler y líneas móviles</a:t>
            </a:r>
          </a:p>
        </p:txBody>
      </p:sp>
      <p:sp>
        <p:nvSpPr>
          <p:cNvPr id="2" name="Rectángulo 1">
            <a:extLst>
              <a:ext uri="{FF2B5EF4-FFF2-40B4-BE49-F238E27FC236}">
                <a16:creationId xmlns:a16="http://schemas.microsoft.com/office/drawing/2014/main" id="{36020A63-448E-497B-95C2-F8698F68814F}"/>
              </a:ext>
            </a:extLst>
          </p:cNvPr>
          <p:cNvSpPr/>
          <p:nvPr/>
        </p:nvSpPr>
        <p:spPr>
          <a:xfrm>
            <a:off x="429945" y="2696485"/>
            <a:ext cx="11332109" cy="1569660"/>
          </a:xfrm>
          <a:prstGeom prst="rect">
            <a:avLst/>
          </a:prstGeom>
        </p:spPr>
        <p:txBody>
          <a:bodyPr wrap="square">
            <a:spAutoFit/>
          </a:bodyPr>
          <a:lstStyle/>
          <a:p>
            <a:pPr algn="just"/>
            <a:r>
              <a:rPr lang="es-SV" sz="2400" dirty="0"/>
              <a:t>Durante este período se han realizado puntualmente los pagos correspondientes a gastos operativos, alquiler de oficinas, servicios comunes y línea móvil. En esta línea ha sido incluido el monto para auditoría del proyecto 2017-2019, la cual será licitada en el mes de noviembre.</a:t>
            </a:r>
          </a:p>
        </p:txBody>
      </p:sp>
      <p:sp>
        <p:nvSpPr>
          <p:cNvPr id="8" name="Rectángulo: esquinas redondeadas 7">
            <a:extLst>
              <a:ext uri="{FF2B5EF4-FFF2-40B4-BE49-F238E27FC236}">
                <a16:creationId xmlns:a16="http://schemas.microsoft.com/office/drawing/2014/main" id="{AB42BC57-954C-4372-B13A-761976D0652E}"/>
              </a:ext>
            </a:extLst>
          </p:cNvPr>
          <p:cNvSpPr/>
          <p:nvPr/>
        </p:nvSpPr>
        <p:spPr>
          <a:xfrm>
            <a:off x="429945" y="4436353"/>
            <a:ext cx="11332108" cy="496292"/>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s-SV" sz="2800" dirty="0">
                <a:latin typeface="Perpetua Titling MT" panose="02020502060505020804" pitchFamily="18" charset="0"/>
              </a:rPr>
              <a:t>ACTIVIDAD 2.3- OVERHEAD</a:t>
            </a:r>
          </a:p>
        </p:txBody>
      </p:sp>
      <p:sp>
        <p:nvSpPr>
          <p:cNvPr id="9" name="Rectángulo 8">
            <a:extLst>
              <a:ext uri="{FF2B5EF4-FFF2-40B4-BE49-F238E27FC236}">
                <a16:creationId xmlns:a16="http://schemas.microsoft.com/office/drawing/2014/main" id="{C081D72F-6293-4D84-AF08-BB01BCB38EC3}"/>
              </a:ext>
            </a:extLst>
          </p:cNvPr>
          <p:cNvSpPr/>
          <p:nvPr/>
        </p:nvSpPr>
        <p:spPr>
          <a:xfrm>
            <a:off x="429945" y="5046806"/>
            <a:ext cx="11202074" cy="830997"/>
          </a:xfrm>
          <a:prstGeom prst="rect">
            <a:avLst/>
          </a:prstGeom>
        </p:spPr>
        <p:txBody>
          <a:bodyPr wrap="square">
            <a:spAutoFit/>
          </a:bodyPr>
          <a:lstStyle/>
          <a:p>
            <a:pPr algn="just"/>
            <a:r>
              <a:rPr lang="es-SV" sz="2400" dirty="0"/>
              <a:t>Se han realizado puntualmente los pagos correspondientes a Overhead de enero a septiembre. </a:t>
            </a:r>
          </a:p>
        </p:txBody>
      </p:sp>
    </p:spTree>
    <p:extLst>
      <p:ext uri="{BB962C8B-B14F-4D97-AF65-F5344CB8AC3E}">
        <p14:creationId xmlns:p14="http://schemas.microsoft.com/office/powerpoint/2010/main" val="519165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3BD6028-82C0-45C0-85D8-89ECB2CCBA23}"/>
              </a:ext>
            </a:extLst>
          </p:cNvPr>
          <p:cNvSpPr/>
          <p:nvPr/>
        </p:nvSpPr>
        <p:spPr>
          <a:xfrm>
            <a:off x="1713611" y="1566834"/>
            <a:ext cx="8764774" cy="1815882"/>
          </a:xfrm>
          <a:prstGeom prst="rect">
            <a:avLst/>
          </a:prstGeom>
        </p:spPr>
        <p:txBody>
          <a:bodyPr wrap="square">
            <a:spAutoFit/>
          </a:bodyPr>
          <a:lstStyle/>
          <a:p>
            <a:pPr algn="ctr"/>
            <a:r>
              <a:rPr lang="es-SV" sz="2800" dirty="0">
                <a:latin typeface="Arial" panose="020B0604020202020204" pitchFamily="34" charset="0"/>
                <a:cs typeface="Arial" panose="020B0604020202020204" pitchFamily="34" charset="0"/>
              </a:rPr>
              <a:t>El presupuesto aprobado por el Fondo Mundial para la sostenibilidad del MCP-ES para el año 2019  es por un monto de $125,139.00 dólares, los cuales se distribuyen de la siguiente manera:</a:t>
            </a:r>
          </a:p>
        </p:txBody>
      </p:sp>
      <p:sp>
        <p:nvSpPr>
          <p:cNvPr id="3" name="Rectángulo: esquinas redondeadas 2">
            <a:extLst>
              <a:ext uri="{FF2B5EF4-FFF2-40B4-BE49-F238E27FC236}">
                <a16:creationId xmlns:a16="http://schemas.microsoft.com/office/drawing/2014/main" id="{0ABFCE92-3174-43F2-A393-138CC339CB89}"/>
              </a:ext>
            </a:extLst>
          </p:cNvPr>
          <p:cNvSpPr/>
          <p:nvPr/>
        </p:nvSpPr>
        <p:spPr>
          <a:xfrm>
            <a:off x="1979426" y="247788"/>
            <a:ext cx="8233145" cy="91440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s-SV" sz="3200" dirty="0">
                <a:latin typeface="Perpetua Titling MT" panose="02020502060505020804" pitchFamily="18" charset="0"/>
              </a:rPr>
              <a:t>Datos generales del proyecto</a:t>
            </a:r>
          </a:p>
        </p:txBody>
      </p:sp>
      <p:pic>
        <p:nvPicPr>
          <p:cNvPr id="9" name="Gráfico 8" descr="Crecimiento empresarial">
            <a:extLst>
              <a:ext uri="{FF2B5EF4-FFF2-40B4-BE49-F238E27FC236}">
                <a16:creationId xmlns:a16="http://schemas.microsoft.com/office/drawing/2014/main" id="{913BECB6-4757-441F-AEBE-71E988C1831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15219" y="3475285"/>
            <a:ext cx="2105961" cy="2105961"/>
          </a:xfrm>
          <a:prstGeom prst="rect">
            <a:avLst/>
          </a:prstGeom>
        </p:spPr>
      </p:pic>
      <p:pic>
        <p:nvPicPr>
          <p:cNvPr id="11" name="Gráfico 10" descr="Maletín">
            <a:extLst>
              <a:ext uri="{FF2B5EF4-FFF2-40B4-BE49-F238E27FC236}">
                <a16:creationId xmlns:a16="http://schemas.microsoft.com/office/drawing/2014/main" id="{938CD7FD-DE87-4882-8E0D-8507C5E314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70821" y="3573106"/>
            <a:ext cx="1798678" cy="1798678"/>
          </a:xfrm>
          <a:prstGeom prst="rect">
            <a:avLst/>
          </a:prstGeom>
        </p:spPr>
      </p:pic>
      <p:sp>
        <p:nvSpPr>
          <p:cNvPr id="12" name="Rectángulo 11">
            <a:extLst>
              <a:ext uri="{FF2B5EF4-FFF2-40B4-BE49-F238E27FC236}">
                <a16:creationId xmlns:a16="http://schemas.microsoft.com/office/drawing/2014/main" id="{D0217BEF-E855-4ECF-A8D5-909677F2F6A8}"/>
              </a:ext>
            </a:extLst>
          </p:cNvPr>
          <p:cNvSpPr/>
          <p:nvPr/>
        </p:nvSpPr>
        <p:spPr>
          <a:xfrm>
            <a:off x="2552369" y="5283364"/>
            <a:ext cx="2484805" cy="1384995"/>
          </a:xfrm>
          <a:prstGeom prst="rect">
            <a:avLst/>
          </a:prstGeom>
        </p:spPr>
        <p:txBody>
          <a:bodyPr wrap="square">
            <a:spAutoFit/>
          </a:bodyPr>
          <a:lstStyle/>
          <a:p>
            <a:pPr algn="ctr"/>
            <a:r>
              <a:rPr lang="es-SV" sz="2800" dirty="0"/>
              <a:t>Actividad 1</a:t>
            </a:r>
          </a:p>
          <a:p>
            <a:pPr algn="ctr"/>
            <a:r>
              <a:rPr lang="es-SV" sz="2800" dirty="0"/>
              <a:t>Supervisión</a:t>
            </a:r>
          </a:p>
          <a:p>
            <a:pPr algn="ctr"/>
            <a:r>
              <a:rPr lang="es-SV" sz="2800" dirty="0"/>
              <a:t>$36,160.00</a:t>
            </a:r>
          </a:p>
        </p:txBody>
      </p:sp>
      <p:sp>
        <p:nvSpPr>
          <p:cNvPr id="13" name="Rectángulo 12">
            <a:extLst>
              <a:ext uri="{FF2B5EF4-FFF2-40B4-BE49-F238E27FC236}">
                <a16:creationId xmlns:a16="http://schemas.microsoft.com/office/drawing/2014/main" id="{5854D824-2EF1-402D-8F9F-2A02B0C4A357}"/>
              </a:ext>
            </a:extLst>
          </p:cNvPr>
          <p:cNvSpPr/>
          <p:nvPr/>
        </p:nvSpPr>
        <p:spPr>
          <a:xfrm>
            <a:off x="7154827" y="5291166"/>
            <a:ext cx="2430665" cy="1384995"/>
          </a:xfrm>
          <a:prstGeom prst="rect">
            <a:avLst/>
          </a:prstGeom>
        </p:spPr>
        <p:txBody>
          <a:bodyPr wrap="none">
            <a:spAutoFit/>
          </a:bodyPr>
          <a:lstStyle/>
          <a:p>
            <a:pPr algn="ctr"/>
            <a:r>
              <a:rPr lang="es-SV" sz="2800" dirty="0"/>
              <a:t>Actividad 2</a:t>
            </a:r>
          </a:p>
          <a:p>
            <a:pPr algn="ctr"/>
            <a:r>
              <a:rPr lang="es-SV" sz="2800" dirty="0"/>
              <a:t>Costos Directos</a:t>
            </a:r>
          </a:p>
          <a:p>
            <a:pPr algn="ctr"/>
            <a:r>
              <a:rPr lang="es-SV" sz="2800" dirty="0"/>
              <a:t>$88,979.00 </a:t>
            </a:r>
          </a:p>
        </p:txBody>
      </p:sp>
      <p:pic>
        <p:nvPicPr>
          <p:cNvPr id="17" name="Imagen 16" descr="Imagen que contiene dibujo&#10;&#10;Descripción generada automáticamente">
            <a:extLst>
              <a:ext uri="{FF2B5EF4-FFF2-40B4-BE49-F238E27FC236}">
                <a16:creationId xmlns:a16="http://schemas.microsoft.com/office/drawing/2014/main" id="{3C9653B2-4A6A-47C4-9F21-A9393F7B22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57053" y="5971948"/>
            <a:ext cx="1838582" cy="638264"/>
          </a:xfrm>
          <a:prstGeom prst="rect">
            <a:avLst/>
          </a:prstGeom>
        </p:spPr>
      </p:pic>
    </p:spTree>
    <p:extLst>
      <p:ext uri="{BB962C8B-B14F-4D97-AF65-F5344CB8AC3E}">
        <p14:creationId xmlns:p14="http://schemas.microsoft.com/office/powerpoint/2010/main" val="1594031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esquinas redondeadas 5">
            <a:extLst>
              <a:ext uri="{FF2B5EF4-FFF2-40B4-BE49-F238E27FC236}">
                <a16:creationId xmlns:a16="http://schemas.microsoft.com/office/drawing/2014/main" id="{DD42D276-42E9-4A50-8F0B-377A895EC233}"/>
              </a:ext>
            </a:extLst>
          </p:cNvPr>
          <p:cNvSpPr/>
          <p:nvPr/>
        </p:nvSpPr>
        <p:spPr>
          <a:xfrm>
            <a:off x="429946" y="120396"/>
            <a:ext cx="11332108" cy="91440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s-SV" sz="2800" dirty="0">
                <a:latin typeface="Perpetua Titling MT" panose="02020502060505020804" pitchFamily="18" charset="0"/>
              </a:rPr>
              <a:t>RESUMEN FINANCIERO ACTIVIDAD 2</a:t>
            </a:r>
          </a:p>
        </p:txBody>
      </p:sp>
      <p:graphicFrame>
        <p:nvGraphicFramePr>
          <p:cNvPr id="2" name="Tabla 1">
            <a:extLst>
              <a:ext uri="{FF2B5EF4-FFF2-40B4-BE49-F238E27FC236}">
                <a16:creationId xmlns:a16="http://schemas.microsoft.com/office/drawing/2014/main" id="{C99EC761-7C16-42C5-ABCE-C7C68F7DD219}"/>
              </a:ext>
            </a:extLst>
          </p:cNvPr>
          <p:cNvGraphicFramePr>
            <a:graphicFrameLocks noGrp="1"/>
          </p:cNvGraphicFramePr>
          <p:nvPr>
            <p:extLst>
              <p:ext uri="{D42A27DB-BD31-4B8C-83A1-F6EECF244321}">
                <p14:modId xmlns:p14="http://schemas.microsoft.com/office/powerpoint/2010/main" val="2352430401"/>
              </p:ext>
            </p:extLst>
          </p:nvPr>
        </p:nvGraphicFramePr>
        <p:xfrm>
          <a:off x="838199" y="2078213"/>
          <a:ext cx="10515601" cy="2504420"/>
        </p:xfrm>
        <a:graphic>
          <a:graphicData uri="http://schemas.openxmlformats.org/drawingml/2006/table">
            <a:tbl>
              <a:tblPr/>
              <a:tblGrid>
                <a:gridCol w="4446726">
                  <a:extLst>
                    <a:ext uri="{9D8B030D-6E8A-4147-A177-3AD203B41FA5}">
                      <a16:colId xmlns:a16="http://schemas.microsoft.com/office/drawing/2014/main" val="79576719"/>
                    </a:ext>
                  </a:extLst>
                </a:gridCol>
                <a:gridCol w="1213775">
                  <a:extLst>
                    <a:ext uri="{9D8B030D-6E8A-4147-A177-3AD203B41FA5}">
                      <a16:colId xmlns:a16="http://schemas.microsoft.com/office/drawing/2014/main" val="2803453629"/>
                    </a:ext>
                  </a:extLst>
                </a:gridCol>
                <a:gridCol w="1213775">
                  <a:extLst>
                    <a:ext uri="{9D8B030D-6E8A-4147-A177-3AD203B41FA5}">
                      <a16:colId xmlns:a16="http://schemas.microsoft.com/office/drawing/2014/main" val="1300288950"/>
                    </a:ext>
                  </a:extLst>
                </a:gridCol>
                <a:gridCol w="1213775">
                  <a:extLst>
                    <a:ext uri="{9D8B030D-6E8A-4147-A177-3AD203B41FA5}">
                      <a16:colId xmlns:a16="http://schemas.microsoft.com/office/drawing/2014/main" val="234668916"/>
                    </a:ext>
                  </a:extLst>
                </a:gridCol>
                <a:gridCol w="1213775">
                  <a:extLst>
                    <a:ext uri="{9D8B030D-6E8A-4147-A177-3AD203B41FA5}">
                      <a16:colId xmlns:a16="http://schemas.microsoft.com/office/drawing/2014/main" val="3577815236"/>
                    </a:ext>
                  </a:extLst>
                </a:gridCol>
                <a:gridCol w="1213775">
                  <a:extLst>
                    <a:ext uri="{9D8B030D-6E8A-4147-A177-3AD203B41FA5}">
                      <a16:colId xmlns:a16="http://schemas.microsoft.com/office/drawing/2014/main" val="3014995268"/>
                    </a:ext>
                  </a:extLst>
                </a:gridCol>
              </a:tblGrid>
              <a:tr h="626105">
                <a:tc>
                  <a:txBody>
                    <a:bodyPr/>
                    <a:lstStyle/>
                    <a:p>
                      <a:pPr algn="l" fontAlgn="b"/>
                      <a:r>
                        <a:rPr lang="es-SV" sz="1100" b="1" i="0" u="none" strike="noStrike">
                          <a:solidFill>
                            <a:srgbClr val="000000"/>
                          </a:solidFill>
                          <a:effectLst/>
                          <a:latin typeface="Arial Narrow" panose="020B0606020202030204" pitchFamily="34" charset="0"/>
                        </a:rPr>
                        <a:t>2. COSTOS DIRECTOS</a:t>
                      </a:r>
                    </a:p>
                  </a:txBody>
                  <a:tcPr marL="8508" marR="8508" marT="8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s-SV" sz="1600" b="1" i="0" u="none" strike="noStrike">
                          <a:solidFill>
                            <a:srgbClr val="000000"/>
                          </a:solidFill>
                          <a:effectLst/>
                          <a:latin typeface="Arial Narrow" panose="020B0606020202030204" pitchFamily="34" charset="0"/>
                        </a:rPr>
                        <a:t> $                 104.29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s-SV" sz="1600" b="1" i="0" u="none" strike="noStrike">
                          <a:solidFill>
                            <a:srgbClr val="000000"/>
                          </a:solidFill>
                          <a:effectLst/>
                          <a:latin typeface="Arial Narrow" panose="020B0606020202030204" pitchFamily="34" charset="0"/>
                        </a:rPr>
                        <a:t> $           88,979.20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s-SV" sz="1600" b="1" i="0" u="none" strike="noStrike">
                          <a:solidFill>
                            <a:srgbClr val="000000"/>
                          </a:solidFill>
                          <a:effectLst/>
                          <a:latin typeface="Arial Narrow" panose="020B0606020202030204" pitchFamily="34" charset="0"/>
                        </a:rPr>
                        <a:t> $           89,083.49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s-SV" sz="1600" b="1" i="0" u="none" strike="noStrike">
                          <a:solidFill>
                            <a:srgbClr val="000000"/>
                          </a:solidFill>
                          <a:effectLst/>
                          <a:latin typeface="Arial Narrow" panose="020B0606020202030204" pitchFamily="34" charset="0"/>
                        </a:rPr>
                        <a:t> $           56,561.36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s-SV" sz="1600" b="1" i="0" u="none" strike="noStrike">
                          <a:solidFill>
                            <a:srgbClr val="000000"/>
                          </a:solidFill>
                          <a:effectLst/>
                          <a:latin typeface="Arial Narrow" panose="020B0606020202030204" pitchFamily="34" charset="0"/>
                        </a:rPr>
                        <a:t> $           32,522.13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1004094781"/>
                  </a:ext>
                </a:extLst>
              </a:tr>
              <a:tr h="626105">
                <a:tc>
                  <a:txBody>
                    <a:bodyPr/>
                    <a:lstStyle/>
                    <a:p>
                      <a:pPr algn="l" fontAlgn="b"/>
                      <a:r>
                        <a:rPr lang="es-SV" sz="1100" b="0" i="0" u="none" strike="noStrike">
                          <a:solidFill>
                            <a:srgbClr val="000000"/>
                          </a:solidFill>
                          <a:effectLst/>
                          <a:latin typeface="Arial Narrow" panose="020B0606020202030204" pitchFamily="34" charset="0"/>
                        </a:rPr>
                        <a:t>2.1 RECURSOS HUMANOS (STAFF)</a:t>
                      </a:r>
                    </a:p>
                  </a:txBody>
                  <a:tcPr marL="8508" marR="8508" marT="8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600" b="0" i="0" u="none" strike="noStrike">
                          <a:solidFill>
                            <a:srgbClr val="000000"/>
                          </a:solidFill>
                          <a:effectLst/>
                          <a:latin typeface="Arial Narrow" panose="020B0606020202030204" pitchFamily="34" charset="0"/>
                        </a:rPr>
                        <a:t> $                          -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600" b="0" i="0" u="none" strike="noStrike">
                          <a:solidFill>
                            <a:srgbClr val="000000"/>
                          </a:solidFill>
                          <a:effectLst/>
                          <a:latin typeface="Arial Narrow" panose="020B0606020202030204" pitchFamily="34" charset="0"/>
                        </a:rPr>
                        <a:t> $           56,014.20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600" b="0" i="0" u="none" strike="noStrike">
                          <a:solidFill>
                            <a:srgbClr val="000000"/>
                          </a:solidFill>
                          <a:effectLst/>
                          <a:latin typeface="Arial Narrow" panose="020B0606020202030204" pitchFamily="34" charset="0"/>
                        </a:rPr>
                        <a:t> $           56,014.20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600" b="0" i="0" u="none" strike="noStrike">
                          <a:solidFill>
                            <a:srgbClr val="000000"/>
                          </a:solidFill>
                          <a:effectLst/>
                          <a:latin typeface="Arial Narrow" panose="020B0606020202030204" pitchFamily="34" charset="0"/>
                        </a:rPr>
                        <a:t> $           42,010.65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600" b="0" i="0" u="none" strike="noStrike">
                          <a:solidFill>
                            <a:srgbClr val="000000"/>
                          </a:solidFill>
                          <a:effectLst/>
                          <a:latin typeface="Arial Narrow" panose="020B0606020202030204" pitchFamily="34" charset="0"/>
                        </a:rPr>
                        <a:t> $           14,003.55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7459901"/>
                  </a:ext>
                </a:extLst>
              </a:tr>
              <a:tr h="626105">
                <a:tc>
                  <a:txBody>
                    <a:bodyPr/>
                    <a:lstStyle/>
                    <a:p>
                      <a:pPr algn="l" fontAlgn="b"/>
                      <a:r>
                        <a:rPr lang="es-SV" sz="1100" b="0" i="0" u="none" strike="noStrike">
                          <a:solidFill>
                            <a:srgbClr val="000000"/>
                          </a:solidFill>
                          <a:effectLst/>
                          <a:latin typeface="Arial Narrow" panose="020B0606020202030204" pitchFamily="34" charset="0"/>
                        </a:rPr>
                        <a:t>2.2 INSUMOS DE OFICINA, ADMINISTRACIÓN Y GASTOS Y SERVICIOS EN LÍNEA MÓVIL</a:t>
                      </a:r>
                    </a:p>
                  </a:txBody>
                  <a:tcPr marL="8508" marR="8508" marT="8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600" b="0" i="0" u="none" strike="noStrike">
                          <a:solidFill>
                            <a:srgbClr val="000000"/>
                          </a:solidFill>
                          <a:effectLst/>
                          <a:latin typeface="Arial Narrow" panose="020B0606020202030204" pitchFamily="34" charset="0"/>
                        </a:rPr>
                        <a:t> $                 104.29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600" b="0" i="0" u="none" strike="noStrike">
                          <a:solidFill>
                            <a:srgbClr val="000000"/>
                          </a:solidFill>
                          <a:effectLst/>
                          <a:latin typeface="Arial Narrow" panose="020B0606020202030204" pitchFamily="34" charset="0"/>
                        </a:rPr>
                        <a:t> $           28,465.00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600" b="0" i="0" u="none" strike="noStrike">
                          <a:solidFill>
                            <a:srgbClr val="000000"/>
                          </a:solidFill>
                          <a:effectLst/>
                          <a:latin typeface="Arial Narrow" panose="020B0606020202030204" pitchFamily="34" charset="0"/>
                        </a:rPr>
                        <a:t> $           28,569.29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600" b="0" i="0" u="none" strike="noStrike">
                          <a:solidFill>
                            <a:srgbClr val="000000"/>
                          </a:solidFill>
                          <a:effectLst/>
                          <a:latin typeface="Arial Narrow" panose="020B0606020202030204" pitchFamily="34" charset="0"/>
                        </a:rPr>
                        <a:t> $           11,175.71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600" b="0" i="0" u="none" strike="noStrike">
                          <a:solidFill>
                            <a:srgbClr val="000000"/>
                          </a:solidFill>
                          <a:effectLst/>
                          <a:latin typeface="Arial Narrow" panose="020B0606020202030204" pitchFamily="34" charset="0"/>
                        </a:rPr>
                        <a:t> $           17,393.58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0748484"/>
                  </a:ext>
                </a:extLst>
              </a:tr>
              <a:tr h="626105">
                <a:tc>
                  <a:txBody>
                    <a:bodyPr/>
                    <a:lstStyle/>
                    <a:p>
                      <a:pPr algn="l" fontAlgn="b"/>
                      <a:r>
                        <a:rPr lang="es-SV" sz="1100" b="0" i="0" u="none" strike="noStrike">
                          <a:solidFill>
                            <a:srgbClr val="000000"/>
                          </a:solidFill>
                          <a:effectLst/>
                          <a:latin typeface="Arial Narrow" panose="020B0606020202030204" pitchFamily="34" charset="0"/>
                        </a:rPr>
                        <a:t>2.3 OVERHEAD</a:t>
                      </a:r>
                    </a:p>
                  </a:txBody>
                  <a:tcPr marL="8508" marR="8508" marT="8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600" b="0" i="0" u="none" strike="noStrike">
                          <a:solidFill>
                            <a:srgbClr val="000000"/>
                          </a:solidFill>
                          <a:effectLst/>
                          <a:latin typeface="Arial Narrow" panose="020B0606020202030204" pitchFamily="34" charset="0"/>
                        </a:rPr>
                        <a:t> $                          -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600" b="0" i="0" u="none" strike="noStrike">
                          <a:solidFill>
                            <a:srgbClr val="000000"/>
                          </a:solidFill>
                          <a:effectLst/>
                          <a:latin typeface="Arial Narrow" panose="020B0606020202030204" pitchFamily="34" charset="0"/>
                        </a:rPr>
                        <a:t> $              4,500.00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600" b="0" i="0" u="none" strike="noStrike">
                          <a:solidFill>
                            <a:srgbClr val="000000"/>
                          </a:solidFill>
                          <a:effectLst/>
                          <a:latin typeface="Arial Narrow" panose="020B0606020202030204" pitchFamily="34" charset="0"/>
                        </a:rPr>
                        <a:t> $              4,500.00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600" b="0" i="0" u="none" strike="noStrike">
                          <a:solidFill>
                            <a:srgbClr val="000000"/>
                          </a:solidFill>
                          <a:effectLst/>
                          <a:latin typeface="Arial Narrow" panose="020B0606020202030204" pitchFamily="34" charset="0"/>
                        </a:rPr>
                        <a:t> $              3,375.00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1600" b="0" i="0" u="none" strike="noStrike" dirty="0">
                          <a:solidFill>
                            <a:srgbClr val="000000"/>
                          </a:solidFill>
                          <a:effectLst/>
                          <a:latin typeface="Arial Narrow" panose="020B0606020202030204" pitchFamily="34" charset="0"/>
                        </a:rPr>
                        <a:t> $              1,125.00 </a:t>
                      </a:r>
                    </a:p>
                  </a:txBody>
                  <a:tcPr marL="8508" marR="8508" marT="8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2846233"/>
                  </a:ext>
                </a:extLst>
              </a:tr>
            </a:tbl>
          </a:graphicData>
        </a:graphic>
      </p:graphicFrame>
    </p:spTree>
    <p:extLst>
      <p:ext uri="{BB962C8B-B14F-4D97-AF65-F5344CB8AC3E}">
        <p14:creationId xmlns:p14="http://schemas.microsoft.com/office/powerpoint/2010/main" val="3526762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esquinas redondeadas 5">
            <a:extLst>
              <a:ext uri="{FF2B5EF4-FFF2-40B4-BE49-F238E27FC236}">
                <a16:creationId xmlns:a16="http://schemas.microsoft.com/office/drawing/2014/main" id="{DD42D276-42E9-4A50-8F0B-377A895EC233}"/>
              </a:ext>
            </a:extLst>
          </p:cNvPr>
          <p:cNvSpPr/>
          <p:nvPr/>
        </p:nvSpPr>
        <p:spPr>
          <a:xfrm>
            <a:off x="429946" y="513801"/>
            <a:ext cx="11332108" cy="91440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s-SV" sz="2800" dirty="0">
                <a:latin typeface="Perpetua Titling MT" panose="02020502060505020804" pitchFamily="18" charset="0"/>
              </a:rPr>
              <a:t>CO FINANCIAMIENTO</a:t>
            </a:r>
          </a:p>
        </p:txBody>
      </p:sp>
      <p:pic>
        <p:nvPicPr>
          <p:cNvPr id="7" name="Imagen 6">
            <a:extLst>
              <a:ext uri="{FF2B5EF4-FFF2-40B4-BE49-F238E27FC236}">
                <a16:creationId xmlns:a16="http://schemas.microsoft.com/office/drawing/2014/main" id="{F33CFFEC-2D67-4428-8BB5-88B87617BE4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15006" y="3174041"/>
            <a:ext cx="11332107" cy="3333108"/>
          </a:xfrm>
          <a:prstGeom prst="rect">
            <a:avLst/>
          </a:prstGeom>
          <a:noFill/>
          <a:ln>
            <a:noFill/>
          </a:ln>
        </p:spPr>
      </p:pic>
      <p:sp>
        <p:nvSpPr>
          <p:cNvPr id="2" name="Rectángulo 1">
            <a:extLst>
              <a:ext uri="{FF2B5EF4-FFF2-40B4-BE49-F238E27FC236}">
                <a16:creationId xmlns:a16="http://schemas.microsoft.com/office/drawing/2014/main" id="{7EF34771-3F09-42F4-9468-2017D4C09E43}"/>
              </a:ext>
            </a:extLst>
          </p:cNvPr>
          <p:cNvSpPr/>
          <p:nvPr/>
        </p:nvSpPr>
        <p:spPr>
          <a:xfrm>
            <a:off x="429944" y="1562457"/>
            <a:ext cx="11332107" cy="1477328"/>
          </a:xfrm>
          <a:prstGeom prst="rect">
            <a:avLst/>
          </a:prstGeom>
        </p:spPr>
        <p:txBody>
          <a:bodyPr wrap="square">
            <a:spAutoFit/>
          </a:bodyPr>
          <a:lstStyle/>
          <a:p>
            <a:pPr algn="just"/>
            <a:r>
              <a:rPr lang="es-SV" dirty="0"/>
              <a:t>Cuando se presentó la solicitud de financiamiento para la sostenibilidad del mecanismo nos comprometimos a gestionar $6,000.00 como fondos de cofinanciamiento para desarrollar diferentes actividades que no se incluyeron en el presupuesto para el año 2019, pero que se consideran importantes para el funcionamiento del mecanismo y desarrollo de los miembros. Los principales donantes al cofinanciamiento para este período son MINSAL con un 44% y USAID/Plan con 35%.</a:t>
            </a:r>
          </a:p>
        </p:txBody>
      </p:sp>
    </p:spTree>
    <p:extLst>
      <p:ext uri="{BB962C8B-B14F-4D97-AF65-F5344CB8AC3E}">
        <p14:creationId xmlns:p14="http://schemas.microsoft.com/office/powerpoint/2010/main" val="1702107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adroTexto 6">
            <a:extLst>
              <a:ext uri="{FF2B5EF4-FFF2-40B4-BE49-F238E27FC236}">
                <a16:creationId xmlns:a16="http://schemas.microsoft.com/office/drawing/2014/main" id="{312842A7-5B9B-4B57-8E6C-EEBD3805B5D4}"/>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600" kern="1200" dirty="0" err="1">
                <a:solidFill>
                  <a:srgbClr val="FFFFFF"/>
                </a:solidFill>
                <a:latin typeface="+mj-lt"/>
                <a:ea typeface="+mj-ea"/>
                <a:cs typeface="+mj-cs"/>
              </a:rPr>
              <a:t>Comentarios</a:t>
            </a:r>
            <a:r>
              <a:rPr lang="en-US" sz="3600" kern="1200" dirty="0">
                <a:solidFill>
                  <a:srgbClr val="FFFFFF"/>
                </a:solidFill>
                <a:latin typeface="+mj-lt"/>
                <a:ea typeface="+mj-ea"/>
                <a:cs typeface="+mj-cs"/>
              </a:rPr>
              <a:t> o </a:t>
            </a:r>
            <a:r>
              <a:rPr lang="en-US" sz="3600" kern="1200" dirty="0" err="1">
                <a:solidFill>
                  <a:srgbClr val="FFFFFF"/>
                </a:solidFill>
                <a:latin typeface="+mj-lt"/>
                <a:ea typeface="+mj-ea"/>
                <a:cs typeface="+mj-cs"/>
              </a:rPr>
              <a:t>preguntas</a:t>
            </a:r>
            <a:endParaRPr lang="en-US" sz="3600" kern="1200" dirty="0">
              <a:solidFill>
                <a:srgbClr val="FFFFFF"/>
              </a:solidFill>
              <a:latin typeface="+mj-lt"/>
              <a:ea typeface="+mj-ea"/>
              <a:cs typeface="+mj-cs"/>
            </a:endParaRPr>
          </a:p>
        </p:txBody>
      </p:sp>
      <p:pic>
        <p:nvPicPr>
          <p:cNvPr id="4" name="Imagen 3" descr="Imagen que contiene dibujo&#10;&#10;Descripción generada automáticamente">
            <a:extLst>
              <a:ext uri="{FF2B5EF4-FFF2-40B4-BE49-F238E27FC236}">
                <a16:creationId xmlns:a16="http://schemas.microsoft.com/office/drawing/2014/main" id="{226951CF-0819-4CD7-8F5F-8B806EC167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3296" y="643466"/>
            <a:ext cx="5568739" cy="5568739"/>
          </a:xfrm>
          <a:prstGeom prst="rect">
            <a:avLst/>
          </a:prstGeom>
        </p:spPr>
      </p:pic>
      <p:pic>
        <p:nvPicPr>
          <p:cNvPr id="17" name="Imagen 16" descr="Imagen que contiene dibujo&#10;&#10;Descripción generada automáticamente">
            <a:extLst>
              <a:ext uri="{FF2B5EF4-FFF2-40B4-BE49-F238E27FC236}">
                <a16:creationId xmlns:a16="http://schemas.microsoft.com/office/drawing/2014/main" id="{3C9653B2-4A6A-47C4-9F21-A9393F7B22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7053" y="6095437"/>
            <a:ext cx="1838582" cy="638264"/>
          </a:xfrm>
          <a:prstGeom prst="rect">
            <a:avLst/>
          </a:prstGeom>
        </p:spPr>
      </p:pic>
    </p:spTree>
    <p:extLst>
      <p:ext uri="{BB962C8B-B14F-4D97-AF65-F5344CB8AC3E}">
        <p14:creationId xmlns:p14="http://schemas.microsoft.com/office/powerpoint/2010/main" val="3282325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Marcador de contenido 4">
            <a:extLst>
              <a:ext uri="{FF2B5EF4-FFF2-40B4-BE49-F238E27FC236}">
                <a16:creationId xmlns:a16="http://schemas.microsoft.com/office/drawing/2014/main" id="{0B4CD96D-703F-4D9A-B029-ABE9823936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8100" y="1606550"/>
            <a:ext cx="448945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ítulo 1">
            <a:extLst>
              <a:ext uri="{FF2B5EF4-FFF2-40B4-BE49-F238E27FC236}">
                <a16:creationId xmlns:a16="http://schemas.microsoft.com/office/drawing/2014/main" id="{ABC8796D-2A50-49C8-811E-4E1D433542ED}"/>
              </a:ext>
            </a:extLst>
          </p:cNvPr>
          <p:cNvSpPr txBox="1">
            <a:spLocks noChangeArrowheads="1"/>
          </p:cNvSpPr>
          <p:nvPr/>
        </p:nvSpPr>
        <p:spPr bwMode="auto">
          <a:xfrm>
            <a:off x="2149475" y="3443289"/>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ctr" defTabSz="6858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s-MX" altLang="es-SV" sz="3300" b="0" i="0" u="none" strike="noStrike" kern="1200" cap="none" spc="0" normalizeH="0" baseline="0" noProof="0">
                <a:ln>
                  <a:noFill/>
                </a:ln>
                <a:solidFill>
                  <a:srgbClr val="595959"/>
                </a:solidFill>
                <a:effectLst/>
                <a:uLnTx/>
                <a:uFillTx/>
                <a:latin typeface="Berlin Sans FB" panose="020E0602020502020306" pitchFamily="34" charset="0"/>
                <a:ea typeface="+mn-ea"/>
                <a:cs typeface="Arial" panose="020B0604020202020204" pitchFamily="34" charset="0"/>
              </a:rPr>
              <a:t>Contribuyendo a la respuesta nacional al VIH, Tuberculosis y Malaria en El Salvador.</a:t>
            </a:r>
            <a:endParaRPr kumimoji="0" lang="es-SV" altLang="es-SV" sz="3300" b="0" i="0" u="none" strike="noStrike" kern="1200" cap="none" spc="0" normalizeH="0" baseline="0" noProof="0">
              <a:ln>
                <a:noFill/>
              </a:ln>
              <a:solidFill>
                <a:srgbClr val="595959"/>
              </a:solidFill>
              <a:effectLst/>
              <a:uLnTx/>
              <a:uFillTx/>
              <a:latin typeface="Berlin Sans FB" panose="020E0602020502020306" pitchFamily="34" charset="0"/>
              <a:ea typeface="+mn-ea"/>
              <a:cs typeface="Arial" panose="020B0604020202020204" pitchFamily="34" charset="0"/>
            </a:endParaRPr>
          </a:p>
        </p:txBody>
      </p:sp>
      <p:grpSp>
        <p:nvGrpSpPr>
          <p:cNvPr id="14340" name="Grupo 7">
            <a:extLst>
              <a:ext uri="{FF2B5EF4-FFF2-40B4-BE49-F238E27FC236}">
                <a16:creationId xmlns:a16="http://schemas.microsoft.com/office/drawing/2014/main" id="{4CB22231-6ABA-4AFB-8C73-674B1E18E34E}"/>
              </a:ext>
            </a:extLst>
          </p:cNvPr>
          <p:cNvGrpSpPr>
            <a:grpSpLocks/>
          </p:cNvGrpSpPr>
          <p:nvPr/>
        </p:nvGrpSpPr>
        <p:grpSpPr bwMode="auto">
          <a:xfrm>
            <a:off x="2909889" y="4843464"/>
            <a:ext cx="6365875" cy="846137"/>
            <a:chOff x="-82321" y="-51424"/>
            <a:chExt cx="6844083" cy="536057"/>
          </a:xfrm>
        </p:grpSpPr>
        <p:sp>
          <p:nvSpPr>
            <p:cNvPr id="9" name="5 CuadroTexto">
              <a:extLst>
                <a:ext uri="{FF2B5EF4-FFF2-40B4-BE49-F238E27FC236}">
                  <a16:creationId xmlns:a16="http://schemas.microsoft.com/office/drawing/2014/main" id="{DB9501A2-A253-43DF-8C4D-75E348357960}"/>
                </a:ext>
              </a:extLst>
            </p:cNvPr>
            <p:cNvSpPr txBox="1">
              <a:spLocks noChangeArrowheads="1"/>
            </p:cNvSpPr>
            <p:nvPr/>
          </p:nvSpPr>
          <p:spPr bwMode="auto">
            <a:xfrm>
              <a:off x="-82321" y="188947"/>
              <a:ext cx="6844083" cy="295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685800" rtl="0" eaLnBrk="1" fontAlgn="base" latinLnBrk="0" hangingPunct="1">
                <a:lnSpc>
                  <a:spcPct val="100000"/>
                </a:lnSpc>
                <a:spcBef>
                  <a:spcPts val="0"/>
                </a:spcBef>
                <a:spcAft>
                  <a:spcPts val="0"/>
                </a:spcAft>
                <a:buClrTx/>
                <a:buSzTx/>
                <a:buFontTx/>
                <a:buNone/>
                <a:tabLst/>
                <a:defRPr/>
              </a:pPr>
              <a:r>
                <a:rPr kumimoji="0" lang="es-SV" sz="900" b="0" i="0" u="sng" strike="noStrike" kern="1200" cap="none" spc="0" normalizeH="0" baseline="0" noProof="0" dirty="0">
                  <a:ln>
                    <a:noFill/>
                  </a:ln>
                  <a:solidFill>
                    <a:srgbClr val="0563C1"/>
                  </a:solidFill>
                  <a:effectLst/>
                  <a:uLnTx/>
                  <a:uFillTx/>
                  <a:latin typeface="Berlin Sans FB" panose="020E0602020502020306" pitchFamily="34" charset="0"/>
                  <a:ea typeface="Times New Roman" panose="02020603050405020304" pitchFamily="18" charset="0"/>
                  <a:cs typeface="Arial" panose="020B0604020202020204" pitchFamily="34" charset="0"/>
                  <a:hlinkClick r:id="rId3"/>
                </a:rPr>
                <a:t>www.mcpelsalvador.org.sv</a:t>
              </a:r>
              <a:r>
                <a:rPr kumimoji="0" lang="es-SV" sz="900" b="0" i="0" u="none" strike="noStrike" kern="1200" cap="none" spc="0" normalizeH="0" baseline="0" noProof="0" dirty="0">
                  <a:ln>
                    <a:noFill/>
                  </a:ln>
                  <a:solidFill>
                    <a:prstClr val="black"/>
                  </a:solidFill>
                  <a:effectLst/>
                  <a:uLnTx/>
                  <a:uFillTx/>
                  <a:latin typeface="Berlin Sans FB" panose="020E0602020502020306" pitchFamily="34" charset="0"/>
                  <a:ea typeface="Times New Roman" panose="02020603050405020304" pitchFamily="18" charset="0"/>
                  <a:cs typeface="Arial" panose="020B0604020202020204" pitchFamily="34" charset="0"/>
                </a:rPr>
                <a:t>                                 </a:t>
              </a:r>
              <a:r>
                <a:rPr kumimoji="0" lang="es-SV"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hlinkClick r:id="rId4"/>
                </a:rPr>
                <a:t>https://www.facebook.com/MCPES2002/</a:t>
              </a:r>
              <a:r>
                <a:rPr kumimoji="0" lang="es-SV" sz="900" b="0" i="0" u="none" strike="noStrike" kern="1200" cap="none" spc="0" normalizeH="0" baseline="0" noProof="0" dirty="0">
                  <a:ln>
                    <a:noFill/>
                  </a:ln>
                  <a:solidFill>
                    <a:prstClr val="black"/>
                  </a:solidFill>
                  <a:effectLst/>
                  <a:uLnTx/>
                  <a:uFillTx/>
                  <a:latin typeface="Berlin Sans FB" panose="020E0602020502020306" pitchFamily="34" charset="0"/>
                  <a:ea typeface="Times New Roman" panose="02020603050405020304" pitchFamily="18" charset="0"/>
                  <a:cs typeface="Arial" panose="020B0604020202020204" pitchFamily="34" charset="0"/>
                </a:rPr>
                <a:t>                                 </a:t>
              </a:r>
              <a:r>
                <a:rPr kumimoji="0" lang="es-SV" sz="900" b="0" i="0" u="sng" strike="noStrike" kern="1200" cap="none" spc="0" normalizeH="0" baseline="0" noProof="0" dirty="0">
                  <a:ln>
                    <a:noFill/>
                  </a:ln>
                  <a:solidFill>
                    <a:srgbClr val="00B0F0"/>
                  </a:solidFill>
                  <a:effectLst/>
                  <a:uLnTx/>
                  <a:uFillTx/>
                  <a:latin typeface="Berlin Sans FB" panose="020E0602020502020306" pitchFamily="34" charset="0"/>
                  <a:ea typeface="Times New Roman" panose="02020603050405020304" pitchFamily="18" charset="0"/>
                  <a:cs typeface="Arial" panose="020B0604020202020204" pitchFamily="34" charset="0"/>
                </a:rPr>
                <a:t>@MCPElSalvador</a:t>
              </a:r>
              <a:endParaRPr kumimoji="0" lang="es-SV" sz="1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endParaRPr>
            </a:p>
          </p:txBody>
        </p:sp>
        <p:pic>
          <p:nvPicPr>
            <p:cNvPr id="14344" name="8 Imagen">
              <a:extLst>
                <a:ext uri="{FF2B5EF4-FFF2-40B4-BE49-F238E27FC236}">
                  <a16:creationId xmlns:a16="http://schemas.microsoft.com/office/drawing/2014/main" id="{F04BA1CC-25BD-425A-ABFE-7CD2B41B86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4644" y="-51424"/>
              <a:ext cx="376529" cy="20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9 Imagen">
              <a:extLst>
                <a:ext uri="{FF2B5EF4-FFF2-40B4-BE49-F238E27FC236}">
                  <a16:creationId xmlns:a16="http://schemas.microsoft.com/office/drawing/2014/main" id="{479BBCE2-9FE4-4A06-B15D-0735575895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9288" y="-41335"/>
              <a:ext cx="318146" cy="21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41" name="Imagen 11">
            <a:extLst>
              <a:ext uri="{FF2B5EF4-FFF2-40B4-BE49-F238E27FC236}">
                <a16:creationId xmlns:a16="http://schemas.microsoft.com/office/drawing/2014/main" id="{112C4EF0-CAA8-4B07-BF4C-098BC7A535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86139" y="4759325"/>
            <a:ext cx="42703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iagrama de flujo: proceso 9">
            <a:extLst>
              <a:ext uri="{FF2B5EF4-FFF2-40B4-BE49-F238E27FC236}">
                <a16:creationId xmlns:a16="http://schemas.microsoft.com/office/drawing/2014/main" id="{94BACE14-746F-4E33-89FE-A789C041674A}"/>
              </a:ext>
            </a:extLst>
          </p:cNvPr>
          <p:cNvSpPr/>
          <p:nvPr/>
        </p:nvSpPr>
        <p:spPr>
          <a:xfrm>
            <a:off x="1512888" y="5757864"/>
            <a:ext cx="9155113" cy="79057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SV"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n 7" descr="Un grupo de personas sentadas alrededor de una mesa de restaurante&#10;&#10;Descripción generada automáticamente">
            <a:extLst>
              <a:ext uri="{FF2B5EF4-FFF2-40B4-BE49-F238E27FC236}">
                <a16:creationId xmlns:a16="http://schemas.microsoft.com/office/drawing/2014/main" id="{5FE8A05F-45B9-4C54-BF38-3A74395122E6}"/>
              </a:ext>
            </a:extLst>
          </p:cNvPr>
          <p:cNvPicPr>
            <a:picLocks noChangeAspect="1"/>
          </p:cNvPicPr>
          <p:nvPr/>
        </p:nvPicPr>
        <p:blipFill rotWithShape="1">
          <a:blip r:embed="rId2"/>
          <a:srcRect t="3579" r="1" b="1"/>
          <a:stretch/>
        </p:blipFill>
        <p:spPr>
          <a:xfrm>
            <a:off x="3" y="10"/>
            <a:ext cx="10655455" cy="685799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2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p:spPr>
      </p:pic>
      <p:pic>
        <p:nvPicPr>
          <p:cNvPr id="17" name="Imagen 16" descr="Imagen que contiene dibujo&#10;&#10;Descripción generada automáticamente">
            <a:extLst>
              <a:ext uri="{FF2B5EF4-FFF2-40B4-BE49-F238E27FC236}">
                <a16:creationId xmlns:a16="http://schemas.microsoft.com/office/drawing/2014/main" id="{3C9653B2-4A6A-47C4-9F21-A9393F7B22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8951" y="5248934"/>
            <a:ext cx="1838582" cy="638264"/>
          </a:xfrm>
          <a:prstGeom prst="rect">
            <a:avLst/>
          </a:prstGeom>
        </p:spPr>
      </p:pic>
      <p:sp>
        <p:nvSpPr>
          <p:cNvPr id="10" name="CuadroTexto 9">
            <a:extLst>
              <a:ext uri="{FF2B5EF4-FFF2-40B4-BE49-F238E27FC236}">
                <a16:creationId xmlns:a16="http://schemas.microsoft.com/office/drawing/2014/main" id="{44868A70-947C-438F-905E-8DEBF2B8BC60}"/>
              </a:ext>
            </a:extLst>
          </p:cNvPr>
          <p:cNvSpPr txBox="1"/>
          <p:nvPr/>
        </p:nvSpPr>
        <p:spPr>
          <a:xfrm>
            <a:off x="789007" y="47472"/>
            <a:ext cx="9299944" cy="923330"/>
          </a:xfrm>
          <a:prstGeom prst="rect">
            <a:avLst/>
          </a:prstGeom>
          <a:noFill/>
        </p:spPr>
        <p:txBody>
          <a:bodyPr wrap="square" rtlCol="0">
            <a:spAutoFit/>
          </a:bodyPr>
          <a:lstStyle/>
          <a:p>
            <a:r>
              <a:rPr lang="es-SV" sz="5400" dirty="0">
                <a:solidFill>
                  <a:schemeClr val="bg1">
                    <a:lumMod val="95000"/>
                  </a:schemeClr>
                </a:solidFill>
              </a:rPr>
              <a:t>Descripción Avances </a:t>
            </a:r>
            <a:r>
              <a:rPr lang="es-SV" sz="5400" dirty="0"/>
              <a:t>Actividad 1</a:t>
            </a:r>
          </a:p>
        </p:txBody>
      </p:sp>
    </p:spTree>
    <p:extLst>
      <p:ext uri="{BB962C8B-B14F-4D97-AF65-F5344CB8AC3E}">
        <p14:creationId xmlns:p14="http://schemas.microsoft.com/office/powerpoint/2010/main" val="4218365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3BD6028-82C0-45C0-85D8-89ECB2CCBA23}"/>
              </a:ext>
            </a:extLst>
          </p:cNvPr>
          <p:cNvSpPr/>
          <p:nvPr/>
        </p:nvSpPr>
        <p:spPr>
          <a:xfrm>
            <a:off x="539264" y="1729438"/>
            <a:ext cx="10922084" cy="4708981"/>
          </a:xfrm>
          <a:prstGeom prst="rect">
            <a:avLst/>
          </a:prstGeom>
        </p:spPr>
        <p:txBody>
          <a:bodyPr wrap="square">
            <a:spAutoFit/>
          </a:bodyPr>
          <a:lstStyle/>
          <a:p>
            <a:pPr algn="just"/>
            <a:r>
              <a:rPr lang="es-SV" sz="2000" dirty="0">
                <a:latin typeface="Arial" panose="020B0604020202020204" pitchFamily="34" charset="0"/>
                <a:cs typeface="Arial" panose="020B0604020202020204" pitchFamily="34" charset="0"/>
              </a:rPr>
              <a:t>Algunos de los acuerdos más importantes tomados durante las sesiones plenarias tanto ordinarias como extraordinarias  son:</a:t>
            </a:r>
          </a:p>
          <a:p>
            <a:pPr algn="just"/>
            <a:endParaRPr lang="es-SV" sz="20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q"/>
            </a:pPr>
            <a:r>
              <a:rPr lang="es-SV" sz="2000" dirty="0">
                <a:latin typeface="Arial" panose="020B0604020202020204" pitchFamily="34" charset="0"/>
                <a:cs typeface="Arial" panose="020B0604020202020204" pitchFamily="34" charset="0"/>
              </a:rPr>
              <a:t>Transferencia contable de activos y productos de salud de la subvención 2016-2018 a la subvención 2019-2021 por un monto total de $3,822,187.73 por los activos y $1,330.00 por productos de salud para Tuberculosis.</a:t>
            </a:r>
          </a:p>
          <a:p>
            <a:pPr marL="285750" indent="-285750" algn="just">
              <a:buFont typeface="Wingdings" panose="05000000000000000000" pitchFamily="2" charset="2"/>
              <a:buChar char="q"/>
            </a:pPr>
            <a:r>
              <a:rPr lang="es-SV" sz="2000" dirty="0">
                <a:latin typeface="Arial" panose="020B0604020202020204" pitchFamily="34" charset="0"/>
                <a:cs typeface="Arial" panose="020B0604020202020204" pitchFamily="34" charset="0"/>
              </a:rPr>
              <a:t>Transferencia de activos y productos de salud de la subvención SLV-H-MOH 2017-2018 a la subvención SLV-H-MOH 2019-2021 por un monto total de $657,420.42 por los activos y $196, 240.72 por productos de salud para VIH.</a:t>
            </a:r>
          </a:p>
          <a:p>
            <a:pPr marL="285750" indent="-285750" algn="just">
              <a:buFont typeface="Wingdings" panose="05000000000000000000" pitchFamily="2" charset="2"/>
              <a:buChar char="q"/>
            </a:pPr>
            <a:r>
              <a:rPr lang="es-SV" sz="2000" dirty="0">
                <a:latin typeface="Arial" panose="020B0604020202020204" pitchFamily="34" charset="0"/>
                <a:cs typeface="Arial" panose="020B0604020202020204" pitchFamily="34" charset="0"/>
              </a:rPr>
              <a:t>Traslado de mobiliario y equipos de proyectos de FM de subvención 2017-2018 a nuevos proyectos 2019-2021 para TB por un monto de $4,270,914.87 y para VIH por un monto de $1,765,819.81.</a:t>
            </a:r>
          </a:p>
          <a:p>
            <a:pPr marL="285750" indent="-285750" algn="just">
              <a:buFont typeface="Wingdings" panose="05000000000000000000" pitchFamily="2" charset="2"/>
              <a:buChar char="q"/>
            </a:pPr>
            <a:r>
              <a:rPr lang="es-SV" sz="2000" dirty="0">
                <a:latin typeface="Arial" panose="020B0604020202020204" pitchFamily="34" charset="0"/>
                <a:cs typeface="Arial" panose="020B0604020202020204" pitchFamily="34" charset="0"/>
              </a:rPr>
              <a:t>Activación de Comité de Ética para caso de estudio.</a:t>
            </a:r>
          </a:p>
          <a:p>
            <a:pPr marL="285750" indent="-285750" algn="just">
              <a:buFont typeface="Wingdings" panose="05000000000000000000" pitchFamily="2" charset="2"/>
              <a:buChar char="q"/>
            </a:pPr>
            <a:r>
              <a:rPr lang="es-SV" sz="2000" dirty="0">
                <a:latin typeface="Arial" panose="020B0604020202020204" pitchFamily="34" charset="0"/>
                <a:cs typeface="Arial" panose="020B0604020202020204" pitchFamily="34" charset="0"/>
              </a:rPr>
              <a:t>Lista de distribución de activos presentado por Plan Internacional tanto para donación por un monto $104,280.68 como para transferencia por un monto de $504,553.26. </a:t>
            </a:r>
          </a:p>
        </p:txBody>
      </p:sp>
      <p:sp>
        <p:nvSpPr>
          <p:cNvPr id="3" name="Rectángulo: esquinas redondeadas 2">
            <a:extLst>
              <a:ext uri="{FF2B5EF4-FFF2-40B4-BE49-F238E27FC236}">
                <a16:creationId xmlns:a16="http://schemas.microsoft.com/office/drawing/2014/main" id="{0ABFCE92-3174-43F2-A393-138CC339CB89}"/>
              </a:ext>
            </a:extLst>
          </p:cNvPr>
          <p:cNvSpPr/>
          <p:nvPr/>
        </p:nvSpPr>
        <p:spPr>
          <a:xfrm>
            <a:off x="1599312" y="79340"/>
            <a:ext cx="8993373" cy="91440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s-SV" sz="3200" dirty="0">
                <a:latin typeface="Perpetua Titling MT" panose="02020502060505020804" pitchFamily="18" charset="0"/>
              </a:rPr>
              <a:t>ACTIVIDAD 1.1/ 1.2 - asambleas</a:t>
            </a:r>
          </a:p>
        </p:txBody>
      </p:sp>
      <p:pic>
        <p:nvPicPr>
          <p:cNvPr id="17" name="Imagen 16" descr="Imagen que contiene dibujo&#10;&#10;Descripción generada automáticamente">
            <a:extLst>
              <a:ext uri="{FF2B5EF4-FFF2-40B4-BE49-F238E27FC236}">
                <a16:creationId xmlns:a16="http://schemas.microsoft.com/office/drawing/2014/main" id="{3C9653B2-4A6A-47C4-9F21-A9393F7B22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9071" y="6219736"/>
            <a:ext cx="1838582" cy="638264"/>
          </a:xfrm>
          <a:prstGeom prst="rect">
            <a:avLst/>
          </a:prstGeom>
        </p:spPr>
      </p:pic>
      <p:sp>
        <p:nvSpPr>
          <p:cNvPr id="4" name="Rectángulo 3">
            <a:extLst>
              <a:ext uri="{FF2B5EF4-FFF2-40B4-BE49-F238E27FC236}">
                <a16:creationId xmlns:a16="http://schemas.microsoft.com/office/drawing/2014/main" id="{C005DC3D-69C3-4248-AE7C-4218F9E4FAD5}"/>
              </a:ext>
            </a:extLst>
          </p:cNvPr>
          <p:cNvSpPr/>
          <p:nvPr/>
        </p:nvSpPr>
        <p:spPr>
          <a:xfrm>
            <a:off x="634957" y="993740"/>
            <a:ext cx="9285220" cy="646331"/>
          </a:xfrm>
          <a:prstGeom prst="rect">
            <a:avLst/>
          </a:prstGeom>
        </p:spPr>
        <p:txBody>
          <a:bodyPr wrap="square">
            <a:spAutoFit/>
          </a:bodyPr>
          <a:lstStyle/>
          <a:p>
            <a:r>
              <a:rPr lang="es-SV" dirty="0"/>
              <a:t>Meta Anual: 12</a:t>
            </a:r>
          </a:p>
          <a:p>
            <a:r>
              <a:rPr lang="es-SV" dirty="0"/>
              <a:t>Resultado del período: 10/12 (83% de cumplimiento en relación a la meta anual).</a:t>
            </a:r>
          </a:p>
        </p:txBody>
      </p:sp>
    </p:spTree>
    <p:extLst>
      <p:ext uri="{BB962C8B-B14F-4D97-AF65-F5344CB8AC3E}">
        <p14:creationId xmlns:p14="http://schemas.microsoft.com/office/powerpoint/2010/main" val="868418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esquinas redondeadas 2">
            <a:extLst>
              <a:ext uri="{FF2B5EF4-FFF2-40B4-BE49-F238E27FC236}">
                <a16:creationId xmlns:a16="http://schemas.microsoft.com/office/drawing/2014/main" id="{0ABFCE92-3174-43F2-A393-138CC339CB89}"/>
              </a:ext>
            </a:extLst>
          </p:cNvPr>
          <p:cNvSpPr/>
          <p:nvPr/>
        </p:nvSpPr>
        <p:spPr>
          <a:xfrm>
            <a:off x="1306918" y="466794"/>
            <a:ext cx="8982740" cy="91440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s-SV" sz="3200" dirty="0">
                <a:latin typeface="Perpetua Titling MT" panose="02020502060505020804" pitchFamily="18" charset="0"/>
              </a:rPr>
              <a:t>ACTIVIDAD 1.1/ 1.2 - asambleas</a:t>
            </a:r>
          </a:p>
        </p:txBody>
      </p:sp>
      <p:pic>
        <p:nvPicPr>
          <p:cNvPr id="17" name="Imagen 16" descr="Imagen que contiene dibujo&#10;&#10;Descripción generada automáticamente">
            <a:extLst>
              <a:ext uri="{FF2B5EF4-FFF2-40B4-BE49-F238E27FC236}">
                <a16:creationId xmlns:a16="http://schemas.microsoft.com/office/drawing/2014/main" id="{3C9653B2-4A6A-47C4-9F21-A9393F7B22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4644" y="6099539"/>
            <a:ext cx="1838582" cy="638264"/>
          </a:xfrm>
          <a:prstGeom prst="rect">
            <a:avLst/>
          </a:prstGeom>
        </p:spPr>
      </p:pic>
      <p:sp>
        <p:nvSpPr>
          <p:cNvPr id="2" name="Rectángulo 1">
            <a:extLst>
              <a:ext uri="{FF2B5EF4-FFF2-40B4-BE49-F238E27FC236}">
                <a16:creationId xmlns:a16="http://schemas.microsoft.com/office/drawing/2014/main" id="{C23B8D89-0E86-4385-88C3-B640F89ECD77}"/>
              </a:ext>
            </a:extLst>
          </p:cNvPr>
          <p:cNvSpPr/>
          <p:nvPr/>
        </p:nvSpPr>
        <p:spPr>
          <a:xfrm>
            <a:off x="262269" y="1905506"/>
            <a:ext cx="12199088" cy="2677656"/>
          </a:xfrm>
          <a:prstGeom prst="rect">
            <a:avLst/>
          </a:prstGeom>
        </p:spPr>
        <p:txBody>
          <a:bodyPr wrap="square">
            <a:spAutoFit/>
          </a:bodyPr>
          <a:lstStyle/>
          <a:p>
            <a:endParaRPr lang="es-SV" sz="2400" dirty="0"/>
          </a:p>
          <a:p>
            <a:pPr marL="342900" indent="-342900">
              <a:buFont typeface="Wingdings" panose="05000000000000000000" pitchFamily="2" charset="2"/>
              <a:buChar char="q"/>
            </a:pPr>
            <a:r>
              <a:rPr lang="es-SV" sz="2400" dirty="0"/>
              <a:t>Informe de Gastos MCP-ES Primer Semestre 2019.</a:t>
            </a:r>
          </a:p>
          <a:p>
            <a:pPr marL="342900" indent="-342900">
              <a:buFont typeface="Wingdings" panose="05000000000000000000" pitchFamily="2" charset="2"/>
              <a:buChar char="q"/>
            </a:pPr>
            <a:r>
              <a:rPr lang="es-SV" sz="2400" dirty="0"/>
              <a:t>Ratificación Plan de Cierre Subvención VIH administrada por Plan International.</a:t>
            </a:r>
          </a:p>
          <a:p>
            <a:pPr marL="342900" indent="-342900">
              <a:buFont typeface="Wingdings" panose="05000000000000000000" pitchFamily="2" charset="2"/>
              <a:buChar char="q"/>
            </a:pPr>
            <a:r>
              <a:rPr lang="es-SV" sz="2400" dirty="0"/>
              <a:t>Ratificación Plan de Transferencia de Productos de Salud Subvención VIH Plan International.</a:t>
            </a:r>
          </a:p>
          <a:p>
            <a:pPr marL="342900" indent="-342900">
              <a:buFont typeface="Wingdings" panose="05000000000000000000" pitchFamily="2" charset="2"/>
              <a:buChar char="q"/>
            </a:pPr>
            <a:r>
              <a:rPr lang="es-SV" sz="2400" dirty="0"/>
              <a:t>Código de Ética homologado con el del FM</a:t>
            </a:r>
          </a:p>
          <a:p>
            <a:pPr marL="342900" indent="-342900">
              <a:buFont typeface="Wingdings" panose="05000000000000000000" pitchFamily="2" charset="2"/>
              <a:buChar char="q"/>
            </a:pPr>
            <a:r>
              <a:rPr lang="es-SV" sz="2400" dirty="0"/>
              <a:t>Aprobación de reprogramación de solicitudes de compra      </a:t>
            </a:r>
          </a:p>
          <a:p>
            <a:pPr marL="342900" indent="-342900">
              <a:buFont typeface="Wingdings" panose="05000000000000000000" pitchFamily="2" charset="2"/>
              <a:buChar char="q"/>
            </a:pPr>
            <a:r>
              <a:rPr lang="es-SV" sz="2400" dirty="0"/>
              <a:t>subvención VIH MINSAL por un monto total de $150,326.60</a:t>
            </a:r>
          </a:p>
        </p:txBody>
      </p:sp>
    </p:spTree>
    <p:extLst>
      <p:ext uri="{BB962C8B-B14F-4D97-AF65-F5344CB8AC3E}">
        <p14:creationId xmlns:p14="http://schemas.microsoft.com/office/powerpoint/2010/main" val="753943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esquinas redondeadas 2">
            <a:extLst>
              <a:ext uri="{FF2B5EF4-FFF2-40B4-BE49-F238E27FC236}">
                <a16:creationId xmlns:a16="http://schemas.microsoft.com/office/drawing/2014/main" id="{0ABFCE92-3174-43F2-A393-138CC339CB89}"/>
              </a:ext>
            </a:extLst>
          </p:cNvPr>
          <p:cNvSpPr/>
          <p:nvPr/>
        </p:nvSpPr>
        <p:spPr>
          <a:xfrm>
            <a:off x="1306918" y="466794"/>
            <a:ext cx="8982740" cy="91440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s-SV" sz="3200" dirty="0">
                <a:latin typeface="Perpetua Titling MT" panose="02020502060505020804" pitchFamily="18" charset="0"/>
              </a:rPr>
              <a:t>PARTICIPACIÓN SECTORIAL</a:t>
            </a:r>
          </a:p>
        </p:txBody>
      </p:sp>
      <p:pic>
        <p:nvPicPr>
          <p:cNvPr id="17" name="Imagen 16" descr="Imagen que contiene dibujo&#10;&#10;Descripción generada automáticamente">
            <a:extLst>
              <a:ext uri="{FF2B5EF4-FFF2-40B4-BE49-F238E27FC236}">
                <a16:creationId xmlns:a16="http://schemas.microsoft.com/office/drawing/2014/main" id="{3C9653B2-4A6A-47C4-9F21-A9393F7B22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4644" y="6099539"/>
            <a:ext cx="1838582" cy="638264"/>
          </a:xfrm>
          <a:prstGeom prst="rect">
            <a:avLst/>
          </a:prstGeom>
        </p:spPr>
      </p:pic>
      <p:graphicFrame>
        <p:nvGraphicFramePr>
          <p:cNvPr id="5" name="2 Gráfico">
            <a:extLst>
              <a:ext uri="{FF2B5EF4-FFF2-40B4-BE49-F238E27FC236}">
                <a16:creationId xmlns:a16="http://schemas.microsoft.com/office/drawing/2014/main" id="{465EF6ED-3DD8-4A4F-BCDF-264E74FB1EC3}"/>
              </a:ext>
            </a:extLst>
          </p:cNvPr>
          <p:cNvGraphicFramePr>
            <a:graphicFrameLocks noChangeAspect="1"/>
          </p:cNvGraphicFramePr>
          <p:nvPr>
            <p:extLst>
              <p:ext uri="{D42A27DB-BD31-4B8C-83A1-F6EECF244321}">
                <p14:modId xmlns:p14="http://schemas.microsoft.com/office/powerpoint/2010/main" val="3828657522"/>
              </p:ext>
            </p:extLst>
          </p:nvPr>
        </p:nvGraphicFramePr>
        <p:xfrm>
          <a:off x="168774" y="1295883"/>
          <a:ext cx="10640079" cy="62664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57141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esquinas redondeadas 2">
            <a:extLst>
              <a:ext uri="{FF2B5EF4-FFF2-40B4-BE49-F238E27FC236}">
                <a16:creationId xmlns:a16="http://schemas.microsoft.com/office/drawing/2014/main" id="{0ABFCE92-3174-43F2-A393-138CC339CB89}"/>
              </a:ext>
            </a:extLst>
          </p:cNvPr>
          <p:cNvSpPr/>
          <p:nvPr/>
        </p:nvSpPr>
        <p:spPr>
          <a:xfrm>
            <a:off x="1604630" y="231435"/>
            <a:ext cx="8982740" cy="91440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s-SV" sz="3200" dirty="0">
                <a:latin typeface="Perpetua Titling MT" panose="02020502060505020804" pitchFamily="18" charset="0"/>
              </a:rPr>
              <a:t>ACTIVIDAD 1.3- comité ejecutivo</a:t>
            </a:r>
          </a:p>
        </p:txBody>
      </p:sp>
      <p:pic>
        <p:nvPicPr>
          <p:cNvPr id="17" name="Imagen 16" descr="Imagen que contiene dibujo&#10;&#10;Descripción generada automáticamente">
            <a:extLst>
              <a:ext uri="{FF2B5EF4-FFF2-40B4-BE49-F238E27FC236}">
                <a16:creationId xmlns:a16="http://schemas.microsoft.com/office/drawing/2014/main" id="{3C9653B2-4A6A-47C4-9F21-A9393F7B22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7053" y="5971948"/>
            <a:ext cx="1838582" cy="638264"/>
          </a:xfrm>
          <a:prstGeom prst="rect">
            <a:avLst/>
          </a:prstGeom>
        </p:spPr>
      </p:pic>
      <p:sp>
        <p:nvSpPr>
          <p:cNvPr id="2" name="Rectángulo 1">
            <a:extLst>
              <a:ext uri="{FF2B5EF4-FFF2-40B4-BE49-F238E27FC236}">
                <a16:creationId xmlns:a16="http://schemas.microsoft.com/office/drawing/2014/main" id="{C23B8D89-0E86-4385-88C3-B640F89ECD77}"/>
              </a:ext>
            </a:extLst>
          </p:cNvPr>
          <p:cNvSpPr/>
          <p:nvPr/>
        </p:nvSpPr>
        <p:spPr>
          <a:xfrm>
            <a:off x="850605" y="2209007"/>
            <a:ext cx="10855842" cy="4401205"/>
          </a:xfrm>
          <a:prstGeom prst="rect">
            <a:avLst/>
          </a:prstGeom>
        </p:spPr>
        <p:txBody>
          <a:bodyPr wrap="square">
            <a:spAutoFit/>
          </a:bodyPr>
          <a:lstStyle/>
          <a:p>
            <a:pPr algn="just"/>
            <a:r>
              <a:rPr lang="es-SV" sz="2000" dirty="0"/>
              <a:t>Los miembros del comité ejecutivo sostuvieron 17 reuniones de las cuáles 8 han sido de carácter extraordinario. En estas reuniones se abordaron algunos temas como:</a:t>
            </a:r>
          </a:p>
          <a:p>
            <a:pPr algn="just"/>
            <a:endParaRPr lang="es-SV" sz="2000" dirty="0"/>
          </a:p>
          <a:p>
            <a:pPr marL="285750" indent="-285750" algn="just">
              <a:buFont typeface="Wingdings" panose="05000000000000000000" pitchFamily="2" charset="2"/>
              <a:buChar char="q"/>
            </a:pPr>
            <a:r>
              <a:rPr lang="es-SV" sz="2000" dirty="0"/>
              <a:t>Revisión del Plan de Cierre de Proyecto VIH administrado por Plan Internacional, </a:t>
            </a:r>
          </a:p>
          <a:p>
            <a:pPr marL="285750" indent="-285750" algn="just">
              <a:buFont typeface="Wingdings" panose="05000000000000000000" pitchFamily="2" charset="2"/>
              <a:buChar char="q"/>
            </a:pPr>
            <a:r>
              <a:rPr lang="es-SV" sz="2000" dirty="0"/>
              <a:t>Revisión de Plan de Transferencia de productos de salud del Proyecto VIH Plan Internacional, </a:t>
            </a:r>
          </a:p>
          <a:p>
            <a:pPr marL="285750" indent="-285750" algn="just">
              <a:buFont typeface="Wingdings" panose="05000000000000000000" pitchFamily="2" charset="2"/>
              <a:buChar char="q"/>
            </a:pPr>
            <a:r>
              <a:rPr lang="es-SV" sz="2000" dirty="0"/>
              <a:t>Estrategia de Sostenibilidad en VIH en el 2019, </a:t>
            </a:r>
          </a:p>
          <a:p>
            <a:pPr marL="285750" indent="-285750" algn="just">
              <a:buFont typeface="Wingdings" panose="05000000000000000000" pitchFamily="2" charset="2"/>
              <a:buChar char="q"/>
            </a:pPr>
            <a:r>
              <a:rPr lang="es-SV" sz="2000" dirty="0"/>
              <a:t>Análisis de acciones a tomar por la transición de gobierno, </a:t>
            </a:r>
          </a:p>
          <a:p>
            <a:pPr marL="285750" indent="-285750" algn="just">
              <a:buFont typeface="Wingdings" panose="05000000000000000000" pitchFamily="2" charset="2"/>
              <a:buChar char="q"/>
            </a:pPr>
            <a:r>
              <a:rPr lang="es-SV" sz="2000" dirty="0"/>
              <a:t>Visita de miembro directivo de CARLAC, </a:t>
            </a:r>
          </a:p>
          <a:p>
            <a:pPr marL="285750" indent="-285750" algn="just">
              <a:buFont typeface="Wingdings" panose="05000000000000000000" pitchFamily="2" charset="2"/>
              <a:buChar char="q"/>
            </a:pPr>
            <a:r>
              <a:rPr lang="es-SV" sz="2000" dirty="0"/>
              <a:t>Asistencia técnica para plan de sostenibilidad de TB, </a:t>
            </a:r>
          </a:p>
          <a:p>
            <a:pPr marL="285750" indent="-285750" algn="just">
              <a:buFont typeface="Wingdings" panose="05000000000000000000" pitchFamily="2" charset="2"/>
              <a:buChar char="q"/>
            </a:pPr>
            <a:r>
              <a:rPr lang="es-SV" sz="2000" dirty="0"/>
              <a:t>Avances proceso de elección de nuevos miembros, </a:t>
            </a:r>
          </a:p>
          <a:p>
            <a:pPr marL="285750" indent="-285750" algn="just">
              <a:buFont typeface="Wingdings" panose="05000000000000000000" pitchFamily="2" charset="2"/>
              <a:buChar char="q"/>
            </a:pPr>
            <a:r>
              <a:rPr lang="es-SV" sz="2000" dirty="0"/>
              <a:t>Misión Oficial de FM, </a:t>
            </a:r>
          </a:p>
          <a:p>
            <a:pPr marL="285750" indent="-285750" algn="just">
              <a:buFont typeface="Wingdings" panose="05000000000000000000" pitchFamily="2" charset="2"/>
              <a:buChar char="q"/>
            </a:pPr>
            <a:r>
              <a:rPr lang="es-SV" sz="2000" dirty="0"/>
              <a:t>Informe MEGA TB,</a:t>
            </a:r>
          </a:p>
          <a:p>
            <a:pPr marL="285750" indent="-285750" algn="just">
              <a:buFont typeface="Wingdings" panose="05000000000000000000" pitchFamily="2" charset="2"/>
              <a:buChar char="q"/>
            </a:pPr>
            <a:r>
              <a:rPr lang="es-SV" sz="2000" dirty="0"/>
              <a:t>Condiciones precedentes VIH, TB y Malaria, </a:t>
            </a:r>
          </a:p>
          <a:p>
            <a:pPr marL="285750" indent="-285750" algn="just">
              <a:buFont typeface="Wingdings" panose="05000000000000000000" pitchFamily="2" charset="2"/>
              <a:buChar char="q"/>
            </a:pPr>
            <a:r>
              <a:rPr lang="es-SV" sz="2000" dirty="0"/>
              <a:t>Diálogo Malaria.</a:t>
            </a:r>
          </a:p>
        </p:txBody>
      </p:sp>
      <p:sp>
        <p:nvSpPr>
          <p:cNvPr id="4" name="Rectángulo 3">
            <a:extLst>
              <a:ext uri="{FF2B5EF4-FFF2-40B4-BE49-F238E27FC236}">
                <a16:creationId xmlns:a16="http://schemas.microsoft.com/office/drawing/2014/main" id="{3A631FFA-1D72-4FC3-9C5F-2FB4ECE08EE6}"/>
              </a:ext>
            </a:extLst>
          </p:cNvPr>
          <p:cNvSpPr/>
          <p:nvPr/>
        </p:nvSpPr>
        <p:spPr>
          <a:xfrm>
            <a:off x="850604" y="1285677"/>
            <a:ext cx="9736765" cy="646331"/>
          </a:xfrm>
          <a:prstGeom prst="rect">
            <a:avLst/>
          </a:prstGeom>
        </p:spPr>
        <p:txBody>
          <a:bodyPr wrap="square">
            <a:spAutoFit/>
          </a:bodyPr>
          <a:lstStyle/>
          <a:p>
            <a:r>
              <a:rPr lang="es-SV" dirty="0"/>
              <a:t>Meta Anual:  11</a:t>
            </a:r>
          </a:p>
          <a:p>
            <a:r>
              <a:rPr lang="es-SV" dirty="0"/>
              <a:t>Resultado del período: 17/11 (155% de cumplimiento en relación a la meta anual).</a:t>
            </a:r>
          </a:p>
        </p:txBody>
      </p:sp>
    </p:spTree>
    <p:extLst>
      <p:ext uri="{BB962C8B-B14F-4D97-AF65-F5344CB8AC3E}">
        <p14:creationId xmlns:p14="http://schemas.microsoft.com/office/powerpoint/2010/main" val="1298131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esquinas redondeadas 2">
            <a:extLst>
              <a:ext uri="{FF2B5EF4-FFF2-40B4-BE49-F238E27FC236}">
                <a16:creationId xmlns:a16="http://schemas.microsoft.com/office/drawing/2014/main" id="{0ABFCE92-3174-43F2-A393-138CC339CB89}"/>
              </a:ext>
            </a:extLst>
          </p:cNvPr>
          <p:cNvSpPr/>
          <p:nvPr/>
        </p:nvSpPr>
        <p:spPr>
          <a:xfrm>
            <a:off x="1680831" y="247788"/>
            <a:ext cx="8982740" cy="91440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s-SV" sz="3200" dirty="0">
                <a:latin typeface="Perpetua Titling MT" panose="02020502060505020804" pitchFamily="18" charset="0"/>
              </a:rPr>
              <a:t>ACTIVIDAD 1.4- comité de capacitación</a:t>
            </a:r>
          </a:p>
        </p:txBody>
      </p:sp>
      <p:pic>
        <p:nvPicPr>
          <p:cNvPr id="17" name="Imagen 16" descr="Imagen que contiene dibujo&#10;&#10;Descripción generada automáticamente">
            <a:extLst>
              <a:ext uri="{FF2B5EF4-FFF2-40B4-BE49-F238E27FC236}">
                <a16:creationId xmlns:a16="http://schemas.microsoft.com/office/drawing/2014/main" id="{3C9653B2-4A6A-47C4-9F21-A9393F7B22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7053" y="5971948"/>
            <a:ext cx="1838582" cy="638264"/>
          </a:xfrm>
          <a:prstGeom prst="rect">
            <a:avLst/>
          </a:prstGeom>
        </p:spPr>
      </p:pic>
      <p:sp>
        <p:nvSpPr>
          <p:cNvPr id="2" name="Rectángulo 1">
            <a:extLst>
              <a:ext uri="{FF2B5EF4-FFF2-40B4-BE49-F238E27FC236}">
                <a16:creationId xmlns:a16="http://schemas.microsoft.com/office/drawing/2014/main" id="{C23B8D89-0E86-4385-88C3-B640F89ECD77}"/>
              </a:ext>
            </a:extLst>
          </p:cNvPr>
          <p:cNvSpPr/>
          <p:nvPr/>
        </p:nvSpPr>
        <p:spPr>
          <a:xfrm>
            <a:off x="732762" y="2175554"/>
            <a:ext cx="10855842" cy="3416320"/>
          </a:xfrm>
          <a:prstGeom prst="rect">
            <a:avLst/>
          </a:prstGeom>
        </p:spPr>
        <p:txBody>
          <a:bodyPr wrap="square">
            <a:spAutoFit/>
          </a:bodyPr>
          <a:lstStyle/>
          <a:p>
            <a:pPr algn="just"/>
            <a:r>
              <a:rPr lang="es-SV" sz="2400" dirty="0"/>
              <a:t>Los miembros del comité de capacitación sostuvieron 4 reuniones planificadas bajo la modalidad de Comité Ejecutivo Conjunto; en dichas reuniones abordaron temas relacionados a: Avance en la preparación del taller para la homologación del Código de Ética del Fondo Mundial con el del MCP-ES en su I fase, definición de aspectos generales del programa de inducción a nuevos miembros, colaboración con el Informe final del trabajo del Comité Ejecutivo de julio 2018 a junio 2019, Revisión de   detalles de la Misión Fondo Mundial  del 19 al 21 de Agosto. En el caso de la reunión extraordinaria se definió la metodología y resultados esperados del código de ética en su I Fase.</a:t>
            </a:r>
          </a:p>
        </p:txBody>
      </p:sp>
      <p:sp>
        <p:nvSpPr>
          <p:cNvPr id="4" name="Rectángulo 3">
            <a:extLst>
              <a:ext uri="{FF2B5EF4-FFF2-40B4-BE49-F238E27FC236}">
                <a16:creationId xmlns:a16="http://schemas.microsoft.com/office/drawing/2014/main" id="{79024805-EA9E-4EE3-9DA2-DE807820C7D3}"/>
              </a:ext>
            </a:extLst>
          </p:cNvPr>
          <p:cNvSpPr/>
          <p:nvPr/>
        </p:nvSpPr>
        <p:spPr>
          <a:xfrm>
            <a:off x="744279" y="1266126"/>
            <a:ext cx="9069571" cy="646331"/>
          </a:xfrm>
          <a:prstGeom prst="rect">
            <a:avLst/>
          </a:prstGeom>
        </p:spPr>
        <p:txBody>
          <a:bodyPr wrap="square">
            <a:spAutoFit/>
          </a:bodyPr>
          <a:lstStyle/>
          <a:p>
            <a:r>
              <a:rPr lang="es-SV" dirty="0"/>
              <a:t>Meta Anual:  4</a:t>
            </a:r>
          </a:p>
          <a:p>
            <a:r>
              <a:rPr lang="es-SV" dirty="0"/>
              <a:t>Resultado del período: 4/4 (100% de cumplimiento en relación a la meta anual)</a:t>
            </a:r>
          </a:p>
        </p:txBody>
      </p:sp>
    </p:spTree>
    <p:extLst>
      <p:ext uri="{BB962C8B-B14F-4D97-AF65-F5344CB8AC3E}">
        <p14:creationId xmlns:p14="http://schemas.microsoft.com/office/powerpoint/2010/main" val="2455106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esquinas redondeadas 2">
            <a:extLst>
              <a:ext uri="{FF2B5EF4-FFF2-40B4-BE49-F238E27FC236}">
                <a16:creationId xmlns:a16="http://schemas.microsoft.com/office/drawing/2014/main" id="{0ABFCE92-3174-43F2-A393-138CC339CB89}"/>
              </a:ext>
            </a:extLst>
          </p:cNvPr>
          <p:cNvSpPr/>
          <p:nvPr/>
        </p:nvSpPr>
        <p:spPr>
          <a:xfrm>
            <a:off x="1314007" y="247788"/>
            <a:ext cx="9716387" cy="91440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s-SV" sz="3200" dirty="0">
                <a:latin typeface="Perpetua Titling MT" panose="02020502060505020804" pitchFamily="18" charset="0"/>
              </a:rPr>
              <a:t>ACTIVIDAD 1.5- comité de comunicaciones</a:t>
            </a:r>
          </a:p>
        </p:txBody>
      </p:sp>
      <p:pic>
        <p:nvPicPr>
          <p:cNvPr id="17" name="Imagen 16" descr="Imagen que contiene dibujo&#10;&#10;Descripción generada automáticamente">
            <a:extLst>
              <a:ext uri="{FF2B5EF4-FFF2-40B4-BE49-F238E27FC236}">
                <a16:creationId xmlns:a16="http://schemas.microsoft.com/office/drawing/2014/main" id="{3C9653B2-4A6A-47C4-9F21-A9393F7B22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7053" y="5971948"/>
            <a:ext cx="1838582" cy="638264"/>
          </a:xfrm>
          <a:prstGeom prst="rect">
            <a:avLst/>
          </a:prstGeom>
        </p:spPr>
      </p:pic>
      <p:sp>
        <p:nvSpPr>
          <p:cNvPr id="2" name="Rectángulo 1">
            <a:extLst>
              <a:ext uri="{FF2B5EF4-FFF2-40B4-BE49-F238E27FC236}">
                <a16:creationId xmlns:a16="http://schemas.microsoft.com/office/drawing/2014/main" id="{C23B8D89-0E86-4385-88C3-B640F89ECD77}"/>
              </a:ext>
            </a:extLst>
          </p:cNvPr>
          <p:cNvSpPr/>
          <p:nvPr/>
        </p:nvSpPr>
        <p:spPr>
          <a:xfrm>
            <a:off x="744280" y="2784777"/>
            <a:ext cx="10855842" cy="2677656"/>
          </a:xfrm>
          <a:prstGeom prst="rect">
            <a:avLst/>
          </a:prstGeom>
        </p:spPr>
        <p:txBody>
          <a:bodyPr wrap="square">
            <a:spAutoFit/>
          </a:bodyPr>
          <a:lstStyle/>
          <a:p>
            <a:pPr algn="just"/>
            <a:r>
              <a:rPr lang="es-SV" sz="2400" dirty="0"/>
              <a:t>Se realizaron las 3 reuniones planificadas para este comité bajo la modalidad de Comité Ejecutivo Conjunto; en dichas reuniones abordaron los temas relacionados a los avances sobre el desarrollo y diseño de la Página Web del MCP-ES, Video de Malaria para ser publicado en redes, Boletín informativo segundo trimestre, Revisión de Estrategia Nacional de comunicaciones, colaboración con el Informe final del trabajo del Comité Ejecutivo de julio 2018 a junio 2019, Revisión de   detalles de la Misión Fondo Mundial  del 19 al 21 de Agosto.</a:t>
            </a:r>
          </a:p>
        </p:txBody>
      </p:sp>
      <p:sp>
        <p:nvSpPr>
          <p:cNvPr id="4" name="Rectángulo 3">
            <a:extLst>
              <a:ext uri="{FF2B5EF4-FFF2-40B4-BE49-F238E27FC236}">
                <a16:creationId xmlns:a16="http://schemas.microsoft.com/office/drawing/2014/main" id="{16F69243-0CFD-438F-8644-3BA78EBEF227}"/>
              </a:ext>
            </a:extLst>
          </p:cNvPr>
          <p:cNvSpPr/>
          <p:nvPr/>
        </p:nvSpPr>
        <p:spPr>
          <a:xfrm>
            <a:off x="744280" y="1861447"/>
            <a:ext cx="8240232" cy="646331"/>
          </a:xfrm>
          <a:prstGeom prst="rect">
            <a:avLst/>
          </a:prstGeom>
        </p:spPr>
        <p:txBody>
          <a:bodyPr wrap="square">
            <a:spAutoFit/>
          </a:bodyPr>
          <a:lstStyle/>
          <a:p>
            <a:r>
              <a:rPr lang="es-SV" dirty="0"/>
              <a:t>Meta Anual:  4</a:t>
            </a:r>
          </a:p>
          <a:p>
            <a:r>
              <a:rPr lang="es-SV" dirty="0"/>
              <a:t>Resultado del período: 3/4 (75% de cumplimiento en relación a la meta anual)</a:t>
            </a:r>
          </a:p>
        </p:txBody>
      </p:sp>
    </p:spTree>
    <p:extLst>
      <p:ext uri="{BB962C8B-B14F-4D97-AF65-F5344CB8AC3E}">
        <p14:creationId xmlns:p14="http://schemas.microsoft.com/office/powerpoint/2010/main" val="397630979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TotalTime>
  <Words>2131</Words>
  <Application>Microsoft Office PowerPoint</Application>
  <PresentationFormat>Panorámica</PresentationFormat>
  <Paragraphs>237</Paragraphs>
  <Slides>23</Slides>
  <Notes>0</Notes>
  <HiddenSlides>0</HiddenSlides>
  <MMClips>0</MMClips>
  <ScaleCrop>false</ScaleCrop>
  <HeadingPairs>
    <vt:vector size="6" baseType="variant">
      <vt:variant>
        <vt:lpstr>Fuentes usadas</vt:lpstr>
      </vt:variant>
      <vt:variant>
        <vt:i4>8</vt:i4>
      </vt:variant>
      <vt:variant>
        <vt:lpstr>Tema</vt:lpstr>
      </vt:variant>
      <vt:variant>
        <vt:i4>2</vt:i4>
      </vt:variant>
      <vt:variant>
        <vt:lpstr>Títulos de diapositiva</vt:lpstr>
      </vt:variant>
      <vt:variant>
        <vt:i4>23</vt:i4>
      </vt:variant>
    </vt:vector>
  </HeadingPairs>
  <TitlesOfParts>
    <vt:vector size="33" baseType="lpstr">
      <vt:lpstr>Arial</vt:lpstr>
      <vt:lpstr>Arial Narrow</vt:lpstr>
      <vt:lpstr>Berlin Sans FB</vt:lpstr>
      <vt:lpstr>Calibri</vt:lpstr>
      <vt:lpstr>Calibri Light</vt:lpstr>
      <vt:lpstr>Perpetua Titling MT</vt:lpstr>
      <vt:lpstr>Times New Roman</vt:lpstr>
      <vt:lpstr>Wingdings</vt:lpstr>
      <vt:lpstr>Tema de Office</vt:lpstr>
      <vt:lpstr>1_Tema de Office</vt:lpstr>
      <vt:lpstr>Informe de Resultados  Plan de Trabajo MCP-ES al 30 septiembre 2019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Informe de Resultados  Plan de Trabajo MCP-ES al 30 septiembre 2019 </dc:title>
  <dc:creator>Karla Eugenia Rivera Arévalo</dc:creator>
  <cp:lastModifiedBy>Karla Eugenia Rivera Arévalo</cp:lastModifiedBy>
  <cp:revision>4</cp:revision>
  <dcterms:created xsi:type="dcterms:W3CDTF">2019-10-22T15:12:35Z</dcterms:created>
  <dcterms:modified xsi:type="dcterms:W3CDTF">2019-10-22T20:30:56Z</dcterms:modified>
</cp:coreProperties>
</file>