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7" r:id="rId2"/>
    <p:sldId id="256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13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E98-D23B-4CD9-80EA-53FCCFD2CECC}" type="datetimeFigureOut">
              <a:rPr lang="es-SV" smtClean="0"/>
              <a:t>28/05/2015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F8B7-5CA9-4648-BAA0-EE87F450CB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889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E98-D23B-4CD9-80EA-53FCCFD2CECC}" type="datetimeFigureOut">
              <a:rPr lang="es-SV" smtClean="0"/>
              <a:t>28/05/2015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F8B7-5CA9-4648-BAA0-EE87F450CB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833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E98-D23B-4CD9-80EA-53FCCFD2CECC}" type="datetimeFigureOut">
              <a:rPr lang="es-SV" smtClean="0"/>
              <a:t>28/05/2015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F8B7-5CA9-4648-BAA0-EE87F450CB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53061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" y="-1"/>
            <a:ext cx="9244406" cy="6945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3356" y="2070100"/>
            <a:ext cx="4152900" cy="27178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25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E98-D23B-4CD9-80EA-53FCCFD2CECC}" type="datetimeFigureOut">
              <a:rPr lang="es-SV" smtClean="0"/>
              <a:t>28/05/2015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F8B7-5CA9-4648-BAA0-EE87F450CB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7880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E98-D23B-4CD9-80EA-53FCCFD2CECC}" type="datetimeFigureOut">
              <a:rPr lang="es-SV" smtClean="0"/>
              <a:t>28/05/2015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F8B7-5CA9-4648-BAA0-EE87F450CB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944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E98-D23B-4CD9-80EA-53FCCFD2CECC}" type="datetimeFigureOut">
              <a:rPr lang="es-SV" smtClean="0"/>
              <a:t>28/05/2015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F8B7-5CA9-4648-BAA0-EE87F450CB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5152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E98-D23B-4CD9-80EA-53FCCFD2CECC}" type="datetimeFigureOut">
              <a:rPr lang="es-SV" smtClean="0"/>
              <a:t>28/05/2015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F8B7-5CA9-4648-BAA0-EE87F450CB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243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E98-D23B-4CD9-80EA-53FCCFD2CECC}" type="datetimeFigureOut">
              <a:rPr lang="es-SV" smtClean="0"/>
              <a:t>28/05/2015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F8B7-5CA9-4648-BAA0-EE87F450CB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89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E98-D23B-4CD9-80EA-53FCCFD2CECC}" type="datetimeFigureOut">
              <a:rPr lang="es-SV" smtClean="0"/>
              <a:t>28/05/2015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F8B7-5CA9-4648-BAA0-EE87F450CB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803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E98-D23B-4CD9-80EA-53FCCFD2CECC}" type="datetimeFigureOut">
              <a:rPr lang="es-SV" smtClean="0"/>
              <a:t>28/05/2015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F8B7-5CA9-4648-BAA0-EE87F450CB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078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E98-D23B-4CD9-80EA-53FCCFD2CECC}" type="datetimeFigureOut">
              <a:rPr lang="es-SV" smtClean="0"/>
              <a:t>28/05/2015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F8B7-5CA9-4648-BAA0-EE87F450CB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291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AFE98-D23B-4CD9-80EA-53FCCFD2CECC}" type="datetimeFigureOut">
              <a:rPr lang="es-SV" smtClean="0"/>
              <a:t>28/05/2015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0F8B7-5CA9-4648-BAA0-EE87F450CB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9115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3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400" dirty="0" smtClean="0"/>
              <a:t>Avances de la Evaluación del Plan </a:t>
            </a:r>
            <a:r>
              <a:rPr lang="es-MX" sz="4400" dirty="0"/>
              <a:t>N</a:t>
            </a:r>
            <a:r>
              <a:rPr lang="es-MX" sz="4400" dirty="0" smtClean="0"/>
              <a:t>acional </a:t>
            </a:r>
            <a:r>
              <a:rPr lang="es-MX" sz="4400" dirty="0" smtClean="0"/>
              <a:t>de Eliminación de Malaria en El Salvador</a:t>
            </a:r>
            <a:endParaRPr lang="es-SV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861347"/>
            <a:ext cx="6858000" cy="1655762"/>
          </a:xfrm>
        </p:spPr>
        <p:txBody>
          <a:bodyPr>
            <a:normAutofit/>
          </a:bodyPr>
          <a:lstStyle/>
          <a:p>
            <a:r>
              <a:rPr lang="es-MX" sz="1800" dirty="0" smtClean="0"/>
              <a:t>Dr. Víctor Manuel Mejía Cruz</a:t>
            </a:r>
          </a:p>
          <a:p>
            <a:r>
              <a:rPr lang="es-MX" sz="1800" dirty="0"/>
              <a:t>28 de mayo de 2015</a:t>
            </a:r>
            <a:endParaRPr lang="es-SV" sz="1800" dirty="0"/>
          </a:p>
          <a:p>
            <a:r>
              <a:rPr lang="es-MX" sz="1800" dirty="0" smtClean="0"/>
              <a:t>Consultor </a:t>
            </a:r>
            <a:r>
              <a:rPr lang="es-MX" sz="1800" dirty="0" smtClean="0"/>
              <a:t>de </a:t>
            </a:r>
            <a:r>
              <a:rPr lang="es-MX" sz="1800" dirty="0" err="1" smtClean="0"/>
              <a:t>OPS</a:t>
            </a:r>
            <a:endParaRPr lang="es-MX" sz="1800" dirty="0" smtClean="0"/>
          </a:p>
        </p:txBody>
      </p:sp>
    </p:spTree>
    <p:extLst>
      <p:ext uri="{BB962C8B-B14F-4D97-AF65-F5344CB8AC3E}">
        <p14:creationId xmlns:p14="http://schemas.microsoft.com/office/powerpoint/2010/main" val="39462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78" y="508543"/>
            <a:ext cx="8308314" cy="604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71816"/>
            <a:ext cx="7886700" cy="692461"/>
          </a:xfrm>
        </p:spPr>
        <p:txBody>
          <a:bodyPr>
            <a:noAutofit/>
          </a:bodyPr>
          <a:lstStyle/>
          <a:p>
            <a:pPr algn="ctr"/>
            <a:r>
              <a:rPr lang="es-SV" sz="1800" b="1" dirty="0"/>
              <a:t>Pasos para adquisición de subvención Malaria-Fondo Mundial 2016 </a:t>
            </a:r>
            <a:r>
              <a:rPr lang="es-SV" sz="1800" dirty="0"/>
              <a:t/>
            </a:r>
            <a:br>
              <a:rPr lang="es-SV" sz="1800" dirty="0"/>
            </a:br>
            <a:endParaRPr lang="es-SV" sz="1800" dirty="0"/>
          </a:p>
        </p:txBody>
      </p:sp>
      <p:sp>
        <p:nvSpPr>
          <p:cNvPr id="6" name="Flecha derecha 5"/>
          <p:cNvSpPr/>
          <p:nvPr/>
        </p:nvSpPr>
        <p:spPr>
          <a:xfrm rot="16200000" flipH="1">
            <a:off x="3775528" y="1534654"/>
            <a:ext cx="1075535" cy="217163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406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59255"/>
            <a:ext cx="7886700" cy="710639"/>
          </a:xfrm>
        </p:spPr>
        <p:txBody>
          <a:bodyPr>
            <a:noAutofit/>
          </a:bodyPr>
          <a:lstStyle/>
          <a:p>
            <a:pPr algn="ctr"/>
            <a:r>
              <a:rPr lang="es-MX" sz="2800" dirty="0" smtClean="0"/>
              <a:t>Líneas estratégicas Plan Nacional de Eliminación de Malaria 2011 - 2014</a:t>
            </a:r>
            <a:endParaRPr lang="es-SV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519518"/>
            <a:ext cx="7886700" cy="5123329"/>
          </a:xfrm>
        </p:spPr>
        <p:txBody>
          <a:bodyPr>
            <a:normAutofit/>
          </a:bodyPr>
          <a:lstStyle/>
          <a:p>
            <a:r>
              <a:rPr lang="es-MX" dirty="0" smtClean="0"/>
              <a:t>Línea estratégica: Vigilancia epidemiológica y </a:t>
            </a:r>
            <a:r>
              <a:rPr lang="es-MX" dirty="0" err="1" smtClean="0"/>
              <a:t>laboratorial</a:t>
            </a:r>
            <a:r>
              <a:rPr lang="es-MX" dirty="0" smtClean="0"/>
              <a:t>.</a:t>
            </a:r>
            <a:endParaRPr lang="es-MX" dirty="0" smtClean="0"/>
          </a:p>
          <a:p>
            <a:r>
              <a:rPr lang="es-MX" dirty="0" smtClean="0"/>
              <a:t>Línea </a:t>
            </a:r>
            <a:r>
              <a:rPr lang="es-MX" dirty="0"/>
              <a:t>estratégica: Atención médica, Resistencia antimicrobiana (Diagnóstico y tratamiento</a:t>
            </a:r>
            <a:r>
              <a:rPr lang="es-MX" dirty="0" smtClean="0"/>
              <a:t>).</a:t>
            </a:r>
            <a:endParaRPr lang="es-MX" dirty="0" smtClean="0"/>
          </a:p>
          <a:p>
            <a:r>
              <a:rPr lang="es-MX" dirty="0" smtClean="0"/>
              <a:t>Línea </a:t>
            </a:r>
            <a:r>
              <a:rPr lang="es-MX" dirty="0" smtClean="0"/>
              <a:t>estratégica: Promoción, educación y participación comunitaria </a:t>
            </a:r>
            <a:r>
              <a:rPr lang="es-MX" dirty="0" smtClean="0"/>
              <a:t>.</a:t>
            </a:r>
            <a:endParaRPr lang="es-MX" dirty="0" smtClean="0"/>
          </a:p>
          <a:p>
            <a:r>
              <a:rPr lang="es-MX" dirty="0" smtClean="0"/>
              <a:t>Línea </a:t>
            </a:r>
            <a:r>
              <a:rPr lang="es-MX" dirty="0" smtClean="0"/>
              <a:t>estratégica: Vigilancia entomológica y atención </a:t>
            </a:r>
            <a:r>
              <a:rPr lang="es-MX" dirty="0" smtClean="0"/>
              <a:t>ambiental.</a:t>
            </a:r>
            <a:endParaRPr lang="es-MX" dirty="0" smtClean="0"/>
          </a:p>
          <a:p>
            <a:r>
              <a:rPr lang="es-MX" dirty="0" smtClean="0"/>
              <a:t>Línea estratégica: Certificación de eliminación de malaria según reglamento </a:t>
            </a:r>
            <a:r>
              <a:rPr lang="es-MX" dirty="0" smtClean="0"/>
              <a:t>OMS.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3965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10535"/>
            <a:ext cx="7886700" cy="713047"/>
          </a:xfrm>
        </p:spPr>
        <p:txBody>
          <a:bodyPr/>
          <a:lstStyle/>
          <a:p>
            <a:r>
              <a:rPr lang="es-MX" dirty="0" smtClean="0"/>
              <a:t>Metodología </a:t>
            </a:r>
            <a:r>
              <a:rPr lang="es-MX" dirty="0" smtClean="0"/>
              <a:t>de la evaluación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132764"/>
            <a:ext cx="7886700" cy="532262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SV" b="1" dirty="0" smtClean="0"/>
              <a:t>Revisión bibliográfica de documentos normativos:</a:t>
            </a:r>
          </a:p>
          <a:p>
            <a:pPr lvl="1"/>
            <a:r>
              <a:rPr lang="es-SV" dirty="0" smtClean="0"/>
              <a:t>I</a:t>
            </a:r>
            <a:r>
              <a:rPr lang="es-SV" dirty="0" smtClean="0"/>
              <a:t>nformes, situación de malaria, guías de OPS/OMS, otros informes y documentos disponibles.</a:t>
            </a:r>
          </a:p>
          <a:p>
            <a:pPr lvl="0"/>
            <a:r>
              <a:rPr lang="es-SV" b="1" dirty="0" smtClean="0"/>
              <a:t>Entrevista a:</a:t>
            </a:r>
          </a:p>
          <a:p>
            <a:pPr lvl="1"/>
            <a:r>
              <a:rPr lang="es-SV" dirty="0" smtClean="0"/>
              <a:t>Actores claves (Colaboradores de malaria, supervisores regionales de vectores, otros actores)</a:t>
            </a:r>
          </a:p>
          <a:p>
            <a:pPr lvl="1"/>
            <a:r>
              <a:rPr lang="es-MX" dirty="0" smtClean="0"/>
              <a:t>Comisión Ministerial de Eliminación de Malaria en El Salvador</a:t>
            </a:r>
            <a:endParaRPr lang="es-SV" dirty="0" smtClean="0"/>
          </a:p>
          <a:p>
            <a:pPr lvl="0"/>
            <a:r>
              <a:rPr lang="es-MX" b="1" dirty="0" smtClean="0"/>
              <a:t>Taller de evaluación de líneas estratégicas del Plan Nacional de Eliminación de Malaria</a:t>
            </a:r>
            <a:endParaRPr lang="es-SV" b="1" dirty="0" smtClean="0"/>
          </a:p>
          <a:p>
            <a:pPr lvl="1"/>
            <a:r>
              <a:rPr lang="es-SV" dirty="0" smtClean="0"/>
              <a:t>Convocatoria </a:t>
            </a:r>
            <a:r>
              <a:rPr lang="es-SV" dirty="0"/>
              <a:t>de los participantes</a:t>
            </a:r>
          </a:p>
          <a:p>
            <a:pPr lvl="1"/>
            <a:r>
              <a:rPr lang="es-SV" dirty="0" smtClean="0"/>
              <a:t>Conformación </a:t>
            </a:r>
            <a:r>
              <a:rPr lang="es-SV" dirty="0"/>
              <a:t>de mesas de </a:t>
            </a:r>
            <a:r>
              <a:rPr lang="es-SV" dirty="0" smtClean="0"/>
              <a:t>trabajo: </a:t>
            </a:r>
            <a:endParaRPr lang="es-SV" dirty="0"/>
          </a:p>
          <a:p>
            <a:pPr lvl="2"/>
            <a:r>
              <a:rPr lang="es-SV" dirty="0" smtClean="0"/>
              <a:t>Vigilancia </a:t>
            </a:r>
            <a:r>
              <a:rPr lang="es-SV" dirty="0"/>
              <a:t>epidemiológica y de </a:t>
            </a:r>
            <a:r>
              <a:rPr lang="es-SV" dirty="0" smtClean="0"/>
              <a:t>laboratorio</a:t>
            </a:r>
          </a:p>
          <a:p>
            <a:pPr lvl="2"/>
            <a:r>
              <a:rPr lang="es-SV" dirty="0" smtClean="0"/>
              <a:t>Control vectorial, </a:t>
            </a:r>
            <a:r>
              <a:rPr lang="es-SV" dirty="0"/>
              <a:t>entomología y colaborador voluntario de </a:t>
            </a:r>
            <a:r>
              <a:rPr lang="es-SV" dirty="0" smtClean="0"/>
              <a:t>malaria</a:t>
            </a:r>
          </a:p>
          <a:p>
            <a:pPr lvl="2"/>
            <a:r>
              <a:rPr lang="es-SV" dirty="0" smtClean="0"/>
              <a:t>Promoción </a:t>
            </a:r>
            <a:r>
              <a:rPr lang="es-SV" dirty="0"/>
              <a:t>y educación en </a:t>
            </a:r>
            <a:r>
              <a:rPr lang="es-SV" dirty="0" smtClean="0"/>
              <a:t>salud </a:t>
            </a:r>
            <a:endParaRPr lang="es-MX" dirty="0" smtClean="0"/>
          </a:p>
          <a:p>
            <a:pPr lvl="1"/>
            <a:r>
              <a:rPr lang="es-MX" dirty="0" smtClean="0"/>
              <a:t>Desarrollo del taller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603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1230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/>
              <a:t>Distribución de mesas de trabajo</a:t>
            </a:r>
            <a:endParaRPr lang="es-SV" sz="3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508996"/>
              </p:ext>
            </p:extLst>
          </p:nvPr>
        </p:nvGraphicFramePr>
        <p:xfrm>
          <a:off x="430306" y="1138766"/>
          <a:ext cx="8283390" cy="431954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51071"/>
                <a:gridCol w="1313304"/>
                <a:gridCol w="1751072"/>
                <a:gridCol w="1682670"/>
                <a:gridCol w="1785273"/>
              </a:tblGrid>
              <a:tr h="26976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</a:rPr>
                        <a:t>FECHA</a:t>
                      </a:r>
                      <a:r>
                        <a:rPr lang="es-SV" sz="1600" baseline="0" dirty="0" smtClean="0">
                          <a:effectLst/>
                        </a:rPr>
                        <a:t> DE TALLERES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</a:rPr>
                        <a:t>REGIÓN DE SALID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MESAS DE TRABAJO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68675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b="1" dirty="0">
                          <a:effectLst/>
                        </a:rPr>
                        <a:t>VIGILANCIA EPIDEMIOLÓGICA Y DE LABORATORIO</a:t>
                      </a:r>
                      <a:endParaRPr lang="es-SV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b="1" dirty="0">
                          <a:effectLst/>
                        </a:rPr>
                        <a:t>CONTROL, VECTORES Y COL </a:t>
                      </a:r>
                      <a:r>
                        <a:rPr lang="es-SV" sz="1600" b="1" dirty="0" err="1">
                          <a:effectLst/>
                        </a:rPr>
                        <a:t>VOL</a:t>
                      </a:r>
                      <a:endParaRPr lang="es-SV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b="1" dirty="0">
                          <a:effectLst/>
                        </a:rPr>
                        <a:t>PROMOCIÓN Y EDUCACIÓN EN SALUD</a:t>
                      </a:r>
                      <a:endParaRPr lang="es-SV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b="0" dirty="0" smtClean="0">
                          <a:effectLst/>
                        </a:rPr>
                        <a:t>Santa </a:t>
                      </a:r>
                      <a:r>
                        <a:rPr lang="es-SV" sz="1800" b="0" dirty="0">
                          <a:effectLst/>
                        </a:rPr>
                        <a:t>Ana- 28 abril. Hotel </a:t>
                      </a:r>
                      <a:r>
                        <a:rPr lang="es-SV" sz="1800" b="0" dirty="0" err="1">
                          <a:effectLst/>
                        </a:rPr>
                        <a:t>Tolteka</a:t>
                      </a:r>
                      <a:r>
                        <a:rPr lang="es-SV" sz="1800" b="0" dirty="0">
                          <a:effectLst/>
                        </a:rPr>
                        <a:t> </a:t>
                      </a:r>
                      <a:endParaRPr lang="es-SV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Occidental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1 </a:t>
                      </a:r>
                      <a:r>
                        <a:rPr lang="es-SV" sz="1800" dirty="0" smtClean="0">
                          <a:effectLst/>
                        </a:rPr>
                        <a:t>mesa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2 </a:t>
                      </a:r>
                      <a:r>
                        <a:rPr lang="es-SV" sz="1800" dirty="0" smtClean="0">
                          <a:effectLst/>
                        </a:rPr>
                        <a:t>mesas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1 </a:t>
                      </a:r>
                      <a:r>
                        <a:rPr lang="es-SV" sz="1800" dirty="0" smtClean="0">
                          <a:effectLst/>
                        </a:rPr>
                        <a:t>mesa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b="0" dirty="0" smtClean="0">
                          <a:effectLst/>
                        </a:rPr>
                        <a:t>San Miguel - 29 abril</a:t>
                      </a:r>
                      <a:r>
                        <a:rPr lang="es-SV" sz="1800" b="0" dirty="0">
                          <a:effectLst/>
                        </a:rPr>
                        <a:t>. Hotel Trópico </a:t>
                      </a:r>
                      <a:r>
                        <a:rPr lang="es-SV" sz="1800" b="0" dirty="0" err="1" smtClean="0">
                          <a:effectLst/>
                        </a:rPr>
                        <a:t>Inn</a:t>
                      </a:r>
                      <a:endParaRPr lang="es-SV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Oriental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1 </a:t>
                      </a:r>
                      <a:r>
                        <a:rPr lang="es-SV" sz="1800" dirty="0" smtClean="0">
                          <a:effectLst/>
                        </a:rPr>
                        <a:t>mesa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2 </a:t>
                      </a:r>
                      <a:r>
                        <a:rPr lang="es-SV" sz="1800" dirty="0" smtClean="0">
                          <a:effectLst/>
                        </a:rPr>
                        <a:t>mesas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1 </a:t>
                      </a:r>
                      <a:r>
                        <a:rPr lang="es-SV" sz="1800" dirty="0" smtClean="0">
                          <a:effectLst/>
                        </a:rPr>
                        <a:t>mesa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40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San </a:t>
                      </a:r>
                      <a:r>
                        <a:rPr lang="en-US" sz="1800" b="0" dirty="0">
                          <a:effectLst/>
                        </a:rPr>
                        <a:t>Salvador - 30 </a:t>
                      </a:r>
                      <a:r>
                        <a:rPr lang="en-US" sz="1800" b="0" dirty="0" err="1">
                          <a:effectLst/>
                        </a:rPr>
                        <a:t>abril</a:t>
                      </a:r>
                      <a:r>
                        <a:rPr lang="en-US" sz="1800" b="0" dirty="0">
                          <a:effectLst/>
                        </a:rPr>
                        <a:t>. Hotel Holiday </a:t>
                      </a:r>
                      <a:r>
                        <a:rPr lang="en-US" sz="1800" b="0" dirty="0" smtClean="0">
                          <a:effectLst/>
                        </a:rPr>
                        <a:t>Inn</a:t>
                      </a:r>
                      <a:endParaRPr lang="es-SV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Central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1 </a:t>
                      </a:r>
                      <a:r>
                        <a:rPr lang="es-SV" sz="1800" dirty="0" smtClean="0">
                          <a:effectLst/>
                        </a:rPr>
                        <a:t>mesa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1 </a:t>
                      </a:r>
                      <a:r>
                        <a:rPr lang="es-SV" sz="1800" dirty="0" smtClean="0">
                          <a:effectLst/>
                        </a:rPr>
                        <a:t>mesa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1 </a:t>
                      </a:r>
                      <a:r>
                        <a:rPr lang="es-SV" sz="1800" dirty="0" smtClean="0">
                          <a:effectLst/>
                        </a:rPr>
                        <a:t>mesa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75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Metropolitana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1 </a:t>
                      </a:r>
                      <a:r>
                        <a:rPr lang="es-SV" sz="1800" dirty="0" smtClean="0">
                          <a:effectLst/>
                        </a:rPr>
                        <a:t>mesa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2 mesas 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1 </a:t>
                      </a:r>
                      <a:r>
                        <a:rPr lang="es-SV" sz="1800" dirty="0" smtClean="0">
                          <a:effectLst/>
                        </a:rPr>
                        <a:t>mesa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87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Paracentral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1 </a:t>
                      </a:r>
                      <a:r>
                        <a:rPr lang="es-SV" sz="1800" dirty="0" smtClean="0">
                          <a:effectLst/>
                        </a:rPr>
                        <a:t>mesa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2 </a:t>
                      </a:r>
                      <a:r>
                        <a:rPr lang="es-SV" sz="1800" dirty="0" smtClean="0">
                          <a:effectLst/>
                        </a:rPr>
                        <a:t>mesas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1 </a:t>
                      </a:r>
                      <a:r>
                        <a:rPr lang="es-SV" sz="1800" dirty="0" smtClean="0">
                          <a:effectLst/>
                        </a:rPr>
                        <a:t>mesa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2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kumimoji="0" lang="es-SV" sz="2400" b="1" i="0" u="none" strike="noStrike" cap="none" normalizeH="0" baseline="0" dirty="0" smtClean="0" bmk="_Toc41730571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Consolidado de numero participantes y procedencia</a:t>
            </a:r>
            <a:endParaRPr lang="es-SV" sz="36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365285"/>
              </p:ext>
            </p:extLst>
          </p:nvPr>
        </p:nvGraphicFramePr>
        <p:xfrm>
          <a:off x="1398899" y="1542195"/>
          <a:ext cx="6100541" cy="2046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1654"/>
                <a:gridCol w="2843988"/>
                <a:gridCol w="2264899"/>
              </a:tblGrid>
              <a:tr h="527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No.</a:t>
                      </a:r>
                      <a:endParaRPr lang="es-S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PROCEDENCIA</a:t>
                      </a:r>
                      <a:endParaRPr lang="es-S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NUMERO DE PARTICIPANTES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1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Nivel central- MINSAL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9</a:t>
                      </a:r>
                      <a:endParaRPr lang="es-S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9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2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Regiones de salud/MINSAL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160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9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3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MCP/PNUD/ONUSIDA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4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9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4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OPS/OMS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2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9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 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TOTAL TALLERES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173</a:t>
                      </a:r>
                      <a:endParaRPr lang="es-S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64525" y="3930555"/>
            <a:ext cx="7014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Proximos</a:t>
            </a:r>
            <a:r>
              <a:rPr lang="es-MX" sz="2400" dirty="0" smtClean="0"/>
              <a:t> pasos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err="1" smtClean="0"/>
              <a:t>Revision</a:t>
            </a:r>
            <a:r>
              <a:rPr lang="es-MX" sz="2400" dirty="0" smtClean="0"/>
              <a:t> de primer borrador de informe final, presentado a comisión de malaria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err="1" smtClean="0"/>
              <a:t>Incorporacion</a:t>
            </a:r>
            <a:r>
              <a:rPr lang="es-MX" sz="2400" dirty="0" smtClean="0"/>
              <a:t> de observaciones al informe final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Entrega de informe final </a:t>
            </a:r>
            <a:r>
              <a:rPr lang="es-MX" sz="2400" smtClean="0"/>
              <a:t>de evaluación </a:t>
            </a:r>
            <a:endParaRPr lang="es-MX" sz="2400" dirty="0" smtClean="0"/>
          </a:p>
        </p:txBody>
      </p:sp>
    </p:spTree>
    <p:extLst>
      <p:ext uri="{BB962C8B-B14F-4D97-AF65-F5344CB8AC3E}">
        <p14:creationId xmlns:p14="http://schemas.microsoft.com/office/powerpoint/2010/main" val="2451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345</Words>
  <Application>Microsoft Office PowerPoint</Application>
  <PresentationFormat>Presentación en pantalla (4:3)</PresentationFormat>
  <Paragraphs>77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Avances de la Evaluación del Plan Nacional de Eliminación de Malaria en El Salvador</vt:lpstr>
      <vt:lpstr>Pasos para adquisición de subvención Malaria-Fondo Mundial 2016  </vt:lpstr>
      <vt:lpstr>Líneas estratégicas Plan Nacional de Eliminación de Malaria 2011 - 2014</vt:lpstr>
      <vt:lpstr>Metodología de la evaluación</vt:lpstr>
      <vt:lpstr>Distribución de mesas de trabajo</vt:lpstr>
      <vt:lpstr>Consolidado de numero participantes y procedencia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Mejia Cruz, Victor Manuel</dc:creator>
  <cp:lastModifiedBy>Mejia Cruz, Victor Manuel</cp:lastModifiedBy>
  <cp:revision>8</cp:revision>
  <dcterms:created xsi:type="dcterms:W3CDTF">2015-05-28T10:14:44Z</dcterms:created>
  <dcterms:modified xsi:type="dcterms:W3CDTF">2015-05-28T14:21:39Z</dcterms:modified>
</cp:coreProperties>
</file>