
<file path=[Content_Types].xml><?xml version="1.0" encoding="utf-8"?>
<Types xmlns="http://schemas.openxmlformats.org/package/2006/content-types">
  <Default Extension="emf" ContentType="image/x-emf"/>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1" r:id="rId7"/>
    <p:sldId id="262" r:id="rId8"/>
    <p:sldId id="263"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showGuides="1">
      <p:cViewPr varScale="1">
        <p:scale>
          <a:sx n="83" d="100"/>
          <a:sy n="83" d="100"/>
        </p:scale>
        <p:origin x="9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23F42-F303-47F4-975C-D79DB31BA6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B68106-2D26-467A-A571-50B37A2B1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A3AA81-8362-47B8-99A5-B0AE41E2CAFD}"/>
              </a:ext>
            </a:extLst>
          </p:cNvPr>
          <p:cNvSpPr>
            <a:spLocks noGrp="1"/>
          </p:cNvSpPr>
          <p:nvPr>
            <p:ph type="dt" sz="half" idx="10"/>
          </p:nvPr>
        </p:nvSpPr>
        <p:spPr/>
        <p:txBody>
          <a:bodyPr/>
          <a:lstStyle/>
          <a:p>
            <a:fld id="{D5A15D00-BE3B-4AEA-881D-BED7D4BB0E6A}" type="datetimeFigureOut">
              <a:rPr lang="en-US" smtClean="0"/>
              <a:t>10/24/2019</a:t>
            </a:fld>
            <a:endParaRPr lang="en-US"/>
          </a:p>
        </p:txBody>
      </p:sp>
      <p:sp>
        <p:nvSpPr>
          <p:cNvPr id="5" name="Footer Placeholder 4">
            <a:extLst>
              <a:ext uri="{FF2B5EF4-FFF2-40B4-BE49-F238E27FC236}">
                <a16:creationId xmlns:a16="http://schemas.microsoft.com/office/drawing/2014/main" id="{339DB49D-A4B5-4FD7-AED2-03B83FD63D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AA62B-5D82-4A94-A35D-6647277070E8}"/>
              </a:ext>
            </a:extLst>
          </p:cNvPr>
          <p:cNvSpPr>
            <a:spLocks noGrp="1"/>
          </p:cNvSpPr>
          <p:nvPr>
            <p:ph type="sldNum" sz="quarter" idx="12"/>
          </p:nvPr>
        </p:nvSpPr>
        <p:spPr/>
        <p:txBody>
          <a:bodyPr/>
          <a:lstStyle/>
          <a:p>
            <a:fld id="{7FB9F301-63CB-48BD-945B-94268BB661D0}" type="slidenum">
              <a:rPr lang="en-US" smtClean="0"/>
              <a:t>‹#›</a:t>
            </a:fld>
            <a:endParaRPr lang="en-US"/>
          </a:p>
        </p:txBody>
      </p:sp>
    </p:spTree>
    <p:extLst>
      <p:ext uri="{BB962C8B-B14F-4D97-AF65-F5344CB8AC3E}">
        <p14:creationId xmlns:p14="http://schemas.microsoft.com/office/powerpoint/2010/main" val="393267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5BAB-ECE7-442C-AF2F-E76ACBB4BB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C6CB3D-DB71-4723-85B5-7E5340239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9E347-BB2B-4F03-8107-D85F042B1DCF}"/>
              </a:ext>
            </a:extLst>
          </p:cNvPr>
          <p:cNvSpPr>
            <a:spLocks noGrp="1"/>
          </p:cNvSpPr>
          <p:nvPr>
            <p:ph type="dt" sz="half" idx="10"/>
          </p:nvPr>
        </p:nvSpPr>
        <p:spPr/>
        <p:txBody>
          <a:bodyPr/>
          <a:lstStyle/>
          <a:p>
            <a:fld id="{D5A15D00-BE3B-4AEA-881D-BED7D4BB0E6A}" type="datetimeFigureOut">
              <a:rPr lang="en-US" smtClean="0"/>
              <a:t>10/24/2019</a:t>
            </a:fld>
            <a:endParaRPr lang="en-US"/>
          </a:p>
        </p:txBody>
      </p:sp>
      <p:sp>
        <p:nvSpPr>
          <p:cNvPr id="5" name="Footer Placeholder 4">
            <a:extLst>
              <a:ext uri="{FF2B5EF4-FFF2-40B4-BE49-F238E27FC236}">
                <a16:creationId xmlns:a16="http://schemas.microsoft.com/office/drawing/2014/main" id="{E82D5BE8-DB1A-4894-91A4-EE4389E9B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34784-AA0C-4EB1-BBC5-308B7909E989}"/>
              </a:ext>
            </a:extLst>
          </p:cNvPr>
          <p:cNvSpPr>
            <a:spLocks noGrp="1"/>
          </p:cNvSpPr>
          <p:nvPr>
            <p:ph type="sldNum" sz="quarter" idx="12"/>
          </p:nvPr>
        </p:nvSpPr>
        <p:spPr/>
        <p:txBody>
          <a:bodyPr/>
          <a:lstStyle/>
          <a:p>
            <a:fld id="{7FB9F301-63CB-48BD-945B-94268BB661D0}" type="slidenum">
              <a:rPr lang="en-US" smtClean="0"/>
              <a:t>‹#›</a:t>
            </a:fld>
            <a:endParaRPr lang="en-US"/>
          </a:p>
        </p:txBody>
      </p:sp>
    </p:spTree>
    <p:extLst>
      <p:ext uri="{BB962C8B-B14F-4D97-AF65-F5344CB8AC3E}">
        <p14:creationId xmlns:p14="http://schemas.microsoft.com/office/powerpoint/2010/main" val="286570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8E127C-2588-4959-80DA-A73D1F8DA9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6106A2-17B1-4A50-8A71-EBA5E74BD2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97014-437E-4FFF-B9A5-9223E8C504A1}"/>
              </a:ext>
            </a:extLst>
          </p:cNvPr>
          <p:cNvSpPr>
            <a:spLocks noGrp="1"/>
          </p:cNvSpPr>
          <p:nvPr>
            <p:ph type="dt" sz="half" idx="10"/>
          </p:nvPr>
        </p:nvSpPr>
        <p:spPr/>
        <p:txBody>
          <a:bodyPr/>
          <a:lstStyle/>
          <a:p>
            <a:fld id="{D5A15D00-BE3B-4AEA-881D-BED7D4BB0E6A}" type="datetimeFigureOut">
              <a:rPr lang="en-US" smtClean="0"/>
              <a:t>10/24/2019</a:t>
            </a:fld>
            <a:endParaRPr lang="en-US"/>
          </a:p>
        </p:txBody>
      </p:sp>
      <p:sp>
        <p:nvSpPr>
          <p:cNvPr id="5" name="Footer Placeholder 4">
            <a:extLst>
              <a:ext uri="{FF2B5EF4-FFF2-40B4-BE49-F238E27FC236}">
                <a16:creationId xmlns:a16="http://schemas.microsoft.com/office/drawing/2014/main" id="{FAC28DE6-76A9-436B-82F1-21F3C16C9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1D015-31CB-48B7-BC58-6B5D6953BB46}"/>
              </a:ext>
            </a:extLst>
          </p:cNvPr>
          <p:cNvSpPr>
            <a:spLocks noGrp="1"/>
          </p:cNvSpPr>
          <p:nvPr>
            <p:ph type="sldNum" sz="quarter" idx="12"/>
          </p:nvPr>
        </p:nvSpPr>
        <p:spPr/>
        <p:txBody>
          <a:bodyPr/>
          <a:lstStyle/>
          <a:p>
            <a:fld id="{7FB9F301-63CB-48BD-945B-94268BB661D0}" type="slidenum">
              <a:rPr lang="en-US" smtClean="0"/>
              <a:t>‹#›</a:t>
            </a:fld>
            <a:endParaRPr lang="en-US"/>
          </a:p>
        </p:txBody>
      </p:sp>
    </p:spTree>
    <p:extLst>
      <p:ext uri="{BB962C8B-B14F-4D97-AF65-F5344CB8AC3E}">
        <p14:creationId xmlns:p14="http://schemas.microsoft.com/office/powerpoint/2010/main" val="14072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A553D-BD73-4028-A854-94D279036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92334-2FBF-45D5-8FFF-FE2F10368D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AAFFE-2F6E-40D7-B6DD-53085882E41F}"/>
              </a:ext>
            </a:extLst>
          </p:cNvPr>
          <p:cNvSpPr>
            <a:spLocks noGrp="1"/>
          </p:cNvSpPr>
          <p:nvPr>
            <p:ph type="dt" sz="half" idx="10"/>
          </p:nvPr>
        </p:nvSpPr>
        <p:spPr/>
        <p:txBody>
          <a:bodyPr/>
          <a:lstStyle/>
          <a:p>
            <a:fld id="{D5A15D00-BE3B-4AEA-881D-BED7D4BB0E6A}" type="datetimeFigureOut">
              <a:rPr lang="en-US" smtClean="0"/>
              <a:t>10/24/2019</a:t>
            </a:fld>
            <a:endParaRPr lang="en-US"/>
          </a:p>
        </p:txBody>
      </p:sp>
      <p:sp>
        <p:nvSpPr>
          <p:cNvPr id="5" name="Footer Placeholder 4">
            <a:extLst>
              <a:ext uri="{FF2B5EF4-FFF2-40B4-BE49-F238E27FC236}">
                <a16:creationId xmlns:a16="http://schemas.microsoft.com/office/drawing/2014/main" id="{544A4640-75AD-4504-87CD-232D54B4E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2DF49-331A-4117-A94E-CE0057AFE447}"/>
              </a:ext>
            </a:extLst>
          </p:cNvPr>
          <p:cNvSpPr>
            <a:spLocks noGrp="1"/>
          </p:cNvSpPr>
          <p:nvPr>
            <p:ph type="sldNum" sz="quarter" idx="12"/>
          </p:nvPr>
        </p:nvSpPr>
        <p:spPr/>
        <p:txBody>
          <a:bodyPr/>
          <a:lstStyle/>
          <a:p>
            <a:fld id="{7FB9F301-63CB-48BD-945B-94268BB661D0}" type="slidenum">
              <a:rPr lang="en-US" smtClean="0"/>
              <a:t>‹#›</a:t>
            </a:fld>
            <a:endParaRPr lang="en-US"/>
          </a:p>
        </p:txBody>
      </p:sp>
    </p:spTree>
    <p:extLst>
      <p:ext uri="{BB962C8B-B14F-4D97-AF65-F5344CB8AC3E}">
        <p14:creationId xmlns:p14="http://schemas.microsoft.com/office/powerpoint/2010/main" val="508187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6B24-892F-4024-B04F-5FAA8AED83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7D31F1-B8C9-4B18-AE1A-07AA8F28AF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E6301F-DCD8-4F3B-97D8-C4DC9CC9C2E7}"/>
              </a:ext>
            </a:extLst>
          </p:cNvPr>
          <p:cNvSpPr>
            <a:spLocks noGrp="1"/>
          </p:cNvSpPr>
          <p:nvPr>
            <p:ph type="dt" sz="half" idx="10"/>
          </p:nvPr>
        </p:nvSpPr>
        <p:spPr/>
        <p:txBody>
          <a:bodyPr/>
          <a:lstStyle/>
          <a:p>
            <a:fld id="{D5A15D00-BE3B-4AEA-881D-BED7D4BB0E6A}" type="datetimeFigureOut">
              <a:rPr lang="en-US" smtClean="0"/>
              <a:t>10/24/2019</a:t>
            </a:fld>
            <a:endParaRPr lang="en-US"/>
          </a:p>
        </p:txBody>
      </p:sp>
      <p:sp>
        <p:nvSpPr>
          <p:cNvPr id="5" name="Footer Placeholder 4">
            <a:extLst>
              <a:ext uri="{FF2B5EF4-FFF2-40B4-BE49-F238E27FC236}">
                <a16:creationId xmlns:a16="http://schemas.microsoft.com/office/drawing/2014/main" id="{FD327E2E-AF29-4378-BECC-DEA70DBA1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2438E-32F0-4130-AD0C-42D8FCDA92BA}"/>
              </a:ext>
            </a:extLst>
          </p:cNvPr>
          <p:cNvSpPr>
            <a:spLocks noGrp="1"/>
          </p:cNvSpPr>
          <p:nvPr>
            <p:ph type="sldNum" sz="quarter" idx="12"/>
          </p:nvPr>
        </p:nvSpPr>
        <p:spPr/>
        <p:txBody>
          <a:bodyPr/>
          <a:lstStyle/>
          <a:p>
            <a:fld id="{7FB9F301-63CB-48BD-945B-94268BB661D0}" type="slidenum">
              <a:rPr lang="en-US" smtClean="0"/>
              <a:t>‹#›</a:t>
            </a:fld>
            <a:endParaRPr lang="en-US"/>
          </a:p>
        </p:txBody>
      </p:sp>
    </p:spTree>
    <p:extLst>
      <p:ext uri="{BB962C8B-B14F-4D97-AF65-F5344CB8AC3E}">
        <p14:creationId xmlns:p14="http://schemas.microsoft.com/office/powerpoint/2010/main" val="3110517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F20B-B336-4A25-A081-20D68F18DF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4B5848-945B-43E3-8D73-DFA03B8A83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BD764F-DF56-45B4-BE5D-B987E1B025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61A8E3-2B3B-4855-96E5-C40519364220}"/>
              </a:ext>
            </a:extLst>
          </p:cNvPr>
          <p:cNvSpPr>
            <a:spLocks noGrp="1"/>
          </p:cNvSpPr>
          <p:nvPr>
            <p:ph type="dt" sz="half" idx="10"/>
          </p:nvPr>
        </p:nvSpPr>
        <p:spPr/>
        <p:txBody>
          <a:bodyPr/>
          <a:lstStyle/>
          <a:p>
            <a:fld id="{D5A15D00-BE3B-4AEA-881D-BED7D4BB0E6A}" type="datetimeFigureOut">
              <a:rPr lang="en-US" smtClean="0"/>
              <a:t>10/24/2019</a:t>
            </a:fld>
            <a:endParaRPr lang="en-US"/>
          </a:p>
        </p:txBody>
      </p:sp>
      <p:sp>
        <p:nvSpPr>
          <p:cNvPr id="6" name="Footer Placeholder 5">
            <a:extLst>
              <a:ext uri="{FF2B5EF4-FFF2-40B4-BE49-F238E27FC236}">
                <a16:creationId xmlns:a16="http://schemas.microsoft.com/office/drawing/2014/main" id="{E72131D3-876A-481E-A968-D4B40EFF7A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14F03-3F57-4F60-8939-849382C1A519}"/>
              </a:ext>
            </a:extLst>
          </p:cNvPr>
          <p:cNvSpPr>
            <a:spLocks noGrp="1"/>
          </p:cNvSpPr>
          <p:nvPr>
            <p:ph type="sldNum" sz="quarter" idx="12"/>
          </p:nvPr>
        </p:nvSpPr>
        <p:spPr/>
        <p:txBody>
          <a:bodyPr/>
          <a:lstStyle/>
          <a:p>
            <a:fld id="{7FB9F301-63CB-48BD-945B-94268BB661D0}" type="slidenum">
              <a:rPr lang="en-US" smtClean="0"/>
              <a:t>‹#›</a:t>
            </a:fld>
            <a:endParaRPr lang="en-US"/>
          </a:p>
        </p:txBody>
      </p:sp>
    </p:spTree>
    <p:extLst>
      <p:ext uri="{BB962C8B-B14F-4D97-AF65-F5344CB8AC3E}">
        <p14:creationId xmlns:p14="http://schemas.microsoft.com/office/powerpoint/2010/main" val="408862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2C70E-7840-4C8F-B097-C687B66946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BA2CA-6E46-4194-9642-E639C071F4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EB8886-FFE3-4270-AB9F-CDB58E07FE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F13BC8-16CB-46AB-A0D9-C2576DA19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2F2BA2-101A-416C-94EA-6E515C34E3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30EA9C-4AA0-47E9-97DE-503178C882F8}"/>
              </a:ext>
            </a:extLst>
          </p:cNvPr>
          <p:cNvSpPr>
            <a:spLocks noGrp="1"/>
          </p:cNvSpPr>
          <p:nvPr>
            <p:ph type="dt" sz="half" idx="10"/>
          </p:nvPr>
        </p:nvSpPr>
        <p:spPr/>
        <p:txBody>
          <a:bodyPr/>
          <a:lstStyle/>
          <a:p>
            <a:fld id="{D5A15D00-BE3B-4AEA-881D-BED7D4BB0E6A}" type="datetimeFigureOut">
              <a:rPr lang="en-US" smtClean="0"/>
              <a:t>10/24/2019</a:t>
            </a:fld>
            <a:endParaRPr lang="en-US"/>
          </a:p>
        </p:txBody>
      </p:sp>
      <p:sp>
        <p:nvSpPr>
          <p:cNvPr id="8" name="Footer Placeholder 7">
            <a:extLst>
              <a:ext uri="{FF2B5EF4-FFF2-40B4-BE49-F238E27FC236}">
                <a16:creationId xmlns:a16="http://schemas.microsoft.com/office/drawing/2014/main" id="{940520DF-4676-424A-AD61-9259660541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9A67BB-BA46-43D2-8A96-AD655B02C3DC}"/>
              </a:ext>
            </a:extLst>
          </p:cNvPr>
          <p:cNvSpPr>
            <a:spLocks noGrp="1"/>
          </p:cNvSpPr>
          <p:nvPr>
            <p:ph type="sldNum" sz="quarter" idx="12"/>
          </p:nvPr>
        </p:nvSpPr>
        <p:spPr/>
        <p:txBody>
          <a:bodyPr/>
          <a:lstStyle/>
          <a:p>
            <a:fld id="{7FB9F301-63CB-48BD-945B-94268BB661D0}" type="slidenum">
              <a:rPr lang="en-US" smtClean="0"/>
              <a:t>‹#›</a:t>
            </a:fld>
            <a:endParaRPr lang="en-US"/>
          </a:p>
        </p:txBody>
      </p:sp>
    </p:spTree>
    <p:extLst>
      <p:ext uri="{BB962C8B-B14F-4D97-AF65-F5344CB8AC3E}">
        <p14:creationId xmlns:p14="http://schemas.microsoft.com/office/powerpoint/2010/main" val="421456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8376A-16FC-465D-9A0A-49756B1CD7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B95264-E190-44B2-AE9F-68CD2282214F}"/>
              </a:ext>
            </a:extLst>
          </p:cNvPr>
          <p:cNvSpPr>
            <a:spLocks noGrp="1"/>
          </p:cNvSpPr>
          <p:nvPr>
            <p:ph type="dt" sz="half" idx="10"/>
          </p:nvPr>
        </p:nvSpPr>
        <p:spPr/>
        <p:txBody>
          <a:bodyPr/>
          <a:lstStyle/>
          <a:p>
            <a:fld id="{D5A15D00-BE3B-4AEA-881D-BED7D4BB0E6A}" type="datetimeFigureOut">
              <a:rPr lang="en-US" smtClean="0"/>
              <a:t>10/24/2019</a:t>
            </a:fld>
            <a:endParaRPr lang="en-US"/>
          </a:p>
        </p:txBody>
      </p:sp>
      <p:sp>
        <p:nvSpPr>
          <p:cNvPr id="4" name="Footer Placeholder 3">
            <a:extLst>
              <a:ext uri="{FF2B5EF4-FFF2-40B4-BE49-F238E27FC236}">
                <a16:creationId xmlns:a16="http://schemas.microsoft.com/office/drawing/2014/main" id="{520FAA2E-CB8F-42B6-8B4E-9E62BEA9F0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10162B-E4A0-459B-B53C-3FEBCDBE640B}"/>
              </a:ext>
            </a:extLst>
          </p:cNvPr>
          <p:cNvSpPr>
            <a:spLocks noGrp="1"/>
          </p:cNvSpPr>
          <p:nvPr>
            <p:ph type="sldNum" sz="quarter" idx="12"/>
          </p:nvPr>
        </p:nvSpPr>
        <p:spPr/>
        <p:txBody>
          <a:bodyPr/>
          <a:lstStyle/>
          <a:p>
            <a:fld id="{7FB9F301-63CB-48BD-945B-94268BB661D0}" type="slidenum">
              <a:rPr lang="en-US" smtClean="0"/>
              <a:t>‹#›</a:t>
            </a:fld>
            <a:endParaRPr lang="en-US"/>
          </a:p>
        </p:txBody>
      </p:sp>
    </p:spTree>
    <p:extLst>
      <p:ext uri="{BB962C8B-B14F-4D97-AF65-F5344CB8AC3E}">
        <p14:creationId xmlns:p14="http://schemas.microsoft.com/office/powerpoint/2010/main" val="313314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91D286-E75F-4898-B186-59AB5516A698}"/>
              </a:ext>
            </a:extLst>
          </p:cNvPr>
          <p:cNvSpPr>
            <a:spLocks noGrp="1"/>
          </p:cNvSpPr>
          <p:nvPr>
            <p:ph type="dt" sz="half" idx="10"/>
          </p:nvPr>
        </p:nvSpPr>
        <p:spPr/>
        <p:txBody>
          <a:bodyPr/>
          <a:lstStyle/>
          <a:p>
            <a:fld id="{D5A15D00-BE3B-4AEA-881D-BED7D4BB0E6A}" type="datetimeFigureOut">
              <a:rPr lang="en-US" smtClean="0"/>
              <a:t>10/24/2019</a:t>
            </a:fld>
            <a:endParaRPr lang="en-US"/>
          </a:p>
        </p:txBody>
      </p:sp>
      <p:sp>
        <p:nvSpPr>
          <p:cNvPr id="3" name="Footer Placeholder 2">
            <a:extLst>
              <a:ext uri="{FF2B5EF4-FFF2-40B4-BE49-F238E27FC236}">
                <a16:creationId xmlns:a16="http://schemas.microsoft.com/office/drawing/2014/main" id="{549B6FD8-4A29-44F3-88F0-9095FC4C91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250871-D5C7-44D3-AA97-1522EE17E7DB}"/>
              </a:ext>
            </a:extLst>
          </p:cNvPr>
          <p:cNvSpPr>
            <a:spLocks noGrp="1"/>
          </p:cNvSpPr>
          <p:nvPr>
            <p:ph type="sldNum" sz="quarter" idx="12"/>
          </p:nvPr>
        </p:nvSpPr>
        <p:spPr/>
        <p:txBody>
          <a:bodyPr/>
          <a:lstStyle/>
          <a:p>
            <a:fld id="{7FB9F301-63CB-48BD-945B-94268BB661D0}" type="slidenum">
              <a:rPr lang="en-US" smtClean="0"/>
              <a:t>‹#›</a:t>
            </a:fld>
            <a:endParaRPr lang="en-US"/>
          </a:p>
        </p:txBody>
      </p:sp>
    </p:spTree>
    <p:extLst>
      <p:ext uri="{BB962C8B-B14F-4D97-AF65-F5344CB8AC3E}">
        <p14:creationId xmlns:p14="http://schemas.microsoft.com/office/powerpoint/2010/main" val="246284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4CB0-5A3E-4F04-9210-4EA1C2DA62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6ED271-1CD2-4D5D-94F5-7C2C2EAF45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7346A6-98AA-49E3-ADCF-DC6192C35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166CDE-DD78-4F34-8FB0-572CA84E6A89}"/>
              </a:ext>
            </a:extLst>
          </p:cNvPr>
          <p:cNvSpPr>
            <a:spLocks noGrp="1"/>
          </p:cNvSpPr>
          <p:nvPr>
            <p:ph type="dt" sz="half" idx="10"/>
          </p:nvPr>
        </p:nvSpPr>
        <p:spPr/>
        <p:txBody>
          <a:bodyPr/>
          <a:lstStyle/>
          <a:p>
            <a:fld id="{D5A15D00-BE3B-4AEA-881D-BED7D4BB0E6A}" type="datetimeFigureOut">
              <a:rPr lang="en-US" smtClean="0"/>
              <a:t>10/24/2019</a:t>
            </a:fld>
            <a:endParaRPr lang="en-US"/>
          </a:p>
        </p:txBody>
      </p:sp>
      <p:sp>
        <p:nvSpPr>
          <p:cNvPr id="6" name="Footer Placeholder 5">
            <a:extLst>
              <a:ext uri="{FF2B5EF4-FFF2-40B4-BE49-F238E27FC236}">
                <a16:creationId xmlns:a16="http://schemas.microsoft.com/office/drawing/2014/main" id="{2A7EF6F9-2A2C-45F7-955A-ABAD01B38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ACE543-59AD-422D-9B95-D96F6865B32F}"/>
              </a:ext>
            </a:extLst>
          </p:cNvPr>
          <p:cNvSpPr>
            <a:spLocks noGrp="1"/>
          </p:cNvSpPr>
          <p:nvPr>
            <p:ph type="sldNum" sz="quarter" idx="12"/>
          </p:nvPr>
        </p:nvSpPr>
        <p:spPr/>
        <p:txBody>
          <a:bodyPr/>
          <a:lstStyle/>
          <a:p>
            <a:fld id="{7FB9F301-63CB-48BD-945B-94268BB661D0}" type="slidenum">
              <a:rPr lang="en-US" smtClean="0"/>
              <a:t>‹#›</a:t>
            </a:fld>
            <a:endParaRPr lang="en-US"/>
          </a:p>
        </p:txBody>
      </p:sp>
    </p:spTree>
    <p:extLst>
      <p:ext uri="{BB962C8B-B14F-4D97-AF65-F5344CB8AC3E}">
        <p14:creationId xmlns:p14="http://schemas.microsoft.com/office/powerpoint/2010/main" val="277229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6C94-1011-475F-A5E1-DAF40C1B86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391856-2A24-4755-93DD-80CE372D4B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23459F-F90F-4E05-804E-8B8D0C049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5C4C84-A34F-4401-B707-3572F70763B0}"/>
              </a:ext>
            </a:extLst>
          </p:cNvPr>
          <p:cNvSpPr>
            <a:spLocks noGrp="1"/>
          </p:cNvSpPr>
          <p:nvPr>
            <p:ph type="dt" sz="half" idx="10"/>
          </p:nvPr>
        </p:nvSpPr>
        <p:spPr/>
        <p:txBody>
          <a:bodyPr/>
          <a:lstStyle/>
          <a:p>
            <a:fld id="{D5A15D00-BE3B-4AEA-881D-BED7D4BB0E6A}" type="datetimeFigureOut">
              <a:rPr lang="en-US" smtClean="0"/>
              <a:t>10/24/2019</a:t>
            </a:fld>
            <a:endParaRPr lang="en-US"/>
          </a:p>
        </p:txBody>
      </p:sp>
      <p:sp>
        <p:nvSpPr>
          <p:cNvPr id="6" name="Footer Placeholder 5">
            <a:extLst>
              <a:ext uri="{FF2B5EF4-FFF2-40B4-BE49-F238E27FC236}">
                <a16:creationId xmlns:a16="http://schemas.microsoft.com/office/drawing/2014/main" id="{4B367227-98AC-4672-AC3F-FDCBD63D6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7390E6-2005-49D6-AE3A-BD20475B6A5E}"/>
              </a:ext>
            </a:extLst>
          </p:cNvPr>
          <p:cNvSpPr>
            <a:spLocks noGrp="1"/>
          </p:cNvSpPr>
          <p:nvPr>
            <p:ph type="sldNum" sz="quarter" idx="12"/>
          </p:nvPr>
        </p:nvSpPr>
        <p:spPr/>
        <p:txBody>
          <a:bodyPr/>
          <a:lstStyle/>
          <a:p>
            <a:fld id="{7FB9F301-63CB-48BD-945B-94268BB661D0}" type="slidenum">
              <a:rPr lang="en-US" smtClean="0"/>
              <a:t>‹#›</a:t>
            </a:fld>
            <a:endParaRPr lang="en-US"/>
          </a:p>
        </p:txBody>
      </p:sp>
    </p:spTree>
    <p:extLst>
      <p:ext uri="{BB962C8B-B14F-4D97-AF65-F5344CB8AC3E}">
        <p14:creationId xmlns:p14="http://schemas.microsoft.com/office/powerpoint/2010/main" val="360002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D68D0F-2928-4E19-A25A-93B68E0687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E16A70-6868-4D32-BF45-38E519833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2B28FD-CDAF-45A2-AB29-192E2E098C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15D00-BE3B-4AEA-881D-BED7D4BB0E6A}" type="datetimeFigureOut">
              <a:rPr lang="en-US" smtClean="0"/>
              <a:t>10/24/2019</a:t>
            </a:fld>
            <a:endParaRPr lang="en-US"/>
          </a:p>
        </p:txBody>
      </p:sp>
      <p:sp>
        <p:nvSpPr>
          <p:cNvPr id="5" name="Footer Placeholder 4">
            <a:extLst>
              <a:ext uri="{FF2B5EF4-FFF2-40B4-BE49-F238E27FC236}">
                <a16:creationId xmlns:a16="http://schemas.microsoft.com/office/drawing/2014/main" id="{99B7B776-47A8-4D9E-AA3A-FDE95857A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171DDC-E210-4A63-98EE-BCA6B2690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9F301-63CB-48BD-945B-94268BB661D0}" type="slidenum">
              <a:rPr lang="en-US" smtClean="0"/>
              <a:t>‹#›</a:t>
            </a:fld>
            <a:endParaRPr lang="en-US"/>
          </a:p>
        </p:txBody>
      </p:sp>
    </p:spTree>
    <p:extLst>
      <p:ext uri="{BB962C8B-B14F-4D97-AF65-F5344CB8AC3E}">
        <p14:creationId xmlns:p14="http://schemas.microsoft.com/office/powerpoint/2010/main" val="3923276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t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D20E7-C6C5-4F42-84B7-21A80609E83D}"/>
              </a:ext>
            </a:extLst>
          </p:cNvPr>
          <p:cNvSpPr>
            <a:spLocks noGrp="1"/>
          </p:cNvSpPr>
          <p:nvPr>
            <p:ph type="ctrTitle"/>
          </p:nvPr>
        </p:nvSpPr>
        <p:spPr>
          <a:xfrm>
            <a:off x="1651321" y="-1412634"/>
            <a:ext cx="9144000" cy="5014672"/>
          </a:xfrm>
        </p:spPr>
        <p:txBody>
          <a:bodyPr>
            <a:normAutofit/>
          </a:bodyPr>
          <a:lstStyle/>
          <a:p>
            <a:r>
              <a:rPr lang="es-ES" sz="3600" b="1" dirty="0">
                <a:solidFill>
                  <a:schemeClr val="tx2"/>
                </a:solidFill>
              </a:rPr>
              <a:t>Evaluación de la contribución del Programa </a:t>
            </a:r>
            <a:br>
              <a:rPr lang="es-ES" sz="3600" b="1" dirty="0">
                <a:solidFill>
                  <a:schemeClr val="tx2"/>
                </a:solidFill>
              </a:rPr>
            </a:br>
            <a:r>
              <a:rPr lang="es-ES" sz="3600" b="1" dirty="0">
                <a:solidFill>
                  <a:schemeClr val="tx2"/>
                </a:solidFill>
              </a:rPr>
              <a:t>Conjunto de ONUSIDA al logro de los objetivos y metas de la Estrategia 2016-2021 de ONUSIDA</a:t>
            </a:r>
            <a:br>
              <a:rPr lang="es-ES" sz="3600" b="1" dirty="0">
                <a:solidFill>
                  <a:schemeClr val="tx2"/>
                </a:solidFill>
              </a:rPr>
            </a:br>
            <a:r>
              <a:rPr lang="en-US" sz="3600" b="1" dirty="0">
                <a:solidFill>
                  <a:schemeClr val="tx2"/>
                </a:solidFill>
              </a:rPr>
              <a:t> Unified Budget, Results and Accountability Framework (UBRAF)</a:t>
            </a:r>
          </a:p>
        </p:txBody>
      </p:sp>
      <p:sp>
        <p:nvSpPr>
          <p:cNvPr id="3" name="Subtitle 2">
            <a:extLst>
              <a:ext uri="{FF2B5EF4-FFF2-40B4-BE49-F238E27FC236}">
                <a16:creationId xmlns:a16="http://schemas.microsoft.com/office/drawing/2014/main" id="{5A1E57F0-1E6B-4E8B-BE6E-D0512EB101F4}"/>
              </a:ext>
            </a:extLst>
          </p:cNvPr>
          <p:cNvSpPr>
            <a:spLocks noGrp="1"/>
          </p:cNvSpPr>
          <p:nvPr>
            <p:ph type="subTitle" idx="1"/>
          </p:nvPr>
        </p:nvSpPr>
        <p:spPr>
          <a:xfrm>
            <a:off x="1524000" y="4414283"/>
            <a:ext cx="9144000" cy="682752"/>
          </a:xfrm>
        </p:spPr>
        <p:txBody>
          <a:bodyPr>
            <a:normAutofit fontScale="85000" lnSpcReduction="20000"/>
          </a:bodyPr>
          <a:lstStyle/>
          <a:p>
            <a:r>
              <a:rPr lang="es-ES" dirty="0">
                <a:solidFill>
                  <a:schemeClr val="tx2"/>
                </a:solidFill>
              </a:rPr>
              <a:t>Celina Miranda </a:t>
            </a:r>
          </a:p>
          <a:p>
            <a:r>
              <a:rPr lang="es-ES" dirty="0">
                <a:solidFill>
                  <a:schemeClr val="tx2"/>
                </a:solidFill>
              </a:rPr>
              <a:t>ONUSIDA</a:t>
            </a:r>
            <a:endParaRPr lang="en-US" dirty="0">
              <a:solidFill>
                <a:schemeClr val="tx2"/>
              </a:solidFill>
            </a:endParaRPr>
          </a:p>
        </p:txBody>
      </p:sp>
      <p:pic>
        <p:nvPicPr>
          <p:cNvPr id="4" name="Picture 3">
            <a:extLst>
              <a:ext uri="{FF2B5EF4-FFF2-40B4-BE49-F238E27FC236}">
                <a16:creationId xmlns:a16="http://schemas.microsoft.com/office/drawing/2014/main" id="{97E2FECA-F460-46F2-9EC7-2A72293B8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476" y="82363"/>
            <a:ext cx="4163568" cy="682752"/>
          </a:xfrm>
          <a:prstGeom prst="rect">
            <a:avLst/>
          </a:prstGeom>
        </p:spPr>
      </p:pic>
    </p:spTree>
    <p:extLst>
      <p:ext uri="{BB962C8B-B14F-4D97-AF65-F5344CB8AC3E}">
        <p14:creationId xmlns:p14="http://schemas.microsoft.com/office/powerpoint/2010/main" val="70699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51770A-37F5-409B-A829-28093754D2D4}"/>
              </a:ext>
            </a:extLst>
          </p:cNvPr>
          <p:cNvSpPr>
            <a:spLocks noGrp="1"/>
          </p:cNvSpPr>
          <p:nvPr>
            <p:ph idx="1"/>
          </p:nvPr>
        </p:nvSpPr>
        <p:spPr/>
        <p:txBody>
          <a:bodyPr>
            <a:normAutofit fontScale="85000" lnSpcReduction="10000"/>
          </a:bodyPr>
          <a:lstStyle/>
          <a:p>
            <a:pPr algn="just"/>
            <a:r>
              <a:rPr lang="es-ES" dirty="0"/>
              <a:t>En 2016–2017, el Programa Conjunto de las Naciones Unidas sobre el VIH  SIDA</a:t>
            </a:r>
          </a:p>
          <a:p>
            <a:pPr marL="0" indent="0" algn="just">
              <a:buNone/>
            </a:pPr>
            <a:r>
              <a:rPr lang="es-ES" dirty="0"/>
              <a:t>(ONUSIDA) mantuvo un enfoque en la Agenda 2030 para el Desarrollo Sostenible y continuó promoviendo responsabilidad y solidaridad global, asegurando que nadie se quede atrás.</a:t>
            </a:r>
          </a:p>
          <a:p>
            <a:pPr algn="just"/>
            <a:r>
              <a:rPr lang="es-ES" dirty="0"/>
              <a:t>El impacto de este trabajo fue evidente en la Declaración política de 2016 sobre el fin del sida, adoptado durante la reunión de alto nivel de la Asamblea General de las Naciones Unidas sobre el SIDA en junio 2016. </a:t>
            </a:r>
          </a:p>
          <a:p>
            <a:pPr algn="just"/>
            <a:r>
              <a:rPr lang="es-ES" dirty="0"/>
              <a:t>Reconociendo que terminar con el SIDA requiere un compromiso global para alcanzar objetivos audaces, la Secretaría facilitó un proceso en el que los Estados miembros acordaron un conjunto de objetivos con plazos establecidos para movilizar el compromiso político para implementar el ambicioso ONUSIDA</a:t>
            </a:r>
          </a:p>
          <a:p>
            <a:pPr algn="just"/>
            <a:r>
              <a:rPr lang="es-ES" dirty="0"/>
              <a:t>Estrategia 2016-2021.</a:t>
            </a:r>
          </a:p>
          <a:p>
            <a:pPr marL="0" indent="0" algn="just">
              <a:buNone/>
            </a:pPr>
            <a:endParaRPr lang="en-US" dirty="0"/>
          </a:p>
        </p:txBody>
      </p:sp>
      <p:pic>
        <p:nvPicPr>
          <p:cNvPr id="4" name="Picture 3">
            <a:extLst>
              <a:ext uri="{FF2B5EF4-FFF2-40B4-BE49-F238E27FC236}">
                <a16:creationId xmlns:a16="http://schemas.microsoft.com/office/drawing/2014/main" id="{A0110E55-0316-4567-9052-C508DA211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476" y="82363"/>
            <a:ext cx="4163568" cy="682752"/>
          </a:xfrm>
          <a:prstGeom prst="rect">
            <a:avLst/>
          </a:prstGeom>
        </p:spPr>
      </p:pic>
    </p:spTree>
    <p:extLst>
      <p:ext uri="{BB962C8B-B14F-4D97-AF65-F5344CB8AC3E}">
        <p14:creationId xmlns:p14="http://schemas.microsoft.com/office/powerpoint/2010/main" val="256885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51770A-37F5-409B-A829-28093754D2D4}"/>
              </a:ext>
            </a:extLst>
          </p:cNvPr>
          <p:cNvSpPr>
            <a:spLocks noGrp="1"/>
          </p:cNvSpPr>
          <p:nvPr>
            <p:ph idx="1"/>
          </p:nvPr>
        </p:nvSpPr>
        <p:spPr>
          <a:xfrm>
            <a:off x="838200" y="1536258"/>
            <a:ext cx="10515600" cy="4351338"/>
          </a:xfrm>
        </p:spPr>
        <p:txBody>
          <a:bodyPr>
            <a:normAutofit fontScale="77500" lnSpcReduction="20000"/>
          </a:bodyPr>
          <a:lstStyle/>
          <a:p>
            <a:pPr marL="0" indent="0" algn="just">
              <a:buNone/>
            </a:pPr>
            <a:endParaRPr lang="es-ES" dirty="0"/>
          </a:p>
          <a:p>
            <a:pPr algn="just"/>
            <a:r>
              <a:rPr lang="es-ES" dirty="0"/>
              <a:t>En julio de 2016, la 21ª Conferencia Internacional sobre el SIDA en Durban, Sudáfrica, proporcionó una plataforma para resaltar cuestiones clave como el lento progreso en Prevención del VIH, la necesidad de empoderar a los trabajadores comunitarios de salud y </a:t>
            </a:r>
            <a:r>
              <a:rPr lang="es-ES" dirty="0" err="1"/>
              <a:t>másfortalecer</a:t>
            </a:r>
            <a:r>
              <a:rPr lang="es-ES" dirty="0"/>
              <a:t> la participación de la comunidad y garantizar que el VIH siga siendo alto en el ámbito nacional agendas regionales y globales. </a:t>
            </a:r>
          </a:p>
          <a:p>
            <a:pPr marL="0" indent="0" algn="just">
              <a:buNone/>
            </a:pPr>
            <a:endParaRPr lang="es-ES" dirty="0"/>
          </a:p>
          <a:p>
            <a:pPr algn="just"/>
            <a:r>
              <a:rPr lang="es-ES" dirty="0"/>
              <a:t>La necesidad de financiación sostenible y predecible, incluido el aumento de las inversiones nacionales, también se hizo hincapié.</a:t>
            </a:r>
          </a:p>
          <a:p>
            <a:pPr marL="0" indent="0" algn="just">
              <a:buNone/>
            </a:pPr>
            <a:endParaRPr lang="es-ES" dirty="0"/>
          </a:p>
          <a:p>
            <a:pPr algn="just"/>
            <a:r>
              <a:rPr lang="es-ES" dirty="0"/>
              <a:t>Durante el bienio 2016–2017, la Secretaría de ONUSIDA trabajó para apoyar a la Junta con un Programa para asegurar un enfoque basado en resultados y fortalecer la alineación de recursos humanos y financieros con prioridades corporativas, según lo determinado por ONUSIDA Estrategia 2016–2021 y Declaración Política 2016.</a:t>
            </a:r>
          </a:p>
          <a:p>
            <a:pPr algn="just"/>
            <a:endParaRPr lang="en-US" dirty="0"/>
          </a:p>
        </p:txBody>
      </p:sp>
      <p:pic>
        <p:nvPicPr>
          <p:cNvPr id="4" name="Picture 3">
            <a:extLst>
              <a:ext uri="{FF2B5EF4-FFF2-40B4-BE49-F238E27FC236}">
                <a16:creationId xmlns:a16="http://schemas.microsoft.com/office/drawing/2014/main" id="{9E4E7507-B76D-494B-88C1-661B18EA5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476" y="82363"/>
            <a:ext cx="4163568" cy="682752"/>
          </a:xfrm>
          <a:prstGeom prst="rect">
            <a:avLst/>
          </a:prstGeom>
        </p:spPr>
      </p:pic>
    </p:spTree>
    <p:extLst>
      <p:ext uri="{BB962C8B-B14F-4D97-AF65-F5344CB8AC3E}">
        <p14:creationId xmlns:p14="http://schemas.microsoft.com/office/powerpoint/2010/main" val="85457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87C471F-CAD2-4FB7-9830-BD36A1BFE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992185"/>
            <a:ext cx="5294716" cy="873628"/>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C746F38-3198-450F-AF13-D33DBB0B396E}"/>
              </a:ext>
            </a:extLst>
          </p:cNvPr>
          <p:cNvPicPr>
            <a:picLocks noChangeAspect="1"/>
          </p:cNvPicPr>
          <p:nvPr/>
        </p:nvPicPr>
        <p:blipFill>
          <a:blip r:embed="rId3"/>
          <a:stretch>
            <a:fillRect/>
          </a:stretch>
        </p:blipFill>
        <p:spPr>
          <a:xfrm>
            <a:off x="6415361" y="643467"/>
            <a:ext cx="4971626" cy="5571066"/>
          </a:xfrm>
          <a:prstGeom prst="rect">
            <a:avLst/>
          </a:prstGeom>
        </p:spPr>
      </p:pic>
    </p:spTree>
    <p:extLst>
      <p:ext uri="{BB962C8B-B14F-4D97-AF65-F5344CB8AC3E}">
        <p14:creationId xmlns:p14="http://schemas.microsoft.com/office/powerpoint/2010/main" val="312281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87C471F-CAD2-4FB7-9830-BD36A1BFE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992185"/>
            <a:ext cx="5294716" cy="873628"/>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7C25DE2-4533-40F1-81ED-0DAA6B57A9B9}"/>
              </a:ext>
            </a:extLst>
          </p:cNvPr>
          <p:cNvSpPr txBox="1"/>
          <p:nvPr/>
        </p:nvSpPr>
        <p:spPr>
          <a:xfrm>
            <a:off x="7141033" y="2705725"/>
            <a:ext cx="3946960" cy="1446550"/>
          </a:xfrm>
          <a:prstGeom prst="rect">
            <a:avLst/>
          </a:prstGeom>
          <a:noFill/>
        </p:spPr>
        <p:txBody>
          <a:bodyPr wrap="square" rtlCol="0">
            <a:spAutoFit/>
          </a:bodyPr>
          <a:lstStyle/>
          <a:p>
            <a:r>
              <a:rPr lang="es-ES" sz="4400" dirty="0"/>
              <a:t>ACTIVITY WORKPLAN</a:t>
            </a:r>
            <a:endParaRPr lang="en-US" sz="4400" dirty="0"/>
          </a:p>
        </p:txBody>
      </p:sp>
    </p:spTree>
    <p:extLst>
      <p:ext uri="{BB962C8B-B14F-4D97-AF65-F5344CB8AC3E}">
        <p14:creationId xmlns:p14="http://schemas.microsoft.com/office/powerpoint/2010/main" val="12090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2F7F1D0D-BCE5-4B80-AC11-D1EC48C20D29}"/>
              </a:ext>
            </a:extLst>
          </p:cNvPr>
          <p:cNvGraphicFramePr>
            <a:graphicFrameLocks noGrp="1"/>
          </p:cNvGraphicFramePr>
          <p:nvPr>
            <p:extLst>
              <p:ext uri="{D42A27DB-BD31-4B8C-83A1-F6EECF244321}">
                <p14:modId xmlns:p14="http://schemas.microsoft.com/office/powerpoint/2010/main" val="2663798921"/>
              </p:ext>
            </p:extLst>
          </p:nvPr>
        </p:nvGraphicFramePr>
        <p:xfrm>
          <a:off x="644577" y="854438"/>
          <a:ext cx="10426679" cy="4961747"/>
        </p:xfrm>
        <a:graphic>
          <a:graphicData uri="http://schemas.openxmlformats.org/drawingml/2006/table">
            <a:tbl>
              <a:tblPr/>
              <a:tblGrid>
                <a:gridCol w="10426679">
                  <a:extLst>
                    <a:ext uri="{9D8B030D-6E8A-4147-A177-3AD203B41FA5}">
                      <a16:colId xmlns:a16="http://schemas.microsoft.com/office/drawing/2014/main" val="1285850116"/>
                    </a:ext>
                  </a:extLst>
                </a:gridCol>
              </a:tblGrid>
              <a:tr h="419110">
                <a:tc>
                  <a:txBody>
                    <a:bodyPr/>
                    <a:lstStyle/>
                    <a:p>
                      <a:pPr algn="l" fontAlgn="b">
                        <a:spcBef>
                          <a:spcPts val="0"/>
                        </a:spcBef>
                        <a:spcAft>
                          <a:spcPts val="0"/>
                        </a:spcAft>
                      </a:pPr>
                      <a:r>
                        <a:rPr lang="en-US" sz="1700" b="1" i="0" u="none" strike="noStrike">
                          <a:solidFill>
                            <a:srgbClr val="000000"/>
                          </a:solidFill>
                          <a:effectLst/>
                          <a:latin typeface="Arial" panose="020B0604020202020204" pitchFamily="34" charset="0"/>
                        </a:rPr>
                        <a:t>Top Task 1 (Programmatic Result) Combination HIV Prevent</a:t>
                      </a:r>
                      <a:endParaRPr lang="en-US" sz="3100" b="0" i="0" u="none" strike="noStrike">
                        <a:effectLst/>
                        <a:latin typeface="Arial" panose="020B0604020202020204" pitchFamily="34" charset="0"/>
                      </a:endParaRPr>
                    </a:p>
                  </a:txBody>
                  <a:tcPr marL="16315" marR="16315" marT="16315" marB="0" anchor="b">
                    <a:lnL w="6350" cap="flat" cmpd="sng" algn="ctr">
                      <a:solidFill>
                        <a:srgbClr val="4A86E8"/>
                      </a:solidFill>
                      <a:prstDash val="solid"/>
                      <a:round/>
                      <a:headEnd type="none" w="med" len="med"/>
                      <a:tailEnd type="none" w="med" len="med"/>
                    </a:lnL>
                    <a:lnR w="6350" cap="flat" cmpd="sng" algn="ctr">
                      <a:solidFill>
                        <a:srgbClr val="4A86E8"/>
                      </a:solidFill>
                      <a:prstDash val="solid"/>
                      <a:round/>
                      <a:headEnd type="none" w="med" len="med"/>
                      <a:tailEnd type="none" w="med" len="med"/>
                    </a:lnR>
                    <a:lnT w="6350" cap="flat" cmpd="sng" algn="ctr">
                      <a:solidFill>
                        <a:srgbClr val="4A86E8"/>
                      </a:solidFill>
                      <a:prstDash val="solid"/>
                      <a:round/>
                      <a:headEnd type="none" w="med" len="med"/>
                      <a:tailEnd type="none" w="med" len="med"/>
                    </a:lnT>
                    <a:lnB>
                      <a:noFill/>
                    </a:lnB>
                    <a:solidFill>
                      <a:srgbClr val="CFE2F3"/>
                    </a:solidFill>
                  </a:tcPr>
                </a:tc>
                <a:extLst>
                  <a:ext uri="{0D108BD9-81ED-4DB2-BD59-A6C34878D82A}">
                    <a16:rowId xmlns:a16="http://schemas.microsoft.com/office/drawing/2014/main" val="1077412939"/>
                  </a:ext>
                </a:extLst>
              </a:tr>
              <a:tr h="1062657">
                <a:tc>
                  <a:txBody>
                    <a:bodyPr/>
                    <a:lstStyle/>
                    <a:p>
                      <a:pPr algn="l" fontAlgn="t">
                        <a:spcBef>
                          <a:spcPts val="0"/>
                        </a:spcBef>
                        <a:spcAft>
                          <a:spcPts val="0"/>
                        </a:spcAft>
                      </a:pPr>
                      <a:r>
                        <a:rPr lang="es-ES" sz="1700" b="0" i="1" u="none" strike="noStrike">
                          <a:solidFill>
                            <a:srgbClr val="000000"/>
                          </a:solidFill>
                          <a:effectLst/>
                          <a:latin typeface="Arial" panose="020B0604020202020204" pitchFamily="34" charset="0"/>
                        </a:rPr>
                        <a:t>Fortalecimiento de los servicios de prevención del VIH para poblaciones clave (hombres que tienen sexo con hombres, personas transgénero, profesionales del sexo y migrantes)</a:t>
                      </a:r>
                      <a:endParaRPr lang="es-ES" sz="3100" b="0" i="0" u="none" strike="noStrike">
                        <a:effectLst/>
                        <a:latin typeface="Arial" panose="020B0604020202020204" pitchFamily="34" charset="0"/>
                      </a:endParaRPr>
                    </a:p>
                  </a:txBody>
                  <a:tcPr marL="16315" marR="16315" marT="16315" marB="0">
                    <a:lnL w="6350" cap="flat" cmpd="sng" algn="ctr">
                      <a:solidFill>
                        <a:srgbClr val="4A86E8"/>
                      </a:solidFill>
                      <a:prstDash val="solid"/>
                      <a:round/>
                      <a:headEnd type="none" w="med" len="med"/>
                      <a:tailEnd type="none" w="med" len="med"/>
                    </a:lnL>
                    <a:lnR w="6350" cap="flat" cmpd="sng" algn="ctr">
                      <a:solidFill>
                        <a:srgbClr val="4A86E8"/>
                      </a:solidFill>
                      <a:prstDash val="solid"/>
                      <a:round/>
                      <a:headEnd type="none" w="med" len="med"/>
                      <a:tailEnd type="none" w="med" len="med"/>
                    </a:lnR>
                    <a:lnT>
                      <a:noFill/>
                    </a:lnT>
                    <a:lnB w="6350" cap="flat" cmpd="sng" algn="ctr">
                      <a:solidFill>
                        <a:srgbClr val="4A86E8"/>
                      </a:solidFill>
                      <a:prstDash val="solid"/>
                      <a:round/>
                      <a:headEnd type="none" w="med" len="med"/>
                      <a:tailEnd type="none" w="med" len="med"/>
                    </a:lnB>
                  </a:tcPr>
                </a:tc>
                <a:extLst>
                  <a:ext uri="{0D108BD9-81ED-4DB2-BD59-A6C34878D82A}">
                    <a16:rowId xmlns:a16="http://schemas.microsoft.com/office/drawing/2014/main" val="3084092219"/>
                  </a:ext>
                </a:extLst>
              </a:tr>
              <a:tr h="419110">
                <a:tc>
                  <a:txBody>
                    <a:bodyPr/>
                    <a:lstStyle/>
                    <a:p>
                      <a:pPr algn="l" fontAlgn="b">
                        <a:spcBef>
                          <a:spcPts val="0"/>
                        </a:spcBef>
                        <a:spcAft>
                          <a:spcPts val="0"/>
                        </a:spcAft>
                      </a:pPr>
                      <a:r>
                        <a:rPr lang="en-US" sz="1700" b="1" i="0" u="none" strike="noStrike">
                          <a:solidFill>
                            <a:srgbClr val="000000"/>
                          </a:solidFill>
                          <a:effectLst/>
                          <a:latin typeface="Arial" panose="020B0604020202020204" pitchFamily="34" charset="0"/>
                        </a:rPr>
                        <a:t>Top Task 2 (Programmatic Result) Fast Track</a:t>
                      </a:r>
                      <a:endParaRPr lang="en-US" sz="3100" b="0" i="0" u="none" strike="noStrike">
                        <a:effectLst/>
                        <a:latin typeface="Arial" panose="020B0604020202020204" pitchFamily="34" charset="0"/>
                      </a:endParaRPr>
                    </a:p>
                  </a:txBody>
                  <a:tcPr marL="16315" marR="16315" marT="16315" marB="0" anchor="b">
                    <a:lnL w="6350" cap="flat" cmpd="sng" algn="ctr">
                      <a:solidFill>
                        <a:srgbClr val="4A86E8"/>
                      </a:solidFill>
                      <a:prstDash val="solid"/>
                      <a:round/>
                      <a:headEnd type="none" w="med" len="med"/>
                      <a:tailEnd type="none" w="med" len="med"/>
                    </a:lnL>
                    <a:lnR w="6350" cap="flat" cmpd="sng" algn="ctr">
                      <a:solidFill>
                        <a:srgbClr val="4A86E8"/>
                      </a:solidFill>
                      <a:prstDash val="solid"/>
                      <a:round/>
                      <a:headEnd type="none" w="med" len="med"/>
                      <a:tailEnd type="none" w="med" len="med"/>
                    </a:lnR>
                    <a:lnT w="6350" cap="flat" cmpd="sng" algn="ctr">
                      <a:solidFill>
                        <a:srgbClr val="4A86E8"/>
                      </a:solidFill>
                      <a:prstDash val="solid"/>
                      <a:round/>
                      <a:headEnd type="none" w="med" len="med"/>
                      <a:tailEnd type="none" w="med" len="med"/>
                    </a:lnT>
                    <a:lnB>
                      <a:noFill/>
                    </a:lnB>
                    <a:solidFill>
                      <a:srgbClr val="CFE2F3"/>
                    </a:solidFill>
                  </a:tcPr>
                </a:tc>
                <a:extLst>
                  <a:ext uri="{0D108BD9-81ED-4DB2-BD59-A6C34878D82A}">
                    <a16:rowId xmlns:a16="http://schemas.microsoft.com/office/drawing/2014/main" val="4167727810"/>
                  </a:ext>
                </a:extLst>
              </a:tr>
              <a:tr h="1062657">
                <a:tc>
                  <a:txBody>
                    <a:bodyPr/>
                    <a:lstStyle/>
                    <a:p>
                      <a:pPr algn="l" fontAlgn="t">
                        <a:spcBef>
                          <a:spcPts val="0"/>
                        </a:spcBef>
                        <a:spcAft>
                          <a:spcPts val="0"/>
                        </a:spcAft>
                      </a:pPr>
                      <a:r>
                        <a:rPr lang="es-ES" sz="1700" b="0" i="1" u="none" strike="noStrike">
                          <a:solidFill>
                            <a:srgbClr val="000000"/>
                          </a:solidFill>
                          <a:effectLst/>
                          <a:latin typeface="Arial" panose="020B0604020202020204" pitchFamily="34" charset="0"/>
                        </a:rPr>
                        <a:t>Vía rápida. Apoyo al Ministerio de Salud y al Programa de VIH para implementar acciones aceleradas en el acceso a las pruebas y tratamientos ARV sin dejar a nadie atrás</a:t>
                      </a:r>
                      <a:endParaRPr lang="es-ES" sz="3100" b="0" i="0" u="none" strike="noStrike">
                        <a:effectLst/>
                        <a:latin typeface="Arial" panose="020B0604020202020204" pitchFamily="34" charset="0"/>
                      </a:endParaRPr>
                    </a:p>
                  </a:txBody>
                  <a:tcPr marL="16315" marR="16315" marT="16315" marB="0">
                    <a:lnL w="6350" cap="flat" cmpd="sng" algn="ctr">
                      <a:solidFill>
                        <a:srgbClr val="4A86E8"/>
                      </a:solidFill>
                      <a:prstDash val="solid"/>
                      <a:round/>
                      <a:headEnd type="none" w="med" len="med"/>
                      <a:tailEnd type="none" w="med" len="med"/>
                    </a:lnL>
                    <a:lnR w="6350" cap="flat" cmpd="sng" algn="ctr">
                      <a:solidFill>
                        <a:srgbClr val="4A86E8"/>
                      </a:solidFill>
                      <a:prstDash val="solid"/>
                      <a:round/>
                      <a:headEnd type="none" w="med" len="med"/>
                      <a:tailEnd type="none" w="med" len="med"/>
                    </a:lnR>
                    <a:lnT>
                      <a:noFill/>
                    </a:lnT>
                    <a:lnB w="6350" cap="flat" cmpd="sng" algn="ctr">
                      <a:solidFill>
                        <a:srgbClr val="4A86E8"/>
                      </a:solidFill>
                      <a:prstDash val="solid"/>
                      <a:round/>
                      <a:headEnd type="none" w="med" len="med"/>
                      <a:tailEnd type="none" w="med" len="med"/>
                    </a:lnB>
                  </a:tcPr>
                </a:tc>
                <a:extLst>
                  <a:ext uri="{0D108BD9-81ED-4DB2-BD59-A6C34878D82A}">
                    <a16:rowId xmlns:a16="http://schemas.microsoft.com/office/drawing/2014/main" val="2991290733"/>
                  </a:ext>
                </a:extLst>
              </a:tr>
              <a:tr h="419110">
                <a:tc>
                  <a:txBody>
                    <a:bodyPr/>
                    <a:lstStyle/>
                    <a:p>
                      <a:pPr algn="l" fontAlgn="b">
                        <a:spcBef>
                          <a:spcPts val="0"/>
                        </a:spcBef>
                        <a:spcAft>
                          <a:spcPts val="0"/>
                        </a:spcAft>
                      </a:pPr>
                      <a:r>
                        <a:rPr lang="en-US" sz="1700" b="1" i="0" u="none" strike="noStrike">
                          <a:solidFill>
                            <a:srgbClr val="000000"/>
                          </a:solidFill>
                          <a:effectLst/>
                          <a:latin typeface="Arial" panose="020B0604020202020204" pitchFamily="34" charset="0"/>
                        </a:rPr>
                        <a:t>Top Task 3 (Programmatic Result)Estigma and Discrimination</a:t>
                      </a:r>
                      <a:endParaRPr lang="en-US" sz="3100" b="0" i="0" u="none" strike="noStrike">
                        <a:effectLst/>
                        <a:latin typeface="Arial" panose="020B0604020202020204" pitchFamily="34" charset="0"/>
                      </a:endParaRPr>
                    </a:p>
                  </a:txBody>
                  <a:tcPr marL="16315" marR="16315" marT="16315" marB="0" anchor="b">
                    <a:lnL w="6350" cap="flat" cmpd="sng" algn="ctr">
                      <a:solidFill>
                        <a:srgbClr val="4A86E8"/>
                      </a:solidFill>
                      <a:prstDash val="solid"/>
                      <a:round/>
                      <a:headEnd type="none" w="med" len="med"/>
                      <a:tailEnd type="none" w="med" len="med"/>
                    </a:lnL>
                    <a:lnR w="6350" cap="flat" cmpd="sng" algn="ctr">
                      <a:solidFill>
                        <a:srgbClr val="4A86E8"/>
                      </a:solidFill>
                      <a:prstDash val="solid"/>
                      <a:round/>
                      <a:headEnd type="none" w="med" len="med"/>
                      <a:tailEnd type="none" w="med" len="med"/>
                    </a:lnR>
                    <a:lnT w="6350" cap="flat" cmpd="sng" algn="ctr">
                      <a:solidFill>
                        <a:srgbClr val="4A86E8"/>
                      </a:solidFill>
                      <a:prstDash val="solid"/>
                      <a:round/>
                      <a:headEnd type="none" w="med" len="med"/>
                      <a:tailEnd type="none" w="med" len="med"/>
                    </a:lnT>
                    <a:lnB>
                      <a:noFill/>
                    </a:lnB>
                    <a:solidFill>
                      <a:srgbClr val="CFE2F3"/>
                    </a:solidFill>
                  </a:tcPr>
                </a:tc>
                <a:extLst>
                  <a:ext uri="{0D108BD9-81ED-4DB2-BD59-A6C34878D82A}">
                    <a16:rowId xmlns:a16="http://schemas.microsoft.com/office/drawing/2014/main" val="36616870"/>
                  </a:ext>
                </a:extLst>
              </a:tr>
              <a:tr h="740883">
                <a:tc>
                  <a:txBody>
                    <a:bodyPr/>
                    <a:lstStyle/>
                    <a:p>
                      <a:pPr algn="l" fontAlgn="t">
                        <a:spcBef>
                          <a:spcPts val="0"/>
                        </a:spcBef>
                        <a:spcAft>
                          <a:spcPts val="0"/>
                        </a:spcAft>
                      </a:pPr>
                      <a:r>
                        <a:rPr lang="es-ES" sz="1700" b="0" i="1" u="none" strike="noStrike">
                          <a:solidFill>
                            <a:srgbClr val="000000"/>
                          </a:solidFill>
                          <a:effectLst/>
                          <a:latin typeface="Arial" panose="020B0604020202020204" pitchFamily="34" charset="0"/>
                        </a:rPr>
                        <a:t>Reducción del estigma y la discriminación hacia poblaciones clave y PHIV.</a:t>
                      </a:r>
                      <a:endParaRPr lang="es-ES" sz="3100" b="0" i="0" u="none" strike="noStrike">
                        <a:effectLst/>
                        <a:latin typeface="Arial" panose="020B0604020202020204" pitchFamily="34" charset="0"/>
                      </a:endParaRPr>
                    </a:p>
                  </a:txBody>
                  <a:tcPr marL="16315" marR="16315" marT="16315" marB="0">
                    <a:lnL w="6350" cap="flat" cmpd="sng" algn="ctr">
                      <a:solidFill>
                        <a:srgbClr val="4A86E8"/>
                      </a:solidFill>
                      <a:prstDash val="solid"/>
                      <a:round/>
                      <a:headEnd type="none" w="med" len="med"/>
                      <a:tailEnd type="none" w="med" len="med"/>
                    </a:lnL>
                    <a:lnR w="6350" cap="flat" cmpd="sng" algn="ctr">
                      <a:solidFill>
                        <a:srgbClr val="4A86E8"/>
                      </a:solidFill>
                      <a:prstDash val="solid"/>
                      <a:round/>
                      <a:headEnd type="none" w="med" len="med"/>
                      <a:tailEnd type="none" w="med" len="med"/>
                    </a:lnR>
                    <a:lnT>
                      <a:noFill/>
                    </a:lnT>
                    <a:lnB w="6350" cap="flat" cmpd="sng" algn="ctr">
                      <a:solidFill>
                        <a:srgbClr val="4A86E8"/>
                      </a:solidFill>
                      <a:prstDash val="solid"/>
                      <a:round/>
                      <a:headEnd type="none" w="med" len="med"/>
                      <a:tailEnd type="none" w="med" len="med"/>
                    </a:lnB>
                  </a:tcPr>
                </a:tc>
                <a:extLst>
                  <a:ext uri="{0D108BD9-81ED-4DB2-BD59-A6C34878D82A}">
                    <a16:rowId xmlns:a16="http://schemas.microsoft.com/office/drawing/2014/main" val="3771886742"/>
                  </a:ext>
                </a:extLst>
              </a:tr>
              <a:tr h="419110">
                <a:tc>
                  <a:txBody>
                    <a:bodyPr/>
                    <a:lstStyle/>
                    <a:p>
                      <a:pPr algn="l" fontAlgn="b">
                        <a:spcBef>
                          <a:spcPts val="0"/>
                        </a:spcBef>
                        <a:spcAft>
                          <a:spcPts val="0"/>
                        </a:spcAft>
                      </a:pPr>
                      <a:r>
                        <a:rPr lang="en-US" sz="1700" b="1" i="0" u="none" strike="noStrike">
                          <a:solidFill>
                            <a:srgbClr val="000000"/>
                          </a:solidFill>
                          <a:effectLst/>
                          <a:latin typeface="Arial" panose="020B0604020202020204" pitchFamily="34" charset="0"/>
                        </a:rPr>
                        <a:t>Top Task 4 (Effective Management)Management Exec</a:t>
                      </a:r>
                      <a:endParaRPr lang="en-US" sz="3100" b="0" i="0" u="none" strike="noStrike">
                        <a:effectLst/>
                        <a:latin typeface="Arial" panose="020B0604020202020204" pitchFamily="34" charset="0"/>
                      </a:endParaRPr>
                    </a:p>
                  </a:txBody>
                  <a:tcPr marL="16315" marR="16315" marT="16315" marB="0" anchor="b">
                    <a:lnL w="6350" cap="flat" cmpd="sng" algn="ctr">
                      <a:solidFill>
                        <a:srgbClr val="4A86E8"/>
                      </a:solidFill>
                      <a:prstDash val="solid"/>
                      <a:round/>
                      <a:headEnd type="none" w="med" len="med"/>
                      <a:tailEnd type="none" w="med" len="med"/>
                    </a:lnL>
                    <a:lnR>
                      <a:noFill/>
                    </a:lnR>
                    <a:lnT w="6350" cap="flat" cmpd="sng" algn="ctr">
                      <a:solidFill>
                        <a:srgbClr val="4A86E8"/>
                      </a:solidFill>
                      <a:prstDash val="solid"/>
                      <a:round/>
                      <a:headEnd type="none" w="med" len="med"/>
                      <a:tailEnd type="none" w="med" len="med"/>
                    </a:lnT>
                    <a:lnB>
                      <a:noFill/>
                    </a:lnB>
                    <a:solidFill>
                      <a:srgbClr val="CFE2F3"/>
                    </a:solidFill>
                  </a:tcPr>
                </a:tc>
                <a:extLst>
                  <a:ext uri="{0D108BD9-81ED-4DB2-BD59-A6C34878D82A}">
                    <a16:rowId xmlns:a16="http://schemas.microsoft.com/office/drawing/2014/main" val="297223219"/>
                  </a:ext>
                </a:extLst>
              </a:tr>
              <a:tr h="419110">
                <a:tc>
                  <a:txBody>
                    <a:bodyPr/>
                    <a:lstStyle/>
                    <a:p>
                      <a:pPr algn="l" fontAlgn="t">
                        <a:spcBef>
                          <a:spcPts val="0"/>
                        </a:spcBef>
                        <a:spcAft>
                          <a:spcPts val="0"/>
                        </a:spcAft>
                      </a:pPr>
                      <a:r>
                        <a:rPr lang="es-ES" sz="1700" b="0" i="1" u="none" strike="noStrike" dirty="0">
                          <a:solidFill>
                            <a:srgbClr val="000000"/>
                          </a:solidFill>
                          <a:effectLst/>
                          <a:latin typeface="Arial" panose="020B0604020202020204" pitchFamily="34" charset="0"/>
                        </a:rPr>
                        <a:t>Fortalecimiento del JT para apoyar acciones rápidas</a:t>
                      </a:r>
                      <a:endParaRPr lang="es-ES" sz="3100" b="0" i="0" u="none" strike="noStrike" dirty="0">
                        <a:effectLst/>
                        <a:latin typeface="Arial" panose="020B0604020202020204" pitchFamily="34" charset="0"/>
                      </a:endParaRPr>
                    </a:p>
                  </a:txBody>
                  <a:tcPr marL="16315" marR="16315" marT="16315" marB="0">
                    <a:lnL w="6350" cap="flat" cmpd="sng" algn="ctr">
                      <a:solidFill>
                        <a:srgbClr val="4A86E8"/>
                      </a:solidFill>
                      <a:prstDash val="solid"/>
                      <a:round/>
                      <a:headEnd type="none" w="med" len="med"/>
                      <a:tailEnd type="none" w="med" len="med"/>
                    </a:lnL>
                    <a:lnR>
                      <a:noFill/>
                    </a:lnR>
                    <a:lnT>
                      <a:noFill/>
                    </a:lnT>
                    <a:lnB>
                      <a:noFill/>
                    </a:lnB>
                    <a:solidFill>
                      <a:srgbClr val="EFEFEF"/>
                    </a:solidFill>
                  </a:tcPr>
                </a:tc>
                <a:extLst>
                  <a:ext uri="{0D108BD9-81ED-4DB2-BD59-A6C34878D82A}">
                    <a16:rowId xmlns:a16="http://schemas.microsoft.com/office/drawing/2014/main" val="4015337671"/>
                  </a:ext>
                </a:extLst>
              </a:tr>
            </a:tbl>
          </a:graphicData>
        </a:graphic>
      </p:graphicFrame>
      <p:pic>
        <p:nvPicPr>
          <p:cNvPr id="5" name="Picture 4">
            <a:extLst>
              <a:ext uri="{FF2B5EF4-FFF2-40B4-BE49-F238E27FC236}">
                <a16:creationId xmlns:a16="http://schemas.microsoft.com/office/drawing/2014/main" id="{FC37CB0C-150D-40D5-ADB2-0E0A070A7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476" y="82363"/>
            <a:ext cx="4163568" cy="682752"/>
          </a:xfrm>
          <a:prstGeom prst="rect">
            <a:avLst/>
          </a:prstGeom>
        </p:spPr>
      </p:pic>
    </p:spTree>
    <p:extLst>
      <p:ext uri="{BB962C8B-B14F-4D97-AF65-F5344CB8AC3E}">
        <p14:creationId xmlns:p14="http://schemas.microsoft.com/office/powerpoint/2010/main" val="488745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88CA76FB-C55D-4179-949F-4BF461C8457B}"/>
              </a:ext>
            </a:extLst>
          </p:cNvPr>
          <p:cNvGraphicFramePr>
            <a:graphicFrameLocks noGrp="1"/>
          </p:cNvGraphicFramePr>
          <p:nvPr>
            <p:extLst>
              <p:ext uri="{D42A27DB-BD31-4B8C-83A1-F6EECF244321}">
                <p14:modId xmlns:p14="http://schemas.microsoft.com/office/powerpoint/2010/main" val="3255815348"/>
              </p:ext>
            </p:extLst>
          </p:nvPr>
        </p:nvGraphicFramePr>
        <p:xfrm>
          <a:off x="146613" y="57265"/>
          <a:ext cx="11898774" cy="13343200"/>
        </p:xfrm>
        <a:graphic>
          <a:graphicData uri="http://schemas.openxmlformats.org/drawingml/2006/table">
            <a:tbl>
              <a:tblPr>
                <a:tableStyleId>{5C22544A-7EE6-4342-B048-85BDC9FD1C3A}</a:tableStyleId>
              </a:tblPr>
              <a:tblGrid>
                <a:gridCol w="1452260">
                  <a:extLst>
                    <a:ext uri="{9D8B030D-6E8A-4147-A177-3AD203B41FA5}">
                      <a16:colId xmlns:a16="http://schemas.microsoft.com/office/drawing/2014/main" val="2221033664"/>
                    </a:ext>
                  </a:extLst>
                </a:gridCol>
                <a:gridCol w="1452260">
                  <a:extLst>
                    <a:ext uri="{9D8B030D-6E8A-4147-A177-3AD203B41FA5}">
                      <a16:colId xmlns:a16="http://schemas.microsoft.com/office/drawing/2014/main" val="1996708904"/>
                    </a:ext>
                  </a:extLst>
                </a:gridCol>
                <a:gridCol w="1305813">
                  <a:extLst>
                    <a:ext uri="{9D8B030D-6E8A-4147-A177-3AD203B41FA5}">
                      <a16:colId xmlns:a16="http://schemas.microsoft.com/office/drawing/2014/main" val="2955566111"/>
                    </a:ext>
                  </a:extLst>
                </a:gridCol>
                <a:gridCol w="1464466">
                  <a:extLst>
                    <a:ext uri="{9D8B030D-6E8A-4147-A177-3AD203B41FA5}">
                      <a16:colId xmlns:a16="http://schemas.microsoft.com/office/drawing/2014/main" val="2950738937"/>
                    </a:ext>
                  </a:extLst>
                </a:gridCol>
                <a:gridCol w="1793969">
                  <a:extLst>
                    <a:ext uri="{9D8B030D-6E8A-4147-A177-3AD203B41FA5}">
                      <a16:colId xmlns:a16="http://schemas.microsoft.com/office/drawing/2014/main" val="1263194637"/>
                    </a:ext>
                  </a:extLst>
                </a:gridCol>
                <a:gridCol w="1793969">
                  <a:extLst>
                    <a:ext uri="{9D8B030D-6E8A-4147-A177-3AD203B41FA5}">
                      <a16:colId xmlns:a16="http://schemas.microsoft.com/office/drawing/2014/main" val="2171899476"/>
                    </a:ext>
                  </a:extLst>
                </a:gridCol>
                <a:gridCol w="1818377">
                  <a:extLst>
                    <a:ext uri="{9D8B030D-6E8A-4147-A177-3AD203B41FA5}">
                      <a16:colId xmlns:a16="http://schemas.microsoft.com/office/drawing/2014/main" val="1713385458"/>
                    </a:ext>
                  </a:extLst>
                </a:gridCol>
                <a:gridCol w="817660">
                  <a:extLst>
                    <a:ext uri="{9D8B030D-6E8A-4147-A177-3AD203B41FA5}">
                      <a16:colId xmlns:a16="http://schemas.microsoft.com/office/drawing/2014/main" val="2808975168"/>
                    </a:ext>
                  </a:extLst>
                </a:gridCol>
              </a:tblGrid>
              <a:tr h="333959">
                <a:tc gridSpan="8">
                  <a:txBody>
                    <a:bodyPr/>
                    <a:lstStyle/>
                    <a:p>
                      <a:pPr algn="ctr" fontAlgn="b"/>
                      <a:r>
                        <a:rPr lang="es-ES" sz="1200" u="none" strike="noStrike">
                          <a:effectLst/>
                        </a:rPr>
                        <a:t>2019 Activity workplan UCO El Salvador</a:t>
                      </a:r>
                      <a:endParaRPr lang="es-ES" sz="12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0898877"/>
                  </a:ext>
                </a:extLst>
              </a:tr>
              <a:tr h="419003">
                <a:tc>
                  <a:txBody>
                    <a:bodyPr/>
                    <a:lstStyle/>
                    <a:p>
                      <a:pPr algn="l" fontAlgn="ctr"/>
                      <a:r>
                        <a:rPr lang="en-US" sz="1200" u="none" strike="noStrike">
                          <a:effectLst/>
                        </a:rPr>
                        <a:t>Award 66610</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endParaRPr lang="en-US" sz="1200"/>
                    </a:p>
                  </a:txBody>
                  <a:tcPr marL="0" marR="0" marT="0"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96293800"/>
                  </a:ext>
                </a:extLst>
              </a:tr>
              <a:tr h="481018">
                <a:tc>
                  <a:txBody>
                    <a:bodyPr/>
                    <a:lstStyle/>
                    <a:p>
                      <a:pPr algn="l" fontAlgn="b"/>
                      <a:r>
                        <a:rPr lang="en-US" sz="1200" u="none" strike="noStrike">
                          <a:effectLst/>
                        </a:rPr>
                        <a:t>Top Task 1 (Programmatic Result)</a:t>
                      </a:r>
                      <a:endParaRPr lang="en-US" sz="1200" b="1" i="0" u="none" strike="noStrike">
                        <a:solidFill>
                          <a:srgbClr val="000000"/>
                        </a:solidFill>
                        <a:effectLst/>
                        <a:latin typeface="Arial" panose="020B0604020202020204" pitchFamily="34" charset="0"/>
                      </a:endParaRPr>
                    </a:p>
                  </a:txBody>
                  <a:tcPr marL="0" marR="0" marT="0" marB="0" anchor="b"/>
                </a:tc>
                <a:tc>
                  <a:txBody>
                    <a:bodyPr/>
                    <a:lstStyle/>
                    <a:p>
                      <a:endParaRPr lang="en-US" sz="1200"/>
                    </a:p>
                  </a:txBody>
                  <a:tcPr marL="0" marR="0" marT="0" marB="0" anchor="b"/>
                </a:tc>
                <a:tc>
                  <a:txBody>
                    <a:bodyPr/>
                    <a:lstStyle/>
                    <a:p>
                      <a:pPr algn="l" fontAlgn="b"/>
                      <a:r>
                        <a:rPr lang="en-US" sz="1200" u="none" strike="noStrike">
                          <a:effectLst/>
                        </a:rPr>
                        <a:t>Top Task 2 (Programmatic Result)</a:t>
                      </a:r>
                      <a:endParaRPr lang="en-US" sz="12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dirty="0">
                          <a:effectLst/>
                        </a:rPr>
                        <a:t> </a:t>
                      </a:r>
                      <a:endParaRPr lang="en-US" sz="1200" b="1"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a:effectLst/>
                        </a:rPr>
                        <a:t>Top Task 3 (Programmatic Result)</a:t>
                      </a:r>
                      <a:endParaRPr lang="en-US" sz="12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a:effectLst/>
                        </a:rPr>
                        <a:t> </a:t>
                      </a:r>
                      <a:endParaRPr lang="en-US" sz="12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a:effectLst/>
                        </a:rPr>
                        <a:t>Top Task 4 (Effective Management)</a:t>
                      </a:r>
                      <a:endParaRPr lang="en-US" sz="12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a:effectLst/>
                        </a:rPr>
                        <a:t> </a:t>
                      </a:r>
                      <a:endParaRPr lang="en-US" sz="12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035769095"/>
                  </a:ext>
                </a:extLst>
              </a:tr>
              <a:tr h="2244749">
                <a:tc>
                  <a:txBody>
                    <a:bodyPr/>
                    <a:lstStyle/>
                    <a:p>
                      <a:pPr algn="l" fontAlgn="t"/>
                      <a:r>
                        <a:rPr lang="es-ES" sz="1200" u="none" strike="noStrike">
                          <a:effectLst/>
                        </a:rPr>
                        <a:t>Fortalecimiento de los servicios de prevención del VIH para poblaciones clave (hombres que tienen sexo con hombres, personas transgénero, profesionales del sexo y migrantes)</a:t>
                      </a:r>
                      <a:endParaRPr lang="es-ES" sz="1200" b="0" i="1" u="none" strike="noStrike">
                        <a:solidFill>
                          <a:srgbClr val="000000"/>
                        </a:solidFill>
                        <a:effectLst/>
                        <a:latin typeface="Arial" panose="020B0604020202020204" pitchFamily="34" charset="0"/>
                      </a:endParaRPr>
                    </a:p>
                  </a:txBody>
                  <a:tcPr marL="0" marR="0" marT="0" marB="0"/>
                </a:tc>
                <a:tc>
                  <a:txBody>
                    <a:bodyPr/>
                    <a:lstStyle/>
                    <a:p>
                      <a:endParaRPr lang="en-US" sz="1200"/>
                    </a:p>
                  </a:txBody>
                  <a:tcPr marL="0" marR="0" marT="0" marB="0" anchor="ctr"/>
                </a:tc>
                <a:tc>
                  <a:txBody>
                    <a:bodyPr/>
                    <a:lstStyle/>
                    <a:p>
                      <a:pPr algn="l" fontAlgn="t"/>
                      <a:r>
                        <a:rPr lang="es-ES" sz="1200" u="none" strike="noStrike" dirty="0">
                          <a:effectLst/>
                        </a:rPr>
                        <a:t>Vía rápida. Apoyo al Ministerio de Salud y al Programa de VIH para implementar acciones aceleradas en el acceso a las pruebas y tratamientos ARV sin dejar a nadie atrás</a:t>
                      </a:r>
                      <a:endParaRPr lang="es-ES" sz="1200" b="0" i="1" u="none" strike="noStrike" dirty="0">
                        <a:solidFill>
                          <a:srgbClr val="000000"/>
                        </a:solidFill>
                        <a:effectLst/>
                        <a:latin typeface="Arial" panose="020B0604020202020204" pitchFamily="34" charset="0"/>
                      </a:endParaRPr>
                    </a:p>
                  </a:txBody>
                  <a:tcPr marL="0" marR="0" marT="0" marB="0"/>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s-ES" sz="1200" u="none" strike="noStrike">
                          <a:effectLst/>
                        </a:rPr>
                        <a:t>Reducción del estigma y la discriminación hacia poblaciones clave y PHIV.</a:t>
                      </a:r>
                      <a:endParaRPr lang="es-ES" sz="1200" b="0" i="1" u="none" strike="noStrike">
                        <a:solidFill>
                          <a:srgbClr val="000000"/>
                        </a:solidFill>
                        <a:effectLst/>
                        <a:latin typeface="Arial" panose="020B0604020202020204" pitchFamily="34" charset="0"/>
                      </a:endParaRPr>
                    </a:p>
                  </a:txBody>
                  <a:tcPr marL="0" marR="0" marT="0" marB="0"/>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s-ES" sz="1200" u="none" strike="noStrike">
                          <a:effectLst/>
                        </a:rPr>
                        <a:t>Fortalecimiento del JT para apoyar acciones rápidas</a:t>
                      </a:r>
                      <a:endParaRPr lang="es-ES" sz="1200" b="0" i="1" u="none" strike="noStrike">
                        <a:solidFill>
                          <a:srgbClr val="000000"/>
                        </a:solidFill>
                        <a:effectLst/>
                        <a:latin typeface="Arial" panose="020B0604020202020204" pitchFamily="34" charset="0"/>
                      </a:endParaRPr>
                    </a:p>
                  </a:txBody>
                  <a:tcPr marL="0" marR="0" marT="0" marB="0"/>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43797818"/>
                  </a:ext>
                </a:extLst>
              </a:tr>
              <a:tr h="160339">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endParaRPr lang="en-US" sz="1200"/>
                    </a:p>
                  </a:txBody>
                  <a:tcPr marL="0" marR="0" marT="0" marB="0"/>
                </a:tc>
                <a:tc>
                  <a:txBody>
                    <a:bodyPr/>
                    <a:lstStyle/>
                    <a:p>
                      <a:pPr algn="l" fontAlgn="t"/>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tc>
                <a:tc>
                  <a:txBody>
                    <a:bodyPr/>
                    <a:lstStyle/>
                    <a:p>
                      <a:pPr algn="l" fontAlgn="t"/>
                      <a:endParaRPr lang="en-US" sz="1200" b="0" i="1"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tc>
                <a:tc>
                  <a:txBody>
                    <a:bodyPr/>
                    <a:lstStyle/>
                    <a:p>
                      <a:pPr algn="l" fontAlgn="t"/>
                      <a:endParaRPr lang="en-US" sz="1200" b="0" i="1"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tc>
                <a:tc>
                  <a:txBody>
                    <a:bodyPr/>
                    <a:lstStyle/>
                    <a:p>
                      <a:pPr algn="l" fontAlgn="t"/>
                      <a:endParaRPr lang="en-US" sz="1200" b="0" i="1"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3809847614"/>
                  </a:ext>
                </a:extLst>
              </a:tr>
              <a:tr h="320678">
                <a:tc>
                  <a:txBody>
                    <a:bodyPr/>
                    <a:lstStyle/>
                    <a:p>
                      <a:pPr algn="l" fontAlgn="b"/>
                      <a:r>
                        <a:rPr lang="en-US" sz="1200" u="none" strike="noStrike">
                          <a:effectLst/>
                        </a:rPr>
                        <a:t>Sub Tasks (Actions)</a:t>
                      </a:r>
                      <a:endParaRPr lang="en-US" sz="1200" b="1" i="0" u="none" strike="noStrike">
                        <a:solidFill>
                          <a:srgbClr val="000000"/>
                        </a:solidFill>
                        <a:effectLst/>
                        <a:latin typeface="Arial" panose="020B0604020202020204" pitchFamily="34" charset="0"/>
                      </a:endParaRPr>
                    </a:p>
                  </a:txBody>
                  <a:tcPr marL="0" marR="0" marT="0" marB="0" anchor="b"/>
                </a:tc>
                <a:tc>
                  <a:txBody>
                    <a:bodyPr/>
                    <a:lstStyle/>
                    <a:p>
                      <a:endParaRPr lang="en-US" sz="1200"/>
                    </a:p>
                  </a:txBody>
                  <a:tcPr marL="0" marR="0" marT="0" marB="0" anchor="b"/>
                </a:tc>
                <a:tc>
                  <a:txBody>
                    <a:bodyPr/>
                    <a:lstStyle/>
                    <a:p>
                      <a:pPr algn="l" fontAlgn="b"/>
                      <a:r>
                        <a:rPr lang="en-US" sz="1200" u="none" strike="noStrike">
                          <a:effectLst/>
                        </a:rPr>
                        <a:t>Sub Tasks (Actions)</a:t>
                      </a:r>
                      <a:endParaRPr lang="en-US" sz="12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200" b="1"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a:effectLst/>
                        </a:rPr>
                        <a:t>Sub Tasks (Actions)</a:t>
                      </a:r>
                      <a:endParaRPr lang="en-US" sz="12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200" b="1"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a:effectLst/>
                        </a:rPr>
                        <a:t>Sub Tasks (Actions)</a:t>
                      </a:r>
                      <a:endParaRPr lang="en-US" sz="12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200" b="1"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39347801"/>
                  </a:ext>
                </a:extLst>
              </a:tr>
              <a:tr h="2733464">
                <a:tc>
                  <a:txBody>
                    <a:bodyPr/>
                    <a:lstStyle/>
                    <a:p>
                      <a:pPr algn="l" fontAlgn="t"/>
                      <a:r>
                        <a:rPr lang="es-ES" sz="1200" u="none" strike="noStrike">
                          <a:effectLst/>
                        </a:rPr>
                        <a:t>1.1  Contribuir a la implementación de la propuesta nacional financiada por el Fondo Mundial para servicios amistosos que ofrecen prevención combinada a poblaciones clave implementadas por el Ministerio de Salud y Plan Inc.</a:t>
                      </a:r>
                      <a:endParaRPr lang="es-ES" sz="1200" b="0" i="1" u="none" strike="noStrike">
                        <a:solidFill>
                          <a:srgbClr val="000000"/>
                        </a:solidFill>
                        <a:effectLst/>
                        <a:latin typeface="Arial" panose="020B0604020202020204" pitchFamily="34" charset="0"/>
                      </a:endParaRPr>
                    </a:p>
                  </a:txBody>
                  <a:tcPr marL="0" marR="0" marT="0" marB="0"/>
                </a:tc>
                <a:tc>
                  <a:txBody>
                    <a:bodyPr/>
                    <a:lstStyle/>
                    <a:p>
                      <a:endParaRPr lang="en-US" sz="1200"/>
                    </a:p>
                  </a:txBody>
                  <a:tcPr marL="0" marR="0" marT="0" marB="0" anchor="ctr"/>
                </a:tc>
                <a:tc>
                  <a:txBody>
                    <a:bodyPr/>
                    <a:lstStyle/>
                    <a:p>
                      <a:pPr algn="l" fontAlgn="t"/>
                      <a:r>
                        <a:rPr lang="es-ES" sz="1200" u="none" strike="noStrike">
                          <a:effectLst/>
                        </a:rPr>
                        <a:t>2.1 Apoyo al programa nacional de VIH para aumentar la cobertura de los servicios de pruebas, atención y tratamiento para niños, adolescentes y adultos programados en el Plan Estratégico Nacional Multisectorial 2016-2021. </a:t>
                      </a:r>
                      <a:endParaRPr lang="es-ES" sz="1200" b="0" i="1" u="none" strike="noStrike">
                        <a:solidFill>
                          <a:srgbClr val="000000"/>
                        </a:solidFill>
                        <a:effectLst/>
                        <a:latin typeface="Arial" panose="020B0604020202020204" pitchFamily="34" charset="0"/>
                      </a:endParaRPr>
                    </a:p>
                  </a:txBody>
                  <a:tcPr marL="0" marR="0" marT="0" marB="0"/>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s-ES" sz="1200" u="none" strike="noStrike">
                          <a:effectLst/>
                        </a:rPr>
                        <a:t>3.1 Asistencia técnica al Subcomité CONAVHI sobre el VIH y el mundo del trabajo para la expansión de las políticas de atención en el lugar de trabajo para la reducción del estigma y la discriminación de las personas con VIH y poblaciones clave en la acción de prevención de riesgos laborales</a:t>
                      </a:r>
                      <a:endParaRPr lang="es-ES" sz="1200" b="0" i="1" u="none" strike="noStrike">
                        <a:solidFill>
                          <a:srgbClr val="000000"/>
                        </a:solidFill>
                        <a:effectLst/>
                        <a:latin typeface="Arial" panose="020B0604020202020204" pitchFamily="34" charset="0"/>
                      </a:endParaRPr>
                    </a:p>
                  </a:txBody>
                  <a:tcPr marL="0" marR="0" marT="0" marB="0"/>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s-ES" sz="1200" u="none" strike="noStrike">
                          <a:effectLst/>
                        </a:rPr>
                        <a:t>4.1 Reforzar las habilidades, las competencias y la diversidad de la mano de obra para cumplir el mandato de ONUSIDA</a:t>
                      </a:r>
                      <a:endParaRPr lang="es-ES" sz="1200" b="0" i="1" u="none" strike="noStrike">
                        <a:solidFill>
                          <a:srgbClr val="000000"/>
                        </a:solidFill>
                        <a:effectLst/>
                        <a:latin typeface="Arial" panose="020B0604020202020204" pitchFamily="34" charset="0"/>
                      </a:endParaRPr>
                    </a:p>
                  </a:txBody>
                  <a:tcPr marL="0" marR="0" marT="0" marB="0"/>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63446697"/>
                  </a:ext>
                </a:extLst>
              </a:tr>
              <a:tr h="160339">
                <a:tc>
                  <a:txBody>
                    <a:bodyPr/>
                    <a:lstStyle/>
                    <a:p>
                      <a:pPr algn="l" fontAlgn="t"/>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tc>
                <a:tc>
                  <a:txBody>
                    <a:bodyPr/>
                    <a:lstStyle/>
                    <a:p>
                      <a:endParaRPr lang="en-US" sz="1200"/>
                    </a:p>
                  </a:txBody>
                  <a:tcPr marL="0" marR="0" marT="0" marB="0" anchor="ctr"/>
                </a:tc>
                <a:tc>
                  <a:txBody>
                    <a:bodyPr/>
                    <a:lstStyle/>
                    <a:p>
                      <a:pPr algn="l" fontAlgn="t"/>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tc>
                <a:tc>
                  <a:txBody>
                    <a:bodyPr/>
                    <a:lstStyle/>
                    <a:p>
                      <a:pPr algn="ctr" fontAlgn="ctr"/>
                      <a:r>
                        <a:rPr lang="en-US" sz="1200" u="none" strike="noStrike" dirty="0">
                          <a:effectLst/>
                        </a:rPr>
                        <a:t> </a:t>
                      </a:r>
                      <a:endParaRPr lang="en-US" sz="1200" b="0" i="1" u="none" strike="noStrike" dirty="0">
                        <a:solidFill>
                          <a:srgbClr val="000000"/>
                        </a:solidFill>
                        <a:effectLst/>
                        <a:latin typeface="Arial" panose="020B0604020202020204" pitchFamily="34" charset="0"/>
                      </a:endParaRPr>
                    </a:p>
                  </a:txBody>
                  <a:tcPr marL="0" marR="0" marT="0" marB="0" anchor="ctr"/>
                </a:tc>
                <a:tc>
                  <a:txBody>
                    <a:bodyPr/>
                    <a:lstStyle/>
                    <a:p>
                      <a:pPr algn="l" fontAlgn="t"/>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tc>
                <a:tc>
                  <a:txBody>
                    <a:bodyPr/>
                    <a:lstStyle/>
                    <a:p>
                      <a:pPr algn="ctr" fontAlgn="ctr"/>
                      <a:endParaRPr lang="en-US" sz="1200" b="0" i="1" u="none" strike="noStrike" dirty="0">
                        <a:solidFill>
                          <a:srgbClr val="000000"/>
                        </a:solidFill>
                        <a:effectLst/>
                        <a:latin typeface="Arial" panose="020B0604020202020204" pitchFamily="34" charset="0"/>
                      </a:endParaRPr>
                    </a:p>
                  </a:txBody>
                  <a:tcPr marL="0" marR="0" marT="0" marB="0" anchor="ctr"/>
                </a:tc>
                <a:tc>
                  <a:txBody>
                    <a:bodyPr/>
                    <a:lstStyle/>
                    <a:p>
                      <a:pPr algn="l" fontAlgn="t"/>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tc>
                <a:tc>
                  <a:txBody>
                    <a:bodyPr/>
                    <a:lstStyle/>
                    <a:p>
                      <a:pPr algn="ctr" fontAlgn="ctr"/>
                      <a:endParaRPr lang="en-US" sz="1200" b="0" i="1"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04837760"/>
                  </a:ext>
                </a:extLst>
              </a:tr>
              <a:tr h="3367124">
                <a:tc>
                  <a:txBody>
                    <a:bodyPr/>
                    <a:lstStyle/>
                    <a:p>
                      <a:endParaRPr lang="en-US"/>
                    </a:p>
                  </a:txBody>
                  <a:tcPr marL="0" marR="0" marT="0" marB="0"/>
                </a:tc>
                <a:tc>
                  <a:txBody>
                    <a:bodyPr/>
                    <a:lstStyle/>
                    <a:p>
                      <a:endParaRPr lang="en-US"/>
                    </a:p>
                  </a:txBody>
                  <a:tcPr marL="0" marR="0" marT="0" marB="0" anchor="ctr"/>
                </a:tc>
                <a:tc>
                  <a:txBody>
                    <a:bodyPr/>
                    <a:lstStyle/>
                    <a:p>
                      <a:endParaRPr lang="en-US"/>
                    </a:p>
                  </a:txBody>
                  <a:tcPr marL="0" marR="0" marT="0" marB="0"/>
                </a:tc>
                <a:tc>
                  <a:txBody>
                    <a:bodyPr/>
                    <a:lstStyle/>
                    <a:p>
                      <a:endParaRPr lang="en-US"/>
                    </a:p>
                  </a:txBody>
                  <a:tcPr marL="0" marR="0" marT="0" marB="0" anchor="ctr"/>
                </a:tc>
                <a:tc>
                  <a:txBody>
                    <a:bodyPr/>
                    <a:lstStyle/>
                    <a:p>
                      <a:endParaRPr lang="en-US"/>
                    </a:p>
                  </a:txBody>
                  <a:tcPr marL="0" marR="0" marT="0" marB="0"/>
                </a:tc>
                <a:tc>
                  <a:txBody>
                    <a:bodyPr/>
                    <a:lstStyle/>
                    <a:p>
                      <a:endParaRPr lang="en-US"/>
                    </a:p>
                  </a:txBody>
                  <a:tcPr marL="0" marR="0" marT="0" marB="0" anchor="ctr"/>
                </a:tc>
                <a:tc>
                  <a:txBody>
                    <a:bodyPr/>
                    <a:lstStyle/>
                    <a:p>
                      <a:endParaRPr lang="en-US"/>
                    </a:p>
                  </a:txBody>
                  <a:tcPr marL="0" marR="0" marT="0" marB="0"/>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32621720"/>
                  </a:ext>
                </a:extLst>
              </a:tr>
              <a:tr h="160339">
                <a:tc>
                  <a:txBody>
                    <a:bodyPr/>
                    <a:lstStyle/>
                    <a:p>
                      <a:endParaRPr lang="en-US"/>
                    </a:p>
                  </a:txBody>
                  <a:tcPr marL="0" marR="0" marT="0" marB="0"/>
                </a:tc>
                <a:tc>
                  <a:txBody>
                    <a:bodyPr/>
                    <a:lstStyle/>
                    <a:p>
                      <a:endParaRPr lang="en-US"/>
                    </a:p>
                  </a:txBody>
                  <a:tcPr marL="0" marR="0" marT="0" marB="0" anchor="ctr"/>
                </a:tc>
                <a:tc>
                  <a:txBody>
                    <a:bodyPr/>
                    <a:lstStyle/>
                    <a:p>
                      <a:endParaRPr lang="en-US"/>
                    </a:p>
                  </a:txBody>
                  <a:tcPr marL="0" marR="0" marT="0" marB="0"/>
                </a:tc>
                <a:tc>
                  <a:txBody>
                    <a:bodyPr/>
                    <a:lstStyle/>
                    <a:p>
                      <a:endParaRPr lang="en-US"/>
                    </a:p>
                  </a:txBody>
                  <a:tcPr marL="0" marR="0" marT="0" marB="0" anchor="ctr"/>
                </a:tc>
                <a:tc>
                  <a:txBody>
                    <a:bodyPr/>
                    <a:lstStyle/>
                    <a:p>
                      <a:endParaRPr lang="en-US"/>
                    </a:p>
                  </a:txBody>
                  <a:tcPr marL="0" marR="0" marT="0" marB="0"/>
                </a:tc>
                <a:tc>
                  <a:txBody>
                    <a:bodyPr/>
                    <a:lstStyle/>
                    <a:p>
                      <a:endParaRPr lang="en-US"/>
                    </a:p>
                  </a:txBody>
                  <a:tcPr marL="0" marR="0" marT="0" marB="0" anchor="ctr"/>
                </a:tc>
                <a:tc>
                  <a:txBody>
                    <a:bodyPr/>
                    <a:lstStyle/>
                    <a:p>
                      <a:endParaRPr lang="en-US"/>
                    </a:p>
                  </a:txBody>
                  <a:tcPr marL="0" marR="0" marT="0" marB="0"/>
                </a:tc>
                <a:tc>
                  <a:txBody>
                    <a:bodyPr/>
                    <a:lstStyle/>
                    <a:p>
                      <a:pPr algn="ctr" fontAlgn="ctr"/>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24814050"/>
                  </a:ext>
                </a:extLst>
              </a:tr>
              <a:tr h="2725767">
                <a:tc>
                  <a:txBody>
                    <a:bodyPr/>
                    <a:lstStyle/>
                    <a:p>
                      <a:endParaRPr lang="en-US"/>
                    </a:p>
                  </a:txBody>
                  <a:tcPr marL="0" marR="0" marT="0" marB="0"/>
                </a:tc>
                <a:tc>
                  <a:txBody>
                    <a:bodyPr/>
                    <a:lstStyle/>
                    <a:p>
                      <a:endParaRPr lang="en-US"/>
                    </a:p>
                  </a:txBody>
                  <a:tcPr marL="0" marR="0" marT="0" marB="0" anchor="ctr"/>
                </a:tc>
                <a:tc>
                  <a:txBody>
                    <a:bodyPr/>
                    <a:lstStyle/>
                    <a:p>
                      <a:endParaRPr lang="en-US"/>
                    </a:p>
                  </a:txBody>
                  <a:tcPr marL="0" marR="0" marT="0" marB="0"/>
                </a:tc>
                <a:tc>
                  <a:txBody>
                    <a:bodyPr/>
                    <a:lstStyle/>
                    <a:p>
                      <a:endParaRPr lang="en-US"/>
                    </a:p>
                  </a:txBody>
                  <a:tcPr marL="0" marR="0" marT="0" marB="0" anchor="ctr"/>
                </a:tc>
                <a:tc>
                  <a:txBody>
                    <a:bodyPr/>
                    <a:lstStyle/>
                    <a:p>
                      <a:endParaRPr lang="en-US"/>
                    </a:p>
                  </a:txBody>
                  <a:tcPr marL="0" marR="0" marT="0" marB="0"/>
                </a:tc>
                <a:tc>
                  <a:txBody>
                    <a:bodyPr/>
                    <a:lstStyle/>
                    <a:p>
                      <a:endParaRPr lang="en-US"/>
                    </a:p>
                  </a:txBody>
                  <a:tcPr marL="0" marR="0" marT="0" marB="0" anchor="ctr"/>
                </a:tc>
                <a:tc>
                  <a:txBody>
                    <a:bodyPr/>
                    <a:lstStyle/>
                    <a:p>
                      <a:endParaRPr lang="en-US" dirty="0"/>
                    </a:p>
                  </a:txBody>
                  <a:tcPr marL="0" marR="0" marT="0" marB="0"/>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84951411"/>
                  </a:ext>
                </a:extLst>
              </a:tr>
            </a:tbl>
          </a:graphicData>
        </a:graphic>
      </p:graphicFrame>
    </p:spTree>
    <p:extLst>
      <p:ext uri="{BB962C8B-B14F-4D97-AF65-F5344CB8AC3E}">
        <p14:creationId xmlns:p14="http://schemas.microsoft.com/office/powerpoint/2010/main" val="25351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88CA76FB-C55D-4179-949F-4BF461C8457B}"/>
              </a:ext>
            </a:extLst>
          </p:cNvPr>
          <p:cNvGraphicFramePr>
            <a:graphicFrameLocks noGrp="1"/>
          </p:cNvGraphicFramePr>
          <p:nvPr>
            <p:extLst>
              <p:ext uri="{D42A27DB-BD31-4B8C-83A1-F6EECF244321}">
                <p14:modId xmlns:p14="http://schemas.microsoft.com/office/powerpoint/2010/main" val="2323298276"/>
              </p:ext>
            </p:extLst>
          </p:nvPr>
        </p:nvGraphicFramePr>
        <p:xfrm>
          <a:off x="146613" y="208344"/>
          <a:ext cx="11898774" cy="6114835"/>
        </p:xfrm>
        <a:graphic>
          <a:graphicData uri="http://schemas.openxmlformats.org/drawingml/2006/table">
            <a:tbl>
              <a:tblPr>
                <a:tableStyleId>{5C22544A-7EE6-4342-B048-85BDC9FD1C3A}</a:tableStyleId>
              </a:tblPr>
              <a:tblGrid>
                <a:gridCol w="1452260">
                  <a:extLst>
                    <a:ext uri="{9D8B030D-6E8A-4147-A177-3AD203B41FA5}">
                      <a16:colId xmlns:a16="http://schemas.microsoft.com/office/drawing/2014/main" val="2221033664"/>
                    </a:ext>
                  </a:extLst>
                </a:gridCol>
                <a:gridCol w="1452260">
                  <a:extLst>
                    <a:ext uri="{9D8B030D-6E8A-4147-A177-3AD203B41FA5}">
                      <a16:colId xmlns:a16="http://schemas.microsoft.com/office/drawing/2014/main" val="1996708904"/>
                    </a:ext>
                  </a:extLst>
                </a:gridCol>
                <a:gridCol w="1305813">
                  <a:extLst>
                    <a:ext uri="{9D8B030D-6E8A-4147-A177-3AD203B41FA5}">
                      <a16:colId xmlns:a16="http://schemas.microsoft.com/office/drawing/2014/main" val="2955566111"/>
                    </a:ext>
                  </a:extLst>
                </a:gridCol>
                <a:gridCol w="1464466">
                  <a:extLst>
                    <a:ext uri="{9D8B030D-6E8A-4147-A177-3AD203B41FA5}">
                      <a16:colId xmlns:a16="http://schemas.microsoft.com/office/drawing/2014/main" val="2950738937"/>
                    </a:ext>
                  </a:extLst>
                </a:gridCol>
                <a:gridCol w="1793969">
                  <a:extLst>
                    <a:ext uri="{9D8B030D-6E8A-4147-A177-3AD203B41FA5}">
                      <a16:colId xmlns:a16="http://schemas.microsoft.com/office/drawing/2014/main" val="1263194637"/>
                    </a:ext>
                  </a:extLst>
                </a:gridCol>
                <a:gridCol w="1793969">
                  <a:extLst>
                    <a:ext uri="{9D8B030D-6E8A-4147-A177-3AD203B41FA5}">
                      <a16:colId xmlns:a16="http://schemas.microsoft.com/office/drawing/2014/main" val="2171899476"/>
                    </a:ext>
                  </a:extLst>
                </a:gridCol>
                <a:gridCol w="1818377">
                  <a:extLst>
                    <a:ext uri="{9D8B030D-6E8A-4147-A177-3AD203B41FA5}">
                      <a16:colId xmlns:a16="http://schemas.microsoft.com/office/drawing/2014/main" val="1713385458"/>
                    </a:ext>
                  </a:extLst>
                </a:gridCol>
                <a:gridCol w="817660">
                  <a:extLst>
                    <a:ext uri="{9D8B030D-6E8A-4147-A177-3AD203B41FA5}">
                      <a16:colId xmlns:a16="http://schemas.microsoft.com/office/drawing/2014/main" val="2808975168"/>
                    </a:ext>
                  </a:extLst>
                </a:gridCol>
              </a:tblGrid>
              <a:tr h="160339">
                <a:tc gridSpan="8">
                  <a:txBody>
                    <a:bodyPr/>
                    <a:lstStyle/>
                    <a:p>
                      <a:pPr algn="ctr" fontAlgn="b"/>
                      <a:r>
                        <a:rPr lang="es-ES" sz="1200" u="none" strike="noStrike">
                          <a:effectLst/>
                        </a:rPr>
                        <a:t>2019 Activity workplan UCO El Salvador</a:t>
                      </a:r>
                      <a:endParaRPr lang="es-ES" sz="12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0898877"/>
                  </a:ext>
                </a:extLst>
              </a:tr>
              <a:tr h="419003">
                <a:tc>
                  <a:txBody>
                    <a:bodyPr/>
                    <a:lstStyle/>
                    <a:p>
                      <a:pPr algn="l" fontAlgn="ctr"/>
                      <a:r>
                        <a:rPr lang="en-US" sz="1200" u="none" strike="noStrike">
                          <a:effectLst/>
                        </a:rPr>
                        <a:t>Award 66610</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endParaRPr lang="en-US" sz="1200"/>
                    </a:p>
                  </a:txBody>
                  <a:tcPr marL="0" marR="0" marT="0"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96293800"/>
                  </a:ext>
                </a:extLst>
              </a:tr>
              <a:tr h="160339">
                <a:tc>
                  <a:txBody>
                    <a:bodyPr/>
                    <a:lstStyle/>
                    <a:p>
                      <a:pPr algn="l" fontAlgn="t"/>
                      <a:r>
                        <a:rPr lang="en-US" sz="1200" u="none" strike="noStrike" dirty="0">
                          <a:effectLst/>
                        </a:rPr>
                        <a:t> </a:t>
                      </a:r>
                      <a:endParaRPr lang="en-US" sz="1200" b="0" i="1" u="none" strike="noStrike" dirty="0">
                        <a:solidFill>
                          <a:srgbClr val="000000"/>
                        </a:solidFill>
                        <a:effectLst/>
                        <a:latin typeface="Arial" panose="020B0604020202020204" pitchFamily="34" charset="0"/>
                      </a:endParaRPr>
                    </a:p>
                  </a:txBody>
                  <a:tcPr marL="0" marR="0" marT="0" marB="0"/>
                </a:tc>
                <a:tc>
                  <a:txBody>
                    <a:bodyPr/>
                    <a:lstStyle/>
                    <a:p>
                      <a:endParaRPr lang="en-US" sz="1200"/>
                    </a:p>
                  </a:txBody>
                  <a:tcPr marL="0" marR="0" marT="0" marB="0" anchor="ctr"/>
                </a:tc>
                <a:tc>
                  <a:txBody>
                    <a:bodyPr/>
                    <a:lstStyle/>
                    <a:p>
                      <a:pPr algn="l" fontAlgn="t"/>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tc>
                <a:tc>
                  <a:txBody>
                    <a:bodyPr/>
                    <a:lstStyle/>
                    <a:p>
                      <a:pPr algn="ctr" fontAlgn="ctr"/>
                      <a:r>
                        <a:rPr lang="en-US" sz="1200" u="none" strike="noStrike" dirty="0">
                          <a:effectLst/>
                        </a:rPr>
                        <a:t> </a:t>
                      </a:r>
                      <a:endParaRPr lang="en-US" sz="1200" b="0" i="1" u="none" strike="noStrike" dirty="0">
                        <a:solidFill>
                          <a:srgbClr val="000000"/>
                        </a:solidFill>
                        <a:effectLst/>
                        <a:latin typeface="Arial" panose="020B0604020202020204" pitchFamily="34" charset="0"/>
                      </a:endParaRPr>
                    </a:p>
                  </a:txBody>
                  <a:tcPr marL="0" marR="0" marT="0" marB="0" anchor="ctr"/>
                </a:tc>
                <a:tc>
                  <a:txBody>
                    <a:bodyPr/>
                    <a:lstStyle/>
                    <a:p>
                      <a:pPr algn="l" fontAlgn="t"/>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tc>
                <a:tc>
                  <a:txBody>
                    <a:bodyPr/>
                    <a:lstStyle/>
                    <a:p>
                      <a:pPr algn="ctr" fontAlgn="ctr"/>
                      <a:endParaRPr lang="en-US" sz="1200" b="0" i="1" u="none" strike="noStrike" dirty="0">
                        <a:solidFill>
                          <a:srgbClr val="000000"/>
                        </a:solidFill>
                        <a:effectLst/>
                        <a:latin typeface="Arial" panose="020B0604020202020204" pitchFamily="34" charset="0"/>
                      </a:endParaRPr>
                    </a:p>
                  </a:txBody>
                  <a:tcPr marL="0" marR="0" marT="0" marB="0" anchor="ctr"/>
                </a:tc>
                <a:tc>
                  <a:txBody>
                    <a:bodyPr/>
                    <a:lstStyle/>
                    <a:p>
                      <a:pPr algn="l" fontAlgn="t"/>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tc>
                <a:tc>
                  <a:txBody>
                    <a:bodyPr/>
                    <a:lstStyle/>
                    <a:p>
                      <a:pPr algn="ctr" fontAlgn="ctr"/>
                      <a:endParaRPr lang="en-US" sz="1200" b="0" i="1"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04837760"/>
                  </a:ext>
                </a:extLst>
              </a:tr>
              <a:tr h="2421425">
                <a:tc>
                  <a:txBody>
                    <a:bodyPr/>
                    <a:lstStyle/>
                    <a:p>
                      <a:pPr algn="l" fontAlgn="t"/>
                      <a:r>
                        <a:rPr lang="es-ES" sz="1200" u="none" strike="noStrike">
                          <a:effectLst/>
                        </a:rPr>
                        <a:t>1.2  Proporcionar asistencia técnica al MCP y a los principales destinatarios para el diseño y desarrollo de la Nota conceptual que se presentará en marzo de 2018 al Fondo Mundial para Reducir la Prevalencia del VIH en Poblaciones Clave en El Salvador 2019 -2021</a:t>
                      </a:r>
                      <a:endParaRPr lang="es-ES" sz="1200" b="0" i="1" u="none" strike="noStrike">
                        <a:solidFill>
                          <a:srgbClr val="000000"/>
                        </a:solidFill>
                        <a:effectLst/>
                        <a:latin typeface="Arial" panose="020B0604020202020204" pitchFamily="34" charset="0"/>
                      </a:endParaRPr>
                    </a:p>
                  </a:txBody>
                  <a:tcPr marL="0" marR="0" marT="0" marB="0"/>
                </a:tc>
                <a:tc>
                  <a:txBody>
                    <a:bodyPr/>
                    <a:lstStyle/>
                    <a:p>
                      <a:endParaRPr lang="en-US" sz="1200"/>
                    </a:p>
                  </a:txBody>
                  <a:tcPr marL="0" marR="0" marT="0" marB="0" anchor="ctr"/>
                </a:tc>
                <a:tc>
                  <a:txBody>
                    <a:bodyPr/>
                    <a:lstStyle/>
                    <a:p>
                      <a:pPr algn="l" fontAlgn="t"/>
                      <a:r>
                        <a:rPr lang="es-ES" sz="1200" u="none" strike="noStrike">
                          <a:effectLst/>
                        </a:rPr>
                        <a:t>2.2 Coordinación con actores clave para la eliminación de la transmisión del VIH y la sífilis</a:t>
                      </a:r>
                      <a:endParaRPr lang="es-ES" sz="1200" b="0" i="1" u="none" strike="noStrike">
                        <a:solidFill>
                          <a:srgbClr val="000000"/>
                        </a:solidFill>
                        <a:effectLst/>
                        <a:latin typeface="Arial" panose="020B0604020202020204" pitchFamily="34" charset="0"/>
                      </a:endParaRPr>
                    </a:p>
                  </a:txBody>
                  <a:tcPr marL="0" marR="0" marT="0" marB="0"/>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s-ES" sz="1200" u="none" strike="noStrike" dirty="0">
                          <a:effectLst/>
                        </a:rPr>
                        <a:t>3.2 Medición del Índice de Estigma y Discriminación en Diferentes Contextos</a:t>
                      </a:r>
                      <a:endParaRPr lang="es-ES" sz="1200" b="0" i="1" u="none" strike="noStrike" dirty="0">
                        <a:solidFill>
                          <a:srgbClr val="000000"/>
                        </a:solidFill>
                        <a:effectLst/>
                        <a:latin typeface="Arial" panose="020B0604020202020204" pitchFamily="34" charset="0"/>
                      </a:endParaRPr>
                    </a:p>
                  </a:txBody>
                  <a:tcPr marL="0" marR="0" marT="0" marB="0"/>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s-ES" sz="1200" u="none" strike="noStrike">
                          <a:effectLst/>
                        </a:rPr>
                        <a:t>4.2 Asegurar el uso rentable de los recursos humanos y financieros, incluido el monitoreo y la presentación de informes</a:t>
                      </a:r>
                      <a:endParaRPr lang="es-ES" sz="1200" b="0" i="1" u="none" strike="noStrike">
                        <a:solidFill>
                          <a:srgbClr val="000000"/>
                        </a:solidFill>
                        <a:effectLst/>
                        <a:latin typeface="Arial" panose="020B0604020202020204" pitchFamily="34" charset="0"/>
                      </a:endParaRPr>
                    </a:p>
                  </a:txBody>
                  <a:tcPr marL="0" marR="0" marT="0" marB="0"/>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32621720"/>
                  </a:ext>
                </a:extLst>
              </a:tr>
              <a:tr h="160339">
                <a:tc>
                  <a:txBody>
                    <a:bodyPr/>
                    <a:lstStyle/>
                    <a:p>
                      <a:pPr algn="l" fontAlgn="t"/>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tc>
                <a:tc>
                  <a:txBody>
                    <a:bodyPr/>
                    <a:lstStyle/>
                    <a:p>
                      <a:endParaRPr lang="en-US" sz="1200"/>
                    </a:p>
                  </a:txBody>
                  <a:tcPr marL="0" marR="0" marT="0" marB="0" anchor="ctr"/>
                </a:tc>
                <a:tc>
                  <a:txBody>
                    <a:bodyPr/>
                    <a:lstStyle/>
                    <a:p>
                      <a:pPr algn="l" fontAlgn="t"/>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tc>
                <a:tc>
                  <a:txBody>
                    <a:bodyPr/>
                    <a:lstStyle/>
                    <a:p>
                      <a:pPr algn="ctr" fontAlgn="ctr"/>
                      <a:r>
                        <a:rPr lang="en-US" sz="1200" u="none" strike="noStrike" dirty="0">
                          <a:effectLst/>
                        </a:rPr>
                        <a:t> </a:t>
                      </a:r>
                      <a:endParaRPr lang="en-US" sz="1200" b="0" i="1" u="none" strike="noStrike" dirty="0">
                        <a:solidFill>
                          <a:srgbClr val="000000"/>
                        </a:solidFill>
                        <a:effectLst/>
                        <a:latin typeface="Arial" panose="020B0604020202020204" pitchFamily="34" charset="0"/>
                      </a:endParaRPr>
                    </a:p>
                  </a:txBody>
                  <a:tcPr marL="0" marR="0" marT="0" marB="0" anchor="ctr"/>
                </a:tc>
                <a:tc>
                  <a:txBody>
                    <a:bodyPr/>
                    <a:lstStyle/>
                    <a:p>
                      <a:pPr algn="l" fontAlgn="t"/>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tc>
                <a:tc>
                  <a:txBody>
                    <a:bodyPr/>
                    <a:lstStyle/>
                    <a:p>
                      <a:pPr algn="ctr" fontAlgn="ctr"/>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tc>
                <a:tc>
                  <a:txBody>
                    <a:bodyPr/>
                    <a:lstStyle/>
                    <a:p>
                      <a:pPr algn="ctr" fontAlgn="ctr"/>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24814050"/>
                  </a:ext>
                </a:extLst>
              </a:tr>
              <a:tr h="2725767">
                <a:tc>
                  <a:txBody>
                    <a:bodyPr/>
                    <a:lstStyle/>
                    <a:p>
                      <a:pPr algn="l" fontAlgn="t"/>
                      <a:r>
                        <a:rPr lang="es-ES" sz="1200" u="none" strike="noStrike">
                          <a:effectLst/>
                        </a:rPr>
                        <a:t>1.3Fortalecer la comunicación entre los diferentes actores involucrados en la operación de los servicios de prevención combinados con la participación de la sociedad civil y la población clave para lograr los objetivos del país</a:t>
                      </a:r>
                      <a:endParaRPr lang="es-ES" sz="1200" b="0" i="1" u="none" strike="noStrike">
                        <a:solidFill>
                          <a:srgbClr val="000000"/>
                        </a:solidFill>
                        <a:effectLst/>
                        <a:latin typeface="Arial" panose="020B0604020202020204" pitchFamily="34" charset="0"/>
                      </a:endParaRPr>
                    </a:p>
                  </a:txBody>
                  <a:tcPr marL="0" marR="0" marT="0" marB="0"/>
                </a:tc>
                <a:tc>
                  <a:txBody>
                    <a:bodyPr/>
                    <a:lstStyle/>
                    <a:p>
                      <a:endParaRPr lang="en-US" sz="1200" dirty="0"/>
                    </a:p>
                  </a:txBody>
                  <a:tcPr marL="0" marR="0" marT="0" marB="0" anchor="ctr"/>
                </a:tc>
                <a:tc>
                  <a:txBody>
                    <a:bodyPr/>
                    <a:lstStyle/>
                    <a:p>
                      <a:pPr algn="l" fontAlgn="t"/>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tc>
                <a:tc>
                  <a:txBody>
                    <a:bodyPr/>
                    <a:lstStyle/>
                    <a:p>
                      <a:pPr algn="ctr" fontAlgn="ctr"/>
                      <a:r>
                        <a:rPr lang="en-US" sz="1200" u="none" strike="noStrike">
                          <a:effectLst/>
                        </a:rPr>
                        <a:t> </a:t>
                      </a:r>
                      <a:endParaRPr lang="en-US" sz="1200" b="0" i="1" u="none" strike="noStrike">
                        <a:solidFill>
                          <a:srgbClr val="000000"/>
                        </a:solidFill>
                        <a:effectLst/>
                        <a:latin typeface="Arial" panose="020B0604020202020204" pitchFamily="34" charset="0"/>
                      </a:endParaRPr>
                    </a:p>
                  </a:txBody>
                  <a:tcPr marL="0" marR="0" marT="0" marB="0" anchor="ctr"/>
                </a:tc>
                <a:tc>
                  <a:txBody>
                    <a:bodyPr/>
                    <a:lstStyle/>
                    <a:p>
                      <a:pPr algn="l" fontAlgn="t"/>
                      <a:r>
                        <a:rPr lang="es-ES" sz="1200" u="none" strike="noStrike">
                          <a:effectLst/>
                        </a:rPr>
                        <a:t>4.3 Apoyar la introducción de nuevos procesos comerciales para promover la innovación y reducir los costos operativos</a:t>
                      </a:r>
                      <a:endParaRPr lang="es-ES" sz="1200" b="0" i="1" u="none" strike="noStrike">
                        <a:solidFill>
                          <a:srgbClr val="000000"/>
                        </a:solidFill>
                        <a:effectLst/>
                        <a:latin typeface="Arial" panose="020B0604020202020204" pitchFamily="34" charset="0"/>
                      </a:endParaRPr>
                    </a:p>
                  </a:txBody>
                  <a:tcPr marL="0" marR="0" marT="0" marB="0"/>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84951411"/>
                  </a:ext>
                </a:extLst>
              </a:tr>
            </a:tbl>
          </a:graphicData>
        </a:graphic>
      </p:graphicFrame>
    </p:spTree>
    <p:extLst>
      <p:ext uri="{BB962C8B-B14F-4D97-AF65-F5344CB8AC3E}">
        <p14:creationId xmlns:p14="http://schemas.microsoft.com/office/powerpoint/2010/main" val="1536594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C0CA31-7CDB-40A2-BCDC-A1B65313439F}"/>
              </a:ext>
            </a:extLst>
          </p:cNvPr>
          <p:cNvSpPr>
            <a:spLocks noGrp="1"/>
          </p:cNvSpPr>
          <p:nvPr>
            <p:ph idx="1"/>
          </p:nvPr>
        </p:nvSpPr>
        <p:spPr>
          <a:xfrm>
            <a:off x="1136429" y="2278173"/>
            <a:ext cx="6467867" cy="3450613"/>
          </a:xfrm>
        </p:spPr>
        <p:txBody>
          <a:bodyPr anchor="ctr">
            <a:normAutofit/>
          </a:bodyPr>
          <a:lstStyle/>
          <a:p>
            <a:pPr algn="just"/>
            <a:r>
              <a:rPr lang="es-ES" dirty="0"/>
              <a:t>La evaluación será realizada por un equipo independiente de consultores  y será gestionada por la oficina de evaluación de la Secretaría de ONUSIDA junto con las oficinas de evaluación de cinco copatrocinadores de ONUSIDA: PNUD, UNPFA, UNICEF y la OMS, así como el Banco Mundial.</a:t>
            </a:r>
            <a:endParaRPr lang="en-US"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38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5C3657C-133C-4B13-82C8-F8CEA8B7A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3252435"/>
            <a:ext cx="2140172" cy="411135"/>
          </a:xfrm>
          <a:prstGeom prst="rect">
            <a:avLst/>
          </a:prstGeom>
        </p:spPr>
      </p:pic>
    </p:spTree>
    <p:extLst>
      <p:ext uri="{BB962C8B-B14F-4D97-AF65-F5344CB8AC3E}">
        <p14:creationId xmlns:p14="http://schemas.microsoft.com/office/powerpoint/2010/main" val="682287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872</Words>
  <Application>Microsoft Office PowerPoint</Application>
  <PresentationFormat>Widescreen</PresentationFormat>
  <Paragraphs>80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Evaluación de la contribución del Programa  Conjunto de ONUSIDA al logro de los objetivos y metas de la Estrategia 2016-2021 de ONUSIDA  Unified Budget, Results and Accountability Framework (UBRAF)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de la contribución del Programa  Conjunto de ONUSIDA al logro de los objetivos y metas de la Estrategia 2016-2021 de ONUSIDA</dc:title>
  <dc:creator>MARTINEZ DE MIRANDA, Celina</dc:creator>
  <cp:lastModifiedBy>MARTINEZ DE MIRANDA, Celina</cp:lastModifiedBy>
  <cp:revision>4</cp:revision>
  <dcterms:created xsi:type="dcterms:W3CDTF">2019-10-24T17:36:52Z</dcterms:created>
  <dcterms:modified xsi:type="dcterms:W3CDTF">2019-10-24T17:56:10Z</dcterms:modified>
</cp:coreProperties>
</file>