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71" r:id="rId5"/>
    <p:sldId id="269" r:id="rId6"/>
    <p:sldId id="272" r:id="rId7"/>
    <p:sldId id="258" r:id="rId8"/>
    <p:sldId id="268" r:id="rId9"/>
    <p:sldId id="259" r:id="rId10"/>
    <p:sldId id="260" r:id="rId11"/>
    <p:sldId id="262" r:id="rId12"/>
    <p:sldId id="263" r:id="rId13"/>
    <p:sldId id="264" r:id="rId14"/>
    <p:sldId id="266" r:id="rId15"/>
    <p:sldId id="267" r:id="rId16"/>
    <p:sldId id="276" r:id="rId17"/>
    <p:sldId id="270" r:id="rId18"/>
    <p:sldId id="273" r:id="rId19"/>
    <p:sldId id="274" r:id="rId20"/>
    <p:sldId id="275" r:id="rId21"/>
    <p:sldId id="277" r:id="rId22"/>
    <p:sldId id="278" r:id="rId23"/>
    <p:sldId id="279" r:id="rId24"/>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D179D875-D5AB-46DE-877B-E4D7E0A869AE}" type="datetimeFigureOut">
              <a:rPr lang="es-SV" smtClean="0"/>
              <a:pPr/>
              <a:t>30/04/2015</a:t>
            </a:fld>
            <a:endParaRPr lang="es-SV"/>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SV"/>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C04BA47-5461-45EE-901F-EEB7F901D431}" type="slidenum">
              <a:rPr lang="es-SV" smtClean="0"/>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79D875-D5AB-46DE-877B-E4D7E0A869AE}" type="datetimeFigureOut">
              <a:rPr lang="es-SV" smtClean="0"/>
              <a:pPr/>
              <a:t>30/04/2015</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1C04BA47-5461-45EE-901F-EEB7F901D431}"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79D875-D5AB-46DE-877B-E4D7E0A869AE}" type="datetimeFigureOut">
              <a:rPr lang="es-SV" smtClean="0"/>
              <a:pPr/>
              <a:t>30/04/2015</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1C04BA47-5461-45EE-901F-EEB7F901D431}"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D179D875-D5AB-46DE-877B-E4D7E0A869AE}" type="datetimeFigureOut">
              <a:rPr lang="es-SV" smtClean="0"/>
              <a:pPr/>
              <a:t>30/04/2015</a:t>
            </a:fld>
            <a:endParaRPr lang="es-SV"/>
          </a:p>
        </p:txBody>
      </p:sp>
      <p:sp>
        <p:nvSpPr>
          <p:cNvPr id="5" name="4 Marcador de pie de página"/>
          <p:cNvSpPr>
            <a:spLocks noGrp="1"/>
          </p:cNvSpPr>
          <p:nvPr>
            <p:ph type="ftr" sz="quarter" idx="11"/>
          </p:nvPr>
        </p:nvSpPr>
        <p:spPr>
          <a:xfrm>
            <a:off x="457200" y="6480969"/>
            <a:ext cx="4260056" cy="300831"/>
          </a:xfrm>
        </p:spPr>
        <p:txBody>
          <a:bodyPr/>
          <a:lstStyle/>
          <a:p>
            <a:endParaRPr lang="es-SV"/>
          </a:p>
        </p:txBody>
      </p:sp>
      <p:sp>
        <p:nvSpPr>
          <p:cNvPr id="6" name="5 Marcador de número de diapositiva"/>
          <p:cNvSpPr>
            <a:spLocks noGrp="1"/>
          </p:cNvSpPr>
          <p:nvPr>
            <p:ph type="sldNum" sz="quarter" idx="12"/>
          </p:nvPr>
        </p:nvSpPr>
        <p:spPr/>
        <p:txBody>
          <a:bodyPr/>
          <a:lstStyle/>
          <a:p>
            <a:fld id="{1C04BA47-5461-45EE-901F-EEB7F901D431}"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D179D875-D5AB-46DE-877B-E4D7E0A869AE}" type="datetimeFigureOut">
              <a:rPr lang="es-SV" smtClean="0"/>
              <a:pPr/>
              <a:t>30/04/2015</a:t>
            </a:fld>
            <a:endParaRPr lang="es-SV"/>
          </a:p>
        </p:txBody>
      </p:sp>
      <p:sp>
        <p:nvSpPr>
          <p:cNvPr id="5" name="4 Marcador de pie de página"/>
          <p:cNvSpPr>
            <a:spLocks noGrp="1"/>
          </p:cNvSpPr>
          <p:nvPr>
            <p:ph type="ftr" sz="quarter" idx="11"/>
          </p:nvPr>
        </p:nvSpPr>
        <p:spPr>
          <a:xfrm>
            <a:off x="2619376" y="6480969"/>
            <a:ext cx="4260056" cy="300831"/>
          </a:xfrm>
        </p:spPr>
        <p:txBody>
          <a:bodyPr/>
          <a:lstStyle/>
          <a:p>
            <a:endParaRPr lang="es-SV"/>
          </a:p>
        </p:txBody>
      </p:sp>
      <p:sp>
        <p:nvSpPr>
          <p:cNvPr id="6" name="5 Marcador de número de diapositiva"/>
          <p:cNvSpPr>
            <a:spLocks noGrp="1"/>
          </p:cNvSpPr>
          <p:nvPr>
            <p:ph type="sldNum" sz="quarter" idx="12"/>
          </p:nvPr>
        </p:nvSpPr>
        <p:spPr>
          <a:xfrm>
            <a:off x="8451056" y="809624"/>
            <a:ext cx="502920" cy="300831"/>
          </a:xfrm>
        </p:spPr>
        <p:txBody>
          <a:bodyPr/>
          <a:lstStyle/>
          <a:p>
            <a:fld id="{1C04BA47-5461-45EE-901F-EEB7F901D431}" type="slidenum">
              <a:rPr lang="es-SV" smtClean="0"/>
              <a:pPr/>
              <a:t>‹Nº›</a:t>
            </a:fld>
            <a:endParaRPr lang="es-SV"/>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D179D875-D5AB-46DE-877B-E4D7E0A869AE}" type="datetimeFigureOut">
              <a:rPr lang="es-SV" smtClean="0"/>
              <a:pPr/>
              <a:t>30/04/2015</a:t>
            </a:fld>
            <a:endParaRPr lang="es-SV"/>
          </a:p>
        </p:txBody>
      </p:sp>
      <p:sp>
        <p:nvSpPr>
          <p:cNvPr id="6" name="5 Marcador de pie de página"/>
          <p:cNvSpPr>
            <a:spLocks noGrp="1"/>
          </p:cNvSpPr>
          <p:nvPr>
            <p:ph type="ftr" sz="quarter" idx="11"/>
          </p:nvPr>
        </p:nvSpPr>
        <p:spPr>
          <a:xfrm>
            <a:off x="457200" y="6480969"/>
            <a:ext cx="4260056" cy="301752"/>
          </a:xfrm>
        </p:spPr>
        <p:txBody>
          <a:bodyPr/>
          <a:lstStyle/>
          <a:p>
            <a:endParaRPr lang="es-SV"/>
          </a:p>
        </p:txBody>
      </p:sp>
      <p:sp>
        <p:nvSpPr>
          <p:cNvPr id="7" name="6 Marcador de número de diapositiva"/>
          <p:cNvSpPr>
            <a:spLocks noGrp="1"/>
          </p:cNvSpPr>
          <p:nvPr>
            <p:ph type="sldNum" sz="quarter" idx="12"/>
          </p:nvPr>
        </p:nvSpPr>
        <p:spPr>
          <a:xfrm>
            <a:off x="7589520" y="6480969"/>
            <a:ext cx="502920" cy="301752"/>
          </a:xfrm>
        </p:spPr>
        <p:txBody>
          <a:bodyPr/>
          <a:lstStyle/>
          <a:p>
            <a:fld id="{1C04BA47-5461-45EE-901F-EEB7F901D431}"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D179D875-D5AB-46DE-877B-E4D7E0A869AE}" type="datetimeFigureOut">
              <a:rPr lang="es-SV" smtClean="0"/>
              <a:pPr/>
              <a:t>30/04/2015</a:t>
            </a:fld>
            <a:endParaRPr lang="es-SV"/>
          </a:p>
        </p:txBody>
      </p:sp>
      <p:sp>
        <p:nvSpPr>
          <p:cNvPr id="8" name="7 Marcador de pie de página"/>
          <p:cNvSpPr>
            <a:spLocks noGrp="1"/>
          </p:cNvSpPr>
          <p:nvPr>
            <p:ph type="ftr" sz="quarter" idx="11"/>
          </p:nvPr>
        </p:nvSpPr>
        <p:spPr>
          <a:xfrm>
            <a:off x="457200" y="6480969"/>
            <a:ext cx="4261104" cy="301752"/>
          </a:xfrm>
        </p:spPr>
        <p:txBody>
          <a:bodyPr/>
          <a:lstStyle/>
          <a:p>
            <a:endParaRPr lang="es-SV"/>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C04BA47-5461-45EE-901F-EEB7F901D431}" type="slidenum">
              <a:rPr lang="es-SV" smtClean="0"/>
              <a:pPr/>
              <a:t>‹Nº›</a:t>
            </a:fld>
            <a:endParaRPr lang="es-SV"/>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179D875-D5AB-46DE-877B-E4D7E0A869AE}" type="datetimeFigureOut">
              <a:rPr lang="es-SV" smtClean="0"/>
              <a:pPr/>
              <a:t>30/04/2015</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1C04BA47-5461-45EE-901F-EEB7F901D431}"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D179D875-D5AB-46DE-877B-E4D7E0A869AE}" type="datetimeFigureOut">
              <a:rPr lang="es-SV" smtClean="0"/>
              <a:pPr/>
              <a:t>30/04/2015</a:t>
            </a:fld>
            <a:endParaRPr lang="es-SV"/>
          </a:p>
        </p:txBody>
      </p:sp>
      <p:sp>
        <p:nvSpPr>
          <p:cNvPr id="3" name="2 Marcador de pie de página"/>
          <p:cNvSpPr>
            <a:spLocks noGrp="1"/>
          </p:cNvSpPr>
          <p:nvPr>
            <p:ph type="ftr" sz="quarter" idx="11"/>
          </p:nvPr>
        </p:nvSpPr>
        <p:spPr>
          <a:xfrm>
            <a:off x="457200" y="6481890"/>
            <a:ext cx="4260056" cy="300831"/>
          </a:xfrm>
        </p:spPr>
        <p:txBody>
          <a:bodyPr/>
          <a:lstStyle/>
          <a:p>
            <a:endParaRPr lang="es-SV"/>
          </a:p>
        </p:txBody>
      </p:sp>
      <p:sp>
        <p:nvSpPr>
          <p:cNvPr id="4" name="3 Marcador de número de diapositiva"/>
          <p:cNvSpPr>
            <a:spLocks noGrp="1"/>
          </p:cNvSpPr>
          <p:nvPr>
            <p:ph type="sldNum" sz="quarter" idx="12"/>
          </p:nvPr>
        </p:nvSpPr>
        <p:spPr>
          <a:xfrm>
            <a:off x="7589520" y="6480969"/>
            <a:ext cx="502920" cy="301752"/>
          </a:xfrm>
        </p:spPr>
        <p:txBody>
          <a:bodyPr/>
          <a:lstStyle/>
          <a:p>
            <a:fld id="{1C04BA47-5461-45EE-901F-EEB7F901D431}"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D179D875-D5AB-46DE-877B-E4D7E0A869AE}" type="datetimeFigureOut">
              <a:rPr lang="es-SV" smtClean="0"/>
              <a:pPr/>
              <a:t>30/04/2015</a:t>
            </a:fld>
            <a:endParaRPr lang="es-SV"/>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SV"/>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C04BA47-5461-45EE-901F-EEB7F901D431}" type="slidenum">
              <a:rPr lang="es-SV" smtClean="0"/>
              <a:pPr/>
              <a:t>‹Nº›</a:t>
            </a:fld>
            <a:endParaRPr lang="es-SV"/>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D179D875-D5AB-46DE-877B-E4D7E0A869AE}" type="datetimeFigureOut">
              <a:rPr lang="es-SV" smtClean="0"/>
              <a:pPr/>
              <a:t>30/04/2015</a:t>
            </a:fld>
            <a:endParaRPr lang="es-SV"/>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SV"/>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C04BA47-5461-45EE-901F-EEB7F901D431}" type="slidenum">
              <a:rPr lang="es-SV" smtClean="0"/>
              <a:pPr/>
              <a:t>‹Nº›</a:t>
            </a:fld>
            <a:endParaRPr lang="es-SV"/>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179D875-D5AB-46DE-877B-E4D7E0A869AE}" type="datetimeFigureOut">
              <a:rPr lang="es-SV" smtClean="0"/>
              <a:pPr/>
              <a:t>30/04/2015</a:t>
            </a:fld>
            <a:endParaRPr lang="es-SV"/>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SV"/>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C04BA47-5461-45EE-901F-EEB7F901D431}" type="slidenum">
              <a:rPr lang="es-SV" smtClean="0"/>
              <a:pPr/>
              <a:t>‹Nº›</a:t>
            </a:fld>
            <a:endParaRPr lang="es-SV"/>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332656"/>
            <a:ext cx="8062912" cy="3876848"/>
          </a:xfrm>
        </p:spPr>
        <p:txBody>
          <a:bodyPr>
            <a:normAutofit fontScale="90000"/>
          </a:bodyPr>
          <a:lstStyle/>
          <a:p>
            <a:r>
              <a:rPr lang="es-SV" dirty="0" smtClean="0"/>
              <a:t>Informes:</a:t>
            </a:r>
            <a:br>
              <a:rPr lang="es-SV" dirty="0" smtClean="0"/>
            </a:br>
            <a:r>
              <a:rPr lang="es-SV" dirty="0" smtClean="0"/>
              <a:t> 1. Consulta Regional de ITS/VIH y Hepatitis Virales</a:t>
            </a:r>
            <a:br>
              <a:rPr lang="es-SV" dirty="0" smtClean="0"/>
            </a:br>
            <a:r>
              <a:rPr lang="es-SV" dirty="0" smtClean="0"/>
              <a:t>2. Avances de la EMMIE</a:t>
            </a:r>
            <a:br>
              <a:rPr lang="es-SV" dirty="0" smtClean="0"/>
            </a:br>
            <a:r>
              <a:rPr lang="es-SV" dirty="0" smtClean="0"/>
              <a:t>3. Próxima Reunión del MCR </a:t>
            </a:r>
            <a:br>
              <a:rPr lang="es-SV" dirty="0" smtClean="0"/>
            </a:br>
            <a:endParaRPr lang="es-SV" dirty="0"/>
          </a:p>
        </p:txBody>
      </p:sp>
      <p:sp>
        <p:nvSpPr>
          <p:cNvPr id="3" name="2 Subtítulo"/>
          <p:cNvSpPr>
            <a:spLocks noGrp="1"/>
          </p:cNvSpPr>
          <p:nvPr>
            <p:ph type="subTitle" idx="1"/>
          </p:nvPr>
        </p:nvSpPr>
        <p:spPr>
          <a:xfrm>
            <a:off x="179512" y="5105400"/>
            <a:ext cx="8062912" cy="1752600"/>
          </a:xfrm>
        </p:spPr>
        <p:txBody>
          <a:bodyPr/>
          <a:lstStyle/>
          <a:p>
            <a:r>
              <a:rPr lang="es-SV" dirty="0" smtClean="0"/>
              <a:t>Dra. Ana Isabel Nieto</a:t>
            </a:r>
          </a:p>
          <a:p>
            <a:r>
              <a:rPr lang="es-SV" dirty="0" smtClean="0"/>
              <a:t>San Salvador, 30 de Abril de 2015</a:t>
            </a:r>
            <a:endParaRPr lang="es-SV"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dirty="0" smtClean="0"/>
              <a:t>Consulta Regional de ITS/VIH y Hepatitis Virales</a:t>
            </a:r>
            <a:endParaRPr lang="es-SV" sz="36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23527" y="1628800"/>
            <a:ext cx="8568953" cy="496855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399032"/>
          </a:xfrm>
        </p:spPr>
        <p:txBody>
          <a:bodyPr>
            <a:normAutofit/>
          </a:bodyPr>
          <a:lstStyle/>
          <a:p>
            <a:r>
              <a:rPr lang="es-SV" sz="3600" dirty="0" smtClean="0"/>
              <a:t>Consulta Regional de ITS/VIH y Hepatitis Virales</a:t>
            </a:r>
            <a:endParaRPr lang="es-SV" sz="36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20456" y="1412776"/>
            <a:ext cx="8572024"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399032"/>
          </a:xfrm>
        </p:spPr>
        <p:txBody>
          <a:bodyPr>
            <a:normAutofit/>
          </a:bodyPr>
          <a:lstStyle/>
          <a:p>
            <a:r>
              <a:rPr lang="es-SV" sz="3200" dirty="0" smtClean="0"/>
              <a:t>Consulta Regional de ITS/VIH y Hepatitis Virales</a:t>
            </a:r>
            <a:endParaRPr lang="es-SV" sz="32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23528" y="1268760"/>
            <a:ext cx="8496944"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67544" y="326680"/>
            <a:ext cx="8298009" cy="6531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11560" y="404664"/>
            <a:ext cx="8064896" cy="626469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23528" y="404664"/>
            <a:ext cx="8496944" cy="61926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132856"/>
            <a:ext cx="8229600" cy="2016224"/>
          </a:xfrm>
        </p:spPr>
        <p:txBody>
          <a:bodyPr>
            <a:normAutofit fontScale="90000"/>
          </a:bodyPr>
          <a:lstStyle/>
          <a:p>
            <a:r>
              <a:rPr lang="es-SV" b="1" dirty="0" smtClean="0"/>
              <a:t>Estrategia de Eliminación de la malaria en Mesoamérica y la Isla La Española (EMMMIE)</a:t>
            </a:r>
            <a:endParaRPr lang="es-SV"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b="1" dirty="0" smtClean="0"/>
              <a:t>EMMIE</a:t>
            </a:r>
            <a:endParaRPr lang="es-SV" b="1" dirty="0"/>
          </a:p>
        </p:txBody>
      </p:sp>
      <p:sp>
        <p:nvSpPr>
          <p:cNvPr id="3" name="2 Marcador de contenido"/>
          <p:cNvSpPr>
            <a:spLocks noGrp="1"/>
          </p:cNvSpPr>
          <p:nvPr>
            <p:ph idx="1"/>
          </p:nvPr>
        </p:nvSpPr>
        <p:spPr/>
        <p:txBody>
          <a:bodyPr/>
          <a:lstStyle/>
          <a:p>
            <a:pPr>
              <a:buNone/>
            </a:pPr>
            <a:r>
              <a:rPr lang="es-ES" b="1" dirty="0" smtClean="0"/>
              <a:t>Países participantes en EMMIE</a:t>
            </a:r>
            <a:endParaRPr lang="es-SV" dirty="0" smtClean="0"/>
          </a:p>
          <a:p>
            <a:r>
              <a:rPr lang="es-SV" dirty="0" smtClean="0"/>
              <a:t>Belice, Costa Rica, República Dominicana, El Salvador, Guatemala, Haití, Honduras, Nicaragua y Panamá. Colombia y México también participan, sobre todo en cuestiones de apoyo técnico y cooperación Sur-Sur en la región.</a:t>
            </a:r>
          </a:p>
          <a:p>
            <a:endParaRPr lang="es-SV"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145282"/>
          </a:xfrm>
        </p:spPr>
        <p:txBody>
          <a:bodyPr/>
          <a:lstStyle/>
          <a:p>
            <a:r>
              <a:rPr lang="es-SV" b="1" dirty="0" smtClean="0"/>
              <a:t>EMMIE</a:t>
            </a:r>
            <a:endParaRPr lang="es-SV" b="1" dirty="0"/>
          </a:p>
        </p:txBody>
      </p:sp>
      <p:sp>
        <p:nvSpPr>
          <p:cNvPr id="3" name="2 Marcador de contenido"/>
          <p:cNvSpPr>
            <a:spLocks noGrp="1"/>
          </p:cNvSpPr>
          <p:nvPr>
            <p:ph idx="1"/>
          </p:nvPr>
        </p:nvSpPr>
        <p:spPr>
          <a:xfrm>
            <a:off x="457200" y="1268760"/>
            <a:ext cx="8229600" cy="5400600"/>
          </a:xfrm>
        </p:spPr>
        <p:txBody>
          <a:bodyPr>
            <a:normAutofit fontScale="85000" lnSpcReduction="20000"/>
          </a:bodyPr>
          <a:lstStyle/>
          <a:p>
            <a:pPr>
              <a:buNone/>
            </a:pPr>
            <a:r>
              <a:rPr lang="es-ES" sz="3200" b="1" dirty="0" smtClean="0"/>
              <a:t>Marco de Implementación de EMMIE</a:t>
            </a:r>
            <a:endParaRPr lang="es-SV" sz="4000" dirty="0" smtClean="0"/>
          </a:p>
          <a:p>
            <a:r>
              <a:rPr lang="es-ES" sz="3200" dirty="0" smtClean="0"/>
              <a:t>EMMIE es una iniciativa con un presupuesto de $ 10, 200,000 estructurados como sigue: </a:t>
            </a:r>
          </a:p>
          <a:p>
            <a:pPr>
              <a:buNone/>
            </a:pPr>
            <a:endParaRPr lang="es-SV" sz="1000" dirty="0" smtClean="0"/>
          </a:p>
          <a:p>
            <a:r>
              <a:rPr lang="es-ES" sz="3200" dirty="0" smtClean="0"/>
              <a:t> </a:t>
            </a:r>
            <a:r>
              <a:rPr lang="es-ES" sz="2800" b="1" dirty="0" smtClean="0"/>
              <a:t>$ 3, 200,000</a:t>
            </a:r>
            <a:r>
              <a:rPr lang="es-ES" sz="2800" dirty="0" smtClean="0"/>
              <a:t> gestionados directamente por </a:t>
            </a:r>
            <a:r>
              <a:rPr lang="es-ES" sz="2800" dirty="0" err="1" smtClean="0"/>
              <a:t>Population</a:t>
            </a:r>
            <a:r>
              <a:rPr lang="es-ES" sz="2800" dirty="0" smtClean="0"/>
              <a:t> </a:t>
            </a:r>
            <a:r>
              <a:rPr lang="es-ES" sz="2800" dirty="0" err="1" smtClean="0"/>
              <a:t>Services</a:t>
            </a:r>
            <a:r>
              <a:rPr lang="es-ES" sz="2800" dirty="0" smtClean="0"/>
              <a:t> International (PSI), el Receptor Principal. Estos fondos, ejecutados principalmente durante el primer año de la Iniciativa (2014), sirven para financiar actividades relativas al fortalecimiento de sistemas de vigilancia en 6 países y para actividades de coordinación y soporte programático. </a:t>
            </a:r>
          </a:p>
          <a:p>
            <a:pPr>
              <a:buNone/>
            </a:pPr>
            <a:endParaRPr lang="es-SV" sz="1000" dirty="0" smtClean="0"/>
          </a:p>
          <a:p>
            <a:r>
              <a:rPr lang="es-ES" sz="3200" dirty="0" smtClean="0"/>
              <a:t> </a:t>
            </a:r>
            <a:r>
              <a:rPr lang="es-ES" sz="2800" b="1" dirty="0" smtClean="0"/>
              <a:t>$ 7, 000,000</a:t>
            </a:r>
            <a:r>
              <a:rPr lang="es-ES" sz="2800" dirty="0" smtClean="0"/>
              <a:t> gestionados por el Fondo Mundial como premios a los países que logren alcanzar las metas acordadas de reducción de los casos de malaria para llegar a la eliminación de los mismos. </a:t>
            </a:r>
            <a:endParaRPr lang="es-SV" sz="3600" dirty="0" smtClean="0"/>
          </a:p>
          <a:p>
            <a:endParaRPr lang="es-SV"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073274"/>
          </a:xfrm>
        </p:spPr>
        <p:txBody>
          <a:bodyPr/>
          <a:lstStyle/>
          <a:p>
            <a:r>
              <a:rPr lang="es-SV" b="1" dirty="0" smtClean="0"/>
              <a:t>EMMIE</a:t>
            </a:r>
            <a:endParaRPr lang="es-SV" b="1" dirty="0"/>
          </a:p>
        </p:txBody>
      </p:sp>
      <p:sp>
        <p:nvSpPr>
          <p:cNvPr id="3" name="2 Marcador de contenido"/>
          <p:cNvSpPr>
            <a:spLocks noGrp="1"/>
          </p:cNvSpPr>
          <p:nvPr>
            <p:ph idx="1"/>
          </p:nvPr>
        </p:nvSpPr>
        <p:spPr>
          <a:xfrm>
            <a:off x="457200" y="1052736"/>
            <a:ext cx="8507288" cy="5616624"/>
          </a:xfrm>
        </p:spPr>
        <p:txBody>
          <a:bodyPr>
            <a:normAutofit fontScale="77500" lnSpcReduction="20000"/>
          </a:bodyPr>
          <a:lstStyle/>
          <a:p>
            <a:r>
              <a:rPr lang="es-ES" dirty="0" smtClean="0"/>
              <a:t>Durante la última década, el progreso de la Región de Centroamérica y República Dominicana hacia la eliminación de la  Malaria ha sido admirable por sus evidentes resultados positivos. El número de casos de malaria ha disminuido substancialmente y todos los países de la región se han encaminado dentro de un trayecto que podría eliminar completamente esta enfermedad durante los próximos 5-10 años.  </a:t>
            </a:r>
          </a:p>
          <a:p>
            <a:endParaRPr lang="es-SV" sz="1000" dirty="0" smtClean="0"/>
          </a:p>
          <a:p>
            <a:r>
              <a:rPr lang="es-ES" dirty="0" smtClean="0"/>
              <a:t>El Fondo Mundial a partir de enero de 2014 sustentado en estudios que demuestran que con acciones concretas la región tiene la posibilidad de eliminar Malaria para el  2020 está apoyando a la región.</a:t>
            </a:r>
          </a:p>
          <a:p>
            <a:endParaRPr lang="es-ES" sz="1000" dirty="0" smtClean="0"/>
          </a:p>
          <a:p>
            <a:r>
              <a:rPr lang="es-ES" dirty="0" smtClean="0"/>
              <a:t>  Esta Iniciativa nació en seguimiento a la Declaración del Consejo de Ministros de Salud de Centro América y República Dominicana (COMISCA) en Junio de 2013 en San Jose (Costa Rica), en la cual todos los Ministros de Salud de la región se comprometieron en Eliminar la Malaria para el 2020.</a:t>
            </a:r>
            <a:endParaRPr lang="es-SV" dirty="0" smtClean="0"/>
          </a:p>
          <a:p>
            <a:endParaRPr lang="es-SV"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dirty="0" smtClean="0"/>
              <a:t>Consulta Regional de ITS/VIH y Hepatitis Virales</a:t>
            </a:r>
            <a:endParaRPr lang="es-SV" sz="3600" dirty="0"/>
          </a:p>
        </p:txBody>
      </p:sp>
      <p:sp>
        <p:nvSpPr>
          <p:cNvPr id="3" name="2 Marcador de contenido"/>
          <p:cNvSpPr>
            <a:spLocks noGrp="1"/>
          </p:cNvSpPr>
          <p:nvPr>
            <p:ph idx="1"/>
          </p:nvPr>
        </p:nvSpPr>
        <p:spPr/>
        <p:txBody>
          <a:bodyPr>
            <a:normAutofit fontScale="92500"/>
          </a:bodyPr>
          <a:lstStyle/>
          <a:p>
            <a:r>
              <a:rPr lang="es-ES" dirty="0" smtClean="0"/>
              <a:t>Identificar y aprovechar todas las oportunidades  para hacer frente a las epidemias de VIH, hepatitis virales (VH) y las infecciones de transmisión sexual (ITS) en un marco de trabajo  post-2015.</a:t>
            </a:r>
          </a:p>
          <a:p>
            <a:r>
              <a:rPr lang="es-ES" dirty="0" smtClean="0"/>
              <a:t> Las </a:t>
            </a:r>
            <a:r>
              <a:rPr lang="es-ES" b="1" dirty="0" smtClean="0"/>
              <a:t>estrategias  para 2016-2021 </a:t>
            </a:r>
            <a:r>
              <a:rPr lang="es-ES" dirty="0" smtClean="0"/>
              <a:t>guiarán las acciones necesarias para cumplir con los objetivos propuestos para  </a:t>
            </a:r>
            <a:r>
              <a:rPr lang="es-ES" b="1" dirty="0" smtClean="0"/>
              <a:t>2030</a:t>
            </a:r>
            <a:r>
              <a:rPr lang="es-ES" dirty="0" smtClean="0"/>
              <a:t> que se centran  las </a:t>
            </a:r>
            <a:r>
              <a:rPr lang="es-ES" b="1" dirty="0" smtClean="0"/>
              <a:t>metas de eliminación y/o en el final de las epidemias</a:t>
            </a:r>
            <a:endParaRPr lang="es-SV"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857250"/>
          </a:xfrm>
        </p:spPr>
        <p:txBody>
          <a:bodyPr/>
          <a:lstStyle/>
          <a:p>
            <a:r>
              <a:rPr lang="es-SV" b="1" dirty="0" smtClean="0"/>
              <a:t>EMMIE</a:t>
            </a:r>
            <a:endParaRPr lang="es-SV" b="1" dirty="0"/>
          </a:p>
        </p:txBody>
      </p:sp>
      <p:sp>
        <p:nvSpPr>
          <p:cNvPr id="3" name="2 Marcador de contenido"/>
          <p:cNvSpPr>
            <a:spLocks noGrp="1"/>
          </p:cNvSpPr>
          <p:nvPr>
            <p:ph idx="1"/>
          </p:nvPr>
        </p:nvSpPr>
        <p:spPr/>
        <p:txBody>
          <a:bodyPr/>
          <a:lstStyle/>
          <a:p>
            <a:r>
              <a:rPr lang="es-SV" dirty="0" smtClean="0"/>
              <a:t>En junio en el marco de la Cumbre de Presidentes del SICA, los presidentes darán su respaldo a la EMMIE.</a:t>
            </a:r>
            <a:endParaRPr lang="es-SV"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132856"/>
            <a:ext cx="8229600" cy="2016224"/>
          </a:xfrm>
        </p:spPr>
        <p:txBody>
          <a:bodyPr>
            <a:normAutofit/>
          </a:bodyPr>
          <a:lstStyle/>
          <a:p>
            <a:r>
              <a:rPr lang="es-SV" b="1" dirty="0" smtClean="0"/>
              <a:t>Mecanismo de Coordinación Regional (MCR)</a:t>
            </a:r>
            <a:endParaRPr lang="es-SV"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b="1" dirty="0" smtClean="0"/>
              <a:t>MCR</a:t>
            </a:r>
            <a:endParaRPr lang="es-SV" b="1" dirty="0"/>
          </a:p>
        </p:txBody>
      </p:sp>
      <p:sp>
        <p:nvSpPr>
          <p:cNvPr id="3" name="2 Marcador de contenido"/>
          <p:cNvSpPr>
            <a:spLocks noGrp="1"/>
          </p:cNvSpPr>
          <p:nvPr>
            <p:ph idx="1"/>
          </p:nvPr>
        </p:nvSpPr>
        <p:spPr/>
        <p:txBody>
          <a:bodyPr/>
          <a:lstStyle/>
          <a:p>
            <a:r>
              <a:rPr lang="es-SV" dirty="0" smtClean="0"/>
              <a:t>Del 12 al 14 de mayo se desarrollará la reunión plenaria del MCR en San Salvador</a:t>
            </a:r>
          </a:p>
          <a:p>
            <a:r>
              <a:rPr lang="es-SV" dirty="0" smtClean="0"/>
              <a:t>El nuevo RP de los fondos del MCR es el SISCA y el personal técnico del MCR está ubicado en las oficinas del SISCA junto al personal del proyecto REDCA</a:t>
            </a:r>
          </a:p>
          <a:p>
            <a:endParaRPr lang="es-SV"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399032"/>
          </a:xfrm>
        </p:spPr>
        <p:txBody>
          <a:bodyPr/>
          <a:lstStyle/>
          <a:p>
            <a:r>
              <a:rPr lang="es-SV" b="1" dirty="0" smtClean="0"/>
              <a:t>MCR</a:t>
            </a:r>
            <a:endParaRPr lang="es-SV" b="1" dirty="0"/>
          </a:p>
        </p:txBody>
      </p:sp>
      <p:sp>
        <p:nvSpPr>
          <p:cNvPr id="3" name="2 Marcador de contenido"/>
          <p:cNvSpPr>
            <a:spLocks noGrp="1"/>
          </p:cNvSpPr>
          <p:nvPr>
            <p:ph idx="1"/>
          </p:nvPr>
        </p:nvSpPr>
        <p:spPr>
          <a:xfrm>
            <a:off x="457200" y="1412776"/>
            <a:ext cx="8229600" cy="5042032"/>
          </a:xfrm>
        </p:spPr>
        <p:txBody>
          <a:bodyPr>
            <a:normAutofit lnSpcReduction="10000"/>
          </a:bodyPr>
          <a:lstStyle/>
          <a:p>
            <a:r>
              <a:rPr lang="es-SV" dirty="0" smtClean="0"/>
              <a:t>Revisión del Plan Estratégico Regional de Malaria</a:t>
            </a:r>
          </a:p>
          <a:p>
            <a:r>
              <a:rPr lang="es-SV" dirty="0" smtClean="0"/>
              <a:t>Evaluación del Plan Estratégico Regional de VIH</a:t>
            </a:r>
          </a:p>
          <a:p>
            <a:r>
              <a:rPr lang="es-SV" dirty="0" smtClean="0"/>
              <a:t>Solicitud de OPS de iniciar el proceso de incorporación de TB en el MCR</a:t>
            </a:r>
          </a:p>
          <a:p>
            <a:r>
              <a:rPr lang="es-SV" dirty="0" smtClean="0"/>
              <a:t>Revisión de nuevas líneas en el marco de cooperación de PEPFAR</a:t>
            </a:r>
          </a:p>
          <a:p>
            <a:r>
              <a:rPr lang="es-SV" dirty="0" smtClean="0"/>
              <a:t>Agenda Política</a:t>
            </a:r>
          </a:p>
          <a:p>
            <a:r>
              <a:rPr lang="es-SV" dirty="0" smtClean="0"/>
              <a:t>Trabajo por comisiones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dirty="0" smtClean="0"/>
              <a:t>Consulta Regional de ITS/VIH y Hepatitis Virales</a:t>
            </a:r>
            <a:endParaRPr lang="es-SV" sz="3600" dirty="0"/>
          </a:p>
        </p:txBody>
      </p:sp>
      <p:sp>
        <p:nvSpPr>
          <p:cNvPr id="3" name="2 Marcador de contenido"/>
          <p:cNvSpPr>
            <a:spLocks noGrp="1"/>
          </p:cNvSpPr>
          <p:nvPr>
            <p:ph idx="1"/>
          </p:nvPr>
        </p:nvSpPr>
        <p:spPr/>
        <p:txBody>
          <a:bodyPr>
            <a:normAutofit fontScale="77500" lnSpcReduction="20000"/>
          </a:bodyPr>
          <a:lstStyle/>
          <a:p>
            <a:r>
              <a:rPr lang="es-ES" b="1" dirty="0" smtClean="0"/>
              <a:t>Objetivo General</a:t>
            </a:r>
            <a:endParaRPr lang="es-SV" dirty="0" smtClean="0"/>
          </a:p>
          <a:p>
            <a:pPr>
              <a:buNone/>
            </a:pPr>
            <a:endParaRPr lang="es-SV" dirty="0" smtClean="0"/>
          </a:p>
          <a:p>
            <a:pPr lvl="0"/>
            <a:r>
              <a:rPr lang="es-ES" dirty="0" smtClean="0"/>
              <a:t>Discutir las prioridades, líneas estratégicas, las intervenciones necesarias y acciones en materia de VIH, infecciones de transmisión sexual y  hepatitis virales en la Región de las Américas para asegurar las partes interesadas ​​contribuyan de manera oportuna  e informada al desarrollo de Estrategias Mundiales para el Sector de la Salud durante el periodo 2016-2021  para con ello contar con un marco de trabajo ambicioso y robusto, a la vez que alcanzable,  así como para revisar y validar el Plan de Acción Regional para la Prevención y Control de las Hepatitis Virales 2016-2019.</a:t>
            </a:r>
            <a:endParaRPr lang="es-SV" dirty="0" smtClean="0"/>
          </a:p>
          <a:p>
            <a:pPr>
              <a:buNone/>
            </a:pPr>
            <a:endParaRPr lang="es-SV"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87940" y="404664"/>
            <a:ext cx="8670121" cy="61206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51005" y="260648"/>
            <a:ext cx="8441990" cy="633670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4999476" cy="4005064"/>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995936" y="2852936"/>
            <a:ext cx="5148064" cy="4005064"/>
          </a:xfrm>
          <a:prstGeom prst="rect">
            <a:avLst/>
          </a:prstGeom>
          <a:noFill/>
          <a:ln w="9525">
            <a:noFill/>
            <a:miter lim="800000"/>
            <a:headEnd/>
            <a:tailEnd/>
          </a:ln>
        </p:spPr>
      </p:pic>
      <p:sp>
        <p:nvSpPr>
          <p:cNvPr id="4" name="3 CuadroTexto"/>
          <p:cNvSpPr txBox="1"/>
          <p:nvPr/>
        </p:nvSpPr>
        <p:spPr>
          <a:xfrm>
            <a:off x="0" y="4077072"/>
            <a:ext cx="3923928" cy="1754326"/>
          </a:xfrm>
          <a:prstGeom prst="rect">
            <a:avLst/>
          </a:prstGeom>
          <a:noFill/>
        </p:spPr>
        <p:txBody>
          <a:bodyPr wrap="square" rtlCol="0">
            <a:spAutoFit/>
          </a:bodyPr>
          <a:lstStyle/>
          <a:p>
            <a:r>
              <a:rPr lang="es-SV" b="1" dirty="0" smtClean="0"/>
              <a:t>HEPATITIS C PREVALENCIA MODERADA : 1.5 A 3.5%</a:t>
            </a:r>
          </a:p>
          <a:p>
            <a:endParaRPr lang="es-SV" b="1" dirty="0"/>
          </a:p>
          <a:p>
            <a:endParaRPr lang="es-SV" b="1" dirty="0" smtClean="0"/>
          </a:p>
          <a:p>
            <a:r>
              <a:rPr lang="es-SV" b="1" dirty="0" smtClean="0"/>
              <a:t>HEPATITIS B PREVALENCIA BAJA, MENOS DEL 2%</a:t>
            </a:r>
            <a:endParaRPr lang="es-SV"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dirty="0" smtClean="0"/>
              <a:t>Consulta Regional de ITS/VIH y Hepatitis Virales</a:t>
            </a:r>
            <a:endParaRPr lang="es-SV" sz="3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83568" y="1609300"/>
            <a:ext cx="7776864" cy="511894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46936" y="332656"/>
            <a:ext cx="8346059" cy="626469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dirty="0" smtClean="0"/>
              <a:t>Consulta Regional de ITS/VIH y Hepatitis Virales</a:t>
            </a:r>
            <a:endParaRPr lang="es-SV" sz="36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27584" y="1462056"/>
            <a:ext cx="7272808" cy="525728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98</TotalTime>
  <Words>612</Words>
  <Application>Microsoft Office PowerPoint</Application>
  <PresentationFormat>Presentación en pantalla (4:3)</PresentationFormat>
  <Paragraphs>49</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Brío</vt:lpstr>
      <vt:lpstr>Informes:  1. Consulta Regional de ITS/VIH y Hepatitis Virales 2. Avances de la EMMIE 3. Próxima Reunión del MCR  </vt:lpstr>
      <vt:lpstr>Consulta Regional de ITS/VIH y Hepatitis Virales</vt:lpstr>
      <vt:lpstr>Consulta Regional de ITS/VIH y Hepatitis Virales</vt:lpstr>
      <vt:lpstr>Diapositiva 4</vt:lpstr>
      <vt:lpstr>Diapositiva 5</vt:lpstr>
      <vt:lpstr>Diapositiva 6</vt:lpstr>
      <vt:lpstr>Consulta Regional de ITS/VIH y Hepatitis Virales</vt:lpstr>
      <vt:lpstr>Diapositiva 8</vt:lpstr>
      <vt:lpstr>Consulta Regional de ITS/VIH y Hepatitis Virales</vt:lpstr>
      <vt:lpstr>Consulta Regional de ITS/VIH y Hepatitis Virales</vt:lpstr>
      <vt:lpstr>Consulta Regional de ITS/VIH y Hepatitis Virales</vt:lpstr>
      <vt:lpstr>Consulta Regional de ITS/VIH y Hepatitis Virales</vt:lpstr>
      <vt:lpstr>Diapositiva 13</vt:lpstr>
      <vt:lpstr>Diapositiva 14</vt:lpstr>
      <vt:lpstr>Diapositiva 15</vt:lpstr>
      <vt:lpstr>Estrategia de Eliminación de la malaria en Mesoamérica y la Isla La Española (EMMMIE)</vt:lpstr>
      <vt:lpstr>EMMIE</vt:lpstr>
      <vt:lpstr>EMMIE</vt:lpstr>
      <vt:lpstr>EMMIE</vt:lpstr>
      <vt:lpstr>EMMIE</vt:lpstr>
      <vt:lpstr>Mecanismo de Coordinación Regional (MCR)</vt:lpstr>
      <vt:lpstr>MCR</vt:lpstr>
      <vt:lpstr>MCR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Informes:  1. Consulta Regional de ITS/VIH y Hepatitis Virales 2. Avances de la EMMIE 3. Próxima Reunión del MCR</dc:title>
  <dc:creator>anieto</dc:creator>
  <cp:lastModifiedBy>CCE</cp:lastModifiedBy>
  <cp:revision>10</cp:revision>
  <dcterms:created xsi:type="dcterms:W3CDTF">2015-04-30T13:32:37Z</dcterms:created>
  <dcterms:modified xsi:type="dcterms:W3CDTF">2015-04-30T15:41:25Z</dcterms:modified>
</cp:coreProperties>
</file>