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7" r:id="rId2"/>
    <p:sldId id="305" r:id="rId3"/>
    <p:sldId id="330" r:id="rId4"/>
    <p:sldId id="343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3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00192" y="116632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06 / Julio 2015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5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99592" y="2451837"/>
            <a:ext cx="6984776" cy="1625235"/>
          </a:xfrm>
        </p:spPr>
        <p:txBody>
          <a:bodyPr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SV" sz="4400" dirty="0" smtClean="0">
                <a:solidFill>
                  <a:schemeClr val="bg1">
                    <a:lumMod val="50000"/>
                  </a:schemeClr>
                </a:solidFill>
              </a:rPr>
              <a:t>Impacto de Subvención del FM en El Salvador en TB</a:t>
            </a:r>
            <a:endParaRPr lang="es-ES" sz="4400" dirty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95736" y="4293096"/>
            <a:ext cx="51845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dirty="0"/>
              <a:t>Presenta: </a:t>
            </a:r>
            <a:r>
              <a:rPr lang="es-SV" sz="1800" dirty="0" smtClean="0"/>
              <a:t>Dr. Julio Garay</a:t>
            </a:r>
          </a:p>
          <a:p>
            <a:r>
              <a:rPr lang="es-ES" sz="1800" dirty="0" smtClean="0"/>
              <a:t>Coordinador </a:t>
            </a:r>
            <a:r>
              <a:rPr lang="es-ES" sz="1800" dirty="0"/>
              <a:t>Nacional , Programa de Tuberculosis y </a:t>
            </a:r>
            <a:r>
              <a:rPr lang="es-ES" sz="1800" dirty="0" smtClean="0"/>
              <a:t>Enfermedades Respiratorias</a:t>
            </a:r>
            <a:endParaRPr lang="es-SV" sz="1800" dirty="0"/>
          </a:p>
        </p:txBody>
      </p:sp>
    </p:spTree>
    <p:extLst>
      <p:ext uri="{BB962C8B-B14F-4D97-AF65-F5344CB8AC3E}">
        <p14:creationId xmlns:p14="http://schemas.microsoft.com/office/powerpoint/2010/main" val="15496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16632"/>
            <a:ext cx="63722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Reducción de la Mortalidad (vidas Salvadas) y Mayor </a:t>
            </a:r>
            <a:r>
              <a:rPr lang="es-ES" sz="2400" b="1" dirty="0" smtClean="0">
                <a:solidFill>
                  <a:schemeClr val="bg1"/>
                </a:solidFill>
              </a:rPr>
              <a:t>Curación</a:t>
            </a:r>
            <a:endParaRPr lang="es-E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538735"/>
              </p:ext>
            </p:extLst>
          </p:nvPr>
        </p:nvGraphicFramePr>
        <p:xfrm>
          <a:off x="1043608" y="1700808"/>
          <a:ext cx="6723695" cy="410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Gráfico" r:id="rId3" imgW="6943657" imgH="4019640" progId="MSGraph.Chart.8">
                  <p:embed followColorScheme="full"/>
                </p:oleObj>
              </mc:Choice>
              <mc:Fallback>
                <p:oleObj name="Gráfico" r:id="rId3" imgW="6943657" imgH="401964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l="1987" t="3702" r="1987" b="5478"/>
                      <a:stretch>
                        <a:fillRect/>
                      </a:stretch>
                    </p:blipFill>
                    <p:spPr bwMode="auto">
                      <a:xfrm>
                        <a:off x="1043608" y="1700808"/>
                        <a:ext cx="6723695" cy="4100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656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0120" y="764704"/>
            <a:ext cx="6372200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Capacidad Instalada y Formación de </a:t>
            </a:r>
            <a:r>
              <a:rPr lang="es-ES" sz="1600" b="1" dirty="0" smtClean="0">
                <a:solidFill>
                  <a:schemeClr val="bg1"/>
                </a:solidFill>
              </a:rPr>
              <a:t>Recursos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619672" y="908720"/>
            <a:ext cx="562967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/>
                </a:solidFill>
              </a:rPr>
              <a:t>Ampliación de cobertura.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1600" dirty="0" smtClean="0">
                <a:solidFill>
                  <a:schemeClr val="tx1"/>
                </a:solidFill>
              </a:rPr>
              <a:t>Tecnología (Gene </a:t>
            </a:r>
            <a:r>
              <a:rPr lang="es-ES" sz="1600" dirty="0" err="1" smtClean="0">
                <a:solidFill>
                  <a:schemeClr val="tx1"/>
                </a:solidFill>
              </a:rPr>
              <a:t>Xpert</a:t>
            </a:r>
            <a:r>
              <a:rPr lang="es-ES" sz="1600" dirty="0" smtClean="0">
                <a:solidFill>
                  <a:schemeClr val="tx1"/>
                </a:solidFill>
              </a:rPr>
              <a:t>) para </a:t>
            </a:r>
            <a:r>
              <a:rPr lang="es-ES" sz="1600" dirty="0" err="1" smtClean="0">
                <a:solidFill>
                  <a:schemeClr val="tx1"/>
                </a:solidFill>
              </a:rPr>
              <a:t>Dx</a:t>
            </a:r>
            <a:r>
              <a:rPr lang="es-ES" sz="1600" dirty="0" smtClean="0">
                <a:solidFill>
                  <a:schemeClr val="tx1"/>
                </a:solidFill>
              </a:rPr>
              <a:t>. Precoz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80120" y="1844824"/>
            <a:ext cx="63722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Derechos Humanos y </a:t>
            </a:r>
            <a:r>
              <a:rPr lang="es-ES" sz="1600" b="1" dirty="0" smtClean="0">
                <a:solidFill>
                  <a:schemeClr val="bg1"/>
                </a:solidFill>
              </a:rPr>
              <a:t>Atención </a:t>
            </a:r>
            <a:r>
              <a:rPr lang="es-ES" sz="1600" b="1" dirty="0">
                <a:solidFill>
                  <a:schemeClr val="bg1"/>
                </a:solidFill>
              </a:rPr>
              <a:t>a Poblaciones de mayor riesgo y Vulnerabilidad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1619672" y="2276872"/>
            <a:ext cx="5832648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tx1"/>
                </a:solidFill>
              </a:rPr>
              <a:t>VIH, PPL, Contactos, TB-MDR Asentamientos Urbano Marginales de las grandes ciudades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80120" y="3212976"/>
            <a:ext cx="6372200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</a:rPr>
              <a:t>Sostenibilidad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619672" y="3501008"/>
            <a:ext cx="6336704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tx1"/>
                </a:solidFill>
              </a:rPr>
              <a:t>Inversión en (Recursos Humanos</a:t>
            </a:r>
            <a:r>
              <a:rPr lang="es-ES" sz="1600" dirty="0" smtClean="0">
                <a:solidFill>
                  <a:schemeClr val="tx1"/>
                </a:solidFill>
              </a:rPr>
              <a:t>)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080120" y="4293096"/>
            <a:ext cx="63722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solidFill>
                  <a:schemeClr val="bg1"/>
                </a:solidFill>
              </a:rPr>
              <a:t>Horizontalización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de los </a:t>
            </a:r>
            <a:r>
              <a:rPr lang="es-ES" b="1" dirty="0" smtClean="0">
                <a:solidFill>
                  <a:schemeClr val="bg1"/>
                </a:solidFill>
              </a:rPr>
              <a:t>Programas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1619672" y="4581128"/>
            <a:ext cx="6336704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tx1"/>
                </a:solidFill>
              </a:rPr>
              <a:t>Apoyo a los </a:t>
            </a:r>
            <a:r>
              <a:rPr lang="es-ES" sz="1600" dirty="0" smtClean="0">
                <a:solidFill>
                  <a:schemeClr val="tx1"/>
                </a:solidFill>
              </a:rPr>
              <a:t>ECOS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80120" y="5373216"/>
            <a:ext cx="63722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Principales Brechas y Desafíos a enfrentar  por lo que se requiere continuar con el financiamiento del Fondo mundial. </a:t>
            </a:r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1619672" y="5877272"/>
            <a:ext cx="6336704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tx1"/>
                </a:solidFill>
              </a:rPr>
              <a:t>Aumento de Poblaciones mas vulnerables (PPL, Migrantes)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tx1"/>
                </a:solidFill>
              </a:rPr>
              <a:t>Desigualdades Sociales, (determinantes sociales de la Salud</a:t>
            </a:r>
            <a:r>
              <a:rPr lang="es-ES" sz="1600" dirty="0" smtClean="0">
                <a:solidFill>
                  <a:schemeClr val="tx1"/>
                </a:solidFill>
              </a:rPr>
              <a:t>)</a:t>
            </a:r>
            <a:endParaRPr lang="es-E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2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88640"/>
            <a:ext cx="6372200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chemeClr val="bg1"/>
                </a:solidFill>
              </a:rPr>
              <a:t>Horizontalización</a:t>
            </a:r>
            <a:r>
              <a:rPr lang="es-ES" sz="2400" b="1" dirty="0" smtClean="0">
                <a:solidFill>
                  <a:schemeClr val="bg1"/>
                </a:solidFill>
              </a:rPr>
              <a:t> de los Programas</a:t>
            </a:r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rrhh.salud.gob.sv/files/webfiles/images/ecos_familia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377334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voces.org.sv/wp-content/uploads/2012/10/TA-MINSAL_ECOSFamiliares-2012100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713" y="3918992"/>
            <a:ext cx="3573551" cy="181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transparenciaactiva.gob.sv/wp-content/uploads/2014/07/466797_409676885721430_554765215_o-622x4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302920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5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143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Tema de Office</vt:lpstr>
      <vt:lpstr>Gráfico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Maria Leydies Portillo</cp:lastModifiedBy>
  <cp:revision>132</cp:revision>
  <dcterms:created xsi:type="dcterms:W3CDTF">2014-09-12T13:24:53Z</dcterms:created>
  <dcterms:modified xsi:type="dcterms:W3CDTF">2015-07-03T17:02:50Z</dcterms:modified>
</cp:coreProperties>
</file>