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94" r:id="rId3"/>
    <p:sldId id="295" r:id="rId4"/>
    <p:sldId id="296" r:id="rId5"/>
    <p:sldId id="300" r:id="rId6"/>
    <p:sldId id="301" r:id="rId7"/>
    <p:sldId id="302" r:id="rId8"/>
    <p:sldId id="297" r:id="rId9"/>
    <p:sldId id="298" r:id="rId10"/>
    <p:sldId id="299" r:id="rId11"/>
    <p:sldId id="303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600" y="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3B5BE-A30C-43FB-8848-12C4773F44B6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322833-2295-45EA-9EAF-8E696C092A90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6105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22833-2295-45EA-9EAF-8E696C092A90}" type="slidenum">
              <a:rPr lang="es-ES" smtClean="0"/>
              <a:pPr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91207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22833-2295-45EA-9EAF-8E696C092A90}" type="slidenum">
              <a:rPr lang="es-ES" smtClean="0"/>
              <a:pPr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8648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22833-2295-45EA-9EAF-8E696C092A90}" type="slidenum">
              <a:rPr lang="es-ES" smtClean="0"/>
              <a:pPr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386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SV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322833-2295-45EA-9EAF-8E696C092A90}" type="slidenum">
              <a:rPr lang="es-ES" smtClean="0"/>
              <a:pPr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76390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D522B-734C-4158-AF22-ECD53C536201}" type="datetimeFigureOut">
              <a:rPr lang="es-ES" smtClean="0"/>
              <a:pPr/>
              <a:t>25/06/2015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0B0C4-AC0F-4D01-B69D-A22F61CAFCB5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ebook.com/MCPES2002" TargetMode="External"/><Relationship Id="rId2" Type="http://schemas.openxmlformats.org/officeDocument/2006/relationships/hyperlink" Target="http://www.mcpelsalvador.com.org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 txBox="1">
            <a:spLocks/>
          </p:cNvSpPr>
          <p:nvPr/>
        </p:nvSpPr>
        <p:spPr>
          <a:xfrm>
            <a:off x="6300192" y="116632"/>
            <a:ext cx="2705473" cy="525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1600" dirty="0" smtClean="0"/>
              <a:t>25 </a:t>
            </a:r>
            <a:r>
              <a:rPr lang="es-ES" sz="1600" dirty="0" smtClean="0"/>
              <a:t>/ </a:t>
            </a:r>
            <a:r>
              <a:rPr lang="es-ES" sz="1600" dirty="0" smtClean="0"/>
              <a:t>Junio 2015</a:t>
            </a:r>
            <a:r>
              <a:rPr lang="es-ES" sz="2800" dirty="0" smtClean="0"/>
              <a:t/>
            </a:r>
            <a:br>
              <a:rPr lang="es-ES" sz="2800" dirty="0" smtClean="0"/>
            </a:br>
            <a:endParaRPr lang="es-ES" sz="500" dirty="0"/>
          </a:p>
        </p:txBody>
      </p:sp>
      <p:sp>
        <p:nvSpPr>
          <p:cNvPr id="5" name="Marcador de texto 4"/>
          <p:cNvSpPr>
            <a:spLocks noGrp="1"/>
          </p:cNvSpPr>
          <p:nvPr>
            <p:ph type="body" idx="1"/>
          </p:nvPr>
        </p:nvSpPr>
        <p:spPr>
          <a:xfrm>
            <a:off x="899592" y="1412776"/>
            <a:ext cx="6984776" cy="2273307"/>
          </a:xfrm>
        </p:spPr>
        <p:txBody>
          <a:bodyPr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SV" sz="2800" b="1" dirty="0"/>
              <a:t>Comité de Propuestas</a:t>
            </a:r>
            <a:br>
              <a:rPr lang="es-SV" sz="2800" b="1" dirty="0"/>
            </a:br>
            <a:r>
              <a:rPr lang="es-SV" sz="2800" dirty="0"/>
              <a:t>Avance en proceso de elaboración de Nuevo Plan Estratégico de Malaria (Dialogo de País, elección de RP, contratación de consultores etc.) </a:t>
            </a:r>
            <a:endParaRPr lang="es-ES" sz="2800" dirty="0">
              <a:solidFill>
                <a:schemeClr val="accent1">
                  <a:lumMod val="75000"/>
                </a:schemeClr>
              </a:solidFill>
              <a:latin typeface="Arial Black" pitchFamily="34" charset="0"/>
              <a:cs typeface="Arial" panose="020B0604020202020204" pitchFamily="34" charset="0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907791" y="4010836"/>
            <a:ext cx="5904569" cy="150639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SV" dirty="0" smtClean="0"/>
              <a:t>Dr. Jaime Enrique Alemán Escobar / MINSAL </a:t>
            </a:r>
          </a:p>
          <a:p>
            <a:pPr algn="ctr"/>
            <a:r>
              <a:rPr lang="es-SV" dirty="0" smtClean="0"/>
              <a:t> Dr. Miguel Aragón / OPS</a:t>
            </a:r>
          </a:p>
          <a:p>
            <a:pPr algn="ctr"/>
            <a:endParaRPr lang="es-SV" dirty="0"/>
          </a:p>
          <a:p>
            <a:pPr algn="ctr"/>
            <a:endParaRPr lang="es-SV" dirty="0" smtClean="0"/>
          </a:p>
          <a:p>
            <a:pPr algn="ctr"/>
            <a:r>
              <a:rPr lang="es-SV" dirty="0" smtClean="0"/>
              <a:t>Plenaria 07-2015</a:t>
            </a:r>
            <a:endParaRPr lang="es-SV" dirty="0" smtClean="0"/>
          </a:p>
        </p:txBody>
      </p:sp>
    </p:spTree>
    <p:extLst>
      <p:ext uri="{BB962C8B-B14F-4D97-AF65-F5344CB8AC3E}">
        <p14:creationId xmlns:p14="http://schemas.microsoft.com/office/powerpoint/2010/main" val="322953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124744"/>
            <a:ext cx="8352928" cy="4525963"/>
          </a:xfrm>
        </p:spPr>
        <p:txBody>
          <a:bodyPr>
            <a:normAutofit/>
          </a:bodyPr>
          <a:lstStyle/>
          <a:p>
            <a:r>
              <a:rPr lang="es-SV" sz="2400" dirty="0"/>
              <a:t>C</a:t>
            </a:r>
            <a:r>
              <a:rPr lang="es-SV" sz="2400" dirty="0" smtClean="0"/>
              <a:t>ontratación </a:t>
            </a:r>
            <a:r>
              <a:rPr lang="es-SV" sz="2400" dirty="0" smtClean="0"/>
              <a:t>de </a:t>
            </a:r>
            <a:r>
              <a:rPr lang="es-SV" sz="2400" dirty="0"/>
              <a:t>C</a:t>
            </a:r>
            <a:r>
              <a:rPr lang="es-SV" sz="2400" dirty="0" smtClean="0"/>
              <a:t>onsultor </a:t>
            </a:r>
            <a:r>
              <a:rPr lang="es-SV" sz="2400" dirty="0"/>
              <a:t>T</a:t>
            </a:r>
            <a:r>
              <a:rPr lang="es-SV" sz="2400" dirty="0" smtClean="0"/>
              <a:t>écnico </a:t>
            </a:r>
            <a:r>
              <a:rPr lang="es-SV" sz="2400" dirty="0" smtClean="0"/>
              <a:t>para el PENM 2016-2020, </a:t>
            </a:r>
            <a:r>
              <a:rPr lang="es-SV" sz="2400" dirty="0" smtClean="0"/>
              <a:t>Financiado por </a:t>
            </a:r>
            <a:r>
              <a:rPr lang="es-SV" sz="2400" dirty="0" smtClean="0"/>
              <a:t>OPS.</a:t>
            </a:r>
          </a:p>
          <a:p>
            <a:endParaRPr lang="es-SV" sz="2400" dirty="0" smtClean="0"/>
          </a:p>
          <a:p>
            <a:r>
              <a:rPr lang="es-SV" sz="2400" dirty="0"/>
              <a:t>C</a:t>
            </a:r>
            <a:r>
              <a:rPr lang="es-SV" sz="2400" dirty="0" smtClean="0"/>
              <a:t>ontratación </a:t>
            </a:r>
            <a:r>
              <a:rPr lang="es-SV" sz="2400" dirty="0"/>
              <a:t>de </a:t>
            </a:r>
            <a:r>
              <a:rPr lang="es-SV" sz="2400" dirty="0" smtClean="0"/>
              <a:t>Consultor Financiero </a:t>
            </a:r>
            <a:r>
              <a:rPr lang="es-SV" sz="2400" dirty="0"/>
              <a:t>para el PENM 2016-2020</a:t>
            </a:r>
            <a:r>
              <a:rPr lang="es-SV" sz="2400" dirty="0" smtClean="0"/>
              <a:t>, Financiado por Plan Internacional.</a:t>
            </a:r>
            <a:endParaRPr lang="es-SV" sz="2400" dirty="0" smtClean="0"/>
          </a:p>
          <a:p>
            <a:endParaRPr lang="es-SV" sz="2400" dirty="0"/>
          </a:p>
          <a:p>
            <a:r>
              <a:rPr lang="es-SV" sz="2400" dirty="0" smtClean="0"/>
              <a:t>Elección del </a:t>
            </a:r>
            <a:r>
              <a:rPr lang="es-SV" sz="2400" dirty="0" smtClean="0"/>
              <a:t>RP, cuando se tenga el borrador final del PENM 2016-2020.</a:t>
            </a:r>
            <a:endParaRPr lang="es-SV" sz="2400" dirty="0"/>
          </a:p>
          <a:p>
            <a:pPr marL="0" indent="0">
              <a:buNone/>
            </a:pPr>
            <a:endParaRPr lang="es-SV" sz="2400" dirty="0"/>
          </a:p>
        </p:txBody>
      </p:sp>
      <p:sp>
        <p:nvSpPr>
          <p:cNvPr id="4" name="Rectángulo 3"/>
          <p:cNvSpPr/>
          <p:nvPr/>
        </p:nvSpPr>
        <p:spPr>
          <a:xfrm>
            <a:off x="0" y="116632"/>
            <a:ext cx="4932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dirty="0" smtClean="0"/>
              <a:t>PROXIMOS PASOS</a:t>
            </a: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242165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7667625" y="333375"/>
            <a:ext cx="1225550" cy="4318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s-SV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Subtítulo"/>
          <p:cNvSpPr txBox="1">
            <a:spLocks/>
          </p:cNvSpPr>
          <p:nvPr/>
        </p:nvSpPr>
        <p:spPr bwMode="auto">
          <a:xfrm>
            <a:off x="1476375" y="1657350"/>
            <a:ext cx="5761038" cy="4318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normAutofit lnSpcReduction="10000"/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endParaRPr lang="es-SV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084" name="4 CuadroTexto"/>
          <p:cNvSpPr txBox="1">
            <a:spLocks noChangeArrowheads="1"/>
          </p:cNvSpPr>
          <p:nvPr/>
        </p:nvSpPr>
        <p:spPr bwMode="auto">
          <a:xfrm>
            <a:off x="2525713" y="3917950"/>
            <a:ext cx="47688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SV" altLang="es-SV" sz="2000" b="1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www.mcpelsalvador.com.org</a:t>
            </a:r>
            <a:r>
              <a:rPr lang="es-SV" altLang="es-SV" sz="2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6085" name="5 CuadroTexto"/>
          <p:cNvSpPr txBox="1">
            <a:spLocks noChangeArrowheads="1"/>
          </p:cNvSpPr>
          <p:nvPr/>
        </p:nvSpPr>
        <p:spPr bwMode="auto">
          <a:xfrm>
            <a:off x="3035300" y="4662488"/>
            <a:ext cx="3192463" cy="107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www.facebook.com/MCPES2002</a:t>
            </a: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s-SV" altLang="es-SV" sz="1600">
                <a:solidFill>
                  <a:srgbClr val="00B0F0"/>
                </a:solidFill>
                <a:latin typeface="Arial" panose="020B0604020202020204" pitchFamily="34" charset="0"/>
              </a:rPr>
              <a:t>@MCPElSalvador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6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6" name="AutoShape 6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6087" name="AutoShape 8" descr="data:image/jpeg;base64,/9j/4AAQSkZJRgABAQAAAQABAAD/2wCEAAkGBw8QDxANEA4QDQ8PDw8PDQ0PDw8ODQ0MFBEWFxQRFBUYHCggGholHRQUITEhJSkrLi4uFx8zODMsNygtLisBCgoKDg0OFxAQFywcFRwsLCwsLCwuKywsLCwsLCwsLCwsLCwsLSwsNywsLCwuLDcsLCwsLCwsLDcsNzcsLDcsLP/AABEIAMgAyAMBEQACEQEDEQH/xAAcAAACAgMBAQAAAAAAAAAAAAAAAQUHAgMGBAj/xABLEAABAgMBCAwMBAYABwAAAAABAAIDBBEhBQYSMTJRsbIHExQWM0FxcnORktEiIzVSYWJjZIGjweIkNFSCFUJEU5OhJUOzw+Hw8f/EABoBAQADAQEBAAAAAAAAAAAAAAABAgQFAwb/xAApEQEAAQMBBwUBAQEBAAAAAAAAAQIDETEEEhMUITNRBTJBQmEigVIj/9oADAMBAAIRAxEAPwC8UAgSCPn7sy8Gx8QYXmN8J3UvSi1XXpCk10wh4t+TBkwHO9LnhmgFaOTq+Zec3ohr35+7fO+xTyc+UcePA35+7/O+xOSnycePA35+7/O+xOSnycf8G/P3f532JyU+Tj/g35+7/O+xOSnycf8ABvz93+d9iclPk4/4N+fu/wA77E5KfJx/wb8/d/nfYnJT5OP+Dfn7v877E5KfJx/wb8/d/nfYnJT5OP8Ag35+7/O+xOSnycf8G/P3f532JyU+Tj/g35+7/O+xOSnycf8ABvz93+d9iclPk4/4N+fu3zvsTk58nHhshX5MOXAc0Z2vD/oFWdjq8p48JiQuzLx7GRBheY7wXdS8K7NdOsPSmumUgvNc1AFIECKDi74L5nEmDAOC0VDooNHOPGG5gt9jZoxvVM9y58QgpeUe+3JB4yLT8ONapriNHhiZe1kgwZ3cp4vgvOa5lbdiGZl4QxtaPjRRmo6Mdqg5mdpTmpPQbVBzM7SZqOg2qDmZ2kzUdBtUHMztJmo6DaoOZnaTNR0G1QczO0majoNqg5mdpM1HQbVBzM7SZqOg2qDmZ2kzUdBtUHMztJmo6DaoOZnaTNR0G1QczO0majoNqg5mdpM1HRk2XhHE1p5DVN6oxDB9z2HFVvprVTvybsPFHk3stHhAcYsI+Cvv7ymMJ69++ZzS2DHOE0mjYptc05jnCy3tnjG9S97d34l2YKwNBoEg5q/K6phwxAYaPi1LiDa2GMfX9CtOy2t6czo8bteOjl7nyooIjv2giymcrbcr+IeGMvVNTQYM7jib3qtNOUz0RUaae7GaegWBe0UxCkzlpqrYQKoCqAqgKoCqAqgKoCqAqgKoCqAqgKoCqYMt0Gae3E74G0Ku7CYqSspNh4sscMbV41UzEr5y8t0pb/mNHOHFTOr0T5Vqj5dTebdUxWGA81fCpgk2l0M931WLabW7OY0aLVeYw6VZXsxcbEFZ3fjmNNxBjo4Q2+gD/wBK6tmN2hjuTmp640QMaXcQFgzniCrEZlMziEFEiFxLjaTjWiIw85ljVSgVQFUBVAVQFUBVAVQFUBVAVRBtBJAAJJxACpKicRrKcZSUC4M2+0QHgZ3UZpXlN+3HyvFuZexl6M4eKG3lf3Lzna6IW4FTZvOms8LtHuTm6DgSxdefN+yP7z3JzlBwJQ09KvgxHQn0D20rQ1FoqveiqKo3oec04lphxC0hwxi1WnrCIlOwogiMrxOFCM2deFXSXo8l70wYU3DtxuMM8hs0gKb8b1stzipZrSuU2NUwaNKCsIds08+0iH4gldaPZDFrVLK68XJb+46O9TahFSNqvVUVQFUBVAVQFUBVAVQFUBVAVQSl79yHTcQtDsCGyhiPpU0OJo9JoV4Xr0W4/Xpbo3uqxLnXMgwG4MKGG2WuxvdynjXMruVVdZlqimIe1VWJAIBBWd9x/Gxv2aoXV2btsd33Ieq93kkrjxcpnIR9fovK5C9LA1E0zpYRHJhBKu3KY9y0pc1aCuQ2sJvJKmBWEA/ionPi6SurHbhij3S1XXPjBzRpKtb0RU8VV6qiqAqgKoCqAqgKoCqAqgKoMobXOIa0Vc4hrRncTQBVqmI6kRnota4lzWy0FsIWnHEdiw4hxlce5c36sttFO7GEgqLhAIBAIKwvwP42N+zUC6uzduGO77kNVaHm91yD4w806QvO5otS2Rj+Kh8+FrBUn2Sn7QtCVyQuS2lN5JUwKsgH8VE58XSV1Y7cMX2lruufGDmjSVa3orU8NV6oFUBVAVQOqAqgKoBA6oCqIdDeNKCJN4RFRBYX/vrQaSsu1VYox5e1mP6WQFy2s1IECJQQc3fZJw3FhiF5Fh2tpcAeVe9OzXJjOHnVdph5jfvJ5ovY/wDKvylavHpcVfBPsjzMSMyuC7BphChsbQ2LbZommnEvCuqJnKOqvZR7rkHxh5p0hedzRanVtjH8VD58LWCpPslP2hacrkBcltKbySpgVVAP4uJz42krqx24YvtLXdg+M/aNJV7eitTwVXoqKoCqB1QOqAqpBVAAoGgSDtdjZlsy7oW65XP22dIabEau4WFoCAUDmL/bouhS7YTTR0dxaSDQiG0VdpA+K17LRFVXX4eV6cQrmq6bHoKp0Cqh1FUHtuOfGHmnSF53NFqdW2MfxcPnwtYKk+yU/aFrSuQFyW4pvIPIVMIUjKzsQT8dtajbpiw22YZXXjtwx/Mtl2bptEUBwI8AWi0YyrW46K1NMOaY7E8H40K9MKt1UwCqBgqAVQFVIdUBVTOuEFhjOOsJ0TgYYzjrChDudjR1RNW1tg6Hrn7b7oadnnpLt1haQgSDgtkt9IksK/yRT/ti37FHSWa+4zDGcda3M4wxnHWpDwv/ALxKBqiTTG43DSUwN1x7pNMUhoJ8A2mwYwqXI6LUtUzORDPwG4WCNtl6gZsNuNVntyt9oXdK5AXHbSm8kpAomD5Rj9NM65XYjtwxfMvPfCPGjmDSVe3orUjKL2VbYcVzcTiOQmiD0MuhFHGHcoUYG9l1Dxs+IKYG5t0mZnDqTA2NnoXnU5QQmBsE3DP84TCJZbc3zm9YSTwuwScL+1D7De5cHeq8uhER4G44X9qH2G9yb1XlOI8NkKC1tcFrW1x4IAr1KJmZMNihIQKiDCJAY7KY11MWE0GnWpiZjRExEsNxwv7UPsN7k3qvJux4G44X9qH2G9yb1XkxClNkCy6Mw0WNBZRosaPAHEF2Nl624mWK77nN0WhRJ3vDxp5h0heV3Ral6Io/4hA6aW12qk9uU/aF6yuQFxm4pvJKQKKgj/iEfppnXK7EduGKNZee+AeNHMGkq9vRWpG0XsqEDCkOiBphBpgCnAThYkj6SC+cdGDRIQCAQCAQCBIKP2QvKczys/6YXZ2XtwxXfc5wrS80le/wp5h0heV3RanV6I3lCB00trtXnPblP2hekrkBcZuKbyT8UgUVA8oR+mmdcrsx24Yo90tF8HCjmDSVe1orUjV7KhAwgyClAQNSgAJgDhYonQfSAXzjpRoaJJA0AgEAoApCQUhsg+U5nlZqBdrZO1DFd9znCtDzSVwOFPMOkLyu6LUavRF8oQOmltdqpPblP2hecrkBcVuKbyT8UgUZA8oR+mmdcrsx24YvtLRfBwo5g0lelrRWpGL1VNEGFIaBoCilBgJgOimEQ9f8Umf1Ux/ni968uFT4Wmuryf8AFJn9VMf54vep4VHg36vKwdieaixBN7ZFiRaGXptj3PwaiJWlcWJc7b6aaZjENWz1TKwVz2gIEgrfZXm4sOLKCHFiQgYcbCEOI9gJDmUrQ2410dhoiqJyzX6piYw4T+KTX6qY/wA8XvXQ4VHhn36vI/is1+qmP88XvUTaozob8vLGiue4ve5z3HG5xLnHlJtV4pxHREzlrKCSuBwp5h0heV3RejVvjeUIHSy2u1ec9uU/aF5yuQFxW4pvJKQKMheUI/SzOuV2Y7cMP2lovg4UcwaSvS1orUjV7KmgalBgIHRA1KDQFFOA6JgFEwLG2IP6zll9ERcv1H3UtWzaSsZc1qCBIKy2X+FlOjj60NdT0/2yybTrCv10WYqKEkQgSCSuBwp5h0heV3RehvjeUIHSy2uF5z25T9oXlK5AXEbym8kpAo2D5Qj9NM65XaiP/OGH7S0XwcKOYNJXpa0VqRq9lcmiMmApGSYQKJgOiB0UwBSHRAUQWNsQ4pzll9ERcr1HWlq2bSVirmtQQCCstl3hZTo4+tDXU9P0qZNp1hX5C6WGYlGAJgIhQlI3A4U8w6QvK7ovQ3xfKEDpZbXavOe3KftC8ZXIC4jeJvJKmBRkLyhH6aZ13LtR24YftLTfBwo5g0lXtaK1I1eyjIBA1IYCIOikCBgIGAgasBBYuxH/AFnLL/8AcXJ9R1patm0lYi5rUEAgrLZd4WU6OPrQ11fTtKmTadYcCuizEgRCgJEpK4HCnmHSF5XdF6G6N5QgdLL67V5T25T9oXhK5AXElvE3klIFHQfKEfppjXK7cduGH7S0Xf4UcwaSr2tFakaF7KMkDVkGgYCBqwaBgIgUUhoLD2I8U5yy+iIuR6lrS17NpKxFzWoIEgrTZc4WU6OPrMXV9N9tTJtOsOBXTZRRQlioCIQSVweFPMOkLyu6L0at0b8/A6WX12rzq7UrfeF3yuQFwm8pvJKCj4P5+P00xrlduO3DD9paLvcKOYNJV7WitSOXsoyUoAUjIBIDU4DopDoiDU4DomAUTAsPYkxTnLL6Ii5PqWtLXs2krDXMaggSCtdlvhZTo42sxdX0321Mm06w4Ki6bKSjCWJTASgSNwOFPMOkLyu6L0at8X8/B6WX1wvOrtSt9oXdK5AXCbxN5JQUdB/Px+mmNdy7cduGGfdLTd4eNHMGkr0taKVI5eyhgIGpGQUwGpQyUgogYClB0QFESsPYlxTnLA0RFyPUtaf9a9m0lYS5jUECQVtstcLKdHG1mLq+m+2pk2nWHBLqMpUUJY0SQlUSNweFPMOkLyu6L0at0X8/B6WX1wvOrtSt9oXdK5AXCbymskpAo9hwboRQeOPGHxLiu5R24YZ6VMr4YWRE5WnSPqrWvCtcIZe6ksgpQyCBhWgMKUGEGQUhhEBSGgsLYm/q+WBoiLkep60/617NpKwVy2sIEgrbZZ4WU6ONrMXW9N9tTJtOsODK6bKSgYoEq4Sl73oWW/isaNJ+i8L3heiGAqboQ+OkxBA9ADmlRXiLUpj3rwlckci4LoHMCrSPQgpK+2AYE894swiIreIekf6XY2Wrft4Y70YqSMxBEVhbWxwBBzHiKtTOJRMZhysWE5ji1woRjWqJy8ZjBKyGQUjJTCDUhhBkFIYUgRBqRYWxR/V8sDREXH9T91P+tezaSsBctrCBIK32WeFlOjjazF1vTNKmTadYcEV1GUlUIoZOFCLnBrRUk2KszhMRl08CE2FDDeJgJJznjKyTO9L3jpCPvRljGnWOP8pMV1lLSbP9lRtdW7bwi1Ga11y48Eci4rczIsQV9f8A3FMRuG0eGypb6QcbVp2W7w6sfDyu0ZjLj7jXQFBBecVjHE2H1SurXT9oZaaviXun5FsUW2OFgdx8hVKa5hMxlATMnEhnwm2cTha0rTTVEvKYw0hXQyCnCDCnAyTCDCmIDCnAak6GmB77m3WmJbC2iKYWHTDoGnCpWmMekryuWLdyY3oyvRcmnSXt323Q/VP7LO5eXJWf+U8avyW+26H6p/ZZ3JyVn/lPGr8kb7bofqn9lnco5Kz/AMo41flH3TurHmS10eKYpYCGkhooDSuIegL1t2aLfSmFaq5q6zLwlXwqxKJhvlpKJEPgts842NXnNcQtFOU9IyLYQs8Jxxu+gWau5MvSIwj7tTwoYLDXieRi5qvbpx1lFU56Q7K8G4xhtw3Dw30LvQOILlbVe4lfTSGuzRiMu/aKLK9Qg8d0ZQRGkJkVPfFe25j3RIbcZJczP6Qujs21YjdqZrlrPWEXLXViQ/BiAuFlMLwXAfVbpppq6xLwzNPSYScG6kFwy8HOHAhUm3VGi29DIiWdb4o146tBUxFaOhbRK+y7Q71OazEGIErmhdsd6n+0YhltEt7LtDvU5rOg2mW9n2h3pms/k9plvZ9od6nerP5PaZb2fab3qd6tH8stolvZdod6b1Z/J7RLez7Q703riP5IwJb2XaHem9Wn+S2mW9l2h3pvVnRjtMt7PtDvUb1aY3RtMt7LtDvUZrI3S2mW9l2h3p/Z0FJZtvihTjq0qv8AZ0YxbpwWjKwsdA0E4k4dUrb0IyaunEi1YxpaDxNqXn48Svu00RmZV3pq6Qlb3b3HPe18QYiCGY6HOVz9p2ve/mnR727PzK1rnyghtAXNaXsUgQCDxTkg2ILQg5e6V7QPEHDMRVWiuqnSUTGXPx7021yKclQtFO13Y+XnNmmWreqPMd1lTztxHApMXqjzXdZTnbhwKRvVHmu6ynO3DgUjesPNd1lTztxHBpPeuPNd1lOeunApG9j1T1lTz104FJ72PVd1lOeup4FA3s+q7rKc/dOXoPe16p6yp5+6jgUDez6p6yo5+6nl6C3seq7rKc9dOXoLex6p6ynPXUcCkb1/Vd1lOeunApLesPNd1lRztw4NI3rDzHdZU87dTwaW2BeoK5FeUkqk7Xdn5TFmnLoLmXtAUsoPQKLwm5VVPWXpERHw6iSkWwxYF5pexSBAIBAIEWoNboDTxIFuZuZAbmZmQG5mZkBuZmZAbmZmQG5mZkBuZmZAbmZmQG5mZkBuZmZAbmZmQG5mZkBuZmZAbmZmQG5m5ggYgNzBBsAogaAQ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s-SV" altLang="es-SV" sz="1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46088" name="8 Imagen" descr="facebbok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0" y="4579938"/>
            <a:ext cx="531813" cy="531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9" name="9 Imagen" descr="twitter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5713" y="5145088"/>
            <a:ext cx="4762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0" name="1 Rectángulo"/>
          <p:cNvSpPr>
            <a:spLocks noChangeArrowheads="1"/>
          </p:cNvSpPr>
          <p:nvPr/>
        </p:nvSpPr>
        <p:spPr bwMode="auto">
          <a:xfrm>
            <a:off x="788988" y="976313"/>
            <a:ext cx="7135812" cy="24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3600" b="1">
                <a:solidFill>
                  <a:srgbClr val="000000"/>
                </a:solidFill>
                <a:latin typeface="Arial Black" panose="020B0A04020102020204" pitchFamily="34" charset="0"/>
              </a:rPr>
              <a:t>MCP-ES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SV" sz="2400" b="1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SV" sz="2400" b="1">
                <a:solidFill>
                  <a:srgbClr val="000000"/>
                </a:solidFill>
                <a:latin typeface="Arial Black" panose="020B0A04020102020204" pitchFamily="34" charset="0"/>
              </a:rPr>
              <a:t>Contribuyendo a la reducción significativa y sostenible del VIH Sida y Tuberculosis, a través de las subvenciones del Fondo Mundial </a:t>
            </a:r>
          </a:p>
        </p:txBody>
      </p:sp>
      <p:pic>
        <p:nvPicPr>
          <p:cNvPr id="46091" name="Imagen 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2838" y="3916363"/>
            <a:ext cx="652462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14030149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764704"/>
            <a:ext cx="8496944" cy="6093296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0" y="116632"/>
            <a:ext cx="4932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dirty="0" smtClean="0"/>
              <a:t>RUTA CRITICA ELABORACION PENM Y NC DE MALARIA</a:t>
            </a:r>
            <a:endParaRPr lang="es-SV" sz="1600" dirty="0"/>
          </a:p>
        </p:txBody>
      </p:sp>
    </p:spTree>
    <p:extLst>
      <p:ext uri="{BB962C8B-B14F-4D97-AF65-F5344CB8AC3E}">
        <p14:creationId xmlns:p14="http://schemas.microsoft.com/office/powerpoint/2010/main" val="365354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0" y="116632"/>
            <a:ext cx="4932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dirty="0" smtClean="0"/>
              <a:t>DIALOGO DE PAIS PARA ELABORACION DEL PENM</a:t>
            </a:r>
            <a:endParaRPr lang="es-SV" sz="1600" dirty="0"/>
          </a:p>
        </p:txBody>
      </p:sp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2339601"/>
              </p:ext>
            </p:extLst>
          </p:nvPr>
        </p:nvGraphicFramePr>
        <p:xfrm>
          <a:off x="683568" y="2132856"/>
          <a:ext cx="756084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0210"/>
                <a:gridCol w="1890210"/>
                <a:gridCol w="1890210"/>
                <a:gridCol w="1890210"/>
              </a:tblGrid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TALLER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REGION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FECHA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No. INVITADOS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Primero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Metropolitana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15 de julio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121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Segundo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Oriente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17 de julio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89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Tercero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Occidente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22 de julio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76</a:t>
                      </a:r>
                      <a:endParaRPr lang="es-SV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dirty="0" smtClean="0"/>
                        <a:t>Cuarto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Central</a:t>
                      </a:r>
                      <a:r>
                        <a:rPr lang="es-SV" baseline="0" dirty="0" smtClean="0"/>
                        <a:t> y Paracentral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24 de julio</a:t>
                      </a:r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dirty="0" smtClean="0"/>
                        <a:t>116</a:t>
                      </a:r>
                      <a:endParaRPr lang="es-SV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69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16632"/>
            <a:ext cx="4932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dirty="0" smtClean="0"/>
              <a:t>INSTITUCIONES CONVOCADAS POR REGION </a:t>
            </a:r>
            <a:endParaRPr lang="es-SV" sz="1600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734579"/>
              </p:ext>
            </p:extLst>
          </p:nvPr>
        </p:nvGraphicFramePr>
        <p:xfrm>
          <a:off x="179512" y="764704"/>
          <a:ext cx="8640959" cy="578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745"/>
                <a:gridCol w="1819149"/>
                <a:gridCol w="4851065"/>
              </a:tblGrid>
              <a:tr h="36004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REGION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SECTOR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INSTITUCIONES</a:t>
                      </a:r>
                      <a:endParaRPr lang="es-SV" sz="1200" dirty="0"/>
                    </a:p>
                  </a:txBody>
                  <a:tcPr/>
                </a:tc>
              </a:tr>
              <a:tr h="370840">
                <a:tc rowSpan="11">
                  <a:txBody>
                    <a:bodyPr/>
                    <a:lstStyle/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endParaRPr lang="es-SV" sz="1200" dirty="0" smtClean="0"/>
                    </a:p>
                    <a:p>
                      <a:r>
                        <a:rPr lang="es-SV" sz="1200" dirty="0" smtClean="0"/>
                        <a:t>METROPOLITANA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ACADEMIA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UES, UEES, IEPROES, USAM, UNSSA, UJMD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COLVOL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OTE, NORTE, SUR, CENTRO  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ONG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PROVIDA, Plan Internacional, CONAMUS, MSF, Foro de Salud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COOPERACION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OPS, JICA, LUX, AECID, ONUSIDA, UNICEF,ONU,MUJERES, PNUD, USAID, Comando Sur, CDC, Proyecto Mesoamérica, SECOMISCA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SALUD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ISSS, COSAM, IBM, ISRI, DNM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MINSAL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Regional, Epidemiólogo, Jefe de Vectores, Jefe de Promotores de Salud, J. Educadores, J de Laboratorio, J de Salud Ambiental, J. de Provisión de Servicios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SIBASI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Coordinador de SIBASI, Epidemiólogo, Jefe de Vectores, Jefe de Promotores de Salud, J. Educadores, J de Laboratorio, J de Salud Ambiental, J. de Provisión de Servicios, Entomólogos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NIVEL CENTRAL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Salud Ambiental , DVS, DEI/EID, Dirección de Hospitales, Primer Nivel de Atención, LNR, INS, Enfermería, UFI, UEP, Fondo Externos, Dirección de RRHH, Unidad de Educación y Promoción de la Salud.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PRIVADO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Colegio Médico, Asociación de </a:t>
                      </a:r>
                      <a:r>
                        <a:rPr lang="es-SV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infectología</a:t>
                      </a:r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Asociación de medina interna, </a:t>
                      </a:r>
                      <a:r>
                        <a:rPr lang="es-SV" sz="12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Asoc</a:t>
                      </a:r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Salud Pública, Consejo Superior de Salud Pública, Asociación de microbiología y parasitología,</a:t>
                      </a:r>
                    </a:p>
                    <a:p>
                      <a:pPr lvl="0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Hospitales Privados. 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ALCALDIA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Ilopango, COAMS</a:t>
                      </a:r>
                      <a:endParaRPr lang="es-SV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OBF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REPRESENTADOS EN EL MCP</a:t>
                      </a:r>
                      <a:endParaRPr lang="es-SV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331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16632"/>
            <a:ext cx="4932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dirty="0" smtClean="0"/>
              <a:t>INSTITUCIONES CONVOCADAS POR REGION </a:t>
            </a:r>
            <a:endParaRPr lang="es-SV" sz="1600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234144"/>
              </p:ext>
            </p:extLst>
          </p:nvPr>
        </p:nvGraphicFramePr>
        <p:xfrm>
          <a:off x="179512" y="1157870"/>
          <a:ext cx="8640959" cy="4935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745"/>
                <a:gridCol w="1819149"/>
                <a:gridCol w="4851065"/>
              </a:tblGrid>
              <a:tr h="360040"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REGION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SECTOR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INSTITUCIONES</a:t>
                      </a:r>
                      <a:endParaRPr lang="es-SV" sz="14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r>
                        <a:rPr lang="es-SV" sz="1400" dirty="0" smtClean="0"/>
                        <a:t>ORIENTAL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ACADEMIA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Gerardo Barrios , Universidad Católica de Oriente, </a:t>
                      </a:r>
                      <a:endParaRPr lang="es-SV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COLVOL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Morazán, San Miguel , Usulután, La Unión</a:t>
                      </a:r>
                    </a:p>
                  </a:txBody>
                  <a:tcPr/>
                </a:tc>
              </a:tr>
              <a:tr h="314113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ONG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dirty="0" smtClean="0"/>
                        <a:t>PROVIDA, CONAMUS, Foro de Salud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SALUD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dirty="0" smtClean="0"/>
                        <a:t>ISSS, COSAM, </a:t>
                      </a:r>
                      <a:r>
                        <a:rPr lang="es-SV" sz="1400" dirty="0" smtClean="0"/>
                        <a:t>IBM</a:t>
                      </a:r>
                      <a:endParaRPr lang="es-SV" sz="1400" dirty="0" smtClean="0"/>
                    </a:p>
                  </a:txBody>
                  <a:tcPr/>
                </a:tc>
              </a:tr>
              <a:tr h="526627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MINSAL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Regional, Epidemiólogo, Jefe de Vectores, Jefe de Promotores de Salud, J. Educadores, J de Laboratorio, J de Salud Ambiental, J. de Provisión de Servicios</a:t>
                      </a:r>
                    </a:p>
                  </a:txBody>
                  <a:tcPr/>
                </a:tc>
              </a:tr>
              <a:tr h="64008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SIBASI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Coordinador de SIBASI, Epidemiólogo, Jefe de Vectores, Jefe de Promotores de Salud, J. Educadores, J de Laboratorio, J de Salud Ambiental, J. de Provisión de Servicios, Entomólogos</a:t>
                      </a:r>
                    </a:p>
                  </a:txBody>
                  <a:tcPr/>
                </a:tc>
              </a:tr>
              <a:tr h="430107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NIVEL CENTRAL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Salud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Ambiental, DVS, LNR,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UEP, Fondo Externos,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Educación y Promoción de la Salud.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PRIVADO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Asociación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medina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interna, Hospitales Privados (Nuestra Señora de la Paz, Hospital de Santa Rosa de Lima) </a:t>
                      </a:r>
                      <a:endParaRPr lang="es-SV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4113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ALCALDIA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 Unión, </a:t>
                      </a:r>
                      <a:r>
                        <a:rPr lang="es-SV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Meanguera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del Golfo</a:t>
                      </a:r>
                      <a:endParaRPr lang="es-SV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OBF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CARITA</a:t>
                      </a:r>
                      <a:r>
                        <a:rPr lang="es-SV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CRS</a:t>
                      </a:r>
                      <a:endParaRPr lang="es-SV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8071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16632"/>
            <a:ext cx="4932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dirty="0" smtClean="0"/>
              <a:t>INSTITUCIONES CONVOCADAS POR REGION </a:t>
            </a:r>
            <a:endParaRPr lang="es-SV" sz="1600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3504618"/>
              </p:ext>
            </p:extLst>
          </p:nvPr>
        </p:nvGraphicFramePr>
        <p:xfrm>
          <a:off x="179512" y="1157870"/>
          <a:ext cx="8640959" cy="47881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745"/>
                <a:gridCol w="1819149"/>
                <a:gridCol w="4851065"/>
              </a:tblGrid>
              <a:tr h="360040"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REGION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SECTOR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INSTITUCIONES</a:t>
                      </a:r>
                      <a:endParaRPr lang="es-SV" sz="1400" dirty="0"/>
                    </a:p>
                  </a:txBody>
                  <a:tcPr/>
                </a:tc>
              </a:tr>
              <a:tr h="370840">
                <a:tc rowSpan="10">
                  <a:txBody>
                    <a:bodyPr/>
                    <a:lstStyle/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r>
                        <a:rPr lang="es-SV" sz="1400" dirty="0" smtClean="0"/>
                        <a:t>OCCIDENTAL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ACADEMIA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UNIVO, Universidad Católica de Occidente </a:t>
                      </a:r>
                      <a:endParaRPr lang="es-SV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COLVOL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Santa Ana, Ahuachapán Sonsonate</a:t>
                      </a:r>
                    </a:p>
                  </a:txBody>
                  <a:tcPr/>
                </a:tc>
              </a:tr>
              <a:tr h="314113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ONG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MSF, ONG de casa, Foro Nacional de Salud 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SALUD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dirty="0" smtClean="0"/>
                        <a:t>ISSS, COSAM, </a:t>
                      </a:r>
                      <a:r>
                        <a:rPr lang="es-SV" sz="1400" dirty="0" smtClean="0"/>
                        <a:t>IBM</a:t>
                      </a:r>
                      <a:endParaRPr lang="es-SV" sz="1400" dirty="0" smtClean="0"/>
                    </a:p>
                  </a:txBody>
                  <a:tcPr/>
                </a:tc>
              </a:tr>
              <a:tr h="526627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MINSAL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Regional, Epidemiólogo, Jefe de Vectores, Jefe de Promotores de Salud, J. Educadores, J de Laboratorio, J de Salud Ambiental, J. de Provisión de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Servicios</a:t>
                      </a:r>
                    </a:p>
                  </a:txBody>
                  <a:tcPr/>
                </a:tc>
              </a:tr>
              <a:tr h="64008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SIBASI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Coordinador de SIBASI, Epidemiólogo, Jefe de Vectores, Jefe de Promotores de Salud, J. Educadores, J de Laboratorio, J de Salud Ambiental, J. de Provisión de Servicios,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Entomólogos</a:t>
                      </a:r>
                    </a:p>
                  </a:txBody>
                  <a:tcPr/>
                </a:tc>
              </a:tr>
              <a:tr h="430107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NIVEL CENTRAL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Salud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Ambiental, DVS, LNR,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UEP, Fondo Externos,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Unidad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Educación y Promoción de la Salud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PRIVADO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Asociación de medina interna, Hospitales Privados</a:t>
                      </a:r>
                      <a:endParaRPr lang="es-SV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4113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ALCALDIA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Jujutla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s-SV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Acajutla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Santa</a:t>
                      </a:r>
                      <a:r>
                        <a:rPr lang="es-SV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Isabel </a:t>
                      </a:r>
                      <a:r>
                        <a:rPr lang="es-SV" sz="14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Ishuatan</a:t>
                      </a:r>
                      <a:r>
                        <a:rPr lang="es-SV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s-SV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528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OBF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CARITA</a:t>
                      </a:r>
                      <a:r>
                        <a:rPr lang="es-SV" sz="1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CRS</a:t>
                      </a:r>
                      <a:endParaRPr lang="es-SV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854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16632"/>
            <a:ext cx="4932040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dirty="0" smtClean="0"/>
              <a:t>INSTITUCIONES CONVOCADAS POR REGION </a:t>
            </a:r>
            <a:endParaRPr lang="es-SV" sz="1600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518440"/>
              </p:ext>
            </p:extLst>
          </p:nvPr>
        </p:nvGraphicFramePr>
        <p:xfrm>
          <a:off x="179512" y="1157870"/>
          <a:ext cx="8640959" cy="45247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745"/>
                <a:gridCol w="1819149"/>
                <a:gridCol w="4851065"/>
              </a:tblGrid>
              <a:tr h="360040"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REGION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SECTOR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INSTITUCIONES</a:t>
                      </a:r>
                      <a:endParaRPr lang="es-SV" sz="1400" dirty="0"/>
                    </a:p>
                  </a:txBody>
                  <a:tcPr/>
                </a:tc>
              </a:tr>
              <a:tr h="370840">
                <a:tc rowSpan="9">
                  <a:txBody>
                    <a:bodyPr/>
                    <a:lstStyle/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endParaRPr lang="es-SV" sz="1400" dirty="0" smtClean="0"/>
                    </a:p>
                    <a:p>
                      <a:r>
                        <a:rPr lang="es-SV" sz="1400" dirty="0" smtClean="0"/>
                        <a:t>CENTRAL</a:t>
                      </a:r>
                      <a:r>
                        <a:rPr lang="es-SV" sz="1400" baseline="0" dirty="0" smtClean="0"/>
                        <a:t> Y PARACENTRAL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ACADEMIA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Universidad Andrés Bello, Universidad Oscar Arnulfo Romero</a:t>
                      </a:r>
                      <a:endParaRPr lang="es-SV" sz="1400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COLVOL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Chalatenango , La Libertad, Cabañas, San Vicente, La Paz y Cuscatlán</a:t>
                      </a:r>
                    </a:p>
                  </a:txBody>
                  <a:tcPr/>
                </a:tc>
              </a:tr>
              <a:tr h="288036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ONG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Plan</a:t>
                      </a:r>
                      <a:r>
                        <a:rPr lang="es-SV" sz="1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Internacional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Foro Nacional de Salud </a:t>
                      </a: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SALUD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400" dirty="0" smtClean="0"/>
                        <a:t>ISSS</a:t>
                      </a:r>
                      <a:endParaRPr lang="es-SV" sz="1400" dirty="0" smtClean="0"/>
                    </a:p>
                  </a:txBody>
                  <a:tcPr/>
                </a:tc>
              </a:tr>
              <a:tr h="7315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MINSAL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Director Regional, Epidemiólogo, Jefe de Vectores, Jefe de Promotores de Salud, J. Educadores, J de Laboratorio, J de Salud Ambiental, J. de Provisión de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Servicios</a:t>
                      </a:r>
                    </a:p>
                  </a:txBody>
                  <a:tcPr/>
                </a:tc>
              </a:tr>
              <a:tr h="731520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SIBASI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Coordinador de SIBASI, Epidemiólogo, Jefe de Vectores, Jefe de Promotores de Salud, J. Educadores, J de Laboratorio, J de Salud Ambiental, J. de Provisión de Servicios,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Entomólogos</a:t>
                      </a:r>
                    </a:p>
                  </a:txBody>
                  <a:tcPr/>
                </a:tc>
              </a:tr>
              <a:tr h="430107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NIVEL CENTRAL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Dirección de Salud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Ambiental, DVS, LNR, Unidad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 Educación y Promoción de la </a:t>
                      </a:r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Salud</a:t>
                      </a:r>
                    </a:p>
                  </a:txBody>
                  <a:tcPr/>
                </a:tc>
              </a:tr>
              <a:tr h="265684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PRIVADO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Hospitales Privados</a:t>
                      </a:r>
                      <a:endParaRPr lang="es-SV" sz="1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14113">
                <a:tc vMerge="1">
                  <a:txBody>
                    <a:bodyPr/>
                    <a:lstStyle/>
                    <a:p>
                      <a:endParaRPr lang="es-SV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dirty="0" smtClean="0"/>
                        <a:t>ALCALDIA</a:t>
                      </a:r>
                      <a:endParaRPr lang="es-SV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Puerto de La Libertad</a:t>
                      </a:r>
                      <a:endParaRPr lang="es-SV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159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0" y="116632"/>
            <a:ext cx="529208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dirty="0" smtClean="0"/>
              <a:t>COMITÉ DE PROPUESTA MALARIA</a:t>
            </a:r>
            <a:endParaRPr lang="es-SV" sz="16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7647401"/>
              </p:ext>
            </p:extLst>
          </p:nvPr>
        </p:nvGraphicFramePr>
        <p:xfrm>
          <a:off x="539552" y="1124744"/>
          <a:ext cx="7848872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0"/>
                <a:gridCol w="1209734"/>
                <a:gridCol w="1656184"/>
                <a:gridCol w="1368152"/>
                <a:gridCol w="2088232"/>
              </a:tblGrid>
              <a:tr h="37084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NOMBRE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FUNCION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ORGANIZACION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SECTOR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TIPO DE APORTE</a:t>
                      </a:r>
                      <a:endParaRPr lang="es-SV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Dra. Celina de  Miranda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Coordinadora del Comité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ONUSIDA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Cooperación</a:t>
                      </a:r>
                      <a:r>
                        <a:rPr lang="es-SV" sz="1200" baseline="0" dirty="0" smtClean="0"/>
                        <a:t> Internacional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Coordinación</a:t>
                      </a:r>
                      <a:r>
                        <a:rPr lang="es-SV" sz="1200" baseline="0" dirty="0" smtClean="0"/>
                        <a:t> y metodológico </a:t>
                      </a:r>
                      <a:endParaRPr lang="es-SV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Dr. Jaime Alemán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Miembro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MINSAL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Gobierno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Técnico</a:t>
                      </a:r>
                      <a:endParaRPr lang="es-SV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Dr. Miguel Aragón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smtClean="0"/>
                        <a:t>Miembro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OPS-OMS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Cooperación</a:t>
                      </a:r>
                      <a:r>
                        <a:rPr lang="es-SV" sz="1200" baseline="0" dirty="0" smtClean="0"/>
                        <a:t> Internacional </a:t>
                      </a:r>
                      <a:endParaRPr lang="es-SV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Técnico</a:t>
                      </a:r>
                      <a:r>
                        <a:rPr lang="es-SV" sz="1200" baseline="0" dirty="0" smtClean="0"/>
                        <a:t> y metodológico </a:t>
                      </a:r>
                      <a:endParaRPr lang="es-SV" sz="1200" dirty="0" smtClean="0"/>
                    </a:p>
                    <a:p>
                      <a:endParaRPr lang="es-SV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Sr.</a:t>
                      </a:r>
                      <a:r>
                        <a:rPr lang="es-SV" sz="1200" baseline="0" dirty="0" smtClean="0"/>
                        <a:t> Edilberto Cruz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smtClean="0"/>
                        <a:t>Miembro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VOLUNTARIO SIBASI CABAÑAS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Afectados Malaria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Conocimiento comunitario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Sra. Norma Ortiz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smtClean="0"/>
                        <a:t>Miembro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VOLUNTARIO</a:t>
                      </a:r>
                      <a:r>
                        <a:rPr lang="es-SV" sz="1200" baseline="0" dirty="0" smtClean="0"/>
                        <a:t> SIBASI SAN MIGUEL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Afectados Malaria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Conocimiento comunitario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Lcda. Virginia de Cruz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smtClean="0"/>
                        <a:t>Miembro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IEPROES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Académico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Técnico y Conocimiento comunitario</a:t>
                      </a:r>
                      <a:endParaRPr lang="es-SV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Dra. Yamila Abrego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smtClean="0"/>
                        <a:t>Miembro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PLAN INTERNACIONAL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err="1" smtClean="0"/>
                        <a:t>ONG´s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Técnico y Conocimiento comunitario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Lcda. Marta Alicia de Magaña</a:t>
                      </a:r>
                      <a:endParaRPr lang="es-SV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smtClean="0"/>
                        <a:t>Miembro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DIRECCION EJECUTIVA DEL MCP-ES</a:t>
                      </a:r>
                      <a:endParaRPr lang="es-SV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Cooperación</a:t>
                      </a:r>
                      <a:r>
                        <a:rPr lang="es-SV" sz="1200" baseline="0" dirty="0" smtClean="0"/>
                        <a:t> Internacional </a:t>
                      </a:r>
                      <a:endParaRPr lang="es-SV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SV" sz="1200" dirty="0" smtClean="0"/>
                        <a:t>Coordinación</a:t>
                      </a:r>
                      <a:r>
                        <a:rPr lang="es-SV" sz="1200" baseline="0" dirty="0" smtClean="0"/>
                        <a:t> y metodológico </a:t>
                      </a:r>
                      <a:endParaRPr lang="es-SV" sz="1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Lcda. Isabel Mendoza</a:t>
                      </a:r>
                      <a:endParaRPr lang="es-SV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Miembro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MINSAL</a:t>
                      </a:r>
                      <a:endParaRPr lang="es-SV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Gobierno</a:t>
                      </a:r>
                      <a:endParaRPr lang="es-SV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dirty="0" smtClean="0"/>
                        <a:t>Técnico Financiero</a:t>
                      </a:r>
                      <a:endParaRPr lang="es-SV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Dra. Guadalupe Flores</a:t>
                      </a:r>
                      <a:endParaRPr lang="es-SV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Miembro</a:t>
                      </a:r>
                      <a:endParaRPr lang="es-SV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MINSAL</a:t>
                      </a:r>
                      <a:endParaRPr lang="es-SV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Gobierno</a:t>
                      </a:r>
                      <a:endParaRPr lang="es-SV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s-SV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Técnico </a:t>
                      </a:r>
                      <a:endParaRPr lang="es-SV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02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0" y="116632"/>
            <a:ext cx="529208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SV" sz="1600" dirty="0" smtClean="0"/>
              <a:t>EQUIPO TECNICO DE APOYO AL PROCESO DE ELABORACIÓN PENM Y NC DE MALARIA</a:t>
            </a:r>
            <a:endParaRPr lang="es-SV" sz="1600" dirty="0"/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5159663"/>
              </p:ext>
            </p:extLst>
          </p:nvPr>
        </p:nvGraphicFramePr>
        <p:xfrm>
          <a:off x="467544" y="908720"/>
          <a:ext cx="7560840" cy="5730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4580"/>
                <a:gridCol w="2669078"/>
                <a:gridCol w="2191697"/>
                <a:gridCol w="1935485"/>
              </a:tblGrid>
              <a:tr h="37003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No.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NOMBRE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CARGO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PROCEDENCIA</a:t>
                      </a:r>
                      <a:endParaRPr lang="es-SV" sz="1200" dirty="0"/>
                    </a:p>
                  </a:txBody>
                  <a:tcPr/>
                </a:tc>
              </a:tr>
              <a:tr h="37003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1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Dra.</a:t>
                      </a:r>
                      <a:r>
                        <a:rPr lang="es-SV" sz="1200" baseline="0" dirty="0" smtClean="0"/>
                        <a:t> Nelly Alvarado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Epidemióloga</a:t>
                      </a:r>
                      <a:r>
                        <a:rPr lang="es-SV" sz="1200" baseline="0" dirty="0" smtClean="0"/>
                        <a:t> Regional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Región</a:t>
                      </a:r>
                      <a:r>
                        <a:rPr lang="es-SV" sz="1200" baseline="0" dirty="0" smtClean="0"/>
                        <a:t> Occidental</a:t>
                      </a:r>
                      <a:endParaRPr lang="es-SV" sz="1200" dirty="0"/>
                    </a:p>
                  </a:txBody>
                  <a:tcPr/>
                </a:tc>
              </a:tr>
              <a:tr h="34006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2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Dr.</a:t>
                      </a:r>
                      <a:r>
                        <a:rPr lang="es-SV" sz="1200" baseline="0" dirty="0" smtClean="0"/>
                        <a:t> Ramón David Argueta Sales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Epidemiólogo</a:t>
                      </a:r>
                      <a:r>
                        <a:rPr lang="es-SV" sz="1200" baseline="0" dirty="0" smtClean="0"/>
                        <a:t> Regional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Región Central</a:t>
                      </a:r>
                      <a:endParaRPr lang="es-SV" sz="1200" dirty="0"/>
                    </a:p>
                  </a:txBody>
                  <a:tcPr/>
                </a:tc>
              </a:tr>
              <a:tr h="37003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3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Dr. Félix Valladares G.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Epidemiólogo</a:t>
                      </a:r>
                      <a:r>
                        <a:rPr lang="es-SV" sz="1200" baseline="0" dirty="0" smtClean="0"/>
                        <a:t> Regional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Región Metropolitana</a:t>
                      </a:r>
                      <a:endParaRPr lang="es-SV" sz="1200" dirty="0"/>
                    </a:p>
                  </a:txBody>
                  <a:tcPr/>
                </a:tc>
              </a:tr>
              <a:tr h="35005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4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Dr. Guillermo Santamaría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Epidemiólogo</a:t>
                      </a:r>
                      <a:r>
                        <a:rPr lang="es-SV" sz="1200" baseline="0" dirty="0" smtClean="0"/>
                        <a:t> Regional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Región Paracentral</a:t>
                      </a:r>
                      <a:endParaRPr lang="es-SV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5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Dra. Blanca de Jesús Romero de Santos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Epidemióloga</a:t>
                      </a:r>
                      <a:r>
                        <a:rPr lang="es-SV" sz="1200" baseline="0" dirty="0" smtClean="0"/>
                        <a:t> Regional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Región Oriental</a:t>
                      </a:r>
                      <a:endParaRPr lang="es-SV" sz="1200" dirty="0"/>
                    </a:p>
                  </a:txBody>
                  <a:tcPr/>
                </a:tc>
              </a:tr>
              <a:tr h="37003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6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Sr. Omar Martinez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Jefe de Vectores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Región Occidental</a:t>
                      </a:r>
                      <a:endParaRPr lang="es-SV" sz="1200" dirty="0"/>
                    </a:p>
                  </a:txBody>
                  <a:tcPr/>
                </a:tc>
              </a:tr>
              <a:tr h="37003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7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Sr. José Luis Rivas Jiménez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smtClean="0"/>
                        <a:t>Jefe de Vectores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Región Central</a:t>
                      </a:r>
                      <a:endParaRPr lang="es-SV" sz="1200" dirty="0"/>
                    </a:p>
                  </a:txBody>
                  <a:tcPr/>
                </a:tc>
              </a:tr>
              <a:tr h="37003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8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Sr. Pablo Ramírez</a:t>
                      </a:r>
                      <a:r>
                        <a:rPr lang="es-SV" sz="1200" baseline="0" dirty="0" smtClean="0"/>
                        <a:t> Álvarez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smtClean="0"/>
                        <a:t>Jefe de Vectores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Región Metropolitana</a:t>
                      </a:r>
                      <a:endParaRPr lang="es-SV" sz="1200" dirty="0"/>
                    </a:p>
                  </a:txBody>
                  <a:tcPr/>
                </a:tc>
              </a:tr>
              <a:tr h="37003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9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Sr. Juan Molina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smtClean="0"/>
                        <a:t>Jefe de Vectores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Región Paracentral</a:t>
                      </a:r>
                      <a:endParaRPr lang="es-SV" sz="1200" dirty="0"/>
                    </a:p>
                  </a:txBody>
                  <a:tcPr/>
                </a:tc>
              </a:tr>
              <a:tr h="392088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10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Sr. Juan Adalberto Granados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Jefe de Vectores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Región</a:t>
                      </a:r>
                      <a:r>
                        <a:rPr lang="es-SV" sz="1200" baseline="0" dirty="0" smtClean="0"/>
                        <a:t> Oriental </a:t>
                      </a:r>
                      <a:endParaRPr lang="es-SV" sz="1200" dirty="0"/>
                    </a:p>
                  </a:txBody>
                  <a:tcPr/>
                </a:tc>
              </a:tr>
              <a:tr h="37003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11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Dra. Mirna E. Gavidia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Colaboradora Técnica Médica</a:t>
                      </a:r>
                      <a:r>
                        <a:rPr lang="es-SV" sz="1200" baseline="0" dirty="0" smtClean="0"/>
                        <a:t>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Unidad de Vectores /DSA</a:t>
                      </a:r>
                      <a:endParaRPr lang="es-SV" sz="1200" dirty="0"/>
                    </a:p>
                  </a:txBody>
                  <a:tcPr/>
                </a:tc>
              </a:tr>
              <a:tr h="37003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12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Dra. Alexandra</a:t>
                      </a:r>
                      <a:r>
                        <a:rPr lang="es-SV" sz="1200" baseline="0" dirty="0" smtClean="0"/>
                        <a:t> Portillo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smtClean="0"/>
                        <a:t>Colaboradora Técnica Médica</a:t>
                      </a:r>
                      <a:r>
                        <a:rPr lang="es-SV" sz="1200" baseline="0" smtClean="0"/>
                        <a:t>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DEI</a:t>
                      </a:r>
                      <a:endParaRPr lang="es-SV" sz="1200" dirty="0"/>
                    </a:p>
                  </a:txBody>
                  <a:tcPr/>
                </a:tc>
              </a:tr>
              <a:tr h="370030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13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Dra. Natalia Carpio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smtClean="0"/>
                        <a:t>Colaboradora Técnica Médica</a:t>
                      </a:r>
                      <a:r>
                        <a:rPr lang="es-SV" sz="1200" baseline="0" smtClean="0"/>
                        <a:t>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Dirección</a:t>
                      </a:r>
                      <a:r>
                        <a:rPr lang="es-SV" sz="1200" baseline="0" dirty="0" smtClean="0"/>
                        <a:t> Primer Nivel de Atención</a:t>
                      </a:r>
                      <a:endParaRPr lang="es-SV" sz="1200" dirty="0"/>
                    </a:p>
                  </a:txBody>
                  <a:tcPr/>
                </a:tc>
              </a:tr>
              <a:tr h="500608"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14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Lcda. Marta Alicia</a:t>
                      </a:r>
                      <a:r>
                        <a:rPr lang="es-SV" sz="1200" baseline="0" dirty="0" smtClean="0"/>
                        <a:t> Hernández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Colaboradora Técnica Médica</a:t>
                      </a:r>
                      <a:r>
                        <a:rPr lang="es-SV" sz="1200" baseline="0" dirty="0" smtClean="0"/>
                        <a:t> </a:t>
                      </a:r>
                      <a:endParaRPr lang="es-SV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SV" sz="1200" dirty="0" smtClean="0"/>
                        <a:t>LNR</a:t>
                      </a:r>
                      <a:endParaRPr lang="es-SV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35019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1407</TotalTime>
  <Words>1156</Words>
  <Application>Microsoft Office PowerPoint</Application>
  <PresentationFormat>Presentación en pantalla (4:3)</PresentationFormat>
  <Paragraphs>303</Paragraphs>
  <Slides>11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Arial Black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CCEFG</dc:creator>
  <cp:lastModifiedBy>Maria Leydies Portillo</cp:lastModifiedBy>
  <cp:revision>91</cp:revision>
  <dcterms:created xsi:type="dcterms:W3CDTF">2014-09-12T13:24:53Z</dcterms:created>
  <dcterms:modified xsi:type="dcterms:W3CDTF">2015-06-25T22:25:57Z</dcterms:modified>
</cp:coreProperties>
</file>