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61" r:id="rId2"/>
    <p:sldId id="315" r:id="rId3"/>
    <p:sldId id="312" r:id="rId4"/>
    <p:sldId id="326" r:id="rId5"/>
    <p:sldId id="327" r:id="rId6"/>
    <p:sldId id="340" r:id="rId7"/>
    <p:sldId id="341" r:id="rId8"/>
    <p:sldId id="328" r:id="rId9"/>
    <p:sldId id="334" r:id="rId10"/>
  </p:sldIdLst>
  <p:sldSz cx="12192000" cy="6858000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roid Sans Fallback"/>
        <a:cs typeface="Droid Sans Fallback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B33"/>
    <a:srgbClr val="DD7B32"/>
    <a:srgbClr val="AD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C417C43-A68C-42BC-9503-738055E99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12332F-EE5B-4AB6-A20B-0B14BAFBFF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0053CB-75CB-4E80-8BDE-E69C217C9CB1}" type="datetimeFigureOut">
              <a:rPr lang="es-SV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3D841881-AF25-44AB-BB8F-FDDE85F8D5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F313C18-DE6A-43B6-8C71-023886D35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2B7346-45F9-478F-842B-7F2266B30C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8313D2-44AB-4A30-A236-5F1F008EF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92FE06A-2B11-4E1E-B0F3-F2C6723BB5E1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66C8D65-27FE-470C-A629-F1389AF44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EE703AE-4FE9-4E48-95C8-A0691CEA6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s-E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6A203AE-6B8A-4EB4-8A04-EF8A02D5A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fld id="{A5C0CF4E-9527-4BB7-AEE3-F68EDD73352B}" type="slidenum">
              <a:rPr lang="en-GB" altLang="es-ES">
                <a:latin typeface="Calibri" panose="020F0502020204030204" pitchFamily="34" charset="0"/>
              </a:rPr>
              <a:pPr/>
              <a:t>1</a:t>
            </a:fld>
            <a:endParaRPr lang="en-GB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490FE-0EB3-4119-A6FD-373FD5B5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BAB56D-AE7E-433F-9B07-1F261D6B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1DC91-8A45-482E-B26B-1F7B133F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09E2-A25C-4A1B-B662-627110BB1F35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3EE58-C2CF-49BF-92FD-25FB929D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B9C09-A20F-4CEF-AE92-B2F6C71A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673E-D427-43CF-928C-8597587643C6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8228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4A502-6C6E-48B7-B1F4-F13AE708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E8B3F5-44E8-45E9-A18F-656987A26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D1720D-F269-4971-BD9B-414DD83E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B61E3-1541-47FD-AF2F-4D92140110CB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33C7F-D1E7-46D1-A0E9-9583C2F7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B7374-3A08-4118-941D-90F3689F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7EDB-FD94-4C3C-815D-7B245159C04F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3460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ABCE5A-399A-443C-83DB-2B17F6731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14727C-D526-4DB5-8D61-A5C5622FD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EFF60-4672-4075-9CC3-CD842360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B96C2E-3D90-4C9D-AFE9-F7F3FBBEC6DB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76B81-9170-4C71-AC88-273A51C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45C9C-8836-4A2E-BEC9-5AF2A3D4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17E1-E819-4866-9BF8-E56310F14DDE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49851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0">
            <a:extLst>
              <a:ext uri="{FF2B5EF4-FFF2-40B4-BE49-F238E27FC236}">
                <a16:creationId xmlns:a16="http://schemas.microsoft.com/office/drawing/2014/main" id="{A6D4D50F-1213-4997-972D-CF34694AD59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9CCFAC8-3D45-4A6D-8492-4E73D6926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846388"/>
            <a:ext cx="1352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D651F7FD-EDF4-4427-A63A-561CD4006F8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36663" y="5524500"/>
            <a:ext cx="9901237" cy="1206500"/>
            <a:chOff x="927385" y="5524500"/>
            <a:chExt cx="7426041" cy="1206500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56C7638D-160B-478C-9C6C-DA6E0FAA3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715" y="5658706"/>
              <a:ext cx="2711711" cy="82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13">
              <a:extLst>
                <a:ext uri="{FF2B5EF4-FFF2-40B4-BE49-F238E27FC236}">
                  <a16:creationId xmlns:a16="http://schemas.microsoft.com/office/drawing/2014/main" id="{E18D8305-10B3-4857-A829-FC32A6161F4F}"/>
                </a:ext>
              </a:extLst>
            </p:cNvPr>
            <p:cNvCxnSpPr/>
            <p:nvPr/>
          </p:nvCxnSpPr>
          <p:spPr>
            <a:xfrm>
              <a:off x="5130355" y="5524500"/>
              <a:ext cx="0" cy="1206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04E042A6-FEEE-4A1B-9D95-E81B8028E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385" y="5909651"/>
              <a:ext cx="3687478" cy="32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028" y="620688"/>
            <a:ext cx="10363200" cy="1030312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3600" b="1" kern="1200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4" y="4521200"/>
            <a:ext cx="11233248" cy="50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31371" y="1844676"/>
            <a:ext cx="11330516" cy="43219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109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EE18D-4262-4C54-A033-9DC35C92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B6865-ADB8-4801-AB86-38268D00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A842F-24FD-46C7-98A6-1A28F077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84BA4-3C6B-4914-B3C1-DA9D28E9019E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1F3E4D-4D1F-4ADC-AE0D-3296BDF6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12714-73AC-4CC2-8CA7-340B50A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CEE-97C7-4699-8449-4CB96031FEC8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3002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4BCF7-339A-4239-8414-7F58B24F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171D2B-2402-48E2-8FD1-229A45A38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24691-FB25-4AEF-AD8E-8B813AE5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E7D34-E057-4F3D-81F9-AB2AAA522894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5042F-28D1-467B-97D3-5867D612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5206F-9201-4195-A8DA-6CA93BB5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2A64-957B-42A3-8DED-B8A875FFAF0F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4246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100E-D293-40F4-A4B8-955436E2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A14AA-4BA3-4D1D-8C87-5214A3464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E87300-2988-4816-95D5-9315662F2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EFF67-35F2-4B4D-A2B5-8A63CA9E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5E412-CE1E-4661-8FD6-218D7D19916B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7C69C-051B-4785-964A-CDDAD1E3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D64A0-FED6-489A-A863-95C0397B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D7D-48E2-41D9-A502-B3DEC8051CDC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1293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7B26A-9634-4826-A5FC-A69F4BD8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EDFC9-B81A-4A6D-8958-2E6D90F8E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4FB0F4-ED16-4AB5-8FC9-DD81E5C20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612D34-52AB-4FDF-82F3-D5DFEB74E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7B662D-479D-47B1-B7F7-AD45C2FE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4A4358-76D4-4C2E-8607-79A30BD0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460AE-BB46-4791-AA4C-BD42DCA08576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187B4F-D78A-4DC3-A8F1-9253C37B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ADFA9A-403C-4D69-B627-9C9C7767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2F73-7B72-4106-8FF0-95E1D4535D5D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1567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0F351-8C51-435A-83AB-EC0A1AEF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05E6EF-CE6D-4A95-AD63-8D79BEA7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3C1F0-AA41-47EB-8A7E-AD2C8C239371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2E777E-61BC-4180-864F-3898719D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6E8908-3F9F-4FAA-8A95-4F601569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E023-46A1-4CEF-BDC3-2EC79941C1E7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86258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406A87-F6D7-4833-95AE-76164F28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BC606-4E54-46BA-8C40-E842D0BA4E84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205A5C-7782-4E05-B86D-6A853B8F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774F90-A0B0-42A0-9AD2-556770FF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281-8BBC-46EF-B05B-45BB10A15C5C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90436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75EB-4824-4D91-B978-BF46A91E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F35FC-28F4-48D8-B8E8-4611595D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637416-B060-4B1B-9336-1A08781FE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29C1E-54DC-48BB-939C-F98B63F6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DA946-CF84-4235-9E2A-6714BB350D71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056964-AA0A-4E01-A8E6-E9986DAC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CC26A-74C4-4538-BC4F-6450FEF6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4394-2245-4992-BC7D-C6F7DC11624A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787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7D45E-4DC4-4845-9D46-C2E7CFF2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23D80B-DCE9-49EB-A8AB-0444537FB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7919E0-ABCF-4B76-A46A-9F43EF879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C672F0-B055-469A-BAD3-3524602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B24A3-C3EA-483D-9005-C90164B62696}" type="datetimeFigureOut">
              <a:rPr lang="es-SV" smtClean="0"/>
              <a:pPr>
                <a:defRPr/>
              </a:pPr>
              <a:t>27/11/2019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E8391D-5DED-457A-9FBB-84DB577D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33562-AF78-4044-BFB6-716E609A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A955-C307-4969-83BA-BDC4F2EAA7BC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69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D85D28-5D45-4D69-BE78-0ED6700E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6B8A79-A84D-4D0F-A637-1DD283A40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6FA7F-061A-4A88-8170-D1E0001A2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9A15-3F8A-40FD-9554-E24F99F14C5B}" type="datetimeFigureOut">
              <a:rPr lang="es-SV" smtClean="0"/>
              <a:t>27/11/2019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53A31-5528-4196-BE01-11B62E6C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BEE9F-4168-4513-B7F6-F96B50088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AD47-F1DA-4738-AC50-A4D1F9121254}" type="slidenum">
              <a:rPr lang="es-SV" altLang="es-SV" smtClean="0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38286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ítulo 1">
            <a:extLst>
              <a:ext uri="{FF2B5EF4-FFF2-40B4-BE49-F238E27FC236}">
                <a16:creationId xmlns:a16="http://schemas.microsoft.com/office/drawing/2014/main" id="{5CD83EC2-F505-4FCA-90A0-F5236FB23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263" y="5261317"/>
            <a:ext cx="8424862" cy="633045"/>
          </a:xfrm>
        </p:spPr>
        <p:txBody>
          <a:bodyPr/>
          <a:lstStyle/>
          <a:p>
            <a:r>
              <a:rPr lang="es-419" altLang="es-SV" sz="1800" dirty="0">
                <a:solidFill>
                  <a:schemeClr val="tx1"/>
                </a:solidFill>
              </a:rPr>
              <a:t>Ing. José Eduardo Romero Chévez</a:t>
            </a:r>
          </a:p>
          <a:p>
            <a:r>
              <a:rPr lang="es-419" altLang="es-SV" sz="1800" dirty="0">
                <a:solidFill>
                  <a:schemeClr val="tx1"/>
                </a:solidFill>
              </a:rPr>
              <a:t>Jefe Unidad de Vigilancia de Enfermedades Transmitidas por Vectores</a:t>
            </a:r>
            <a:endParaRPr lang="es-ES" altLang="es-SV" sz="1800" dirty="0">
              <a:solidFill>
                <a:schemeClr val="tx1"/>
              </a:solidFill>
            </a:endParaRPr>
          </a:p>
        </p:txBody>
      </p:sp>
      <p:sp>
        <p:nvSpPr>
          <p:cNvPr id="4100" name="Text Placeholder 7">
            <a:extLst>
              <a:ext uri="{FF2B5EF4-FFF2-40B4-BE49-F238E27FC236}">
                <a16:creationId xmlns:a16="http://schemas.microsoft.com/office/drawing/2014/main" id="{EDACE10C-EAB3-444E-8BAA-6A99A7958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2886869"/>
            <a:ext cx="11833225" cy="1994620"/>
          </a:xfrm>
        </p:spPr>
        <p:txBody>
          <a:bodyPr/>
          <a:lstStyle/>
          <a:p>
            <a:r>
              <a:rPr lang="es-SV" altLang="es-ES" sz="4400" b="1" dirty="0">
                <a:solidFill>
                  <a:schemeClr val="tx1"/>
                </a:solidFill>
              </a:rPr>
              <a:t>Avances en el Proceso de</a:t>
            </a:r>
          </a:p>
          <a:p>
            <a:r>
              <a:rPr lang="es-SV" altLang="es-ES" sz="4400" b="1" dirty="0">
                <a:solidFill>
                  <a:schemeClr val="tx1"/>
                </a:solidFill>
              </a:rPr>
              <a:t> Certificación de Eliminación de Malaria</a:t>
            </a:r>
          </a:p>
          <a:p>
            <a:r>
              <a:rPr lang="en-GB" altLang="es-ES" sz="3200" b="1" dirty="0">
                <a:solidFill>
                  <a:schemeClr val="tx1"/>
                </a:solidFill>
              </a:rPr>
              <a:t>El Salvador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46B1E-3B25-4A8E-9929-2FEFA606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707541"/>
            <a:ext cx="8888896" cy="1462641"/>
          </a:xfrm>
        </p:spPr>
        <p:txBody>
          <a:bodyPr/>
          <a:lstStyle/>
          <a:p>
            <a:endParaRPr lang="es-SV" dirty="0">
              <a:latin typeface="Bembo Std" panose="02020605060306020A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EB010-5734-49EC-8E87-B3DE6F2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182"/>
            <a:ext cx="10515600" cy="4351338"/>
          </a:xfrm>
        </p:spPr>
        <p:txBody>
          <a:bodyPr/>
          <a:lstStyle/>
          <a:p>
            <a:endParaRPr lang="es-SV" dirty="0">
              <a:latin typeface="Bembo Std" panose="02020605060306020A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69FB1F-6B66-438F-907E-F3CAF854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46B1E-3B25-4A8E-9929-2FEFA606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707541"/>
            <a:ext cx="8888896" cy="1462641"/>
          </a:xfrm>
        </p:spPr>
        <p:txBody>
          <a:bodyPr/>
          <a:lstStyle/>
          <a:p>
            <a:r>
              <a:rPr lang="es-SV" b="1" dirty="0">
                <a:latin typeface="Bembo Std" panose="02020605060306020A03" pitchFamily="18" charset="0"/>
              </a:rPr>
              <a:t>Comité Consultivo Nacional de Eliminación de la Malaria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C2B12FB-7596-41EC-B084-A48E0E839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6" y="2170182"/>
            <a:ext cx="6468886" cy="4351337"/>
          </a:xfr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5FF97D0-2375-4117-9A67-09022730A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68048"/>
              </p:ext>
            </p:extLst>
          </p:nvPr>
        </p:nvGraphicFramePr>
        <p:xfrm>
          <a:off x="6858092" y="3372728"/>
          <a:ext cx="5132592" cy="22587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37909">
                  <a:extLst>
                    <a:ext uri="{9D8B030D-6E8A-4147-A177-3AD203B41FA5}">
                      <a16:colId xmlns:a16="http://schemas.microsoft.com/office/drawing/2014/main" val="4001114062"/>
                    </a:ext>
                  </a:extLst>
                </a:gridCol>
                <a:gridCol w="3094683">
                  <a:extLst>
                    <a:ext uri="{9D8B030D-6E8A-4147-A177-3AD203B41FA5}">
                      <a16:colId xmlns:a16="http://schemas.microsoft.com/office/drawing/2014/main" val="2462272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kern="100">
                          <a:effectLst/>
                        </a:rPr>
                        <a:t>Nombre</a:t>
                      </a:r>
                      <a:endParaRPr lang="es-SV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kern="100" dirty="0">
                          <a:effectLst/>
                        </a:rPr>
                        <a:t>Cargo en el comité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09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 dirty="0">
                          <a:effectLst/>
                        </a:rPr>
                        <a:t>José Eduardo Romero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Coordinador del Comité y Experto en Entomología 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508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 dirty="0">
                          <a:effectLst/>
                        </a:rPr>
                        <a:t>Kelvin Francisco Alfaro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en Sistema de Información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412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 dirty="0">
                          <a:effectLst/>
                        </a:rPr>
                        <a:t>Jaime Enrique Alemán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Medico en Malaria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71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 dirty="0">
                          <a:effectLst/>
                        </a:rPr>
                        <a:t>Omar Orlando Martínez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Técnico RS Occidental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263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>
                          <a:effectLst/>
                        </a:rPr>
                        <a:t>José Luis Rivas</a:t>
                      </a:r>
                      <a:endParaRPr lang="es-SV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Técnico RS Central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27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 dirty="0">
                          <a:effectLst/>
                        </a:rPr>
                        <a:t>Pablo Alberto Ramírez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Técnico RS Metropolitana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087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>
                          <a:effectLst/>
                        </a:rPr>
                        <a:t>Juan Antonio Molina</a:t>
                      </a:r>
                      <a:endParaRPr lang="es-SV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Técnico RS Paracentral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73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cap="all" dirty="0">
                          <a:effectLst/>
                        </a:rPr>
                        <a:t>Juan Adalberto Granados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000" kern="100" dirty="0">
                          <a:effectLst/>
                        </a:rPr>
                        <a:t>Experto Técnico RS Oriental</a:t>
                      </a:r>
                      <a:endParaRPr lang="es-SV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24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46B1E-3B25-4A8E-9929-2FEFA606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707541"/>
            <a:ext cx="8888896" cy="1462641"/>
          </a:xfrm>
        </p:spPr>
        <p:txBody>
          <a:bodyPr/>
          <a:lstStyle/>
          <a:p>
            <a:r>
              <a:rPr lang="es-SV" b="1" dirty="0">
                <a:latin typeface="Bembo Std" panose="02020605060306020A03" pitchFamily="18" charset="0"/>
              </a:rPr>
              <a:t>Proceso Certificación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EB010-5734-49EC-8E87-B3DE6F2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182"/>
            <a:ext cx="10515600" cy="4351338"/>
          </a:xfrm>
        </p:spPr>
        <p:txBody>
          <a:bodyPr/>
          <a:lstStyle/>
          <a:p>
            <a:endParaRPr lang="es-SV" dirty="0">
              <a:latin typeface="Bembo Std" panose="02020605060306020A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2B8081-CFC5-41C9-9F41-C7CEEBC1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9" y="2170182"/>
            <a:ext cx="11049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0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75F095E-7B39-4FCD-97A7-567163608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729430"/>
              </p:ext>
            </p:extLst>
          </p:nvPr>
        </p:nvGraphicFramePr>
        <p:xfrm>
          <a:off x="895057" y="2271934"/>
          <a:ext cx="10401886" cy="39631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827498">
                  <a:extLst>
                    <a:ext uri="{9D8B030D-6E8A-4147-A177-3AD203B41FA5}">
                      <a16:colId xmlns:a16="http://schemas.microsoft.com/office/drawing/2014/main" val="2312839773"/>
                    </a:ext>
                  </a:extLst>
                </a:gridCol>
                <a:gridCol w="2574388">
                  <a:extLst>
                    <a:ext uri="{9D8B030D-6E8A-4147-A177-3AD203B41FA5}">
                      <a16:colId xmlns:a16="http://schemas.microsoft.com/office/drawing/2014/main" val="2469699842"/>
                    </a:ext>
                  </a:extLst>
                </a:gridCol>
              </a:tblGrid>
              <a:tr h="29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  <a:latin typeface="Bembo Std" panose="02020605060306020A03" pitchFamily="18" charset="0"/>
                        </a:rPr>
                        <a:t>Actividad </a:t>
                      </a:r>
                      <a:endParaRPr lang="es-SV" sz="2000">
                        <a:effectLst/>
                        <a:latin typeface="Bembo Std" panose="02020605060306020A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b="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Limite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1088663127"/>
                  </a:ext>
                </a:extLst>
              </a:tr>
              <a:tr h="477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Finalizar ejercicio de estratificación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19-21 noviembre 2019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2774576617"/>
                  </a:ext>
                </a:extLst>
              </a:tr>
              <a:tr h="558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memo solicitando certificación 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 2019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4194488346"/>
                  </a:ext>
                </a:extLst>
              </a:tr>
              <a:tr h="723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Finalizar lineamientos de laboratorio con los anexos de los POES e instructivos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 2019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2418720084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de 7 referentes regionales de laboratorio funcionando *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3072843990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 de referentes (4) funcionando *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6695567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Finalizar guía de vigilancia (Lineamientos técnico para prevenir la reintroducción de la Malaria en El Salvador) *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 2019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345540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18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75F095E-7B39-4FCD-97A7-567163608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887193"/>
              </p:ext>
            </p:extLst>
          </p:nvPr>
        </p:nvGraphicFramePr>
        <p:xfrm>
          <a:off x="895057" y="2271934"/>
          <a:ext cx="10401886" cy="396391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827498">
                  <a:extLst>
                    <a:ext uri="{9D8B030D-6E8A-4147-A177-3AD203B41FA5}">
                      <a16:colId xmlns:a16="http://schemas.microsoft.com/office/drawing/2014/main" val="2312839773"/>
                    </a:ext>
                  </a:extLst>
                </a:gridCol>
                <a:gridCol w="2574388">
                  <a:extLst>
                    <a:ext uri="{9D8B030D-6E8A-4147-A177-3AD203B41FA5}">
                      <a16:colId xmlns:a16="http://schemas.microsoft.com/office/drawing/2014/main" val="2469699842"/>
                    </a:ext>
                  </a:extLst>
                </a:gridCol>
              </a:tblGrid>
              <a:tr h="29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  <a:latin typeface="Bembo Std" panose="02020605060306020A03" pitchFamily="18" charset="0"/>
                        </a:rPr>
                        <a:t>Actividad </a:t>
                      </a:r>
                      <a:endParaRPr lang="es-SV" sz="2000">
                        <a:effectLst/>
                        <a:latin typeface="Bembo Std" panose="02020605060306020A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b="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Limite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1088663127"/>
                  </a:ext>
                </a:extLst>
              </a:tr>
              <a:tr h="477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Revisión de bases de datos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 2019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2774576617"/>
                  </a:ext>
                </a:extLst>
              </a:tr>
              <a:tr h="558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Guía de tratamiento (Guía de Diagnostico, Manejo y Tratamiento de la Malaria en El Salvador) *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 2020 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4194488346"/>
                  </a:ext>
                </a:extLst>
              </a:tr>
              <a:tr h="723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Plan de capacitaciones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Noviembre 2019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2418720084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Capacitaciones de médicos y epidemiólogos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a Junio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3072843990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 err="1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OSIs</a:t>
                      </a: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funcionando adecuadamente y procedimiento funcionando en todos los estratos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6695567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Finalización de informe de eliminación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Preliminar Diciembre 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Abril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345540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50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75F095E-7B39-4FCD-97A7-567163608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97848"/>
              </p:ext>
            </p:extLst>
          </p:nvPr>
        </p:nvGraphicFramePr>
        <p:xfrm>
          <a:off x="895057" y="2271934"/>
          <a:ext cx="10401886" cy="387396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827498">
                  <a:extLst>
                    <a:ext uri="{9D8B030D-6E8A-4147-A177-3AD203B41FA5}">
                      <a16:colId xmlns:a16="http://schemas.microsoft.com/office/drawing/2014/main" val="2312839773"/>
                    </a:ext>
                  </a:extLst>
                </a:gridCol>
                <a:gridCol w="2574388">
                  <a:extLst>
                    <a:ext uri="{9D8B030D-6E8A-4147-A177-3AD203B41FA5}">
                      <a16:colId xmlns:a16="http://schemas.microsoft.com/office/drawing/2014/main" val="2469699842"/>
                    </a:ext>
                  </a:extLst>
                </a:gridCol>
              </a:tblGrid>
              <a:tr h="29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  <a:latin typeface="Bembo Std" panose="02020605060306020A03" pitchFamily="18" charset="0"/>
                        </a:rPr>
                        <a:t>Actividad </a:t>
                      </a:r>
                      <a:endParaRPr lang="es-SV" sz="2000">
                        <a:effectLst/>
                        <a:latin typeface="Bembo Std" panose="02020605060306020A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b="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Limite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1088663127"/>
                  </a:ext>
                </a:extLst>
              </a:tr>
              <a:tr h="477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Preparación de archivos de investigación de casos con las respuestas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2774576617"/>
                  </a:ext>
                </a:extLst>
              </a:tr>
              <a:tr h="558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Impresión de material de comunicación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a Febrero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4194488346"/>
                  </a:ext>
                </a:extLst>
              </a:tr>
              <a:tr h="723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Impresión de guías y lineamientos *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2418720084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Traducción del informe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3072843990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Misión de evaluación 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6695567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Preparación del resto de anexos</a:t>
                      </a:r>
                    </a:p>
                  </a:txBody>
                  <a:tcPr marL="43097" marR="4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Bembo Std" panose="02020605060306020A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 2020</a:t>
                      </a:r>
                    </a:p>
                  </a:txBody>
                  <a:tcPr marL="43097" marR="43097" marT="0" marB="0" anchor="ctr"/>
                </a:tc>
                <a:extLst>
                  <a:ext uri="{0D108BD9-81ED-4DB2-BD59-A6C34878D82A}">
                    <a16:rowId xmlns:a16="http://schemas.microsoft.com/office/drawing/2014/main" val="345540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0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46B1E-3B25-4A8E-9929-2FEFA606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707541"/>
            <a:ext cx="8888896" cy="1462641"/>
          </a:xfrm>
        </p:spPr>
        <p:txBody>
          <a:bodyPr/>
          <a:lstStyle/>
          <a:p>
            <a:r>
              <a:rPr lang="es-SV" dirty="0">
                <a:latin typeface="Bembo Std" panose="02020605060306020A03" pitchFamily="18" charset="0"/>
              </a:rPr>
              <a:t>Avances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EB010-5734-49EC-8E87-B3DE6F2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182"/>
            <a:ext cx="10515600" cy="4351338"/>
          </a:xfrm>
        </p:spPr>
        <p:txBody>
          <a:bodyPr/>
          <a:lstStyle/>
          <a:p>
            <a:r>
              <a:rPr lang="es-SV" dirty="0">
                <a:latin typeface="Bembo Std" panose="02020605060306020A03" pitchFamily="18" charset="0"/>
              </a:rPr>
              <a:t>Conformación de Comisión de Malaria</a:t>
            </a:r>
          </a:p>
          <a:p>
            <a:r>
              <a:rPr lang="es-SV" dirty="0">
                <a:latin typeface="Bembo Std" panose="02020605060306020A03" pitchFamily="18" charset="0"/>
              </a:rPr>
              <a:t>Avance de un 100% en la elaboración del Dossier </a:t>
            </a:r>
          </a:p>
          <a:p>
            <a:r>
              <a:rPr lang="es-SV" dirty="0">
                <a:latin typeface="Bembo Std" panose="02020605060306020A03" pitchFamily="18" charset="0"/>
              </a:rPr>
              <a:t>Avance de un 90% en SINAVEC (pendiente compra de Tablet)</a:t>
            </a:r>
          </a:p>
          <a:p>
            <a:r>
              <a:rPr lang="es-SV" dirty="0">
                <a:latin typeface="Bembo Std" panose="02020605060306020A03" pitchFamily="18" charset="0"/>
              </a:rPr>
              <a:t>Se esta trabajando el los lineamientos, normas y reglamentos y otros documentos que servirán de apoyo y amparo a toda la información </a:t>
            </a:r>
          </a:p>
          <a:p>
            <a:r>
              <a:rPr lang="es-SV" dirty="0">
                <a:latin typeface="Bembo Std" panose="02020605060306020A03" pitchFamily="18" charset="0"/>
              </a:rPr>
              <a:t>Se contrato a una consultoría internacional para que revisen los documentos con los que ya se cuentan</a:t>
            </a:r>
          </a:p>
          <a:p>
            <a:r>
              <a:rPr lang="es-SV" dirty="0">
                <a:latin typeface="Bembo Std" panose="02020605060306020A03" pitchFamily="18" charset="0"/>
              </a:rPr>
              <a:t>Se realizo varias reuniones entre diversas áreas del Minsal para dar a conocer acerca del proceso certificación de eliminación de la malaria</a:t>
            </a:r>
          </a:p>
        </p:txBody>
      </p:sp>
    </p:spTree>
    <p:extLst>
      <p:ext uri="{BB962C8B-B14F-4D97-AF65-F5344CB8AC3E}">
        <p14:creationId xmlns:p14="http://schemas.microsoft.com/office/powerpoint/2010/main" val="150858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EB010-5734-49EC-8E87-B3DE6F2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1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sz="4400" dirty="0">
              <a:latin typeface="Bembo Std" panose="02020605060306020A03" pitchFamily="18" charset="0"/>
            </a:endParaRPr>
          </a:p>
          <a:p>
            <a:pPr marL="0" indent="0" algn="ctr">
              <a:buNone/>
            </a:pPr>
            <a:endParaRPr lang="es-SV" sz="4400" dirty="0">
              <a:latin typeface="Bembo Std" panose="02020605060306020A03" pitchFamily="18" charset="0"/>
            </a:endParaRPr>
          </a:p>
          <a:p>
            <a:pPr marL="0" indent="0" algn="ctr">
              <a:buNone/>
            </a:pPr>
            <a:r>
              <a:rPr lang="es-SV" sz="5400" b="1" dirty="0">
                <a:latin typeface="Bembo Std" panose="02020605060306020A03" pitchFamily="18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770373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MINSAL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MINSAL02" id="{C8926454-B960-4A89-9421-6DFE7AEA6F3F}" vid="{13830138-992B-430E-9B4D-DAE938CE51F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3038</TotalTime>
  <Words>392</Words>
  <Application>Microsoft Office PowerPoint</Application>
  <PresentationFormat>Panorámica</PresentationFormat>
  <Paragraphs>79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Bembo Std</vt:lpstr>
      <vt:lpstr>Calibri</vt:lpstr>
      <vt:lpstr>Times New Roman</vt:lpstr>
      <vt:lpstr>TemaMINSAL02</vt:lpstr>
      <vt:lpstr>Presentación de PowerPoint</vt:lpstr>
      <vt:lpstr>Presentación de PowerPoint</vt:lpstr>
      <vt:lpstr>Comité Consultivo Nacional de Eliminación de la Malaria</vt:lpstr>
      <vt:lpstr>Proceso Certificación </vt:lpstr>
      <vt:lpstr>Presentación de PowerPoint</vt:lpstr>
      <vt:lpstr>Presentación de PowerPoint</vt:lpstr>
      <vt:lpstr>Presentación de PowerPoint</vt:lpstr>
      <vt:lpstr>Avances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Eduardo Romero</dc:creator>
  <cp:lastModifiedBy>Karla Eugenia Rivera Arévalo</cp:lastModifiedBy>
  <cp:revision>103</cp:revision>
  <dcterms:created xsi:type="dcterms:W3CDTF">2018-02-14T20:34:31Z</dcterms:created>
  <dcterms:modified xsi:type="dcterms:W3CDTF">2019-11-27T15:10:48Z</dcterms:modified>
</cp:coreProperties>
</file>