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98" r:id="rId3"/>
    <p:sldId id="310" r:id="rId4"/>
    <p:sldId id="311" r:id="rId5"/>
    <p:sldId id="312" r:id="rId6"/>
    <p:sldId id="313" r:id="rId7"/>
    <p:sldId id="30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Leydies Portillo" initials="MLP" lastIdx="0" clrIdx="0">
    <p:extLst>
      <p:ext uri="{19B8F6BF-5375-455C-9EA6-DF929625EA0E}">
        <p15:presenceInfo xmlns:p15="http://schemas.microsoft.com/office/powerpoint/2012/main" userId="S-1-5-21-2115137785-2026751402-338393536-2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2" d="100"/>
          <a:sy n="102" d="100"/>
        </p:scale>
        <p:origin x="2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26/08/2015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CPES2002" TargetMode="External"/><Relationship Id="rId2" Type="http://schemas.openxmlformats.org/officeDocument/2006/relationships/hyperlink" Target="http://www.mcpelsalvador.com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27 / Agosto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2451837"/>
            <a:ext cx="6984776" cy="1625235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4400" dirty="0" smtClean="0"/>
              <a:t>Proceso </a:t>
            </a:r>
            <a:r>
              <a:rPr lang="es-ES" sz="4400" dirty="0"/>
              <a:t>Selección RP NC de </a:t>
            </a:r>
            <a:r>
              <a:rPr lang="es-ES" sz="4400" dirty="0" smtClean="0"/>
              <a:t>Malaria </a:t>
            </a:r>
            <a:r>
              <a:rPr lang="es-ES" sz="4400" dirty="0" smtClean="0">
                <a:solidFill>
                  <a:schemeClr val="tx2"/>
                </a:solidFill>
              </a:rPr>
              <a:t>(Requisito de elegibilidad No 2)</a:t>
            </a:r>
            <a:endParaRPr lang="es-ES" sz="4400" dirty="0">
              <a:solidFill>
                <a:schemeClr val="tx2"/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29309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800" dirty="0"/>
              <a:t>Presenta: </a:t>
            </a:r>
            <a:r>
              <a:rPr lang="es-SV" sz="1800" dirty="0" smtClean="0"/>
              <a:t>Lcda. Marta Alicia de Magaña / </a:t>
            </a:r>
          </a:p>
          <a:p>
            <a:r>
              <a:rPr lang="es-SV" sz="1800" dirty="0" smtClean="0"/>
              <a:t>Directora Ejecutiva del MCP-ES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652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Directrices </a:t>
            </a:r>
            <a:r>
              <a:rPr lang="es-SV" sz="1600" dirty="0"/>
              <a:t>para presentación de NC </a:t>
            </a:r>
            <a:r>
              <a:rPr lang="es-SV" sz="1600" dirty="0" smtClean="0"/>
              <a:t>Estándar</a:t>
            </a:r>
            <a:endParaRPr lang="es-SV" sz="1600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251520" y="908720"/>
            <a:ext cx="8352928" cy="508362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2400" b="1" u="sng" dirty="0">
                <a:solidFill>
                  <a:schemeClr val="tx1"/>
                </a:solidFill>
              </a:rPr>
              <a:t>El Fondo Mundial exige que todo MCP: </a:t>
            </a:r>
            <a:endParaRPr lang="es-SV" sz="2400" b="1" u="sng" dirty="0" smtClean="0">
              <a:solidFill>
                <a:schemeClr val="tx1"/>
              </a:solidFill>
            </a:endParaRPr>
          </a:p>
          <a:p>
            <a:pPr algn="just"/>
            <a:r>
              <a:rPr lang="es-SV" sz="2400" b="1" u="sn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SV" sz="2400" dirty="0">
              <a:solidFill>
                <a:schemeClr val="tx1"/>
              </a:solidFill>
            </a:endParaRP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i. Designe a uno o más receptores principales en el momento de presentar la solicitud de </a:t>
            </a:r>
            <a:r>
              <a:rPr lang="es-SV" sz="2400" dirty="0" smtClean="0">
                <a:solidFill>
                  <a:schemeClr val="tx1"/>
                </a:solidFill>
              </a:rPr>
              <a:t>financiamiento</a:t>
            </a:r>
            <a:r>
              <a:rPr lang="es-SV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ii. Documente un proceso transparente para la designación de los RP nuevos y </a:t>
            </a:r>
            <a:r>
              <a:rPr lang="es-SV" sz="2400" dirty="0" smtClean="0">
                <a:solidFill>
                  <a:schemeClr val="tx1"/>
                </a:solidFill>
              </a:rPr>
              <a:t>existentes basado </a:t>
            </a:r>
            <a:r>
              <a:rPr lang="es-SV" sz="2400" dirty="0">
                <a:solidFill>
                  <a:schemeClr val="tx1"/>
                </a:solidFill>
              </a:rPr>
              <a:t>en criterios objetivos y claramente definidos. </a:t>
            </a:r>
            <a:endParaRPr lang="es-SV" sz="2400" dirty="0" smtClean="0">
              <a:solidFill>
                <a:schemeClr val="tx1"/>
              </a:solidFill>
            </a:endParaRPr>
          </a:p>
          <a:p>
            <a:pPr algn="just"/>
            <a:endParaRPr lang="es-SV" sz="2400" dirty="0">
              <a:solidFill>
                <a:schemeClr val="tx1"/>
              </a:solidFill>
            </a:endParaRP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iii. Describa la gestión de posibles conflictos de interés que puedan afectar al proceso </a:t>
            </a:r>
            <a:r>
              <a:rPr lang="es-SV" sz="2400" dirty="0" smtClean="0">
                <a:solidFill>
                  <a:schemeClr val="tx1"/>
                </a:solidFill>
              </a:rPr>
              <a:t>de designación </a:t>
            </a:r>
            <a:r>
              <a:rPr lang="es-SV" sz="2400" dirty="0">
                <a:solidFill>
                  <a:schemeClr val="tx1"/>
                </a:solidFill>
              </a:rPr>
              <a:t>de los RP. </a:t>
            </a:r>
            <a:endParaRPr lang="es-SV" sz="2400" dirty="0" smtClean="0">
              <a:solidFill>
                <a:schemeClr val="tx1"/>
              </a:solidFill>
            </a:endParaRPr>
          </a:p>
          <a:p>
            <a:pPr algn="just"/>
            <a:endParaRPr lang="es-SV" sz="2400" dirty="0">
              <a:solidFill>
                <a:schemeClr val="tx1"/>
              </a:solidFill>
            </a:endParaRPr>
          </a:p>
          <a:p>
            <a:pPr algn="just"/>
            <a:r>
              <a:rPr lang="es-SV" sz="2400" b="1" u="sng" dirty="0">
                <a:solidFill>
                  <a:schemeClr val="tx1"/>
                </a:solidFill>
              </a:rPr>
              <a:t>Para este requisito:  </a:t>
            </a:r>
          </a:p>
          <a:p>
            <a:pPr algn="just"/>
            <a:r>
              <a:rPr lang="es-SV" sz="1600" dirty="0">
                <a:solidFill>
                  <a:schemeClr val="tx1"/>
                </a:solidFill>
              </a:rPr>
              <a:t>                                                    </a:t>
            </a: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a. Los solicitantes del MCP deben demostrar que la designación de los RP se realizó por medio </a:t>
            </a:r>
            <a:r>
              <a:rPr lang="es-SV" sz="2400" dirty="0" smtClean="0">
                <a:solidFill>
                  <a:schemeClr val="tx1"/>
                </a:solidFill>
              </a:rPr>
              <a:t>de un </a:t>
            </a:r>
            <a:r>
              <a:rPr lang="es-SV" sz="2400" dirty="0">
                <a:solidFill>
                  <a:schemeClr val="tx1"/>
                </a:solidFill>
              </a:rPr>
              <a:t>proceso transparente para cada RP (incluidos casos donde el RP ha sido reelegido).</a:t>
            </a: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b. Los documentos presentados deben demostrar el proceso utilizado para designar y </a:t>
            </a:r>
            <a:r>
              <a:rPr lang="es-SV" sz="2400" dirty="0" smtClean="0">
                <a:solidFill>
                  <a:schemeClr val="tx1"/>
                </a:solidFill>
              </a:rPr>
              <a:t>seleccionar un </a:t>
            </a:r>
            <a:r>
              <a:rPr lang="es-SV" sz="2400" dirty="0">
                <a:solidFill>
                  <a:schemeClr val="tx1"/>
                </a:solidFill>
              </a:rPr>
              <a:t>RP y cómo se han gestionado los posibles conflictos de interés</a:t>
            </a:r>
            <a:r>
              <a:rPr lang="es-SV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SV" sz="2400" dirty="0">
              <a:solidFill>
                <a:schemeClr val="tx1"/>
              </a:solidFill>
            </a:endParaRP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La documentación complementaria debe citarse claramente y adjuntarse en el portal en línea</a:t>
            </a:r>
            <a:r>
              <a:rPr lang="es-SV" sz="2400" dirty="0" smtClean="0">
                <a:solidFill>
                  <a:schemeClr val="tx1"/>
                </a:solidFill>
              </a:rPr>
              <a:t>. Asegurarse de </a:t>
            </a:r>
            <a:r>
              <a:rPr lang="es-SV" sz="2400" dirty="0">
                <a:solidFill>
                  <a:schemeClr val="tx1"/>
                </a:solidFill>
              </a:rPr>
              <a:t>que todos los documentos complementarios estén claramente identificados </a:t>
            </a:r>
            <a:r>
              <a:rPr lang="es-SV" sz="2400" dirty="0" smtClean="0">
                <a:solidFill>
                  <a:schemeClr val="tx1"/>
                </a:solidFill>
              </a:rPr>
              <a:t>y numerados</a:t>
            </a:r>
            <a:r>
              <a:rPr lang="es-SV" sz="2400" dirty="0">
                <a:solidFill>
                  <a:schemeClr val="tx1"/>
                </a:solidFill>
              </a:rPr>
              <a:t>.   </a:t>
            </a:r>
          </a:p>
          <a:p>
            <a:pPr algn="just"/>
            <a:r>
              <a:rPr lang="es-SV" sz="2400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921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868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1600" dirty="0"/>
              <a:t>La documentación complementaria para la nominación de un nuevo PR puede incluir lo siguiente: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51520" y="908720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Términos </a:t>
            </a:r>
            <a:r>
              <a:rPr lang="es-SV" sz="1600" dirty="0">
                <a:solidFill>
                  <a:schemeClr val="tx1"/>
                </a:solidFill>
              </a:rPr>
              <a:t>de Referencia del MCP que describen los procesos para la nominación del RP.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Copias </a:t>
            </a:r>
            <a:r>
              <a:rPr lang="es-SV" sz="1600" dirty="0">
                <a:solidFill>
                  <a:schemeClr val="tx1"/>
                </a:solidFill>
              </a:rPr>
              <a:t>de los anuncios o invitaciones que se publicaron para los posibles candidatos a RP.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Criterios </a:t>
            </a:r>
            <a:r>
              <a:rPr lang="es-SV" sz="1600" dirty="0">
                <a:solidFill>
                  <a:schemeClr val="tx1"/>
                </a:solidFill>
              </a:rPr>
              <a:t>utilizados para la designación del RP.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Lista </a:t>
            </a:r>
            <a:r>
              <a:rPr lang="es-SV" sz="1600" dirty="0">
                <a:solidFill>
                  <a:schemeClr val="tx1"/>
                </a:solidFill>
              </a:rPr>
              <a:t>de candidatos a RP considerados y una descripción de cómo cumplieron los criterios </a:t>
            </a:r>
            <a:r>
              <a:rPr lang="es-SV" sz="1600" dirty="0" smtClean="0">
                <a:solidFill>
                  <a:schemeClr val="tx1"/>
                </a:solidFill>
              </a:rPr>
              <a:t>acordados</a:t>
            </a:r>
            <a:r>
              <a:rPr lang="es-SV" sz="1600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Actas </a:t>
            </a:r>
            <a:r>
              <a:rPr lang="es-SV" sz="1600" dirty="0">
                <a:solidFill>
                  <a:schemeClr val="tx1"/>
                </a:solidFill>
              </a:rPr>
              <a:t>de las reuniones del MCP en las que se planificó, trató y votó la nominación del RP. Las </a:t>
            </a:r>
            <a:r>
              <a:rPr lang="es-SV" sz="1600" dirty="0" smtClean="0">
                <a:solidFill>
                  <a:schemeClr val="tx1"/>
                </a:solidFill>
              </a:rPr>
              <a:t>actas </a:t>
            </a:r>
            <a:r>
              <a:rPr lang="es-SV" sz="1600" dirty="0">
                <a:solidFill>
                  <a:schemeClr val="tx1"/>
                </a:solidFill>
              </a:rPr>
              <a:t>deben incluir un resumen de los temas tratados, una lista de los participantes, </a:t>
            </a:r>
            <a:r>
              <a:rPr lang="es-SV" sz="1600" dirty="0" smtClean="0">
                <a:solidFill>
                  <a:schemeClr val="tx1"/>
                </a:solidFill>
              </a:rPr>
              <a:t>las decisiones </a:t>
            </a:r>
            <a:r>
              <a:rPr lang="es-SV" sz="1600" dirty="0">
                <a:solidFill>
                  <a:schemeClr val="tx1"/>
                </a:solidFill>
              </a:rPr>
              <a:t>tomadas y un registro de las personas y los sectores constituyentes que </a:t>
            </a:r>
            <a:r>
              <a:rPr lang="es-SV" sz="1600" dirty="0" smtClean="0">
                <a:solidFill>
                  <a:schemeClr val="tx1"/>
                </a:solidFill>
              </a:rPr>
              <a:t>participaron en </a:t>
            </a:r>
            <a:r>
              <a:rPr lang="es-SV" sz="1600" dirty="0">
                <a:solidFill>
                  <a:schemeClr val="tx1"/>
                </a:solidFill>
              </a:rPr>
              <a:t>el proceso de toma de decisiones.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El </a:t>
            </a:r>
            <a:r>
              <a:rPr lang="es-SV" sz="1600" dirty="0">
                <a:solidFill>
                  <a:schemeClr val="tx1"/>
                </a:solidFill>
              </a:rPr>
              <a:t>Fondo Mundial recomienda que el proceso de selección de un RP se desarrolle a través </a:t>
            </a:r>
            <a:r>
              <a:rPr lang="es-SV" sz="1600" dirty="0" smtClean="0">
                <a:solidFill>
                  <a:schemeClr val="tx1"/>
                </a:solidFill>
              </a:rPr>
              <a:t>de una </a:t>
            </a:r>
            <a:r>
              <a:rPr lang="es-SV" sz="1600" dirty="0">
                <a:solidFill>
                  <a:schemeClr val="tx1"/>
                </a:solidFill>
              </a:rPr>
              <a:t>votación secreta para evitar presión de las partes interesadas y la posible manipulación </a:t>
            </a:r>
            <a:r>
              <a:rPr lang="es-SV" sz="1600" dirty="0" smtClean="0">
                <a:solidFill>
                  <a:schemeClr val="tx1"/>
                </a:solidFill>
              </a:rPr>
              <a:t>de los </a:t>
            </a:r>
            <a:r>
              <a:rPr lang="es-SV" sz="1600" dirty="0">
                <a:solidFill>
                  <a:schemeClr val="tx1"/>
                </a:solidFill>
              </a:rPr>
              <a:t>resultados de votación. Se deberá aportar documentación que describa claramente </a:t>
            </a:r>
            <a:r>
              <a:rPr lang="es-SV" sz="1600" dirty="0" smtClean="0">
                <a:solidFill>
                  <a:schemeClr val="tx1"/>
                </a:solidFill>
              </a:rPr>
              <a:t>el proceso </a:t>
            </a:r>
            <a:r>
              <a:rPr lang="es-SV" sz="1600" dirty="0">
                <a:solidFill>
                  <a:schemeClr val="tx1"/>
                </a:solidFill>
              </a:rPr>
              <a:t>y los resultados.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Política </a:t>
            </a:r>
            <a:r>
              <a:rPr lang="es-SV" sz="1600" dirty="0">
                <a:solidFill>
                  <a:schemeClr val="tx1"/>
                </a:solidFill>
              </a:rPr>
              <a:t>de conflicto de interés del MCP y documentación que ilustra cómo ésta se aplicó a </a:t>
            </a:r>
            <a:r>
              <a:rPr lang="es-SV" sz="1600" dirty="0" smtClean="0">
                <a:solidFill>
                  <a:schemeClr val="tx1"/>
                </a:solidFill>
              </a:rPr>
              <a:t>la elección </a:t>
            </a:r>
            <a:r>
              <a:rPr lang="es-SV" sz="1600" dirty="0">
                <a:solidFill>
                  <a:schemeClr val="tx1"/>
                </a:solidFill>
              </a:rPr>
              <a:t>del RP. </a:t>
            </a:r>
          </a:p>
        </p:txBody>
      </p:sp>
    </p:spTree>
    <p:extLst>
      <p:ext uri="{BB962C8B-B14F-4D97-AF65-F5344CB8AC3E}">
        <p14:creationId xmlns:p14="http://schemas.microsoft.com/office/powerpoint/2010/main" val="17371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868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1600" b="1" dirty="0"/>
              <a:t>En casos donde el MCP reelige un RP debido a su buen </a:t>
            </a:r>
            <a:r>
              <a:rPr lang="es-SV" sz="1600" b="1" dirty="0" smtClean="0"/>
              <a:t>desempeño </a:t>
            </a:r>
            <a:r>
              <a:rPr lang="es-SV" sz="1600" b="1" dirty="0"/>
              <a:t>la documentación  complementaria puede incluir lo siguiente </a:t>
            </a:r>
            <a:r>
              <a:rPr lang="es-SV" sz="1600" b="1" dirty="0" smtClean="0"/>
              <a:t>:</a:t>
            </a:r>
            <a:endParaRPr lang="es-SV" sz="1600" b="1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51520" y="836712"/>
            <a:ext cx="8352928" cy="547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Criterios </a:t>
            </a:r>
            <a:r>
              <a:rPr lang="es-SV" sz="1600" dirty="0">
                <a:solidFill>
                  <a:schemeClr val="tx1"/>
                </a:solidFill>
              </a:rPr>
              <a:t>utilizados por el MCP (desempeño pasado, capacidad de ejecución y gestión </a:t>
            </a:r>
            <a:r>
              <a:rPr lang="es-SV" sz="1600" dirty="0" smtClean="0">
                <a:solidFill>
                  <a:schemeClr val="tx1"/>
                </a:solidFill>
              </a:rPr>
              <a:t>de subreceptores</a:t>
            </a:r>
            <a:r>
              <a:rPr lang="es-SV" sz="1600" dirty="0">
                <a:solidFill>
                  <a:schemeClr val="tx1"/>
                </a:solidFill>
              </a:rPr>
              <a:t>) para decidir la continuidad de un RP existente con buena capacidad </a:t>
            </a:r>
            <a:r>
              <a:rPr lang="es-SV" sz="1600" dirty="0" smtClean="0">
                <a:solidFill>
                  <a:schemeClr val="tx1"/>
                </a:solidFill>
              </a:rPr>
              <a:t>de desempeño</a:t>
            </a:r>
            <a:r>
              <a:rPr lang="es-SV" sz="1600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En </a:t>
            </a:r>
            <a:r>
              <a:rPr lang="es-SV" sz="1600" dirty="0">
                <a:solidFill>
                  <a:schemeClr val="tx1"/>
                </a:solidFill>
              </a:rPr>
              <a:t>caso de existir, copias de invitaciones hechas a RP existentes del mismo componente </a:t>
            </a:r>
            <a:r>
              <a:rPr lang="es-SV" sz="1600" dirty="0" smtClean="0">
                <a:solidFill>
                  <a:schemeClr val="tx1"/>
                </a:solidFill>
              </a:rPr>
              <a:t>para presentar </a:t>
            </a:r>
            <a:r>
              <a:rPr lang="es-SV" sz="1600" dirty="0">
                <a:solidFill>
                  <a:schemeClr val="tx1"/>
                </a:solidFill>
              </a:rPr>
              <a:t>expresiones de interés y continuar como RP.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Política </a:t>
            </a:r>
            <a:r>
              <a:rPr lang="es-SV" sz="1600" dirty="0">
                <a:solidFill>
                  <a:schemeClr val="tx1"/>
                </a:solidFill>
              </a:rPr>
              <a:t>de conflicto de intereses del MCP y documentación que demuestra cómo ésta se </a:t>
            </a:r>
            <a:r>
              <a:rPr lang="es-SV" sz="1600" dirty="0" smtClean="0">
                <a:solidFill>
                  <a:schemeClr val="tx1"/>
                </a:solidFill>
              </a:rPr>
              <a:t>aplicó a </a:t>
            </a:r>
            <a:r>
              <a:rPr lang="es-SV" sz="1600" dirty="0">
                <a:solidFill>
                  <a:schemeClr val="tx1"/>
                </a:solidFill>
              </a:rPr>
              <a:t>la reelección del RP. 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Actas </a:t>
            </a:r>
            <a:r>
              <a:rPr lang="es-SV" sz="1600" dirty="0">
                <a:solidFill>
                  <a:schemeClr val="tx1"/>
                </a:solidFill>
              </a:rPr>
              <a:t>de las reuniones del MCP en las que se planificó, discutió y votó por la reelección del RP.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>
                <a:solidFill>
                  <a:schemeClr val="tx1"/>
                </a:solidFill>
              </a:rPr>
              <a:t>Las actas deben incluir un resumen de los temas tratados, una lista de los participantes, </a:t>
            </a:r>
            <a:r>
              <a:rPr lang="es-SV" sz="1600" dirty="0" smtClean="0">
                <a:solidFill>
                  <a:schemeClr val="tx1"/>
                </a:solidFill>
              </a:rPr>
              <a:t>las decisiones </a:t>
            </a:r>
            <a:r>
              <a:rPr lang="es-SV" sz="1600" dirty="0">
                <a:solidFill>
                  <a:schemeClr val="tx1"/>
                </a:solidFill>
              </a:rPr>
              <a:t>tomadas y un registro de las personas y los sectores constituyentes que </a:t>
            </a:r>
            <a:r>
              <a:rPr lang="es-SV" sz="1600" dirty="0" smtClean="0">
                <a:solidFill>
                  <a:schemeClr val="tx1"/>
                </a:solidFill>
              </a:rPr>
              <a:t>participaron en </a:t>
            </a:r>
            <a:r>
              <a:rPr lang="es-SV" sz="1600" dirty="0">
                <a:solidFill>
                  <a:schemeClr val="tx1"/>
                </a:solidFill>
              </a:rPr>
              <a:t>el proceso de toma de decisiones.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SV" sz="1600" dirty="0" smtClean="0">
                <a:solidFill>
                  <a:schemeClr val="tx1"/>
                </a:solidFill>
              </a:rPr>
              <a:t>El </a:t>
            </a:r>
            <a:r>
              <a:rPr lang="es-SV" sz="1600" dirty="0">
                <a:solidFill>
                  <a:schemeClr val="tx1"/>
                </a:solidFill>
              </a:rPr>
              <a:t>Fondo Mundial recomienda que el proceso de reelección de un RP se desarrolle a través </a:t>
            </a:r>
            <a:r>
              <a:rPr lang="es-SV" sz="1600" dirty="0" smtClean="0">
                <a:solidFill>
                  <a:schemeClr val="tx1"/>
                </a:solidFill>
              </a:rPr>
              <a:t>de una </a:t>
            </a:r>
            <a:r>
              <a:rPr lang="es-SV" sz="1600" dirty="0">
                <a:solidFill>
                  <a:schemeClr val="tx1"/>
                </a:solidFill>
              </a:rPr>
              <a:t>votación secreta para evitar presión de las partes interesadas y la posible manipulación </a:t>
            </a:r>
            <a:r>
              <a:rPr lang="es-SV" sz="1600" dirty="0" smtClean="0">
                <a:solidFill>
                  <a:schemeClr val="tx1"/>
                </a:solidFill>
              </a:rPr>
              <a:t>de los </a:t>
            </a:r>
            <a:r>
              <a:rPr lang="es-SV" sz="1600" dirty="0">
                <a:solidFill>
                  <a:schemeClr val="tx1"/>
                </a:solidFill>
              </a:rPr>
              <a:t>resultados de votación. Se deberá aportar documentación que describa claramente </a:t>
            </a:r>
            <a:r>
              <a:rPr lang="es-SV" sz="1600" dirty="0" smtClean="0">
                <a:solidFill>
                  <a:schemeClr val="tx1"/>
                </a:solidFill>
              </a:rPr>
              <a:t>el proceso </a:t>
            </a:r>
            <a:r>
              <a:rPr lang="es-SV" sz="1600" dirty="0">
                <a:solidFill>
                  <a:schemeClr val="tx1"/>
                </a:solidFill>
              </a:rPr>
              <a:t>y los resultados.  </a:t>
            </a:r>
            <a:endParaRPr lang="es-SV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solidFill>
                  <a:schemeClr val="tx1"/>
                </a:solidFill>
              </a:rPr>
              <a:t>Tener en </a:t>
            </a:r>
            <a:r>
              <a:rPr lang="es-SV" sz="1600" dirty="0">
                <a:solidFill>
                  <a:schemeClr val="tx1"/>
                </a:solidFill>
              </a:rPr>
              <a:t>cuenta que los receptores principales serán sometidos a una evaluación para comprobar </a:t>
            </a:r>
            <a:r>
              <a:rPr lang="es-SV" sz="1600" dirty="0" smtClean="0">
                <a:solidFill>
                  <a:schemeClr val="tx1"/>
                </a:solidFill>
              </a:rPr>
              <a:t>si cumplen </a:t>
            </a:r>
            <a:r>
              <a:rPr lang="es-SV" sz="1600" dirty="0">
                <a:solidFill>
                  <a:schemeClr val="tx1"/>
                </a:solidFill>
              </a:rPr>
              <a:t>las normas mínimas para las entidades ejecutoras cuando se seleccione o vuelva a seleccionarse un receptor principal para un componente determinado. </a:t>
            </a:r>
          </a:p>
        </p:txBody>
      </p:sp>
    </p:spTree>
    <p:extLst>
      <p:ext uri="{BB962C8B-B14F-4D97-AF65-F5344CB8AC3E}">
        <p14:creationId xmlns:p14="http://schemas.microsoft.com/office/powerpoint/2010/main" val="60925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868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1600" dirty="0"/>
              <a:t> Un buen desempeño se </a:t>
            </a:r>
            <a:r>
              <a:rPr lang="es-SV" sz="1600" dirty="0" smtClean="0"/>
              <a:t>define: </a:t>
            </a:r>
            <a:endParaRPr lang="es-SV" sz="1600" b="1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51520" y="1124744"/>
            <a:ext cx="8352928" cy="2376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800" dirty="0" smtClean="0">
                <a:solidFill>
                  <a:schemeClr val="tx1"/>
                </a:solidFill>
              </a:rPr>
              <a:t>Cuando un </a:t>
            </a:r>
            <a:r>
              <a:rPr lang="es-SV" sz="1800" dirty="0">
                <a:solidFill>
                  <a:schemeClr val="tx1"/>
                </a:solidFill>
              </a:rPr>
              <a:t>receptor principal </a:t>
            </a:r>
            <a:r>
              <a:rPr lang="es-SV" sz="1800" dirty="0" smtClean="0">
                <a:solidFill>
                  <a:schemeClr val="tx1"/>
                </a:solidFill>
              </a:rPr>
              <a:t>tiene un </a:t>
            </a:r>
            <a:r>
              <a:rPr lang="es-SV" sz="1800" dirty="0">
                <a:solidFill>
                  <a:schemeClr val="tx1"/>
                </a:solidFill>
              </a:rPr>
              <a:t>desempeño </a:t>
            </a:r>
            <a:r>
              <a:rPr lang="es-SV" sz="1800" dirty="0" smtClean="0">
                <a:solidFill>
                  <a:schemeClr val="tx1"/>
                </a:solidFill>
              </a:rPr>
              <a:t>de A1</a:t>
            </a:r>
            <a:r>
              <a:rPr lang="es-SV" sz="1800" dirty="0">
                <a:solidFill>
                  <a:schemeClr val="tx1"/>
                </a:solidFill>
              </a:rPr>
              <a:t>, A2 o B1 de acuerdo con la </a:t>
            </a:r>
            <a:r>
              <a:rPr lang="es-SV" sz="1800" dirty="0" smtClean="0">
                <a:solidFill>
                  <a:schemeClr val="tx1"/>
                </a:solidFill>
              </a:rPr>
              <a:t>calificación disponible </a:t>
            </a:r>
            <a:r>
              <a:rPr lang="es-SV" sz="1800" dirty="0">
                <a:solidFill>
                  <a:schemeClr val="tx1"/>
                </a:solidFill>
              </a:rPr>
              <a:t>más reciente que proporciona el Fondo Mundial. Los solicitantes deben ponerse en contacto con su gerente </a:t>
            </a:r>
            <a:r>
              <a:rPr lang="es-SV" sz="1800" dirty="0" smtClean="0">
                <a:solidFill>
                  <a:schemeClr val="tx1"/>
                </a:solidFill>
              </a:rPr>
              <a:t>de portafolio </a:t>
            </a:r>
            <a:r>
              <a:rPr lang="es-SV" sz="1800" dirty="0">
                <a:solidFill>
                  <a:schemeClr val="tx1"/>
                </a:solidFill>
              </a:rPr>
              <a:t>para confirmar esta calificación.  </a:t>
            </a:r>
          </a:p>
        </p:txBody>
      </p:sp>
    </p:spTree>
    <p:extLst>
      <p:ext uri="{BB962C8B-B14F-4D97-AF65-F5344CB8AC3E}">
        <p14:creationId xmlns:p14="http://schemas.microsoft.com/office/powerpoint/2010/main" val="17544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0" y="116632"/>
            <a:ext cx="5868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1600" dirty="0"/>
              <a:t> </a:t>
            </a:r>
            <a:r>
              <a:rPr lang="es-SV" sz="1600" dirty="0" smtClean="0"/>
              <a:t>Puntos a Discutir y acordar por parte del MCP-ES</a:t>
            </a:r>
            <a:endParaRPr lang="es-SV" sz="1600" b="1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251520" y="1124744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SV" sz="1800" dirty="0" smtClean="0">
                <a:solidFill>
                  <a:schemeClr val="tx1"/>
                </a:solidFill>
              </a:rPr>
              <a:t>Designar </a:t>
            </a:r>
            <a:r>
              <a:rPr lang="es-SV" sz="1800" dirty="0">
                <a:solidFill>
                  <a:schemeClr val="tx1"/>
                </a:solidFill>
              </a:rPr>
              <a:t>a uno o más receptores principales en el momento de presentar la solicitud de </a:t>
            </a:r>
            <a:r>
              <a:rPr lang="es-SV" sz="1800" dirty="0" smtClean="0">
                <a:solidFill>
                  <a:schemeClr val="tx1"/>
                </a:solidFill>
              </a:rPr>
              <a:t>financiamiento.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SV" sz="18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SV" sz="1800" dirty="0" smtClean="0">
                <a:solidFill>
                  <a:schemeClr val="tx1"/>
                </a:solidFill>
              </a:rPr>
              <a:t>Hacer </a:t>
            </a:r>
            <a:r>
              <a:rPr lang="es-SV" sz="1800" dirty="0">
                <a:solidFill>
                  <a:schemeClr val="tx1"/>
                </a:solidFill>
              </a:rPr>
              <a:t>un llamado público  </a:t>
            </a:r>
            <a:r>
              <a:rPr lang="es-SV" sz="1800" dirty="0" smtClean="0">
                <a:solidFill>
                  <a:schemeClr val="tx1"/>
                </a:solidFill>
              </a:rPr>
              <a:t>(</a:t>
            </a:r>
            <a:r>
              <a:rPr lang="es-SV" sz="1800" dirty="0">
                <a:solidFill>
                  <a:schemeClr val="tx1"/>
                </a:solidFill>
              </a:rPr>
              <a:t>publicar en redes sociales de todos los miembros, o periódicos ) o por invitación (lista corta</a:t>
            </a:r>
            <a:r>
              <a:rPr lang="es-SV" sz="1800" dirty="0" smtClean="0">
                <a:solidFill>
                  <a:schemeClr val="tx1"/>
                </a:solidFill>
              </a:rPr>
              <a:t>).</a:t>
            </a:r>
            <a:endParaRPr lang="es-SV" sz="18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SV" sz="18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SV" sz="1800" dirty="0" smtClean="0">
                <a:solidFill>
                  <a:schemeClr val="tx1"/>
                </a:solidFill>
              </a:rPr>
              <a:t>Nombramiento </a:t>
            </a:r>
            <a:r>
              <a:rPr lang="es-SV" sz="1800" dirty="0">
                <a:solidFill>
                  <a:schemeClr val="tx1"/>
                </a:solidFill>
              </a:rPr>
              <a:t>de comité </a:t>
            </a:r>
            <a:r>
              <a:rPr lang="es-SV" sz="1800" dirty="0" err="1">
                <a:solidFill>
                  <a:schemeClr val="tx1"/>
                </a:solidFill>
              </a:rPr>
              <a:t>adhoc</a:t>
            </a:r>
            <a:r>
              <a:rPr lang="es-SV" sz="1800" dirty="0">
                <a:solidFill>
                  <a:schemeClr val="tx1"/>
                </a:solidFill>
              </a:rPr>
              <a:t> de proceso de selección de </a:t>
            </a:r>
            <a:r>
              <a:rPr lang="es-SV" sz="1800" dirty="0" smtClean="0">
                <a:solidFill>
                  <a:schemeClr val="tx1"/>
                </a:solidFill>
              </a:rPr>
              <a:t>RP</a:t>
            </a:r>
          </a:p>
          <a:p>
            <a:pPr>
              <a:lnSpc>
                <a:spcPct val="150000"/>
              </a:lnSpc>
            </a:pPr>
            <a:endParaRPr lang="es-SV" sz="18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SV" sz="1800" dirty="0" smtClean="0">
                <a:solidFill>
                  <a:schemeClr val="tx1"/>
                </a:solidFill>
              </a:rPr>
              <a:t>Aprobación </a:t>
            </a:r>
            <a:r>
              <a:rPr lang="es-SV" sz="1800" dirty="0">
                <a:solidFill>
                  <a:schemeClr val="tx1"/>
                </a:solidFill>
              </a:rPr>
              <a:t>de TDR para la selección del o los RP</a:t>
            </a:r>
          </a:p>
        </p:txBody>
      </p:sp>
    </p:spTree>
    <p:extLst>
      <p:ext uri="{BB962C8B-B14F-4D97-AF65-F5344CB8AC3E}">
        <p14:creationId xmlns:p14="http://schemas.microsoft.com/office/powerpoint/2010/main" val="34618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85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7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6088" name="8 Imagen" descr="facebb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9 Imagen" descr="twitt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46091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90638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800</Words>
  <Application>Microsoft Office PowerPoint</Application>
  <PresentationFormat>Presentación en pantalla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120</cp:revision>
  <dcterms:created xsi:type="dcterms:W3CDTF">2014-09-12T13:24:53Z</dcterms:created>
  <dcterms:modified xsi:type="dcterms:W3CDTF">2015-08-26T21:13:32Z</dcterms:modified>
</cp:coreProperties>
</file>