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7" r:id="rId3"/>
    <p:sldId id="260" r:id="rId4"/>
    <p:sldId id="262" r:id="rId5"/>
    <p:sldId id="281" r:id="rId6"/>
    <p:sldId id="263" r:id="rId7"/>
    <p:sldId id="268" r:id="rId8"/>
    <p:sldId id="269" r:id="rId9"/>
    <p:sldId id="261" r:id="rId10"/>
    <p:sldId id="288" r:id="rId11"/>
    <p:sldId id="289" r:id="rId12"/>
    <p:sldId id="259" r:id="rId13"/>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749"/>
    <a:srgbClr val="F399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3302" autoAdjust="0"/>
  </p:normalViewPr>
  <p:slideViewPr>
    <p:cSldViewPr snapToGrid="0">
      <p:cViewPr varScale="1">
        <p:scale>
          <a:sx n="75" d="100"/>
          <a:sy n="75" d="100"/>
        </p:scale>
        <p:origin x="1116" y="54"/>
      </p:cViewPr>
      <p:guideLst/>
    </p:cSldViewPr>
  </p:slideViewPr>
  <p:notesTextViewPr>
    <p:cViewPr>
      <p:scale>
        <a:sx n="1" d="1"/>
        <a:sy n="1" d="1"/>
      </p:scale>
      <p:origin x="0" y="0"/>
    </p:cViewPr>
  </p:notesTextViewPr>
  <p:sorterViewPr>
    <p:cViewPr>
      <p:scale>
        <a:sx n="44" d="25"/>
        <a:sy n="44" d="25"/>
      </p:scale>
      <p:origin x="0" y="-30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4EA86-272A-4F6D-BD8E-388F56517CAA}" type="doc">
      <dgm:prSet loTypeId="urn:microsoft.com/office/officeart/2005/8/layout/StepDownProcess" loCatId="process" qsTypeId="urn:microsoft.com/office/officeart/2005/8/quickstyle/simple1" qsCatId="simple" csTypeId="urn:microsoft.com/office/officeart/2005/8/colors/accent4_2" csCatId="accent4" phldr="1"/>
      <dgm:spPr/>
      <dgm:t>
        <a:bodyPr/>
        <a:lstStyle/>
        <a:p>
          <a:endParaRPr lang="es-SV"/>
        </a:p>
      </dgm:t>
    </dgm:pt>
    <dgm:pt modelId="{3A80D22A-2E23-46DA-8F64-642CCC4B6B30}">
      <dgm:prSet phldrT="[Texto]" custT="1"/>
      <dgm:spPr>
        <a:solidFill>
          <a:srgbClr val="1C2749"/>
        </a:solidFill>
      </dgm:spPr>
      <dgm:t>
        <a:bodyPr/>
        <a:lstStyle/>
        <a:p>
          <a:r>
            <a:rPr lang="es-SV" sz="1800" b="0" dirty="0">
              <a:latin typeface="Candara" panose="020E0502030303020204" pitchFamily="34" charset="0"/>
            </a:rPr>
            <a:t>Protocolo de Tegucigalpa a la Carta de la ODECA</a:t>
          </a:r>
        </a:p>
      </dgm:t>
    </dgm:pt>
    <dgm:pt modelId="{AFF682FC-1D35-4E01-B209-F268EAF2ADB0}" type="parTrans" cxnId="{1028383D-E8CF-4286-A1CE-E0D97810358A}">
      <dgm:prSet/>
      <dgm:spPr/>
      <dgm:t>
        <a:bodyPr/>
        <a:lstStyle/>
        <a:p>
          <a:endParaRPr lang="es-SV" sz="2000"/>
        </a:p>
      </dgm:t>
    </dgm:pt>
    <dgm:pt modelId="{8722DA86-19F9-4956-8C97-B66F7C5C6332}" type="sibTrans" cxnId="{1028383D-E8CF-4286-A1CE-E0D97810358A}">
      <dgm:prSet/>
      <dgm:spPr/>
      <dgm:t>
        <a:bodyPr/>
        <a:lstStyle/>
        <a:p>
          <a:endParaRPr lang="es-SV" sz="2000"/>
        </a:p>
      </dgm:t>
    </dgm:pt>
    <dgm:pt modelId="{447F22B7-B55F-412E-838B-9760B21C1D3C}">
      <dgm:prSet phldrT="[Texto]" custT="1"/>
      <dgm:spPr>
        <a:solidFill>
          <a:srgbClr val="1C2749"/>
        </a:solidFill>
      </dgm:spPr>
      <dgm:t>
        <a:bodyPr/>
        <a:lstStyle/>
        <a:p>
          <a:r>
            <a:rPr lang="es-SV" sz="1800" b="0" dirty="0">
              <a:latin typeface="Candara" panose="020E0502030303020204" pitchFamily="34" charset="0"/>
            </a:rPr>
            <a:t>ALIDES </a:t>
          </a:r>
        </a:p>
      </dgm:t>
    </dgm:pt>
    <dgm:pt modelId="{8DDD2D6F-D4E3-4F34-8D96-8EBDB89DF967}" type="parTrans" cxnId="{C4401479-DF11-48B6-88AE-4794FB9E6B88}">
      <dgm:prSet/>
      <dgm:spPr/>
      <dgm:t>
        <a:bodyPr/>
        <a:lstStyle/>
        <a:p>
          <a:endParaRPr lang="es-SV" sz="2000"/>
        </a:p>
      </dgm:t>
    </dgm:pt>
    <dgm:pt modelId="{7B3F9846-AD5C-4A50-BF34-C2BBD7EF78DB}" type="sibTrans" cxnId="{C4401479-DF11-48B6-88AE-4794FB9E6B88}">
      <dgm:prSet/>
      <dgm:spPr/>
      <dgm:t>
        <a:bodyPr/>
        <a:lstStyle/>
        <a:p>
          <a:endParaRPr lang="es-SV" sz="2000"/>
        </a:p>
      </dgm:t>
    </dgm:pt>
    <dgm:pt modelId="{EBD4A459-2AEF-4B89-A962-2A4A443514AB}">
      <dgm:prSet phldrT="[Texto]" custT="1"/>
      <dgm:spPr/>
      <dgm:t>
        <a:bodyPr/>
        <a:lstStyle/>
        <a:p>
          <a:r>
            <a:rPr lang="es-MX" sz="1800" b="1" dirty="0">
              <a:solidFill>
                <a:srgbClr val="F39912"/>
              </a:solidFill>
              <a:latin typeface="Candara" panose="020E0502030303020204" pitchFamily="34" charset="0"/>
            </a:rPr>
            <a:t>12 de octubre de 1994</a:t>
          </a:r>
          <a:endParaRPr lang="es-SV" sz="1800" b="1" dirty="0">
            <a:solidFill>
              <a:srgbClr val="F39912"/>
            </a:solidFill>
            <a:latin typeface="Candara" panose="020E0502030303020204" pitchFamily="34" charset="0"/>
          </a:endParaRPr>
        </a:p>
      </dgm:t>
    </dgm:pt>
    <dgm:pt modelId="{A71C0613-A2E0-4BD7-8D6E-3F71180FFCAD}" type="parTrans" cxnId="{50122801-CCED-41A5-8247-19C3793DB7F8}">
      <dgm:prSet/>
      <dgm:spPr/>
      <dgm:t>
        <a:bodyPr/>
        <a:lstStyle/>
        <a:p>
          <a:endParaRPr lang="es-SV" sz="2000"/>
        </a:p>
      </dgm:t>
    </dgm:pt>
    <dgm:pt modelId="{E56F53A2-062D-4396-946A-C7B444EFD9F0}" type="sibTrans" cxnId="{50122801-CCED-41A5-8247-19C3793DB7F8}">
      <dgm:prSet/>
      <dgm:spPr/>
      <dgm:t>
        <a:bodyPr/>
        <a:lstStyle/>
        <a:p>
          <a:endParaRPr lang="es-SV" sz="2000"/>
        </a:p>
      </dgm:t>
    </dgm:pt>
    <dgm:pt modelId="{13626D06-63DC-48F2-B6C6-F07DEB177648}">
      <dgm:prSet phldrT="[Texto]" custT="1"/>
      <dgm:spPr>
        <a:solidFill>
          <a:srgbClr val="1C2749"/>
        </a:solidFill>
      </dgm:spPr>
      <dgm:t>
        <a:bodyPr/>
        <a:lstStyle/>
        <a:p>
          <a:r>
            <a:rPr lang="es-MX" sz="1800" b="0" dirty="0">
              <a:latin typeface="Candara" panose="020E0502030303020204" pitchFamily="34" charset="0"/>
            </a:rPr>
            <a:t>Tratado de la Integración Social Centroamericana (TISCA)</a:t>
          </a:r>
          <a:endParaRPr lang="es-SV" sz="1800" b="0" dirty="0">
            <a:latin typeface="Candara" panose="020E0502030303020204" pitchFamily="34" charset="0"/>
          </a:endParaRPr>
        </a:p>
      </dgm:t>
    </dgm:pt>
    <dgm:pt modelId="{B66012F7-E6C2-4076-9E5F-CB7974B01B6B}" type="parTrans" cxnId="{F1B4E316-7822-4805-A508-B4063FCF3BD3}">
      <dgm:prSet/>
      <dgm:spPr/>
      <dgm:t>
        <a:bodyPr/>
        <a:lstStyle/>
        <a:p>
          <a:endParaRPr lang="es-SV" sz="2000"/>
        </a:p>
      </dgm:t>
    </dgm:pt>
    <dgm:pt modelId="{380CFB61-869C-4D07-964F-2DD970FF2895}" type="sibTrans" cxnId="{F1B4E316-7822-4805-A508-B4063FCF3BD3}">
      <dgm:prSet/>
      <dgm:spPr/>
      <dgm:t>
        <a:bodyPr/>
        <a:lstStyle/>
        <a:p>
          <a:endParaRPr lang="es-SV" sz="2000"/>
        </a:p>
      </dgm:t>
    </dgm:pt>
    <dgm:pt modelId="{943C6D50-FD49-4E9B-BB29-79B7602A3ADB}">
      <dgm:prSet phldrT="[Texto]" custT="1"/>
      <dgm:spPr/>
      <dgm:t>
        <a:bodyPr/>
        <a:lstStyle/>
        <a:p>
          <a:r>
            <a:rPr lang="es-MX" sz="1800" b="1" dirty="0">
              <a:solidFill>
                <a:srgbClr val="F39912"/>
              </a:solidFill>
              <a:latin typeface="Candara" panose="020E0502030303020204" pitchFamily="34" charset="0"/>
            </a:rPr>
            <a:t>13 de diciembre de 1991</a:t>
          </a:r>
          <a:endParaRPr lang="es-SV" sz="1800" b="1" dirty="0">
            <a:solidFill>
              <a:srgbClr val="F39912"/>
            </a:solidFill>
            <a:latin typeface="Candara" panose="020E0502030303020204" pitchFamily="34" charset="0"/>
          </a:endParaRPr>
        </a:p>
      </dgm:t>
    </dgm:pt>
    <dgm:pt modelId="{048CDF1B-9AA7-48A0-B6F0-D32EB303C07E}" type="parTrans" cxnId="{7F388BF9-F736-4AFA-B6A9-A4AF7588A835}">
      <dgm:prSet/>
      <dgm:spPr/>
      <dgm:t>
        <a:bodyPr/>
        <a:lstStyle/>
        <a:p>
          <a:endParaRPr lang="es-SV" sz="2000"/>
        </a:p>
      </dgm:t>
    </dgm:pt>
    <dgm:pt modelId="{7999B44C-C427-40C3-B12B-6C6F20D42C13}" type="sibTrans" cxnId="{7F388BF9-F736-4AFA-B6A9-A4AF7588A835}">
      <dgm:prSet/>
      <dgm:spPr/>
      <dgm:t>
        <a:bodyPr/>
        <a:lstStyle/>
        <a:p>
          <a:endParaRPr lang="es-SV" sz="2000"/>
        </a:p>
      </dgm:t>
    </dgm:pt>
    <dgm:pt modelId="{702FE1F1-02B2-4C82-9826-033D308AA342}">
      <dgm:prSet phldrT="[Texto]" custT="1"/>
      <dgm:spPr/>
      <dgm:t>
        <a:bodyPr/>
        <a:lstStyle/>
        <a:p>
          <a:r>
            <a:rPr lang="es-MX" sz="1800" b="1" dirty="0">
              <a:solidFill>
                <a:srgbClr val="F39912"/>
              </a:solidFill>
              <a:latin typeface="Candara" panose="020E0502030303020204" pitchFamily="34" charset="0"/>
            </a:rPr>
            <a:t>30 de marzo de 1995</a:t>
          </a:r>
          <a:endParaRPr lang="es-SV" sz="1800" b="1" dirty="0">
            <a:solidFill>
              <a:srgbClr val="F39912"/>
            </a:solidFill>
            <a:latin typeface="Candara" panose="020E0502030303020204" pitchFamily="34" charset="0"/>
          </a:endParaRPr>
        </a:p>
      </dgm:t>
    </dgm:pt>
    <dgm:pt modelId="{3B472F6E-88F4-4884-A679-7CF9B8B9280B}" type="parTrans" cxnId="{42BF5E4D-9441-43F7-8A9A-3808F3A8AB33}">
      <dgm:prSet/>
      <dgm:spPr/>
      <dgm:t>
        <a:bodyPr/>
        <a:lstStyle/>
        <a:p>
          <a:endParaRPr lang="es-SV" sz="2000"/>
        </a:p>
      </dgm:t>
    </dgm:pt>
    <dgm:pt modelId="{14CB2322-AFEB-4ED4-AA34-6810FA8CBA3A}" type="sibTrans" cxnId="{42BF5E4D-9441-43F7-8A9A-3808F3A8AB33}">
      <dgm:prSet/>
      <dgm:spPr/>
      <dgm:t>
        <a:bodyPr/>
        <a:lstStyle/>
        <a:p>
          <a:endParaRPr lang="es-SV" sz="2000"/>
        </a:p>
      </dgm:t>
    </dgm:pt>
    <dgm:pt modelId="{7AE858C7-D42B-40EC-BB81-09B8F9AE473D}" type="pres">
      <dgm:prSet presAssocID="{2BD4EA86-272A-4F6D-BD8E-388F56517CAA}" presName="rootnode" presStyleCnt="0">
        <dgm:presLayoutVars>
          <dgm:chMax/>
          <dgm:chPref/>
          <dgm:dir/>
          <dgm:animLvl val="lvl"/>
        </dgm:presLayoutVars>
      </dgm:prSet>
      <dgm:spPr/>
    </dgm:pt>
    <dgm:pt modelId="{4EA7FA56-5E34-4F9E-94F4-4D7B6CBAA464}" type="pres">
      <dgm:prSet presAssocID="{3A80D22A-2E23-46DA-8F64-642CCC4B6B30}" presName="composite" presStyleCnt="0"/>
      <dgm:spPr/>
    </dgm:pt>
    <dgm:pt modelId="{97D18DA0-2E9C-4684-B0E8-6A0D4114BF18}" type="pres">
      <dgm:prSet presAssocID="{3A80D22A-2E23-46DA-8F64-642CCC4B6B30}" presName="bentUpArrow1" presStyleLbl="alignImgPlace1" presStyleIdx="0" presStyleCnt="2"/>
      <dgm:spPr>
        <a:noFill/>
      </dgm:spPr>
    </dgm:pt>
    <dgm:pt modelId="{CFBE770A-6C93-455A-B7A0-C7E45D3E1D75}" type="pres">
      <dgm:prSet presAssocID="{3A80D22A-2E23-46DA-8F64-642CCC4B6B30}" presName="ParentText" presStyleLbl="node1" presStyleIdx="0" presStyleCnt="3">
        <dgm:presLayoutVars>
          <dgm:chMax val="1"/>
          <dgm:chPref val="1"/>
          <dgm:bulletEnabled val="1"/>
        </dgm:presLayoutVars>
      </dgm:prSet>
      <dgm:spPr/>
    </dgm:pt>
    <dgm:pt modelId="{A00247BD-E84C-478B-AAEF-5213F5FF57D0}" type="pres">
      <dgm:prSet presAssocID="{3A80D22A-2E23-46DA-8F64-642CCC4B6B30}" presName="ChildText" presStyleLbl="revTx" presStyleIdx="0" presStyleCnt="3" custScaleX="204204" custLinFactNeighborX="57156" custLinFactNeighborY="-993">
        <dgm:presLayoutVars>
          <dgm:chMax val="0"/>
          <dgm:chPref val="0"/>
          <dgm:bulletEnabled val="1"/>
        </dgm:presLayoutVars>
      </dgm:prSet>
      <dgm:spPr/>
    </dgm:pt>
    <dgm:pt modelId="{0389E8CC-D501-40D5-88C3-BC81EDD42CCB}" type="pres">
      <dgm:prSet presAssocID="{8722DA86-19F9-4956-8C97-B66F7C5C6332}" presName="sibTrans" presStyleCnt="0"/>
      <dgm:spPr/>
    </dgm:pt>
    <dgm:pt modelId="{5D8F8F1E-D668-4C52-A547-B172CA15A97D}" type="pres">
      <dgm:prSet presAssocID="{447F22B7-B55F-412E-838B-9760B21C1D3C}" presName="composite" presStyleCnt="0"/>
      <dgm:spPr/>
    </dgm:pt>
    <dgm:pt modelId="{5543ACA5-B315-4E68-8CFA-1A8F3971B49F}" type="pres">
      <dgm:prSet presAssocID="{447F22B7-B55F-412E-838B-9760B21C1D3C}" presName="bentUpArrow1" presStyleLbl="alignImgPlace1" presStyleIdx="1" presStyleCnt="2"/>
      <dgm:spPr>
        <a:noFill/>
      </dgm:spPr>
    </dgm:pt>
    <dgm:pt modelId="{1859644F-C82B-42BA-B6CC-DD3ECEB67857}" type="pres">
      <dgm:prSet presAssocID="{447F22B7-B55F-412E-838B-9760B21C1D3C}" presName="ParentText" presStyleLbl="node1" presStyleIdx="1" presStyleCnt="3" custLinFactX="100000" custLinFactNeighborX="110748" custLinFactNeighborY="-53124">
        <dgm:presLayoutVars>
          <dgm:chMax val="1"/>
          <dgm:chPref val="1"/>
          <dgm:bulletEnabled val="1"/>
        </dgm:presLayoutVars>
      </dgm:prSet>
      <dgm:spPr/>
    </dgm:pt>
    <dgm:pt modelId="{D4549452-4256-4FCE-8719-51BFE2DD9660}" type="pres">
      <dgm:prSet presAssocID="{447F22B7-B55F-412E-838B-9760B21C1D3C}" presName="ChildText" presStyleLbl="revTx" presStyleIdx="1" presStyleCnt="3" custScaleX="239419" custLinFactX="90476" custLinFactNeighborX="100000" custLinFactNeighborY="19683">
        <dgm:presLayoutVars>
          <dgm:chMax val="0"/>
          <dgm:chPref val="0"/>
          <dgm:bulletEnabled val="1"/>
        </dgm:presLayoutVars>
      </dgm:prSet>
      <dgm:spPr/>
    </dgm:pt>
    <dgm:pt modelId="{5DBF0F8C-1ED2-4C9F-8974-A1168719DC70}" type="pres">
      <dgm:prSet presAssocID="{7B3F9846-AD5C-4A50-BF34-C2BBD7EF78DB}" presName="sibTrans" presStyleCnt="0"/>
      <dgm:spPr/>
    </dgm:pt>
    <dgm:pt modelId="{704C1A10-9D30-4185-BD94-692C5EED44FA}" type="pres">
      <dgm:prSet presAssocID="{13626D06-63DC-48F2-B6C6-F07DEB177648}" presName="composite" presStyleCnt="0"/>
      <dgm:spPr/>
    </dgm:pt>
    <dgm:pt modelId="{8E0A5D9B-F9DE-490E-90CB-58A9CC9FF788}" type="pres">
      <dgm:prSet presAssocID="{13626D06-63DC-48F2-B6C6-F07DEB177648}" presName="ParentText" presStyleLbl="node1" presStyleIdx="2" presStyleCnt="3" custScaleX="101912" custLinFactX="-100000" custLinFactNeighborX="-102296" custLinFactNeighborY="-75919">
        <dgm:presLayoutVars>
          <dgm:chMax val="1"/>
          <dgm:chPref val="1"/>
          <dgm:bulletEnabled val="1"/>
        </dgm:presLayoutVars>
      </dgm:prSet>
      <dgm:spPr/>
    </dgm:pt>
    <dgm:pt modelId="{231C86FE-C1D4-44AD-BE11-6D54621636AC}" type="pres">
      <dgm:prSet presAssocID="{13626D06-63DC-48F2-B6C6-F07DEB177648}" presName="FinalChildText" presStyleLbl="revTx" presStyleIdx="2" presStyleCnt="3" custScaleX="187005" custLinFactX="-100000" custLinFactNeighborX="-119118" custLinFactNeighborY="-84398">
        <dgm:presLayoutVars>
          <dgm:chMax val="0"/>
          <dgm:chPref val="0"/>
          <dgm:bulletEnabled val="1"/>
        </dgm:presLayoutVars>
      </dgm:prSet>
      <dgm:spPr/>
    </dgm:pt>
  </dgm:ptLst>
  <dgm:cxnLst>
    <dgm:cxn modelId="{50122801-CCED-41A5-8247-19C3793DB7F8}" srcId="{447F22B7-B55F-412E-838B-9760B21C1D3C}" destId="{EBD4A459-2AEF-4B89-A962-2A4A443514AB}" srcOrd="0" destOrd="0" parTransId="{A71C0613-A2E0-4BD7-8D6E-3F71180FFCAD}" sibTransId="{E56F53A2-062D-4396-946A-C7B444EFD9F0}"/>
    <dgm:cxn modelId="{3EDDF607-45FC-4FF5-AE27-D88518DD9E29}" type="presOf" srcId="{EBD4A459-2AEF-4B89-A962-2A4A443514AB}" destId="{D4549452-4256-4FCE-8719-51BFE2DD9660}" srcOrd="0" destOrd="0" presId="urn:microsoft.com/office/officeart/2005/8/layout/StepDownProcess"/>
    <dgm:cxn modelId="{F1B4E316-7822-4805-A508-B4063FCF3BD3}" srcId="{2BD4EA86-272A-4F6D-BD8E-388F56517CAA}" destId="{13626D06-63DC-48F2-B6C6-F07DEB177648}" srcOrd="2" destOrd="0" parTransId="{B66012F7-E6C2-4076-9E5F-CB7974B01B6B}" sibTransId="{380CFB61-869C-4D07-964F-2DD970FF2895}"/>
    <dgm:cxn modelId="{012C8B31-9D3A-440C-8E3E-25FD326FACB1}" type="presOf" srcId="{13626D06-63DC-48F2-B6C6-F07DEB177648}" destId="{8E0A5D9B-F9DE-490E-90CB-58A9CC9FF788}" srcOrd="0" destOrd="0" presId="urn:microsoft.com/office/officeart/2005/8/layout/StepDownProcess"/>
    <dgm:cxn modelId="{1028383D-E8CF-4286-A1CE-E0D97810358A}" srcId="{2BD4EA86-272A-4F6D-BD8E-388F56517CAA}" destId="{3A80D22A-2E23-46DA-8F64-642CCC4B6B30}" srcOrd="0" destOrd="0" parTransId="{AFF682FC-1D35-4E01-B209-F268EAF2ADB0}" sibTransId="{8722DA86-19F9-4956-8C97-B66F7C5C6332}"/>
    <dgm:cxn modelId="{EF4D0868-738A-4ED0-8723-0F3A991CB990}" type="presOf" srcId="{3A80D22A-2E23-46DA-8F64-642CCC4B6B30}" destId="{CFBE770A-6C93-455A-B7A0-C7E45D3E1D75}" srcOrd="0" destOrd="0" presId="urn:microsoft.com/office/officeart/2005/8/layout/StepDownProcess"/>
    <dgm:cxn modelId="{42BF5E4D-9441-43F7-8A9A-3808F3A8AB33}" srcId="{13626D06-63DC-48F2-B6C6-F07DEB177648}" destId="{702FE1F1-02B2-4C82-9826-033D308AA342}" srcOrd="0" destOrd="0" parTransId="{3B472F6E-88F4-4884-A679-7CF9B8B9280B}" sibTransId="{14CB2322-AFEB-4ED4-AA34-6810FA8CBA3A}"/>
    <dgm:cxn modelId="{0D5C6370-A670-4772-9BE3-36D41BE22311}" type="presOf" srcId="{943C6D50-FD49-4E9B-BB29-79B7602A3ADB}" destId="{A00247BD-E84C-478B-AAEF-5213F5FF57D0}" srcOrd="0" destOrd="0" presId="urn:microsoft.com/office/officeart/2005/8/layout/StepDownProcess"/>
    <dgm:cxn modelId="{C4401479-DF11-48B6-88AE-4794FB9E6B88}" srcId="{2BD4EA86-272A-4F6D-BD8E-388F56517CAA}" destId="{447F22B7-B55F-412E-838B-9760B21C1D3C}" srcOrd="1" destOrd="0" parTransId="{8DDD2D6F-D4E3-4F34-8D96-8EBDB89DF967}" sibTransId="{7B3F9846-AD5C-4A50-BF34-C2BBD7EF78DB}"/>
    <dgm:cxn modelId="{993AD8B7-8CE9-461B-B86C-7CEF61E88D90}" type="presOf" srcId="{702FE1F1-02B2-4C82-9826-033D308AA342}" destId="{231C86FE-C1D4-44AD-BE11-6D54621636AC}" srcOrd="0" destOrd="0" presId="urn:microsoft.com/office/officeart/2005/8/layout/StepDownProcess"/>
    <dgm:cxn modelId="{B817CACF-5A76-46CF-AFB7-C238D27AAE09}" type="presOf" srcId="{447F22B7-B55F-412E-838B-9760B21C1D3C}" destId="{1859644F-C82B-42BA-B6CC-DD3ECEB67857}" srcOrd="0" destOrd="0" presId="urn:microsoft.com/office/officeart/2005/8/layout/StepDownProcess"/>
    <dgm:cxn modelId="{395804F3-40E5-4E1C-B4C9-133AF154C077}" type="presOf" srcId="{2BD4EA86-272A-4F6D-BD8E-388F56517CAA}" destId="{7AE858C7-D42B-40EC-BB81-09B8F9AE473D}" srcOrd="0" destOrd="0" presId="urn:microsoft.com/office/officeart/2005/8/layout/StepDownProcess"/>
    <dgm:cxn modelId="{7F388BF9-F736-4AFA-B6A9-A4AF7588A835}" srcId="{3A80D22A-2E23-46DA-8F64-642CCC4B6B30}" destId="{943C6D50-FD49-4E9B-BB29-79B7602A3ADB}" srcOrd="0" destOrd="0" parTransId="{048CDF1B-9AA7-48A0-B6F0-D32EB303C07E}" sibTransId="{7999B44C-C427-40C3-B12B-6C6F20D42C13}"/>
    <dgm:cxn modelId="{D63ED32E-FFF8-4865-B002-3BB1B678E405}" type="presParOf" srcId="{7AE858C7-D42B-40EC-BB81-09B8F9AE473D}" destId="{4EA7FA56-5E34-4F9E-94F4-4D7B6CBAA464}" srcOrd="0" destOrd="0" presId="urn:microsoft.com/office/officeart/2005/8/layout/StepDownProcess"/>
    <dgm:cxn modelId="{7C0E609B-EDEB-4B50-9B2D-7CE5E314A5BE}" type="presParOf" srcId="{4EA7FA56-5E34-4F9E-94F4-4D7B6CBAA464}" destId="{97D18DA0-2E9C-4684-B0E8-6A0D4114BF18}" srcOrd="0" destOrd="0" presId="urn:microsoft.com/office/officeart/2005/8/layout/StepDownProcess"/>
    <dgm:cxn modelId="{1CF0FC57-2114-4D98-ADF3-511CED4C3A3B}" type="presParOf" srcId="{4EA7FA56-5E34-4F9E-94F4-4D7B6CBAA464}" destId="{CFBE770A-6C93-455A-B7A0-C7E45D3E1D75}" srcOrd="1" destOrd="0" presId="urn:microsoft.com/office/officeart/2005/8/layout/StepDownProcess"/>
    <dgm:cxn modelId="{5027C811-32C0-47F7-BB7B-3D889CC064F8}" type="presParOf" srcId="{4EA7FA56-5E34-4F9E-94F4-4D7B6CBAA464}" destId="{A00247BD-E84C-478B-AAEF-5213F5FF57D0}" srcOrd="2" destOrd="0" presId="urn:microsoft.com/office/officeart/2005/8/layout/StepDownProcess"/>
    <dgm:cxn modelId="{988FF7D7-F179-43DD-AB01-93877146C253}" type="presParOf" srcId="{7AE858C7-D42B-40EC-BB81-09B8F9AE473D}" destId="{0389E8CC-D501-40D5-88C3-BC81EDD42CCB}" srcOrd="1" destOrd="0" presId="urn:microsoft.com/office/officeart/2005/8/layout/StepDownProcess"/>
    <dgm:cxn modelId="{DCBF56E7-ABB2-4712-854E-B267A4251739}" type="presParOf" srcId="{7AE858C7-D42B-40EC-BB81-09B8F9AE473D}" destId="{5D8F8F1E-D668-4C52-A547-B172CA15A97D}" srcOrd="2" destOrd="0" presId="urn:microsoft.com/office/officeart/2005/8/layout/StepDownProcess"/>
    <dgm:cxn modelId="{3527981B-6FA8-4514-93C5-43D4FA098339}" type="presParOf" srcId="{5D8F8F1E-D668-4C52-A547-B172CA15A97D}" destId="{5543ACA5-B315-4E68-8CFA-1A8F3971B49F}" srcOrd="0" destOrd="0" presId="urn:microsoft.com/office/officeart/2005/8/layout/StepDownProcess"/>
    <dgm:cxn modelId="{9277FC73-040D-4D44-86BF-36CD7B01DB63}" type="presParOf" srcId="{5D8F8F1E-D668-4C52-A547-B172CA15A97D}" destId="{1859644F-C82B-42BA-B6CC-DD3ECEB67857}" srcOrd="1" destOrd="0" presId="urn:microsoft.com/office/officeart/2005/8/layout/StepDownProcess"/>
    <dgm:cxn modelId="{E92B1CE3-0FE1-414F-BE28-323AAD6C0785}" type="presParOf" srcId="{5D8F8F1E-D668-4C52-A547-B172CA15A97D}" destId="{D4549452-4256-4FCE-8719-51BFE2DD9660}" srcOrd="2" destOrd="0" presId="urn:microsoft.com/office/officeart/2005/8/layout/StepDownProcess"/>
    <dgm:cxn modelId="{353F5CE1-133D-493B-8105-B646AED8DD6C}" type="presParOf" srcId="{7AE858C7-D42B-40EC-BB81-09B8F9AE473D}" destId="{5DBF0F8C-1ED2-4C9F-8974-A1168719DC70}" srcOrd="3" destOrd="0" presId="urn:microsoft.com/office/officeart/2005/8/layout/StepDownProcess"/>
    <dgm:cxn modelId="{1B6333DC-DDE2-47FC-ABF7-3BF2B01F4FF7}" type="presParOf" srcId="{7AE858C7-D42B-40EC-BB81-09B8F9AE473D}" destId="{704C1A10-9D30-4185-BD94-692C5EED44FA}" srcOrd="4" destOrd="0" presId="urn:microsoft.com/office/officeart/2005/8/layout/StepDownProcess"/>
    <dgm:cxn modelId="{00F6D5BC-4831-4073-91A8-999580FE6692}" type="presParOf" srcId="{704C1A10-9D30-4185-BD94-692C5EED44FA}" destId="{8E0A5D9B-F9DE-490E-90CB-58A9CC9FF788}" srcOrd="0" destOrd="0" presId="urn:microsoft.com/office/officeart/2005/8/layout/StepDownProcess"/>
    <dgm:cxn modelId="{0F821E4F-AB06-44BE-805B-442A737319AE}" type="presParOf" srcId="{704C1A10-9D30-4185-BD94-692C5EED44FA}" destId="{231C86FE-C1D4-44AD-BE11-6D54621636AC}"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18DA0-2E9C-4684-B0E8-6A0D4114BF18}">
      <dsp:nvSpPr>
        <dsp:cNvPr id="0" name=""/>
        <dsp:cNvSpPr/>
      </dsp:nvSpPr>
      <dsp:spPr>
        <a:xfrm rot="5400000">
          <a:off x="1485444" y="1271326"/>
          <a:ext cx="1124378" cy="1280065"/>
        </a:xfrm>
        <a:prstGeom prst="bentUpArrow">
          <a:avLst>
            <a:gd name="adj1" fmla="val 32840"/>
            <a:gd name="adj2" fmla="val 25000"/>
            <a:gd name="adj3" fmla="val 3578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BE770A-6C93-455A-B7A0-C7E45D3E1D75}">
      <dsp:nvSpPr>
        <dsp:cNvPr id="0" name=""/>
        <dsp:cNvSpPr/>
      </dsp:nvSpPr>
      <dsp:spPr>
        <a:xfrm>
          <a:off x="1187552" y="24930"/>
          <a:ext cx="1892792" cy="1324893"/>
        </a:xfrm>
        <a:prstGeom prst="roundRect">
          <a:avLst>
            <a:gd name="adj" fmla="val 16670"/>
          </a:avLst>
        </a:prstGeom>
        <a:solidFill>
          <a:srgbClr val="1C27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SV" sz="1800" b="0" kern="1200" dirty="0">
              <a:latin typeface="Candara" panose="020E0502030303020204" pitchFamily="34" charset="0"/>
            </a:rPr>
            <a:t>Protocolo de Tegucigalpa a la Carta de la ODECA</a:t>
          </a:r>
        </a:p>
      </dsp:txBody>
      <dsp:txXfrm>
        <a:off x="1252240" y="89618"/>
        <a:ext cx="1763416" cy="1195517"/>
      </dsp:txXfrm>
    </dsp:sp>
    <dsp:sp modelId="{A00247BD-E84C-478B-AAEF-5213F5FF57D0}">
      <dsp:nvSpPr>
        <dsp:cNvPr id="0" name=""/>
        <dsp:cNvSpPr/>
      </dsp:nvSpPr>
      <dsp:spPr>
        <a:xfrm>
          <a:off x="3149920" y="140655"/>
          <a:ext cx="2811147"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MX" sz="1800" b="1" kern="1200" dirty="0">
              <a:solidFill>
                <a:srgbClr val="F39912"/>
              </a:solidFill>
              <a:latin typeface="Candara" panose="020E0502030303020204" pitchFamily="34" charset="0"/>
            </a:rPr>
            <a:t>13 de diciembre de 1991</a:t>
          </a:r>
          <a:endParaRPr lang="es-SV" sz="1800" b="1" kern="1200" dirty="0">
            <a:solidFill>
              <a:srgbClr val="F39912"/>
            </a:solidFill>
            <a:latin typeface="Candara" panose="020E0502030303020204" pitchFamily="34" charset="0"/>
          </a:endParaRPr>
        </a:p>
      </dsp:txBody>
      <dsp:txXfrm>
        <a:off x="3149920" y="140655"/>
        <a:ext cx="2811147" cy="1070837"/>
      </dsp:txXfrm>
    </dsp:sp>
    <dsp:sp modelId="{5543ACA5-B315-4E68-8CFA-1A8F3971B49F}">
      <dsp:nvSpPr>
        <dsp:cNvPr id="0" name=""/>
        <dsp:cNvSpPr/>
      </dsp:nvSpPr>
      <dsp:spPr>
        <a:xfrm rot="5400000">
          <a:off x="3399053" y="2759619"/>
          <a:ext cx="1124378" cy="1280065"/>
        </a:xfrm>
        <a:prstGeom prst="bentUpArrow">
          <a:avLst>
            <a:gd name="adj1" fmla="val 32840"/>
            <a:gd name="adj2" fmla="val 25000"/>
            <a:gd name="adj3" fmla="val 3578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59644F-C82B-42BA-B6CC-DD3ECEB67857}">
      <dsp:nvSpPr>
        <dsp:cNvPr id="0" name=""/>
        <dsp:cNvSpPr/>
      </dsp:nvSpPr>
      <dsp:spPr>
        <a:xfrm>
          <a:off x="7090183" y="809386"/>
          <a:ext cx="1892792" cy="1324893"/>
        </a:xfrm>
        <a:prstGeom prst="roundRect">
          <a:avLst>
            <a:gd name="adj" fmla="val 16670"/>
          </a:avLst>
        </a:prstGeom>
        <a:solidFill>
          <a:srgbClr val="1C27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SV" sz="1800" b="0" kern="1200" dirty="0">
              <a:latin typeface="Candara" panose="020E0502030303020204" pitchFamily="34" charset="0"/>
            </a:rPr>
            <a:t>ALIDES </a:t>
          </a:r>
        </a:p>
      </dsp:txBody>
      <dsp:txXfrm>
        <a:off x="7154871" y="874074"/>
        <a:ext cx="1763416" cy="1195517"/>
      </dsp:txXfrm>
    </dsp:sp>
    <dsp:sp modelId="{D4549452-4256-4FCE-8719-51BFE2DD9660}">
      <dsp:nvSpPr>
        <dsp:cNvPr id="0" name=""/>
        <dsp:cNvSpPr/>
      </dsp:nvSpPr>
      <dsp:spPr>
        <a:xfrm>
          <a:off x="6656469" y="1850354"/>
          <a:ext cx="3295929"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MX" sz="1800" b="1" kern="1200" dirty="0">
              <a:solidFill>
                <a:srgbClr val="F39912"/>
              </a:solidFill>
              <a:latin typeface="Candara" panose="020E0502030303020204" pitchFamily="34" charset="0"/>
            </a:rPr>
            <a:t>12 de octubre de 1994</a:t>
          </a:r>
          <a:endParaRPr lang="es-SV" sz="1800" b="1" kern="1200" dirty="0">
            <a:solidFill>
              <a:srgbClr val="F39912"/>
            </a:solidFill>
            <a:latin typeface="Candara" panose="020E0502030303020204" pitchFamily="34" charset="0"/>
          </a:endParaRPr>
        </a:p>
      </dsp:txBody>
      <dsp:txXfrm>
        <a:off x="6656469" y="1850354"/>
        <a:ext cx="3295929" cy="1070837"/>
      </dsp:txXfrm>
    </dsp:sp>
    <dsp:sp modelId="{8E0A5D9B-F9DE-490E-90CB-58A9CC9FF788}">
      <dsp:nvSpPr>
        <dsp:cNvPr id="0" name=""/>
        <dsp:cNvSpPr/>
      </dsp:nvSpPr>
      <dsp:spPr>
        <a:xfrm>
          <a:off x="1185726" y="1995668"/>
          <a:ext cx="1928982" cy="1324893"/>
        </a:xfrm>
        <a:prstGeom prst="roundRect">
          <a:avLst>
            <a:gd name="adj" fmla="val 16670"/>
          </a:avLst>
        </a:prstGeom>
        <a:solidFill>
          <a:srgbClr val="1C27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0" kern="1200" dirty="0">
              <a:latin typeface="Candara" panose="020E0502030303020204" pitchFamily="34" charset="0"/>
            </a:rPr>
            <a:t>Tratado de la Integración Social Centroamericana (TISCA)</a:t>
          </a:r>
          <a:endParaRPr lang="es-SV" sz="1800" b="0" kern="1200" dirty="0">
            <a:latin typeface="Candara" panose="020E0502030303020204" pitchFamily="34" charset="0"/>
          </a:endParaRPr>
        </a:p>
      </dsp:txBody>
      <dsp:txXfrm>
        <a:off x="1250414" y="2060356"/>
        <a:ext cx="1799606" cy="1195517"/>
      </dsp:txXfrm>
    </dsp:sp>
    <dsp:sp modelId="{231C86FE-C1D4-44AD-BE11-6D54621636AC}">
      <dsp:nvSpPr>
        <dsp:cNvPr id="0" name=""/>
        <dsp:cNvSpPr/>
      </dsp:nvSpPr>
      <dsp:spPr>
        <a:xfrm>
          <a:off x="3310326" y="2224108"/>
          <a:ext cx="2574379"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MX" sz="1800" b="1" kern="1200" dirty="0">
              <a:solidFill>
                <a:srgbClr val="F39912"/>
              </a:solidFill>
              <a:latin typeface="Candara" panose="020E0502030303020204" pitchFamily="34" charset="0"/>
            </a:rPr>
            <a:t>30 de marzo de 1995</a:t>
          </a:r>
          <a:endParaRPr lang="es-SV" sz="1800" b="1" kern="1200" dirty="0">
            <a:solidFill>
              <a:srgbClr val="F39912"/>
            </a:solidFill>
            <a:latin typeface="Candara" panose="020E0502030303020204" pitchFamily="34" charset="0"/>
          </a:endParaRPr>
        </a:p>
      </dsp:txBody>
      <dsp:txXfrm>
        <a:off x="3310326" y="2224108"/>
        <a:ext cx="2574379" cy="107083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68F0F-666F-4A63-9EAF-2704191445DC}" type="datetimeFigureOut">
              <a:rPr lang="es-SV" smtClean="0"/>
              <a:t>19/11/2019</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79082-0F2B-4F18-8520-119E38FC9BB9}" type="slidenum">
              <a:rPr lang="es-SV" smtClean="0"/>
              <a:t>‹Nº›</a:t>
            </a:fld>
            <a:endParaRPr lang="es-SV"/>
          </a:p>
        </p:txBody>
      </p:sp>
    </p:spTree>
    <p:extLst>
      <p:ext uri="{BB962C8B-B14F-4D97-AF65-F5344CB8AC3E}">
        <p14:creationId xmlns:p14="http://schemas.microsoft.com/office/powerpoint/2010/main" val="332159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Representamos al área social del SICA, actuamos como brazo técnico y </a:t>
            </a:r>
            <a:r>
              <a:rPr lang="es-SV" dirty="0" err="1"/>
              <a:t>adminsitrativo</a:t>
            </a:r>
            <a:r>
              <a:rPr lang="es-SV" dirty="0"/>
              <a:t> del área social, hemos sido creados por tratados y estamos representados por un Secretario General que es elegido por el CIS, ejerce por 4 años.</a:t>
            </a:r>
          </a:p>
        </p:txBody>
      </p:sp>
      <p:sp>
        <p:nvSpPr>
          <p:cNvPr id="4" name="Marcador de número de diapositiva 3"/>
          <p:cNvSpPr>
            <a:spLocks noGrp="1"/>
          </p:cNvSpPr>
          <p:nvPr>
            <p:ph type="sldNum" sz="quarter" idx="5"/>
          </p:nvPr>
        </p:nvSpPr>
        <p:spPr/>
        <p:txBody>
          <a:bodyPr/>
          <a:lstStyle/>
          <a:p>
            <a:fld id="{B2179082-0F2B-4F18-8520-119E38FC9BB9}" type="slidenum">
              <a:rPr lang="es-SV" smtClean="0"/>
              <a:t>1</a:t>
            </a:fld>
            <a:endParaRPr lang="es-SV"/>
          </a:p>
        </p:txBody>
      </p:sp>
    </p:spTree>
    <p:extLst>
      <p:ext uri="{BB962C8B-B14F-4D97-AF65-F5344CB8AC3E}">
        <p14:creationId xmlns:p14="http://schemas.microsoft.com/office/powerpoint/2010/main" val="140452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noProof="0" dirty="0"/>
              <a:t>Destacar que el TISCA en su artículo 1 establece que los Estados Partes se comprometen a alcanzar de manera voluntaria, gradual, complementaria y progresiva, la integración social centroamericana. </a:t>
            </a:r>
          </a:p>
        </p:txBody>
      </p:sp>
      <p:sp>
        <p:nvSpPr>
          <p:cNvPr id="4" name="Marcador de número de diapositiva 3"/>
          <p:cNvSpPr>
            <a:spLocks noGrp="1"/>
          </p:cNvSpPr>
          <p:nvPr>
            <p:ph type="sldNum" sz="quarter" idx="5"/>
          </p:nvPr>
        </p:nvSpPr>
        <p:spPr/>
        <p:txBody>
          <a:bodyPr/>
          <a:lstStyle/>
          <a:p>
            <a:fld id="{B2179082-0F2B-4F18-8520-119E38FC9BB9}" type="slidenum">
              <a:rPr lang="es-SV" smtClean="0"/>
              <a:t>3</a:t>
            </a:fld>
            <a:endParaRPr lang="es-SV"/>
          </a:p>
        </p:txBody>
      </p:sp>
    </p:spTree>
    <p:extLst>
      <p:ext uri="{BB962C8B-B14F-4D97-AF65-F5344CB8AC3E}">
        <p14:creationId xmlns:p14="http://schemas.microsoft.com/office/powerpoint/2010/main" val="343404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Resaltar 3 y 4. Nos mandata nuestro CIS. Somos enlace con las Secretarías especialmente las de área social.</a:t>
            </a:r>
          </a:p>
        </p:txBody>
      </p:sp>
      <p:sp>
        <p:nvSpPr>
          <p:cNvPr id="4" name="Marcador de número de diapositiva 3"/>
          <p:cNvSpPr>
            <a:spLocks noGrp="1"/>
          </p:cNvSpPr>
          <p:nvPr>
            <p:ph type="sldNum" sz="quarter" idx="5"/>
          </p:nvPr>
        </p:nvSpPr>
        <p:spPr/>
        <p:txBody>
          <a:bodyPr/>
          <a:lstStyle/>
          <a:p>
            <a:fld id="{B2179082-0F2B-4F18-8520-119E38FC9BB9}" type="slidenum">
              <a:rPr lang="es-SV" smtClean="0"/>
              <a:t>4</a:t>
            </a:fld>
            <a:endParaRPr lang="es-SV"/>
          </a:p>
        </p:txBody>
      </p:sp>
    </p:spTree>
    <p:extLst>
      <p:ext uri="{BB962C8B-B14F-4D97-AF65-F5344CB8AC3E}">
        <p14:creationId xmlns:p14="http://schemas.microsoft.com/office/powerpoint/2010/main" val="257330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El marco jurídico constitutivo de la integración social centroamericana viene determinado por el Protocolo de Tegucigalpa como instrumento que crea el actual Sistema de la Integración Centroamericana y, por el Tratado de la Integración Social Centroamericana (TISCA).</a:t>
            </a:r>
          </a:p>
          <a:p>
            <a:r>
              <a:rPr lang="es-SV" dirty="0"/>
              <a:t>El TISCA es un instrumento derivado del Protocolo de Tegucigalpa, el cual organiza, regula y estructura el Subsistema Social del SICA</a:t>
            </a:r>
          </a:p>
          <a:p>
            <a:r>
              <a:rPr lang="es-SV" dirty="0"/>
              <a:t>Conviene destacar la ALIDES es un instrumento donde se remarca la </a:t>
            </a:r>
            <a:r>
              <a:rPr lang="es-SV" u="sng" dirty="0"/>
              <a:t>importancia del ser humano como centro y sujeto primordial del desarrollo </a:t>
            </a:r>
            <a:r>
              <a:rPr lang="es-SV" dirty="0"/>
              <a:t>y que establece que el SICA debe trabajar por generar un cambio progresivo en la calidad de vida del ser humano, lo cual implica el crecimiento económico con equidad social, la transformación de los métodos de producción y de los patrones de consumo, sustentados en equilibrio ecológico. La ALIDES recoge el espíritu.</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79082-0F2B-4F18-8520-119E38FC9BB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38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B2179082-0F2B-4F18-8520-119E38FC9BB9}" type="slidenum">
              <a:rPr lang="es-SV" smtClean="0"/>
              <a:t>6</a:t>
            </a:fld>
            <a:endParaRPr lang="es-SV"/>
          </a:p>
        </p:txBody>
      </p:sp>
    </p:spTree>
    <p:extLst>
      <p:ext uri="{BB962C8B-B14F-4D97-AF65-F5344CB8AC3E}">
        <p14:creationId xmlns:p14="http://schemas.microsoft.com/office/powerpoint/2010/main" val="26504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Cómo avanzar en la convergencia? Es importante retomar qué buscamos con la integración? Estamos conscientes que nos debemos a los países y a la población de los países. Nos debemos a los gobiernos centrales. Nuestro papel son servicios o productos de integración. Fomento del diálogo para mejora de políticas. Nuestro papel es complementario al trabajo que realizan los gobiernos. No podemos llegar directamente al territorio. Nuestro propósito es incidir en gobierno para el bienestar de la población. </a:t>
            </a:r>
          </a:p>
        </p:txBody>
      </p:sp>
      <p:sp>
        <p:nvSpPr>
          <p:cNvPr id="4" name="Marcador de número de diapositiva 3"/>
          <p:cNvSpPr>
            <a:spLocks noGrp="1"/>
          </p:cNvSpPr>
          <p:nvPr>
            <p:ph type="sldNum" sz="quarter" idx="5"/>
          </p:nvPr>
        </p:nvSpPr>
        <p:spPr/>
        <p:txBody>
          <a:bodyPr/>
          <a:lstStyle/>
          <a:p>
            <a:fld id="{B2179082-0F2B-4F18-8520-119E38FC9BB9}" type="slidenum">
              <a:rPr lang="es-SV" smtClean="0"/>
              <a:t>7</a:t>
            </a:fld>
            <a:endParaRPr lang="es-SV"/>
          </a:p>
        </p:txBody>
      </p:sp>
    </p:spTree>
    <p:extLst>
      <p:ext uri="{BB962C8B-B14F-4D97-AF65-F5344CB8AC3E}">
        <p14:creationId xmlns:p14="http://schemas.microsoft.com/office/powerpoint/2010/main" val="269484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Cuando los ministros nos buscan o encontramos oportunidad de coordinación, podemos coordinar con ellos. </a:t>
            </a:r>
          </a:p>
        </p:txBody>
      </p:sp>
      <p:sp>
        <p:nvSpPr>
          <p:cNvPr id="4" name="Marcador de número de diapositiva 3"/>
          <p:cNvSpPr>
            <a:spLocks noGrp="1"/>
          </p:cNvSpPr>
          <p:nvPr>
            <p:ph type="sldNum" sz="quarter" idx="5"/>
          </p:nvPr>
        </p:nvSpPr>
        <p:spPr/>
        <p:txBody>
          <a:bodyPr/>
          <a:lstStyle/>
          <a:p>
            <a:fld id="{B2179082-0F2B-4F18-8520-119E38FC9BB9}" type="slidenum">
              <a:rPr lang="es-SV" smtClean="0"/>
              <a:t>9</a:t>
            </a:fld>
            <a:endParaRPr lang="es-SV"/>
          </a:p>
        </p:txBody>
      </p:sp>
    </p:spTree>
    <p:extLst>
      <p:ext uri="{BB962C8B-B14F-4D97-AF65-F5344CB8AC3E}">
        <p14:creationId xmlns:p14="http://schemas.microsoft.com/office/powerpoint/2010/main" val="163968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2010 se relanzó la Integración, priorizando lo social. 5 pilares.  </a:t>
            </a:r>
          </a:p>
          <a:p>
            <a:r>
              <a:rPr lang="es-SV" dirty="0"/>
              <a:t>Como SISCA podemos apoyar el esfuerzo con CEPAL. </a:t>
            </a:r>
          </a:p>
        </p:txBody>
      </p:sp>
      <p:sp>
        <p:nvSpPr>
          <p:cNvPr id="4" name="Marcador de número de diapositiva 3"/>
          <p:cNvSpPr>
            <a:spLocks noGrp="1"/>
          </p:cNvSpPr>
          <p:nvPr>
            <p:ph type="sldNum" sz="quarter" idx="5"/>
          </p:nvPr>
        </p:nvSpPr>
        <p:spPr/>
        <p:txBody>
          <a:bodyPr/>
          <a:lstStyle/>
          <a:p>
            <a:fld id="{B2179082-0F2B-4F18-8520-119E38FC9BB9}" type="slidenum">
              <a:rPr lang="es-SV" smtClean="0"/>
              <a:t>10</a:t>
            </a:fld>
            <a:endParaRPr lang="es-SV"/>
          </a:p>
        </p:txBody>
      </p:sp>
    </p:spTree>
    <p:extLst>
      <p:ext uri="{BB962C8B-B14F-4D97-AF65-F5344CB8AC3E}">
        <p14:creationId xmlns:p14="http://schemas.microsoft.com/office/powerpoint/2010/main" val="192351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2010 se relanzó la Integración, priorizando lo social. 5 pilares.  </a:t>
            </a:r>
          </a:p>
          <a:p>
            <a:r>
              <a:rPr lang="es-SV" dirty="0"/>
              <a:t>Como SISCA podemos apoyar el esfuerzo con CEPAL. </a:t>
            </a:r>
          </a:p>
        </p:txBody>
      </p:sp>
      <p:sp>
        <p:nvSpPr>
          <p:cNvPr id="4" name="Marcador de número de diapositiva 3"/>
          <p:cNvSpPr>
            <a:spLocks noGrp="1"/>
          </p:cNvSpPr>
          <p:nvPr>
            <p:ph type="sldNum" sz="quarter" idx="5"/>
          </p:nvPr>
        </p:nvSpPr>
        <p:spPr/>
        <p:txBody>
          <a:bodyPr/>
          <a:lstStyle/>
          <a:p>
            <a:fld id="{B2179082-0F2B-4F18-8520-119E38FC9BB9}" type="slidenum">
              <a:rPr lang="es-SV" smtClean="0"/>
              <a:t>11</a:t>
            </a:fld>
            <a:endParaRPr lang="es-SV"/>
          </a:p>
        </p:txBody>
      </p:sp>
    </p:spTree>
    <p:extLst>
      <p:ext uri="{BB962C8B-B14F-4D97-AF65-F5344CB8AC3E}">
        <p14:creationId xmlns:p14="http://schemas.microsoft.com/office/powerpoint/2010/main" val="379647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SV"/>
          </a:p>
        </p:txBody>
      </p:sp>
      <p:sp>
        <p:nvSpPr>
          <p:cNvPr id="4" name="Marcador de fecha 3"/>
          <p:cNvSpPr>
            <a:spLocks noGrp="1"/>
          </p:cNvSpPr>
          <p:nvPr>
            <p:ph type="dt" sz="half" idx="10"/>
          </p:nvPr>
        </p:nvSpPr>
        <p:spPr/>
        <p:txBody>
          <a:bodyPr/>
          <a:lstStyle/>
          <a:p>
            <a:fld id="{69062848-A96F-4A7C-BBE7-77CECD1591AC}" type="datetimeFigureOut">
              <a:rPr lang="es-SV" smtClean="0"/>
              <a:t>19/11/2019</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44688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69062848-A96F-4A7C-BBE7-77CECD1591AC}" type="datetimeFigureOut">
              <a:rPr lang="es-SV" smtClean="0"/>
              <a:t>19/11/2019</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273301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69062848-A96F-4A7C-BBE7-77CECD1591AC}" type="datetimeFigureOut">
              <a:rPr lang="es-SV" smtClean="0"/>
              <a:t>19/11/2019</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222321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69062848-A96F-4A7C-BBE7-77CECD1591AC}" type="datetimeFigureOut">
              <a:rPr lang="es-SV" smtClean="0"/>
              <a:t>19/11/2019</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343159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9062848-A96F-4A7C-BBE7-77CECD1591AC}" type="datetimeFigureOut">
              <a:rPr lang="es-SV" smtClean="0"/>
              <a:t>19/11/2019</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39065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p:cNvSpPr>
            <a:spLocks noGrp="1"/>
          </p:cNvSpPr>
          <p:nvPr>
            <p:ph type="dt" sz="half" idx="10"/>
          </p:nvPr>
        </p:nvSpPr>
        <p:spPr/>
        <p:txBody>
          <a:bodyPr/>
          <a:lstStyle/>
          <a:p>
            <a:fld id="{69062848-A96F-4A7C-BBE7-77CECD1591AC}" type="datetimeFigureOut">
              <a:rPr lang="es-SV" smtClean="0"/>
              <a:t>19/11/2019</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8095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p:cNvSpPr>
            <a:spLocks noGrp="1"/>
          </p:cNvSpPr>
          <p:nvPr>
            <p:ph type="dt" sz="half" idx="10"/>
          </p:nvPr>
        </p:nvSpPr>
        <p:spPr/>
        <p:txBody>
          <a:bodyPr/>
          <a:lstStyle/>
          <a:p>
            <a:fld id="{69062848-A96F-4A7C-BBE7-77CECD1591AC}" type="datetimeFigureOut">
              <a:rPr lang="es-SV" smtClean="0"/>
              <a:t>19/11/2019</a:t>
            </a:fld>
            <a:endParaRPr lang="es-SV"/>
          </a:p>
        </p:txBody>
      </p:sp>
      <p:sp>
        <p:nvSpPr>
          <p:cNvPr id="8" name="Marcador de pie de página 7"/>
          <p:cNvSpPr>
            <a:spLocks noGrp="1"/>
          </p:cNvSpPr>
          <p:nvPr>
            <p:ph type="ftr" sz="quarter" idx="11"/>
          </p:nvPr>
        </p:nvSpPr>
        <p:spPr/>
        <p:txBody>
          <a:bodyPr/>
          <a:lstStyle/>
          <a:p>
            <a:endParaRPr lang="es-SV"/>
          </a:p>
        </p:txBody>
      </p:sp>
      <p:sp>
        <p:nvSpPr>
          <p:cNvPr id="9" name="Marcador de número de diapositiva 8"/>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363551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fecha 2"/>
          <p:cNvSpPr>
            <a:spLocks noGrp="1"/>
          </p:cNvSpPr>
          <p:nvPr>
            <p:ph type="dt" sz="half" idx="10"/>
          </p:nvPr>
        </p:nvSpPr>
        <p:spPr/>
        <p:txBody>
          <a:bodyPr/>
          <a:lstStyle/>
          <a:p>
            <a:fld id="{69062848-A96F-4A7C-BBE7-77CECD1591AC}" type="datetimeFigureOut">
              <a:rPr lang="es-SV" smtClean="0"/>
              <a:t>19/11/2019</a:t>
            </a:fld>
            <a:endParaRPr lang="es-SV"/>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402165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9062848-A96F-4A7C-BBE7-77CECD1591AC}" type="datetimeFigureOut">
              <a:rPr lang="es-SV" smtClean="0"/>
              <a:t>19/11/2019</a:t>
            </a:fld>
            <a:endParaRPr lang="es-SV"/>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153935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9062848-A96F-4A7C-BBE7-77CECD1591AC}" type="datetimeFigureOut">
              <a:rPr lang="es-SV" smtClean="0"/>
              <a:t>19/11/2019</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165134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9062848-A96F-4A7C-BBE7-77CECD1591AC}" type="datetimeFigureOut">
              <a:rPr lang="es-SV" smtClean="0"/>
              <a:t>19/11/2019</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0699CE84-541D-498E-A9A0-D1CE7201E8F0}" type="slidenum">
              <a:rPr lang="es-SV" smtClean="0"/>
              <a:t>‹Nº›</a:t>
            </a:fld>
            <a:endParaRPr lang="es-SV"/>
          </a:p>
        </p:txBody>
      </p:sp>
    </p:spTree>
    <p:extLst>
      <p:ext uri="{BB962C8B-B14F-4D97-AF65-F5344CB8AC3E}">
        <p14:creationId xmlns:p14="http://schemas.microsoft.com/office/powerpoint/2010/main" val="252814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62848-A96F-4A7C-BBE7-77CECD1591AC}" type="datetimeFigureOut">
              <a:rPr lang="es-SV" smtClean="0"/>
              <a:t>19/11/2019</a:t>
            </a:fld>
            <a:endParaRPr lang="es-SV"/>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9CE84-541D-498E-A9A0-D1CE7201E8F0}" type="slidenum">
              <a:rPr lang="es-SV" smtClean="0"/>
              <a:t>‹Nº›</a:t>
            </a:fld>
            <a:endParaRPr lang="es-SV"/>
          </a:p>
        </p:txBody>
      </p:sp>
    </p:spTree>
    <p:extLst>
      <p:ext uri="{BB962C8B-B14F-4D97-AF65-F5344CB8AC3E}">
        <p14:creationId xmlns:p14="http://schemas.microsoft.com/office/powerpoint/2010/main" val="63533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31962"/>
            <a:ext cx="9144000" cy="2387600"/>
          </a:xfrm>
        </p:spPr>
        <p:txBody>
          <a:bodyPr>
            <a:normAutofit/>
          </a:bodyPr>
          <a:lstStyle/>
          <a:p>
            <a:r>
              <a:rPr lang="es-SV" dirty="0">
                <a:solidFill>
                  <a:srgbClr val="F49711"/>
                </a:solidFill>
                <a:latin typeface="Candara" panose="020E0502030303020204" pitchFamily="34" charset="0"/>
              </a:rPr>
              <a:t>Secretaría de la Integración Social Centroamericana</a:t>
            </a:r>
          </a:p>
        </p:txBody>
      </p:sp>
      <p:sp>
        <p:nvSpPr>
          <p:cNvPr id="3" name="Subtítulo 2"/>
          <p:cNvSpPr>
            <a:spLocks noGrp="1"/>
          </p:cNvSpPr>
          <p:nvPr>
            <p:ph type="subTitle" idx="1"/>
          </p:nvPr>
        </p:nvSpPr>
        <p:spPr>
          <a:xfrm>
            <a:off x="1524000" y="4211637"/>
            <a:ext cx="9144000" cy="1655762"/>
          </a:xfrm>
        </p:spPr>
        <p:txBody>
          <a:bodyPr/>
          <a:lstStyle/>
          <a:p>
            <a:r>
              <a:rPr lang="es-SV" dirty="0">
                <a:solidFill>
                  <a:srgbClr val="1E2748"/>
                </a:solidFill>
                <a:latin typeface="Candara" panose="020E0502030303020204" pitchFamily="34" charset="0"/>
              </a:rPr>
              <a:t>Octubre 2019</a:t>
            </a:r>
          </a:p>
        </p:txBody>
      </p:sp>
      <p:pic>
        <p:nvPicPr>
          <p:cNvPr id="7" name="Imagen 6">
            <a:extLst>
              <a:ext uri="{FF2B5EF4-FFF2-40B4-BE49-F238E27FC236}">
                <a16:creationId xmlns:a16="http://schemas.microsoft.com/office/drawing/2014/main" id="{CE7FE9EA-66EA-4AC6-AC42-3092069D3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1734" y="285852"/>
            <a:ext cx="2992287" cy="1152081"/>
          </a:xfrm>
          <a:prstGeom prst="rect">
            <a:avLst/>
          </a:prstGeom>
        </p:spPr>
      </p:pic>
      <p:pic>
        <p:nvPicPr>
          <p:cNvPr id="9" name="Imagen 8">
            <a:extLst>
              <a:ext uri="{FF2B5EF4-FFF2-40B4-BE49-F238E27FC236}">
                <a16:creationId xmlns:a16="http://schemas.microsoft.com/office/drawing/2014/main" id="{2D688E04-B06A-485A-8C25-CAA682046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343" y="137168"/>
            <a:ext cx="3540480" cy="1449451"/>
          </a:xfrm>
          <a:prstGeom prst="rect">
            <a:avLst/>
          </a:prstGeom>
        </p:spPr>
      </p:pic>
      <p:sp>
        <p:nvSpPr>
          <p:cNvPr id="10" name="Rectángulo 9">
            <a:extLst>
              <a:ext uri="{FF2B5EF4-FFF2-40B4-BE49-F238E27FC236}">
                <a16:creationId xmlns:a16="http://schemas.microsoft.com/office/drawing/2014/main" id="{8CF6882E-7614-4150-B8D7-EB558CA8E6D8}"/>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Rectángulo 10">
            <a:extLst>
              <a:ext uri="{FF2B5EF4-FFF2-40B4-BE49-F238E27FC236}">
                <a16:creationId xmlns:a16="http://schemas.microsoft.com/office/drawing/2014/main" id="{5086F78A-2D1E-45F9-B6D2-706977250844}"/>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54386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1728439" y="1721960"/>
            <a:ext cx="8735122" cy="1227076"/>
          </a:xfrm>
        </p:spPr>
        <p:txBody>
          <a:bodyPr>
            <a:normAutofit fontScale="90000"/>
          </a:bodyPr>
          <a:lstStyle/>
          <a:p>
            <a:r>
              <a:rPr lang="es-SV" dirty="0">
                <a:solidFill>
                  <a:srgbClr val="F39912"/>
                </a:solidFill>
                <a:latin typeface="Candara" panose="020E0502030303020204" pitchFamily="34" charset="0"/>
              </a:rPr>
              <a:t>Administración de fondos MCP-ES 2017-2019</a:t>
            </a:r>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7" name="Rectangle 15">
            <a:extLst>
              <a:ext uri="{FF2B5EF4-FFF2-40B4-BE49-F238E27FC236}">
                <a16:creationId xmlns:a16="http://schemas.microsoft.com/office/drawing/2014/main" id="{491DA42E-D368-444B-812B-96800F7638D7}"/>
              </a:ext>
            </a:extLst>
          </p:cNvPr>
          <p:cNvSpPr/>
          <p:nvPr/>
        </p:nvSpPr>
        <p:spPr>
          <a:xfrm>
            <a:off x="7539794" y="1952172"/>
            <a:ext cx="2022982" cy="43945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ítulo 4">
            <a:extLst>
              <a:ext uri="{FF2B5EF4-FFF2-40B4-BE49-F238E27FC236}">
                <a16:creationId xmlns:a16="http://schemas.microsoft.com/office/drawing/2014/main" id="{26F0901B-1AE2-4A8B-9FE5-ED821DC10C68}"/>
              </a:ext>
            </a:extLst>
          </p:cNvPr>
          <p:cNvSpPr txBox="1">
            <a:spLocks/>
          </p:cNvSpPr>
          <p:nvPr/>
        </p:nvSpPr>
        <p:spPr>
          <a:xfrm>
            <a:off x="6096000" y="3036485"/>
            <a:ext cx="4902199" cy="2631486"/>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dirty="0">
                <a:solidFill>
                  <a:srgbClr val="1C2749"/>
                </a:solidFill>
                <a:latin typeface="Candara" panose="020E0502030303020204" pitchFamily="34" charset="0"/>
              </a:rPr>
              <a:t>En este período se administraron </a:t>
            </a:r>
            <a:r>
              <a:rPr lang="es-SV" sz="2800" b="1" u="sng" dirty="0">
                <a:solidFill>
                  <a:srgbClr val="1C2749"/>
                </a:solidFill>
                <a:latin typeface="Candara" panose="020E0502030303020204" pitchFamily="34" charset="0"/>
              </a:rPr>
              <a:t>$360 mil dólares </a:t>
            </a:r>
            <a:r>
              <a:rPr lang="es-SV" sz="2800" dirty="0">
                <a:solidFill>
                  <a:srgbClr val="1C2749"/>
                </a:solidFill>
                <a:latin typeface="Candara" panose="020E0502030303020204" pitchFamily="34" charset="0"/>
              </a:rPr>
              <a:t>que</a:t>
            </a:r>
            <a:r>
              <a:rPr lang="es-SV" sz="2800" b="1" dirty="0">
                <a:solidFill>
                  <a:srgbClr val="1C2749"/>
                </a:solidFill>
                <a:latin typeface="Candara" panose="020E0502030303020204" pitchFamily="34" charset="0"/>
              </a:rPr>
              <a:t> </a:t>
            </a:r>
            <a:r>
              <a:rPr lang="es-SV" sz="2800" dirty="0">
                <a:solidFill>
                  <a:srgbClr val="1C2749"/>
                </a:solidFill>
                <a:latin typeface="Candara" panose="020E0502030303020204" pitchFamily="34" charset="0"/>
              </a:rPr>
              <a:t>han sido ejecutados exitosamente.</a:t>
            </a:r>
          </a:p>
        </p:txBody>
      </p:sp>
      <p:pic>
        <p:nvPicPr>
          <p:cNvPr id="14" name="Imagen 13" descr="Imagen que contiene reloj, dibujo, señal&#10;&#10;Descripción generada automáticamente">
            <a:extLst>
              <a:ext uri="{FF2B5EF4-FFF2-40B4-BE49-F238E27FC236}">
                <a16:creationId xmlns:a16="http://schemas.microsoft.com/office/drawing/2014/main" id="{CD67DE1C-D2CD-4131-97AE-56E42BB10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63" y="209883"/>
            <a:ext cx="2086767" cy="714066"/>
          </a:xfrm>
          <a:prstGeom prst="rect">
            <a:avLst/>
          </a:prstGeom>
        </p:spPr>
      </p:pic>
      <p:pic>
        <p:nvPicPr>
          <p:cNvPr id="3" name="Imagen 2" descr="Imagen que contiene reloj, dibujo&#10;&#10;Descripción generada automáticamente">
            <a:extLst>
              <a:ext uri="{FF2B5EF4-FFF2-40B4-BE49-F238E27FC236}">
                <a16:creationId xmlns:a16="http://schemas.microsoft.com/office/drawing/2014/main" id="{140CBB80-3963-4724-93BD-7D4E0EE3A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520" y="2768386"/>
            <a:ext cx="5527606" cy="3167683"/>
          </a:xfrm>
          <a:prstGeom prst="rect">
            <a:avLst/>
          </a:prstGeom>
        </p:spPr>
      </p:pic>
    </p:spTree>
    <p:extLst>
      <p:ext uri="{BB962C8B-B14F-4D97-AF65-F5344CB8AC3E}">
        <p14:creationId xmlns:p14="http://schemas.microsoft.com/office/powerpoint/2010/main" val="377047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2059554" y="1338634"/>
            <a:ext cx="8735122" cy="1227076"/>
          </a:xfrm>
        </p:spPr>
        <p:txBody>
          <a:bodyPr>
            <a:normAutofit fontScale="90000"/>
          </a:bodyPr>
          <a:lstStyle/>
          <a:p>
            <a:r>
              <a:rPr lang="es-SV" dirty="0">
                <a:solidFill>
                  <a:srgbClr val="F39912"/>
                </a:solidFill>
                <a:latin typeface="Candara" panose="020E0502030303020204" pitchFamily="34" charset="0"/>
              </a:rPr>
              <a:t>Solicitud al pleno del MCP-ES</a:t>
            </a:r>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7" name="Rectangle 15">
            <a:extLst>
              <a:ext uri="{FF2B5EF4-FFF2-40B4-BE49-F238E27FC236}">
                <a16:creationId xmlns:a16="http://schemas.microsoft.com/office/drawing/2014/main" id="{491DA42E-D368-444B-812B-96800F7638D7}"/>
              </a:ext>
            </a:extLst>
          </p:cNvPr>
          <p:cNvSpPr/>
          <p:nvPr/>
        </p:nvSpPr>
        <p:spPr>
          <a:xfrm>
            <a:off x="7539794" y="1952172"/>
            <a:ext cx="2022982" cy="43945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ítulo 4">
            <a:extLst>
              <a:ext uri="{FF2B5EF4-FFF2-40B4-BE49-F238E27FC236}">
                <a16:creationId xmlns:a16="http://schemas.microsoft.com/office/drawing/2014/main" id="{26F0901B-1AE2-4A8B-9FE5-ED821DC10C68}"/>
              </a:ext>
            </a:extLst>
          </p:cNvPr>
          <p:cNvSpPr txBox="1">
            <a:spLocks/>
          </p:cNvSpPr>
          <p:nvPr/>
        </p:nvSpPr>
        <p:spPr>
          <a:xfrm>
            <a:off x="681332" y="3020563"/>
            <a:ext cx="6821277" cy="2631486"/>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SV" sz="2800" dirty="0">
                <a:solidFill>
                  <a:srgbClr val="1C2749"/>
                </a:solidFill>
                <a:latin typeface="Candara" panose="020E0502030303020204" pitchFamily="34" charset="0"/>
              </a:rPr>
              <a:t>Se solicita al pleno la ratificación de la SISCA como administrador de fondos para la siguiente subvención del MCP-ES</a:t>
            </a:r>
          </a:p>
        </p:txBody>
      </p:sp>
      <p:pic>
        <p:nvPicPr>
          <p:cNvPr id="14" name="Imagen 13" descr="Imagen que contiene reloj, dibujo, señal&#10;&#10;Descripción generada automáticamente">
            <a:extLst>
              <a:ext uri="{FF2B5EF4-FFF2-40B4-BE49-F238E27FC236}">
                <a16:creationId xmlns:a16="http://schemas.microsoft.com/office/drawing/2014/main" id="{830DFB27-E693-42B5-9B49-FD5921DEA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63" y="209883"/>
            <a:ext cx="2086767" cy="714066"/>
          </a:xfrm>
          <a:prstGeom prst="rect">
            <a:avLst/>
          </a:prstGeom>
        </p:spPr>
      </p:pic>
      <p:pic>
        <p:nvPicPr>
          <p:cNvPr id="3" name="Imagen 2">
            <a:extLst>
              <a:ext uri="{FF2B5EF4-FFF2-40B4-BE49-F238E27FC236}">
                <a16:creationId xmlns:a16="http://schemas.microsoft.com/office/drawing/2014/main" id="{158B5B34-90CD-4597-B396-3EF5946679AC}"/>
              </a:ext>
            </a:extLst>
          </p:cNvPr>
          <p:cNvPicPr>
            <a:picLocks noChangeAspect="1"/>
          </p:cNvPicPr>
          <p:nvPr/>
        </p:nvPicPr>
        <p:blipFill rotWithShape="1">
          <a:blip r:embed="rId6">
            <a:extLst>
              <a:ext uri="{28A0092B-C50C-407E-A947-70E740481C1C}">
                <a14:useLocalDpi xmlns:a14="http://schemas.microsoft.com/office/drawing/2010/main" val="0"/>
              </a:ext>
            </a:extLst>
          </a:blip>
          <a:srcRect b="13229"/>
          <a:stretch/>
        </p:blipFill>
        <p:spPr>
          <a:xfrm>
            <a:off x="8356600" y="2980395"/>
            <a:ext cx="2971800" cy="2757170"/>
          </a:xfrm>
          <a:prstGeom prst="rect">
            <a:avLst/>
          </a:prstGeom>
        </p:spPr>
      </p:pic>
    </p:spTree>
    <p:extLst>
      <p:ext uri="{BB962C8B-B14F-4D97-AF65-F5344CB8AC3E}">
        <p14:creationId xmlns:p14="http://schemas.microsoft.com/office/powerpoint/2010/main" val="424951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E7FE9EA-66EA-4AC6-AC42-3092069D3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796" y="1623875"/>
            <a:ext cx="3404090" cy="1310632"/>
          </a:xfrm>
          <a:prstGeom prst="rect">
            <a:avLst/>
          </a:prstGeom>
        </p:spPr>
      </p:pic>
      <p:pic>
        <p:nvPicPr>
          <p:cNvPr id="9" name="Imagen 8">
            <a:extLst>
              <a:ext uri="{FF2B5EF4-FFF2-40B4-BE49-F238E27FC236}">
                <a16:creationId xmlns:a16="http://schemas.microsoft.com/office/drawing/2014/main" id="{2D688E04-B06A-485A-8C25-CAA682046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871" y="1483204"/>
            <a:ext cx="4027725" cy="1648926"/>
          </a:xfrm>
          <a:prstGeom prst="rect">
            <a:avLst/>
          </a:prstGeom>
        </p:spPr>
      </p:pic>
      <p:sp>
        <p:nvSpPr>
          <p:cNvPr id="10" name="Rectángulo 9">
            <a:extLst>
              <a:ext uri="{FF2B5EF4-FFF2-40B4-BE49-F238E27FC236}">
                <a16:creationId xmlns:a16="http://schemas.microsoft.com/office/drawing/2014/main" id="{8CF6882E-7614-4150-B8D7-EB558CA8E6D8}"/>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Rectángulo 10">
            <a:extLst>
              <a:ext uri="{FF2B5EF4-FFF2-40B4-BE49-F238E27FC236}">
                <a16:creationId xmlns:a16="http://schemas.microsoft.com/office/drawing/2014/main" id="{5086F78A-2D1E-45F9-B6D2-706977250844}"/>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descr="Imagen que contiene reloj, dibujo, señal&#10;&#10;Descripción generada automáticamente">
            <a:extLst>
              <a:ext uri="{FF2B5EF4-FFF2-40B4-BE49-F238E27FC236}">
                <a16:creationId xmlns:a16="http://schemas.microsoft.com/office/drawing/2014/main" id="{E12B48D6-1FB5-4A07-BBB5-4885D2B32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799" y="4318000"/>
            <a:ext cx="3457593" cy="1183146"/>
          </a:xfrm>
          <a:prstGeom prst="rect">
            <a:avLst/>
          </a:prstGeom>
        </p:spPr>
      </p:pic>
    </p:spTree>
    <p:extLst>
      <p:ext uri="{BB962C8B-B14F-4D97-AF65-F5344CB8AC3E}">
        <p14:creationId xmlns:p14="http://schemas.microsoft.com/office/powerpoint/2010/main" val="114806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787400" y="910007"/>
            <a:ext cx="8735122" cy="1227076"/>
          </a:xfrm>
        </p:spPr>
        <p:txBody>
          <a:bodyPr>
            <a:normAutofit/>
          </a:bodyPr>
          <a:lstStyle/>
          <a:p>
            <a:pPr algn="l"/>
            <a:r>
              <a:rPr lang="es-SV" dirty="0">
                <a:solidFill>
                  <a:srgbClr val="F49711"/>
                </a:solidFill>
                <a:latin typeface="Candara" panose="020E0502030303020204" pitchFamily="34" charset="0"/>
              </a:rPr>
              <a:t>¿Quiénes somos?</a:t>
            </a:r>
          </a:p>
        </p:txBody>
      </p:sp>
      <p:sp>
        <p:nvSpPr>
          <p:cNvPr id="8" name="Subtítulo 2"/>
          <p:cNvSpPr>
            <a:spLocks noGrp="1"/>
          </p:cNvSpPr>
          <p:nvPr>
            <p:ph type="subTitle" idx="1"/>
          </p:nvPr>
        </p:nvSpPr>
        <p:spPr>
          <a:xfrm>
            <a:off x="596348" y="2639762"/>
            <a:ext cx="11049551" cy="2956077"/>
          </a:xfrm>
        </p:spPr>
        <p:txBody>
          <a:bodyPr>
            <a:normAutofit lnSpcReduction="10000"/>
          </a:bodyPr>
          <a:lstStyle/>
          <a:p>
            <a:pPr marL="342900" indent="-342900" algn="just">
              <a:buFont typeface="Arial" panose="020B0604020202020204" pitchFamily="34" charset="0"/>
              <a:buChar char="•"/>
            </a:pPr>
            <a:r>
              <a:rPr lang="es-SV" dirty="0">
                <a:solidFill>
                  <a:srgbClr val="1E2748"/>
                </a:solidFill>
                <a:latin typeface="Candara" panose="020E0502030303020204" pitchFamily="34" charset="0"/>
              </a:rPr>
              <a:t>La Secretaría de Integración Social es el </a:t>
            </a:r>
            <a:r>
              <a:rPr lang="es-SV" b="1" dirty="0">
                <a:solidFill>
                  <a:srgbClr val="1E2748"/>
                </a:solidFill>
                <a:latin typeface="Candara" panose="020E0502030303020204" pitchFamily="34" charset="0"/>
              </a:rPr>
              <a:t>órgano técnico y administrativo del proceso de la integración social centroamericana</a:t>
            </a:r>
            <a:r>
              <a:rPr lang="es-SV" dirty="0">
                <a:solidFill>
                  <a:srgbClr val="1E2748"/>
                </a:solidFill>
                <a:latin typeface="Candara" panose="020E0502030303020204" pitchFamily="34" charset="0"/>
              </a:rPr>
              <a:t>. Además, actúa como Secretaría de los órganos que no tienen una Secretaría específica.</a:t>
            </a:r>
          </a:p>
          <a:p>
            <a:pPr algn="just"/>
            <a:endParaRPr lang="es-SV" dirty="0">
              <a:solidFill>
                <a:srgbClr val="1E2748"/>
              </a:solidFill>
              <a:latin typeface="Candara" panose="020E0502030303020204" pitchFamily="34" charset="0"/>
            </a:endParaRPr>
          </a:p>
          <a:p>
            <a:pPr marL="342900" indent="-342900" algn="just">
              <a:buFont typeface="Arial" panose="020B0604020202020204" pitchFamily="34" charset="0"/>
              <a:buChar char="•"/>
            </a:pPr>
            <a:r>
              <a:rPr lang="es-SV" dirty="0">
                <a:solidFill>
                  <a:srgbClr val="1E2748"/>
                </a:solidFill>
                <a:latin typeface="Candara" panose="020E0502030303020204" pitchFamily="34" charset="0"/>
              </a:rPr>
              <a:t>La SISCA está a cargo de un Secretario nombrado por el Consejo de la Integración Social, por un período de cuatro años; quien también tiene la representación legal de la misma. </a:t>
            </a:r>
          </a:p>
          <a:p>
            <a:pPr algn="just"/>
            <a:r>
              <a:rPr lang="es-SV" dirty="0">
                <a:solidFill>
                  <a:srgbClr val="1E2748"/>
                </a:solidFill>
                <a:latin typeface="Candara" panose="020E0502030303020204" pitchFamily="34" charset="0"/>
              </a:rPr>
              <a:t>(Artículo 13 del TISCA)</a:t>
            </a:r>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2256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728870" y="727208"/>
            <a:ext cx="8735122" cy="1227076"/>
          </a:xfrm>
        </p:spPr>
        <p:txBody>
          <a:bodyPr/>
          <a:lstStyle/>
          <a:p>
            <a:pPr algn="l"/>
            <a:r>
              <a:rPr lang="es-SV" dirty="0">
                <a:solidFill>
                  <a:srgbClr val="F49711"/>
                </a:solidFill>
                <a:latin typeface="Candara" panose="020E0502030303020204" pitchFamily="34" charset="0"/>
              </a:rPr>
              <a:t>¿Quiénes somos?</a:t>
            </a:r>
          </a:p>
        </p:txBody>
      </p:sp>
      <p:sp>
        <p:nvSpPr>
          <p:cNvPr id="8" name="Subtítulo 2"/>
          <p:cNvSpPr>
            <a:spLocks noGrp="1"/>
          </p:cNvSpPr>
          <p:nvPr>
            <p:ph type="subTitle" idx="1"/>
          </p:nvPr>
        </p:nvSpPr>
        <p:spPr>
          <a:xfrm>
            <a:off x="861391" y="2639762"/>
            <a:ext cx="5234609" cy="2556705"/>
          </a:xfrm>
        </p:spPr>
        <p:txBody>
          <a:bodyPr>
            <a:normAutofit fontScale="92500" lnSpcReduction="10000"/>
          </a:bodyPr>
          <a:lstStyle/>
          <a:p>
            <a:r>
              <a:rPr lang="es-SV" b="1" dirty="0">
                <a:solidFill>
                  <a:srgbClr val="1E2748"/>
                </a:solidFill>
                <a:latin typeface="Candara" panose="020E0502030303020204" pitchFamily="34" charset="0"/>
              </a:rPr>
              <a:t>MISIÓN </a:t>
            </a:r>
          </a:p>
          <a:p>
            <a:r>
              <a:rPr lang="es-MX" sz="2200" dirty="0">
                <a:solidFill>
                  <a:srgbClr val="1E2749"/>
                </a:solidFill>
                <a:latin typeface="Candara" panose="020E0502030303020204" pitchFamily="34" charset="0"/>
              </a:rPr>
              <a:t>Ser el órgano técnico que impulsa la coordinación de las políticas sociales intersectoriales entre los Estados Miembros del SICA y las instancias de la integración, estableciendo agendas regionales para el abordaje de desafíos comunes del desarrollo sostenible en Centroamérica y República Dominicana.</a:t>
            </a:r>
            <a:endParaRPr lang="es-SV" sz="1900" dirty="0"/>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4" name="Subtítulo 2">
            <a:extLst>
              <a:ext uri="{FF2B5EF4-FFF2-40B4-BE49-F238E27FC236}">
                <a16:creationId xmlns:a16="http://schemas.microsoft.com/office/drawing/2014/main" id="{99E3B808-980B-49A5-BFAA-8248AB7F8087}"/>
              </a:ext>
            </a:extLst>
          </p:cNvPr>
          <p:cNvSpPr txBox="1">
            <a:spLocks/>
          </p:cNvSpPr>
          <p:nvPr/>
        </p:nvSpPr>
        <p:spPr>
          <a:xfrm>
            <a:off x="7422160" y="2639762"/>
            <a:ext cx="3627863" cy="25567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s-SV" sz="2200" b="1" dirty="0">
                <a:solidFill>
                  <a:srgbClr val="1E2748"/>
                </a:solidFill>
                <a:latin typeface="Candara" panose="020E0502030303020204" pitchFamily="34" charset="0"/>
              </a:rPr>
              <a:t>VISIÓN</a:t>
            </a:r>
          </a:p>
          <a:p>
            <a:pPr>
              <a:lnSpc>
                <a:spcPct val="80000"/>
              </a:lnSpc>
            </a:pPr>
            <a:r>
              <a:rPr lang="es-MX" sz="2000" dirty="0">
                <a:solidFill>
                  <a:srgbClr val="1E2748"/>
                </a:solidFill>
                <a:latin typeface="Candara" panose="020E0502030303020204" pitchFamily="34" charset="0"/>
              </a:rPr>
              <a:t>Convertirse en un referente estratégico del proceso de integración, construyendo las bases para una mayor convergencia de las políticas sociales de los Estados Miembros del SICA.</a:t>
            </a:r>
            <a:endParaRPr lang="es-SV" sz="2000" dirty="0">
              <a:solidFill>
                <a:srgbClr val="1E2748"/>
              </a:solidFill>
              <a:latin typeface="Candara" panose="020E0502030303020204" pitchFamily="34" charset="0"/>
            </a:endParaRPr>
          </a:p>
        </p:txBody>
      </p:sp>
      <p:sp>
        <p:nvSpPr>
          <p:cNvPr id="21" name="Rectángulo: esquinas redondeadas 20">
            <a:extLst>
              <a:ext uri="{FF2B5EF4-FFF2-40B4-BE49-F238E27FC236}">
                <a16:creationId xmlns:a16="http://schemas.microsoft.com/office/drawing/2014/main" id="{5A609E75-66D6-480D-84E9-CC359BA2C64C}"/>
              </a:ext>
            </a:extLst>
          </p:cNvPr>
          <p:cNvSpPr/>
          <p:nvPr/>
        </p:nvSpPr>
        <p:spPr>
          <a:xfrm>
            <a:off x="728870" y="2482629"/>
            <a:ext cx="5499652" cy="2700585"/>
          </a:xfrm>
          <a:prstGeom prst="roundRect">
            <a:avLst/>
          </a:prstGeom>
          <a:noFill/>
          <a:ln>
            <a:solidFill>
              <a:srgbClr val="F399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2" name="Rectángulo: esquinas redondeadas 21">
            <a:extLst>
              <a:ext uri="{FF2B5EF4-FFF2-40B4-BE49-F238E27FC236}">
                <a16:creationId xmlns:a16="http://schemas.microsoft.com/office/drawing/2014/main" id="{BB323B80-2422-4829-923F-AA7C88BC9FA6}"/>
              </a:ext>
            </a:extLst>
          </p:cNvPr>
          <p:cNvSpPr/>
          <p:nvPr/>
        </p:nvSpPr>
        <p:spPr>
          <a:xfrm>
            <a:off x="7262191" y="2482630"/>
            <a:ext cx="3909391" cy="2700584"/>
          </a:xfrm>
          <a:prstGeom prst="roundRect">
            <a:avLst/>
          </a:prstGeom>
          <a:noFill/>
          <a:ln>
            <a:solidFill>
              <a:srgbClr val="F399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33813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795130" y="-20319"/>
            <a:ext cx="8735122" cy="1227076"/>
          </a:xfrm>
        </p:spPr>
        <p:txBody>
          <a:bodyPr/>
          <a:lstStyle/>
          <a:p>
            <a:pPr algn="l"/>
            <a:r>
              <a:rPr lang="es-SV" dirty="0">
                <a:solidFill>
                  <a:srgbClr val="F49711"/>
                </a:solidFill>
                <a:latin typeface="Candara" panose="020E0502030303020204" pitchFamily="34" charset="0"/>
              </a:rPr>
              <a:t>Funciones</a:t>
            </a:r>
          </a:p>
        </p:txBody>
      </p:sp>
      <p:sp>
        <p:nvSpPr>
          <p:cNvPr id="8" name="Subtítulo 2"/>
          <p:cNvSpPr>
            <a:spLocks noGrp="1"/>
          </p:cNvSpPr>
          <p:nvPr>
            <p:ph type="subTitle" idx="1"/>
          </p:nvPr>
        </p:nvSpPr>
        <p:spPr>
          <a:xfrm>
            <a:off x="795130" y="1536319"/>
            <a:ext cx="10601739" cy="4757824"/>
          </a:xfrm>
        </p:spPr>
        <p:txBody>
          <a:bodyPr>
            <a:normAutofit/>
          </a:bodyPr>
          <a:lstStyle/>
          <a:p>
            <a:pPr algn="just"/>
            <a:r>
              <a:rPr lang="es-SV" b="1" dirty="0">
                <a:solidFill>
                  <a:srgbClr val="1E2748"/>
                </a:solidFill>
                <a:latin typeface="Candara" panose="020E0502030303020204" pitchFamily="34" charset="0"/>
              </a:rPr>
              <a:t>1. </a:t>
            </a:r>
            <a:r>
              <a:rPr lang="es-SV" dirty="0">
                <a:solidFill>
                  <a:srgbClr val="1E2748"/>
                </a:solidFill>
                <a:latin typeface="Candara" panose="020E0502030303020204" pitchFamily="34" charset="0"/>
              </a:rPr>
              <a:t>Velar a nivel regional por la correcta aplicación del TISCA y demás instrumentos jurídicos de la integración social regional, así como por la ejecución de las decisiones de los órganos del Subsistema Social.</a:t>
            </a:r>
          </a:p>
          <a:p>
            <a:pPr algn="just"/>
            <a:r>
              <a:rPr lang="es-SV" b="1" dirty="0">
                <a:solidFill>
                  <a:srgbClr val="1E2748"/>
                </a:solidFill>
                <a:latin typeface="Candara" panose="020E0502030303020204" pitchFamily="34" charset="0"/>
              </a:rPr>
              <a:t>2. </a:t>
            </a:r>
            <a:r>
              <a:rPr lang="es-SV" dirty="0">
                <a:solidFill>
                  <a:srgbClr val="1E2748"/>
                </a:solidFill>
                <a:latin typeface="Candara" panose="020E0502030303020204" pitchFamily="34" charset="0"/>
              </a:rPr>
              <a:t>Verificar el cumplimiento de los objetivos y metas de los programas y proyectos que se definan en este marco.</a:t>
            </a:r>
          </a:p>
          <a:p>
            <a:pPr algn="just"/>
            <a:r>
              <a:rPr lang="es-SV" b="1" dirty="0">
                <a:solidFill>
                  <a:srgbClr val="1E2748"/>
                </a:solidFill>
                <a:latin typeface="Candara" panose="020E0502030303020204" pitchFamily="34" charset="0"/>
              </a:rPr>
              <a:t>3. </a:t>
            </a:r>
            <a:r>
              <a:rPr lang="es-SV" dirty="0">
                <a:solidFill>
                  <a:srgbClr val="1E2748"/>
                </a:solidFill>
                <a:latin typeface="Candara" panose="020E0502030303020204" pitchFamily="34" charset="0"/>
              </a:rPr>
              <a:t>Realizar las actividades que el Consejo de la Integración Social le encomiende. En materia social tendrá capacidad de propuesta.</a:t>
            </a:r>
          </a:p>
          <a:p>
            <a:pPr algn="just"/>
            <a:r>
              <a:rPr lang="es-SV" b="1" dirty="0">
                <a:solidFill>
                  <a:srgbClr val="1E2748"/>
                </a:solidFill>
                <a:latin typeface="Candara" panose="020E0502030303020204" pitchFamily="34" charset="0"/>
              </a:rPr>
              <a:t>4. </a:t>
            </a:r>
            <a:r>
              <a:rPr lang="es-SV" dirty="0">
                <a:solidFill>
                  <a:srgbClr val="1E2748"/>
                </a:solidFill>
                <a:latin typeface="Candara" panose="020E0502030303020204" pitchFamily="34" charset="0"/>
              </a:rPr>
              <a:t>Servir de enlace de las acciones de las secretarías sectoriales del Subsistema Social así como la coordinación con la Secretaría General del Sistema de la Integración Centroamericana (SG-SICA), en concordancia con lo dispuesto en el Artículo 8 del Protocolo de Tegucigalpa y en ejercicio de su autonomía funcional.</a:t>
            </a:r>
          </a:p>
          <a:p>
            <a:pPr algn="just"/>
            <a:r>
              <a:rPr lang="es-SV" dirty="0">
                <a:solidFill>
                  <a:srgbClr val="1E2748"/>
                </a:solidFill>
                <a:latin typeface="Candara" panose="020E0502030303020204" pitchFamily="34" charset="0"/>
              </a:rPr>
              <a:t>(Artículo 14 del TISCA) </a:t>
            </a:r>
            <a:endParaRPr lang="es-SV" sz="2000" dirty="0"/>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86514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558799" y="593219"/>
            <a:ext cx="9865895" cy="1227076"/>
          </a:xfrm>
        </p:spPr>
        <p:txBody>
          <a:bodyPr>
            <a:normAutofit/>
          </a:bodyPr>
          <a:lstStyle/>
          <a:p>
            <a:pPr algn="l"/>
            <a:r>
              <a:rPr lang="es-SV" dirty="0">
                <a:solidFill>
                  <a:srgbClr val="F49711"/>
                </a:solidFill>
                <a:latin typeface="Candara" panose="020E0502030303020204" pitchFamily="34" charset="0"/>
              </a:rPr>
              <a:t>Marco jurídico constitutivo</a:t>
            </a:r>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Marcador de contenido 3">
            <a:extLst>
              <a:ext uri="{FF2B5EF4-FFF2-40B4-BE49-F238E27FC236}">
                <a16:creationId xmlns:a16="http://schemas.microsoft.com/office/drawing/2014/main" id="{ADB2B301-AC85-4DC1-950B-DD36FDBF2CDE}"/>
              </a:ext>
            </a:extLst>
          </p:cNvPr>
          <p:cNvGraphicFramePr>
            <a:graphicFrameLocks/>
          </p:cNvGraphicFramePr>
          <p:nvPr>
            <p:extLst>
              <p:ext uri="{D42A27DB-BD31-4B8C-83A1-F6EECF244321}">
                <p14:modId xmlns:p14="http://schemas.microsoft.com/office/powerpoint/2010/main" val="509083743"/>
              </p:ext>
            </p:extLst>
          </p:nvPr>
        </p:nvGraphicFramePr>
        <p:xfrm>
          <a:off x="335976" y="2022954"/>
          <a:ext cx="10088718"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931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533400" y="828702"/>
            <a:ext cx="8735122" cy="1227076"/>
          </a:xfrm>
        </p:spPr>
        <p:txBody>
          <a:bodyPr>
            <a:normAutofit/>
          </a:bodyPr>
          <a:lstStyle/>
          <a:p>
            <a:r>
              <a:rPr lang="es-SV" dirty="0">
                <a:solidFill>
                  <a:srgbClr val="F49711"/>
                </a:solidFill>
                <a:latin typeface="Candara" panose="020E0502030303020204" pitchFamily="34" charset="0"/>
              </a:rPr>
              <a:t>Sobre la integración social</a:t>
            </a:r>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4" name="Título 4">
            <a:extLst>
              <a:ext uri="{FF2B5EF4-FFF2-40B4-BE49-F238E27FC236}">
                <a16:creationId xmlns:a16="http://schemas.microsoft.com/office/drawing/2014/main" id="{A9D15456-0207-40EA-9BD1-EB91594768A9}"/>
              </a:ext>
            </a:extLst>
          </p:cNvPr>
          <p:cNvSpPr txBox="1">
            <a:spLocks/>
          </p:cNvSpPr>
          <p:nvPr/>
        </p:nvSpPr>
        <p:spPr>
          <a:xfrm>
            <a:off x="970501" y="2371383"/>
            <a:ext cx="2972987" cy="3334870"/>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b="1" dirty="0">
                <a:solidFill>
                  <a:srgbClr val="1C2749"/>
                </a:solidFill>
                <a:latin typeface="Candara" panose="020E0502030303020204" pitchFamily="34" charset="0"/>
                <a:cs typeface="Segoe UI" panose="020B0502040204020203" pitchFamily="34" charset="0"/>
              </a:rPr>
              <a:t>¿Qué se busca?</a:t>
            </a:r>
          </a:p>
        </p:txBody>
      </p:sp>
      <p:sp>
        <p:nvSpPr>
          <p:cNvPr id="15" name="Título 4">
            <a:extLst>
              <a:ext uri="{FF2B5EF4-FFF2-40B4-BE49-F238E27FC236}">
                <a16:creationId xmlns:a16="http://schemas.microsoft.com/office/drawing/2014/main" id="{EFA7AAF7-A3EF-40CE-A521-FC48A9FFFA6F}"/>
              </a:ext>
            </a:extLst>
          </p:cNvPr>
          <p:cNvSpPr txBox="1">
            <a:spLocks/>
          </p:cNvSpPr>
          <p:nvPr/>
        </p:nvSpPr>
        <p:spPr>
          <a:xfrm>
            <a:off x="4799222" y="2523473"/>
            <a:ext cx="6655909" cy="303068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SV" sz="2400" dirty="0">
                <a:solidFill>
                  <a:srgbClr val="1C2749"/>
                </a:solidFill>
                <a:latin typeface="Candara" panose="020E0502030303020204" pitchFamily="34" charset="0"/>
              </a:rPr>
              <a:t>La promoción del acceso de toda la población a servicios básicos y el desarrollo de todo el potencial de hombres y mujeres, lo cual supone de manera obligada la superación de los factores estructurales de la pobreza (Artículo 2 del TISCA). </a:t>
            </a:r>
          </a:p>
        </p:txBody>
      </p:sp>
      <p:sp>
        <p:nvSpPr>
          <p:cNvPr id="19" name="Cheurón 6">
            <a:extLst>
              <a:ext uri="{FF2B5EF4-FFF2-40B4-BE49-F238E27FC236}">
                <a16:creationId xmlns:a16="http://schemas.microsoft.com/office/drawing/2014/main" id="{A902BF7D-4930-4C1E-BE81-0411E3EA32F0}"/>
              </a:ext>
            </a:extLst>
          </p:cNvPr>
          <p:cNvSpPr/>
          <p:nvPr/>
        </p:nvSpPr>
        <p:spPr>
          <a:xfrm>
            <a:off x="3719562" y="3425280"/>
            <a:ext cx="447852" cy="1227076"/>
          </a:xfrm>
          <a:prstGeom prst="chevron">
            <a:avLst>
              <a:gd name="adj" fmla="val 86619"/>
            </a:avLst>
          </a:prstGeom>
          <a:solidFill>
            <a:srgbClr val="F39912"/>
          </a:solidFill>
          <a:ln w="76200">
            <a:solidFill>
              <a:srgbClr val="F399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b="1" dirty="0">
              <a:solidFill>
                <a:schemeClr val="bg1"/>
              </a:solidFill>
            </a:endParaRPr>
          </a:p>
        </p:txBody>
      </p:sp>
    </p:spTree>
    <p:extLst>
      <p:ext uri="{BB962C8B-B14F-4D97-AF65-F5344CB8AC3E}">
        <p14:creationId xmlns:p14="http://schemas.microsoft.com/office/powerpoint/2010/main" val="114161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0" y="787024"/>
            <a:ext cx="8735122" cy="1227076"/>
          </a:xfrm>
        </p:spPr>
        <p:txBody>
          <a:bodyPr>
            <a:normAutofit/>
          </a:bodyPr>
          <a:lstStyle/>
          <a:p>
            <a:r>
              <a:rPr lang="es-SV" dirty="0">
                <a:solidFill>
                  <a:srgbClr val="F49711"/>
                </a:solidFill>
                <a:latin typeface="Candara" panose="020E0502030303020204" pitchFamily="34" charset="0"/>
              </a:rPr>
              <a:t>Sobre la integración social</a:t>
            </a:r>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4" name="Título 4">
            <a:extLst>
              <a:ext uri="{FF2B5EF4-FFF2-40B4-BE49-F238E27FC236}">
                <a16:creationId xmlns:a16="http://schemas.microsoft.com/office/drawing/2014/main" id="{A9D15456-0207-40EA-9BD1-EB91594768A9}"/>
              </a:ext>
            </a:extLst>
          </p:cNvPr>
          <p:cNvSpPr txBox="1">
            <a:spLocks/>
          </p:cNvSpPr>
          <p:nvPr/>
        </p:nvSpPr>
        <p:spPr>
          <a:xfrm>
            <a:off x="556591" y="3309567"/>
            <a:ext cx="3386897" cy="1458495"/>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b="1" dirty="0">
                <a:solidFill>
                  <a:srgbClr val="1C2749"/>
                </a:solidFill>
                <a:latin typeface="Candara" panose="020E0502030303020204" pitchFamily="34" charset="0"/>
                <a:cs typeface="Segoe UI" panose="020B0502040204020203" pitchFamily="34" charset="0"/>
              </a:rPr>
              <a:t>¿Cómo se implementa?</a:t>
            </a:r>
          </a:p>
        </p:txBody>
      </p:sp>
      <p:sp>
        <p:nvSpPr>
          <p:cNvPr id="15" name="Título 4">
            <a:extLst>
              <a:ext uri="{FF2B5EF4-FFF2-40B4-BE49-F238E27FC236}">
                <a16:creationId xmlns:a16="http://schemas.microsoft.com/office/drawing/2014/main" id="{EFA7AAF7-A3EF-40CE-A521-FC48A9FFFA6F}"/>
              </a:ext>
            </a:extLst>
          </p:cNvPr>
          <p:cNvSpPr txBox="1">
            <a:spLocks/>
          </p:cNvSpPr>
          <p:nvPr/>
        </p:nvSpPr>
        <p:spPr>
          <a:xfrm>
            <a:off x="4799222" y="2523471"/>
            <a:ext cx="6655909" cy="303068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SV" sz="2400" dirty="0">
                <a:solidFill>
                  <a:srgbClr val="1C2749"/>
                </a:solidFill>
                <a:latin typeface="Candara" panose="020E0502030303020204" pitchFamily="34" charset="0"/>
              </a:rPr>
              <a:t>El proceso de integración social se impulsará mediante la </a:t>
            </a:r>
            <a:r>
              <a:rPr lang="es-SV" sz="2400" b="1" dirty="0">
                <a:solidFill>
                  <a:srgbClr val="1C2749"/>
                </a:solidFill>
                <a:latin typeface="Candara" panose="020E0502030303020204" pitchFamily="34" charset="0"/>
              </a:rPr>
              <a:t>coordinación, la armonización y convergencia </a:t>
            </a:r>
            <a:r>
              <a:rPr lang="es-SV" sz="2400" dirty="0">
                <a:solidFill>
                  <a:srgbClr val="1C2749"/>
                </a:solidFill>
                <a:latin typeface="Candara" panose="020E0502030303020204" pitchFamily="34" charset="0"/>
              </a:rPr>
              <a:t>de las políticas sociales nacionales entre sí y con las demás políticas del SICA (Artículo 4 del TISCA). </a:t>
            </a:r>
          </a:p>
        </p:txBody>
      </p:sp>
      <p:sp>
        <p:nvSpPr>
          <p:cNvPr id="19" name="Cheurón 6">
            <a:extLst>
              <a:ext uri="{FF2B5EF4-FFF2-40B4-BE49-F238E27FC236}">
                <a16:creationId xmlns:a16="http://schemas.microsoft.com/office/drawing/2014/main" id="{A902BF7D-4930-4C1E-BE81-0411E3EA32F0}"/>
              </a:ext>
            </a:extLst>
          </p:cNvPr>
          <p:cNvSpPr/>
          <p:nvPr/>
        </p:nvSpPr>
        <p:spPr>
          <a:xfrm>
            <a:off x="3943488" y="3425279"/>
            <a:ext cx="447852" cy="1227076"/>
          </a:xfrm>
          <a:prstGeom prst="chevron">
            <a:avLst>
              <a:gd name="adj" fmla="val 86619"/>
            </a:avLst>
          </a:prstGeom>
          <a:solidFill>
            <a:srgbClr val="F39912"/>
          </a:solidFill>
          <a:ln w="76200">
            <a:solidFill>
              <a:srgbClr val="F399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b="1" dirty="0">
              <a:solidFill>
                <a:schemeClr val="bg1"/>
              </a:solidFill>
            </a:endParaRPr>
          </a:p>
        </p:txBody>
      </p:sp>
    </p:spTree>
    <p:extLst>
      <p:ext uri="{BB962C8B-B14F-4D97-AF65-F5344CB8AC3E}">
        <p14:creationId xmlns:p14="http://schemas.microsoft.com/office/powerpoint/2010/main" val="136472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431661" y="984739"/>
            <a:ext cx="8735122" cy="1227076"/>
          </a:xfrm>
        </p:spPr>
        <p:txBody>
          <a:bodyPr>
            <a:normAutofit/>
          </a:bodyPr>
          <a:lstStyle/>
          <a:p>
            <a:r>
              <a:rPr lang="es-SV" dirty="0">
                <a:solidFill>
                  <a:srgbClr val="F49711"/>
                </a:solidFill>
                <a:latin typeface="Candara" panose="020E0502030303020204" pitchFamily="34" charset="0"/>
              </a:rPr>
              <a:t>Sobre la integración social</a:t>
            </a:r>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4" name="Título 4">
            <a:extLst>
              <a:ext uri="{FF2B5EF4-FFF2-40B4-BE49-F238E27FC236}">
                <a16:creationId xmlns:a16="http://schemas.microsoft.com/office/drawing/2014/main" id="{A9D15456-0207-40EA-9BD1-EB91594768A9}"/>
              </a:ext>
            </a:extLst>
          </p:cNvPr>
          <p:cNvSpPr txBox="1">
            <a:spLocks/>
          </p:cNvSpPr>
          <p:nvPr/>
        </p:nvSpPr>
        <p:spPr>
          <a:xfrm>
            <a:off x="556592" y="3173229"/>
            <a:ext cx="3193774" cy="1731171"/>
          </a:xfrm>
          <a:prstGeom prst="rect">
            <a:avLst/>
          </a:prstGeom>
          <a:ln>
            <a:no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SV" b="1" dirty="0">
                <a:solidFill>
                  <a:srgbClr val="1C2749"/>
                </a:solidFill>
                <a:latin typeface="Candara" panose="020E0502030303020204" pitchFamily="34" charset="0"/>
                <a:cs typeface="Segoe UI" panose="020B0502040204020203" pitchFamily="34" charset="0"/>
              </a:rPr>
              <a:t>¿Cómo avanzar hacia esa convergencia?</a:t>
            </a:r>
          </a:p>
        </p:txBody>
      </p:sp>
      <p:sp>
        <p:nvSpPr>
          <p:cNvPr id="15" name="Título 4">
            <a:extLst>
              <a:ext uri="{FF2B5EF4-FFF2-40B4-BE49-F238E27FC236}">
                <a16:creationId xmlns:a16="http://schemas.microsoft.com/office/drawing/2014/main" id="{EFA7AAF7-A3EF-40CE-A521-FC48A9FFFA6F}"/>
              </a:ext>
            </a:extLst>
          </p:cNvPr>
          <p:cNvSpPr txBox="1">
            <a:spLocks/>
          </p:cNvSpPr>
          <p:nvPr/>
        </p:nvSpPr>
        <p:spPr>
          <a:xfrm>
            <a:off x="4799222" y="2434552"/>
            <a:ext cx="6655909" cy="320852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SV" sz="2400" dirty="0">
                <a:solidFill>
                  <a:srgbClr val="1C2749"/>
                </a:solidFill>
                <a:latin typeface="Candara" panose="020E0502030303020204" pitchFamily="34" charset="0"/>
              </a:rPr>
              <a:t>Mediante </a:t>
            </a:r>
            <a:r>
              <a:rPr lang="es-SV" sz="2400" b="1" dirty="0">
                <a:solidFill>
                  <a:srgbClr val="1C2749"/>
                </a:solidFill>
                <a:latin typeface="Candara" panose="020E0502030303020204" pitchFamily="34" charset="0"/>
              </a:rPr>
              <a:t>la promoción de un diálogo </a:t>
            </a:r>
            <a:r>
              <a:rPr lang="es-SV" sz="2400" dirty="0">
                <a:solidFill>
                  <a:srgbClr val="1C2749"/>
                </a:solidFill>
                <a:latin typeface="Candara" panose="020E0502030303020204" pitchFamily="34" charset="0"/>
              </a:rPr>
              <a:t>efectivo entre los gobiernos y otros sectores de la sociedad; </a:t>
            </a:r>
            <a:r>
              <a:rPr lang="es-SV" sz="2400" b="1" dirty="0">
                <a:solidFill>
                  <a:srgbClr val="1C2749"/>
                </a:solidFill>
                <a:latin typeface="Candara" panose="020E0502030303020204" pitchFamily="34" charset="0"/>
              </a:rPr>
              <a:t>la identificación y abordaje conjunto de problemas </a:t>
            </a:r>
            <a:r>
              <a:rPr lang="es-SV" sz="2400" dirty="0">
                <a:solidFill>
                  <a:srgbClr val="1C2749"/>
                </a:solidFill>
                <a:latin typeface="Candara" panose="020E0502030303020204" pitchFamily="34" charset="0"/>
              </a:rPr>
              <a:t>sociales de naturaleza regional; </a:t>
            </a:r>
            <a:r>
              <a:rPr lang="es-SV" sz="2400" b="1" dirty="0">
                <a:solidFill>
                  <a:srgbClr val="1C2749"/>
                </a:solidFill>
                <a:latin typeface="Candara" panose="020E0502030303020204" pitchFamily="34" charset="0"/>
              </a:rPr>
              <a:t>el fomento de la cooperación horizontal</a:t>
            </a:r>
            <a:r>
              <a:rPr lang="es-SV" sz="2400" dirty="0">
                <a:solidFill>
                  <a:srgbClr val="1C2749"/>
                </a:solidFill>
                <a:latin typeface="Candara" panose="020E0502030303020204" pitchFamily="34" charset="0"/>
              </a:rPr>
              <a:t>; y </a:t>
            </a:r>
            <a:r>
              <a:rPr lang="es-SV" sz="2400" b="1" dirty="0">
                <a:solidFill>
                  <a:srgbClr val="1C2749"/>
                </a:solidFill>
                <a:latin typeface="Candara" panose="020E0502030303020204" pitchFamily="34" charset="0"/>
              </a:rPr>
              <a:t>el fortalecimiento de la articulación</a:t>
            </a:r>
            <a:r>
              <a:rPr lang="es-SV" sz="2400" dirty="0">
                <a:solidFill>
                  <a:srgbClr val="1C2749"/>
                </a:solidFill>
                <a:latin typeface="Candara" panose="020E0502030303020204" pitchFamily="34" charset="0"/>
              </a:rPr>
              <a:t> territorial hasta llegar a lo local (Artículo 8 del TISCA).</a:t>
            </a:r>
          </a:p>
        </p:txBody>
      </p:sp>
      <p:sp>
        <p:nvSpPr>
          <p:cNvPr id="19" name="Cheurón 6">
            <a:extLst>
              <a:ext uri="{FF2B5EF4-FFF2-40B4-BE49-F238E27FC236}">
                <a16:creationId xmlns:a16="http://schemas.microsoft.com/office/drawing/2014/main" id="{A902BF7D-4930-4C1E-BE81-0411E3EA32F0}"/>
              </a:ext>
            </a:extLst>
          </p:cNvPr>
          <p:cNvSpPr/>
          <p:nvPr/>
        </p:nvSpPr>
        <p:spPr>
          <a:xfrm>
            <a:off x="3943488" y="3425279"/>
            <a:ext cx="447852" cy="1227076"/>
          </a:xfrm>
          <a:prstGeom prst="chevron">
            <a:avLst>
              <a:gd name="adj" fmla="val 86619"/>
            </a:avLst>
          </a:prstGeom>
          <a:solidFill>
            <a:srgbClr val="F39912"/>
          </a:solidFill>
          <a:ln w="76200">
            <a:solidFill>
              <a:srgbClr val="F399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b="1" dirty="0">
              <a:solidFill>
                <a:schemeClr val="bg1"/>
              </a:solidFill>
            </a:endParaRPr>
          </a:p>
        </p:txBody>
      </p:sp>
    </p:spTree>
    <p:extLst>
      <p:ext uri="{BB962C8B-B14F-4D97-AF65-F5344CB8AC3E}">
        <p14:creationId xmlns:p14="http://schemas.microsoft.com/office/powerpoint/2010/main" val="370261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552489" y="-20319"/>
            <a:ext cx="8735122" cy="1227076"/>
          </a:xfrm>
        </p:spPr>
        <p:txBody>
          <a:bodyPr/>
          <a:lstStyle/>
          <a:p>
            <a:pPr algn="l"/>
            <a:r>
              <a:rPr lang="es-SV" dirty="0">
                <a:solidFill>
                  <a:srgbClr val="F49711"/>
                </a:solidFill>
                <a:latin typeface="Candara" panose="020E0502030303020204" pitchFamily="34" charset="0"/>
              </a:rPr>
              <a:t>Consejos</a:t>
            </a:r>
          </a:p>
        </p:txBody>
      </p:sp>
      <p:pic>
        <p:nvPicPr>
          <p:cNvPr id="10" name="Imagen 9">
            <a:extLst>
              <a:ext uri="{FF2B5EF4-FFF2-40B4-BE49-F238E27FC236}">
                <a16:creationId xmlns:a16="http://schemas.microsoft.com/office/drawing/2014/main" id="{70794B4E-3627-4CD1-9976-891D38D6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10" y="246232"/>
            <a:ext cx="1760227" cy="677717"/>
          </a:xfrm>
          <a:prstGeom prst="rect">
            <a:avLst/>
          </a:prstGeom>
        </p:spPr>
      </p:pic>
      <p:pic>
        <p:nvPicPr>
          <p:cNvPr id="11" name="Imagen 10">
            <a:extLst>
              <a:ext uri="{FF2B5EF4-FFF2-40B4-BE49-F238E27FC236}">
                <a16:creationId xmlns:a16="http://schemas.microsoft.com/office/drawing/2014/main" id="{42C363E9-08C9-41ED-BB1D-28E50FD94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86" y="153450"/>
            <a:ext cx="2148393" cy="879539"/>
          </a:xfrm>
          <a:prstGeom prst="rect">
            <a:avLst/>
          </a:prstGeom>
        </p:spPr>
      </p:pic>
      <p:sp>
        <p:nvSpPr>
          <p:cNvPr id="12" name="Rectángulo 11">
            <a:extLst>
              <a:ext uri="{FF2B5EF4-FFF2-40B4-BE49-F238E27FC236}">
                <a16:creationId xmlns:a16="http://schemas.microsoft.com/office/drawing/2014/main" id="{83AEA0D4-7AE9-469D-BEA0-2EFACFD9C6AD}"/>
              </a:ext>
            </a:extLst>
          </p:cNvPr>
          <p:cNvSpPr/>
          <p:nvPr/>
        </p:nvSpPr>
        <p:spPr>
          <a:xfrm>
            <a:off x="0" y="6576951"/>
            <a:ext cx="12192000" cy="143881"/>
          </a:xfrm>
          <a:prstGeom prst="rect">
            <a:avLst/>
          </a:prstGeom>
          <a:solidFill>
            <a:srgbClr val="F3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Rectángulo 12">
            <a:extLst>
              <a:ext uri="{FF2B5EF4-FFF2-40B4-BE49-F238E27FC236}">
                <a16:creationId xmlns:a16="http://schemas.microsoft.com/office/drawing/2014/main" id="{2392AE9D-D958-49F1-939D-B24067995089}"/>
              </a:ext>
            </a:extLst>
          </p:cNvPr>
          <p:cNvSpPr/>
          <p:nvPr/>
        </p:nvSpPr>
        <p:spPr>
          <a:xfrm>
            <a:off x="0" y="6720832"/>
            <a:ext cx="12192000" cy="143881"/>
          </a:xfrm>
          <a:prstGeom prst="rect">
            <a:avLst/>
          </a:prstGeom>
          <a:solidFill>
            <a:srgbClr val="1C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Rectángulo 4">
            <a:extLst>
              <a:ext uri="{FF2B5EF4-FFF2-40B4-BE49-F238E27FC236}">
                <a16:creationId xmlns:a16="http://schemas.microsoft.com/office/drawing/2014/main" id="{A7887991-6FF1-4C15-B461-B81C997BCF21}"/>
              </a:ext>
            </a:extLst>
          </p:cNvPr>
          <p:cNvSpPr/>
          <p:nvPr/>
        </p:nvSpPr>
        <p:spPr>
          <a:xfrm>
            <a:off x="879628" y="1771014"/>
            <a:ext cx="2108016" cy="923330"/>
          </a:xfrm>
          <a:prstGeom prst="rect">
            <a:avLst/>
          </a:prstGeom>
        </p:spPr>
        <p:txBody>
          <a:bodyPr wrap="square">
            <a:spAutoFit/>
          </a:bodyPr>
          <a:lstStyle/>
          <a:p>
            <a:pPr lvl="0" algn="ctr"/>
            <a:r>
              <a:rPr lang="es-MX" b="1" dirty="0">
                <a:solidFill>
                  <a:srgbClr val="1E2749"/>
                </a:solidFill>
                <a:latin typeface="Candara" panose="020E0502030303020204" pitchFamily="34" charset="0"/>
              </a:rPr>
              <a:t>Consejo de la Integración Social Centroamericana</a:t>
            </a:r>
            <a:endParaRPr lang="es-SV" dirty="0">
              <a:solidFill>
                <a:srgbClr val="1E2749"/>
              </a:solidFill>
            </a:endParaRPr>
          </a:p>
        </p:txBody>
      </p:sp>
      <p:pic>
        <p:nvPicPr>
          <p:cNvPr id="15" name="Picture 6" descr="La imagen no esta disponible">
            <a:extLst>
              <a:ext uri="{FF2B5EF4-FFF2-40B4-BE49-F238E27FC236}">
                <a16:creationId xmlns:a16="http://schemas.microsoft.com/office/drawing/2014/main" id="{ECC24B0F-AA3E-4B24-842D-32C287FB2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929" y="2716109"/>
            <a:ext cx="1693366" cy="170980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a:extLst>
              <a:ext uri="{FF2B5EF4-FFF2-40B4-BE49-F238E27FC236}">
                <a16:creationId xmlns:a16="http://schemas.microsoft.com/office/drawing/2014/main" id="{491DA42E-D368-444B-812B-96800F7638D7}"/>
              </a:ext>
            </a:extLst>
          </p:cNvPr>
          <p:cNvSpPr/>
          <p:nvPr/>
        </p:nvSpPr>
        <p:spPr>
          <a:xfrm>
            <a:off x="7539794" y="1952172"/>
            <a:ext cx="2022982" cy="43945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6">
            <a:extLst>
              <a:ext uri="{FF2B5EF4-FFF2-40B4-BE49-F238E27FC236}">
                <a16:creationId xmlns:a16="http://schemas.microsoft.com/office/drawing/2014/main" id="{CB8DFAA5-9DA9-48A7-BB2E-0870277E9DCE}"/>
              </a:ext>
            </a:extLst>
          </p:cNvPr>
          <p:cNvSpPr txBox="1"/>
          <p:nvPr/>
        </p:nvSpPr>
        <p:spPr>
          <a:xfrm>
            <a:off x="8589398" y="1669917"/>
            <a:ext cx="2383361" cy="8795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lvl="0" indent="0" algn="ctr">
              <a:lnSpc>
                <a:spcPct val="90000"/>
              </a:lnSpc>
              <a:spcBef>
                <a:spcPct val="0"/>
              </a:spcBef>
              <a:spcAft>
                <a:spcPct val="35000"/>
              </a:spcAft>
              <a:buNone/>
            </a:pPr>
            <a:r>
              <a:rPr lang="es-MX" b="1" dirty="0">
                <a:solidFill>
                  <a:srgbClr val="1E2749"/>
                </a:solidFill>
                <a:latin typeface="Candara" panose="020E0502030303020204" pitchFamily="34" charset="0"/>
              </a:rPr>
              <a:t>Consejo del Istmo Centroamericano de Deporte y Recreación</a:t>
            </a:r>
            <a:endParaRPr lang="es-SV" b="1" dirty="0">
              <a:solidFill>
                <a:srgbClr val="1E2749"/>
              </a:solidFill>
              <a:latin typeface="Candara" panose="020E0502030303020204" pitchFamily="34" charset="0"/>
            </a:endParaRPr>
          </a:p>
        </p:txBody>
      </p:sp>
      <p:sp>
        <p:nvSpPr>
          <p:cNvPr id="21" name="Rectangle 18">
            <a:extLst>
              <a:ext uri="{FF2B5EF4-FFF2-40B4-BE49-F238E27FC236}">
                <a16:creationId xmlns:a16="http://schemas.microsoft.com/office/drawing/2014/main" id="{79BE75D1-9E63-4CE5-A744-82C0EB9C3B82}"/>
              </a:ext>
            </a:extLst>
          </p:cNvPr>
          <p:cNvSpPr/>
          <p:nvPr/>
        </p:nvSpPr>
        <p:spPr>
          <a:xfrm>
            <a:off x="4447434" y="1962874"/>
            <a:ext cx="2616148" cy="43945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19">
            <a:extLst>
              <a:ext uri="{FF2B5EF4-FFF2-40B4-BE49-F238E27FC236}">
                <a16:creationId xmlns:a16="http://schemas.microsoft.com/office/drawing/2014/main" id="{6E48CE7C-A94B-49A9-A85B-1C4C0ADAE912}"/>
              </a:ext>
            </a:extLst>
          </p:cNvPr>
          <p:cNvSpPr txBox="1"/>
          <p:nvPr/>
        </p:nvSpPr>
        <p:spPr>
          <a:xfrm>
            <a:off x="6303829" y="5060483"/>
            <a:ext cx="2956343" cy="923330"/>
          </a:xfrm>
          <a:prstGeom prst="rect">
            <a:avLst/>
          </a:prstGeom>
        </p:spPr>
        <p:txBody>
          <a:bodyPr wrap="square">
            <a:spAutoFit/>
          </a:bodyPr>
          <a:lstStyle>
            <a:defPPr>
              <a:defRPr lang="es-SV"/>
            </a:defPPr>
            <a:lvl1pPr lvl="0" algn="ctr">
              <a:defRPr b="1">
                <a:solidFill>
                  <a:srgbClr val="1E2749"/>
                </a:solidFill>
                <a:latin typeface="Candara" panose="020E05020303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a:t>Consejo de Ministros de Trabajo de Centroamérica y República Dominicana</a:t>
            </a:r>
            <a:endParaRPr lang="es-SV" dirty="0"/>
          </a:p>
        </p:txBody>
      </p:sp>
      <p:pic>
        <p:nvPicPr>
          <p:cNvPr id="23" name="Picture 3">
            <a:extLst>
              <a:ext uri="{FF2B5EF4-FFF2-40B4-BE49-F238E27FC236}">
                <a16:creationId xmlns:a16="http://schemas.microsoft.com/office/drawing/2014/main" id="{D67A73A0-061B-48D8-8914-311C316B4E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8578" y="2529000"/>
            <a:ext cx="2325000" cy="1800000"/>
          </a:xfrm>
          <a:prstGeom prst="rect">
            <a:avLst/>
          </a:prstGeom>
        </p:spPr>
      </p:pic>
      <p:pic>
        <p:nvPicPr>
          <p:cNvPr id="24" name="Picture 10">
            <a:extLst>
              <a:ext uri="{FF2B5EF4-FFF2-40B4-BE49-F238E27FC236}">
                <a16:creationId xmlns:a16="http://schemas.microsoft.com/office/drawing/2014/main" id="{919E6DF0-C648-4108-B36C-799C208C3C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0050" y="2687025"/>
            <a:ext cx="1807100" cy="1800000"/>
          </a:xfrm>
          <a:prstGeom prst="rect">
            <a:avLst/>
          </a:prstGeom>
        </p:spPr>
      </p:pic>
      <p:cxnSp>
        <p:nvCxnSpPr>
          <p:cNvPr id="3" name="Conector recto 2">
            <a:extLst>
              <a:ext uri="{FF2B5EF4-FFF2-40B4-BE49-F238E27FC236}">
                <a16:creationId xmlns:a16="http://schemas.microsoft.com/office/drawing/2014/main" id="{2ABAB676-2B6C-4748-A8A9-8E265269768A}"/>
              </a:ext>
            </a:extLst>
          </p:cNvPr>
          <p:cNvCxnSpPr>
            <a:cxnSpLocks/>
          </p:cNvCxnSpPr>
          <p:nvPr/>
        </p:nvCxnSpPr>
        <p:spPr>
          <a:xfrm flipV="1">
            <a:off x="2987644" y="4633932"/>
            <a:ext cx="5960174" cy="964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9">
            <a:extLst>
              <a:ext uri="{FF2B5EF4-FFF2-40B4-BE49-F238E27FC236}">
                <a16:creationId xmlns:a16="http://schemas.microsoft.com/office/drawing/2014/main" id="{16305D90-6950-4864-AAA6-FE5526837693}"/>
              </a:ext>
            </a:extLst>
          </p:cNvPr>
          <p:cNvSpPr txBox="1"/>
          <p:nvPr/>
        </p:nvSpPr>
        <p:spPr>
          <a:xfrm>
            <a:off x="4425621" y="1823371"/>
            <a:ext cx="2956343" cy="945638"/>
          </a:xfrm>
          <a:prstGeom prst="rect">
            <a:avLst/>
          </a:prstGeom>
        </p:spPr>
        <p:txBody>
          <a:bodyPr wrap="square">
            <a:spAutoFit/>
          </a:bodyPr>
          <a:lstStyle>
            <a:defPPr>
              <a:defRPr lang="es-SV"/>
            </a:defPPr>
            <a:lvl1pPr lvl="0" algn="ctr">
              <a:defRPr b="1">
                <a:solidFill>
                  <a:srgbClr val="1E2749"/>
                </a:solidFill>
                <a:latin typeface="Candara" panose="020E05020303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a:t>Consejo Centroamericano de Vivienda y Asentamientos Humanos</a:t>
            </a:r>
            <a:endParaRPr lang="es-SV" dirty="0"/>
          </a:p>
        </p:txBody>
      </p:sp>
      <p:pic>
        <p:nvPicPr>
          <p:cNvPr id="8" name="Imagen 7">
            <a:extLst>
              <a:ext uri="{FF2B5EF4-FFF2-40B4-BE49-F238E27FC236}">
                <a16:creationId xmlns:a16="http://schemas.microsoft.com/office/drawing/2014/main" id="{BA1330F9-5CF9-4539-BAC7-69F5259A918C}"/>
              </a:ext>
            </a:extLst>
          </p:cNvPr>
          <p:cNvPicPr>
            <a:picLocks noChangeAspect="1"/>
          </p:cNvPicPr>
          <p:nvPr/>
        </p:nvPicPr>
        <p:blipFill>
          <a:blip r:embed="rId8"/>
          <a:stretch>
            <a:fillRect/>
          </a:stretch>
        </p:blipFill>
        <p:spPr>
          <a:xfrm>
            <a:off x="4073603" y="4853484"/>
            <a:ext cx="1856395" cy="1367497"/>
          </a:xfrm>
          <a:prstGeom prst="rect">
            <a:avLst/>
          </a:prstGeom>
        </p:spPr>
      </p:pic>
    </p:spTree>
    <p:extLst>
      <p:ext uri="{BB962C8B-B14F-4D97-AF65-F5344CB8AC3E}">
        <p14:creationId xmlns:p14="http://schemas.microsoft.com/office/powerpoint/2010/main" val="11202870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972</Words>
  <Application>Microsoft Office PowerPoint</Application>
  <PresentationFormat>Panorámica</PresentationFormat>
  <Paragraphs>64</Paragraphs>
  <Slides>12</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Candara</vt:lpstr>
      <vt:lpstr>Tema de Office</vt:lpstr>
      <vt:lpstr>Secretaría de la Integración Social Centroamericana</vt:lpstr>
      <vt:lpstr>¿Quiénes somos?</vt:lpstr>
      <vt:lpstr>¿Quiénes somos?</vt:lpstr>
      <vt:lpstr>Funciones</vt:lpstr>
      <vt:lpstr>Marco jurídico constitutivo</vt:lpstr>
      <vt:lpstr>Sobre la integración social</vt:lpstr>
      <vt:lpstr>Sobre la integración social</vt:lpstr>
      <vt:lpstr>Sobre la integración social</vt:lpstr>
      <vt:lpstr>Consejos</vt:lpstr>
      <vt:lpstr>Administración de fondos MCP-ES 2017-2019</vt:lpstr>
      <vt:lpstr>Solicitud al pleno del MCP-ES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Ana Gabriela Gómez Castillo</dc:creator>
  <cp:lastModifiedBy>Karla Eugenia Rivera Arévalo</cp:lastModifiedBy>
  <cp:revision>50</cp:revision>
  <dcterms:created xsi:type="dcterms:W3CDTF">2016-07-20T16:33:17Z</dcterms:created>
  <dcterms:modified xsi:type="dcterms:W3CDTF">2019-11-19T15:53:38Z</dcterms:modified>
</cp:coreProperties>
</file>