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59" r:id="rId13"/>
    <p:sldId id="270" r:id="rId14"/>
    <p:sldId id="266" r:id="rId15"/>
    <p:sldId id="269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ES" i="1" dirty="0" smtClean="0">
                <a:latin typeface="Baskerville Old Face" pitchFamily="18" charset="0"/>
              </a:rPr>
              <a:t>AVANCES EN EL PROCESO DE NEGOCIACIÒN </a:t>
            </a:r>
            <a:r>
              <a:rPr lang="es-ES" i="1" dirty="0" smtClean="0">
                <a:latin typeface="Baskerville Old Face" pitchFamily="18" charset="0"/>
              </a:rPr>
              <a:t> </a:t>
            </a:r>
            <a:r>
              <a:rPr lang="es-ES" i="1" dirty="0" smtClean="0">
                <a:latin typeface="Baskerville Old Face" pitchFamily="18" charset="0"/>
              </a:rPr>
              <a:t>P</a:t>
            </a:r>
            <a:r>
              <a:rPr lang="es-ES" i="1" dirty="0" smtClean="0">
                <a:latin typeface="Baskerville Old Face" pitchFamily="18" charset="0"/>
              </a:rPr>
              <a:t>ROPUESTA </a:t>
            </a:r>
            <a:r>
              <a:rPr lang="es-ES" i="1" dirty="0" smtClean="0">
                <a:latin typeface="Baskerville Old Face" pitchFamily="18" charset="0"/>
              </a:rPr>
              <a:t>TB</a:t>
            </a:r>
            <a:endParaRPr lang="es-ES" i="1" dirty="0">
              <a:latin typeface="Baskerville Old Face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4429132"/>
            <a:ext cx="7772400" cy="699638"/>
          </a:xfrm>
        </p:spPr>
        <p:txBody>
          <a:bodyPr>
            <a:normAutofit fontScale="40000" lnSpcReduction="20000"/>
          </a:bodyPr>
          <a:lstStyle/>
          <a:p>
            <a:r>
              <a:rPr lang="es-ES" sz="4200" b="1" i="1" dirty="0" smtClean="0"/>
              <a:t>DR. JULIO </a:t>
            </a:r>
            <a:r>
              <a:rPr lang="es-ES" sz="4200" b="1" i="1" dirty="0" smtClean="0"/>
              <a:t>GARAY</a:t>
            </a:r>
          </a:p>
          <a:p>
            <a:r>
              <a:rPr lang="es-ES" sz="2400" i="1" dirty="0" smtClean="0"/>
              <a:t>COORDINADOR DE PROGRAMA NACIONAL </a:t>
            </a:r>
          </a:p>
          <a:p>
            <a:r>
              <a:rPr lang="es-ES" sz="2400" i="1" dirty="0" smtClean="0"/>
              <a:t>DE TUBERCULOSIS Y ENFERMEDADES RESPIRATORIAS</a:t>
            </a:r>
            <a:endParaRPr lang="es-ES" sz="2400" i="1" dirty="0"/>
          </a:p>
        </p:txBody>
      </p:sp>
      <p:pic>
        <p:nvPicPr>
          <p:cNvPr id="4" name="3 Imagen"/>
          <p:cNvPicPr/>
          <p:nvPr/>
        </p:nvPicPr>
        <p:blipFill>
          <a:blip r:embed="rId2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714348" y="285728"/>
            <a:ext cx="1785918" cy="1000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LOGO TUBERCULOSIS3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285728"/>
            <a:ext cx="1714512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_tradnl" dirty="0" smtClean="0"/>
              <a:t>Permitir un uso más flexible de los fondos de subvención dentro de los parámetros del PENMTB.</a:t>
            </a:r>
          </a:p>
          <a:p>
            <a:pPr lvl="0"/>
            <a:endParaRPr lang="es-ES" b="1" dirty="0" smtClean="0"/>
          </a:p>
          <a:p>
            <a:pPr lvl="0"/>
            <a:r>
              <a:rPr lang="es-ES_tradnl" dirty="0" smtClean="0"/>
              <a:t>Centrarse en la consecución de objetivos programáticos en función de la medición de los indicadores de cobertura, repercusión y resultados seleccionados.</a:t>
            </a:r>
          </a:p>
          <a:p>
            <a:pPr lvl="0"/>
            <a:endParaRPr lang="es-ES" b="1" dirty="0" smtClean="0"/>
          </a:p>
          <a:p>
            <a:pPr lvl="0"/>
            <a:r>
              <a:rPr lang="es-ES_tradnl" dirty="0" smtClean="0"/>
              <a:t>Los desembolsos se basan estrictamente en el desempeño respecto a un conjunto de indicadores predefinidos.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Los principios clave del modelo propuesto son: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4" name="3 Imagen" descr="LOGO TUBERCULOSIS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0"/>
            <a:ext cx="1643074" cy="746996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571472" y="0"/>
            <a:ext cx="1500198" cy="785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s-ES_tradnl" dirty="0" smtClean="0"/>
              <a:t>El modelo incluye mecanismos sólidos para verificar la calidad de los datos y de los servicios.</a:t>
            </a:r>
            <a:endParaRPr lang="es-ES" b="1" dirty="0" smtClean="0"/>
          </a:p>
          <a:p>
            <a:pPr lvl="0"/>
            <a:r>
              <a:rPr lang="es-ES_tradnl" dirty="0" smtClean="0"/>
              <a:t>Los ahorros se podrán reinvertir en la respuesta nacional y se incentivarán aquellas intervenciones que hagan mejor uso de los recursos.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Los principios clave del modelo propuesto son: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571472" y="0"/>
            <a:ext cx="1500198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LOGO TUBERCULOSIS3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0"/>
            <a:ext cx="1643074" cy="746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Formulario de revisión y recomendaciones para la Nota Conceptual - en inglés y en español</a:t>
            </a:r>
          </a:p>
          <a:p>
            <a:r>
              <a:rPr lang="es-ES" dirty="0" smtClean="0"/>
              <a:t>Formulario de respuestas del solicitante</a:t>
            </a:r>
          </a:p>
          <a:p>
            <a:r>
              <a:rPr lang="es-ES" dirty="0" smtClean="0"/>
              <a:t>Anexo: Nueva estructura del Acuerdo de Subvención</a:t>
            </a:r>
          </a:p>
          <a:p>
            <a:r>
              <a:rPr lang="es-ES" dirty="0" smtClean="0"/>
              <a:t>Normativas sobre las Subvenciones del Fondo Mundial (Clausulas Generales) - en inglés y en español: favor de notar que la traducción al español es de cortesía y no oficial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 smtClean="0"/>
              <a:t>Documentación recibida con la notificación de aprobación la Nota Conceptual</a:t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571472" y="0"/>
            <a:ext cx="1168517" cy="571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LOGO TUBERCULOSIS3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7" y="0"/>
            <a:ext cx="1285884" cy="584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MODELO BASADO EN DESEMPEÑO</a:t>
            </a:r>
            <a:endParaRPr lang="es-ES" dirty="0"/>
          </a:p>
        </p:txBody>
      </p:sp>
      <p:pic>
        <p:nvPicPr>
          <p:cNvPr id="4" name="Picture 5"/>
          <p:cNvPicPr/>
          <p:nvPr/>
        </p:nvPicPr>
        <p:blipFill rotWithShape="1">
          <a:blip r:embed="rId2"/>
          <a:srcRect l="57486" t="13523" r="19129" b="24613"/>
          <a:stretch/>
        </p:blipFill>
        <p:spPr bwMode="auto">
          <a:xfrm>
            <a:off x="642910" y="1428736"/>
            <a:ext cx="7643866" cy="52149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378" y="1285861"/>
          <a:ext cx="9072622" cy="5476965"/>
        </p:xfrm>
        <a:graphic>
          <a:graphicData uri="http://schemas.openxmlformats.org/drawingml/2006/table">
            <a:tbl>
              <a:tblPr/>
              <a:tblGrid>
                <a:gridCol w="3824438"/>
                <a:gridCol w="890498"/>
                <a:gridCol w="785818"/>
                <a:gridCol w="104799"/>
                <a:gridCol w="427314"/>
                <a:gridCol w="110829"/>
                <a:gridCol w="102828"/>
                <a:gridCol w="213657"/>
                <a:gridCol w="213657"/>
                <a:gridCol w="213657"/>
                <a:gridCol w="213657"/>
                <a:gridCol w="114089"/>
                <a:gridCol w="99568"/>
                <a:gridCol w="213657"/>
                <a:gridCol w="213657"/>
                <a:gridCol w="213657"/>
                <a:gridCol w="213657"/>
                <a:gridCol w="213657"/>
                <a:gridCol w="213657"/>
                <a:gridCol w="213657"/>
                <a:gridCol w="262214"/>
              </a:tblGrid>
              <a:tr h="275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metas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resultados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% logro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2016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2017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2018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2016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2017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2018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2016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2017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2018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Incidencia</a:t>
                      </a:r>
                      <a:endParaRPr lang="es-ES" sz="14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36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38.9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41.3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35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36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32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97%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93%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87%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Éxito tratamiento</a:t>
                      </a:r>
                      <a:endParaRPr lang="es-ES" sz="14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94%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94.3%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94.50%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88%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96%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95%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Tamizaje</a:t>
                      </a:r>
                      <a:r>
                        <a:rPr lang="es-SV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MDR-RR</a:t>
                      </a:r>
                      <a:endParaRPr lang="es-ES" sz="14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350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400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425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320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330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340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91%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83%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Tratamiento MDR-RR</a:t>
                      </a:r>
                      <a:endParaRPr lang="es-ES" sz="14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80%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Mortalidad TB-VIH</a:t>
                      </a:r>
                      <a:endParaRPr lang="es-ES" sz="14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19%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19%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106%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89%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779">
                <a:tc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ES"/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índice de desempeño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85%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660">
                <a:tc>
                  <a:txBody>
                    <a:bodyPr/>
                    <a:lstStyle/>
                    <a:p>
                      <a:endParaRPr lang="es-ES" sz="1200" dirty="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31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Presupuesto </a:t>
                      </a:r>
                      <a:r>
                        <a:rPr lang="es-SV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anual ($)</a:t>
                      </a:r>
                      <a:endParaRPr lang="es-ES" sz="14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4382,652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3007,368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2515,904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Desembolso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4382,652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3007,368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2145,933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6174">
                <a:tc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s-ES"/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Penalización </a:t>
                      </a:r>
                      <a:r>
                        <a:rPr lang="es-SV" sz="12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por desempeño</a:t>
                      </a:r>
                      <a:endParaRPr lang="es-ES" sz="1200" b="1" dirty="0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ES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ES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sz="1200"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   369,970.25</a:t>
                      </a:r>
                      <a:endParaRPr lang="es-ES" sz="1200" b="1">
                        <a:latin typeface="Georgia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/>
              <a:t>METAS Y MODELO BASADO EN DESEMPEÑO</a:t>
            </a:r>
            <a:endParaRPr lang="es-ES" sz="2400" dirty="0"/>
          </a:p>
        </p:txBody>
      </p:sp>
      <p:pic>
        <p:nvPicPr>
          <p:cNvPr id="5" name="4 Imagen" descr="LOGO TUBERCULOSIS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0"/>
            <a:ext cx="1500198" cy="682040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3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571472" y="0"/>
            <a:ext cx="1285884" cy="642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Respuesta a aclaraciones y recomendaciones de la Secretaria del </a:t>
            </a:r>
            <a:r>
              <a:rPr lang="es-ES" dirty="0" smtClean="0"/>
              <a:t>Fondo </a:t>
            </a:r>
            <a:r>
              <a:rPr lang="es-ES" dirty="0" smtClean="0"/>
              <a:t>Mundial (SFM) </a:t>
            </a:r>
            <a:r>
              <a:rPr lang="es-ES" dirty="0" smtClean="0"/>
              <a:t>y Panel de Revisión Técnica </a:t>
            </a:r>
            <a:r>
              <a:rPr lang="es-ES" dirty="0" smtClean="0"/>
              <a:t>(PRT).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Respuesta a aclaraciones del PRT y SFM, y revisión  por parte de la Gerente de Portafolio.</a:t>
            </a:r>
          </a:p>
          <a:p>
            <a:endParaRPr lang="es-ES" dirty="0" smtClean="0"/>
          </a:p>
          <a:p>
            <a:r>
              <a:rPr lang="es-ES" dirty="0" smtClean="0"/>
              <a:t>Finalizar la propuesta de subvención.</a:t>
            </a:r>
          </a:p>
          <a:p>
            <a:endParaRPr lang="es-ES" dirty="0" smtClean="0"/>
          </a:p>
          <a:p>
            <a:r>
              <a:rPr lang="es-ES" dirty="0" smtClean="0"/>
              <a:t>Firma de convenio de Subvención.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es-ES" dirty="0" smtClean="0"/>
              <a:t>Próximos pasos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571472" y="0"/>
            <a:ext cx="1357322" cy="71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LOGO TUBERCULOSIS3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0"/>
            <a:ext cx="1571636" cy="714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6000" dirty="0" smtClean="0"/>
          </a:p>
          <a:p>
            <a:pPr>
              <a:buNone/>
            </a:pPr>
            <a:r>
              <a:rPr lang="es-ES" sz="6000" dirty="0" smtClean="0"/>
              <a:t> </a:t>
            </a:r>
            <a:r>
              <a:rPr lang="es-ES" sz="6000" dirty="0" smtClean="0"/>
              <a:t>       </a:t>
            </a:r>
            <a:r>
              <a:rPr lang="es-ES" sz="7200" i="1" dirty="0" smtClean="0">
                <a:latin typeface="Algerian" pitchFamily="82" charset="0"/>
              </a:rPr>
              <a:t>GRACIAS</a:t>
            </a:r>
            <a:r>
              <a:rPr lang="es-ES" sz="7200" dirty="0" smtClean="0">
                <a:latin typeface="Algerian" pitchFamily="82" charset="0"/>
              </a:rPr>
              <a:t> </a:t>
            </a:r>
            <a:endParaRPr lang="es-ES" sz="7200" dirty="0">
              <a:latin typeface="Algerian" pitchFamily="82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1" y="190063"/>
          <a:ext cx="8715436" cy="673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040"/>
                <a:gridCol w="5109596"/>
                <a:gridCol w="1638800"/>
              </a:tblGrid>
              <a:tr h="786006">
                <a:tc gridSpan="3">
                  <a:txBody>
                    <a:bodyPr/>
                    <a:lstStyle/>
                    <a:p>
                      <a:pPr algn="ctr"/>
                      <a:endParaRPr lang="es-E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8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CAMINO RECORRIDO</a:t>
                      </a:r>
                      <a:endParaRPr lang="es-ES" sz="28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2560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1. Elaboración del PENM 2016 – 2020 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Evaluación  de</a:t>
                      </a:r>
                      <a:r>
                        <a:rPr lang="es-ES" sz="1600" baseline="0" dirty="0" smtClean="0"/>
                        <a:t> medio termino P</a:t>
                      </a:r>
                      <a:r>
                        <a:rPr lang="es-ES" sz="1600" dirty="0" smtClean="0"/>
                        <a:t>lan Estratégico Nacional TB</a:t>
                      </a:r>
                      <a:r>
                        <a:rPr lang="es-ES" sz="1600" baseline="0" dirty="0" smtClean="0"/>
                        <a:t> – 2008 - 2015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</a:t>
                      </a:r>
                    </a:p>
                    <a:p>
                      <a:pPr algn="l"/>
                      <a:r>
                        <a:rPr lang="es-ES" dirty="0" smtClean="0"/>
                        <a:t>Año 2013</a:t>
                      </a:r>
                      <a:endParaRPr lang="es-ES" dirty="0"/>
                    </a:p>
                  </a:txBody>
                  <a:tcPr/>
                </a:tc>
              </a:tr>
              <a:tr h="105808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Dialogo Nacional de País Multisectorial para elaboración de PENM 2016-2020</a:t>
                      </a:r>
                      <a:r>
                        <a:rPr lang="es-ES" sz="1600" baseline="0" dirty="0" smtClean="0"/>
                        <a:t> e Insumos de Nota Conceptual.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Enero 2014</a:t>
                      </a:r>
                      <a:endParaRPr lang="es-ES" dirty="0"/>
                    </a:p>
                  </a:txBody>
                  <a:tcPr/>
                </a:tc>
              </a:tr>
              <a:tr h="82064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Evaluación </a:t>
                      </a:r>
                      <a:r>
                        <a:rPr lang="es-ES" sz="1600" dirty="0" err="1" smtClean="0"/>
                        <a:t>Joint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Assesment</a:t>
                      </a:r>
                      <a:r>
                        <a:rPr lang="es-ES" sz="1600" dirty="0" smtClean="0"/>
                        <a:t> of </a:t>
                      </a:r>
                      <a:r>
                        <a:rPr lang="es-ES" sz="1600" dirty="0" err="1" smtClean="0"/>
                        <a:t>National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Health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Strategies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an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Plans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b="1" dirty="0" smtClean="0"/>
                        <a:t>(JANS)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Agosto 2014</a:t>
                      </a:r>
                      <a:endParaRPr lang="es-ES" dirty="0"/>
                    </a:p>
                  </a:txBody>
                  <a:tcPr/>
                </a:tc>
              </a:tr>
              <a:tr h="851986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2.   Elaboración de Nota conceptual: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Elaboración</a:t>
                      </a:r>
                      <a:r>
                        <a:rPr kumimoji="0" lang="es-ES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Nota Conceptual:  aclaraciones</a:t>
                      </a:r>
                      <a:r>
                        <a:rPr kumimoji="0" lang="es-ES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Bajo nuevo modelo de Co-financiamiento de Plan Estratégico. </a:t>
                      </a:r>
                      <a:endParaRPr lang="es-ES" sz="1600" b="1" i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Febrero  – abril 2015</a:t>
                      </a:r>
                      <a:endParaRPr lang="es-ES" dirty="0"/>
                    </a:p>
                  </a:txBody>
                  <a:tcPr/>
                </a:tc>
              </a:tr>
              <a:tr h="816237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s-E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Envió</a:t>
                      </a:r>
                      <a:r>
                        <a:rPr kumimoji="0" lang="es-ES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NC  </a:t>
                      </a:r>
                      <a:r>
                        <a:rPr kumimoji="0" lang="es-E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s-E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Revisión del Panel de Revisión Técnica </a:t>
                      </a:r>
                      <a:r>
                        <a:rPr kumimoji="0" lang="es-E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Secretaria Técnica de FM– se recibieron </a:t>
                      </a:r>
                      <a:r>
                        <a:rPr kumimoji="0" lang="es-E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envíos</a:t>
                      </a:r>
                      <a:r>
                        <a:rPr kumimoji="0" lang="es-ES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aclaraciones recibidas y </a:t>
                      </a:r>
                      <a:r>
                        <a:rPr kumimoji="0" lang="es-ES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kumimoji="0" lang="es-ES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dio respuesta.</a:t>
                      </a:r>
                      <a:endParaRPr lang="es-ES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4651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PE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Revisión del Comité de Aprobación de Subvenciones </a:t>
                      </a:r>
                      <a:endParaRPr lang="es-ES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6033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dirty="0" smtClean="0">
                          <a:solidFill>
                            <a:srgbClr val="FF0000"/>
                          </a:solidFill>
                        </a:rPr>
                        <a:t>Notificación de aprobación de Nota Conceptual</a:t>
                      </a:r>
                      <a:endParaRPr lang="es-E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dirty="0" smtClean="0">
                          <a:solidFill>
                            <a:srgbClr val="FF0000"/>
                          </a:solidFill>
                        </a:rPr>
                        <a:t>16 de</a:t>
                      </a:r>
                      <a:r>
                        <a:rPr lang="es-ES" sz="1800" b="1" baseline="0" dirty="0" smtClean="0">
                          <a:solidFill>
                            <a:srgbClr val="FF0000"/>
                          </a:solidFill>
                        </a:rPr>
                        <a:t> Julio de 2015</a:t>
                      </a:r>
                      <a:endParaRPr lang="es-E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50006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214282" y="214290"/>
            <a:ext cx="150019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" name="5 Imagen" descr="LOGO TUBERCULOSIS3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214290"/>
            <a:ext cx="1714512" cy="74699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-214338"/>
            <a:ext cx="8001056" cy="1164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878" y="-7286700"/>
            <a:ext cx="8501122" cy="1371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-714404"/>
            <a:ext cx="7715304" cy="71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71530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118361" cy="497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s-ES_tradnl" dirty="0" smtClean="0"/>
          </a:p>
          <a:p>
            <a:pPr lvl="0">
              <a:buNone/>
            </a:pPr>
            <a:r>
              <a:rPr lang="es-ES_tradnl" dirty="0" smtClean="0"/>
              <a:t>1. Mejorar </a:t>
            </a:r>
            <a:r>
              <a:rPr lang="es-ES_tradnl" dirty="0" smtClean="0"/>
              <a:t>la optimización y la maximización  de la efectividad en la utilización de los recursos</a:t>
            </a:r>
            <a:r>
              <a:rPr lang="es-ES_tradnl" dirty="0" smtClean="0"/>
              <a:t>.</a:t>
            </a:r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r>
              <a:rPr lang="es-ES_tradnl" dirty="0" smtClean="0"/>
              <a:t>2. Fomentar la rendición de cuentas de las respuestas nacionales, focalizando la atención en el impacto de las intervenciones y menos en la gestión de los insumos.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La introducción de este modelo responde a los siguientes objetivos: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785786" y="0"/>
            <a:ext cx="1500198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LOGO TUBERCULOSIS3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0"/>
            <a:ext cx="1643074" cy="746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_tradnl" dirty="0" smtClean="0"/>
              <a:t>3</a:t>
            </a:r>
            <a:r>
              <a:rPr lang="es-ES_tradnl" dirty="0" smtClean="0"/>
              <a:t>.Fortalecer </a:t>
            </a:r>
            <a:r>
              <a:rPr lang="es-ES_tradnl" dirty="0" smtClean="0"/>
              <a:t>la apropiación de la respuesta nacional, enmarcando la ayuda externa bajo la sombrilla de una única estrategia nacional, evitando así fragmentaciones y favoreciendo una respuesta nacional única implementada de una forma multisectorial.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La introducción de este modelo responde a los siguientes objetivos: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lum bright="-50000"/>
            <a:alphaModFix/>
          </a:blip>
          <a:srcRect l="15393" t="25362" r="20182" b="26070"/>
          <a:stretch>
            <a:fillRect/>
          </a:stretch>
        </p:blipFill>
        <p:spPr>
          <a:xfrm>
            <a:off x="785786" y="0"/>
            <a:ext cx="1500198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LOGO TUBERCULOSIS3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0"/>
            <a:ext cx="1643074" cy="746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534</Words>
  <PresentationFormat>Presentación en pantalla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AVANCES EN EL PROCESO DE NEGOCIACIÒN  PROPUESTA TB</vt:lpstr>
      <vt:lpstr>Diapositiva 2</vt:lpstr>
      <vt:lpstr>Diapositiva 3</vt:lpstr>
      <vt:lpstr>Diapositiva 4</vt:lpstr>
      <vt:lpstr>Diapositiva 5</vt:lpstr>
      <vt:lpstr>Diapositiva 6</vt:lpstr>
      <vt:lpstr>Diapositiva 7</vt:lpstr>
      <vt:lpstr>La introducción de este modelo responde a los siguientes objetivos: </vt:lpstr>
      <vt:lpstr>La introducción de este modelo responde a los siguientes objetivos: </vt:lpstr>
      <vt:lpstr>Los principios clave del modelo propuesto son: </vt:lpstr>
      <vt:lpstr>Los principios clave del modelo propuesto son: </vt:lpstr>
      <vt:lpstr>Documentación recibida con la notificación de aprobación la Nota Conceptual </vt:lpstr>
      <vt:lpstr>MODELO BASADO EN DESEMPEÑO</vt:lpstr>
      <vt:lpstr>METAS Y MODELO BASADO EN DESEMPEÑO</vt:lpstr>
      <vt:lpstr>Próximos pasos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EN EL PROCESO DE NEGOCIACIÒN PROPUESTA TB</dc:title>
  <cp:lastModifiedBy>CCEFG</cp:lastModifiedBy>
  <cp:revision>66</cp:revision>
  <dcterms:modified xsi:type="dcterms:W3CDTF">2015-07-21T21:50:12Z</dcterms:modified>
</cp:coreProperties>
</file>