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76" r:id="rId3"/>
    <p:sldId id="302" r:id="rId4"/>
    <p:sldId id="296" r:id="rId5"/>
    <p:sldId id="298" r:id="rId6"/>
    <p:sldId id="299" r:id="rId7"/>
    <p:sldId id="300" r:id="rId8"/>
    <p:sldId id="283" r:id="rId9"/>
    <p:sldId id="301" r:id="rId10"/>
    <p:sldId id="284" r:id="rId11"/>
    <p:sldId id="311" r:id="rId12"/>
    <p:sldId id="282" r:id="rId13"/>
    <p:sldId id="307" r:id="rId14"/>
    <p:sldId id="308" r:id="rId15"/>
    <p:sldId id="309" r:id="rId16"/>
    <p:sldId id="290" r:id="rId17"/>
    <p:sldId id="303" r:id="rId18"/>
    <p:sldId id="304" r:id="rId19"/>
    <p:sldId id="310" r:id="rId20"/>
    <p:sldId id="305" r:id="rId21"/>
    <p:sldId id="306" r:id="rId22"/>
    <p:sldId id="312" r:id="rId23"/>
    <p:sldId id="313" r:id="rId24"/>
    <p:sldId id="293" r:id="rId25"/>
    <p:sldId id="297" r:id="rId26"/>
    <p:sldId id="315" r:id="rId27"/>
    <p:sldId id="314" r:id="rId28"/>
    <p:sldId id="321" r:id="rId29"/>
    <p:sldId id="322" r:id="rId30"/>
    <p:sldId id="316" r:id="rId31"/>
    <p:sldId id="317" r:id="rId32"/>
    <p:sldId id="318" r:id="rId33"/>
    <p:sldId id="319" r:id="rId34"/>
    <p:sldId id="320" r:id="rId35"/>
    <p:sldId id="257" r:id="rId36"/>
    <p:sldId id="323" r:id="rId3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INAREZ\Documents\MINSAL\PLANIFICACION\PLAN_2019\ESTADISTICAS\Indicadores%20situacion%20de%20salud%202017%20(todas%20las%20variabl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SV" sz="2400" b="1" i="0" u="none" strike="noStrike" kern="1200" cap="all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400" noProof="0" dirty="0">
                <a:solidFill>
                  <a:schemeClr val="tx1"/>
                </a:solidFill>
              </a:rPr>
              <a:t>El Salvador: Población total</a:t>
            </a:r>
            <a:r>
              <a:rPr lang="es-SV" sz="2400" baseline="0" noProof="0" dirty="0">
                <a:solidFill>
                  <a:schemeClr val="tx1"/>
                </a:solidFill>
              </a:rPr>
              <a:t> proyectada para 2019.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823344244000547"/>
          <c:y val="0.21115334613767373"/>
          <c:w val="0.32353318585823604"/>
          <c:h val="0.71174998980694826"/>
        </c:manualLayout>
      </c:layout>
      <c:pieChart>
        <c:varyColors val="1"/>
        <c:ser>
          <c:idx val="0"/>
          <c:order val="0"/>
          <c:tx>
            <c:strRef>
              <c:f>GENERAL!$B$16</c:f>
              <c:strCache>
                <c:ptCount val="1"/>
                <c:pt idx="0">
                  <c:v>Población Total (proyección ajuste 2014)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B7-4D40-A57F-81E324E86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B7-4D40-A57F-81E324E86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B7-4D40-A57F-81E324E86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B7-4D40-A57F-81E324E865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B7-4D40-A57F-81E324E865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B7-4D40-A57F-81E324E865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4B7-4D40-A57F-81E324E865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4B7-4D40-A57F-81E324E865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4B7-4D40-A57F-81E324E865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4B7-4D40-A57F-81E324E865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4B7-4D40-A57F-81E324E865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4B7-4D40-A57F-81E324E865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4B7-4D40-A57F-81E324E865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4B7-4D40-A57F-81E324E86580}"/>
              </c:ext>
            </c:extLst>
          </c:dPt>
          <c:dLbls>
            <c:dLbl>
              <c:idx val="0"/>
              <c:layout>
                <c:manualLayout>
                  <c:x val="4.6010957027906182E-2"/>
                  <c:y val="-2.02020202020202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B7-4D40-A57F-81E324E865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4B7-4D40-A57F-81E324E865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4B7-4D40-A57F-81E324E8658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4B7-4D40-A57F-81E324E8658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4B7-4D40-A57F-81E324E86580}"/>
                </c:ext>
              </c:extLst>
            </c:dLbl>
            <c:dLbl>
              <c:idx val="5"/>
              <c:layout>
                <c:manualLayout>
                  <c:x val="3.8630156676728478E-2"/>
                  <c:y val="7.770007770007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B7-4D40-A57F-81E324E8658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4B7-4D40-A57F-81E324E8658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4B7-4D40-A57F-81E324E8658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4B7-4D40-A57F-81E324E8658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4B7-4D40-A57F-81E324E8658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4B7-4D40-A57F-81E324E8658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4B7-4D40-A57F-81E324E86580}"/>
                </c:ext>
              </c:extLst>
            </c:dLbl>
            <c:dLbl>
              <c:idx val="12"/>
              <c:layout>
                <c:manualLayout>
                  <c:x val="-5.02910460537579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B7-4D40-A57F-81E324E86580}"/>
                </c:ext>
              </c:extLst>
            </c:dLbl>
            <c:dLbl>
              <c:idx val="13"/>
              <c:layout>
                <c:manualLayout>
                  <c:x val="9.6302003081664093E-3"/>
                  <c:y val="-2.8282828282828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B7-4D40-A57F-81E324E86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GENERAL!$C$3:$P$3</c:f>
              <c:strCache>
                <c:ptCount val="14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GENERAL!$C$16:$P$16</c:f>
              <c:numCache>
                <c:formatCode>#,##0</c:formatCode>
                <c:ptCount val="14"/>
                <c:pt idx="0">
                  <c:v>371685</c:v>
                </c:pt>
                <c:pt idx="1">
                  <c:v>598196</c:v>
                </c:pt>
                <c:pt idx="2">
                  <c:v>516069</c:v>
                </c:pt>
                <c:pt idx="3">
                  <c:v>208831</c:v>
                </c:pt>
                <c:pt idx="4">
                  <c:v>822131</c:v>
                </c:pt>
                <c:pt idx="5">
                  <c:v>1807538</c:v>
                </c:pt>
                <c:pt idx="6">
                  <c:v>272765</c:v>
                </c:pt>
                <c:pt idx="7">
                  <c:v>371191</c:v>
                </c:pt>
                <c:pt idx="8">
                  <c:v>171873</c:v>
                </c:pt>
                <c:pt idx="9">
                  <c:v>188104</c:v>
                </c:pt>
                <c:pt idx="10">
                  <c:v>382488</c:v>
                </c:pt>
                <c:pt idx="11">
                  <c:v>510766</c:v>
                </c:pt>
                <c:pt idx="12">
                  <c:v>208679</c:v>
                </c:pt>
                <c:pt idx="13">
                  <c:v>274548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4B7-4D40-A57F-81E324E8658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dirty="0">
                <a:solidFill>
                  <a:schemeClr val="tx1"/>
                </a:solidFill>
              </a:rPr>
              <a:t>EL</a:t>
            </a:r>
            <a:r>
              <a:rPr lang="es-SV" sz="2000" baseline="0" dirty="0">
                <a:solidFill>
                  <a:schemeClr val="tx1"/>
                </a:solidFill>
              </a:rPr>
              <a:t> SALVADOR: TENDENCIA DE LOS NACIDOS VIVOS REALES EN RELACIÓN A LOS NACIDOS VIVOS PROYECTADOS 2000 – 2017.</a:t>
            </a:r>
            <a:endParaRPr lang="es-SV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Nacidos vivos reales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978724048838635E-2"/>
                  <c:y val="-2.828282828282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4C-40B4-92E6-E6FAE1C2D6D4}"/>
                </c:ext>
              </c:extLst>
            </c:dLbl>
            <c:dLbl>
              <c:idx val="1"/>
              <c:layout>
                <c:manualLayout>
                  <c:x val="-2.9680851643954769E-2"/>
                  <c:y val="4.444444444444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4C-40B4-92E6-E6FAE1C2D6D4}"/>
                </c:ext>
              </c:extLst>
            </c:dLbl>
            <c:dLbl>
              <c:idx val="2"/>
              <c:layout>
                <c:manualLayout>
                  <c:x val="-2.8581560842326836E-2"/>
                  <c:y val="3.636363636363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4C-40B4-92E6-E6FAE1C2D6D4}"/>
                </c:ext>
              </c:extLst>
            </c:dLbl>
            <c:dLbl>
              <c:idx val="3"/>
              <c:layout>
                <c:manualLayout>
                  <c:x val="-2.6382979239070906E-2"/>
                  <c:y val="4.040404040404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4C-40B4-92E6-E6FAE1C2D6D4}"/>
                </c:ext>
              </c:extLst>
            </c:dLbl>
            <c:dLbl>
              <c:idx val="4"/>
              <c:layout>
                <c:manualLayout>
                  <c:x val="-2.6382979239070948E-2"/>
                  <c:y val="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4C-40B4-92E6-E6FAE1C2D6D4}"/>
                </c:ext>
              </c:extLst>
            </c:dLbl>
            <c:dLbl>
              <c:idx val="5"/>
              <c:layout>
                <c:manualLayout>
                  <c:x val="-2.6382979239070906E-2"/>
                  <c:y val="4.242424242424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4C-40B4-92E6-E6FAE1C2D6D4}"/>
                </c:ext>
              </c:extLst>
            </c:dLbl>
            <c:dLbl>
              <c:idx val="6"/>
              <c:layout>
                <c:manualLayout>
                  <c:x val="-2.8581560842326898E-2"/>
                  <c:y val="2.828282828282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4C-40B4-92E6-E6FAE1C2D6D4}"/>
                </c:ext>
              </c:extLst>
            </c:dLbl>
            <c:dLbl>
              <c:idx val="7"/>
              <c:layout>
                <c:manualLayout>
                  <c:x val="-2.4184397635815078E-2"/>
                  <c:y val="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4C-40B4-92E6-E6FAE1C2D6D4}"/>
                </c:ext>
              </c:extLst>
            </c:dLbl>
            <c:dLbl>
              <c:idx val="8"/>
              <c:layout>
                <c:manualLayout>
                  <c:x val="-2.6382979239070906E-2"/>
                  <c:y val="2.828282828282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F4C-40B4-92E6-E6FAE1C2D6D4}"/>
                </c:ext>
              </c:extLst>
            </c:dLbl>
            <c:dLbl>
              <c:idx val="9"/>
              <c:layout>
                <c:manualLayout>
                  <c:x val="-2.6382979239070906E-2"/>
                  <c:y val="4.646464646464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F4C-40B4-92E6-E6FAE1C2D6D4}"/>
                </c:ext>
              </c:extLst>
            </c:dLbl>
            <c:dLbl>
              <c:idx val="10"/>
              <c:layout>
                <c:manualLayout>
                  <c:x val="-2.8581560842326898E-2"/>
                  <c:y val="3.434343434343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F4C-40B4-92E6-E6FAE1C2D6D4}"/>
                </c:ext>
              </c:extLst>
            </c:dLbl>
            <c:dLbl>
              <c:idx val="11"/>
              <c:layout>
                <c:manualLayout>
                  <c:x val="-2.6382979239070986E-2"/>
                  <c:y val="4.040404040404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F4C-40B4-92E6-E6FAE1C2D6D4}"/>
                </c:ext>
              </c:extLst>
            </c:dLbl>
            <c:dLbl>
              <c:idx val="12"/>
              <c:layout>
                <c:manualLayout>
                  <c:x val="-2.9680851643954852E-2"/>
                  <c:y val="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F4C-40B4-92E6-E6FAE1C2D6D4}"/>
                </c:ext>
              </c:extLst>
            </c:dLbl>
            <c:dLbl>
              <c:idx val="13"/>
              <c:layout>
                <c:manualLayout>
                  <c:x val="-2.7482270040698861E-2"/>
                  <c:y val="4.44444444444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F4C-40B4-92E6-E6FAE1C2D6D4}"/>
                </c:ext>
              </c:extLst>
            </c:dLbl>
            <c:dLbl>
              <c:idx val="14"/>
              <c:layout>
                <c:manualLayout>
                  <c:x val="-3.407801485046659E-2"/>
                  <c:y val="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F4C-40B4-92E6-E6FAE1C2D6D4}"/>
                </c:ext>
              </c:extLst>
            </c:dLbl>
            <c:dLbl>
              <c:idx val="15"/>
              <c:layout>
                <c:manualLayout>
                  <c:x val="-2.9680851643954932E-2"/>
                  <c:y val="3.838383838383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F4C-40B4-92E6-E6FAE1C2D6D4}"/>
                </c:ext>
              </c:extLst>
            </c:dLbl>
            <c:dLbl>
              <c:idx val="16"/>
              <c:layout>
                <c:manualLayout>
                  <c:x val="-4.7269504470002201E-2"/>
                  <c:y val="3.8383838383838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C-40B4-92E6-E6FAE1C2D6D4}"/>
                </c:ext>
              </c:extLst>
            </c:dLbl>
            <c:dLbl>
              <c:idx val="17"/>
              <c:layout>
                <c:manualLayout>
                  <c:x val="-1.3191489619535453E-2"/>
                  <c:y val="4.6464646464646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C-40B4-92E6-E6FAE1C2D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Hoja2!$A$22:$A$39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Hoja2!$B$22:$B$39</c:f>
              <c:numCache>
                <c:formatCode>#,##0</c:formatCode>
                <c:ptCount val="18"/>
                <c:pt idx="0">
                  <c:v>150176</c:v>
                </c:pt>
                <c:pt idx="1">
                  <c:v>138354</c:v>
                </c:pt>
                <c:pt idx="2">
                  <c:v>129363</c:v>
                </c:pt>
                <c:pt idx="3">
                  <c:v>124476</c:v>
                </c:pt>
                <c:pt idx="4">
                  <c:v>119710</c:v>
                </c:pt>
                <c:pt idx="5">
                  <c:v>112769</c:v>
                </c:pt>
                <c:pt idx="6">
                  <c:v>107111</c:v>
                </c:pt>
                <c:pt idx="7">
                  <c:v>110730</c:v>
                </c:pt>
                <c:pt idx="8">
                  <c:v>111278</c:v>
                </c:pt>
                <c:pt idx="9">
                  <c:v>107880</c:v>
                </c:pt>
                <c:pt idx="10">
                  <c:v>104939</c:v>
                </c:pt>
                <c:pt idx="11">
                  <c:v>109384</c:v>
                </c:pt>
                <c:pt idx="12">
                  <c:v>110843</c:v>
                </c:pt>
                <c:pt idx="13">
                  <c:v>109208</c:v>
                </c:pt>
                <c:pt idx="14">
                  <c:v>108903</c:v>
                </c:pt>
                <c:pt idx="15">
                  <c:v>107885</c:v>
                </c:pt>
                <c:pt idx="16">
                  <c:v>96300</c:v>
                </c:pt>
                <c:pt idx="17">
                  <c:v>93061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4C-40B4-92E6-E6FAE1C2D6D4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Nacidos vivos proyectados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978724048838635E-2"/>
                  <c:y val="4.848484848484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4C-40B4-92E6-E6FAE1C2D6D4}"/>
                </c:ext>
              </c:extLst>
            </c:dLbl>
            <c:dLbl>
              <c:idx val="1"/>
              <c:layout>
                <c:manualLayout>
                  <c:x val="-2.4184397635815019E-2"/>
                  <c:y val="-5.252525252525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4C-40B4-92E6-E6FAE1C2D6D4}"/>
                </c:ext>
              </c:extLst>
            </c:dLbl>
            <c:dLbl>
              <c:idx val="2"/>
              <c:layout>
                <c:manualLayout>
                  <c:x val="-2.6382979239070927E-2"/>
                  <c:y val="-5.454545454545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C-40B4-92E6-E6FAE1C2D6D4}"/>
                </c:ext>
              </c:extLst>
            </c:dLbl>
            <c:dLbl>
              <c:idx val="3"/>
              <c:layout>
                <c:manualLayout>
                  <c:x val="-2.8581560842326815E-2"/>
                  <c:y val="-5.454545454545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4C-40B4-92E6-E6FAE1C2D6D4}"/>
                </c:ext>
              </c:extLst>
            </c:dLbl>
            <c:dLbl>
              <c:idx val="4"/>
              <c:layout>
                <c:manualLayout>
                  <c:x val="-2.7482270040698902E-2"/>
                  <c:y val="-5.2525252525252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4C-40B4-92E6-E6FAE1C2D6D4}"/>
                </c:ext>
              </c:extLst>
            </c:dLbl>
            <c:dLbl>
              <c:idx val="5"/>
              <c:layout>
                <c:manualLayout>
                  <c:x val="-2.8581560842326815E-2"/>
                  <c:y val="-6.060606060606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4C-40B4-92E6-E6FAE1C2D6D4}"/>
                </c:ext>
              </c:extLst>
            </c:dLbl>
            <c:dLbl>
              <c:idx val="6"/>
              <c:layout>
                <c:manualLayout>
                  <c:x val="-2.8581560842326898E-2"/>
                  <c:y val="-5.858585858585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4C-40B4-92E6-E6FAE1C2D6D4}"/>
                </c:ext>
              </c:extLst>
            </c:dLbl>
            <c:dLbl>
              <c:idx val="7"/>
              <c:layout>
                <c:manualLayout>
                  <c:x val="-2.7482270040698861E-2"/>
                  <c:y val="-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4C-40B4-92E6-E6FAE1C2D6D4}"/>
                </c:ext>
              </c:extLst>
            </c:dLbl>
            <c:dLbl>
              <c:idx val="8"/>
              <c:layout>
                <c:manualLayout>
                  <c:x val="-2.5283688437443032E-2"/>
                  <c:y val="-4.848484848484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4C-40B4-92E6-E6FAE1C2D6D4}"/>
                </c:ext>
              </c:extLst>
            </c:dLbl>
            <c:dLbl>
              <c:idx val="9"/>
              <c:layout>
                <c:manualLayout>
                  <c:x val="-2.7482270040698861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4C-40B4-92E6-E6FAE1C2D6D4}"/>
                </c:ext>
              </c:extLst>
            </c:dLbl>
            <c:dLbl>
              <c:idx val="10"/>
              <c:layout>
                <c:manualLayout>
                  <c:x val="-2.8581560842326898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4C-40B4-92E6-E6FAE1C2D6D4}"/>
                </c:ext>
              </c:extLst>
            </c:dLbl>
            <c:dLbl>
              <c:idx val="11"/>
              <c:layout>
                <c:manualLayout>
                  <c:x val="-2.6382979239070986E-2"/>
                  <c:y val="-4.24242424242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4C-40B4-92E6-E6FAE1C2D6D4}"/>
                </c:ext>
              </c:extLst>
            </c:dLbl>
            <c:dLbl>
              <c:idx val="12"/>
              <c:layout>
                <c:manualLayout>
                  <c:x val="-2.8581560842326815E-2"/>
                  <c:y val="-3.838383838383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4C-40B4-92E6-E6FAE1C2D6D4}"/>
                </c:ext>
              </c:extLst>
            </c:dLbl>
            <c:dLbl>
              <c:idx val="13"/>
              <c:layout>
                <c:manualLayout>
                  <c:x val="-2.8581560842326815E-2"/>
                  <c:y val="-4.040404040404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4C-40B4-92E6-E6FAE1C2D6D4}"/>
                </c:ext>
              </c:extLst>
            </c:dLbl>
            <c:dLbl>
              <c:idx val="14"/>
              <c:layout>
                <c:manualLayout>
                  <c:x val="-2.7482270040698861E-2"/>
                  <c:y val="-4.040404040404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4C-40B4-92E6-E6FAE1C2D6D4}"/>
                </c:ext>
              </c:extLst>
            </c:dLbl>
            <c:dLbl>
              <c:idx val="15"/>
              <c:layout>
                <c:manualLayout>
                  <c:x val="-3.1879433247210681E-2"/>
                  <c:y val="-4.44444444444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F4C-40B4-92E6-E6FAE1C2D6D4}"/>
                </c:ext>
              </c:extLst>
            </c:dLbl>
            <c:dLbl>
              <c:idx val="16"/>
              <c:layout>
                <c:manualLayout>
                  <c:x val="-2.6382979239070906E-2"/>
                  <c:y val="-5.252525252525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4C-40B4-92E6-E6FAE1C2D6D4}"/>
                </c:ext>
              </c:extLst>
            </c:dLbl>
            <c:dLbl>
              <c:idx val="17"/>
              <c:layout>
                <c:manualLayout>
                  <c:x val="-1.0992908016279545E-2"/>
                  <c:y val="-3.8383838383838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4C-40B4-92E6-E6FAE1C2D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Hoja2!$A$22:$A$39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Hoja2!$C$22:$C$39</c:f>
              <c:numCache>
                <c:formatCode>#,##0</c:formatCode>
                <c:ptCount val="18"/>
                <c:pt idx="0">
                  <c:v>145484</c:v>
                </c:pt>
                <c:pt idx="1">
                  <c:v>137924</c:v>
                </c:pt>
                <c:pt idx="2">
                  <c:v>131210</c:v>
                </c:pt>
                <c:pt idx="3">
                  <c:v>127108</c:v>
                </c:pt>
                <c:pt idx="4">
                  <c:v>125731</c:v>
                </c:pt>
                <c:pt idx="5">
                  <c:v>122544</c:v>
                </c:pt>
                <c:pt idx="6">
                  <c:v>121288</c:v>
                </c:pt>
                <c:pt idx="7">
                  <c:v>119338</c:v>
                </c:pt>
                <c:pt idx="8">
                  <c:v>117781</c:v>
                </c:pt>
                <c:pt idx="9">
                  <c:v>116642</c:v>
                </c:pt>
                <c:pt idx="10">
                  <c:v>115815</c:v>
                </c:pt>
                <c:pt idx="11">
                  <c:v>115216</c:v>
                </c:pt>
                <c:pt idx="12">
                  <c:v>114757</c:v>
                </c:pt>
                <c:pt idx="13">
                  <c:v>114377</c:v>
                </c:pt>
                <c:pt idx="14">
                  <c:v>114003</c:v>
                </c:pt>
                <c:pt idx="15">
                  <c:v>113590</c:v>
                </c:pt>
                <c:pt idx="16">
                  <c:v>113100</c:v>
                </c:pt>
                <c:pt idx="17">
                  <c:v>112514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4C-40B4-92E6-E6FAE1C2D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419392"/>
        <c:axId val="111462656"/>
      </c:lineChart>
      <c:catAx>
        <c:axId val="11141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1462656"/>
        <c:crosses val="autoZero"/>
        <c:auto val="1"/>
        <c:lblAlgn val="ctr"/>
        <c:lblOffset val="100"/>
        <c:noMultiLvlLbl val="0"/>
      </c:catAx>
      <c:valAx>
        <c:axId val="1114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14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i="0" baseline="0" dirty="0">
                <a:solidFill>
                  <a:schemeClr val="tx1"/>
                </a:solidFill>
                <a:effectLst/>
              </a:rPr>
              <a:t>EL SALVADOR: HOMICIDIOS POR DEPARTAMENTO, 2017 – 2018</a:t>
            </a:r>
            <a:endParaRPr lang="es-SV" sz="2000" b="1" dirty="0">
              <a:solidFill>
                <a:schemeClr val="tx1"/>
              </a:solidFill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1800" b="1" i="0" baseline="0" dirty="0">
                <a:solidFill>
                  <a:schemeClr val="tx1"/>
                </a:solidFill>
                <a:effectLst/>
              </a:rPr>
              <a:t>(Tasa por 100,000 habitantes)</a:t>
            </a:r>
            <a:endParaRPr lang="es-SV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GENERAL!$B$63</c:f>
              <c:strCache>
                <c:ptCount val="1"/>
                <c:pt idx="0">
                  <c:v>Tasa de Homicidios (Mesa tripartita 2017)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GENERAL!$C$48:$Q$48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</c:v>
                </c:pt>
              </c:strCache>
            </c:strRef>
          </c:cat>
          <c:val>
            <c:numRef>
              <c:f>GENERAL!$C$63:$Q$63</c:f>
              <c:numCache>
                <c:formatCode>0.0</c:formatCode>
                <c:ptCount val="15"/>
                <c:pt idx="0">
                  <c:v>63.278427833704299</c:v>
                </c:pt>
                <c:pt idx="1">
                  <c:v>56.001873517223125</c:v>
                </c:pt>
                <c:pt idx="2">
                  <c:v>54.684723812532084</c:v>
                </c:pt>
                <c:pt idx="3">
                  <c:v>29.276575811693061</c:v>
                </c:pt>
                <c:pt idx="4">
                  <c:v>49.266354314662713</c:v>
                </c:pt>
                <c:pt idx="5">
                  <c:v>67.733155995615817</c:v>
                </c:pt>
                <c:pt idx="6">
                  <c:v>63.102857657982504</c:v>
                </c:pt>
                <c:pt idx="7">
                  <c:v>47.163826723961982</c:v>
                </c:pt>
                <c:pt idx="8">
                  <c:v>57.888674707423476</c:v>
                </c:pt>
                <c:pt idx="9">
                  <c:v>49.965512934007513</c:v>
                </c:pt>
                <c:pt idx="10">
                  <c:v>68.548871077444218</c:v>
                </c:pt>
                <c:pt idx="11">
                  <c:v>84.614045931624645</c:v>
                </c:pt>
                <c:pt idx="12">
                  <c:v>58.404048038556482</c:v>
                </c:pt>
                <c:pt idx="13">
                  <c:v>49.174831427187726</c:v>
                </c:pt>
                <c:pt idx="14">
                  <c:v>111.9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D-4C74-B334-7CC2D53C4122}"/>
            </c:ext>
          </c:extLst>
        </c:ser>
        <c:ser>
          <c:idx val="1"/>
          <c:order val="1"/>
          <c:tx>
            <c:strRef>
              <c:f>GENERAL!$B$64</c:f>
              <c:strCache>
                <c:ptCount val="1"/>
                <c:pt idx="0">
                  <c:v>Tasa de Homicidios (Mesa tripartita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GENERAL!$C$48:$Q$48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</c:v>
                </c:pt>
              </c:strCache>
            </c:strRef>
          </c:cat>
          <c:val>
            <c:numRef>
              <c:f>GENERAL!$C$64:$Q$64</c:f>
              <c:numCache>
                <c:formatCode>0.0</c:formatCode>
                <c:ptCount val="15"/>
                <c:pt idx="0">
                  <c:v>47.338050814949028</c:v>
                </c:pt>
                <c:pt idx="1">
                  <c:v>44.633458250873723</c:v>
                </c:pt>
                <c:pt idx="2">
                  <c:v>51.437109821163141</c:v>
                </c:pt>
                <c:pt idx="3">
                  <c:v>38.673685940664896</c:v>
                </c:pt>
                <c:pt idx="4">
                  <c:v>49.691457866194682</c:v>
                </c:pt>
                <c:pt idx="5">
                  <c:v>54.642649868039669</c:v>
                </c:pt>
                <c:pt idx="6">
                  <c:v>47.496595458880194</c:v>
                </c:pt>
                <c:pt idx="7">
                  <c:v>59.420135794090143</c:v>
                </c:pt>
                <c:pt idx="8">
                  <c:v>46.557404100587569</c:v>
                </c:pt>
                <c:pt idx="9">
                  <c:v>44.597281177798074</c:v>
                </c:pt>
                <c:pt idx="10">
                  <c:v>55.457697660477415</c:v>
                </c:pt>
                <c:pt idx="11">
                  <c:v>55.214723926380366</c:v>
                </c:pt>
                <c:pt idx="12">
                  <c:v>45.589904261201049</c:v>
                </c:pt>
                <c:pt idx="13">
                  <c:v>32.051754373038207</c:v>
                </c:pt>
                <c:pt idx="14">
                  <c:v>50.366087396451107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D-4C74-B334-7CC2D53C4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"/>
        <c:axId val="58004224"/>
        <c:axId val="58011008"/>
      </c:barChart>
      <c:catAx>
        <c:axId val="580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8011008"/>
        <c:crosses val="autoZero"/>
        <c:auto val="1"/>
        <c:lblAlgn val="ctr"/>
        <c:lblOffset val="100"/>
        <c:noMultiLvlLbl val="0"/>
      </c:catAx>
      <c:valAx>
        <c:axId val="580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80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EL SALVADOR: VIOLENCIA CONTRA</a:t>
            </a:r>
            <a:r>
              <a:rPr lang="es-SV" sz="2000" b="1" baseline="0" dirty="0">
                <a:solidFill>
                  <a:schemeClr val="tx1"/>
                </a:solidFill>
              </a:rPr>
              <a:t> LA MUJER A LO LARGO DE LA VIDA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baseline="0" dirty="0">
                <a:solidFill>
                  <a:schemeClr val="tx1"/>
                </a:solidFill>
              </a:rPr>
              <a:t>Y EN LOS ÚLTIMOS DOCE MESES, POR DEPARTAMENTO, 2017.</a:t>
            </a:r>
            <a:endParaRPr lang="es-SV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GENERAL!$B$66</c:f>
              <c:strCache>
                <c:ptCount val="1"/>
                <c:pt idx="0">
                  <c:v>Prevalencia violencia contra la mujer a lo largo de la vida (ENVCM 2017)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GENERAL!$C$48:$Q$48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</c:v>
                </c:pt>
              </c:strCache>
            </c:strRef>
          </c:cat>
          <c:val>
            <c:numRef>
              <c:f>GENERAL!$C$66:$Q$66</c:f>
              <c:numCache>
                <c:formatCode>0.0</c:formatCode>
                <c:ptCount val="15"/>
                <c:pt idx="0">
                  <c:v>70.2</c:v>
                </c:pt>
                <c:pt idx="1">
                  <c:v>71.7</c:v>
                </c:pt>
                <c:pt idx="2">
                  <c:v>65.900000000000006</c:v>
                </c:pt>
                <c:pt idx="3">
                  <c:v>44.2</c:v>
                </c:pt>
                <c:pt idx="4">
                  <c:v>70</c:v>
                </c:pt>
                <c:pt idx="5">
                  <c:v>70.5</c:v>
                </c:pt>
                <c:pt idx="6">
                  <c:v>71.7</c:v>
                </c:pt>
                <c:pt idx="7">
                  <c:v>61.8</c:v>
                </c:pt>
                <c:pt idx="8">
                  <c:v>61.9</c:v>
                </c:pt>
                <c:pt idx="9">
                  <c:v>57.9</c:v>
                </c:pt>
                <c:pt idx="10">
                  <c:v>66.8</c:v>
                </c:pt>
                <c:pt idx="11">
                  <c:v>62.4</c:v>
                </c:pt>
                <c:pt idx="12">
                  <c:v>79.2</c:v>
                </c:pt>
                <c:pt idx="13">
                  <c:v>58.5</c:v>
                </c:pt>
                <c:pt idx="14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B-4C36-8CB4-211C2B3B9B82}"/>
            </c:ext>
          </c:extLst>
        </c:ser>
        <c:ser>
          <c:idx val="1"/>
          <c:order val="1"/>
          <c:tx>
            <c:strRef>
              <c:f>GENERAL!$B$67</c:f>
              <c:strCache>
                <c:ptCount val="1"/>
                <c:pt idx="0">
                  <c:v>Prevalencia violencia contra la mujer últimos 12 meses (ENVCM 2017)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GENERAL!$C$48:$Q$48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</c:v>
                </c:pt>
              </c:strCache>
            </c:strRef>
          </c:cat>
          <c:val>
            <c:numRef>
              <c:f>GENERAL!$C$67:$Q$67</c:f>
              <c:numCache>
                <c:formatCode>0.0</c:formatCode>
                <c:ptCount val="15"/>
                <c:pt idx="0">
                  <c:v>37.200000000000003</c:v>
                </c:pt>
                <c:pt idx="1">
                  <c:v>32.4</c:v>
                </c:pt>
                <c:pt idx="2">
                  <c:v>34.200000000000003</c:v>
                </c:pt>
                <c:pt idx="3">
                  <c:v>20.399999999999999</c:v>
                </c:pt>
                <c:pt idx="4">
                  <c:v>33.9</c:v>
                </c:pt>
                <c:pt idx="5">
                  <c:v>37.4</c:v>
                </c:pt>
                <c:pt idx="6">
                  <c:v>37.799999999999997</c:v>
                </c:pt>
                <c:pt idx="7">
                  <c:v>20</c:v>
                </c:pt>
                <c:pt idx="8">
                  <c:v>31.9</c:v>
                </c:pt>
                <c:pt idx="9">
                  <c:v>38.9</c:v>
                </c:pt>
                <c:pt idx="10">
                  <c:v>40.4</c:v>
                </c:pt>
                <c:pt idx="11">
                  <c:v>28.8</c:v>
                </c:pt>
                <c:pt idx="12">
                  <c:v>44</c:v>
                </c:pt>
                <c:pt idx="13">
                  <c:v>21.1</c:v>
                </c:pt>
                <c:pt idx="14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B-4C36-8CB4-211C2B3B9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"/>
        <c:axId val="83113088"/>
        <c:axId val="85447040"/>
      </c:barChart>
      <c:catAx>
        <c:axId val="8311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5447040"/>
        <c:crosses val="autoZero"/>
        <c:auto val="1"/>
        <c:lblAlgn val="ctr"/>
        <c:lblOffset val="100"/>
        <c:noMultiLvlLbl val="0"/>
      </c:catAx>
      <c:valAx>
        <c:axId val="8544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31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50160018975802E-2"/>
          <c:y val="0.89830716614968587"/>
          <c:w val="0.94212113775635054"/>
          <c:h val="8.9571621729102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 TASA DE INCIDENCIA DE VIH,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POR DEPARTAMENTO, 2017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Tasa</a:t>
            </a:r>
            <a:r>
              <a:rPr lang="en-US" b="1" dirty="0">
                <a:solidFill>
                  <a:schemeClr val="tx1"/>
                </a:solidFill>
              </a:rPr>
              <a:t> por 1,000 </a:t>
            </a:r>
            <a:r>
              <a:rPr lang="en-US" b="1" dirty="0" err="1">
                <a:solidFill>
                  <a:schemeClr val="tx1"/>
                </a:solidFill>
              </a:rPr>
              <a:t>habitantes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Indicadores!$A$101</c:f>
              <c:strCache>
                <c:ptCount val="1"/>
                <c:pt idx="0">
                  <c:v>Tasa de incidencia de VIH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A9-4723-A4DA-40BEA1DBBB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Indicadores!$B$99:$P$99</c:f>
              <c:strCache>
                <c:ptCount val="15"/>
                <c:pt idx="0">
                  <c:v>TOTAL PAÍS 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Indicadores!$B$101:$P$101</c:f>
              <c:numCache>
                <c:formatCode>0.00</c:formatCode>
                <c:ptCount val="15"/>
                <c:pt idx="0" formatCode="General">
                  <c:v>0.19</c:v>
                </c:pt>
                <c:pt idx="1">
                  <c:v>0.15131797960233637</c:v>
                </c:pt>
                <c:pt idx="2">
                  <c:v>0.18327885878363931</c:v>
                </c:pt>
                <c:pt idx="3">
                  <c:v>0.20334030876140088</c:v>
                </c:pt>
                <c:pt idx="4">
                  <c:v>8.7829727435079191E-2</c:v>
                </c:pt>
                <c:pt idx="5">
                  <c:v>0.2077646760239564</c:v>
                </c:pt>
                <c:pt idx="6">
                  <c:v>0.29108463733653078</c:v>
                </c:pt>
                <c:pt idx="7">
                  <c:v>0.14648877670603083</c:v>
                </c:pt>
                <c:pt idx="8">
                  <c:v>0.16272899279027819</c:v>
                </c:pt>
                <c:pt idx="9">
                  <c:v>9.5486473744203673E-2</c:v>
                </c:pt>
                <c:pt idx="10">
                  <c:v>0.16293102043698099</c:v>
                </c:pt>
                <c:pt idx="11">
                  <c:v>7.2016323700038687E-2</c:v>
                </c:pt>
                <c:pt idx="12">
                  <c:v>0.19003154523650928</c:v>
                </c:pt>
                <c:pt idx="13">
                  <c:v>3.9263225572138814E-2</c:v>
                </c:pt>
                <c:pt idx="14">
                  <c:v>0.12293707856796932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9-4C49-B4BF-8F13A65EC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88569216"/>
        <c:axId val="288570752"/>
      </c:barChart>
      <c:catAx>
        <c:axId val="2885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570752"/>
        <c:crosses val="autoZero"/>
        <c:auto val="1"/>
        <c:lblAlgn val="ctr"/>
        <c:lblOffset val="100"/>
        <c:noMultiLvlLbl val="0"/>
      </c:catAx>
      <c:valAx>
        <c:axId val="2885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56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EL SALVADOR: INCIDENCIA DE VIH,</a:t>
            </a:r>
            <a:r>
              <a:rPr lang="es-SV" sz="2000" b="1" baseline="0" dirty="0">
                <a:solidFill>
                  <a:schemeClr val="tx1"/>
                </a:solidFill>
              </a:rPr>
              <a:t> POR DEPARTAMENTO, 2017 – 2018.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1800" b="1" baseline="0" dirty="0">
                <a:solidFill>
                  <a:schemeClr val="tx1"/>
                </a:solidFill>
              </a:rPr>
              <a:t>(Tasa por 1,000 habitantes)</a:t>
            </a:r>
            <a:endParaRPr lang="es-SV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GENERAL!$B$177</c:f>
              <c:strCache>
                <c:ptCount val="1"/>
                <c:pt idx="0">
                  <c:v>Tasa de incidencia de VIH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GENERAL!$C$174:$Q$174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GENERAL!$C$177:$Q$177</c:f>
              <c:numCache>
                <c:formatCode>0.00</c:formatCode>
                <c:ptCount val="15"/>
                <c:pt idx="0">
                  <c:v>0.15131797960233637</c:v>
                </c:pt>
                <c:pt idx="1">
                  <c:v>0.18327885878363931</c:v>
                </c:pt>
                <c:pt idx="2">
                  <c:v>0.20334030876140088</c:v>
                </c:pt>
                <c:pt idx="3">
                  <c:v>8.7829727435079191E-2</c:v>
                </c:pt>
                <c:pt idx="4">
                  <c:v>0.2077646760239564</c:v>
                </c:pt>
                <c:pt idx="5">
                  <c:v>0.29108463733653078</c:v>
                </c:pt>
                <c:pt idx="6">
                  <c:v>0.14648877670603083</c:v>
                </c:pt>
                <c:pt idx="7">
                  <c:v>0.16272899279027819</c:v>
                </c:pt>
                <c:pt idx="8">
                  <c:v>9.5486473744203673E-2</c:v>
                </c:pt>
                <c:pt idx="9">
                  <c:v>0.16293102043698099</c:v>
                </c:pt>
                <c:pt idx="10">
                  <c:v>7.2016323700038687E-2</c:v>
                </c:pt>
                <c:pt idx="11">
                  <c:v>0.19003154523650928</c:v>
                </c:pt>
                <c:pt idx="12">
                  <c:v>3.9263225572138814E-2</c:v>
                </c:pt>
                <c:pt idx="13">
                  <c:v>0.12293707856796932</c:v>
                </c:pt>
                <c:pt idx="14" formatCode="General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42C7-9B40-32C1BB115FBB}"/>
            </c:ext>
          </c:extLst>
        </c:ser>
        <c:ser>
          <c:idx val="1"/>
          <c:order val="1"/>
          <c:tx>
            <c:strRef>
              <c:f>GENERAL!$B$178</c:f>
              <c:strCache>
                <c:ptCount val="1"/>
                <c:pt idx="0">
                  <c:v>Tasa de incidencia de VIH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GENERAL!$C$174:$Q$174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GENERAL!$C$178:$Q$178</c:f>
              <c:numCache>
                <c:formatCode>0.00</c:formatCode>
                <c:ptCount val="15"/>
                <c:pt idx="0">
                  <c:v>0.12786714875302324</c:v>
                </c:pt>
                <c:pt idx="1">
                  <c:v>0.1734809886732073</c:v>
                </c:pt>
                <c:pt idx="2">
                  <c:v>0.22882668627665734</c:v>
                </c:pt>
                <c:pt idx="3">
                  <c:v>8.2181582623912897E-2</c:v>
                </c:pt>
                <c:pt idx="4">
                  <c:v>0.22754751745658455</c:v>
                </c:pt>
                <c:pt idx="5">
                  <c:v>0.2531813206716706</c:v>
                </c:pt>
                <c:pt idx="6">
                  <c:v>0.10018813104607541</c:v>
                </c:pt>
                <c:pt idx="7">
                  <c:v>0.15536457524142835</c:v>
                </c:pt>
                <c:pt idx="8">
                  <c:v>8.2506792076990632E-2</c:v>
                </c:pt>
                <c:pt idx="9">
                  <c:v>0.10209016173230885</c:v>
                </c:pt>
                <c:pt idx="10">
                  <c:v>9.5070338846532709E-2</c:v>
                </c:pt>
                <c:pt idx="11">
                  <c:v>0.18404907975460122</c:v>
                </c:pt>
                <c:pt idx="12">
                  <c:v>6.3049867595278045E-2</c:v>
                </c:pt>
                <c:pt idx="13">
                  <c:v>0.14736438792201478</c:v>
                </c:pt>
                <c:pt idx="14">
                  <c:v>0.18409361890573728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42C7-9B40-32C1BB115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"/>
        <c:axId val="138164096"/>
        <c:axId val="138173824"/>
      </c:barChart>
      <c:catAx>
        <c:axId val="1381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8173824"/>
        <c:crosses val="autoZero"/>
        <c:auto val="1"/>
        <c:lblAlgn val="ctr"/>
        <c:lblOffset val="100"/>
        <c:noMultiLvlLbl val="0"/>
      </c:catAx>
      <c:valAx>
        <c:axId val="13817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81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EL SALVADOR: INCIDENCIA</a:t>
            </a:r>
            <a:r>
              <a:rPr lang="es-SV" sz="2000" b="1" baseline="0" dirty="0">
                <a:solidFill>
                  <a:schemeClr val="tx1"/>
                </a:solidFill>
              </a:rPr>
              <a:t> DE LA TUBERCULOSIS, POR DEPARTAMENTO, 2017 – 2018.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1800" b="1" baseline="0" dirty="0">
                <a:solidFill>
                  <a:schemeClr val="tx1"/>
                </a:solidFill>
              </a:rPr>
              <a:t>(Tasa por 100,000 habitantes)</a:t>
            </a:r>
            <a:endParaRPr lang="es-SV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GENERAL!$B$174</c:f>
              <c:strCache>
                <c:ptCount val="1"/>
                <c:pt idx="0">
                  <c:v>Tasa de incidencia de Tuberculosis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GENERAL!$C$173:$Q$173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GENERAL!$C$174:$Q$174</c:f>
              <c:numCache>
                <c:formatCode>0.0</c:formatCode>
                <c:ptCount val="15"/>
                <c:pt idx="0">
                  <c:v>18.433281151557338</c:v>
                </c:pt>
                <c:pt idx="1">
                  <c:v>23.249262641998691</c:v>
                </c:pt>
                <c:pt idx="2">
                  <c:v>191.49524223161055</c:v>
                </c:pt>
                <c:pt idx="3">
                  <c:v>55.625494042216829</c:v>
                </c:pt>
                <c:pt idx="4">
                  <c:v>48.271074429518009</c:v>
                </c:pt>
                <c:pt idx="5">
                  <c:v>23.510682246412102</c:v>
                </c:pt>
                <c:pt idx="6">
                  <c:v>15.024489918567266</c:v>
                </c:pt>
                <c:pt idx="7">
                  <c:v>23.168195583700623</c:v>
                </c:pt>
                <c:pt idx="8">
                  <c:v>19.694085209742006</c:v>
                </c:pt>
                <c:pt idx="9">
                  <c:v>39.103444904875438</c:v>
                </c:pt>
                <c:pt idx="10">
                  <c:v>26.939439606310767</c:v>
                </c:pt>
                <c:pt idx="11">
                  <c:v>72.211987189873525</c:v>
                </c:pt>
                <c:pt idx="12">
                  <c:v>37.790854613183612</c:v>
                </c:pt>
                <c:pt idx="13">
                  <c:v>15.646537272287</c:v>
                </c:pt>
                <c:pt idx="1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2-4927-BF31-99AC9180C5E0}"/>
            </c:ext>
          </c:extLst>
        </c:ser>
        <c:ser>
          <c:idx val="1"/>
          <c:order val="1"/>
          <c:tx>
            <c:strRef>
              <c:f>GENERAL!$B$175</c:f>
              <c:strCache>
                <c:ptCount val="1"/>
                <c:pt idx="0">
                  <c:v>Tasa de incidencia de Tuberculosis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GENERAL!$C$173:$Q$173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GENERAL!$C$175:$Q$175</c:f>
              <c:numCache>
                <c:formatCode>0.0</c:formatCode>
                <c:ptCount val="15"/>
                <c:pt idx="0">
                  <c:v>11.698483822085105</c:v>
                </c:pt>
                <c:pt idx="1">
                  <c:v>28.969640826982189</c:v>
                </c:pt>
                <c:pt idx="2">
                  <c:v>246.23316070283042</c:v>
                </c:pt>
                <c:pt idx="3">
                  <c:v>38.190264866406586</c:v>
                </c:pt>
                <c:pt idx="4">
                  <c:v>35.054617554122487</c:v>
                </c:pt>
                <c:pt idx="5">
                  <c:v>43.179935129937661</c:v>
                </c:pt>
                <c:pt idx="6">
                  <c:v>10.01881310460754</c:v>
                </c:pt>
                <c:pt idx="7">
                  <c:v>25.621526443323276</c:v>
                </c:pt>
                <c:pt idx="8">
                  <c:v>17.680026873640848</c:v>
                </c:pt>
                <c:pt idx="9">
                  <c:v>27.94046531621084</c:v>
                </c:pt>
                <c:pt idx="10">
                  <c:v>27.728848830238707</c:v>
                </c:pt>
                <c:pt idx="11">
                  <c:v>104.49238076390263</c:v>
                </c:pt>
                <c:pt idx="12">
                  <c:v>51.409892039226726</c:v>
                </c:pt>
                <c:pt idx="13">
                  <c:v>15.473260731811552</c:v>
                </c:pt>
                <c:pt idx="14">
                  <c:v>54.159349208736124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42-4927-BF31-99AC9180C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"/>
        <c:axId val="112381952"/>
        <c:axId val="112383872"/>
      </c:barChart>
      <c:catAx>
        <c:axId val="1123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2383872"/>
        <c:crosses val="autoZero"/>
        <c:auto val="1"/>
        <c:lblAlgn val="ctr"/>
        <c:lblOffset val="100"/>
        <c:noMultiLvlLbl val="0"/>
      </c:catAx>
      <c:valAx>
        <c:axId val="1123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238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EL SALVADOR: PORCENTAJE DE</a:t>
            </a:r>
            <a:r>
              <a:rPr lang="es-SV" sz="2000" b="1" baseline="0" dirty="0">
                <a:solidFill>
                  <a:schemeClr val="tx1"/>
                </a:solidFill>
              </a:rPr>
              <a:t> INFESTACIÓN LARVARIA,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baseline="0" dirty="0">
                <a:solidFill>
                  <a:schemeClr val="tx1"/>
                </a:solidFill>
              </a:rPr>
              <a:t>POR DEPARTAMENTO, 2017 – 2018.</a:t>
            </a:r>
            <a:endParaRPr lang="es-SV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GENERAL!$B$188</c:f>
              <c:strCache>
                <c:ptCount val="1"/>
                <c:pt idx="0">
                  <c:v>Indice larvario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GENERAL!$C$173:$Q$173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GENERAL!$C$188:$Q$188</c:f>
              <c:numCache>
                <c:formatCode>0.0</c:formatCode>
                <c:ptCount val="15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2</c:v>
                </c:pt>
                <c:pt idx="4">
                  <c:v>14</c:v>
                </c:pt>
                <c:pt idx="5">
                  <c:v>15</c:v>
                </c:pt>
                <c:pt idx="6">
                  <c:v>7</c:v>
                </c:pt>
                <c:pt idx="7">
                  <c:v>11</c:v>
                </c:pt>
                <c:pt idx="8">
                  <c:v>5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7</c:v>
                </c:pt>
                <c:pt idx="13">
                  <c:v>12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1-40BA-B1DC-6E366F0B10E3}"/>
            </c:ext>
          </c:extLst>
        </c:ser>
        <c:ser>
          <c:idx val="1"/>
          <c:order val="1"/>
          <c:tx>
            <c:strRef>
              <c:f>GENERAL!$B$189</c:f>
              <c:strCache>
                <c:ptCount val="1"/>
                <c:pt idx="0">
                  <c:v>Indice larvario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GENERAL!$C$173:$Q$173</c:f>
              <c:strCache>
                <c:ptCount val="15"/>
                <c:pt idx="0">
                  <c:v>Ahuachapán</c:v>
                </c:pt>
                <c:pt idx="1">
                  <c:v>Santa Ana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Cuscatlán</c:v>
                </c:pt>
                <c:pt idx="7">
                  <c:v>La Paz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  <c:pt idx="14">
                  <c:v>TOTAL PAÍS </c:v>
                </c:pt>
              </c:strCache>
            </c:strRef>
          </c:cat>
          <c:val>
            <c:numRef>
              <c:f>GENERAL!$C$189:$Q$189</c:f>
              <c:numCache>
                <c:formatCode>#,##0.0</c:formatCode>
                <c:ptCount val="15"/>
                <c:pt idx="0">
                  <c:v>9.51</c:v>
                </c:pt>
                <c:pt idx="1">
                  <c:v>7.27</c:v>
                </c:pt>
                <c:pt idx="2">
                  <c:v>7.75</c:v>
                </c:pt>
                <c:pt idx="3">
                  <c:v>11.33</c:v>
                </c:pt>
                <c:pt idx="4">
                  <c:v>6.36</c:v>
                </c:pt>
                <c:pt idx="5">
                  <c:v>23.47</c:v>
                </c:pt>
                <c:pt idx="6">
                  <c:v>9.01</c:v>
                </c:pt>
                <c:pt idx="7">
                  <c:v>11.87</c:v>
                </c:pt>
                <c:pt idx="8">
                  <c:v>7.39</c:v>
                </c:pt>
                <c:pt idx="9">
                  <c:v>9.76</c:v>
                </c:pt>
                <c:pt idx="10">
                  <c:v>11.99</c:v>
                </c:pt>
                <c:pt idx="11">
                  <c:v>12.66</c:v>
                </c:pt>
                <c:pt idx="12">
                  <c:v>8.3800000000000008</c:v>
                </c:pt>
                <c:pt idx="13">
                  <c:v>11.13</c:v>
                </c:pt>
                <c:pt idx="14">
                  <c:v>10.06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1-40BA-B1DC-6E366F0B1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"/>
        <c:axId val="215961984"/>
        <c:axId val="215963520"/>
      </c:barChart>
      <c:catAx>
        <c:axId val="2159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15963520"/>
        <c:crosses val="autoZero"/>
        <c:auto val="1"/>
        <c:lblAlgn val="ctr"/>
        <c:lblOffset val="100"/>
        <c:noMultiLvlLbl val="0"/>
      </c:catAx>
      <c:valAx>
        <c:axId val="2159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159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400" dirty="0">
                <a:solidFill>
                  <a:schemeClr val="tx1"/>
                </a:solidFill>
              </a:rPr>
              <a:t>EL SALVADOR: DISTRIBUCIÓN DE LA POBLACIÓN</a:t>
            </a:r>
            <a:r>
              <a:rPr lang="es-SV" sz="2400" baseline="0" dirty="0">
                <a:solidFill>
                  <a:schemeClr val="tx1"/>
                </a:solidFill>
              </a:rPr>
              <a:t> POR ÁREA DE RESIDENCIA, POR DEPARTAMENTO, 2017</a:t>
            </a:r>
            <a:endParaRPr lang="es-SV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21876830647374E-2"/>
          <c:y val="0.141616067159888"/>
          <c:w val="0.92795407492234838"/>
          <c:h val="0.635164451044216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Hoja3!$A$17</c:f>
              <c:strCache>
                <c:ptCount val="1"/>
                <c:pt idx="0">
                  <c:v>% Población Rural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Hoja3!$B$4:$P$4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Hoja3!$B$17:$P$17</c:f>
              <c:numCache>
                <c:formatCode>0%</c:formatCode>
                <c:ptCount val="15"/>
                <c:pt idx="0">
                  <c:v>0.39839923668993266</c:v>
                </c:pt>
                <c:pt idx="1">
                  <c:v>0.57592700051427459</c:v>
                </c:pt>
                <c:pt idx="2">
                  <c:v>0.40373284941403931</c:v>
                </c:pt>
                <c:pt idx="3">
                  <c:v>0.41775715140185438</c:v>
                </c:pt>
                <c:pt idx="4">
                  <c:v>0.6952893582342291</c:v>
                </c:pt>
                <c:pt idx="5">
                  <c:v>0.33292393840410639</c:v>
                </c:pt>
                <c:pt idx="6">
                  <c:v>8.4810471775293161E-2</c:v>
                </c:pt>
                <c:pt idx="7">
                  <c:v>0.63130138864369667</c:v>
                </c:pt>
                <c:pt idx="8">
                  <c:v>0.50642908156371591</c:v>
                </c:pt>
                <c:pt idx="9">
                  <c:v>0.69678292332544511</c:v>
                </c:pt>
                <c:pt idx="10">
                  <c:v>0.56498074342859317</c:v>
                </c:pt>
                <c:pt idx="11">
                  <c:v>0.56264998171524361</c:v>
                </c:pt>
                <c:pt idx="12">
                  <c:v>0.547188148669565</c:v>
                </c:pt>
                <c:pt idx="13">
                  <c:v>0.74865596017223346</c:v>
                </c:pt>
                <c:pt idx="14">
                  <c:v>0.71531183324210501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5-4EB3-A137-D8FC459421CB}"/>
            </c:ext>
          </c:extLst>
        </c:ser>
        <c:ser>
          <c:idx val="1"/>
          <c:order val="1"/>
          <c:tx>
            <c:strRef>
              <c:f>Hoja3!$A$18</c:f>
              <c:strCache>
                <c:ptCount val="1"/>
                <c:pt idx="0">
                  <c:v>% Población Urbana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Hoja3!$B$4:$P$4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Hoja3!$B$18:$P$18</c:f>
              <c:numCache>
                <c:formatCode>0%</c:formatCode>
                <c:ptCount val="15"/>
                <c:pt idx="0">
                  <c:v>0.6016007633100674</c:v>
                </c:pt>
                <c:pt idx="1">
                  <c:v>0.42407299948572547</c:v>
                </c:pt>
                <c:pt idx="2">
                  <c:v>0.59626715058596069</c:v>
                </c:pt>
                <c:pt idx="3">
                  <c:v>0.58224284859814557</c:v>
                </c:pt>
                <c:pt idx="4">
                  <c:v>0.30471064176577084</c:v>
                </c:pt>
                <c:pt idx="5">
                  <c:v>0.66707606159589361</c:v>
                </c:pt>
                <c:pt idx="6">
                  <c:v>0.91518952822470689</c:v>
                </c:pt>
                <c:pt idx="7">
                  <c:v>0.36869861135630339</c:v>
                </c:pt>
                <c:pt idx="8">
                  <c:v>0.49357091843628415</c:v>
                </c:pt>
                <c:pt idx="9">
                  <c:v>0.30321707667455489</c:v>
                </c:pt>
                <c:pt idx="10">
                  <c:v>0.43501925657140683</c:v>
                </c:pt>
                <c:pt idx="11">
                  <c:v>0.43735001828475639</c:v>
                </c:pt>
                <c:pt idx="12">
                  <c:v>0.452811851330435</c:v>
                </c:pt>
                <c:pt idx="13">
                  <c:v>0.25134403982776649</c:v>
                </c:pt>
                <c:pt idx="14">
                  <c:v>0.28468816675789499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5-4EB3-A137-D8FC45942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0679680"/>
        <c:axId val="84019456"/>
      </c:barChart>
      <c:catAx>
        <c:axId val="806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4019456"/>
        <c:crosses val="autoZero"/>
        <c:auto val="1"/>
        <c:lblAlgn val="ctr"/>
        <c:lblOffset val="100"/>
        <c:noMultiLvlLbl val="0"/>
      </c:catAx>
      <c:valAx>
        <c:axId val="840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06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86340563046605"/>
          <c:y val="0.94143271390308669"/>
          <c:w val="0.38225233281160981"/>
          <c:h val="5.1308228261098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400" b="1" noProof="0" dirty="0">
                <a:solidFill>
                  <a:schemeClr val="tx1"/>
                </a:solidFill>
              </a:rPr>
              <a:t>Densidad Poblacional </a:t>
            </a:r>
            <a:r>
              <a:rPr lang="en-US" sz="2400" b="1" dirty="0">
                <a:solidFill>
                  <a:schemeClr val="tx1"/>
                </a:solidFill>
              </a:rPr>
              <a:t>AMSS 2017</a:t>
            </a:r>
          </a:p>
        </c:rich>
      </c:tx>
      <c:layout>
        <c:manualLayout>
          <c:xMode val="edge"/>
          <c:yMode val="edge"/>
          <c:x val="0.38384144864949238"/>
          <c:y val="0.12697085595917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11C4E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338-4977-9DCE-BCC41D85BE04}"/>
              </c:ext>
            </c:extLst>
          </c:dPt>
          <c:dLbls>
            <c:dLbl>
              <c:idx val="8"/>
              <c:layout>
                <c:manualLayout>
                  <c:x val="0"/>
                  <c:y val="6.2746284883660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3-4DEB-BE9B-386E87878109}"/>
                </c:ext>
              </c:extLst>
            </c:dLbl>
            <c:dLbl>
              <c:idx val="12"/>
              <c:layout>
                <c:manualLayout>
                  <c:x val="1.847953986479607E-3"/>
                  <c:y val="4.8774526302678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3-47E8-B2A2-2A77CA4707CB}"/>
                </c:ext>
              </c:extLst>
            </c:dLbl>
            <c:dLbl>
              <c:idx val="13"/>
              <c:layout>
                <c:manualLayout>
                  <c:x val="-1.6143221645543409E-3"/>
                  <c:y val="3.8871312212764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3-47E8-B2A2-2A77CA4707CB}"/>
                </c:ext>
              </c:extLst>
            </c:dLbl>
            <c:dLbl>
              <c:idx val="14"/>
              <c:layout>
                <c:manualLayout>
                  <c:x val="-1.1838225783870717E-16"/>
                  <c:y val="3.3692022316879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B3-47E8-B2A2-2A77CA470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Hoja5!$A$20:$A$34</c:f>
              <c:strCache>
                <c:ptCount val="15"/>
                <c:pt idx="0">
                  <c:v>Total AMSS</c:v>
                </c:pt>
                <c:pt idx="1">
                  <c:v>Cuscatancingo</c:v>
                </c:pt>
                <c:pt idx="2">
                  <c:v>Soyapango</c:v>
                </c:pt>
                <c:pt idx="3">
                  <c:v>Mejicanos</c:v>
                </c:pt>
                <c:pt idx="4">
                  <c:v>San Marcos</c:v>
                </c:pt>
                <c:pt idx="5">
                  <c:v>Ayutuxtepeque</c:v>
                </c:pt>
                <c:pt idx="6">
                  <c:v>San Salvador</c:v>
                </c:pt>
                <c:pt idx="7">
                  <c:v>Ciudad Delgado</c:v>
                </c:pt>
                <c:pt idx="8">
                  <c:v>Apopa</c:v>
                </c:pt>
                <c:pt idx="9">
                  <c:v>Ilopango</c:v>
                </c:pt>
                <c:pt idx="10">
                  <c:v>Tonacatepeque</c:v>
                </c:pt>
                <c:pt idx="11">
                  <c:v>San Martín</c:v>
                </c:pt>
                <c:pt idx="12">
                  <c:v>Antiguio Cuscatlán</c:v>
                </c:pt>
                <c:pt idx="13">
                  <c:v>Santa Tecla</c:v>
                </c:pt>
                <c:pt idx="14">
                  <c:v>Nejapa</c:v>
                </c:pt>
              </c:strCache>
            </c:strRef>
          </c:cat>
          <c:val>
            <c:numRef>
              <c:f>Hoja5!$D$20:$D$34</c:f>
              <c:numCache>
                <c:formatCode>#,##0</c:formatCode>
                <c:ptCount val="15"/>
                <c:pt idx="0">
                  <c:v>2771.897714622487</c:v>
                </c:pt>
                <c:pt idx="1">
                  <c:v>13768.703703703703</c:v>
                </c:pt>
                <c:pt idx="2">
                  <c:v>7901.1103633916555</c:v>
                </c:pt>
                <c:pt idx="3">
                  <c:v>7022.3779385171783</c:v>
                </c:pt>
                <c:pt idx="4">
                  <c:v>5734.2624065261725</c:v>
                </c:pt>
                <c:pt idx="5">
                  <c:v>4567.6575505350775</c:v>
                </c:pt>
                <c:pt idx="6">
                  <c:v>4514.6574394463669</c:v>
                </c:pt>
                <c:pt idx="7">
                  <c:v>4279.131736526946</c:v>
                </c:pt>
                <c:pt idx="8">
                  <c:v>3044.3287037037035</c:v>
                </c:pt>
                <c:pt idx="9">
                  <c:v>2807.3058042159973</c:v>
                </c:pt>
                <c:pt idx="10">
                  <c:v>1816.2694300518135</c:v>
                </c:pt>
                <c:pt idx="11">
                  <c:v>1658.7571633237822</c:v>
                </c:pt>
                <c:pt idx="12">
                  <c:v>1245.595054095827</c:v>
                </c:pt>
                <c:pt idx="13">
                  <c:v>875.27629233511584</c:v>
                </c:pt>
                <c:pt idx="14">
                  <c:v>528.73080614203457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3-47E8-B2A2-2A77CA4707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85604992"/>
        <c:axId val="85606784"/>
      </c:barChart>
      <c:catAx>
        <c:axId val="856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s-SV"/>
          </a:p>
        </c:txPr>
        <c:crossAx val="85606784"/>
        <c:crosses val="autoZero"/>
        <c:auto val="1"/>
        <c:lblAlgn val="ctr"/>
        <c:lblOffset val="100"/>
        <c:noMultiLvlLbl val="0"/>
      </c:catAx>
      <c:valAx>
        <c:axId val="856067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56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HOGARES EN SITUACIÓN DE POBREZA 2017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63429506623415E-2"/>
          <c:y val="0.11395983342496543"/>
          <c:w val="0.88312409416932769"/>
          <c:h val="0.6567932595527501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'[INDICADORES PARA ANÁLISIS  POA 2019.xlsx]Data-Presentacion'!$A$52</c:f>
              <c:strCache>
                <c:ptCount val="1"/>
                <c:pt idx="0">
                  <c:v>% de hogares en pobreza relativa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'[INDICADORES PARA ANÁLISIS  POA 2019.xlsx]Data-Presentacion'!$B$36:$P$36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'[INDICADORES PARA ANÁLISIS  POA 2019.xlsx]Data-Presentacion'!$B$52:$P$52</c:f>
              <c:numCache>
                <c:formatCode>0.0%</c:formatCode>
                <c:ptCount val="15"/>
                <c:pt idx="0">
                  <c:v>0.2303</c:v>
                </c:pt>
                <c:pt idx="1">
                  <c:v>0.33</c:v>
                </c:pt>
                <c:pt idx="2">
                  <c:v>0.24149999999999999</c:v>
                </c:pt>
                <c:pt idx="3">
                  <c:v>0.25380000000000003</c:v>
                </c:pt>
                <c:pt idx="4">
                  <c:v>0.24759999999999999</c:v>
                </c:pt>
                <c:pt idx="5">
                  <c:v>0.2054</c:v>
                </c:pt>
                <c:pt idx="6">
                  <c:v>0.18190000000000001</c:v>
                </c:pt>
                <c:pt idx="7">
                  <c:v>0.224</c:v>
                </c:pt>
                <c:pt idx="8">
                  <c:v>0.25640000000000002</c:v>
                </c:pt>
                <c:pt idx="9">
                  <c:v>0.29060000000000002</c:v>
                </c:pt>
                <c:pt idx="10">
                  <c:v>0.29849999999999999</c:v>
                </c:pt>
                <c:pt idx="11">
                  <c:v>0.245</c:v>
                </c:pt>
                <c:pt idx="12">
                  <c:v>0.24759999999999999</c:v>
                </c:pt>
                <c:pt idx="13">
                  <c:v>0.26989999999999997</c:v>
                </c:pt>
                <c:pt idx="14">
                  <c:v>0.24049999999999999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C-4F13-85B0-E00DBD822CCD}"/>
            </c:ext>
          </c:extLst>
        </c:ser>
        <c:ser>
          <c:idx val="2"/>
          <c:order val="2"/>
          <c:tx>
            <c:strRef>
              <c:f>'[INDICADORES PARA ANÁLISIS  POA 2019.xlsx]Data-Presentacion'!$A$53</c:f>
              <c:strCache>
                <c:ptCount val="1"/>
                <c:pt idx="0">
                  <c:v>% de hogares en pobreza extrema (EHPM, 2017)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'[INDICADORES PARA ANÁLISIS  POA 2019.xlsx]Data-Presentacion'!$B$36:$P$36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'[INDICADORES PARA ANÁLISIS  POA 2019.xlsx]Data-Presentacion'!$B$53:$P$53</c:f>
              <c:numCache>
                <c:formatCode>0.0%</c:formatCode>
                <c:ptCount val="15"/>
                <c:pt idx="0">
                  <c:v>6.2E-2</c:v>
                </c:pt>
                <c:pt idx="1">
                  <c:v>9.5299999999999996E-2</c:v>
                </c:pt>
                <c:pt idx="2">
                  <c:v>6.5100000000000005E-2</c:v>
                </c:pt>
                <c:pt idx="3">
                  <c:v>6.7500000000000004E-2</c:v>
                </c:pt>
                <c:pt idx="4">
                  <c:v>8.5900000000000004E-2</c:v>
                </c:pt>
                <c:pt idx="5">
                  <c:v>5.7200000000000001E-2</c:v>
                </c:pt>
                <c:pt idx="6">
                  <c:v>3.6799999999999999E-2</c:v>
                </c:pt>
                <c:pt idx="7">
                  <c:v>6.8599999999999994E-2</c:v>
                </c:pt>
                <c:pt idx="8">
                  <c:v>7.0499999999999993E-2</c:v>
                </c:pt>
                <c:pt idx="9">
                  <c:v>8.5900000000000004E-2</c:v>
                </c:pt>
                <c:pt idx="10">
                  <c:v>7.1999999999999995E-2</c:v>
                </c:pt>
                <c:pt idx="11">
                  <c:v>6.8500000000000005E-2</c:v>
                </c:pt>
                <c:pt idx="12">
                  <c:v>6.8400000000000002E-2</c:v>
                </c:pt>
                <c:pt idx="13">
                  <c:v>0.1106</c:v>
                </c:pt>
                <c:pt idx="14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C-4F13-85B0-E00DBD822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88378240"/>
        <c:axId val="288408704"/>
      </c:barChart>
      <c:lineChart>
        <c:grouping val="standard"/>
        <c:varyColors val="0"/>
        <c:ser>
          <c:idx val="0"/>
          <c:order val="0"/>
          <c:tx>
            <c:strRef>
              <c:f>'[INDICADORES PARA ANÁLISIS  POA 2019.xlsx]Data-Presentacion'!$A$51</c:f>
              <c:strCache>
                <c:ptCount val="1"/>
                <c:pt idx="0">
                  <c:v>% de hogares pobres (EHPM, 2017) 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'[INDICADORES PARA ANÁLISIS  POA 2019.xlsx]Data-Presentacion'!$B$36:$P$36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'[INDICADORES PARA ANÁLISIS  POA 2019.xlsx]Data-Presentacion'!$B$51:$P$51</c:f>
              <c:numCache>
                <c:formatCode>0.0%</c:formatCode>
                <c:ptCount val="15"/>
                <c:pt idx="0">
                  <c:v>0.2923</c:v>
                </c:pt>
                <c:pt idx="1">
                  <c:v>0.42530000000000001</c:v>
                </c:pt>
                <c:pt idx="2">
                  <c:v>0.30659999999999998</c:v>
                </c:pt>
                <c:pt idx="3">
                  <c:v>0.32130000000000003</c:v>
                </c:pt>
                <c:pt idx="4">
                  <c:v>0.33350000000000002</c:v>
                </c:pt>
                <c:pt idx="5">
                  <c:v>0.2626</c:v>
                </c:pt>
                <c:pt idx="6">
                  <c:v>0.21870000000000001</c:v>
                </c:pt>
                <c:pt idx="7">
                  <c:v>0.29259999999999997</c:v>
                </c:pt>
                <c:pt idx="8">
                  <c:v>0.32690000000000002</c:v>
                </c:pt>
                <c:pt idx="9">
                  <c:v>0.37650000000000006</c:v>
                </c:pt>
                <c:pt idx="10">
                  <c:v>0.3705</c:v>
                </c:pt>
                <c:pt idx="11">
                  <c:v>0.3135</c:v>
                </c:pt>
                <c:pt idx="12">
                  <c:v>0.316</c:v>
                </c:pt>
                <c:pt idx="13">
                  <c:v>0.38049999999999995</c:v>
                </c:pt>
                <c:pt idx="14">
                  <c:v>0.32100000000000001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AC-4F13-85B0-E00DBD822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378240"/>
        <c:axId val="288408704"/>
      </c:lineChart>
      <c:lineChart>
        <c:grouping val="standard"/>
        <c:varyColors val="0"/>
        <c:ser>
          <c:idx val="4"/>
          <c:order val="3"/>
          <c:tx>
            <c:strRef>
              <c:f>'[INDICADORES PARA ANÁLISIS  POA 2019.xlsx]Data-Presentacion'!$A$48</c:f>
              <c:strCache>
                <c:ptCount val="1"/>
                <c:pt idx="0">
                  <c:v>Ingreso por hogar mensual</c:v>
                </c:pt>
              </c:strCache>
            </c:strRef>
          </c:tx>
          <c:spPr>
            <a:ln w="31750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val>
            <c:numRef>
              <c:f>'[INDICADORES PARA ANÁLISIS  POA 2019.xlsx]Data-Presentacion'!$B$48:$P$48</c:f>
              <c:numCache>
                <c:formatCode>General</c:formatCode>
                <c:ptCount val="15"/>
                <c:pt idx="0">
                  <c:v>543.89</c:v>
                </c:pt>
                <c:pt idx="1">
                  <c:v>442.46</c:v>
                </c:pt>
                <c:pt idx="2">
                  <c:v>489.26</c:v>
                </c:pt>
                <c:pt idx="3">
                  <c:v>523.97</c:v>
                </c:pt>
                <c:pt idx="4">
                  <c:v>449.63</c:v>
                </c:pt>
                <c:pt idx="5">
                  <c:v>587.63</c:v>
                </c:pt>
                <c:pt idx="6" formatCode="0.0">
                  <c:v>656.92</c:v>
                </c:pt>
                <c:pt idx="7" formatCode="0.0">
                  <c:v>490.52</c:v>
                </c:pt>
                <c:pt idx="8" formatCode="0.0">
                  <c:v>480.53</c:v>
                </c:pt>
                <c:pt idx="9" formatCode="0.0">
                  <c:v>478.97</c:v>
                </c:pt>
                <c:pt idx="10" formatCode="0.0">
                  <c:v>415.93</c:v>
                </c:pt>
                <c:pt idx="11" formatCode="0.0">
                  <c:v>488.13</c:v>
                </c:pt>
                <c:pt idx="12" formatCode="0.0">
                  <c:v>527.05999999999995</c:v>
                </c:pt>
                <c:pt idx="13" formatCode="0.0">
                  <c:v>424.25</c:v>
                </c:pt>
                <c:pt idx="14" formatCode="0.0">
                  <c:v>447.31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AC-4F13-85B0-E00DBD822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12032"/>
        <c:axId val="288410240"/>
      </c:lineChart>
      <c:catAx>
        <c:axId val="2883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408704"/>
        <c:crosses val="autoZero"/>
        <c:auto val="1"/>
        <c:lblAlgn val="ctr"/>
        <c:lblOffset val="100"/>
        <c:noMultiLvlLbl val="0"/>
      </c:catAx>
      <c:valAx>
        <c:axId val="28840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378240"/>
        <c:crosses val="autoZero"/>
        <c:crossBetween val="between"/>
      </c:valAx>
      <c:valAx>
        <c:axId val="2884102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412032"/>
        <c:crosses val="max"/>
        <c:crossBetween val="between"/>
      </c:valAx>
      <c:catAx>
        <c:axId val="288412032"/>
        <c:scaling>
          <c:orientation val="minMax"/>
        </c:scaling>
        <c:delete val="1"/>
        <c:axPos val="b"/>
        <c:majorTickMark val="out"/>
        <c:minorTickMark val="none"/>
        <c:tickLblPos val="nextTo"/>
        <c:crossAx val="288410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218080538097892E-3"/>
          <c:y val="0.91749523871853367"/>
          <c:w val="0.9150603594275486"/>
          <c:h val="8.2504761281466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INGRESO PER CÁPITA MENSUAL POR DEPARTAMENTO (EHPM 2017)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'Data-Presentacion'!$A$44</c:f>
              <c:strCache>
                <c:ptCount val="1"/>
                <c:pt idx="0">
                  <c:v>Ingreso percápita mensual (EHPM 2017)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847-4683-8D97-9524C41DB7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847-4683-8D97-9524C41DB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'Data-Presentacion'!$B$17:$P$17</c:f>
              <c:strCache>
                <c:ptCount val="15"/>
                <c:pt idx="0">
                  <c:v>Total País</c:v>
                </c:pt>
                <c:pt idx="1">
                  <c:v>Ahuachapán</c:v>
                </c:pt>
                <c:pt idx="2">
                  <c:v>Santa Ana</c:v>
                </c:pt>
                <c:pt idx="3">
                  <c:v>Sonsonate</c:v>
                </c:pt>
                <c:pt idx="4">
                  <c:v>Chalatenango</c:v>
                </c:pt>
                <c:pt idx="5">
                  <c:v>La Libertad</c:v>
                </c:pt>
                <c:pt idx="6">
                  <c:v>San Salvador</c:v>
                </c:pt>
                <c:pt idx="7">
                  <c:v>Cuscatlán</c:v>
                </c:pt>
                <c:pt idx="8">
                  <c:v>La Paz</c:v>
                </c:pt>
                <c:pt idx="9">
                  <c:v>Cabañas</c:v>
                </c:pt>
                <c:pt idx="10">
                  <c:v>San Vicente</c:v>
                </c:pt>
                <c:pt idx="11">
                  <c:v>Usulután</c:v>
                </c:pt>
                <c:pt idx="12">
                  <c:v>San Miguel</c:v>
                </c:pt>
                <c:pt idx="13">
                  <c:v>Morazán</c:v>
                </c:pt>
                <c:pt idx="14">
                  <c:v>La Unión</c:v>
                </c:pt>
              </c:strCache>
            </c:strRef>
          </c:cat>
          <c:val>
            <c:numRef>
              <c:f>'Data-Presentacion'!$B$44:$P$44</c:f>
              <c:numCache>
                <c:formatCode>General</c:formatCode>
                <c:ptCount val="15"/>
                <c:pt idx="0" formatCode="0.00">
                  <c:v>151.33000000000001</c:v>
                </c:pt>
                <c:pt idx="1">
                  <c:v>115.92</c:v>
                </c:pt>
                <c:pt idx="2">
                  <c:v>141.71</c:v>
                </c:pt>
                <c:pt idx="3">
                  <c:v>139.28</c:v>
                </c:pt>
                <c:pt idx="4">
                  <c:v>123.39</c:v>
                </c:pt>
                <c:pt idx="5">
                  <c:v>164.51</c:v>
                </c:pt>
                <c:pt idx="6">
                  <c:v>189.4</c:v>
                </c:pt>
                <c:pt idx="7">
                  <c:v>127.63</c:v>
                </c:pt>
                <c:pt idx="8">
                  <c:v>133.27000000000001</c:v>
                </c:pt>
                <c:pt idx="9">
                  <c:v>119.37</c:v>
                </c:pt>
                <c:pt idx="10">
                  <c:v>118.42</c:v>
                </c:pt>
                <c:pt idx="11">
                  <c:v>138.62</c:v>
                </c:pt>
                <c:pt idx="12">
                  <c:v>146.44999999999999</c:v>
                </c:pt>
                <c:pt idx="13">
                  <c:v>109.96</c:v>
                </c:pt>
                <c:pt idx="14">
                  <c:v>120.44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9-4875-A57F-CB054C0CD7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8244480"/>
        <c:axId val="288246016"/>
      </c:barChart>
      <c:catAx>
        <c:axId val="2882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246016"/>
        <c:crosses val="autoZero"/>
        <c:auto val="1"/>
        <c:lblAlgn val="ctr"/>
        <c:lblOffset val="100"/>
        <c:noMultiLvlLbl val="0"/>
      </c:catAx>
      <c:valAx>
        <c:axId val="2882460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882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EL SALVADOR: </a:t>
            </a:r>
            <a:r>
              <a:rPr lang="es-ES" sz="2000" b="1" dirty="0">
                <a:solidFill>
                  <a:schemeClr val="tx1"/>
                </a:solidFill>
              </a:rPr>
              <a:t>EVOLUCIÓN DEL GASTO NACIONAL EN SALUD. PERÍODO 2007-2017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>
                <a:solidFill>
                  <a:schemeClr val="tx1"/>
                </a:solidFill>
              </a:rPr>
              <a:t>(EN MILLONES DE US $ CORRIENTES)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'[GRÁFICOS Y TABLAS PARA INFORME DE LABORES 2018-2019. Solicitado por Dr. Linares.xlsx]Gráfico 1 y 3 y Tabla 8'!$B$18</c:f>
              <c:strCache>
                <c:ptCount val="1"/>
                <c:pt idx="0">
                  <c:v>GASTO NACIONAL EN SALUD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1 y 3 y Tabla 8'!$C$3:$M$3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1 y 3 y Tabla 8'!$C$18:$M$18</c:f>
              <c:numCache>
                <c:formatCode>#,##0.0</c:formatCode>
                <c:ptCount val="11"/>
                <c:pt idx="0">
                  <c:v>1269.6371508743132</c:v>
                </c:pt>
                <c:pt idx="1">
                  <c:v>1331.5644397612282</c:v>
                </c:pt>
                <c:pt idx="2">
                  <c:v>1411.4351734922975</c:v>
                </c:pt>
                <c:pt idx="3">
                  <c:v>1480.5350604581718</c:v>
                </c:pt>
                <c:pt idx="4">
                  <c:v>1575.3185083815761</c:v>
                </c:pt>
                <c:pt idx="5">
                  <c:v>1596.5718860667534</c:v>
                </c:pt>
                <c:pt idx="6">
                  <c:v>1684.9887084275522</c:v>
                </c:pt>
                <c:pt idx="7">
                  <c:v>1702.4786979483738</c:v>
                </c:pt>
                <c:pt idx="8">
                  <c:v>1785.1745330121148</c:v>
                </c:pt>
                <c:pt idx="9">
                  <c:v>1855.818872154206</c:v>
                </c:pt>
                <c:pt idx="10">
                  <c:v>1937.7430230315711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E-4307-A92B-0B86DB08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3"/>
        <c:axId val="220466176"/>
        <c:axId val="220468352"/>
      </c:barChart>
      <c:catAx>
        <c:axId val="22046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20468352"/>
        <c:crosses val="autoZero"/>
        <c:auto val="1"/>
        <c:lblAlgn val="ctr"/>
        <c:lblOffset val="100"/>
        <c:noMultiLvlLbl val="0"/>
      </c:catAx>
      <c:valAx>
        <c:axId val="2204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2046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EL SALVADOR: COMPOSICIÓN DEL GASTO NACIONAL EN SALUD,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>
                <a:solidFill>
                  <a:schemeClr val="tx1"/>
                </a:solidFill>
              </a:rPr>
              <a:t>POR AGENTES DE FINANCIAMIENTO. PERÍODO 2007-2017 (EN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'[GRÁFICOS Y TABLAS PARA INFORME DE LABORES 2018-2019. Solicitado por Dr. Linares.xlsx]Hoja1'!$A$12</c:f>
              <c:strCache>
                <c:ptCount val="1"/>
                <c:pt idx="0">
                  <c:v>Hogares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Linares.xlsx]Hoja1'!$B$11:$L$11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2018(p)</c:v>
                </c:pt>
              </c:strCache>
            </c:strRef>
          </c:cat>
          <c:val>
            <c:numRef>
              <c:f>'[GRÁFICOS Y TABLAS PARA INFORME DE LABORES 2018-2019. Solicitado por Dr. Linares.xlsx]Hoja1'!$B$12:$L$12</c:f>
              <c:numCache>
                <c:formatCode>0%</c:formatCode>
                <c:ptCount val="11"/>
                <c:pt idx="0">
                  <c:v>0.35811567507939751</c:v>
                </c:pt>
                <c:pt idx="1">
                  <c:v>0.34726073641047578</c:v>
                </c:pt>
                <c:pt idx="2">
                  <c:v>0.33605157655018442</c:v>
                </c:pt>
                <c:pt idx="3">
                  <c:v>0.32073193522029786</c:v>
                </c:pt>
                <c:pt idx="4">
                  <c:v>0.3239272418674734</c:v>
                </c:pt>
                <c:pt idx="5">
                  <c:v>0.28437364589506142</c:v>
                </c:pt>
                <c:pt idx="6">
                  <c:v>0.28819875406173934</c:v>
                </c:pt>
                <c:pt idx="7">
                  <c:v>0.27882531971944674</c:v>
                </c:pt>
                <c:pt idx="8">
                  <c:v>0.27287828663663838</c:v>
                </c:pt>
                <c:pt idx="9">
                  <c:v>0.26902371461681152</c:v>
                </c:pt>
                <c:pt idx="10">
                  <c:v>0.27032479754826422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5-4943-8AB9-B897FC1A8269}"/>
            </c:ext>
          </c:extLst>
        </c:ser>
        <c:ser>
          <c:idx val="1"/>
          <c:order val="1"/>
          <c:tx>
            <c:strRef>
              <c:f>'[GRÁFICOS Y TABLAS PARA INFORME DE LABORES 2018-2019. Solicitado por Dr. Linares.xlsx]Hoja1'!$A$13</c:f>
              <c:strCache>
                <c:ptCount val="1"/>
                <c:pt idx="0">
                  <c:v>Empresas de Seguros privados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Linares.xlsx]Hoja1'!$B$11:$L$11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2018(p)</c:v>
                </c:pt>
              </c:strCache>
            </c:strRef>
          </c:cat>
          <c:val>
            <c:numRef>
              <c:f>'[GRÁFICOS Y TABLAS PARA INFORME DE LABORES 2018-2019. Solicitado por Dr. Linares.xlsx]Hoja1'!$B$13:$L$13</c:f>
              <c:numCache>
                <c:formatCode>0%</c:formatCode>
                <c:ptCount val="11"/>
                <c:pt idx="0">
                  <c:v>4.5303188977333403E-2</c:v>
                </c:pt>
                <c:pt idx="1">
                  <c:v>4.7636554134922807E-2</c:v>
                </c:pt>
                <c:pt idx="2">
                  <c:v>4.3314070509181131E-2</c:v>
                </c:pt>
                <c:pt idx="3">
                  <c:v>4.356579297129437E-2</c:v>
                </c:pt>
                <c:pt idx="4">
                  <c:v>4.8061725669639975E-2</c:v>
                </c:pt>
                <c:pt idx="5">
                  <c:v>4.8706557847849621E-2</c:v>
                </c:pt>
                <c:pt idx="6">
                  <c:v>5.3517850243764355E-2</c:v>
                </c:pt>
                <c:pt idx="7">
                  <c:v>5.8407174240868699E-2</c:v>
                </c:pt>
                <c:pt idx="8">
                  <c:v>6.1375170712794226E-2</c:v>
                </c:pt>
                <c:pt idx="9">
                  <c:v>5.9281460803434341E-2</c:v>
                </c:pt>
                <c:pt idx="10">
                  <c:v>6.379793322986245E-2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5-4943-8AB9-B897FC1A8269}"/>
            </c:ext>
          </c:extLst>
        </c:ser>
        <c:ser>
          <c:idx val="2"/>
          <c:order val="2"/>
          <c:tx>
            <c:strRef>
              <c:f>'[GRÁFICOS Y TABLAS PARA INFORME DE LABORES 2018-2019. Solicitado por Dr. Linares.xlsx]Hoja1'!$A$14</c:f>
              <c:strCache>
                <c:ptCount val="1"/>
                <c:pt idx="0">
                  <c:v>Instituciones Públicas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Linares.xlsx]Hoja1'!$B$11:$L$11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2018(p)</c:v>
                </c:pt>
              </c:strCache>
            </c:strRef>
          </c:cat>
          <c:val>
            <c:numRef>
              <c:f>'[GRÁFICOS Y TABLAS PARA INFORME DE LABORES 2018-2019. Solicitado por Dr. Linares.xlsx]Hoja1'!$B$14:$L$14</c:f>
              <c:numCache>
                <c:formatCode>0%</c:formatCode>
                <c:ptCount val="11"/>
                <c:pt idx="0">
                  <c:v>0.59658113594326911</c:v>
                </c:pt>
                <c:pt idx="1">
                  <c:v>0.60510270945460132</c:v>
                </c:pt>
                <c:pt idx="2">
                  <c:v>0.62063435294063463</c:v>
                </c:pt>
                <c:pt idx="3">
                  <c:v>0.63570227180840755</c:v>
                </c:pt>
                <c:pt idx="4">
                  <c:v>0.6280110324628867</c:v>
                </c:pt>
                <c:pt idx="5">
                  <c:v>0.66691979625708919</c:v>
                </c:pt>
                <c:pt idx="6">
                  <c:v>0.65828339569449623</c:v>
                </c:pt>
                <c:pt idx="7">
                  <c:v>0.66276750603968482</c:v>
                </c:pt>
                <c:pt idx="8">
                  <c:v>0.66574654265056743</c:v>
                </c:pt>
                <c:pt idx="9">
                  <c:v>0.67169482457975416</c:v>
                </c:pt>
                <c:pt idx="10">
                  <c:v>0.6658772692218734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5-4943-8AB9-B897FC1A8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811072"/>
        <c:axId val="111784704"/>
      </c:barChart>
      <c:catAx>
        <c:axId val="558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1784704"/>
        <c:crosses val="autoZero"/>
        <c:auto val="1"/>
        <c:lblAlgn val="ctr"/>
        <c:lblOffset val="100"/>
        <c:noMultiLvlLbl val="0"/>
      </c:catAx>
      <c:valAx>
        <c:axId val="1117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1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2000" b="1" i="0" baseline="0" dirty="0">
                <a:solidFill>
                  <a:schemeClr val="tx1"/>
                </a:solidFill>
                <a:effectLst/>
              </a:rPr>
              <a:t>EL SALVADOR: </a:t>
            </a:r>
            <a:r>
              <a:rPr lang="es-ES" sz="2000" b="1" i="0" baseline="0" dirty="0">
                <a:solidFill>
                  <a:schemeClr val="tx1"/>
                </a:solidFill>
                <a:effectLst/>
              </a:rPr>
              <a:t>GASTO PERCÁPITA INSTITUCIONAL EN SALUD (EN US $)</a:t>
            </a:r>
            <a:endParaRPr lang="es-SV" sz="20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'[GRÁFICOS Y TABLAS PARA INFORME DE LABORES 2018-2019. Solicitado por Dr. Linares.xlsx]Gráfico 6 y 7'!$B$6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7'!$C$6:$M$6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BFD7-413F-817A-ABE5643168AC}"/>
            </c:ext>
          </c:extLst>
        </c:ser>
        <c:ser>
          <c:idx val="1"/>
          <c:order val="1"/>
          <c:tx>
            <c:strRef>
              <c:f>'[GRÁFICOS Y TABLAS PARA INFORME DE LABORES 2018-2019. Solicitado por Dr. Linares.xlsx]Gráfico 6 y 7'!$B$11</c:f>
              <c:strCache>
                <c:ptCount val="1"/>
                <c:pt idx="0">
                  <c:v>MINSAL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7'!$C$11:$M$11</c:f>
              <c:numCache>
                <c:formatCode>0</c:formatCode>
                <c:ptCount val="11"/>
                <c:pt idx="0">
                  <c:v>86.945173820480719</c:v>
                </c:pt>
                <c:pt idx="1">
                  <c:v>98.139906377976502</c:v>
                </c:pt>
                <c:pt idx="2">
                  <c:v>107.58888773047536</c:v>
                </c:pt>
                <c:pt idx="3">
                  <c:v>116.73475582301779</c:v>
                </c:pt>
                <c:pt idx="4">
                  <c:v>114.40658700930939</c:v>
                </c:pt>
                <c:pt idx="5">
                  <c:v>137.31147267372819</c:v>
                </c:pt>
                <c:pt idx="6">
                  <c:v>127.63090294462613</c:v>
                </c:pt>
                <c:pt idx="7">
                  <c:v>130.64597268127676</c:v>
                </c:pt>
                <c:pt idx="8">
                  <c:v>136.36329177832948</c:v>
                </c:pt>
                <c:pt idx="9">
                  <c:v>136.40945205630393</c:v>
                </c:pt>
                <c:pt idx="10">
                  <c:v>134.80870674580552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7-413F-817A-ABE5643168AC}"/>
            </c:ext>
          </c:extLst>
        </c:ser>
        <c:ser>
          <c:idx val="2"/>
          <c:order val="2"/>
          <c:tx>
            <c:strRef>
              <c:f>'[GRÁFICOS Y TABLAS PARA INFORME DE LABORES 2018-2019. Solicitado por Dr. Linares.xlsx]Gráfico 6 y 7'!$B$12</c:f>
              <c:strCache>
                <c:ptCount val="1"/>
                <c:pt idx="0">
                  <c:v>ISSS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7'!$C$12:$M$12</c:f>
              <c:numCache>
                <c:formatCode>0</c:formatCode>
                <c:ptCount val="11"/>
                <c:pt idx="0">
                  <c:v>219.24281128106085</c:v>
                </c:pt>
                <c:pt idx="1">
                  <c:v>227.11445174075777</c:v>
                </c:pt>
                <c:pt idx="2">
                  <c:v>233.97329537108678</c:v>
                </c:pt>
                <c:pt idx="3">
                  <c:v>241.77105514750565</c:v>
                </c:pt>
                <c:pt idx="4">
                  <c:v>237.22724957386072</c:v>
                </c:pt>
                <c:pt idx="5">
                  <c:v>236.25182632913919</c:v>
                </c:pt>
                <c:pt idx="6">
                  <c:v>249.71303550953121</c:v>
                </c:pt>
                <c:pt idx="7">
                  <c:v>262.46117207774591</c:v>
                </c:pt>
                <c:pt idx="8">
                  <c:v>272.88998953851376</c:v>
                </c:pt>
                <c:pt idx="9">
                  <c:v>289.86251738524919</c:v>
                </c:pt>
                <c:pt idx="10">
                  <c:v>291.92574292187987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D7-413F-817A-ABE5643168AC}"/>
            </c:ext>
          </c:extLst>
        </c:ser>
        <c:ser>
          <c:idx val="3"/>
          <c:order val="3"/>
          <c:tx>
            <c:strRef>
              <c:f>'[GRÁFICOS Y TABLAS PARA INFORME DE LABORES 2018-2019. Solicitado por Dr. Linares.xlsx]Gráfico 6 y 7'!$B$13</c:f>
              <c:strCache>
                <c:ptCount val="1"/>
                <c:pt idx="0">
                  <c:v>ISBM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7'!$C$13:$M$13</c:f>
              <c:numCache>
                <c:formatCode>0</c:formatCode>
                <c:ptCount val="11"/>
                <c:pt idx="0">
                  <c:v>349.71524857630294</c:v>
                </c:pt>
                <c:pt idx="1">
                  <c:v>334.37626097515408</c:v>
                </c:pt>
                <c:pt idx="2">
                  <c:v>392.18483654034384</c:v>
                </c:pt>
                <c:pt idx="3">
                  <c:v>483.88099881311933</c:v>
                </c:pt>
                <c:pt idx="4">
                  <c:v>527.95734051086777</c:v>
                </c:pt>
                <c:pt idx="5">
                  <c:v>508.61711416469655</c:v>
                </c:pt>
                <c:pt idx="6">
                  <c:v>516.94041127979187</c:v>
                </c:pt>
                <c:pt idx="7">
                  <c:v>626.69757670708884</c:v>
                </c:pt>
                <c:pt idx="8">
                  <c:v>571.95568118274593</c:v>
                </c:pt>
                <c:pt idx="9">
                  <c:v>630.56293103634152</c:v>
                </c:pt>
                <c:pt idx="10">
                  <c:v>616.22609294396352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D7-413F-817A-ABE5643168AC}"/>
            </c:ext>
          </c:extLst>
        </c:ser>
        <c:ser>
          <c:idx val="4"/>
          <c:order val="4"/>
          <c:tx>
            <c:strRef>
              <c:f>'[GRÁFICOS Y TABLAS PARA INFORME DE LABORES 2018-2019. Solicitado por Dr. Linares.xlsx]Gráfico 6 y 7'!$B$14</c:f>
              <c:strCache>
                <c:ptCount val="1"/>
                <c:pt idx="0">
                  <c:v>COSAM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7'!$C$14:$M$14</c:f>
              <c:numCache>
                <c:formatCode>0</c:formatCode>
                <c:ptCount val="11"/>
                <c:pt idx="0">
                  <c:v>239.59408699220353</c:v>
                </c:pt>
                <c:pt idx="1">
                  <c:v>189.03268541045145</c:v>
                </c:pt>
                <c:pt idx="2">
                  <c:v>235.01341674333025</c:v>
                </c:pt>
                <c:pt idx="3">
                  <c:v>250.51559871311989</c:v>
                </c:pt>
                <c:pt idx="4">
                  <c:v>262.00759645801838</c:v>
                </c:pt>
                <c:pt idx="5">
                  <c:v>348.99158191506632</c:v>
                </c:pt>
                <c:pt idx="6">
                  <c:v>274.55963149366943</c:v>
                </c:pt>
                <c:pt idx="7">
                  <c:v>342.51553186972592</c:v>
                </c:pt>
                <c:pt idx="8">
                  <c:v>668.23418692425787</c:v>
                </c:pt>
                <c:pt idx="9">
                  <c:v>356.28306055933274</c:v>
                </c:pt>
                <c:pt idx="10">
                  <c:v>491.42773433962253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7-413F-817A-ABE5643168AC}"/>
            </c:ext>
          </c:extLst>
        </c:ser>
        <c:ser>
          <c:idx val="5"/>
          <c:order val="5"/>
          <c:tx>
            <c:strRef>
              <c:f>'[GRÁFICOS Y TABLAS PARA INFORME DE LABORES 2018-2019. Solicitado por Dr. Linares.xlsx]Gráfico 6 y 7'!$B$15</c:f>
              <c:strCache>
                <c:ptCount val="1"/>
                <c:pt idx="0">
                  <c:v>GASTO PÚBLICO PERCÁPITA EN SALUD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Y TABLAS PARA INFORME DE LABORES 2018-2019. Solicitado por Dr. Linares.xlsx]Gráfico 6 y 7'!$C$5:$M$5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 (p)</c:v>
                </c:pt>
              </c:strCache>
            </c:strRef>
          </c:cat>
          <c:val>
            <c:numRef>
              <c:f>'[GRÁFICOS Y TABLAS PARA INFORME DE LABORES 2018-2019. Solicitado por Dr. Linares.xlsx]Gráfico 6 y 7'!$C$15:$M$15</c:f>
              <c:numCache>
                <c:formatCode>0</c:formatCode>
                <c:ptCount val="11"/>
                <c:pt idx="0">
                  <c:v>129.7019584319124</c:v>
                </c:pt>
                <c:pt idx="1">
                  <c:v>138.81432675905572</c:v>
                </c:pt>
                <c:pt idx="2">
                  <c:v>148.61242471753698</c:v>
                </c:pt>
                <c:pt idx="3">
                  <c:v>161.10209067227385</c:v>
                </c:pt>
                <c:pt idx="4">
                  <c:v>160.38799717816491</c:v>
                </c:pt>
                <c:pt idx="5">
                  <c:v>178.68823422092112</c:v>
                </c:pt>
                <c:pt idx="6">
                  <c:v>175.07755659575338</c:v>
                </c:pt>
                <c:pt idx="7">
                  <c:v>183.14335003748263</c:v>
                </c:pt>
                <c:pt idx="8">
                  <c:v>189.47967334670111</c:v>
                </c:pt>
                <c:pt idx="9">
                  <c:v>196.02538735947647</c:v>
                </c:pt>
                <c:pt idx="10">
                  <c:v>194.22389075014613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D7-413F-817A-ABE564316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7"/>
        <c:axId val="111917696"/>
        <c:axId val="138170752"/>
      </c:barChart>
      <c:catAx>
        <c:axId val="1119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8170752"/>
        <c:crosses val="autoZero"/>
        <c:auto val="1"/>
        <c:lblAlgn val="ctr"/>
        <c:lblOffset val="100"/>
        <c:noMultiLvlLbl val="0"/>
      </c:catAx>
      <c:valAx>
        <c:axId val="1381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19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800" b="1" dirty="0">
                <a:solidFill>
                  <a:schemeClr val="tx1"/>
                </a:solidFill>
              </a:rPr>
              <a:t>GASTO PER</a:t>
            </a:r>
            <a:r>
              <a:rPr lang="es-SV" sz="2800" b="1" baseline="0" dirty="0">
                <a:solidFill>
                  <a:schemeClr val="tx1"/>
                </a:solidFill>
              </a:rPr>
              <a:t> CÁPITA INSTITUCIONAL 2017-2018</a:t>
            </a:r>
          </a:p>
          <a:p>
            <a:pPr>
              <a:defRPr sz="2800" b="1">
                <a:solidFill>
                  <a:schemeClr val="tx1"/>
                </a:solidFill>
              </a:defRPr>
            </a:pPr>
            <a:r>
              <a:rPr lang="es-SV" sz="2800" b="1" baseline="0" dirty="0">
                <a:solidFill>
                  <a:schemeClr val="tx1"/>
                </a:solidFill>
              </a:rPr>
              <a:t>(EN US $)</a:t>
            </a:r>
            <a:endParaRPr lang="es-SV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217962598425198"/>
          <c:y val="5.5499334819558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1C-4ABD-85DC-2C44EF5FD10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1C-4ABD-85DC-2C44EF5FD1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1C-4ABD-85DC-2C44EF5FD1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'GRAF. 7 GPERCS'!$B$11:$B$14</c:f>
              <c:strCache>
                <c:ptCount val="4"/>
                <c:pt idx="0">
                  <c:v>MINSAL</c:v>
                </c:pt>
                <c:pt idx="1">
                  <c:v>ISSS</c:v>
                </c:pt>
                <c:pt idx="2">
                  <c:v>ISBM</c:v>
                </c:pt>
                <c:pt idx="3">
                  <c:v>SANIDAD MILITAR</c:v>
                </c:pt>
              </c:strCache>
            </c:strRef>
          </c:cat>
          <c:val>
            <c:numRef>
              <c:f>'GRAF. 7 GPERCS'!$X$11:$X$14</c:f>
              <c:numCache>
                <c:formatCode>0</c:formatCode>
                <c:ptCount val="4"/>
                <c:pt idx="0">
                  <c:v>136.40945205630393</c:v>
                </c:pt>
                <c:pt idx="1">
                  <c:v>289.86251738524919</c:v>
                </c:pt>
                <c:pt idx="2">
                  <c:v>630.56293103634152</c:v>
                </c:pt>
                <c:pt idx="3">
                  <c:v>356.28306055933274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1C-4ABD-85DC-2C44EF5FD1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8497024"/>
        <c:axId val="288501120"/>
      </c:barChart>
      <c:catAx>
        <c:axId val="2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8501120"/>
        <c:crosses val="autoZero"/>
        <c:auto val="1"/>
        <c:lblAlgn val="ctr"/>
        <c:lblOffset val="100"/>
        <c:noMultiLvlLbl val="0"/>
      </c:catAx>
      <c:valAx>
        <c:axId val="2885011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84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84695-E37B-4CA1-A777-FF66A921FA2B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39673551-86D2-49EE-9FF5-1D74DDDF63B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SV" sz="1600" dirty="0"/>
            <a:t>EDUCACIÓN</a:t>
          </a:r>
        </a:p>
      </dgm:t>
    </dgm:pt>
    <dgm:pt modelId="{3885BBBE-D4DE-41C1-A367-7705D4CE7603}" type="parTrans" cxnId="{E57D0F5D-D2A3-4D52-B232-441DC9B4E9BD}">
      <dgm:prSet/>
      <dgm:spPr/>
      <dgm:t>
        <a:bodyPr/>
        <a:lstStyle/>
        <a:p>
          <a:endParaRPr lang="es-SV" sz="1200"/>
        </a:p>
      </dgm:t>
    </dgm:pt>
    <dgm:pt modelId="{7543A786-C3A6-4322-B078-2664498765EB}" type="sibTrans" cxnId="{E57D0F5D-D2A3-4D52-B232-441DC9B4E9BD}">
      <dgm:prSet/>
      <dgm:spPr/>
      <dgm:t>
        <a:bodyPr/>
        <a:lstStyle/>
        <a:p>
          <a:endParaRPr lang="es-SV" sz="1200"/>
        </a:p>
      </dgm:t>
    </dgm:pt>
    <dgm:pt modelId="{A79E3CA2-CB32-4AED-A700-9B700451BAB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SV" sz="1600" dirty="0"/>
            <a:t>CONDICIONES DE VIVIENDA</a:t>
          </a:r>
        </a:p>
      </dgm:t>
    </dgm:pt>
    <dgm:pt modelId="{0CED235F-5E52-42AE-92DF-770AF255C836}" type="parTrans" cxnId="{A2A0AE3F-D926-4F7E-A2C7-C70EA515C225}">
      <dgm:prSet/>
      <dgm:spPr/>
      <dgm:t>
        <a:bodyPr/>
        <a:lstStyle/>
        <a:p>
          <a:endParaRPr lang="es-SV" sz="1200"/>
        </a:p>
      </dgm:t>
    </dgm:pt>
    <dgm:pt modelId="{B8198602-05C8-44E5-BBE0-1DCFB028222E}" type="sibTrans" cxnId="{A2A0AE3F-D926-4F7E-A2C7-C70EA515C225}">
      <dgm:prSet/>
      <dgm:spPr/>
      <dgm:t>
        <a:bodyPr/>
        <a:lstStyle/>
        <a:p>
          <a:endParaRPr lang="es-SV" sz="1200"/>
        </a:p>
      </dgm:t>
    </dgm:pt>
    <dgm:pt modelId="{F1A5A510-CFB0-47C9-81A3-81127982D56A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SV" sz="1600" dirty="0"/>
            <a:t>TRABAJO Y SEGURIDAD SOCIAL</a:t>
          </a:r>
        </a:p>
      </dgm:t>
    </dgm:pt>
    <dgm:pt modelId="{F97CC4F1-04D1-46CC-8F1B-98E6A2924297}" type="parTrans" cxnId="{A4531DC0-6071-4E76-9F54-3422FF869DE7}">
      <dgm:prSet/>
      <dgm:spPr/>
      <dgm:t>
        <a:bodyPr/>
        <a:lstStyle/>
        <a:p>
          <a:endParaRPr lang="es-SV" sz="1200"/>
        </a:p>
      </dgm:t>
    </dgm:pt>
    <dgm:pt modelId="{4511BDA2-C358-4B19-9371-1EA905F95AD4}" type="sibTrans" cxnId="{A4531DC0-6071-4E76-9F54-3422FF869DE7}">
      <dgm:prSet/>
      <dgm:spPr/>
      <dgm:t>
        <a:bodyPr/>
        <a:lstStyle/>
        <a:p>
          <a:endParaRPr lang="es-SV" sz="1200"/>
        </a:p>
      </dgm:t>
    </dgm:pt>
    <dgm:pt modelId="{24C2556D-6C71-4ADB-94B1-75CF75F9F6E4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SV" sz="1400" dirty="0"/>
            <a:t>SALUD, SERVICIOS BÁSICOS Y SEGURIDAD ALIMANTARIA</a:t>
          </a:r>
        </a:p>
      </dgm:t>
    </dgm:pt>
    <dgm:pt modelId="{22D2AD1D-0152-44CC-8B86-5610FF5B852E}" type="parTrans" cxnId="{21AB1A17-A562-4005-BC40-2E49B318CBB6}">
      <dgm:prSet/>
      <dgm:spPr/>
      <dgm:t>
        <a:bodyPr/>
        <a:lstStyle/>
        <a:p>
          <a:endParaRPr lang="es-SV" sz="1200"/>
        </a:p>
      </dgm:t>
    </dgm:pt>
    <dgm:pt modelId="{FD5895B0-321A-4A19-9D45-7920D4C031FE}" type="sibTrans" cxnId="{21AB1A17-A562-4005-BC40-2E49B318CBB6}">
      <dgm:prSet/>
      <dgm:spPr/>
      <dgm:t>
        <a:bodyPr/>
        <a:lstStyle/>
        <a:p>
          <a:endParaRPr lang="es-SV" sz="1200"/>
        </a:p>
      </dgm:t>
    </dgm:pt>
    <dgm:pt modelId="{12C6B125-F827-48B9-82AF-8EA2733E577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SV" sz="1400" dirty="0"/>
            <a:t>CALIDAD DEL HÁBITAT</a:t>
          </a:r>
        </a:p>
      </dgm:t>
    </dgm:pt>
    <dgm:pt modelId="{7498F02B-594F-41E6-83BD-4F230E6649AE}" type="parTrans" cxnId="{08ACA6DC-2990-402F-8F61-D2701EE5D3B1}">
      <dgm:prSet/>
      <dgm:spPr/>
      <dgm:t>
        <a:bodyPr/>
        <a:lstStyle/>
        <a:p>
          <a:endParaRPr lang="es-SV" sz="1200"/>
        </a:p>
      </dgm:t>
    </dgm:pt>
    <dgm:pt modelId="{D947D358-555C-42BB-8C82-029F4743541F}" type="sibTrans" cxnId="{08ACA6DC-2990-402F-8F61-D2701EE5D3B1}">
      <dgm:prSet/>
      <dgm:spPr/>
      <dgm:t>
        <a:bodyPr/>
        <a:lstStyle/>
        <a:p>
          <a:endParaRPr lang="es-SV" sz="1200"/>
        </a:p>
      </dgm:t>
    </dgm:pt>
    <dgm:pt modelId="{AD9171F1-7859-41AA-8A92-E569B206201B}">
      <dgm:prSet phldrT="[Texto]" custT="1"/>
      <dgm:spPr/>
      <dgm:t>
        <a:bodyPr/>
        <a:lstStyle/>
        <a:p>
          <a:r>
            <a:rPr lang="es-SV" sz="1400" b="1" dirty="0"/>
            <a:t>Inasistencia escolar</a:t>
          </a:r>
        </a:p>
        <a:p>
          <a:r>
            <a:rPr lang="es-SV" sz="1400" b="1" dirty="0">
              <a:solidFill>
                <a:srgbClr val="FF0000"/>
              </a:solidFill>
            </a:rPr>
            <a:t>12.0%</a:t>
          </a:r>
        </a:p>
      </dgm:t>
    </dgm:pt>
    <dgm:pt modelId="{C83304C9-7E7A-4D47-9D9B-DA3CDC56C996}" type="parTrans" cxnId="{FC79B131-FA5B-4632-8E5F-ADB1ABDA98DC}">
      <dgm:prSet/>
      <dgm:spPr/>
      <dgm:t>
        <a:bodyPr/>
        <a:lstStyle/>
        <a:p>
          <a:endParaRPr lang="es-SV" sz="1200"/>
        </a:p>
      </dgm:t>
    </dgm:pt>
    <dgm:pt modelId="{F56E482B-58AA-4E98-BEF2-AFD1FBF49D3E}" type="sibTrans" cxnId="{FC79B131-FA5B-4632-8E5F-ADB1ABDA98DC}">
      <dgm:prSet/>
      <dgm:spPr/>
      <dgm:t>
        <a:bodyPr/>
        <a:lstStyle/>
        <a:p>
          <a:endParaRPr lang="es-SV" sz="1200"/>
        </a:p>
      </dgm:t>
    </dgm:pt>
    <dgm:pt modelId="{FCAE6256-B015-4BC5-B483-CBE02C7B673B}">
      <dgm:prSet phldrT="[Texto]" custT="1"/>
      <dgm:spPr/>
      <dgm:t>
        <a:bodyPr/>
        <a:lstStyle/>
        <a:p>
          <a:r>
            <a:rPr lang="es-SV" sz="1400" b="1" dirty="0"/>
            <a:t>Rezago educativo</a:t>
          </a:r>
        </a:p>
        <a:p>
          <a:r>
            <a:rPr lang="es-SV" sz="1400" b="1" dirty="0">
              <a:solidFill>
                <a:srgbClr val="FF0000"/>
              </a:solidFill>
            </a:rPr>
            <a:t>2.2%</a:t>
          </a:r>
        </a:p>
      </dgm:t>
    </dgm:pt>
    <dgm:pt modelId="{0AA6426A-6CD2-41B3-AF3C-029CD2018C94}" type="parTrans" cxnId="{C6811AC2-A1A4-4A8C-BC4D-72F80AD7AEE4}">
      <dgm:prSet/>
      <dgm:spPr/>
      <dgm:t>
        <a:bodyPr/>
        <a:lstStyle/>
        <a:p>
          <a:endParaRPr lang="es-SV" sz="1200"/>
        </a:p>
      </dgm:t>
    </dgm:pt>
    <dgm:pt modelId="{EDEF3DDE-99F4-4203-BBD6-C7D3725F32C0}" type="sibTrans" cxnId="{C6811AC2-A1A4-4A8C-BC4D-72F80AD7AEE4}">
      <dgm:prSet/>
      <dgm:spPr/>
      <dgm:t>
        <a:bodyPr/>
        <a:lstStyle/>
        <a:p>
          <a:endParaRPr lang="es-SV" sz="1200"/>
        </a:p>
      </dgm:t>
    </dgm:pt>
    <dgm:pt modelId="{3E8B7AC4-3FF4-448B-A566-A499AC60EFF6}">
      <dgm:prSet phldrT="[Texto]" custT="1"/>
      <dgm:spPr/>
      <dgm:t>
        <a:bodyPr/>
        <a:lstStyle/>
        <a:p>
          <a:r>
            <a:rPr lang="es-SV" sz="1400" b="1" dirty="0"/>
            <a:t>Cuido temprano inadecuado</a:t>
          </a:r>
        </a:p>
        <a:p>
          <a:r>
            <a:rPr lang="es-SV" sz="1400" b="1" dirty="0">
              <a:solidFill>
                <a:srgbClr val="FF0000"/>
              </a:solidFill>
            </a:rPr>
            <a:t>16.5%</a:t>
          </a:r>
        </a:p>
      </dgm:t>
    </dgm:pt>
    <dgm:pt modelId="{213F6309-C45F-441B-AB1E-A1359D98B44B}" type="parTrans" cxnId="{8BBB8EF4-46D7-4111-9936-F77A75EEF54A}">
      <dgm:prSet/>
      <dgm:spPr/>
      <dgm:t>
        <a:bodyPr/>
        <a:lstStyle/>
        <a:p>
          <a:endParaRPr lang="es-SV" sz="1200"/>
        </a:p>
      </dgm:t>
    </dgm:pt>
    <dgm:pt modelId="{A1E9A79A-AF2F-4CBB-93D8-5F6A72015FAD}" type="sibTrans" cxnId="{8BBB8EF4-46D7-4111-9936-F77A75EEF54A}">
      <dgm:prSet/>
      <dgm:spPr/>
      <dgm:t>
        <a:bodyPr/>
        <a:lstStyle/>
        <a:p>
          <a:endParaRPr lang="es-SV" sz="1200"/>
        </a:p>
      </dgm:t>
    </dgm:pt>
    <dgm:pt modelId="{13BC065B-9DAA-49C0-A67E-C1788B3ACF4B}">
      <dgm:prSet phldrT="[Texto]" custT="1"/>
      <dgm:spPr/>
      <dgm:t>
        <a:bodyPr/>
        <a:lstStyle/>
        <a:p>
          <a:r>
            <a:rPr lang="es-SV" sz="1400" b="1" dirty="0"/>
            <a:t>Baja educación de adultos</a:t>
          </a:r>
        </a:p>
        <a:p>
          <a:r>
            <a:rPr lang="es-SV" sz="1400" b="1" dirty="0">
              <a:solidFill>
                <a:srgbClr val="FF0000"/>
              </a:solidFill>
            </a:rPr>
            <a:t>79.6%</a:t>
          </a:r>
        </a:p>
      </dgm:t>
    </dgm:pt>
    <dgm:pt modelId="{58E9B7D8-A135-4FA4-AD54-27C0C3B8DBF8}" type="parTrans" cxnId="{713C65DD-E14C-4814-9F6D-1AAB85B0AED9}">
      <dgm:prSet/>
      <dgm:spPr/>
      <dgm:t>
        <a:bodyPr/>
        <a:lstStyle/>
        <a:p>
          <a:endParaRPr lang="es-SV" sz="1200"/>
        </a:p>
      </dgm:t>
    </dgm:pt>
    <dgm:pt modelId="{DD12F4E8-3498-4C29-9C6A-F99A3CC1810D}" type="sibTrans" cxnId="{713C65DD-E14C-4814-9F6D-1AAB85B0AED9}">
      <dgm:prSet/>
      <dgm:spPr/>
      <dgm:t>
        <a:bodyPr/>
        <a:lstStyle/>
        <a:p>
          <a:endParaRPr lang="es-SV" sz="1200"/>
        </a:p>
      </dgm:t>
    </dgm:pt>
    <dgm:pt modelId="{B22B0D67-59EB-44F6-A463-73FBCF3B6963}">
      <dgm:prSet phldrT="[Texto]" custT="1"/>
      <dgm:spPr/>
      <dgm:t>
        <a:bodyPr/>
        <a:lstStyle/>
        <a:p>
          <a:r>
            <a:rPr lang="es-SV" sz="1400" b="1" dirty="0"/>
            <a:t>Materiales inadecuados de techo</a:t>
          </a:r>
        </a:p>
        <a:p>
          <a:r>
            <a:rPr lang="es-SV" sz="1400" b="1" dirty="0">
              <a:solidFill>
                <a:srgbClr val="FF0000"/>
              </a:solidFill>
            </a:rPr>
            <a:t>5.6%</a:t>
          </a:r>
        </a:p>
      </dgm:t>
    </dgm:pt>
    <dgm:pt modelId="{5A1F9363-8AD6-4221-8FAC-4D472D929FB7}" type="parTrans" cxnId="{9D8176DC-3959-4B5E-BFD3-08745E9B02E9}">
      <dgm:prSet/>
      <dgm:spPr/>
      <dgm:t>
        <a:bodyPr/>
        <a:lstStyle/>
        <a:p>
          <a:endParaRPr lang="es-SV" sz="1200"/>
        </a:p>
      </dgm:t>
    </dgm:pt>
    <dgm:pt modelId="{2F4EC03F-5164-4138-8DDE-AF24B4540211}" type="sibTrans" cxnId="{9D8176DC-3959-4B5E-BFD3-08745E9B02E9}">
      <dgm:prSet/>
      <dgm:spPr/>
      <dgm:t>
        <a:bodyPr/>
        <a:lstStyle/>
        <a:p>
          <a:endParaRPr lang="es-SV" sz="1200"/>
        </a:p>
      </dgm:t>
    </dgm:pt>
    <dgm:pt modelId="{73252C6D-E609-4BEF-9672-5A6BD642195C}">
      <dgm:prSet phldrT="[Texto]" custT="1"/>
      <dgm:spPr/>
      <dgm:t>
        <a:bodyPr/>
        <a:lstStyle/>
        <a:p>
          <a:r>
            <a:rPr lang="es-SV" sz="1400" b="1" dirty="0"/>
            <a:t>Materiales inadecuados de piso y pared</a:t>
          </a:r>
        </a:p>
        <a:p>
          <a:r>
            <a:rPr lang="es-SV" sz="1400" b="1" dirty="0">
              <a:solidFill>
                <a:srgbClr val="FF0000"/>
              </a:solidFill>
            </a:rPr>
            <a:t>19.9%</a:t>
          </a:r>
        </a:p>
      </dgm:t>
    </dgm:pt>
    <dgm:pt modelId="{ED28D44C-FF71-4D37-A3A8-413F7CD5BA26}" type="parTrans" cxnId="{B9545F64-9A63-46E7-AEFA-86577054DE1D}">
      <dgm:prSet/>
      <dgm:spPr/>
      <dgm:t>
        <a:bodyPr/>
        <a:lstStyle/>
        <a:p>
          <a:endParaRPr lang="es-SV" sz="1200"/>
        </a:p>
      </dgm:t>
    </dgm:pt>
    <dgm:pt modelId="{B00D9BFA-E86A-4769-919C-2441A31C1A8F}" type="sibTrans" cxnId="{B9545F64-9A63-46E7-AEFA-86577054DE1D}">
      <dgm:prSet/>
      <dgm:spPr/>
      <dgm:t>
        <a:bodyPr/>
        <a:lstStyle/>
        <a:p>
          <a:endParaRPr lang="es-SV" sz="1200"/>
        </a:p>
      </dgm:t>
    </dgm:pt>
    <dgm:pt modelId="{2587AB98-AE64-44E5-B5EE-74F64B8AF44A}">
      <dgm:prSet phldrT="[Texto]" custT="1"/>
      <dgm:spPr/>
      <dgm:t>
        <a:bodyPr/>
        <a:lstStyle/>
        <a:p>
          <a:r>
            <a:rPr lang="es-SV" sz="1400" b="1" dirty="0"/>
            <a:t>Hacinamiento</a:t>
          </a:r>
        </a:p>
        <a:p>
          <a:r>
            <a:rPr lang="es-SV" sz="1400" b="1" dirty="0">
              <a:solidFill>
                <a:srgbClr val="FF0000"/>
              </a:solidFill>
            </a:rPr>
            <a:t>43.4%</a:t>
          </a:r>
        </a:p>
      </dgm:t>
    </dgm:pt>
    <dgm:pt modelId="{8054D441-375F-4736-B379-3EAB2FCD03FD}" type="parTrans" cxnId="{A580A706-B749-4546-8713-C9B687674BA1}">
      <dgm:prSet/>
      <dgm:spPr/>
      <dgm:t>
        <a:bodyPr/>
        <a:lstStyle/>
        <a:p>
          <a:endParaRPr lang="es-SV" sz="1200"/>
        </a:p>
      </dgm:t>
    </dgm:pt>
    <dgm:pt modelId="{D891722C-2652-4AFA-889D-6DC22602C269}" type="sibTrans" cxnId="{A580A706-B749-4546-8713-C9B687674BA1}">
      <dgm:prSet/>
      <dgm:spPr/>
      <dgm:t>
        <a:bodyPr/>
        <a:lstStyle/>
        <a:p>
          <a:endParaRPr lang="es-SV" sz="1200"/>
        </a:p>
      </dgm:t>
    </dgm:pt>
    <dgm:pt modelId="{46BBB9DF-82F0-4D0F-B319-D6BDB7621B93}">
      <dgm:prSet phldrT="[Texto]" custT="1"/>
      <dgm:spPr/>
      <dgm:t>
        <a:bodyPr/>
        <a:lstStyle/>
        <a:p>
          <a:r>
            <a:rPr lang="es-SV" sz="1400" b="1" dirty="0"/>
            <a:t>Inseguridad en la tenencia del terreno</a:t>
          </a:r>
        </a:p>
        <a:p>
          <a:r>
            <a:rPr lang="es-SV" sz="1400" b="1" dirty="0">
              <a:solidFill>
                <a:srgbClr val="FF0000"/>
              </a:solidFill>
            </a:rPr>
            <a:t>9.0%</a:t>
          </a:r>
        </a:p>
      </dgm:t>
    </dgm:pt>
    <dgm:pt modelId="{E0681897-3F0E-445D-AF0F-22BBA0BE27DB}" type="parTrans" cxnId="{E7080A5A-DBA5-49B1-BDF6-E2E737FB50C3}">
      <dgm:prSet/>
      <dgm:spPr/>
      <dgm:t>
        <a:bodyPr/>
        <a:lstStyle/>
        <a:p>
          <a:endParaRPr lang="es-SV" sz="1200"/>
        </a:p>
      </dgm:t>
    </dgm:pt>
    <dgm:pt modelId="{D4E0C6FC-C437-4C81-9B6E-3F42D813006F}" type="sibTrans" cxnId="{E7080A5A-DBA5-49B1-BDF6-E2E737FB50C3}">
      <dgm:prSet/>
      <dgm:spPr/>
      <dgm:t>
        <a:bodyPr/>
        <a:lstStyle/>
        <a:p>
          <a:endParaRPr lang="es-SV" sz="1200"/>
        </a:p>
      </dgm:t>
    </dgm:pt>
    <dgm:pt modelId="{FDAB2E59-64D4-4F82-B9AD-F20D4578F371}">
      <dgm:prSet phldrT="[Texto]" custT="1"/>
      <dgm:spPr/>
      <dgm:t>
        <a:bodyPr/>
        <a:lstStyle/>
        <a:p>
          <a:r>
            <a:rPr lang="es-SV" sz="1400" b="1" dirty="0"/>
            <a:t>Subempleo e inestabilidad en el trabajo</a:t>
          </a:r>
        </a:p>
        <a:p>
          <a:r>
            <a:rPr lang="es-SV" sz="1400" b="1" dirty="0">
              <a:solidFill>
                <a:srgbClr val="FF0000"/>
              </a:solidFill>
            </a:rPr>
            <a:t>65.8%</a:t>
          </a:r>
        </a:p>
      </dgm:t>
    </dgm:pt>
    <dgm:pt modelId="{67A74451-F4D5-4E1F-A25B-F5AC0B442115}" type="parTrans" cxnId="{7111A025-3DBA-483C-988F-68546ECB4576}">
      <dgm:prSet/>
      <dgm:spPr/>
      <dgm:t>
        <a:bodyPr/>
        <a:lstStyle/>
        <a:p>
          <a:endParaRPr lang="es-SV" sz="1200"/>
        </a:p>
      </dgm:t>
    </dgm:pt>
    <dgm:pt modelId="{AE1D53D3-C966-4344-B323-3D823B0A7E24}" type="sibTrans" cxnId="{7111A025-3DBA-483C-988F-68546ECB4576}">
      <dgm:prSet/>
      <dgm:spPr/>
      <dgm:t>
        <a:bodyPr/>
        <a:lstStyle/>
        <a:p>
          <a:endParaRPr lang="es-SV" sz="1200"/>
        </a:p>
      </dgm:t>
    </dgm:pt>
    <dgm:pt modelId="{AB7A85DA-1A99-4615-A1AB-3B92C829F433}">
      <dgm:prSet phldrT="[Texto]" custT="1"/>
      <dgm:spPr/>
      <dgm:t>
        <a:bodyPr/>
        <a:lstStyle/>
        <a:p>
          <a:r>
            <a:rPr lang="es-SV" sz="1400" b="1" dirty="0"/>
            <a:t>Desempleo</a:t>
          </a:r>
        </a:p>
        <a:p>
          <a:r>
            <a:rPr lang="es-SV" sz="1400" b="1" dirty="0">
              <a:solidFill>
                <a:srgbClr val="FF0000"/>
              </a:solidFill>
            </a:rPr>
            <a:t>17.8%</a:t>
          </a:r>
        </a:p>
      </dgm:t>
    </dgm:pt>
    <dgm:pt modelId="{BF19195C-B22F-4443-B797-7D82647CB40B}" type="parTrans" cxnId="{4EB5C785-06AC-4B89-B190-B30659B91515}">
      <dgm:prSet/>
      <dgm:spPr/>
      <dgm:t>
        <a:bodyPr/>
        <a:lstStyle/>
        <a:p>
          <a:endParaRPr lang="es-SV" sz="1200"/>
        </a:p>
      </dgm:t>
    </dgm:pt>
    <dgm:pt modelId="{0BFC0283-02EF-433B-842A-9EFCD8DE8322}" type="sibTrans" cxnId="{4EB5C785-06AC-4B89-B190-B30659B91515}">
      <dgm:prSet/>
      <dgm:spPr/>
      <dgm:t>
        <a:bodyPr/>
        <a:lstStyle/>
        <a:p>
          <a:endParaRPr lang="es-SV" sz="1200"/>
        </a:p>
      </dgm:t>
    </dgm:pt>
    <dgm:pt modelId="{6F2D7507-2E3D-4BA2-B992-1C7267B64A7D}">
      <dgm:prSet phldrT="[Texto]" custT="1"/>
      <dgm:spPr/>
      <dgm:t>
        <a:bodyPr/>
        <a:lstStyle/>
        <a:p>
          <a:r>
            <a:rPr lang="es-SV" sz="1400" b="1" dirty="0"/>
            <a:t>Falta de acceso a seguridad social</a:t>
          </a:r>
        </a:p>
        <a:p>
          <a:r>
            <a:rPr lang="es-SV" sz="1400" b="1" dirty="0">
              <a:solidFill>
                <a:srgbClr val="FF0000"/>
              </a:solidFill>
            </a:rPr>
            <a:t>68.8%</a:t>
          </a:r>
        </a:p>
      </dgm:t>
    </dgm:pt>
    <dgm:pt modelId="{A0380BD2-4CE4-4169-98E3-1BF21C1B0CC0}" type="parTrans" cxnId="{ABEB9F33-BFE5-42F9-84E3-D72D1AAB097D}">
      <dgm:prSet/>
      <dgm:spPr/>
      <dgm:t>
        <a:bodyPr/>
        <a:lstStyle/>
        <a:p>
          <a:endParaRPr lang="es-SV" sz="1200"/>
        </a:p>
      </dgm:t>
    </dgm:pt>
    <dgm:pt modelId="{1F6D53B3-0612-4940-B8AA-244610197D22}" type="sibTrans" cxnId="{ABEB9F33-BFE5-42F9-84E3-D72D1AAB097D}">
      <dgm:prSet/>
      <dgm:spPr/>
      <dgm:t>
        <a:bodyPr/>
        <a:lstStyle/>
        <a:p>
          <a:endParaRPr lang="es-SV" sz="1200"/>
        </a:p>
      </dgm:t>
    </dgm:pt>
    <dgm:pt modelId="{7951E984-6631-4F38-A12B-1AD541C257AB}">
      <dgm:prSet phldrT="[Texto]" custT="1"/>
      <dgm:spPr/>
      <dgm:t>
        <a:bodyPr/>
        <a:lstStyle/>
        <a:p>
          <a:r>
            <a:rPr lang="es-SV" sz="1400" b="1" dirty="0"/>
            <a:t>Trabajo infantil</a:t>
          </a:r>
        </a:p>
        <a:p>
          <a:r>
            <a:rPr lang="es-SV" sz="1400" b="1" dirty="0">
              <a:solidFill>
                <a:srgbClr val="FF0000"/>
              </a:solidFill>
            </a:rPr>
            <a:t>6.6%</a:t>
          </a:r>
        </a:p>
      </dgm:t>
    </dgm:pt>
    <dgm:pt modelId="{70CC4355-602C-4F57-97A9-9335C8484E4C}" type="parTrans" cxnId="{EC6CA532-1C78-409B-99F5-7555536E3167}">
      <dgm:prSet/>
      <dgm:spPr/>
      <dgm:t>
        <a:bodyPr/>
        <a:lstStyle/>
        <a:p>
          <a:endParaRPr lang="es-SV" sz="1200"/>
        </a:p>
      </dgm:t>
    </dgm:pt>
    <dgm:pt modelId="{F84E16AD-B82F-4A8B-9BB6-4D253C065C68}" type="sibTrans" cxnId="{EC6CA532-1C78-409B-99F5-7555536E3167}">
      <dgm:prSet/>
      <dgm:spPr/>
      <dgm:t>
        <a:bodyPr/>
        <a:lstStyle/>
        <a:p>
          <a:endParaRPr lang="es-SV" sz="1200"/>
        </a:p>
      </dgm:t>
    </dgm:pt>
    <dgm:pt modelId="{EADD5062-3D33-4ED4-83F6-F09AE1261F29}">
      <dgm:prSet phldrT="[Texto]" custT="1"/>
      <dgm:spPr/>
      <dgm:t>
        <a:bodyPr/>
        <a:lstStyle/>
        <a:p>
          <a:r>
            <a:rPr lang="es-SV" sz="1400" b="1" dirty="0"/>
            <a:t>Falta de acceso a servicios de salud</a:t>
          </a:r>
        </a:p>
        <a:p>
          <a:r>
            <a:rPr lang="es-SV" sz="1400" b="1" dirty="0">
              <a:solidFill>
                <a:srgbClr val="FF0000"/>
              </a:solidFill>
            </a:rPr>
            <a:t>10.1%</a:t>
          </a:r>
        </a:p>
      </dgm:t>
    </dgm:pt>
    <dgm:pt modelId="{3B144F51-DA87-4E43-8191-06384F7285BC}" type="parTrans" cxnId="{1BED8832-2D86-4DEB-B541-1598E0E00679}">
      <dgm:prSet/>
      <dgm:spPr/>
      <dgm:t>
        <a:bodyPr/>
        <a:lstStyle/>
        <a:p>
          <a:endParaRPr lang="es-SV" sz="1200"/>
        </a:p>
      </dgm:t>
    </dgm:pt>
    <dgm:pt modelId="{6CEB8D3D-5671-4FEC-AA03-390F429E2989}" type="sibTrans" cxnId="{1BED8832-2D86-4DEB-B541-1598E0E00679}">
      <dgm:prSet/>
      <dgm:spPr/>
      <dgm:t>
        <a:bodyPr/>
        <a:lstStyle/>
        <a:p>
          <a:endParaRPr lang="es-SV" sz="1200"/>
        </a:p>
      </dgm:t>
    </dgm:pt>
    <dgm:pt modelId="{896407F5-5D0F-4412-8063-5F60A1D2AD67}">
      <dgm:prSet phldrT="[Texto]" custT="1"/>
      <dgm:spPr/>
      <dgm:t>
        <a:bodyPr/>
        <a:lstStyle/>
        <a:p>
          <a:r>
            <a:rPr lang="es-SV" sz="1400" b="1" dirty="0"/>
            <a:t>Falta de acceso a agua potable</a:t>
          </a:r>
        </a:p>
        <a:p>
          <a:r>
            <a:rPr lang="es-SV" sz="1400" b="1" dirty="0">
              <a:solidFill>
                <a:srgbClr val="FF0000"/>
              </a:solidFill>
            </a:rPr>
            <a:t>21.1%</a:t>
          </a:r>
        </a:p>
      </dgm:t>
    </dgm:pt>
    <dgm:pt modelId="{BAB9F8B8-A8EA-4FF6-8E20-6ECA1C41C7C1}" type="parTrans" cxnId="{025ED1D3-D544-4A63-A785-78420459FE44}">
      <dgm:prSet/>
      <dgm:spPr/>
      <dgm:t>
        <a:bodyPr/>
        <a:lstStyle/>
        <a:p>
          <a:endParaRPr lang="es-SV" sz="1200"/>
        </a:p>
      </dgm:t>
    </dgm:pt>
    <dgm:pt modelId="{82986DE9-EE79-4730-8958-24052455D2AF}" type="sibTrans" cxnId="{025ED1D3-D544-4A63-A785-78420459FE44}">
      <dgm:prSet/>
      <dgm:spPr/>
      <dgm:t>
        <a:bodyPr/>
        <a:lstStyle/>
        <a:p>
          <a:endParaRPr lang="es-SV" sz="1200"/>
        </a:p>
      </dgm:t>
    </dgm:pt>
    <dgm:pt modelId="{22E8E818-15D6-4513-9494-4BB11D5423C3}">
      <dgm:prSet phldrT="[Texto]" custT="1"/>
      <dgm:spPr/>
      <dgm:t>
        <a:bodyPr/>
        <a:lstStyle/>
        <a:p>
          <a:r>
            <a:rPr lang="es-SV" sz="1400" b="1" dirty="0"/>
            <a:t>Falta de acceso a saneamiento</a:t>
          </a:r>
        </a:p>
        <a:p>
          <a:r>
            <a:rPr lang="es-SV" sz="1400" b="1" dirty="0">
              <a:solidFill>
                <a:srgbClr val="FF0000"/>
              </a:solidFill>
            </a:rPr>
            <a:t>45.8%</a:t>
          </a:r>
        </a:p>
      </dgm:t>
    </dgm:pt>
    <dgm:pt modelId="{23629305-0E7B-4D84-9AE2-34FC19F0D855}" type="parTrans" cxnId="{59241402-35AB-4B3E-805F-FE223ACE9011}">
      <dgm:prSet/>
      <dgm:spPr/>
      <dgm:t>
        <a:bodyPr/>
        <a:lstStyle/>
        <a:p>
          <a:endParaRPr lang="es-SV" sz="1200"/>
        </a:p>
      </dgm:t>
    </dgm:pt>
    <dgm:pt modelId="{7002FFF6-3901-4C26-B9AE-DE2F2C6E3406}" type="sibTrans" cxnId="{59241402-35AB-4B3E-805F-FE223ACE9011}">
      <dgm:prSet/>
      <dgm:spPr/>
      <dgm:t>
        <a:bodyPr/>
        <a:lstStyle/>
        <a:p>
          <a:endParaRPr lang="es-SV" sz="1200"/>
        </a:p>
      </dgm:t>
    </dgm:pt>
    <dgm:pt modelId="{C4938226-9785-4E5A-8487-78CED6E40EC9}">
      <dgm:prSet phldrT="[Texto]" custT="1"/>
      <dgm:spPr/>
      <dgm:t>
        <a:bodyPr/>
        <a:lstStyle/>
        <a:p>
          <a:r>
            <a:rPr lang="es-SV" sz="1400" b="1" dirty="0"/>
            <a:t>Inseguridad alimentaria</a:t>
          </a:r>
        </a:p>
        <a:p>
          <a:r>
            <a:rPr lang="es-SV" sz="1400" b="1" dirty="0">
              <a:solidFill>
                <a:srgbClr val="FF0000"/>
              </a:solidFill>
            </a:rPr>
            <a:t>20.9%</a:t>
          </a:r>
        </a:p>
      </dgm:t>
    </dgm:pt>
    <dgm:pt modelId="{5AFEF675-D0CA-4647-8356-D3693D0DABF3}" type="parTrans" cxnId="{3F377FF9-0BD4-4F03-8885-453F1CA52115}">
      <dgm:prSet/>
      <dgm:spPr/>
      <dgm:t>
        <a:bodyPr/>
        <a:lstStyle/>
        <a:p>
          <a:endParaRPr lang="es-SV" sz="1200"/>
        </a:p>
      </dgm:t>
    </dgm:pt>
    <dgm:pt modelId="{448BA45E-4BDF-46EB-A6B1-B07CF19CADF2}" type="sibTrans" cxnId="{3F377FF9-0BD4-4F03-8885-453F1CA52115}">
      <dgm:prSet/>
      <dgm:spPr/>
      <dgm:t>
        <a:bodyPr/>
        <a:lstStyle/>
        <a:p>
          <a:endParaRPr lang="es-SV" sz="1200"/>
        </a:p>
      </dgm:t>
    </dgm:pt>
    <dgm:pt modelId="{09926FB9-ADA7-4F91-B993-6ACF3C99E19C}">
      <dgm:prSet phldrT="[Texto]" custT="1"/>
      <dgm:spPr/>
      <dgm:t>
        <a:bodyPr/>
        <a:lstStyle/>
        <a:p>
          <a:r>
            <a:rPr lang="es-SV" sz="1400" b="1" dirty="0"/>
            <a:t>Falta de espacios públicos de esparcimiento</a:t>
          </a:r>
        </a:p>
        <a:p>
          <a:r>
            <a:rPr lang="es-SV" sz="1400" b="1" dirty="0">
              <a:solidFill>
                <a:srgbClr val="FF0000"/>
              </a:solidFill>
            </a:rPr>
            <a:t>35.2%</a:t>
          </a:r>
        </a:p>
      </dgm:t>
    </dgm:pt>
    <dgm:pt modelId="{F0AFED83-FA53-4141-84DF-F83C1D1CF703}" type="parTrans" cxnId="{6C6E6BB2-4DC9-403E-8A87-A9DADE2AC5BF}">
      <dgm:prSet/>
      <dgm:spPr/>
      <dgm:t>
        <a:bodyPr/>
        <a:lstStyle/>
        <a:p>
          <a:endParaRPr lang="es-SV" sz="1200"/>
        </a:p>
      </dgm:t>
    </dgm:pt>
    <dgm:pt modelId="{02AE4459-9F37-402A-A9D3-B5429112E239}" type="sibTrans" cxnId="{6C6E6BB2-4DC9-403E-8A87-A9DADE2AC5BF}">
      <dgm:prSet/>
      <dgm:spPr/>
      <dgm:t>
        <a:bodyPr/>
        <a:lstStyle/>
        <a:p>
          <a:endParaRPr lang="es-SV" sz="1200"/>
        </a:p>
      </dgm:t>
    </dgm:pt>
    <dgm:pt modelId="{1C459E1A-2A57-4F3D-8A45-2CC8D9D739E7}">
      <dgm:prSet phldrT="[Texto]" custT="1"/>
      <dgm:spPr/>
      <dgm:t>
        <a:bodyPr/>
        <a:lstStyle/>
        <a:p>
          <a:r>
            <a:rPr lang="es-SV" sz="1400" b="1" dirty="0"/>
            <a:t>Incidencia de crimen y delito</a:t>
          </a:r>
        </a:p>
        <a:p>
          <a:r>
            <a:rPr lang="es-SV" sz="1400" b="1" dirty="0">
              <a:solidFill>
                <a:srgbClr val="FF0000"/>
              </a:solidFill>
            </a:rPr>
            <a:t>8.8%</a:t>
          </a:r>
        </a:p>
      </dgm:t>
    </dgm:pt>
    <dgm:pt modelId="{DAE24EE7-2835-482D-B10E-2DA632261852}" type="parTrans" cxnId="{A37A7995-2DF5-4226-9BC8-C157C5B451E7}">
      <dgm:prSet/>
      <dgm:spPr/>
      <dgm:t>
        <a:bodyPr/>
        <a:lstStyle/>
        <a:p>
          <a:endParaRPr lang="es-SV" sz="1200"/>
        </a:p>
      </dgm:t>
    </dgm:pt>
    <dgm:pt modelId="{A5D3A968-9B81-43BE-A663-DA7AD90EDBC4}" type="sibTrans" cxnId="{A37A7995-2DF5-4226-9BC8-C157C5B451E7}">
      <dgm:prSet/>
      <dgm:spPr/>
      <dgm:t>
        <a:bodyPr/>
        <a:lstStyle/>
        <a:p>
          <a:endParaRPr lang="es-SV" sz="1200"/>
        </a:p>
      </dgm:t>
    </dgm:pt>
    <dgm:pt modelId="{267B9951-2A5A-46BA-BA73-DFB5FC42F038}">
      <dgm:prSet phldrT="[Texto]" custT="1"/>
      <dgm:spPr/>
      <dgm:t>
        <a:bodyPr/>
        <a:lstStyle/>
        <a:p>
          <a:r>
            <a:rPr lang="es-SV" sz="1400" b="1" dirty="0"/>
            <a:t>Restricciones debidas a la inseguridad</a:t>
          </a:r>
        </a:p>
        <a:p>
          <a:r>
            <a:rPr lang="es-SV" sz="1400" b="1" dirty="0">
              <a:solidFill>
                <a:srgbClr val="FF0000"/>
              </a:solidFill>
            </a:rPr>
            <a:t>50.0%</a:t>
          </a:r>
        </a:p>
      </dgm:t>
    </dgm:pt>
    <dgm:pt modelId="{D4B732E2-1598-450C-8BFB-91AC4EB473D1}" type="parTrans" cxnId="{ACB8F381-1266-4D47-87D3-230072BAA49F}">
      <dgm:prSet/>
      <dgm:spPr/>
      <dgm:t>
        <a:bodyPr/>
        <a:lstStyle/>
        <a:p>
          <a:endParaRPr lang="es-SV" sz="1200"/>
        </a:p>
      </dgm:t>
    </dgm:pt>
    <dgm:pt modelId="{AD815AAC-F853-43CC-965D-0FF48264824D}" type="sibTrans" cxnId="{ACB8F381-1266-4D47-87D3-230072BAA49F}">
      <dgm:prSet/>
      <dgm:spPr/>
      <dgm:t>
        <a:bodyPr/>
        <a:lstStyle/>
        <a:p>
          <a:endParaRPr lang="es-SV" sz="1200"/>
        </a:p>
      </dgm:t>
    </dgm:pt>
    <dgm:pt modelId="{6ABB5155-A5BA-4413-96D7-7CB7CF012001}">
      <dgm:prSet phldrT="[Texto]" custT="1"/>
      <dgm:spPr/>
      <dgm:t>
        <a:bodyPr/>
        <a:lstStyle/>
        <a:p>
          <a:r>
            <a:rPr lang="es-SV" sz="1400" b="1" dirty="0"/>
            <a:t>Exposición a daños y riesgos ambientales</a:t>
          </a:r>
        </a:p>
        <a:p>
          <a:r>
            <a:rPr lang="es-SV" sz="1400" b="1" dirty="0">
              <a:solidFill>
                <a:srgbClr val="FF0000"/>
              </a:solidFill>
            </a:rPr>
            <a:t>5.2%</a:t>
          </a:r>
        </a:p>
      </dgm:t>
    </dgm:pt>
    <dgm:pt modelId="{337A1A73-F04C-42DB-BB7B-6A1C76B22051}" type="parTrans" cxnId="{E120FC87-BDF7-4DBC-A058-ECE24661E1D6}">
      <dgm:prSet/>
      <dgm:spPr/>
      <dgm:t>
        <a:bodyPr/>
        <a:lstStyle/>
        <a:p>
          <a:endParaRPr lang="es-SV" sz="1200"/>
        </a:p>
      </dgm:t>
    </dgm:pt>
    <dgm:pt modelId="{5A3129E4-0E01-424B-9BEE-DB750903A9D2}" type="sibTrans" cxnId="{E120FC87-BDF7-4DBC-A058-ECE24661E1D6}">
      <dgm:prSet/>
      <dgm:spPr/>
      <dgm:t>
        <a:bodyPr/>
        <a:lstStyle/>
        <a:p>
          <a:endParaRPr lang="es-SV" sz="1200"/>
        </a:p>
      </dgm:t>
    </dgm:pt>
    <dgm:pt modelId="{0A0F530D-22DB-448A-AFDB-4FC416326FA3}" type="pres">
      <dgm:prSet presAssocID="{9ED84695-E37B-4CA1-A777-FF66A921FA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470DCB-46E6-48C3-BEAA-A87748EA447A}" type="pres">
      <dgm:prSet presAssocID="{39673551-86D2-49EE-9FF5-1D74DDDF63B7}" presName="root" presStyleCnt="0"/>
      <dgm:spPr/>
    </dgm:pt>
    <dgm:pt modelId="{2761DAA8-7801-46FD-BC52-CF80F29C9640}" type="pres">
      <dgm:prSet presAssocID="{39673551-86D2-49EE-9FF5-1D74DDDF63B7}" presName="rootComposite" presStyleCnt="0"/>
      <dgm:spPr/>
    </dgm:pt>
    <dgm:pt modelId="{A4538AF2-835E-4B5D-9C9D-DBAF12EFD5DD}" type="pres">
      <dgm:prSet presAssocID="{39673551-86D2-49EE-9FF5-1D74DDDF63B7}" presName="rootText" presStyleLbl="node1" presStyleIdx="0" presStyleCnt="5" custScaleY="108931"/>
      <dgm:spPr/>
    </dgm:pt>
    <dgm:pt modelId="{F02FF9FC-A6F0-46D5-8949-8C93BDBCCE61}" type="pres">
      <dgm:prSet presAssocID="{39673551-86D2-49EE-9FF5-1D74DDDF63B7}" presName="rootConnector" presStyleLbl="node1" presStyleIdx="0" presStyleCnt="5"/>
      <dgm:spPr/>
    </dgm:pt>
    <dgm:pt modelId="{21D5E031-D966-48F6-B099-DBFDB3CF2BE7}" type="pres">
      <dgm:prSet presAssocID="{39673551-86D2-49EE-9FF5-1D74DDDF63B7}" presName="childShape" presStyleCnt="0"/>
      <dgm:spPr/>
    </dgm:pt>
    <dgm:pt modelId="{16C9DB0F-B74A-408A-8ABA-2D605D6A4138}" type="pres">
      <dgm:prSet presAssocID="{C83304C9-7E7A-4D47-9D9B-DA3CDC56C996}" presName="Name13" presStyleLbl="parChTrans1D2" presStyleIdx="0" presStyleCnt="20"/>
      <dgm:spPr/>
    </dgm:pt>
    <dgm:pt modelId="{DED76EDD-3B90-4B12-8B5D-F6A86C76E1BF}" type="pres">
      <dgm:prSet presAssocID="{AD9171F1-7859-41AA-8A92-E569B206201B}" presName="childText" presStyleLbl="bgAcc1" presStyleIdx="0" presStyleCnt="20" custScaleX="110595">
        <dgm:presLayoutVars>
          <dgm:bulletEnabled val="1"/>
        </dgm:presLayoutVars>
      </dgm:prSet>
      <dgm:spPr/>
    </dgm:pt>
    <dgm:pt modelId="{34D30891-6903-4B03-9F7A-DE67B9A7145B}" type="pres">
      <dgm:prSet presAssocID="{0AA6426A-6CD2-41B3-AF3C-029CD2018C94}" presName="Name13" presStyleLbl="parChTrans1D2" presStyleIdx="1" presStyleCnt="20"/>
      <dgm:spPr/>
    </dgm:pt>
    <dgm:pt modelId="{F096E88F-4184-486E-BF18-969A5E65AD63}" type="pres">
      <dgm:prSet presAssocID="{FCAE6256-B015-4BC5-B483-CBE02C7B673B}" presName="childText" presStyleLbl="bgAcc1" presStyleIdx="1" presStyleCnt="20" custScaleX="109679">
        <dgm:presLayoutVars>
          <dgm:bulletEnabled val="1"/>
        </dgm:presLayoutVars>
      </dgm:prSet>
      <dgm:spPr/>
    </dgm:pt>
    <dgm:pt modelId="{E02E9F06-AFAF-4BB8-BD57-37EB63A52188}" type="pres">
      <dgm:prSet presAssocID="{213F6309-C45F-441B-AB1E-A1359D98B44B}" presName="Name13" presStyleLbl="parChTrans1D2" presStyleIdx="2" presStyleCnt="20"/>
      <dgm:spPr/>
    </dgm:pt>
    <dgm:pt modelId="{78DEDA99-4AA3-4C19-9F62-848B1B7E1F67}" type="pres">
      <dgm:prSet presAssocID="{3E8B7AC4-3FF4-448B-A566-A499AC60EFF6}" presName="childText" presStyleLbl="bgAcc1" presStyleIdx="2" presStyleCnt="20" custScaleX="111106" custScaleY="141616">
        <dgm:presLayoutVars>
          <dgm:bulletEnabled val="1"/>
        </dgm:presLayoutVars>
      </dgm:prSet>
      <dgm:spPr/>
    </dgm:pt>
    <dgm:pt modelId="{C7DA35DE-D2FC-4852-BFF2-9C0D76B847E2}" type="pres">
      <dgm:prSet presAssocID="{58E9B7D8-A135-4FA4-AD54-27C0C3B8DBF8}" presName="Name13" presStyleLbl="parChTrans1D2" presStyleIdx="3" presStyleCnt="20"/>
      <dgm:spPr/>
    </dgm:pt>
    <dgm:pt modelId="{64A9D643-1C3B-42F4-BF41-26E705ED81D3}" type="pres">
      <dgm:prSet presAssocID="{13BC065B-9DAA-49C0-A67E-C1788B3ACF4B}" presName="childText" presStyleLbl="bgAcc1" presStyleIdx="3" presStyleCnt="20" custScaleX="114297">
        <dgm:presLayoutVars>
          <dgm:bulletEnabled val="1"/>
        </dgm:presLayoutVars>
      </dgm:prSet>
      <dgm:spPr/>
    </dgm:pt>
    <dgm:pt modelId="{782808C9-1287-488E-A4B9-A1155B8189DD}" type="pres">
      <dgm:prSet presAssocID="{A79E3CA2-CB32-4AED-A700-9B700451BAB9}" presName="root" presStyleCnt="0"/>
      <dgm:spPr/>
    </dgm:pt>
    <dgm:pt modelId="{D68F9169-0B92-4745-B1D7-F2241C6657B9}" type="pres">
      <dgm:prSet presAssocID="{A79E3CA2-CB32-4AED-A700-9B700451BAB9}" presName="rootComposite" presStyleCnt="0"/>
      <dgm:spPr/>
    </dgm:pt>
    <dgm:pt modelId="{70F6A017-25DE-49E0-88DB-426D245BC8B3}" type="pres">
      <dgm:prSet presAssocID="{A79E3CA2-CB32-4AED-A700-9B700451BAB9}" presName="rootText" presStyleLbl="node1" presStyleIdx="1" presStyleCnt="5" custScaleY="113760"/>
      <dgm:spPr/>
    </dgm:pt>
    <dgm:pt modelId="{3F16F802-FC5C-4F02-9933-CEFB4CF027D0}" type="pres">
      <dgm:prSet presAssocID="{A79E3CA2-CB32-4AED-A700-9B700451BAB9}" presName="rootConnector" presStyleLbl="node1" presStyleIdx="1" presStyleCnt="5"/>
      <dgm:spPr/>
    </dgm:pt>
    <dgm:pt modelId="{8AD4C9DB-BA46-4BE1-8691-F981ABCBEC18}" type="pres">
      <dgm:prSet presAssocID="{A79E3CA2-CB32-4AED-A700-9B700451BAB9}" presName="childShape" presStyleCnt="0"/>
      <dgm:spPr/>
    </dgm:pt>
    <dgm:pt modelId="{787811FB-4948-4082-8C4F-1EDB72B82916}" type="pres">
      <dgm:prSet presAssocID="{5A1F9363-8AD6-4221-8FAC-4D472D929FB7}" presName="Name13" presStyleLbl="parChTrans1D2" presStyleIdx="4" presStyleCnt="20"/>
      <dgm:spPr/>
    </dgm:pt>
    <dgm:pt modelId="{DACE0396-C7D9-4D8A-A0CC-0A0A175DB76C}" type="pres">
      <dgm:prSet presAssocID="{B22B0D67-59EB-44F6-A463-73FBCF3B6963}" presName="childText" presStyleLbl="bgAcc1" presStyleIdx="4" presStyleCnt="20" custScaleX="141811" custScaleY="126772">
        <dgm:presLayoutVars>
          <dgm:bulletEnabled val="1"/>
        </dgm:presLayoutVars>
      </dgm:prSet>
      <dgm:spPr/>
    </dgm:pt>
    <dgm:pt modelId="{585910B8-2BB6-4CA0-A21B-39E7C6E4BDAC}" type="pres">
      <dgm:prSet presAssocID="{ED28D44C-FF71-4D37-A3A8-413F7CD5BA26}" presName="Name13" presStyleLbl="parChTrans1D2" presStyleIdx="5" presStyleCnt="20"/>
      <dgm:spPr/>
    </dgm:pt>
    <dgm:pt modelId="{60203AC0-B945-4995-8536-6958C25B6938}" type="pres">
      <dgm:prSet presAssocID="{73252C6D-E609-4BEF-9672-5A6BD642195C}" presName="childText" presStyleLbl="bgAcc1" presStyleIdx="5" presStyleCnt="20" custScaleX="144344" custScaleY="111837">
        <dgm:presLayoutVars>
          <dgm:bulletEnabled val="1"/>
        </dgm:presLayoutVars>
      </dgm:prSet>
      <dgm:spPr/>
    </dgm:pt>
    <dgm:pt modelId="{6FFB9F18-59DC-47A8-A8B1-6224C233AD33}" type="pres">
      <dgm:prSet presAssocID="{8054D441-375F-4736-B379-3EAB2FCD03FD}" presName="Name13" presStyleLbl="parChTrans1D2" presStyleIdx="6" presStyleCnt="20"/>
      <dgm:spPr/>
    </dgm:pt>
    <dgm:pt modelId="{CF6EABD6-90B6-43B3-A6F4-9E19B5C8EFC6}" type="pres">
      <dgm:prSet presAssocID="{2587AB98-AE64-44E5-B5EE-74F64B8AF44A}" presName="childText" presStyleLbl="bgAcc1" presStyleIdx="6" presStyleCnt="20" custScaleX="143357">
        <dgm:presLayoutVars>
          <dgm:bulletEnabled val="1"/>
        </dgm:presLayoutVars>
      </dgm:prSet>
      <dgm:spPr/>
    </dgm:pt>
    <dgm:pt modelId="{6819FD93-01A5-42D0-B84B-9537B70A2D19}" type="pres">
      <dgm:prSet presAssocID="{E0681897-3F0E-445D-AF0F-22BBA0BE27DB}" presName="Name13" presStyleLbl="parChTrans1D2" presStyleIdx="7" presStyleCnt="20"/>
      <dgm:spPr/>
    </dgm:pt>
    <dgm:pt modelId="{EE5B2EC0-CC21-476A-9DC9-CE83C05F1C01}" type="pres">
      <dgm:prSet presAssocID="{46BBB9DF-82F0-4D0F-B319-D6BDB7621B93}" presName="childText" presStyleLbl="bgAcc1" presStyleIdx="7" presStyleCnt="20" custScaleX="148911">
        <dgm:presLayoutVars>
          <dgm:bulletEnabled val="1"/>
        </dgm:presLayoutVars>
      </dgm:prSet>
      <dgm:spPr/>
    </dgm:pt>
    <dgm:pt modelId="{B59FF438-C29F-4EAF-A2DB-847CB43B1D7E}" type="pres">
      <dgm:prSet presAssocID="{F1A5A510-CFB0-47C9-81A3-81127982D56A}" presName="root" presStyleCnt="0"/>
      <dgm:spPr/>
    </dgm:pt>
    <dgm:pt modelId="{9AAB71BD-DC05-40C1-8AC4-8D3D96D9741E}" type="pres">
      <dgm:prSet presAssocID="{F1A5A510-CFB0-47C9-81A3-81127982D56A}" presName="rootComposite" presStyleCnt="0"/>
      <dgm:spPr/>
    </dgm:pt>
    <dgm:pt modelId="{CAEA7929-E6AF-482B-8F95-6E9797F5B8F5}" type="pres">
      <dgm:prSet presAssocID="{F1A5A510-CFB0-47C9-81A3-81127982D56A}" presName="rootText" presStyleLbl="node1" presStyleIdx="2" presStyleCnt="5" custScaleX="112212" custScaleY="108253"/>
      <dgm:spPr/>
    </dgm:pt>
    <dgm:pt modelId="{82818DF8-AF86-4119-89A8-4127F6E66454}" type="pres">
      <dgm:prSet presAssocID="{F1A5A510-CFB0-47C9-81A3-81127982D56A}" presName="rootConnector" presStyleLbl="node1" presStyleIdx="2" presStyleCnt="5"/>
      <dgm:spPr/>
    </dgm:pt>
    <dgm:pt modelId="{11C380F6-07C4-4F70-97B9-725F8A3A25A2}" type="pres">
      <dgm:prSet presAssocID="{F1A5A510-CFB0-47C9-81A3-81127982D56A}" presName="childShape" presStyleCnt="0"/>
      <dgm:spPr/>
    </dgm:pt>
    <dgm:pt modelId="{BA775672-F5C4-49DE-8B47-F2FFFA6DF27B}" type="pres">
      <dgm:prSet presAssocID="{67A74451-F4D5-4E1F-A25B-F5AC0B442115}" presName="Name13" presStyleLbl="parChTrans1D2" presStyleIdx="8" presStyleCnt="20"/>
      <dgm:spPr/>
    </dgm:pt>
    <dgm:pt modelId="{3EF4996D-0CE1-4AAC-B68C-EF26A14F86F6}" type="pres">
      <dgm:prSet presAssocID="{FDAB2E59-64D4-4F82-B9AD-F20D4578F371}" presName="childText" presStyleLbl="bgAcc1" presStyleIdx="8" presStyleCnt="20" custScaleX="114041" custScaleY="128745">
        <dgm:presLayoutVars>
          <dgm:bulletEnabled val="1"/>
        </dgm:presLayoutVars>
      </dgm:prSet>
      <dgm:spPr/>
    </dgm:pt>
    <dgm:pt modelId="{D6E8B34A-4211-4A77-A139-35DC21494D3F}" type="pres">
      <dgm:prSet presAssocID="{BF19195C-B22F-4443-B797-7D82647CB40B}" presName="Name13" presStyleLbl="parChTrans1D2" presStyleIdx="9" presStyleCnt="20"/>
      <dgm:spPr/>
    </dgm:pt>
    <dgm:pt modelId="{D4C11456-0DDE-495B-A5A6-63896587B03F}" type="pres">
      <dgm:prSet presAssocID="{AB7A85DA-1A99-4615-A1AB-3B92C829F433}" presName="childText" presStyleLbl="bgAcc1" presStyleIdx="9" presStyleCnt="20" custScaleX="119966">
        <dgm:presLayoutVars>
          <dgm:bulletEnabled val="1"/>
        </dgm:presLayoutVars>
      </dgm:prSet>
      <dgm:spPr/>
    </dgm:pt>
    <dgm:pt modelId="{9FEB751C-EF06-4C11-A477-F2F609512627}" type="pres">
      <dgm:prSet presAssocID="{A0380BD2-4CE4-4169-98E3-1BF21C1B0CC0}" presName="Name13" presStyleLbl="parChTrans1D2" presStyleIdx="10" presStyleCnt="20"/>
      <dgm:spPr/>
    </dgm:pt>
    <dgm:pt modelId="{A32580A4-0756-414F-88C6-EE69BCD89293}" type="pres">
      <dgm:prSet presAssocID="{6F2D7507-2E3D-4BA2-B992-1C7267B64A7D}" presName="childText" presStyleLbl="bgAcc1" presStyleIdx="10" presStyleCnt="20" custScaleX="116187" custScaleY="115614">
        <dgm:presLayoutVars>
          <dgm:bulletEnabled val="1"/>
        </dgm:presLayoutVars>
      </dgm:prSet>
      <dgm:spPr/>
    </dgm:pt>
    <dgm:pt modelId="{7A4B712F-8CEE-447B-95D8-3DC77F99389D}" type="pres">
      <dgm:prSet presAssocID="{70CC4355-602C-4F57-97A9-9335C8484E4C}" presName="Name13" presStyleLbl="parChTrans1D2" presStyleIdx="11" presStyleCnt="20"/>
      <dgm:spPr/>
    </dgm:pt>
    <dgm:pt modelId="{97C1777B-45A1-49EE-8399-E2D13DAAE95F}" type="pres">
      <dgm:prSet presAssocID="{7951E984-6631-4F38-A12B-1AD541C257AB}" presName="childText" presStyleLbl="bgAcc1" presStyleIdx="11" presStyleCnt="20" custScaleX="118333">
        <dgm:presLayoutVars>
          <dgm:bulletEnabled val="1"/>
        </dgm:presLayoutVars>
      </dgm:prSet>
      <dgm:spPr/>
    </dgm:pt>
    <dgm:pt modelId="{55CE958D-A7B9-44ED-A835-B8E733214EC7}" type="pres">
      <dgm:prSet presAssocID="{24C2556D-6C71-4ADB-94B1-75CF75F9F6E4}" presName="root" presStyleCnt="0"/>
      <dgm:spPr/>
    </dgm:pt>
    <dgm:pt modelId="{D3D7BF2D-6B23-4167-8FDE-14E0DD057E82}" type="pres">
      <dgm:prSet presAssocID="{24C2556D-6C71-4ADB-94B1-75CF75F9F6E4}" presName="rootComposite" presStyleCnt="0"/>
      <dgm:spPr/>
    </dgm:pt>
    <dgm:pt modelId="{8D70CBC2-F6D1-485C-9383-6E57630ECE17}" type="pres">
      <dgm:prSet presAssocID="{24C2556D-6C71-4ADB-94B1-75CF75F9F6E4}" presName="rootText" presStyleLbl="node1" presStyleIdx="3" presStyleCnt="5" custScaleX="131564" custScaleY="107469"/>
      <dgm:spPr/>
    </dgm:pt>
    <dgm:pt modelId="{46066578-FFBE-4D67-9A6A-CB53A3245212}" type="pres">
      <dgm:prSet presAssocID="{24C2556D-6C71-4ADB-94B1-75CF75F9F6E4}" presName="rootConnector" presStyleLbl="node1" presStyleIdx="3" presStyleCnt="5"/>
      <dgm:spPr/>
    </dgm:pt>
    <dgm:pt modelId="{11D02AD7-1831-467B-9693-D863E646B6BA}" type="pres">
      <dgm:prSet presAssocID="{24C2556D-6C71-4ADB-94B1-75CF75F9F6E4}" presName="childShape" presStyleCnt="0"/>
      <dgm:spPr/>
    </dgm:pt>
    <dgm:pt modelId="{DDFA337C-BD5C-4BEB-B068-486E0A122383}" type="pres">
      <dgm:prSet presAssocID="{3B144F51-DA87-4E43-8191-06384F7285BC}" presName="Name13" presStyleLbl="parChTrans1D2" presStyleIdx="12" presStyleCnt="20"/>
      <dgm:spPr/>
    </dgm:pt>
    <dgm:pt modelId="{9504B906-CF84-4A55-B371-E5335484D0E4}" type="pres">
      <dgm:prSet presAssocID="{EADD5062-3D33-4ED4-83F6-F09AE1261F29}" presName="childText" presStyleLbl="bgAcc1" presStyleIdx="12" presStyleCnt="20" custScaleX="123494" custScaleY="136363">
        <dgm:presLayoutVars>
          <dgm:bulletEnabled val="1"/>
        </dgm:presLayoutVars>
      </dgm:prSet>
      <dgm:spPr/>
    </dgm:pt>
    <dgm:pt modelId="{3B866772-2C82-4B84-8E95-6073642305FF}" type="pres">
      <dgm:prSet presAssocID="{BAB9F8B8-A8EA-4FF6-8E20-6ECA1C41C7C1}" presName="Name13" presStyleLbl="parChTrans1D2" presStyleIdx="13" presStyleCnt="20"/>
      <dgm:spPr/>
    </dgm:pt>
    <dgm:pt modelId="{82A6A0E8-1CAF-4C00-AA04-66C84228E909}" type="pres">
      <dgm:prSet presAssocID="{896407F5-5D0F-4412-8063-5F60A1D2AD67}" presName="childText" presStyleLbl="bgAcc1" presStyleIdx="13" presStyleCnt="20" custScaleX="121457">
        <dgm:presLayoutVars>
          <dgm:bulletEnabled val="1"/>
        </dgm:presLayoutVars>
      </dgm:prSet>
      <dgm:spPr/>
    </dgm:pt>
    <dgm:pt modelId="{67FD2907-CD5B-4899-97BA-DE1657E18300}" type="pres">
      <dgm:prSet presAssocID="{23629305-0E7B-4D84-9AE2-34FC19F0D855}" presName="Name13" presStyleLbl="parChTrans1D2" presStyleIdx="14" presStyleCnt="20"/>
      <dgm:spPr/>
    </dgm:pt>
    <dgm:pt modelId="{2DC3E931-3673-4C7B-A1D2-DEBA46BC5E44}" type="pres">
      <dgm:prSet presAssocID="{22E8E818-15D6-4513-9494-4BB11D5423C3}" presName="childText" presStyleLbl="bgAcc1" presStyleIdx="14" presStyleCnt="20" custScaleX="119709">
        <dgm:presLayoutVars>
          <dgm:bulletEnabled val="1"/>
        </dgm:presLayoutVars>
      </dgm:prSet>
      <dgm:spPr/>
    </dgm:pt>
    <dgm:pt modelId="{C7BBF0CC-E7DA-4A52-8FD3-3EC63BC97736}" type="pres">
      <dgm:prSet presAssocID="{5AFEF675-D0CA-4647-8356-D3693D0DABF3}" presName="Name13" presStyleLbl="parChTrans1D2" presStyleIdx="15" presStyleCnt="20"/>
      <dgm:spPr/>
    </dgm:pt>
    <dgm:pt modelId="{0E6B22B1-238E-437B-9ADB-225B65070CB1}" type="pres">
      <dgm:prSet presAssocID="{C4938226-9785-4E5A-8487-78CED6E40EC9}" presName="childText" presStyleLbl="bgAcc1" presStyleIdx="15" presStyleCnt="20" custScaleX="121855">
        <dgm:presLayoutVars>
          <dgm:bulletEnabled val="1"/>
        </dgm:presLayoutVars>
      </dgm:prSet>
      <dgm:spPr/>
    </dgm:pt>
    <dgm:pt modelId="{74914050-ADC5-4CBF-91C0-6235C561C2DD}" type="pres">
      <dgm:prSet presAssocID="{12C6B125-F827-48B9-82AF-8EA2733E5772}" presName="root" presStyleCnt="0"/>
      <dgm:spPr/>
    </dgm:pt>
    <dgm:pt modelId="{7558AE46-7B03-418D-AB85-6B6F467AA3FD}" type="pres">
      <dgm:prSet presAssocID="{12C6B125-F827-48B9-82AF-8EA2733E5772}" presName="rootComposite" presStyleCnt="0"/>
      <dgm:spPr/>
    </dgm:pt>
    <dgm:pt modelId="{E305DFBF-E480-448D-868E-362899B0EEB9}" type="pres">
      <dgm:prSet presAssocID="{12C6B125-F827-48B9-82AF-8EA2733E5772}" presName="rootText" presStyleLbl="node1" presStyleIdx="4" presStyleCnt="5" custScaleX="115814" custScaleY="99925"/>
      <dgm:spPr/>
    </dgm:pt>
    <dgm:pt modelId="{89A2659E-C755-48DA-B1D1-CF1ACF3A2FC4}" type="pres">
      <dgm:prSet presAssocID="{12C6B125-F827-48B9-82AF-8EA2733E5772}" presName="rootConnector" presStyleLbl="node1" presStyleIdx="4" presStyleCnt="5"/>
      <dgm:spPr/>
    </dgm:pt>
    <dgm:pt modelId="{79EC1DB5-590F-4E42-BC56-C265495F6351}" type="pres">
      <dgm:prSet presAssocID="{12C6B125-F827-48B9-82AF-8EA2733E5772}" presName="childShape" presStyleCnt="0"/>
      <dgm:spPr/>
    </dgm:pt>
    <dgm:pt modelId="{DB5A07F9-F2C4-4624-A4FB-67A57C8D01D8}" type="pres">
      <dgm:prSet presAssocID="{F0AFED83-FA53-4141-84DF-F83C1D1CF703}" presName="Name13" presStyleLbl="parChTrans1D2" presStyleIdx="16" presStyleCnt="20"/>
      <dgm:spPr/>
    </dgm:pt>
    <dgm:pt modelId="{AC8160A5-87E2-4694-883B-F5402CACAF35}" type="pres">
      <dgm:prSet presAssocID="{09926FB9-ADA7-4F91-B993-6ACF3C99E19C}" presName="childText" presStyleLbl="bgAcc1" presStyleIdx="16" presStyleCnt="20" custScaleX="133892" custScaleY="136363">
        <dgm:presLayoutVars>
          <dgm:bulletEnabled val="1"/>
        </dgm:presLayoutVars>
      </dgm:prSet>
      <dgm:spPr/>
    </dgm:pt>
    <dgm:pt modelId="{7979ACEC-D370-4A37-AB9F-3C492D3A1D21}" type="pres">
      <dgm:prSet presAssocID="{DAE24EE7-2835-482D-B10E-2DA632261852}" presName="Name13" presStyleLbl="parChTrans1D2" presStyleIdx="17" presStyleCnt="20"/>
      <dgm:spPr/>
    </dgm:pt>
    <dgm:pt modelId="{7B2941C5-47F1-428A-8454-C694F81C27A2}" type="pres">
      <dgm:prSet presAssocID="{1C459E1A-2A57-4F3D-8A45-2CC8D9D739E7}" presName="childText" presStyleLbl="bgAcc1" presStyleIdx="17" presStyleCnt="20" custScaleX="131605">
        <dgm:presLayoutVars>
          <dgm:bulletEnabled val="1"/>
        </dgm:presLayoutVars>
      </dgm:prSet>
      <dgm:spPr/>
    </dgm:pt>
    <dgm:pt modelId="{74ADD9A6-ADC7-4D7A-AEE4-B5E399FC05D6}" type="pres">
      <dgm:prSet presAssocID="{D4B732E2-1598-450C-8BFB-91AC4EB473D1}" presName="Name13" presStyleLbl="parChTrans1D2" presStyleIdx="18" presStyleCnt="20"/>
      <dgm:spPr/>
    </dgm:pt>
    <dgm:pt modelId="{B45DB6C6-B157-401B-BDF9-05788D51B931}" type="pres">
      <dgm:prSet presAssocID="{267B9951-2A5A-46BA-BA73-DFB5FC42F038}" presName="childText" presStyleLbl="bgAcc1" presStyleIdx="18" presStyleCnt="20" custScaleX="138439" custScaleY="114364">
        <dgm:presLayoutVars>
          <dgm:bulletEnabled val="1"/>
        </dgm:presLayoutVars>
      </dgm:prSet>
      <dgm:spPr/>
    </dgm:pt>
    <dgm:pt modelId="{C2C5213C-3579-4C88-AEBD-98BA385A9AC0}" type="pres">
      <dgm:prSet presAssocID="{337A1A73-F04C-42DB-BB7B-6A1C76B22051}" presName="Name13" presStyleLbl="parChTrans1D2" presStyleIdx="19" presStyleCnt="20"/>
      <dgm:spPr/>
    </dgm:pt>
    <dgm:pt modelId="{A8B28FDD-455D-4D56-AE7C-B56B635648AE}" type="pres">
      <dgm:prSet presAssocID="{6ABB5155-A5BA-4413-96D7-7CB7CF012001}" presName="childText" presStyleLbl="bgAcc1" presStyleIdx="19" presStyleCnt="20" custScaleX="140190" custScaleY="114453" custLinFactNeighborX="-926" custLinFactNeighborY="-10120">
        <dgm:presLayoutVars>
          <dgm:bulletEnabled val="1"/>
        </dgm:presLayoutVars>
      </dgm:prSet>
      <dgm:spPr/>
    </dgm:pt>
  </dgm:ptLst>
  <dgm:cxnLst>
    <dgm:cxn modelId="{59241402-35AB-4B3E-805F-FE223ACE9011}" srcId="{24C2556D-6C71-4ADB-94B1-75CF75F9F6E4}" destId="{22E8E818-15D6-4513-9494-4BB11D5423C3}" srcOrd="2" destOrd="0" parTransId="{23629305-0E7B-4D84-9AE2-34FC19F0D855}" sibTransId="{7002FFF6-3901-4C26-B9AE-DE2F2C6E3406}"/>
    <dgm:cxn modelId="{100EE602-C8C3-4839-9FF9-AB04BB5E0B19}" type="presOf" srcId="{9ED84695-E37B-4CA1-A777-FF66A921FA2B}" destId="{0A0F530D-22DB-448A-AFDB-4FC416326FA3}" srcOrd="0" destOrd="0" presId="urn:microsoft.com/office/officeart/2005/8/layout/hierarchy3"/>
    <dgm:cxn modelId="{53403504-1BDA-47BE-9089-5ABF2CB1D89D}" type="presOf" srcId="{AB7A85DA-1A99-4615-A1AB-3B92C829F433}" destId="{D4C11456-0DDE-495B-A5A6-63896587B03F}" srcOrd="0" destOrd="0" presId="urn:microsoft.com/office/officeart/2005/8/layout/hierarchy3"/>
    <dgm:cxn modelId="{A580A706-B749-4546-8713-C9B687674BA1}" srcId="{A79E3CA2-CB32-4AED-A700-9B700451BAB9}" destId="{2587AB98-AE64-44E5-B5EE-74F64B8AF44A}" srcOrd="2" destOrd="0" parTransId="{8054D441-375F-4736-B379-3EAB2FCD03FD}" sibTransId="{D891722C-2652-4AFA-889D-6DC22602C269}"/>
    <dgm:cxn modelId="{00410508-9E25-40FD-859C-BF1CC17CCB76}" type="presOf" srcId="{24C2556D-6C71-4ADB-94B1-75CF75F9F6E4}" destId="{8D70CBC2-F6D1-485C-9383-6E57630ECE17}" srcOrd="0" destOrd="0" presId="urn:microsoft.com/office/officeart/2005/8/layout/hierarchy3"/>
    <dgm:cxn modelId="{F5C8ED0A-4D22-459B-A05F-2865C0B8B4EF}" type="presOf" srcId="{896407F5-5D0F-4412-8063-5F60A1D2AD67}" destId="{82A6A0E8-1CAF-4C00-AA04-66C84228E909}" srcOrd="0" destOrd="0" presId="urn:microsoft.com/office/officeart/2005/8/layout/hierarchy3"/>
    <dgm:cxn modelId="{95F32C0C-FC1C-489B-BA56-F0172AED459D}" type="presOf" srcId="{F0AFED83-FA53-4141-84DF-F83C1D1CF703}" destId="{DB5A07F9-F2C4-4624-A4FB-67A57C8D01D8}" srcOrd="0" destOrd="0" presId="urn:microsoft.com/office/officeart/2005/8/layout/hierarchy3"/>
    <dgm:cxn modelId="{6B64BA0C-74C5-486C-BCAA-593505842DBB}" type="presOf" srcId="{22E8E818-15D6-4513-9494-4BB11D5423C3}" destId="{2DC3E931-3673-4C7B-A1D2-DEBA46BC5E44}" srcOrd="0" destOrd="0" presId="urn:microsoft.com/office/officeart/2005/8/layout/hierarchy3"/>
    <dgm:cxn modelId="{21AB1A17-A562-4005-BC40-2E49B318CBB6}" srcId="{9ED84695-E37B-4CA1-A777-FF66A921FA2B}" destId="{24C2556D-6C71-4ADB-94B1-75CF75F9F6E4}" srcOrd="3" destOrd="0" parTransId="{22D2AD1D-0152-44CC-8B86-5610FF5B852E}" sibTransId="{FD5895B0-321A-4A19-9D45-7920D4C031FE}"/>
    <dgm:cxn modelId="{82F0EB1F-A699-4DAB-9698-3FEF2F1FACE3}" type="presOf" srcId="{12C6B125-F827-48B9-82AF-8EA2733E5772}" destId="{89A2659E-C755-48DA-B1D1-CF1ACF3A2FC4}" srcOrd="1" destOrd="0" presId="urn:microsoft.com/office/officeart/2005/8/layout/hierarchy3"/>
    <dgm:cxn modelId="{7111A025-3DBA-483C-988F-68546ECB4576}" srcId="{F1A5A510-CFB0-47C9-81A3-81127982D56A}" destId="{FDAB2E59-64D4-4F82-B9AD-F20D4578F371}" srcOrd="0" destOrd="0" parTransId="{67A74451-F4D5-4E1F-A25B-F5AC0B442115}" sibTransId="{AE1D53D3-C966-4344-B323-3D823B0A7E24}"/>
    <dgm:cxn modelId="{72D11129-477E-4B0D-B9B1-DC47973A27F5}" type="presOf" srcId="{F1A5A510-CFB0-47C9-81A3-81127982D56A}" destId="{82818DF8-AF86-4119-89A8-4127F6E66454}" srcOrd="1" destOrd="0" presId="urn:microsoft.com/office/officeart/2005/8/layout/hierarchy3"/>
    <dgm:cxn modelId="{0389672D-F0D4-4CDC-9AAE-3EFE6943893E}" type="presOf" srcId="{3B144F51-DA87-4E43-8191-06384F7285BC}" destId="{DDFA337C-BD5C-4BEB-B068-486E0A122383}" srcOrd="0" destOrd="0" presId="urn:microsoft.com/office/officeart/2005/8/layout/hierarchy3"/>
    <dgm:cxn modelId="{FC79B131-FA5B-4632-8E5F-ADB1ABDA98DC}" srcId="{39673551-86D2-49EE-9FF5-1D74DDDF63B7}" destId="{AD9171F1-7859-41AA-8A92-E569B206201B}" srcOrd="0" destOrd="0" parTransId="{C83304C9-7E7A-4D47-9D9B-DA3CDC56C996}" sibTransId="{F56E482B-58AA-4E98-BEF2-AFD1FBF49D3E}"/>
    <dgm:cxn modelId="{1BED8832-2D86-4DEB-B541-1598E0E00679}" srcId="{24C2556D-6C71-4ADB-94B1-75CF75F9F6E4}" destId="{EADD5062-3D33-4ED4-83F6-F09AE1261F29}" srcOrd="0" destOrd="0" parTransId="{3B144F51-DA87-4E43-8191-06384F7285BC}" sibTransId="{6CEB8D3D-5671-4FEC-AA03-390F429E2989}"/>
    <dgm:cxn modelId="{EC6CA532-1C78-409B-99F5-7555536E3167}" srcId="{F1A5A510-CFB0-47C9-81A3-81127982D56A}" destId="{7951E984-6631-4F38-A12B-1AD541C257AB}" srcOrd="3" destOrd="0" parTransId="{70CC4355-602C-4F57-97A9-9335C8484E4C}" sibTransId="{F84E16AD-B82F-4A8B-9BB6-4D253C065C68}"/>
    <dgm:cxn modelId="{ABEB9F33-BFE5-42F9-84E3-D72D1AAB097D}" srcId="{F1A5A510-CFB0-47C9-81A3-81127982D56A}" destId="{6F2D7507-2E3D-4BA2-B992-1C7267B64A7D}" srcOrd="2" destOrd="0" parTransId="{A0380BD2-4CE4-4169-98E3-1BF21C1B0CC0}" sibTransId="{1F6D53B3-0612-4940-B8AA-244610197D22}"/>
    <dgm:cxn modelId="{E96CB537-2B7D-4700-9844-A06E8F6F814C}" type="presOf" srcId="{AD9171F1-7859-41AA-8A92-E569B206201B}" destId="{DED76EDD-3B90-4B12-8B5D-F6A86C76E1BF}" srcOrd="0" destOrd="0" presId="urn:microsoft.com/office/officeart/2005/8/layout/hierarchy3"/>
    <dgm:cxn modelId="{A2A0AE3F-D926-4F7E-A2C7-C70EA515C225}" srcId="{9ED84695-E37B-4CA1-A777-FF66A921FA2B}" destId="{A79E3CA2-CB32-4AED-A700-9B700451BAB9}" srcOrd="1" destOrd="0" parTransId="{0CED235F-5E52-42AE-92DF-770AF255C836}" sibTransId="{B8198602-05C8-44E5-BBE0-1DCFB028222E}"/>
    <dgm:cxn modelId="{E57D0F5D-D2A3-4D52-B232-441DC9B4E9BD}" srcId="{9ED84695-E37B-4CA1-A777-FF66A921FA2B}" destId="{39673551-86D2-49EE-9FF5-1D74DDDF63B7}" srcOrd="0" destOrd="0" parTransId="{3885BBBE-D4DE-41C1-A367-7705D4CE7603}" sibTransId="{7543A786-C3A6-4322-B078-2664498765EB}"/>
    <dgm:cxn modelId="{ECD33960-762F-4316-BCCA-109BC69D7331}" type="presOf" srcId="{09926FB9-ADA7-4F91-B993-6ACF3C99E19C}" destId="{AC8160A5-87E2-4694-883B-F5402CACAF35}" srcOrd="0" destOrd="0" presId="urn:microsoft.com/office/officeart/2005/8/layout/hierarchy3"/>
    <dgm:cxn modelId="{B9545F64-9A63-46E7-AEFA-86577054DE1D}" srcId="{A79E3CA2-CB32-4AED-A700-9B700451BAB9}" destId="{73252C6D-E609-4BEF-9672-5A6BD642195C}" srcOrd="1" destOrd="0" parTransId="{ED28D44C-FF71-4D37-A3A8-413F7CD5BA26}" sibTransId="{B00D9BFA-E86A-4769-919C-2441A31C1A8F}"/>
    <dgm:cxn modelId="{D5774345-C8A0-493F-A3F2-4970EA8164D4}" type="presOf" srcId="{E0681897-3F0E-445D-AF0F-22BBA0BE27DB}" destId="{6819FD93-01A5-42D0-B84B-9537B70A2D19}" srcOrd="0" destOrd="0" presId="urn:microsoft.com/office/officeart/2005/8/layout/hierarchy3"/>
    <dgm:cxn modelId="{6674AE66-9507-4D44-9A9A-5F4B0808D143}" type="presOf" srcId="{FCAE6256-B015-4BC5-B483-CBE02C7B673B}" destId="{F096E88F-4184-486E-BF18-969A5E65AD63}" srcOrd="0" destOrd="0" presId="urn:microsoft.com/office/officeart/2005/8/layout/hierarchy3"/>
    <dgm:cxn modelId="{BA2C664A-F5B0-4AD5-A05C-4CB771558F3E}" type="presOf" srcId="{70CC4355-602C-4F57-97A9-9335C8484E4C}" destId="{7A4B712F-8CEE-447B-95D8-3DC77F99389D}" srcOrd="0" destOrd="0" presId="urn:microsoft.com/office/officeart/2005/8/layout/hierarchy3"/>
    <dgm:cxn modelId="{1CD32B4B-DD12-4F73-815C-CF1AB0AD7B9A}" type="presOf" srcId="{C4938226-9785-4E5A-8487-78CED6E40EC9}" destId="{0E6B22B1-238E-437B-9ADB-225B65070CB1}" srcOrd="0" destOrd="0" presId="urn:microsoft.com/office/officeart/2005/8/layout/hierarchy3"/>
    <dgm:cxn modelId="{B92E6E6C-7155-451C-B8C9-927C48E1702D}" type="presOf" srcId="{EADD5062-3D33-4ED4-83F6-F09AE1261F29}" destId="{9504B906-CF84-4A55-B371-E5335484D0E4}" srcOrd="0" destOrd="0" presId="urn:microsoft.com/office/officeart/2005/8/layout/hierarchy3"/>
    <dgm:cxn modelId="{58C1606E-1B46-4B12-829E-A5B893A93CFD}" type="presOf" srcId="{5AFEF675-D0CA-4647-8356-D3693D0DABF3}" destId="{C7BBF0CC-E7DA-4A52-8FD3-3EC63BC97736}" srcOrd="0" destOrd="0" presId="urn:microsoft.com/office/officeart/2005/8/layout/hierarchy3"/>
    <dgm:cxn modelId="{FF644A52-BAF6-4B33-BA63-1FD2129DCDF1}" type="presOf" srcId="{13BC065B-9DAA-49C0-A67E-C1788B3ACF4B}" destId="{64A9D643-1C3B-42F4-BF41-26E705ED81D3}" srcOrd="0" destOrd="0" presId="urn:microsoft.com/office/officeart/2005/8/layout/hierarchy3"/>
    <dgm:cxn modelId="{44C33178-4C38-4B23-9870-0C3044DFDC2C}" type="presOf" srcId="{BAB9F8B8-A8EA-4FF6-8E20-6ECA1C41C7C1}" destId="{3B866772-2C82-4B84-8E95-6073642305FF}" srcOrd="0" destOrd="0" presId="urn:microsoft.com/office/officeart/2005/8/layout/hierarchy3"/>
    <dgm:cxn modelId="{E7080A5A-DBA5-49B1-BDF6-E2E737FB50C3}" srcId="{A79E3CA2-CB32-4AED-A700-9B700451BAB9}" destId="{46BBB9DF-82F0-4D0F-B319-D6BDB7621B93}" srcOrd="3" destOrd="0" parTransId="{E0681897-3F0E-445D-AF0F-22BBA0BE27DB}" sibTransId="{D4E0C6FC-C437-4C81-9B6E-3F42D813006F}"/>
    <dgm:cxn modelId="{F26C787A-A5CB-4A51-82FF-D93902396297}" type="presOf" srcId="{58E9B7D8-A135-4FA4-AD54-27C0C3B8DBF8}" destId="{C7DA35DE-D2FC-4852-BFF2-9C0D76B847E2}" srcOrd="0" destOrd="0" presId="urn:microsoft.com/office/officeart/2005/8/layout/hierarchy3"/>
    <dgm:cxn modelId="{25A3D97C-099E-41F4-94F7-20F38FC235D1}" type="presOf" srcId="{3E8B7AC4-3FF4-448B-A566-A499AC60EFF6}" destId="{78DEDA99-4AA3-4C19-9F62-848B1B7E1F67}" srcOrd="0" destOrd="0" presId="urn:microsoft.com/office/officeart/2005/8/layout/hierarchy3"/>
    <dgm:cxn modelId="{53FCD57E-10FD-40D3-BF4A-C60188A757BB}" type="presOf" srcId="{0AA6426A-6CD2-41B3-AF3C-029CD2018C94}" destId="{34D30891-6903-4B03-9F7A-DE67B9A7145B}" srcOrd="0" destOrd="0" presId="urn:microsoft.com/office/officeart/2005/8/layout/hierarchy3"/>
    <dgm:cxn modelId="{D0107E80-FC79-439E-AF0C-E45C0DBDA711}" type="presOf" srcId="{8054D441-375F-4736-B379-3EAB2FCD03FD}" destId="{6FFB9F18-59DC-47A8-A8B1-6224C233AD33}" srcOrd="0" destOrd="0" presId="urn:microsoft.com/office/officeart/2005/8/layout/hierarchy3"/>
    <dgm:cxn modelId="{ACB8F381-1266-4D47-87D3-230072BAA49F}" srcId="{12C6B125-F827-48B9-82AF-8EA2733E5772}" destId="{267B9951-2A5A-46BA-BA73-DFB5FC42F038}" srcOrd="2" destOrd="0" parTransId="{D4B732E2-1598-450C-8BFB-91AC4EB473D1}" sibTransId="{AD815AAC-F853-43CC-965D-0FF48264824D}"/>
    <dgm:cxn modelId="{55B49284-FAF1-4B43-BAA4-1B866F91C4F1}" type="presOf" srcId="{39673551-86D2-49EE-9FF5-1D74DDDF63B7}" destId="{F02FF9FC-A6F0-46D5-8949-8C93BDBCCE61}" srcOrd="1" destOrd="0" presId="urn:microsoft.com/office/officeart/2005/8/layout/hierarchy3"/>
    <dgm:cxn modelId="{4EB5C785-06AC-4B89-B190-B30659B91515}" srcId="{F1A5A510-CFB0-47C9-81A3-81127982D56A}" destId="{AB7A85DA-1A99-4615-A1AB-3B92C829F433}" srcOrd="1" destOrd="0" parTransId="{BF19195C-B22F-4443-B797-7D82647CB40B}" sibTransId="{0BFC0283-02EF-433B-842A-9EFCD8DE8322}"/>
    <dgm:cxn modelId="{E120FC87-BDF7-4DBC-A058-ECE24661E1D6}" srcId="{12C6B125-F827-48B9-82AF-8EA2733E5772}" destId="{6ABB5155-A5BA-4413-96D7-7CB7CF012001}" srcOrd="3" destOrd="0" parTransId="{337A1A73-F04C-42DB-BB7B-6A1C76B22051}" sibTransId="{5A3129E4-0E01-424B-9BEE-DB750903A9D2}"/>
    <dgm:cxn modelId="{13F4B28C-4755-40BD-9C24-F5300FE46581}" type="presOf" srcId="{5A1F9363-8AD6-4221-8FAC-4D472D929FB7}" destId="{787811FB-4948-4082-8C4F-1EDB72B82916}" srcOrd="0" destOrd="0" presId="urn:microsoft.com/office/officeart/2005/8/layout/hierarchy3"/>
    <dgm:cxn modelId="{CB895190-1626-4D93-B0BB-327BB3BA7DB5}" type="presOf" srcId="{73252C6D-E609-4BEF-9672-5A6BD642195C}" destId="{60203AC0-B945-4995-8536-6958C25B6938}" srcOrd="0" destOrd="0" presId="urn:microsoft.com/office/officeart/2005/8/layout/hierarchy3"/>
    <dgm:cxn modelId="{386A6793-F621-459B-81EB-2B8532D31B4F}" type="presOf" srcId="{F1A5A510-CFB0-47C9-81A3-81127982D56A}" destId="{CAEA7929-E6AF-482B-8F95-6E9797F5B8F5}" srcOrd="0" destOrd="0" presId="urn:microsoft.com/office/officeart/2005/8/layout/hierarchy3"/>
    <dgm:cxn modelId="{DC666894-3EF8-4CE7-9C9E-52B4E3F1B7A5}" type="presOf" srcId="{A0380BD2-4CE4-4169-98E3-1BF21C1B0CC0}" destId="{9FEB751C-EF06-4C11-A477-F2F609512627}" srcOrd="0" destOrd="0" presId="urn:microsoft.com/office/officeart/2005/8/layout/hierarchy3"/>
    <dgm:cxn modelId="{A37A7995-2DF5-4226-9BC8-C157C5B451E7}" srcId="{12C6B125-F827-48B9-82AF-8EA2733E5772}" destId="{1C459E1A-2A57-4F3D-8A45-2CC8D9D739E7}" srcOrd="1" destOrd="0" parTransId="{DAE24EE7-2835-482D-B10E-2DA632261852}" sibTransId="{A5D3A968-9B81-43BE-A663-DA7AD90EDBC4}"/>
    <dgm:cxn modelId="{5AB2AC99-2AF2-48E0-8355-58489800D7BC}" type="presOf" srcId="{7951E984-6631-4F38-A12B-1AD541C257AB}" destId="{97C1777B-45A1-49EE-8399-E2D13DAAE95F}" srcOrd="0" destOrd="0" presId="urn:microsoft.com/office/officeart/2005/8/layout/hierarchy3"/>
    <dgm:cxn modelId="{2B373C9F-447C-4CE8-8F6C-9A9379485C7F}" type="presOf" srcId="{ED28D44C-FF71-4D37-A3A8-413F7CD5BA26}" destId="{585910B8-2BB6-4CA0-A21B-39E7C6E4BDAC}" srcOrd="0" destOrd="0" presId="urn:microsoft.com/office/officeart/2005/8/layout/hierarchy3"/>
    <dgm:cxn modelId="{3EB131A0-17AF-4A65-B038-6CF855BB9BE3}" type="presOf" srcId="{67A74451-F4D5-4E1F-A25B-F5AC0B442115}" destId="{BA775672-F5C4-49DE-8B47-F2FFFA6DF27B}" srcOrd="0" destOrd="0" presId="urn:microsoft.com/office/officeart/2005/8/layout/hierarchy3"/>
    <dgm:cxn modelId="{EB6895A0-ADB3-47B7-8BA3-1FA991CD31E8}" type="presOf" srcId="{FDAB2E59-64D4-4F82-B9AD-F20D4578F371}" destId="{3EF4996D-0CE1-4AAC-B68C-EF26A14F86F6}" srcOrd="0" destOrd="0" presId="urn:microsoft.com/office/officeart/2005/8/layout/hierarchy3"/>
    <dgm:cxn modelId="{578D4EA8-0B86-4EB5-9502-93C3CE466426}" type="presOf" srcId="{213F6309-C45F-441B-AB1E-A1359D98B44B}" destId="{E02E9F06-AFAF-4BB8-BD57-37EB63A52188}" srcOrd="0" destOrd="0" presId="urn:microsoft.com/office/officeart/2005/8/layout/hierarchy3"/>
    <dgm:cxn modelId="{72C4D6AB-74EC-4A20-8B05-35FD3FFE0F4C}" type="presOf" srcId="{A79E3CA2-CB32-4AED-A700-9B700451BAB9}" destId="{3F16F802-FC5C-4F02-9933-CEFB4CF027D0}" srcOrd="1" destOrd="0" presId="urn:microsoft.com/office/officeart/2005/8/layout/hierarchy3"/>
    <dgm:cxn modelId="{980619AE-E6C8-4AFC-98E9-6E175AAF39FB}" type="presOf" srcId="{DAE24EE7-2835-482D-B10E-2DA632261852}" destId="{7979ACEC-D370-4A37-AB9F-3C492D3A1D21}" srcOrd="0" destOrd="0" presId="urn:microsoft.com/office/officeart/2005/8/layout/hierarchy3"/>
    <dgm:cxn modelId="{93DB28AF-97D7-4647-AC40-2F76EBF5BC83}" type="presOf" srcId="{1C459E1A-2A57-4F3D-8A45-2CC8D9D739E7}" destId="{7B2941C5-47F1-428A-8454-C694F81C27A2}" srcOrd="0" destOrd="0" presId="urn:microsoft.com/office/officeart/2005/8/layout/hierarchy3"/>
    <dgm:cxn modelId="{6C6E6BB2-4DC9-403E-8A87-A9DADE2AC5BF}" srcId="{12C6B125-F827-48B9-82AF-8EA2733E5772}" destId="{09926FB9-ADA7-4F91-B993-6ACF3C99E19C}" srcOrd="0" destOrd="0" parTransId="{F0AFED83-FA53-4141-84DF-F83C1D1CF703}" sibTransId="{02AE4459-9F37-402A-A9D3-B5429112E239}"/>
    <dgm:cxn modelId="{CB26FFB6-85C9-4D5A-A205-1A8D5029DF8D}" type="presOf" srcId="{BF19195C-B22F-4443-B797-7D82647CB40B}" destId="{D6E8B34A-4211-4A77-A139-35DC21494D3F}" srcOrd="0" destOrd="0" presId="urn:microsoft.com/office/officeart/2005/8/layout/hierarchy3"/>
    <dgm:cxn modelId="{20F8CEBA-28E1-4E78-A7F8-589CB27870A7}" type="presOf" srcId="{6ABB5155-A5BA-4413-96D7-7CB7CF012001}" destId="{A8B28FDD-455D-4D56-AE7C-B56B635648AE}" srcOrd="0" destOrd="0" presId="urn:microsoft.com/office/officeart/2005/8/layout/hierarchy3"/>
    <dgm:cxn modelId="{C3119FBF-04FF-4467-9365-C1D97719E41A}" type="presOf" srcId="{12C6B125-F827-48B9-82AF-8EA2733E5772}" destId="{E305DFBF-E480-448D-868E-362899B0EEB9}" srcOrd="0" destOrd="0" presId="urn:microsoft.com/office/officeart/2005/8/layout/hierarchy3"/>
    <dgm:cxn modelId="{A4531DC0-6071-4E76-9F54-3422FF869DE7}" srcId="{9ED84695-E37B-4CA1-A777-FF66A921FA2B}" destId="{F1A5A510-CFB0-47C9-81A3-81127982D56A}" srcOrd="2" destOrd="0" parTransId="{F97CC4F1-04D1-46CC-8F1B-98E6A2924297}" sibTransId="{4511BDA2-C358-4B19-9371-1EA905F95AD4}"/>
    <dgm:cxn modelId="{135A58C0-5D23-4686-A73C-F1B744E6AE9B}" type="presOf" srcId="{2587AB98-AE64-44E5-B5EE-74F64B8AF44A}" destId="{CF6EABD6-90B6-43B3-A6F4-9E19B5C8EFC6}" srcOrd="0" destOrd="0" presId="urn:microsoft.com/office/officeart/2005/8/layout/hierarchy3"/>
    <dgm:cxn modelId="{C6811AC2-A1A4-4A8C-BC4D-72F80AD7AEE4}" srcId="{39673551-86D2-49EE-9FF5-1D74DDDF63B7}" destId="{FCAE6256-B015-4BC5-B483-CBE02C7B673B}" srcOrd="1" destOrd="0" parTransId="{0AA6426A-6CD2-41B3-AF3C-029CD2018C94}" sibTransId="{EDEF3DDE-99F4-4203-BBD6-C7D3725F32C0}"/>
    <dgm:cxn modelId="{E08E81C6-1568-49E1-B24E-72E7772B51AF}" type="presOf" srcId="{C83304C9-7E7A-4D47-9D9B-DA3CDC56C996}" destId="{16C9DB0F-B74A-408A-8ABA-2D605D6A4138}" srcOrd="0" destOrd="0" presId="urn:microsoft.com/office/officeart/2005/8/layout/hierarchy3"/>
    <dgm:cxn modelId="{F75277C9-FEE6-4559-87D5-2BDF73B126F6}" type="presOf" srcId="{39673551-86D2-49EE-9FF5-1D74DDDF63B7}" destId="{A4538AF2-835E-4B5D-9C9D-DBAF12EFD5DD}" srcOrd="0" destOrd="0" presId="urn:microsoft.com/office/officeart/2005/8/layout/hierarchy3"/>
    <dgm:cxn modelId="{D6519ED1-9FF7-41C9-8716-2402DF068D56}" type="presOf" srcId="{23629305-0E7B-4D84-9AE2-34FC19F0D855}" destId="{67FD2907-CD5B-4899-97BA-DE1657E18300}" srcOrd="0" destOrd="0" presId="urn:microsoft.com/office/officeart/2005/8/layout/hierarchy3"/>
    <dgm:cxn modelId="{1550DED1-27C2-45CE-BA36-7528D2A5100F}" type="presOf" srcId="{A79E3CA2-CB32-4AED-A700-9B700451BAB9}" destId="{70F6A017-25DE-49E0-88DB-426D245BC8B3}" srcOrd="0" destOrd="0" presId="urn:microsoft.com/office/officeart/2005/8/layout/hierarchy3"/>
    <dgm:cxn modelId="{025ED1D3-D544-4A63-A785-78420459FE44}" srcId="{24C2556D-6C71-4ADB-94B1-75CF75F9F6E4}" destId="{896407F5-5D0F-4412-8063-5F60A1D2AD67}" srcOrd="1" destOrd="0" parTransId="{BAB9F8B8-A8EA-4FF6-8E20-6ECA1C41C7C1}" sibTransId="{82986DE9-EE79-4730-8958-24052455D2AF}"/>
    <dgm:cxn modelId="{BD13DED4-12CD-49BF-98FD-ABF975ABB5F8}" type="presOf" srcId="{6F2D7507-2E3D-4BA2-B992-1C7267B64A7D}" destId="{A32580A4-0756-414F-88C6-EE69BCD89293}" srcOrd="0" destOrd="0" presId="urn:microsoft.com/office/officeart/2005/8/layout/hierarchy3"/>
    <dgm:cxn modelId="{C5B7CBDA-68D7-417C-84D8-A45D9C6CF818}" type="presOf" srcId="{337A1A73-F04C-42DB-BB7B-6A1C76B22051}" destId="{C2C5213C-3579-4C88-AEBD-98BA385A9AC0}" srcOrd="0" destOrd="0" presId="urn:microsoft.com/office/officeart/2005/8/layout/hierarchy3"/>
    <dgm:cxn modelId="{09BEE7DA-D7B6-4F20-9E00-EB37B52496EE}" type="presOf" srcId="{B22B0D67-59EB-44F6-A463-73FBCF3B6963}" destId="{DACE0396-C7D9-4D8A-A0CC-0A0A175DB76C}" srcOrd="0" destOrd="0" presId="urn:microsoft.com/office/officeart/2005/8/layout/hierarchy3"/>
    <dgm:cxn modelId="{9D8176DC-3959-4B5E-BFD3-08745E9B02E9}" srcId="{A79E3CA2-CB32-4AED-A700-9B700451BAB9}" destId="{B22B0D67-59EB-44F6-A463-73FBCF3B6963}" srcOrd="0" destOrd="0" parTransId="{5A1F9363-8AD6-4221-8FAC-4D472D929FB7}" sibTransId="{2F4EC03F-5164-4138-8DDE-AF24B4540211}"/>
    <dgm:cxn modelId="{08ACA6DC-2990-402F-8F61-D2701EE5D3B1}" srcId="{9ED84695-E37B-4CA1-A777-FF66A921FA2B}" destId="{12C6B125-F827-48B9-82AF-8EA2733E5772}" srcOrd="4" destOrd="0" parTransId="{7498F02B-594F-41E6-83BD-4F230E6649AE}" sibTransId="{D947D358-555C-42BB-8C82-029F4743541F}"/>
    <dgm:cxn modelId="{713C65DD-E14C-4814-9F6D-1AAB85B0AED9}" srcId="{39673551-86D2-49EE-9FF5-1D74DDDF63B7}" destId="{13BC065B-9DAA-49C0-A67E-C1788B3ACF4B}" srcOrd="3" destOrd="0" parTransId="{58E9B7D8-A135-4FA4-AD54-27C0C3B8DBF8}" sibTransId="{DD12F4E8-3498-4C29-9C6A-F99A3CC1810D}"/>
    <dgm:cxn modelId="{44FC7DDF-503D-49FE-9E7D-D9BCD7316C6D}" type="presOf" srcId="{24C2556D-6C71-4ADB-94B1-75CF75F9F6E4}" destId="{46066578-FFBE-4D67-9A6A-CB53A3245212}" srcOrd="1" destOrd="0" presId="urn:microsoft.com/office/officeart/2005/8/layout/hierarchy3"/>
    <dgm:cxn modelId="{C9357DEA-B510-4426-BEFA-1C1BDBF339D5}" type="presOf" srcId="{46BBB9DF-82F0-4D0F-B319-D6BDB7621B93}" destId="{EE5B2EC0-CC21-476A-9DC9-CE83C05F1C01}" srcOrd="0" destOrd="0" presId="urn:microsoft.com/office/officeart/2005/8/layout/hierarchy3"/>
    <dgm:cxn modelId="{18F578EE-3E19-46A8-99B6-0D30A0B7EBFD}" type="presOf" srcId="{D4B732E2-1598-450C-8BFB-91AC4EB473D1}" destId="{74ADD9A6-ADC7-4D7A-AEE4-B5E399FC05D6}" srcOrd="0" destOrd="0" presId="urn:microsoft.com/office/officeart/2005/8/layout/hierarchy3"/>
    <dgm:cxn modelId="{8BBB8EF4-46D7-4111-9936-F77A75EEF54A}" srcId="{39673551-86D2-49EE-9FF5-1D74DDDF63B7}" destId="{3E8B7AC4-3FF4-448B-A566-A499AC60EFF6}" srcOrd="2" destOrd="0" parTransId="{213F6309-C45F-441B-AB1E-A1359D98B44B}" sibTransId="{A1E9A79A-AF2F-4CBB-93D8-5F6A72015FAD}"/>
    <dgm:cxn modelId="{7A60C2F4-0850-4EB0-A067-792780324BB1}" type="presOf" srcId="{267B9951-2A5A-46BA-BA73-DFB5FC42F038}" destId="{B45DB6C6-B157-401B-BDF9-05788D51B931}" srcOrd="0" destOrd="0" presId="urn:microsoft.com/office/officeart/2005/8/layout/hierarchy3"/>
    <dgm:cxn modelId="{3F377FF9-0BD4-4F03-8885-453F1CA52115}" srcId="{24C2556D-6C71-4ADB-94B1-75CF75F9F6E4}" destId="{C4938226-9785-4E5A-8487-78CED6E40EC9}" srcOrd="3" destOrd="0" parTransId="{5AFEF675-D0CA-4647-8356-D3693D0DABF3}" sibTransId="{448BA45E-4BDF-46EB-A6B1-B07CF19CADF2}"/>
    <dgm:cxn modelId="{1B28665C-27FB-40A8-A972-DD42F948EE13}" type="presParOf" srcId="{0A0F530D-22DB-448A-AFDB-4FC416326FA3}" destId="{1C470DCB-46E6-48C3-BEAA-A87748EA447A}" srcOrd="0" destOrd="0" presId="urn:microsoft.com/office/officeart/2005/8/layout/hierarchy3"/>
    <dgm:cxn modelId="{BD23E977-A4E6-4F25-8B86-EC309A4B6884}" type="presParOf" srcId="{1C470DCB-46E6-48C3-BEAA-A87748EA447A}" destId="{2761DAA8-7801-46FD-BC52-CF80F29C9640}" srcOrd="0" destOrd="0" presId="urn:microsoft.com/office/officeart/2005/8/layout/hierarchy3"/>
    <dgm:cxn modelId="{0EDED919-3238-4EDF-A4C5-BB4E6A53964F}" type="presParOf" srcId="{2761DAA8-7801-46FD-BC52-CF80F29C9640}" destId="{A4538AF2-835E-4B5D-9C9D-DBAF12EFD5DD}" srcOrd="0" destOrd="0" presId="urn:microsoft.com/office/officeart/2005/8/layout/hierarchy3"/>
    <dgm:cxn modelId="{8FDB589B-903D-4A26-BF41-966064B0796E}" type="presParOf" srcId="{2761DAA8-7801-46FD-BC52-CF80F29C9640}" destId="{F02FF9FC-A6F0-46D5-8949-8C93BDBCCE61}" srcOrd="1" destOrd="0" presId="urn:microsoft.com/office/officeart/2005/8/layout/hierarchy3"/>
    <dgm:cxn modelId="{A2B3E996-37D1-4C92-AD07-641E8B28BB1B}" type="presParOf" srcId="{1C470DCB-46E6-48C3-BEAA-A87748EA447A}" destId="{21D5E031-D966-48F6-B099-DBFDB3CF2BE7}" srcOrd="1" destOrd="0" presId="urn:microsoft.com/office/officeart/2005/8/layout/hierarchy3"/>
    <dgm:cxn modelId="{3CFC4855-0591-409C-BC74-59C0ECA3DF55}" type="presParOf" srcId="{21D5E031-D966-48F6-B099-DBFDB3CF2BE7}" destId="{16C9DB0F-B74A-408A-8ABA-2D605D6A4138}" srcOrd="0" destOrd="0" presId="urn:microsoft.com/office/officeart/2005/8/layout/hierarchy3"/>
    <dgm:cxn modelId="{DBC717B5-8A55-47E9-8AB4-ACBFDE3F258C}" type="presParOf" srcId="{21D5E031-D966-48F6-B099-DBFDB3CF2BE7}" destId="{DED76EDD-3B90-4B12-8B5D-F6A86C76E1BF}" srcOrd="1" destOrd="0" presId="urn:microsoft.com/office/officeart/2005/8/layout/hierarchy3"/>
    <dgm:cxn modelId="{431E33AA-07ED-4E62-B894-BB710C6F7135}" type="presParOf" srcId="{21D5E031-D966-48F6-B099-DBFDB3CF2BE7}" destId="{34D30891-6903-4B03-9F7A-DE67B9A7145B}" srcOrd="2" destOrd="0" presId="urn:microsoft.com/office/officeart/2005/8/layout/hierarchy3"/>
    <dgm:cxn modelId="{68BC8C13-2EEC-4A9C-B176-1460EC00F1A7}" type="presParOf" srcId="{21D5E031-D966-48F6-B099-DBFDB3CF2BE7}" destId="{F096E88F-4184-486E-BF18-969A5E65AD63}" srcOrd="3" destOrd="0" presId="urn:microsoft.com/office/officeart/2005/8/layout/hierarchy3"/>
    <dgm:cxn modelId="{7617164D-C34D-4825-B113-3F6A0657E00F}" type="presParOf" srcId="{21D5E031-D966-48F6-B099-DBFDB3CF2BE7}" destId="{E02E9F06-AFAF-4BB8-BD57-37EB63A52188}" srcOrd="4" destOrd="0" presId="urn:microsoft.com/office/officeart/2005/8/layout/hierarchy3"/>
    <dgm:cxn modelId="{A2D4C8A1-DC87-46EC-9A71-793EB02DA3F1}" type="presParOf" srcId="{21D5E031-D966-48F6-B099-DBFDB3CF2BE7}" destId="{78DEDA99-4AA3-4C19-9F62-848B1B7E1F67}" srcOrd="5" destOrd="0" presId="urn:microsoft.com/office/officeart/2005/8/layout/hierarchy3"/>
    <dgm:cxn modelId="{E9532C81-A271-4D2D-8628-FDF7085C68E0}" type="presParOf" srcId="{21D5E031-D966-48F6-B099-DBFDB3CF2BE7}" destId="{C7DA35DE-D2FC-4852-BFF2-9C0D76B847E2}" srcOrd="6" destOrd="0" presId="urn:microsoft.com/office/officeart/2005/8/layout/hierarchy3"/>
    <dgm:cxn modelId="{47D198F5-2F13-43BC-AF4F-60A1FA7A5E73}" type="presParOf" srcId="{21D5E031-D966-48F6-B099-DBFDB3CF2BE7}" destId="{64A9D643-1C3B-42F4-BF41-26E705ED81D3}" srcOrd="7" destOrd="0" presId="urn:microsoft.com/office/officeart/2005/8/layout/hierarchy3"/>
    <dgm:cxn modelId="{4F2C0B6F-3D4E-4823-9851-AF54D2DE48A8}" type="presParOf" srcId="{0A0F530D-22DB-448A-AFDB-4FC416326FA3}" destId="{782808C9-1287-488E-A4B9-A1155B8189DD}" srcOrd="1" destOrd="0" presId="urn:microsoft.com/office/officeart/2005/8/layout/hierarchy3"/>
    <dgm:cxn modelId="{95893B86-433A-4E8E-B510-9481C06220F4}" type="presParOf" srcId="{782808C9-1287-488E-A4B9-A1155B8189DD}" destId="{D68F9169-0B92-4745-B1D7-F2241C6657B9}" srcOrd="0" destOrd="0" presId="urn:microsoft.com/office/officeart/2005/8/layout/hierarchy3"/>
    <dgm:cxn modelId="{FB772D8B-8A78-4226-A8A0-578060BF497B}" type="presParOf" srcId="{D68F9169-0B92-4745-B1D7-F2241C6657B9}" destId="{70F6A017-25DE-49E0-88DB-426D245BC8B3}" srcOrd="0" destOrd="0" presId="urn:microsoft.com/office/officeart/2005/8/layout/hierarchy3"/>
    <dgm:cxn modelId="{0647F79C-D693-44E5-871B-BC1F72F61966}" type="presParOf" srcId="{D68F9169-0B92-4745-B1D7-F2241C6657B9}" destId="{3F16F802-FC5C-4F02-9933-CEFB4CF027D0}" srcOrd="1" destOrd="0" presId="urn:microsoft.com/office/officeart/2005/8/layout/hierarchy3"/>
    <dgm:cxn modelId="{02D26BFC-4364-4859-8181-7ADC382EF16C}" type="presParOf" srcId="{782808C9-1287-488E-A4B9-A1155B8189DD}" destId="{8AD4C9DB-BA46-4BE1-8691-F981ABCBEC18}" srcOrd="1" destOrd="0" presId="urn:microsoft.com/office/officeart/2005/8/layout/hierarchy3"/>
    <dgm:cxn modelId="{C0A83B80-4DB2-47A5-8837-586EA88A84F3}" type="presParOf" srcId="{8AD4C9DB-BA46-4BE1-8691-F981ABCBEC18}" destId="{787811FB-4948-4082-8C4F-1EDB72B82916}" srcOrd="0" destOrd="0" presId="urn:microsoft.com/office/officeart/2005/8/layout/hierarchy3"/>
    <dgm:cxn modelId="{D077716B-8508-4B7E-84F2-03CD447D18AC}" type="presParOf" srcId="{8AD4C9DB-BA46-4BE1-8691-F981ABCBEC18}" destId="{DACE0396-C7D9-4D8A-A0CC-0A0A175DB76C}" srcOrd="1" destOrd="0" presId="urn:microsoft.com/office/officeart/2005/8/layout/hierarchy3"/>
    <dgm:cxn modelId="{E801E890-0EC4-43E6-9C33-EAD47AD5CCE5}" type="presParOf" srcId="{8AD4C9DB-BA46-4BE1-8691-F981ABCBEC18}" destId="{585910B8-2BB6-4CA0-A21B-39E7C6E4BDAC}" srcOrd="2" destOrd="0" presId="urn:microsoft.com/office/officeart/2005/8/layout/hierarchy3"/>
    <dgm:cxn modelId="{532AED7E-419C-41A7-983E-D9024CBE904E}" type="presParOf" srcId="{8AD4C9DB-BA46-4BE1-8691-F981ABCBEC18}" destId="{60203AC0-B945-4995-8536-6958C25B6938}" srcOrd="3" destOrd="0" presId="urn:microsoft.com/office/officeart/2005/8/layout/hierarchy3"/>
    <dgm:cxn modelId="{A9827832-E4C5-4DF7-8A7E-A35909199C01}" type="presParOf" srcId="{8AD4C9DB-BA46-4BE1-8691-F981ABCBEC18}" destId="{6FFB9F18-59DC-47A8-A8B1-6224C233AD33}" srcOrd="4" destOrd="0" presId="urn:microsoft.com/office/officeart/2005/8/layout/hierarchy3"/>
    <dgm:cxn modelId="{A56086FE-4FA2-40C8-BB70-F77FD3D0C18B}" type="presParOf" srcId="{8AD4C9DB-BA46-4BE1-8691-F981ABCBEC18}" destId="{CF6EABD6-90B6-43B3-A6F4-9E19B5C8EFC6}" srcOrd="5" destOrd="0" presId="urn:microsoft.com/office/officeart/2005/8/layout/hierarchy3"/>
    <dgm:cxn modelId="{82F01853-DAFA-4E47-812D-47099DF46180}" type="presParOf" srcId="{8AD4C9DB-BA46-4BE1-8691-F981ABCBEC18}" destId="{6819FD93-01A5-42D0-B84B-9537B70A2D19}" srcOrd="6" destOrd="0" presId="urn:microsoft.com/office/officeart/2005/8/layout/hierarchy3"/>
    <dgm:cxn modelId="{0FF04032-713F-4FD2-8C69-560DEB63C3DD}" type="presParOf" srcId="{8AD4C9DB-BA46-4BE1-8691-F981ABCBEC18}" destId="{EE5B2EC0-CC21-476A-9DC9-CE83C05F1C01}" srcOrd="7" destOrd="0" presId="urn:microsoft.com/office/officeart/2005/8/layout/hierarchy3"/>
    <dgm:cxn modelId="{A840A66B-C18C-45D8-BB6C-684E12297B02}" type="presParOf" srcId="{0A0F530D-22DB-448A-AFDB-4FC416326FA3}" destId="{B59FF438-C29F-4EAF-A2DB-847CB43B1D7E}" srcOrd="2" destOrd="0" presId="urn:microsoft.com/office/officeart/2005/8/layout/hierarchy3"/>
    <dgm:cxn modelId="{3EA1078B-A565-465D-955D-A16A6BB85863}" type="presParOf" srcId="{B59FF438-C29F-4EAF-A2DB-847CB43B1D7E}" destId="{9AAB71BD-DC05-40C1-8AC4-8D3D96D9741E}" srcOrd="0" destOrd="0" presId="urn:microsoft.com/office/officeart/2005/8/layout/hierarchy3"/>
    <dgm:cxn modelId="{B1F5A262-66FC-4CFA-8666-0525244551D9}" type="presParOf" srcId="{9AAB71BD-DC05-40C1-8AC4-8D3D96D9741E}" destId="{CAEA7929-E6AF-482B-8F95-6E9797F5B8F5}" srcOrd="0" destOrd="0" presId="urn:microsoft.com/office/officeart/2005/8/layout/hierarchy3"/>
    <dgm:cxn modelId="{8B5A6265-9E03-440F-87E0-CDBA28A9C3FA}" type="presParOf" srcId="{9AAB71BD-DC05-40C1-8AC4-8D3D96D9741E}" destId="{82818DF8-AF86-4119-89A8-4127F6E66454}" srcOrd="1" destOrd="0" presId="urn:microsoft.com/office/officeart/2005/8/layout/hierarchy3"/>
    <dgm:cxn modelId="{041C7834-A9D1-4FE6-B1F9-76F0FFCC0EB6}" type="presParOf" srcId="{B59FF438-C29F-4EAF-A2DB-847CB43B1D7E}" destId="{11C380F6-07C4-4F70-97B9-725F8A3A25A2}" srcOrd="1" destOrd="0" presId="urn:microsoft.com/office/officeart/2005/8/layout/hierarchy3"/>
    <dgm:cxn modelId="{F4E40CAA-2D31-4A9F-AC91-4E3539C05D1E}" type="presParOf" srcId="{11C380F6-07C4-4F70-97B9-725F8A3A25A2}" destId="{BA775672-F5C4-49DE-8B47-F2FFFA6DF27B}" srcOrd="0" destOrd="0" presId="urn:microsoft.com/office/officeart/2005/8/layout/hierarchy3"/>
    <dgm:cxn modelId="{F61EDDFD-DF53-45F5-A98A-51037EE3AD5E}" type="presParOf" srcId="{11C380F6-07C4-4F70-97B9-725F8A3A25A2}" destId="{3EF4996D-0CE1-4AAC-B68C-EF26A14F86F6}" srcOrd="1" destOrd="0" presId="urn:microsoft.com/office/officeart/2005/8/layout/hierarchy3"/>
    <dgm:cxn modelId="{4298AAC8-24E3-4EE3-B889-063A86C9D57D}" type="presParOf" srcId="{11C380F6-07C4-4F70-97B9-725F8A3A25A2}" destId="{D6E8B34A-4211-4A77-A139-35DC21494D3F}" srcOrd="2" destOrd="0" presId="urn:microsoft.com/office/officeart/2005/8/layout/hierarchy3"/>
    <dgm:cxn modelId="{55C251BB-A366-4D86-A3F2-11D7CB149C0A}" type="presParOf" srcId="{11C380F6-07C4-4F70-97B9-725F8A3A25A2}" destId="{D4C11456-0DDE-495B-A5A6-63896587B03F}" srcOrd="3" destOrd="0" presId="urn:microsoft.com/office/officeart/2005/8/layout/hierarchy3"/>
    <dgm:cxn modelId="{9F9C260F-8ED6-4E82-B619-9A98728BD33E}" type="presParOf" srcId="{11C380F6-07C4-4F70-97B9-725F8A3A25A2}" destId="{9FEB751C-EF06-4C11-A477-F2F609512627}" srcOrd="4" destOrd="0" presId="urn:microsoft.com/office/officeart/2005/8/layout/hierarchy3"/>
    <dgm:cxn modelId="{B27DD7FA-F413-44F3-804A-B56BCA668736}" type="presParOf" srcId="{11C380F6-07C4-4F70-97B9-725F8A3A25A2}" destId="{A32580A4-0756-414F-88C6-EE69BCD89293}" srcOrd="5" destOrd="0" presId="urn:microsoft.com/office/officeart/2005/8/layout/hierarchy3"/>
    <dgm:cxn modelId="{86D1AD00-6547-4E30-89AB-8D0D946AB192}" type="presParOf" srcId="{11C380F6-07C4-4F70-97B9-725F8A3A25A2}" destId="{7A4B712F-8CEE-447B-95D8-3DC77F99389D}" srcOrd="6" destOrd="0" presId="urn:microsoft.com/office/officeart/2005/8/layout/hierarchy3"/>
    <dgm:cxn modelId="{F6DA14A5-4DE4-45AB-A6F6-52678FF1F491}" type="presParOf" srcId="{11C380F6-07C4-4F70-97B9-725F8A3A25A2}" destId="{97C1777B-45A1-49EE-8399-E2D13DAAE95F}" srcOrd="7" destOrd="0" presId="urn:microsoft.com/office/officeart/2005/8/layout/hierarchy3"/>
    <dgm:cxn modelId="{394B8471-60C6-4BB8-97AD-6A5D1343C1E9}" type="presParOf" srcId="{0A0F530D-22DB-448A-AFDB-4FC416326FA3}" destId="{55CE958D-A7B9-44ED-A835-B8E733214EC7}" srcOrd="3" destOrd="0" presId="urn:microsoft.com/office/officeart/2005/8/layout/hierarchy3"/>
    <dgm:cxn modelId="{1A37795F-C127-47A7-AEC4-D562CE41412F}" type="presParOf" srcId="{55CE958D-A7B9-44ED-A835-B8E733214EC7}" destId="{D3D7BF2D-6B23-4167-8FDE-14E0DD057E82}" srcOrd="0" destOrd="0" presId="urn:microsoft.com/office/officeart/2005/8/layout/hierarchy3"/>
    <dgm:cxn modelId="{BB8AE351-1AB5-425B-9EA9-077047BFD160}" type="presParOf" srcId="{D3D7BF2D-6B23-4167-8FDE-14E0DD057E82}" destId="{8D70CBC2-F6D1-485C-9383-6E57630ECE17}" srcOrd="0" destOrd="0" presId="urn:microsoft.com/office/officeart/2005/8/layout/hierarchy3"/>
    <dgm:cxn modelId="{1A365056-6A4F-4183-9089-ABA62C469635}" type="presParOf" srcId="{D3D7BF2D-6B23-4167-8FDE-14E0DD057E82}" destId="{46066578-FFBE-4D67-9A6A-CB53A3245212}" srcOrd="1" destOrd="0" presId="urn:microsoft.com/office/officeart/2005/8/layout/hierarchy3"/>
    <dgm:cxn modelId="{2E680CE8-12B3-468C-80AF-2DFE0DCA2BC8}" type="presParOf" srcId="{55CE958D-A7B9-44ED-A835-B8E733214EC7}" destId="{11D02AD7-1831-467B-9693-D863E646B6BA}" srcOrd="1" destOrd="0" presId="urn:microsoft.com/office/officeart/2005/8/layout/hierarchy3"/>
    <dgm:cxn modelId="{4ED52A5D-D5D6-4728-A46A-4E5E7B2C9BC1}" type="presParOf" srcId="{11D02AD7-1831-467B-9693-D863E646B6BA}" destId="{DDFA337C-BD5C-4BEB-B068-486E0A122383}" srcOrd="0" destOrd="0" presId="urn:microsoft.com/office/officeart/2005/8/layout/hierarchy3"/>
    <dgm:cxn modelId="{F129582B-C779-4A79-9C79-12E0EE2D9E01}" type="presParOf" srcId="{11D02AD7-1831-467B-9693-D863E646B6BA}" destId="{9504B906-CF84-4A55-B371-E5335484D0E4}" srcOrd="1" destOrd="0" presId="urn:microsoft.com/office/officeart/2005/8/layout/hierarchy3"/>
    <dgm:cxn modelId="{4E893476-DCE7-44D3-A703-0A0E162B2DAC}" type="presParOf" srcId="{11D02AD7-1831-467B-9693-D863E646B6BA}" destId="{3B866772-2C82-4B84-8E95-6073642305FF}" srcOrd="2" destOrd="0" presId="urn:microsoft.com/office/officeart/2005/8/layout/hierarchy3"/>
    <dgm:cxn modelId="{56AA7341-0385-4544-9611-2FE46E03FB4F}" type="presParOf" srcId="{11D02AD7-1831-467B-9693-D863E646B6BA}" destId="{82A6A0E8-1CAF-4C00-AA04-66C84228E909}" srcOrd="3" destOrd="0" presId="urn:microsoft.com/office/officeart/2005/8/layout/hierarchy3"/>
    <dgm:cxn modelId="{F159E950-86FF-4FA3-8463-53880A278B52}" type="presParOf" srcId="{11D02AD7-1831-467B-9693-D863E646B6BA}" destId="{67FD2907-CD5B-4899-97BA-DE1657E18300}" srcOrd="4" destOrd="0" presId="urn:microsoft.com/office/officeart/2005/8/layout/hierarchy3"/>
    <dgm:cxn modelId="{0DE127A8-2FC6-4A6F-9762-F0B4AA7DAF37}" type="presParOf" srcId="{11D02AD7-1831-467B-9693-D863E646B6BA}" destId="{2DC3E931-3673-4C7B-A1D2-DEBA46BC5E44}" srcOrd="5" destOrd="0" presId="urn:microsoft.com/office/officeart/2005/8/layout/hierarchy3"/>
    <dgm:cxn modelId="{979C530B-849D-4741-8D42-0398E7984936}" type="presParOf" srcId="{11D02AD7-1831-467B-9693-D863E646B6BA}" destId="{C7BBF0CC-E7DA-4A52-8FD3-3EC63BC97736}" srcOrd="6" destOrd="0" presId="urn:microsoft.com/office/officeart/2005/8/layout/hierarchy3"/>
    <dgm:cxn modelId="{E9CC4A4C-9E37-4AB9-AAF6-AD495C9FCD9A}" type="presParOf" srcId="{11D02AD7-1831-467B-9693-D863E646B6BA}" destId="{0E6B22B1-238E-437B-9ADB-225B65070CB1}" srcOrd="7" destOrd="0" presId="urn:microsoft.com/office/officeart/2005/8/layout/hierarchy3"/>
    <dgm:cxn modelId="{FEACC5B9-001D-4776-A912-45AD886974E7}" type="presParOf" srcId="{0A0F530D-22DB-448A-AFDB-4FC416326FA3}" destId="{74914050-ADC5-4CBF-91C0-6235C561C2DD}" srcOrd="4" destOrd="0" presId="urn:microsoft.com/office/officeart/2005/8/layout/hierarchy3"/>
    <dgm:cxn modelId="{E743F4B0-19C6-4C03-8A7B-07694137BAEA}" type="presParOf" srcId="{74914050-ADC5-4CBF-91C0-6235C561C2DD}" destId="{7558AE46-7B03-418D-AB85-6B6F467AA3FD}" srcOrd="0" destOrd="0" presId="urn:microsoft.com/office/officeart/2005/8/layout/hierarchy3"/>
    <dgm:cxn modelId="{55DB05BA-53FE-490A-AF1C-25349DEB44DE}" type="presParOf" srcId="{7558AE46-7B03-418D-AB85-6B6F467AA3FD}" destId="{E305DFBF-E480-448D-868E-362899B0EEB9}" srcOrd="0" destOrd="0" presId="urn:microsoft.com/office/officeart/2005/8/layout/hierarchy3"/>
    <dgm:cxn modelId="{648345A4-29E1-4216-8EF3-93B11EC7400A}" type="presParOf" srcId="{7558AE46-7B03-418D-AB85-6B6F467AA3FD}" destId="{89A2659E-C755-48DA-B1D1-CF1ACF3A2FC4}" srcOrd="1" destOrd="0" presId="urn:microsoft.com/office/officeart/2005/8/layout/hierarchy3"/>
    <dgm:cxn modelId="{A64077A3-EC85-4A3C-BE68-AA0F4E0353DB}" type="presParOf" srcId="{74914050-ADC5-4CBF-91C0-6235C561C2DD}" destId="{79EC1DB5-590F-4E42-BC56-C265495F6351}" srcOrd="1" destOrd="0" presId="urn:microsoft.com/office/officeart/2005/8/layout/hierarchy3"/>
    <dgm:cxn modelId="{7D6FF8AB-C98C-4D36-AE1A-2DCC3CE4842F}" type="presParOf" srcId="{79EC1DB5-590F-4E42-BC56-C265495F6351}" destId="{DB5A07F9-F2C4-4624-A4FB-67A57C8D01D8}" srcOrd="0" destOrd="0" presId="urn:microsoft.com/office/officeart/2005/8/layout/hierarchy3"/>
    <dgm:cxn modelId="{9EA1481A-02EB-43E1-94FE-A20A9AF2AFCC}" type="presParOf" srcId="{79EC1DB5-590F-4E42-BC56-C265495F6351}" destId="{AC8160A5-87E2-4694-883B-F5402CACAF35}" srcOrd="1" destOrd="0" presId="urn:microsoft.com/office/officeart/2005/8/layout/hierarchy3"/>
    <dgm:cxn modelId="{8BD67E76-5FAF-443E-901F-BFB97AEDC554}" type="presParOf" srcId="{79EC1DB5-590F-4E42-BC56-C265495F6351}" destId="{7979ACEC-D370-4A37-AB9F-3C492D3A1D21}" srcOrd="2" destOrd="0" presId="urn:microsoft.com/office/officeart/2005/8/layout/hierarchy3"/>
    <dgm:cxn modelId="{2894CCDE-1FA6-44E8-AF8A-0C7C3A17B19E}" type="presParOf" srcId="{79EC1DB5-590F-4E42-BC56-C265495F6351}" destId="{7B2941C5-47F1-428A-8454-C694F81C27A2}" srcOrd="3" destOrd="0" presId="urn:microsoft.com/office/officeart/2005/8/layout/hierarchy3"/>
    <dgm:cxn modelId="{4B62FC23-7367-42D5-9A80-B12CAF9039AC}" type="presParOf" srcId="{79EC1DB5-590F-4E42-BC56-C265495F6351}" destId="{74ADD9A6-ADC7-4D7A-AEE4-B5E399FC05D6}" srcOrd="4" destOrd="0" presId="urn:microsoft.com/office/officeart/2005/8/layout/hierarchy3"/>
    <dgm:cxn modelId="{BCA2BA36-FFEE-4AD0-BDBA-45E6E15BACB3}" type="presParOf" srcId="{79EC1DB5-590F-4E42-BC56-C265495F6351}" destId="{B45DB6C6-B157-401B-BDF9-05788D51B931}" srcOrd="5" destOrd="0" presId="urn:microsoft.com/office/officeart/2005/8/layout/hierarchy3"/>
    <dgm:cxn modelId="{B93D8A98-1688-4BFE-BCCF-91D54C3594C1}" type="presParOf" srcId="{79EC1DB5-590F-4E42-BC56-C265495F6351}" destId="{C2C5213C-3579-4C88-AEBD-98BA385A9AC0}" srcOrd="6" destOrd="0" presId="urn:microsoft.com/office/officeart/2005/8/layout/hierarchy3"/>
    <dgm:cxn modelId="{54600E84-3B7B-40D6-AA5C-16EC45F47BD9}" type="presParOf" srcId="{79EC1DB5-590F-4E42-BC56-C265495F6351}" destId="{A8B28FDD-455D-4D56-AE7C-B56B635648A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8AF2-835E-4B5D-9C9D-DBAF12EFD5DD}">
      <dsp:nvSpPr>
        <dsp:cNvPr id="0" name=""/>
        <dsp:cNvSpPr/>
      </dsp:nvSpPr>
      <dsp:spPr>
        <a:xfrm>
          <a:off x="5621" y="13103"/>
          <a:ext cx="1368671" cy="74545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/>
            <a:t>EDUCACIÓN</a:t>
          </a:r>
        </a:p>
      </dsp:txBody>
      <dsp:txXfrm>
        <a:off x="27455" y="34937"/>
        <a:ext cx="1325003" cy="701785"/>
      </dsp:txXfrm>
    </dsp:sp>
    <dsp:sp modelId="{16C9DB0F-B74A-408A-8ABA-2D605D6A4138}">
      <dsp:nvSpPr>
        <dsp:cNvPr id="0" name=""/>
        <dsp:cNvSpPr/>
      </dsp:nvSpPr>
      <dsp:spPr>
        <a:xfrm>
          <a:off x="142488" y="758557"/>
          <a:ext cx="136867" cy="51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251"/>
              </a:lnTo>
              <a:lnTo>
                <a:pt x="136867" y="513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76EDD-3B90-4B12-8B5D-F6A86C76E1BF}">
      <dsp:nvSpPr>
        <dsp:cNvPr id="0" name=""/>
        <dsp:cNvSpPr/>
      </dsp:nvSpPr>
      <dsp:spPr>
        <a:xfrm>
          <a:off x="279355" y="929641"/>
          <a:ext cx="1210945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Inasistencia escolar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12.0%</a:t>
          </a:r>
        </a:p>
      </dsp:txBody>
      <dsp:txXfrm>
        <a:off x="299398" y="949684"/>
        <a:ext cx="1170859" cy="644249"/>
      </dsp:txXfrm>
    </dsp:sp>
    <dsp:sp modelId="{34D30891-6903-4B03-9F7A-DE67B9A7145B}">
      <dsp:nvSpPr>
        <dsp:cNvPr id="0" name=""/>
        <dsp:cNvSpPr/>
      </dsp:nvSpPr>
      <dsp:spPr>
        <a:xfrm>
          <a:off x="142488" y="758557"/>
          <a:ext cx="136867" cy="136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71"/>
              </a:lnTo>
              <a:lnTo>
                <a:pt x="136867" y="1368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E88F-4184-486E-BF18-969A5E65AD63}">
      <dsp:nvSpPr>
        <dsp:cNvPr id="0" name=""/>
        <dsp:cNvSpPr/>
      </dsp:nvSpPr>
      <dsp:spPr>
        <a:xfrm>
          <a:off x="279355" y="1785060"/>
          <a:ext cx="1200915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Rezago educativo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2.2%</a:t>
          </a:r>
        </a:p>
      </dsp:txBody>
      <dsp:txXfrm>
        <a:off x="299398" y="1805103"/>
        <a:ext cx="1160829" cy="644249"/>
      </dsp:txXfrm>
    </dsp:sp>
    <dsp:sp modelId="{E02E9F06-AFAF-4BB8-BD57-37EB63A52188}">
      <dsp:nvSpPr>
        <dsp:cNvPr id="0" name=""/>
        <dsp:cNvSpPr/>
      </dsp:nvSpPr>
      <dsp:spPr>
        <a:xfrm>
          <a:off x="142488" y="758557"/>
          <a:ext cx="136867" cy="236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487"/>
              </a:lnTo>
              <a:lnTo>
                <a:pt x="136867" y="2366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EDA99-4AA3-4C19-9F62-848B1B7E1F67}">
      <dsp:nvSpPr>
        <dsp:cNvPr id="0" name=""/>
        <dsp:cNvSpPr/>
      </dsp:nvSpPr>
      <dsp:spPr>
        <a:xfrm>
          <a:off x="279355" y="2640479"/>
          <a:ext cx="1216540" cy="969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Cuido temprano inadecuado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16.5%</a:t>
          </a:r>
        </a:p>
      </dsp:txBody>
      <dsp:txXfrm>
        <a:off x="307740" y="2668864"/>
        <a:ext cx="1159770" cy="912358"/>
      </dsp:txXfrm>
    </dsp:sp>
    <dsp:sp modelId="{C7DA35DE-D2FC-4852-BFF2-9C0D76B847E2}">
      <dsp:nvSpPr>
        <dsp:cNvPr id="0" name=""/>
        <dsp:cNvSpPr/>
      </dsp:nvSpPr>
      <dsp:spPr>
        <a:xfrm>
          <a:off x="142488" y="758557"/>
          <a:ext cx="136867" cy="336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302"/>
              </a:lnTo>
              <a:lnTo>
                <a:pt x="136867" y="3364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9D643-1C3B-42F4-BF41-26E705ED81D3}">
      <dsp:nvSpPr>
        <dsp:cNvPr id="0" name=""/>
        <dsp:cNvSpPr/>
      </dsp:nvSpPr>
      <dsp:spPr>
        <a:xfrm>
          <a:off x="279355" y="3780692"/>
          <a:ext cx="1251479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Baja educación de adultos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79.6%</a:t>
          </a:r>
        </a:p>
      </dsp:txBody>
      <dsp:txXfrm>
        <a:off x="299398" y="3800735"/>
        <a:ext cx="1211393" cy="644249"/>
      </dsp:txXfrm>
    </dsp:sp>
    <dsp:sp modelId="{70F6A017-25DE-49E0-88DB-426D245BC8B3}">
      <dsp:nvSpPr>
        <dsp:cNvPr id="0" name=""/>
        <dsp:cNvSpPr/>
      </dsp:nvSpPr>
      <dsp:spPr>
        <a:xfrm>
          <a:off x="1716460" y="13103"/>
          <a:ext cx="1368671" cy="7785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/>
            <a:t>CONDICIONES DE VIVIENDA</a:t>
          </a:r>
        </a:p>
      </dsp:txBody>
      <dsp:txXfrm>
        <a:off x="1739261" y="35904"/>
        <a:ext cx="1323069" cy="732898"/>
      </dsp:txXfrm>
    </dsp:sp>
    <dsp:sp modelId="{787811FB-4948-4082-8C4F-1EDB72B82916}">
      <dsp:nvSpPr>
        <dsp:cNvPr id="0" name=""/>
        <dsp:cNvSpPr/>
      </dsp:nvSpPr>
      <dsp:spPr>
        <a:xfrm>
          <a:off x="1853327" y="791603"/>
          <a:ext cx="136867" cy="604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56"/>
              </a:lnTo>
              <a:lnTo>
                <a:pt x="136867" y="604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E0396-C7D9-4D8A-A0CC-0A0A175DB76C}">
      <dsp:nvSpPr>
        <dsp:cNvPr id="0" name=""/>
        <dsp:cNvSpPr/>
      </dsp:nvSpPr>
      <dsp:spPr>
        <a:xfrm>
          <a:off x="1990194" y="962687"/>
          <a:ext cx="1552740" cy="86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Materiales inadecuados de techo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5.6%</a:t>
          </a:r>
        </a:p>
      </dsp:txBody>
      <dsp:txXfrm>
        <a:off x="2015604" y="988097"/>
        <a:ext cx="1501920" cy="816725"/>
      </dsp:txXfrm>
    </dsp:sp>
    <dsp:sp modelId="{585910B8-2BB6-4CA0-A21B-39E7C6E4BDAC}">
      <dsp:nvSpPr>
        <dsp:cNvPr id="0" name=""/>
        <dsp:cNvSpPr/>
      </dsp:nvSpPr>
      <dsp:spPr>
        <a:xfrm>
          <a:off x="1853327" y="791603"/>
          <a:ext cx="136867" cy="159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383"/>
              </a:lnTo>
              <a:lnTo>
                <a:pt x="136867" y="1592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3AC0-B945-4995-8536-6958C25B6938}">
      <dsp:nvSpPr>
        <dsp:cNvPr id="0" name=""/>
        <dsp:cNvSpPr/>
      </dsp:nvSpPr>
      <dsp:spPr>
        <a:xfrm>
          <a:off x="1990194" y="2001317"/>
          <a:ext cx="1580475" cy="765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Materiales inadecuados de piso y pared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19.9%</a:t>
          </a:r>
        </a:p>
      </dsp:txBody>
      <dsp:txXfrm>
        <a:off x="2012610" y="2023733"/>
        <a:ext cx="1535643" cy="720508"/>
      </dsp:txXfrm>
    </dsp:sp>
    <dsp:sp modelId="{6FFB9F18-59DC-47A8-A8B1-6224C233AD33}">
      <dsp:nvSpPr>
        <dsp:cNvPr id="0" name=""/>
        <dsp:cNvSpPr/>
      </dsp:nvSpPr>
      <dsp:spPr>
        <a:xfrm>
          <a:off x="1853327" y="791603"/>
          <a:ext cx="136867" cy="248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305"/>
              </a:lnTo>
              <a:lnTo>
                <a:pt x="136867" y="24883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ABD6-90B6-43B3-A6F4-9E19B5C8EFC6}">
      <dsp:nvSpPr>
        <dsp:cNvPr id="0" name=""/>
        <dsp:cNvSpPr/>
      </dsp:nvSpPr>
      <dsp:spPr>
        <a:xfrm>
          <a:off x="1990194" y="2937741"/>
          <a:ext cx="1569668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Hacinamiento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43.4%</a:t>
          </a:r>
        </a:p>
      </dsp:txBody>
      <dsp:txXfrm>
        <a:off x="2010237" y="2957784"/>
        <a:ext cx="1529582" cy="644249"/>
      </dsp:txXfrm>
    </dsp:sp>
    <dsp:sp modelId="{6819FD93-01A5-42D0-B84B-9537B70A2D19}">
      <dsp:nvSpPr>
        <dsp:cNvPr id="0" name=""/>
        <dsp:cNvSpPr/>
      </dsp:nvSpPr>
      <dsp:spPr>
        <a:xfrm>
          <a:off x="1853327" y="791603"/>
          <a:ext cx="136867" cy="334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724"/>
              </a:lnTo>
              <a:lnTo>
                <a:pt x="136867" y="3343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B2EC0-CC21-476A-9DC9-CE83C05F1C01}">
      <dsp:nvSpPr>
        <dsp:cNvPr id="0" name=""/>
        <dsp:cNvSpPr/>
      </dsp:nvSpPr>
      <dsp:spPr>
        <a:xfrm>
          <a:off x="1990194" y="3793160"/>
          <a:ext cx="1630481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Inseguridad en la tenencia del terreno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9.0%</a:t>
          </a:r>
        </a:p>
      </dsp:txBody>
      <dsp:txXfrm>
        <a:off x="2010237" y="3813203"/>
        <a:ext cx="1590395" cy="644249"/>
      </dsp:txXfrm>
    </dsp:sp>
    <dsp:sp modelId="{CAEA7929-E6AF-482B-8F95-6E9797F5B8F5}">
      <dsp:nvSpPr>
        <dsp:cNvPr id="0" name=""/>
        <dsp:cNvSpPr/>
      </dsp:nvSpPr>
      <dsp:spPr>
        <a:xfrm>
          <a:off x="3655680" y="13103"/>
          <a:ext cx="1535813" cy="74081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/>
            <a:t>TRABAJO Y SEGURIDAD SOCIAL</a:t>
          </a:r>
        </a:p>
      </dsp:txBody>
      <dsp:txXfrm>
        <a:off x="3677378" y="34801"/>
        <a:ext cx="1492417" cy="697417"/>
      </dsp:txXfrm>
    </dsp:sp>
    <dsp:sp modelId="{BA775672-F5C4-49DE-8B47-F2FFFA6DF27B}">
      <dsp:nvSpPr>
        <dsp:cNvPr id="0" name=""/>
        <dsp:cNvSpPr/>
      </dsp:nvSpPr>
      <dsp:spPr>
        <a:xfrm>
          <a:off x="3809262" y="753917"/>
          <a:ext cx="153581" cy="61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607"/>
              </a:lnTo>
              <a:lnTo>
                <a:pt x="153581" y="611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4996D-0CE1-4AAC-B68C-EF26A14F86F6}">
      <dsp:nvSpPr>
        <dsp:cNvPr id="0" name=""/>
        <dsp:cNvSpPr/>
      </dsp:nvSpPr>
      <dsp:spPr>
        <a:xfrm>
          <a:off x="3962843" y="925001"/>
          <a:ext cx="1248676" cy="881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Subempleo e inestabilidad en el trabajo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65.8%</a:t>
          </a:r>
        </a:p>
      </dsp:txBody>
      <dsp:txXfrm>
        <a:off x="3988648" y="950806"/>
        <a:ext cx="1197066" cy="829437"/>
      </dsp:txXfrm>
    </dsp:sp>
    <dsp:sp modelId="{D6E8B34A-4211-4A77-A139-35DC21494D3F}">
      <dsp:nvSpPr>
        <dsp:cNvPr id="0" name=""/>
        <dsp:cNvSpPr/>
      </dsp:nvSpPr>
      <dsp:spPr>
        <a:xfrm>
          <a:off x="3809262" y="753917"/>
          <a:ext cx="153581" cy="1565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383"/>
              </a:lnTo>
              <a:lnTo>
                <a:pt x="153581" y="1565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1456-0DDE-495B-A5A6-63896587B03F}">
      <dsp:nvSpPr>
        <dsp:cNvPr id="0" name=""/>
        <dsp:cNvSpPr/>
      </dsp:nvSpPr>
      <dsp:spPr>
        <a:xfrm>
          <a:off x="3962843" y="1977132"/>
          <a:ext cx="1313551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Desempleo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17.8%</a:t>
          </a:r>
        </a:p>
      </dsp:txBody>
      <dsp:txXfrm>
        <a:off x="3982886" y="1997175"/>
        <a:ext cx="1273465" cy="644249"/>
      </dsp:txXfrm>
    </dsp:sp>
    <dsp:sp modelId="{9FEB751C-EF06-4C11-A477-F2F609512627}">
      <dsp:nvSpPr>
        <dsp:cNvPr id="0" name=""/>
        <dsp:cNvSpPr/>
      </dsp:nvSpPr>
      <dsp:spPr>
        <a:xfrm>
          <a:off x="3809262" y="753917"/>
          <a:ext cx="153581" cy="247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228"/>
              </a:lnTo>
              <a:lnTo>
                <a:pt x="153581" y="2474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580A4-0756-414F-88C6-EE69BCD89293}">
      <dsp:nvSpPr>
        <dsp:cNvPr id="0" name=""/>
        <dsp:cNvSpPr/>
      </dsp:nvSpPr>
      <dsp:spPr>
        <a:xfrm>
          <a:off x="3962843" y="2832552"/>
          <a:ext cx="1272174" cy="79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Falta de acceso a seguridad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68.8%</a:t>
          </a:r>
        </a:p>
      </dsp:txBody>
      <dsp:txXfrm>
        <a:off x="3986016" y="2855725"/>
        <a:ext cx="1225828" cy="744841"/>
      </dsp:txXfrm>
    </dsp:sp>
    <dsp:sp modelId="{7A4B712F-8CEE-447B-95D8-3DC77F99389D}">
      <dsp:nvSpPr>
        <dsp:cNvPr id="0" name=""/>
        <dsp:cNvSpPr/>
      </dsp:nvSpPr>
      <dsp:spPr>
        <a:xfrm>
          <a:off x="3809262" y="753917"/>
          <a:ext cx="153581" cy="3383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074"/>
              </a:lnTo>
              <a:lnTo>
                <a:pt x="153581" y="3383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777B-45A1-49EE-8399-E2D13DAAE95F}">
      <dsp:nvSpPr>
        <dsp:cNvPr id="0" name=""/>
        <dsp:cNvSpPr/>
      </dsp:nvSpPr>
      <dsp:spPr>
        <a:xfrm>
          <a:off x="3962843" y="3794823"/>
          <a:ext cx="1295671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Trabajo infantil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6.6%</a:t>
          </a:r>
        </a:p>
      </dsp:txBody>
      <dsp:txXfrm>
        <a:off x="3982886" y="3814866"/>
        <a:ext cx="1255585" cy="644249"/>
      </dsp:txXfrm>
    </dsp:sp>
    <dsp:sp modelId="{8D70CBC2-F6D1-485C-9383-6E57630ECE17}">
      <dsp:nvSpPr>
        <dsp:cNvPr id="0" name=""/>
        <dsp:cNvSpPr/>
      </dsp:nvSpPr>
      <dsp:spPr>
        <a:xfrm>
          <a:off x="5533661" y="13103"/>
          <a:ext cx="1800678" cy="73544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/>
            <a:t>SALUD, SERVICIOS BÁSICOS Y SEGURIDAD ALIMANTARIA</a:t>
          </a:r>
        </a:p>
      </dsp:txBody>
      <dsp:txXfrm>
        <a:off x="5555202" y="34644"/>
        <a:ext cx="1757596" cy="692366"/>
      </dsp:txXfrm>
    </dsp:sp>
    <dsp:sp modelId="{DDFA337C-BD5C-4BEB-B068-486E0A122383}">
      <dsp:nvSpPr>
        <dsp:cNvPr id="0" name=""/>
        <dsp:cNvSpPr/>
      </dsp:nvSpPr>
      <dsp:spPr>
        <a:xfrm>
          <a:off x="5713729" y="748552"/>
          <a:ext cx="180067" cy="63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74"/>
              </a:lnTo>
              <a:lnTo>
                <a:pt x="180067" y="63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B906-CF84-4A55-B371-E5335484D0E4}">
      <dsp:nvSpPr>
        <dsp:cNvPr id="0" name=""/>
        <dsp:cNvSpPr/>
      </dsp:nvSpPr>
      <dsp:spPr>
        <a:xfrm>
          <a:off x="5893797" y="919636"/>
          <a:ext cx="1352181" cy="933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Falta de acceso a servicios de salud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10.1%</a:t>
          </a:r>
        </a:p>
      </dsp:txBody>
      <dsp:txXfrm>
        <a:off x="5921129" y="946968"/>
        <a:ext cx="1297517" cy="878516"/>
      </dsp:txXfrm>
    </dsp:sp>
    <dsp:sp modelId="{3B866772-2C82-4B84-8E95-6073642305FF}">
      <dsp:nvSpPr>
        <dsp:cNvPr id="0" name=""/>
        <dsp:cNvSpPr/>
      </dsp:nvSpPr>
      <dsp:spPr>
        <a:xfrm>
          <a:off x="5713729" y="748552"/>
          <a:ext cx="180067" cy="161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515"/>
              </a:lnTo>
              <a:lnTo>
                <a:pt x="180067" y="1617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6A0E8-1CAF-4C00-AA04-66C84228E909}">
      <dsp:nvSpPr>
        <dsp:cNvPr id="0" name=""/>
        <dsp:cNvSpPr/>
      </dsp:nvSpPr>
      <dsp:spPr>
        <a:xfrm>
          <a:off x="5893797" y="2023900"/>
          <a:ext cx="1329877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Falta de acceso a agua potable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21.1%</a:t>
          </a:r>
        </a:p>
      </dsp:txBody>
      <dsp:txXfrm>
        <a:off x="5913840" y="2043943"/>
        <a:ext cx="1289791" cy="644249"/>
      </dsp:txXfrm>
    </dsp:sp>
    <dsp:sp modelId="{67FD2907-CD5B-4899-97BA-DE1657E18300}">
      <dsp:nvSpPr>
        <dsp:cNvPr id="0" name=""/>
        <dsp:cNvSpPr/>
      </dsp:nvSpPr>
      <dsp:spPr>
        <a:xfrm>
          <a:off x="5713729" y="748552"/>
          <a:ext cx="180067" cy="24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935"/>
              </a:lnTo>
              <a:lnTo>
                <a:pt x="180067" y="247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3E931-3673-4C7B-A1D2-DEBA46BC5E44}">
      <dsp:nvSpPr>
        <dsp:cNvPr id="0" name=""/>
        <dsp:cNvSpPr/>
      </dsp:nvSpPr>
      <dsp:spPr>
        <a:xfrm>
          <a:off x="5893797" y="2879319"/>
          <a:ext cx="1310737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Falta de acceso a saneamiento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45.8%</a:t>
          </a:r>
        </a:p>
      </dsp:txBody>
      <dsp:txXfrm>
        <a:off x="5913840" y="2899362"/>
        <a:ext cx="1270651" cy="644249"/>
      </dsp:txXfrm>
    </dsp:sp>
    <dsp:sp modelId="{C7BBF0CC-E7DA-4A52-8FD3-3EC63BC97736}">
      <dsp:nvSpPr>
        <dsp:cNvPr id="0" name=""/>
        <dsp:cNvSpPr/>
      </dsp:nvSpPr>
      <dsp:spPr>
        <a:xfrm>
          <a:off x="5713729" y="748552"/>
          <a:ext cx="180067" cy="332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354"/>
              </a:lnTo>
              <a:lnTo>
                <a:pt x="180067" y="3328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B22B1-238E-437B-9ADB-225B65070CB1}">
      <dsp:nvSpPr>
        <dsp:cNvPr id="0" name=""/>
        <dsp:cNvSpPr/>
      </dsp:nvSpPr>
      <dsp:spPr>
        <a:xfrm>
          <a:off x="5893797" y="3734739"/>
          <a:ext cx="1334235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Inseguridad alimentaria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20.9%</a:t>
          </a:r>
        </a:p>
      </dsp:txBody>
      <dsp:txXfrm>
        <a:off x="5913840" y="3754782"/>
        <a:ext cx="1294149" cy="644249"/>
      </dsp:txXfrm>
    </dsp:sp>
    <dsp:sp modelId="{E305DFBF-E480-448D-868E-362899B0EEB9}">
      <dsp:nvSpPr>
        <dsp:cNvPr id="0" name=""/>
        <dsp:cNvSpPr/>
      </dsp:nvSpPr>
      <dsp:spPr>
        <a:xfrm>
          <a:off x="7676508" y="13103"/>
          <a:ext cx="1585112" cy="68382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/>
            <a:t>CALIDAD DEL HÁBITAT</a:t>
          </a:r>
        </a:p>
      </dsp:txBody>
      <dsp:txXfrm>
        <a:off x="7696536" y="33131"/>
        <a:ext cx="1545056" cy="643766"/>
      </dsp:txXfrm>
    </dsp:sp>
    <dsp:sp modelId="{DB5A07F9-F2C4-4624-A4FB-67A57C8D01D8}">
      <dsp:nvSpPr>
        <dsp:cNvPr id="0" name=""/>
        <dsp:cNvSpPr/>
      </dsp:nvSpPr>
      <dsp:spPr>
        <a:xfrm>
          <a:off x="7835019" y="696925"/>
          <a:ext cx="158511" cy="63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74"/>
              </a:lnTo>
              <a:lnTo>
                <a:pt x="158511" y="63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160A5-87E2-4694-883B-F5402CACAF35}">
      <dsp:nvSpPr>
        <dsp:cNvPr id="0" name=""/>
        <dsp:cNvSpPr/>
      </dsp:nvSpPr>
      <dsp:spPr>
        <a:xfrm>
          <a:off x="7993530" y="868009"/>
          <a:ext cx="1466032" cy="933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Falta de espacios públicos de esparcimiento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35.2%</a:t>
          </a:r>
        </a:p>
      </dsp:txBody>
      <dsp:txXfrm>
        <a:off x="8020862" y="895341"/>
        <a:ext cx="1411368" cy="878516"/>
      </dsp:txXfrm>
    </dsp:sp>
    <dsp:sp modelId="{7979ACEC-D370-4A37-AB9F-3C492D3A1D21}">
      <dsp:nvSpPr>
        <dsp:cNvPr id="0" name=""/>
        <dsp:cNvSpPr/>
      </dsp:nvSpPr>
      <dsp:spPr>
        <a:xfrm>
          <a:off x="7835019" y="696925"/>
          <a:ext cx="158511" cy="161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515"/>
              </a:lnTo>
              <a:lnTo>
                <a:pt x="158511" y="1617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941C5-47F1-428A-8454-C694F81C27A2}">
      <dsp:nvSpPr>
        <dsp:cNvPr id="0" name=""/>
        <dsp:cNvSpPr/>
      </dsp:nvSpPr>
      <dsp:spPr>
        <a:xfrm>
          <a:off x="7993530" y="1972274"/>
          <a:ext cx="1440991" cy="68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Incidencia de crimen y delito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8.8%</a:t>
          </a:r>
        </a:p>
      </dsp:txBody>
      <dsp:txXfrm>
        <a:off x="8013573" y="1992317"/>
        <a:ext cx="1400905" cy="644249"/>
      </dsp:txXfrm>
    </dsp:sp>
    <dsp:sp modelId="{74ADD9A6-ADC7-4D7A-AEE4-B5E399FC05D6}">
      <dsp:nvSpPr>
        <dsp:cNvPr id="0" name=""/>
        <dsp:cNvSpPr/>
      </dsp:nvSpPr>
      <dsp:spPr>
        <a:xfrm>
          <a:off x="7835019" y="696925"/>
          <a:ext cx="158511" cy="252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084"/>
              </a:lnTo>
              <a:lnTo>
                <a:pt x="158511" y="2522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DB6C6-B157-401B-BDF9-05788D51B931}">
      <dsp:nvSpPr>
        <dsp:cNvPr id="0" name=""/>
        <dsp:cNvSpPr/>
      </dsp:nvSpPr>
      <dsp:spPr>
        <a:xfrm>
          <a:off x="7993530" y="2827693"/>
          <a:ext cx="1515819" cy="78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Restricciones debidas a la inseguridad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50.0%</a:t>
          </a:r>
        </a:p>
      </dsp:txBody>
      <dsp:txXfrm>
        <a:off x="8016453" y="2850616"/>
        <a:ext cx="1469973" cy="736787"/>
      </dsp:txXfrm>
    </dsp:sp>
    <dsp:sp modelId="{C2C5213C-3579-4C88-AEBD-98BA385A9AC0}">
      <dsp:nvSpPr>
        <dsp:cNvPr id="0" name=""/>
        <dsp:cNvSpPr/>
      </dsp:nvSpPr>
      <dsp:spPr>
        <a:xfrm>
          <a:off x="7835019" y="696925"/>
          <a:ext cx="148372" cy="340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851"/>
              </a:lnTo>
              <a:lnTo>
                <a:pt x="148372" y="3406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28FDD-455D-4D56-AE7C-B56B635648AE}">
      <dsp:nvSpPr>
        <dsp:cNvPr id="0" name=""/>
        <dsp:cNvSpPr/>
      </dsp:nvSpPr>
      <dsp:spPr>
        <a:xfrm>
          <a:off x="7983391" y="3712156"/>
          <a:ext cx="1534991" cy="783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Exposición a daños y riesgos ambientales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rgbClr val="FF0000"/>
              </a:solidFill>
            </a:rPr>
            <a:t>5.2%</a:t>
          </a:r>
        </a:p>
      </dsp:txBody>
      <dsp:txXfrm>
        <a:off x="8006331" y="3735096"/>
        <a:ext cx="1489111" cy="73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0.01839</cdr:x>
      <cdr:y>0.06053</cdr:y>
    </cdr:from>
    <cdr:to>
      <cdr:x>0.06798</cdr:x>
      <cdr:y>0.97586</cdr:y>
    </cdr:to>
    <cdr:sp macro="" textlink="">
      <cdr:nvSpPr>
        <cdr:cNvPr id="2" name="2 Abrir llave"/>
        <cdr:cNvSpPr/>
      </cdr:nvSpPr>
      <cdr:spPr>
        <a:xfrm xmlns:a="http://schemas.openxmlformats.org/drawingml/2006/main">
          <a:off x="144676" y="336287"/>
          <a:ext cx="390128" cy="5085574"/>
        </a:xfrm>
        <a:prstGeom xmlns:a="http://schemas.openxmlformats.org/drawingml/2006/main" prst="leftBrac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SV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0.05808</cdr:x>
      <cdr:y>0.64219</cdr:y>
    </cdr:from>
    <cdr:to>
      <cdr:x>0.9729</cdr:x>
      <cdr:y>0.65687</cdr:y>
    </cdr:to>
    <cdr:cxnSp macro="">
      <cdr:nvCxnSpPr>
        <cdr:cNvPr id="3" name="4 Conector recto">
          <a:extLst xmlns:a="http://schemas.openxmlformats.org/drawingml/2006/main">
            <a:ext uri="{FF2B5EF4-FFF2-40B4-BE49-F238E27FC236}">
              <a16:creationId xmlns:a16="http://schemas.microsoft.com/office/drawing/2014/main" id="{0706EC93-44FC-4463-A4CD-38B71CC9353E}"/>
            </a:ext>
          </a:extLst>
        </cdr:cNvPr>
        <cdr:cNvCxnSpPr/>
      </cdr:nvCxnSpPr>
      <cdr:spPr>
        <a:xfrm xmlns:a="http://schemas.openxmlformats.org/drawingml/2006/main">
          <a:off x="456941" y="3435411"/>
          <a:ext cx="7196961" cy="785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0.07279</cdr:x>
      <cdr:y>0.17637</cdr:y>
    </cdr:from>
    <cdr:to>
      <cdr:x>0.14265</cdr:x>
      <cdr:y>0.23859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5E942100-7A1C-4D03-BFC2-DBB0C8270104}"/>
            </a:ext>
          </a:extLst>
        </cdr:cNvPr>
        <cdr:cNvSpPr/>
      </cdr:nvSpPr>
      <cdr:spPr>
        <a:xfrm xmlns:a="http://schemas.openxmlformats.org/drawingml/2006/main">
          <a:off x="746347" y="1062153"/>
          <a:ext cx="716276" cy="37470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SV" dirty="0"/>
            <a:t>$ 543.89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0.02834</cdr:x>
      <cdr:y>0.34579</cdr:y>
    </cdr:from>
    <cdr:to>
      <cdr:x>1</cdr:x>
      <cdr:y>0.34579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A7F4EAF5-19D6-4FA8-B6BA-F00503E1A01D}"/>
            </a:ext>
          </a:extLst>
        </cdr:cNvPr>
        <cdr:cNvCxnSpPr/>
      </cdr:nvCxnSpPr>
      <cdr:spPr>
        <a:xfrm xmlns:a="http://schemas.openxmlformats.org/drawingml/2006/main">
          <a:off x="310668" y="2059449"/>
          <a:ext cx="10651499" cy="0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ash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0.04712</cdr:x>
      <cdr:y>0.62452</cdr:y>
    </cdr:from>
    <cdr:to>
      <cdr:x>0.21923</cdr:x>
      <cdr:y>0.7221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74429" y="3001107"/>
          <a:ext cx="2098431" cy="468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SV" sz="2800" dirty="0"/>
            <a:t>135</a:t>
          </a:r>
        </a:p>
      </cdr:txBody>
    </cdr:sp>
  </cdr:relSizeAnchor>
  <cdr:relSizeAnchor xmlns:cdr="http://schemas.openxmlformats.org/drawingml/2006/chartDrawing">
    <cdr:from>
      <cdr:x>0.56058</cdr:x>
      <cdr:y>0.45619</cdr:y>
    </cdr:from>
    <cdr:to>
      <cdr:x>0.69327</cdr:x>
      <cdr:y>0.60256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834553" y="2192214"/>
          <a:ext cx="1617784" cy="703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SV" sz="2800" b="1" dirty="0"/>
            <a:t>616</a:t>
          </a:r>
        </a:p>
      </cdr:txBody>
    </cdr:sp>
  </cdr:relSizeAnchor>
  <cdr:relSizeAnchor xmlns:cdr="http://schemas.openxmlformats.org/drawingml/2006/chartDrawing">
    <cdr:from>
      <cdr:x>0.77885</cdr:x>
      <cdr:y>0.37325</cdr:y>
    </cdr:from>
    <cdr:to>
      <cdr:x>0.93846</cdr:x>
      <cdr:y>0.53182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9495691" y="1793630"/>
          <a:ext cx="1946031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SV" sz="2800" dirty="0"/>
            <a:t>491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F56C-92D9-49E2-959D-8A175B39D922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A0604-8527-437E-86B3-F0A239C29C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48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dirty="0"/>
              <a:t>El  Salvador tiene una densidad poblacional superior al promedio de Centro América; al interior existen departamentos que superan la densidad población promedio, especialmente, San Salvador que supera los 2000 hab. por km</a:t>
            </a:r>
            <a:r>
              <a:rPr lang="es-SV" sz="1050" baseline="30000" dirty="0"/>
              <a:t>2</a:t>
            </a:r>
            <a:r>
              <a:rPr lang="es-SV" sz="1200" dirty="0"/>
              <a:t>, seguido de La Libertad, Sonsonate y Cuscatlán. </a:t>
            </a:r>
          </a:p>
          <a:p>
            <a:r>
              <a:rPr lang="es-SV" sz="1200" dirty="0"/>
              <a:t>Los municipios del AMSS se encuentra mayormente en el departamento de San Salvador, siendo Cuscatancingo, Soyapango y Mejicanos, los municipios más densamente poblados.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5775-D608-4F45-B13E-BB38B5B9A149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938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nivel nacional, para lograr la detección de personas con VIH en población clave se han realizado en el 2018 más de 18,205 pruebas a HSH, 9,916 pruebas a TS y 1,077 pruebas a </a:t>
            </a:r>
            <a:r>
              <a:rPr lang="es-S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Mtrans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7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4A017-5AD1-4D5E-940C-08BAC0E0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B0143B-348A-4445-B71C-5C985C73F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6B3C9-861B-417B-BA14-8B368E24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D67C8-C728-46F3-BC8F-674B9954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C4F32-BB4A-4959-9A13-A6C1A002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47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1856E-AFF6-41A8-B73E-9C46403B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36E08C-C9C4-495F-957A-860AF8233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061B9-1C90-4414-9A63-C3EE2C0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97701-053F-4115-910D-DBB843F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8C737-A6DA-4DBA-A63A-8F8487FC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221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B77A9B-0BE6-4C87-8605-AC9B6BB0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FF0E3C-1793-4117-AB0F-6E937D904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1F3A7-F713-4FE1-9BE9-C9B01BA4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B2908-4FC8-4653-9361-5401F1EA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62E2A4-C87E-4B54-8F68-74E8D4CF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87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E484-29A1-4E0B-86C5-437A1C90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78121-6F05-431B-B5D4-05442A98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B50FF7-81C4-4460-8534-4701631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6C06C-5497-47A0-AF35-5F920845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AFF1A-364A-4C0F-903C-7C75395E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916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7587B-762E-48CC-830F-DBFE2C6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13D01-D639-4416-B930-25944D262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3464A-6B64-43B9-93CA-24EE5B8F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254959-79E2-4D2A-9BDD-C986EFA4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679DF-4DBD-4922-AA43-947790DD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677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FA453-6350-4126-B8D5-A38CA890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C3AAAD-B6F9-4703-A026-7D9B325D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CCEA39-8979-4FFB-9AAF-797F818B7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90E2DB-29F3-43CA-834B-0D6B03E6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03324-7625-432B-9956-113737D6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00F0F-B8E9-47FE-A86A-C71D96C3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103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F46D4-AE7B-4525-9AA0-0805DFD3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D3116A-BA5D-4341-B050-C70EF243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6431D0-1768-45DE-AABE-0CE07E7C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307B21-78C3-4E57-A314-C8C84BB5C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CB89BA-AC20-40FB-92C5-C3B195111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8D4A73-DDCB-4828-BA50-1DD76EB9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4F31E5-93F0-4B88-93B8-E7D4264D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8A995-BE48-411A-A9AF-3AD63745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695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1820D-2886-43A1-9A25-25101617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0DA5B1-2629-4EF9-BF59-B1D04F00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134BC7-64B7-4200-AF28-83058D73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F09E90-9B05-4CC4-87E1-988914F8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619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0E3042-DA90-41F2-84FB-330E9B4A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54F04A-18A6-4305-9967-5E83069F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19C12-CCC5-4ACD-A59D-28CC1F98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761AB-6ED0-48B2-909D-1E978488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66BE64-F8D5-4522-ADE9-B62C6609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56079E-06D9-47A1-B79C-277B8B609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6AB55A-CB70-4C91-8C6F-92ED783E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8710AA-815E-4C1A-AAD9-48012BD6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05A2A-3B53-4A82-BA00-8E6D3C8A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318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AB21-76FD-43A3-9C5C-2B23D81F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0F69E3-D471-4672-885C-3B2FF8FC0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CD1922-20DC-457E-A902-B2841842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9AE9CB-2639-4224-8C95-B3DB5128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0C1240-25F5-4947-A0CF-01210517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4ECD8-D572-4471-97A3-61E621F5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65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9CE664-3528-4F12-AA4A-12F67ECB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A0046F-A937-47BE-B84E-CC8AAFD9F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5718F-90FD-4EA1-A8A2-9CA61E57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4739-CF9B-4182-A685-587E9F6DAF73}" type="datetimeFigureOut">
              <a:rPr lang="es-419" smtClean="0"/>
              <a:t>21/11/2019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F1101-2F15-4B86-962E-54BF5A93F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23B02-EE35-43E5-B3FC-E91B6E366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D2EB-6A9C-4847-8DB7-C8DBAF4C270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89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3292" y="1942979"/>
            <a:ext cx="9144000" cy="2387600"/>
          </a:xfrm>
        </p:spPr>
        <p:txBody>
          <a:bodyPr>
            <a:normAutofit/>
          </a:bodyPr>
          <a:lstStyle/>
          <a:p>
            <a:r>
              <a:rPr lang="es-ES" dirty="0"/>
              <a:t>Análisis situacional </a:t>
            </a:r>
            <a:r>
              <a:rPr lang="es-ES"/>
              <a:t>El Salvador 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3999" y="4595446"/>
            <a:ext cx="9190893" cy="2002211"/>
          </a:xfrm>
        </p:spPr>
        <p:txBody>
          <a:bodyPr>
            <a:normAutofit fontScale="92500" lnSpcReduction="20000"/>
          </a:bodyPr>
          <a:lstStyle/>
          <a:p>
            <a:endParaRPr lang="es-SV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SV" dirty="0"/>
              <a:t>Dra. Ana Isabel Nieto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SV" dirty="0"/>
              <a:t>Programa Nacional de ITS-VIH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SV" dirty="0"/>
              <a:t>Ministerio de Salud</a:t>
            </a:r>
          </a:p>
          <a:p>
            <a:endParaRPr lang="es-SV" dirty="0"/>
          </a:p>
          <a:p>
            <a:r>
              <a:rPr lang="es-SV" dirty="0"/>
              <a:t>20 de noviembre de 2019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9" y="128056"/>
            <a:ext cx="2757984" cy="14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ntrada manual"/>
          <p:cNvSpPr/>
          <p:nvPr/>
        </p:nvSpPr>
        <p:spPr>
          <a:xfrm rot="5400000">
            <a:off x="2950443" y="3358875"/>
            <a:ext cx="548680" cy="644956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Entrada manual"/>
          <p:cNvSpPr/>
          <p:nvPr/>
        </p:nvSpPr>
        <p:spPr>
          <a:xfrm rot="16200000">
            <a:off x="8488600" y="3154599"/>
            <a:ext cx="579282" cy="6827520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9463F23B-24EE-434C-9ECB-6F3C6C9DEECF}"/>
              </a:ext>
            </a:extLst>
          </p:cNvPr>
          <p:cNvSpPr txBox="1"/>
          <p:nvPr/>
        </p:nvSpPr>
        <p:spPr>
          <a:xfrm>
            <a:off x="0" y="6309318"/>
            <a:ext cx="240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400" dirty="0">
                <a:solidFill>
                  <a:schemeClr val="bg1"/>
                </a:solidFill>
              </a:rPr>
              <a:t>Fuente: EHPM 2017/DIGESTYC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389888" y="1700961"/>
          <a:ext cx="9534144" cy="457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1170432" y="12192"/>
            <a:ext cx="9985248" cy="5242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/>
              <a:t>MEDICIÓN DE POBREZA MULTIDIMENSIONAL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5760" y="658368"/>
            <a:ext cx="11610294" cy="801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rgbClr val="FF0000"/>
                </a:solidFill>
              </a:rPr>
              <a:t>Pobreza: </a:t>
            </a:r>
            <a:r>
              <a:rPr lang="es-SV" b="1" dirty="0"/>
              <a:t>“La privación de los recursos, capacidades y acceso efectivo de las personas para gozar de sus derechos y tener una mejora continua de su nivel de vida” </a:t>
            </a:r>
          </a:p>
          <a:p>
            <a:pPr algn="r"/>
            <a:r>
              <a:rPr lang="es-SV" b="1" dirty="0"/>
              <a:t>Art. 5 Ley de Desarrollo y Protección Social de El Salvador</a:t>
            </a:r>
          </a:p>
        </p:txBody>
      </p:sp>
    </p:spTree>
    <p:extLst>
      <p:ext uri="{BB962C8B-B14F-4D97-AF65-F5344CB8AC3E}">
        <p14:creationId xmlns:p14="http://schemas.microsoft.com/office/powerpoint/2010/main" val="305844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3637" y="522214"/>
            <a:ext cx="11218985" cy="607890"/>
          </a:xfrm>
        </p:spPr>
        <p:txBody>
          <a:bodyPr>
            <a:normAutofit fontScale="90000"/>
          </a:bodyPr>
          <a:lstStyle/>
          <a:p>
            <a:r>
              <a:rPr lang="es-SV" dirty="0"/>
              <a:t>MEDICIÓN DE POBREZA MULTIDIMENSIONAL 2018</a:t>
            </a:r>
            <a:br>
              <a:rPr lang="es-SV" dirty="0"/>
            </a:br>
            <a:endParaRPr lang="es-SV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5" y="820902"/>
            <a:ext cx="9413630" cy="59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ntrada manual"/>
          <p:cNvSpPr/>
          <p:nvPr/>
        </p:nvSpPr>
        <p:spPr>
          <a:xfrm rot="5400000">
            <a:off x="2950445" y="3380362"/>
            <a:ext cx="548680" cy="644956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Entrada manual"/>
          <p:cNvSpPr/>
          <p:nvPr/>
        </p:nvSpPr>
        <p:spPr>
          <a:xfrm rot="16200000">
            <a:off x="8488600" y="3154599"/>
            <a:ext cx="579282" cy="6827520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9463F23B-24EE-434C-9ECB-6F3C6C9DEECF}"/>
              </a:ext>
            </a:extLst>
          </p:cNvPr>
          <p:cNvSpPr txBox="1"/>
          <p:nvPr/>
        </p:nvSpPr>
        <p:spPr>
          <a:xfrm>
            <a:off x="707136" y="6311868"/>
            <a:ext cx="240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400" dirty="0">
                <a:solidFill>
                  <a:schemeClr val="bg1"/>
                </a:solidFill>
              </a:rPr>
              <a:t>Fuente: EHPM 2017/DIGESTYC</a:t>
            </a:r>
          </a:p>
        </p:txBody>
      </p:sp>
      <p:graphicFrame>
        <p:nvGraphicFramePr>
          <p:cNvPr id="6" name="Gráfico 8">
            <a:extLst>
              <a:ext uri="{FF2B5EF4-FFF2-40B4-BE49-F238E27FC236}">
                <a16:creationId xmlns:a16="http://schemas.microsoft.com/office/drawing/2014/main" id="{13077E03-DE81-408F-BB43-A41C8C7322D9}"/>
              </a:ext>
            </a:extLst>
          </p:cNvPr>
          <p:cNvGraphicFramePr>
            <a:graphicFrameLocks noGrp="1"/>
          </p:cNvGraphicFramePr>
          <p:nvPr/>
        </p:nvGraphicFramePr>
        <p:xfrm>
          <a:off x="707136" y="280416"/>
          <a:ext cx="10962167" cy="595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04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49475"/>
              </p:ext>
            </p:extLst>
          </p:nvPr>
        </p:nvGraphicFramePr>
        <p:xfrm>
          <a:off x="356616" y="285750"/>
          <a:ext cx="11402568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6616" y="6572250"/>
            <a:ext cx="606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Fuente: Cuentas en Salud, Unidad de Economía de la Salud, Dirección de Planificación/MINSAL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38694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92059"/>
              </p:ext>
            </p:extLst>
          </p:nvPr>
        </p:nvGraphicFramePr>
        <p:xfrm>
          <a:off x="285135" y="285750"/>
          <a:ext cx="1163156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6616" y="6572250"/>
            <a:ext cx="606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Fuente: Cuentas en Salud, Unidad de Economía de la Salud, Dirección de Planificación/MINSAL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42182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24116"/>
              </p:ext>
            </p:extLst>
          </p:nvPr>
        </p:nvGraphicFramePr>
        <p:xfrm>
          <a:off x="235974" y="285750"/>
          <a:ext cx="1171022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6616" y="6572250"/>
            <a:ext cx="606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Fuente: Cuentas en Salud, Unidad de Economía de la Salud, Dirección de Planificación/MINSAL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15658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DDD160C-1A37-4320-AC5D-321B59371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64026"/>
              </p:ext>
            </p:extLst>
          </p:nvPr>
        </p:nvGraphicFramePr>
        <p:xfrm>
          <a:off x="1" y="1"/>
          <a:ext cx="12192000" cy="480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C564E11B-A1A5-4E51-97D9-9FAA3EC0B50C}"/>
              </a:ext>
            </a:extLst>
          </p:cNvPr>
          <p:cNvSpPr/>
          <p:nvPr/>
        </p:nvSpPr>
        <p:spPr>
          <a:xfrm>
            <a:off x="201881" y="5252936"/>
            <a:ext cx="11990119" cy="16050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000" dirty="0"/>
              <a:t>Las inequidades en el gasto per cápita institucional son evidentes. El MINSAL gastó $136 por persona, teniendo una población cubierta del 71.7%; mientras que el ISBM, el ISSS y COSAM gastaron más del doble del gasto efectuado por el MINSAL, teniendo una población cubierta del 26% y 0.9% respectivamente, y el ISBM gastó más de cuatro veces, dicha cantidad por persona asegurada, cubriendo a solo el 1.4% de la población total.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20D0B1-71C8-44BF-83E4-0AE774CD6011}"/>
              </a:ext>
            </a:extLst>
          </p:cNvPr>
          <p:cNvSpPr/>
          <p:nvPr/>
        </p:nvSpPr>
        <p:spPr>
          <a:xfrm>
            <a:off x="126460" y="4731181"/>
            <a:ext cx="11194474" cy="447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200" dirty="0">
                <a:solidFill>
                  <a:schemeClr val="tx1"/>
                </a:solidFill>
              </a:rPr>
              <a:t>Fuente:  Unidad de Economía de la Salud, elaboración  en base a información de gastos y población cubierta reportados por ISSS, ISBM y COSAM; así como información financiera proporcionada por UFI/MINSAL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87262" y="2192215"/>
            <a:ext cx="213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/>
              <a:t>292</a:t>
            </a:r>
          </a:p>
        </p:txBody>
      </p:sp>
    </p:spTree>
    <p:extLst>
      <p:ext uri="{BB962C8B-B14F-4D97-AF65-F5344CB8AC3E}">
        <p14:creationId xmlns:p14="http://schemas.microsoft.com/office/powerpoint/2010/main" val="282013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06" y="39873"/>
            <a:ext cx="11866339" cy="65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1465009" y="256176"/>
            <a:ext cx="92718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/>
              <a:t>EL SALVADOR: TENDENCIA DE LOS NACIDOS VIVOS REALES 1980 – 2017.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3123" y="6577784"/>
            <a:ext cx="1104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Elaborado por la DIGESTYC, Datos de Alcaldías Municipales. Presentación Power Point, Reunión interinstitucional para la discusión de las Estadísticas Vitales 1980-2017</a:t>
            </a:r>
          </a:p>
        </p:txBody>
      </p:sp>
      <p:sp>
        <p:nvSpPr>
          <p:cNvPr id="3" name="Elipse 2"/>
          <p:cNvSpPr/>
          <p:nvPr/>
        </p:nvSpPr>
        <p:spPr>
          <a:xfrm>
            <a:off x="10736828" y="2359742"/>
            <a:ext cx="1081546" cy="1799303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15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02048"/>
              </p:ext>
            </p:extLst>
          </p:nvPr>
        </p:nvGraphicFramePr>
        <p:xfrm>
          <a:off x="314632" y="285750"/>
          <a:ext cx="11552903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053901" y="3991897"/>
            <a:ext cx="15458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SV" sz="1600" dirty="0"/>
              <a:t>Diferencia 2016:</a:t>
            </a:r>
          </a:p>
          <a:p>
            <a:pPr algn="ctr"/>
            <a:r>
              <a:rPr lang="es-SV" sz="1600" b="1" dirty="0"/>
              <a:t>16,800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460718" y="4284284"/>
            <a:ext cx="15458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SV" sz="1600" dirty="0"/>
              <a:t>Diferencia 2017:</a:t>
            </a:r>
          </a:p>
          <a:p>
            <a:pPr algn="ctr"/>
            <a:r>
              <a:rPr lang="es-SV" sz="1600" b="1" dirty="0"/>
              <a:t>19,453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7149" y="6577784"/>
            <a:ext cx="119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Elaboración propia con datos proporcionados por la DIGESTYC. Proyecciones en base a Censo 1992 (años 2000-2004) y Censo 2007 (años2005-2017). Estadísticas Vitales 2000-2017.</a:t>
            </a:r>
          </a:p>
        </p:txBody>
      </p:sp>
    </p:spTree>
    <p:extLst>
      <p:ext uri="{BB962C8B-B14F-4D97-AF65-F5344CB8AC3E}">
        <p14:creationId xmlns:p14="http://schemas.microsoft.com/office/powerpoint/2010/main" val="105548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52" y="14885"/>
            <a:ext cx="11975692" cy="66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403123" y="6577784"/>
            <a:ext cx="1110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Elaborado por la DIGESTYC. Datos de Alcaldías Municipales. Presentación Power Point, Reunión interinstitucional para la discusión de las Estadísticas Vitales 1980-2017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65009" y="256176"/>
            <a:ext cx="92718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/>
              <a:t>EL SALVADOR: TENDENCIA DE LAS DEFUNCIONES 1980 – 2017.</a:t>
            </a:r>
          </a:p>
        </p:txBody>
      </p:sp>
    </p:spTree>
    <p:extLst>
      <p:ext uri="{BB962C8B-B14F-4D97-AF65-F5344CB8AC3E}">
        <p14:creationId xmlns:p14="http://schemas.microsoft.com/office/powerpoint/2010/main" val="408690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ntrada manual"/>
          <p:cNvSpPr/>
          <p:nvPr/>
        </p:nvSpPr>
        <p:spPr>
          <a:xfrm rot="5400000">
            <a:off x="2950443" y="3358875"/>
            <a:ext cx="548680" cy="644956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Entrada manual"/>
          <p:cNvSpPr/>
          <p:nvPr/>
        </p:nvSpPr>
        <p:spPr>
          <a:xfrm rot="16200000">
            <a:off x="8488600" y="3154599"/>
            <a:ext cx="579282" cy="6827520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9463F23B-24EE-434C-9ECB-6F3C6C9DEECF}"/>
              </a:ext>
            </a:extLst>
          </p:cNvPr>
          <p:cNvSpPr txBox="1"/>
          <p:nvPr/>
        </p:nvSpPr>
        <p:spPr>
          <a:xfrm>
            <a:off x="0" y="6269525"/>
            <a:ext cx="2715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>
                <a:solidFill>
                  <a:schemeClr val="bg1"/>
                </a:solidFill>
              </a:rPr>
              <a:t>Fuente: Proyecciones de Población</a:t>
            </a:r>
          </a:p>
          <a:p>
            <a:r>
              <a:rPr lang="es-SV" sz="1400" dirty="0">
                <a:solidFill>
                  <a:schemeClr val="bg1"/>
                </a:solidFill>
              </a:rPr>
              <a:t>DIGESTYC/MINEC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65C11926-4852-4786-AC13-B26B2E0C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54" y="1044422"/>
            <a:ext cx="5782244" cy="484340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E331359-0752-40D4-A9F6-8F04FAD1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152" y="0"/>
            <a:ext cx="8618541" cy="1096331"/>
          </a:xfrm>
        </p:spPr>
        <p:txBody>
          <a:bodyPr>
            <a:normAutofit/>
          </a:bodyPr>
          <a:lstStyle/>
          <a:p>
            <a:pPr algn="ctr"/>
            <a:r>
              <a:rPr lang="es-SV" b="1" dirty="0">
                <a:latin typeface="+mn-lt"/>
              </a:rPr>
              <a:t>POBLACIÓN TOTAL PAÍS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DE5A34-EE7C-4879-96FA-82C7BE222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97" y="1096331"/>
            <a:ext cx="5429128" cy="47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27344"/>
              </p:ext>
            </p:extLst>
          </p:nvPr>
        </p:nvGraphicFramePr>
        <p:xfrm>
          <a:off x="314632" y="285750"/>
          <a:ext cx="11552903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5003" y="6600182"/>
            <a:ext cx="5318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conciliadas de la Mesa Tripartita (IML, PNC, FGR)  2017 y 2018.</a:t>
            </a:r>
          </a:p>
        </p:txBody>
      </p:sp>
      <p:sp>
        <p:nvSpPr>
          <p:cNvPr id="2" name="Elipse 1"/>
          <p:cNvSpPr/>
          <p:nvPr/>
        </p:nvSpPr>
        <p:spPr>
          <a:xfrm rot="19179264">
            <a:off x="5345919" y="5331344"/>
            <a:ext cx="1490327" cy="467032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13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2834"/>
              </p:ext>
            </p:extLst>
          </p:nvPr>
        </p:nvGraphicFramePr>
        <p:xfrm>
          <a:off x="324465" y="285750"/>
          <a:ext cx="1145457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5003" y="6580518"/>
            <a:ext cx="4940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Encuesta Nacional de Violencia Contra la Mujer en El Salvador 2017.</a:t>
            </a:r>
          </a:p>
        </p:txBody>
      </p:sp>
      <p:sp>
        <p:nvSpPr>
          <p:cNvPr id="2" name="Elipse 1"/>
          <p:cNvSpPr/>
          <p:nvPr/>
        </p:nvSpPr>
        <p:spPr>
          <a:xfrm rot="19021857">
            <a:off x="8770376" y="5073445"/>
            <a:ext cx="1573161" cy="462117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Elipse 4"/>
          <p:cNvSpPr/>
          <p:nvPr/>
        </p:nvSpPr>
        <p:spPr>
          <a:xfrm rot="19021857">
            <a:off x="2236841" y="5176684"/>
            <a:ext cx="1573161" cy="462117"/>
          </a:xfrm>
          <a:prstGeom prst="ellipse">
            <a:avLst/>
          </a:prstGeom>
          <a:solidFill>
            <a:srgbClr val="CCFF99">
              <a:alpha val="30000"/>
            </a:srgbClr>
          </a:solidFill>
          <a:ln>
            <a:solidFill>
              <a:srgbClr val="111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83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5975" y="365125"/>
            <a:ext cx="11700386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+mn-lt"/>
              </a:rPr>
              <a:t>EL SALVADOR: DIEZ PRIMERAS CAUSAS DE MUERTE POR CAPÍTULO CIE 10; 2017 – 2018.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6517"/>
              </p:ext>
            </p:extLst>
          </p:nvPr>
        </p:nvGraphicFramePr>
        <p:xfrm>
          <a:off x="495938" y="1555408"/>
          <a:ext cx="11180459" cy="468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000">
                  <a:extLst>
                    <a:ext uri="{9D8B030D-6E8A-4147-A177-3AD203B41FA5}">
                      <a16:colId xmlns:a16="http://schemas.microsoft.com/office/drawing/2014/main" val="1211256847"/>
                    </a:ext>
                  </a:extLst>
                </a:gridCol>
                <a:gridCol w="740459">
                  <a:extLst>
                    <a:ext uri="{9D8B030D-6E8A-4147-A177-3AD203B41FA5}">
                      <a16:colId xmlns:a16="http://schemas.microsoft.com/office/drawing/2014/main" val="968691800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3591442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2000" b="1" dirty="0"/>
                        <a:t>CAUSAS DE MORTALIDAD (HOSPITALARIA)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b="1" dirty="0"/>
                        <a:t>CAUSAS DE MORTALIDAD (HOSPITALARIA)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19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circulatorio (I00-I99)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circulatorio (I00-I99)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respiratorio (J00-J99)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respiratorio (J00-J99)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85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digestivo (K00-K93)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Traumatismos, envenenamientos y algunas otras consecuencias de causas externas (S00-T98)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80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Traumatismos, envenenamientos y algunas otras consecuencias de causas externas (S00-T98)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digestivo (K00-K93)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8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genitourinario (N00-N99)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genitourinario (N00-N99)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7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enfermedades infecciosas y parasitarias (A00-B99)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enfermedades infecciosas y parasitarias (A00-B99)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9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Tumores (neoplasias) (C00-D48)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Tumores (neoplasias) (C00-D48)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24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endócrinas, nutricionales y metabólicos</a:t>
                      </a:r>
                    </a:p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(E00-E90)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endócrinas, nutricionales y metabólicos</a:t>
                      </a:r>
                    </a:p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(E00-E90)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Síntomas, signos y hallazgos anormales clínicos y de laboratorio, no clasificados en otra parte (R00-R99)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afecciones originadas en el período perinatal (P00-P96)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7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afecciones originadas en el período perinatal (P00-P96)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Síntomas, signos y hallazgos anormales clínicos y de laboratorio, no clasificados en otra parte (R00-R99)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699231"/>
                  </a:ext>
                </a:extLst>
              </a:tr>
            </a:tbl>
          </a:graphicData>
        </a:graphic>
      </p:graphicFrame>
      <p:cxnSp>
        <p:nvCxnSpPr>
          <p:cNvPr id="7" name="Conector recto de flecha 6"/>
          <p:cNvCxnSpPr/>
          <p:nvPr/>
        </p:nvCxnSpPr>
        <p:spPr>
          <a:xfrm>
            <a:off x="5578824" y="2161008"/>
            <a:ext cx="1074420" cy="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Conector recto de flecha 7"/>
          <p:cNvCxnSpPr/>
          <p:nvPr/>
        </p:nvCxnSpPr>
        <p:spPr>
          <a:xfrm>
            <a:off x="5536300" y="2484394"/>
            <a:ext cx="1059180" cy="1524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ector recto de flecha 8"/>
          <p:cNvCxnSpPr/>
          <p:nvPr/>
        </p:nvCxnSpPr>
        <p:spPr>
          <a:xfrm flipV="1">
            <a:off x="5517864" y="2907124"/>
            <a:ext cx="1082040" cy="51767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Conector recto de flecha 9"/>
          <p:cNvCxnSpPr/>
          <p:nvPr/>
        </p:nvCxnSpPr>
        <p:spPr>
          <a:xfrm>
            <a:off x="5567394" y="2923789"/>
            <a:ext cx="1043326" cy="55531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Conector recto de flecha 10"/>
          <p:cNvCxnSpPr/>
          <p:nvPr/>
        </p:nvCxnSpPr>
        <p:spPr>
          <a:xfrm>
            <a:off x="5521060" y="3821170"/>
            <a:ext cx="1089660" cy="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ector recto de flecha 11"/>
          <p:cNvCxnSpPr/>
          <p:nvPr/>
        </p:nvCxnSpPr>
        <p:spPr>
          <a:xfrm>
            <a:off x="5578824" y="4226732"/>
            <a:ext cx="1021080" cy="762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ector recto de flecha 12"/>
          <p:cNvCxnSpPr/>
          <p:nvPr/>
        </p:nvCxnSpPr>
        <p:spPr>
          <a:xfrm flipV="1">
            <a:off x="5555964" y="4571876"/>
            <a:ext cx="1097280" cy="762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ector recto de flecha 13"/>
          <p:cNvCxnSpPr/>
          <p:nvPr/>
        </p:nvCxnSpPr>
        <p:spPr>
          <a:xfrm>
            <a:off x="5563584" y="5037526"/>
            <a:ext cx="1066800" cy="762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ector recto de flecha 14"/>
          <p:cNvCxnSpPr/>
          <p:nvPr/>
        </p:nvCxnSpPr>
        <p:spPr>
          <a:xfrm flipV="1">
            <a:off x="5580790" y="5527292"/>
            <a:ext cx="1019114" cy="49396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ector recto de flecha 15"/>
          <p:cNvCxnSpPr/>
          <p:nvPr/>
        </p:nvCxnSpPr>
        <p:spPr>
          <a:xfrm>
            <a:off x="5602126" y="5527292"/>
            <a:ext cx="1028258" cy="493962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CuadroTexto 20"/>
          <p:cNvSpPr txBox="1"/>
          <p:nvPr/>
        </p:nvSpPr>
        <p:spPr>
          <a:xfrm>
            <a:off x="105003" y="6591038"/>
            <a:ext cx="8467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SIMMOW 2017 y 2018. Solo incluye información de hospitales de la red pública del Ministerio de Salud.</a:t>
            </a:r>
          </a:p>
        </p:txBody>
      </p:sp>
    </p:spTree>
    <p:extLst>
      <p:ext uri="{BB962C8B-B14F-4D97-AF65-F5344CB8AC3E}">
        <p14:creationId xmlns:p14="http://schemas.microsoft.com/office/powerpoint/2010/main" val="371922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23722"/>
              </p:ext>
            </p:extLst>
          </p:nvPr>
        </p:nvGraphicFramePr>
        <p:xfrm>
          <a:off x="360516" y="1752053"/>
          <a:ext cx="11520000" cy="472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000">
                  <a:extLst>
                    <a:ext uri="{9D8B030D-6E8A-4147-A177-3AD203B41FA5}">
                      <a16:colId xmlns:a16="http://schemas.microsoft.com/office/drawing/2014/main" val="41391381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06081081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263175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2000" b="1" dirty="0"/>
                        <a:t>CAUSAS DE EGRESO</a:t>
                      </a:r>
                      <a:r>
                        <a:rPr lang="es-SV" sz="2000" b="1" baseline="0" dirty="0"/>
                        <a:t> (HOSPITALARIO) </a:t>
                      </a:r>
                      <a:r>
                        <a:rPr lang="es-SV" sz="2000" b="1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b="1" dirty="0"/>
                        <a:t>CAUSAS DE EGRESO (HOSPITALARIO)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51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Embarazo, parto y puerperio (O00-O99)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Embarazo, parto y puerperio (O00-O99)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45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respiratorio (J00-J99)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digestivo (K00-K93)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26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digestivo (K00-K93)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respiratorio (J00-J99)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7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afecciones originadas en el período perinatal</a:t>
                      </a:r>
                    </a:p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(P00-P96)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genitourinario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(N00-N99)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8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genitourinario (N00-N99)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Traumatismos, envenenamientos y algunas otras consecuencias de causas externas (S00-T98)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2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Traumatismos, envenenamientos y algunas otras consecuencias de causas externas (S00-T98)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afecciones originadas en el período perinatal</a:t>
                      </a:r>
                    </a:p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(P00-P96)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0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enfermedades infecciosas y parasitarias (A00-B99)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Ciertas enfermedades infecciosas y parasitarias (A00-B99)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circulatorio (I00-I99)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endócrinas, nutricionales y metabólicas</a:t>
                      </a:r>
                    </a:p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(E00-E90)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31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endócrinas, nutricionales y metabólicas </a:t>
                      </a:r>
                    </a:p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(E00-E90)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del sistema circulatorio (I00-I99)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80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Tumores (neoplasias) (C00-D48)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Tumores (neoplasias) (C00-D48)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750025"/>
                  </a:ext>
                </a:extLst>
              </a:tr>
            </a:tbl>
          </a:graphicData>
        </a:graphic>
      </p:graphicFrame>
      <p:cxnSp>
        <p:nvCxnSpPr>
          <p:cNvPr id="5" name="Conector recto de flecha 4"/>
          <p:cNvCxnSpPr/>
          <p:nvPr/>
        </p:nvCxnSpPr>
        <p:spPr>
          <a:xfrm>
            <a:off x="5414990" y="2300749"/>
            <a:ext cx="1238254" cy="7743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Conector recto de flecha 5"/>
          <p:cNvCxnSpPr/>
          <p:nvPr/>
        </p:nvCxnSpPr>
        <p:spPr>
          <a:xfrm>
            <a:off x="5414990" y="6248743"/>
            <a:ext cx="1315187" cy="1524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Conector recto de flecha 6"/>
          <p:cNvCxnSpPr/>
          <p:nvPr/>
        </p:nvCxnSpPr>
        <p:spPr>
          <a:xfrm flipV="1">
            <a:off x="5419910" y="2680139"/>
            <a:ext cx="1315187" cy="36933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Conector recto de flecha 7"/>
          <p:cNvCxnSpPr/>
          <p:nvPr/>
        </p:nvCxnSpPr>
        <p:spPr>
          <a:xfrm>
            <a:off x="5419910" y="2684351"/>
            <a:ext cx="1315187" cy="370257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ector recto de flecha 8"/>
          <p:cNvCxnSpPr/>
          <p:nvPr/>
        </p:nvCxnSpPr>
        <p:spPr>
          <a:xfrm flipV="1">
            <a:off x="5414990" y="5351689"/>
            <a:ext cx="1315187" cy="51459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Conector recto de flecha 9"/>
          <p:cNvCxnSpPr/>
          <p:nvPr/>
        </p:nvCxnSpPr>
        <p:spPr>
          <a:xfrm>
            <a:off x="5414990" y="5351689"/>
            <a:ext cx="1315187" cy="518169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ector recto de flecha 11"/>
          <p:cNvCxnSpPr/>
          <p:nvPr/>
        </p:nvCxnSpPr>
        <p:spPr>
          <a:xfrm>
            <a:off x="5414990" y="4896129"/>
            <a:ext cx="1297247" cy="8697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ector recto de flecha 12"/>
          <p:cNvCxnSpPr/>
          <p:nvPr/>
        </p:nvCxnSpPr>
        <p:spPr>
          <a:xfrm flipV="1">
            <a:off x="5419910" y="3496338"/>
            <a:ext cx="1315187" cy="49396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ector recto de flecha 13"/>
          <p:cNvCxnSpPr/>
          <p:nvPr/>
        </p:nvCxnSpPr>
        <p:spPr>
          <a:xfrm>
            <a:off x="5419910" y="3510242"/>
            <a:ext cx="1315187" cy="99174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ector recto de flecha 18"/>
          <p:cNvCxnSpPr/>
          <p:nvPr/>
        </p:nvCxnSpPr>
        <p:spPr>
          <a:xfrm flipV="1">
            <a:off x="5414990" y="3983040"/>
            <a:ext cx="1315187" cy="49396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ítulo 26"/>
          <p:cNvSpPr>
            <a:spLocks noGrp="1"/>
          </p:cNvSpPr>
          <p:nvPr>
            <p:ph type="title"/>
          </p:nvPr>
        </p:nvSpPr>
        <p:spPr>
          <a:xfrm>
            <a:off x="360516" y="365125"/>
            <a:ext cx="11520000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+mn-lt"/>
              </a:rPr>
              <a:t>EL SALVADOR: DIEZ PRIMERAS CAUSAS DE EGRESO POR CAPÍTULO CIE 10; 2017 – 2018.</a:t>
            </a:r>
            <a:endParaRPr lang="es-SV" sz="2400" dirty="0">
              <a:latin typeface="+mn-l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5003" y="6591038"/>
            <a:ext cx="846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SIMMOW 2017 y 2018. Solo incluye información de hospitales de la red pública del Ministerio de Salud.</a:t>
            </a:r>
          </a:p>
          <a:p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235499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137160" y="173736"/>
          <a:ext cx="11942064" cy="639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>
            <a:off x="711200" y="3224106"/>
            <a:ext cx="11480800" cy="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4008" y="6488668"/>
            <a:ext cx="297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SIMMOW 2017</a:t>
            </a:r>
          </a:p>
        </p:txBody>
      </p:sp>
    </p:spTree>
    <p:extLst>
      <p:ext uri="{BB962C8B-B14F-4D97-AF65-F5344CB8AC3E}">
        <p14:creationId xmlns:p14="http://schemas.microsoft.com/office/powerpoint/2010/main" val="276315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0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54E5F1C9-3D55-42BE-B3E4-BA4DCF401A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51" y="0"/>
            <a:ext cx="8990509" cy="6471704"/>
          </a:xfrm>
          <a:prstGeom prst="round2DiagRect">
            <a:avLst>
              <a:gd name="adj1" fmla="val 921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8BD8C-D809-4DF4-B66A-C78394BD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1" y="1487271"/>
            <a:ext cx="3091783" cy="302915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600" dirty="0">
                <a:solidFill>
                  <a:srgbClr val="FFFFFF"/>
                </a:solidFill>
              </a:rPr>
              <a:t>Gráfico 3. Tasa promedio de notificación de casos de VIH por departamento, El Salvador, 2014 - 2018.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F287C-5CD7-468C-8381-5995950D48D9}"/>
              </a:ext>
            </a:extLst>
          </p:cNvPr>
          <p:cNvSpPr/>
          <p:nvPr/>
        </p:nvSpPr>
        <p:spPr>
          <a:xfrm>
            <a:off x="2013557" y="6563368"/>
            <a:ext cx="9590568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SV" sz="1000" dirty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Ministerio de Salud, Unidad de Atención Integral a las ITS/VIH, Sistema Único de Monitoreo y Evaluación y vigilancia Epidemiológica del VIH-Sida, 2019.</a:t>
            </a:r>
            <a:endParaRPr lang="es-E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0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17120"/>
              </p:ext>
            </p:extLst>
          </p:nvPr>
        </p:nvGraphicFramePr>
        <p:xfrm>
          <a:off x="285135" y="285750"/>
          <a:ext cx="1158239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5003" y="6591038"/>
            <a:ext cx="7465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SUMEVE 2017 y 2018. Denominador: Proyecciones </a:t>
            </a:r>
            <a:r>
              <a:rPr lang="es-SV" sz="1200" dirty="0" err="1"/>
              <a:t>Spectrum</a:t>
            </a:r>
            <a:r>
              <a:rPr lang="es-SV" sz="1200" dirty="0"/>
              <a:t> elaboradas por ONUSIDA.</a:t>
            </a:r>
          </a:p>
        </p:txBody>
      </p:sp>
    </p:spTree>
    <p:extLst>
      <p:ext uri="{BB962C8B-B14F-4D97-AF65-F5344CB8AC3E}">
        <p14:creationId xmlns:p14="http://schemas.microsoft.com/office/powerpoint/2010/main" val="234403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86243"/>
              </p:ext>
            </p:extLst>
          </p:nvPr>
        </p:nvGraphicFramePr>
        <p:xfrm>
          <a:off x="255639" y="285750"/>
          <a:ext cx="1167088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5003" y="6591038"/>
            <a:ext cx="6198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Sistema de Información del Programa de Tuberculosis 2017 y 2018.</a:t>
            </a:r>
          </a:p>
        </p:txBody>
      </p:sp>
    </p:spTree>
    <p:extLst>
      <p:ext uri="{BB962C8B-B14F-4D97-AF65-F5344CB8AC3E}">
        <p14:creationId xmlns:p14="http://schemas.microsoft.com/office/powerpoint/2010/main" val="374883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CuadroTexto">
            <a:extLst>
              <a:ext uri="{FF2B5EF4-FFF2-40B4-BE49-F238E27FC236}">
                <a16:creationId xmlns:a16="http://schemas.microsoft.com/office/drawing/2014/main" id="{AE356821-4B54-4081-9659-F72E14F8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4" y="204789"/>
            <a:ext cx="7197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200">
                <a:solidFill>
                  <a:schemeClr val="tx1"/>
                </a:solidFill>
                <a:latin typeface="Arial Rounded MT Bold" panose="020F0704030504030204" pitchFamily="34" charset="0"/>
              </a:rPr>
              <a:t>Incidencia de casos de tuberculosis todas las formas por proveedor de salud. Años 2010-2018</a:t>
            </a:r>
          </a:p>
        </p:txBody>
      </p:sp>
      <p:grpSp>
        <p:nvGrpSpPr>
          <p:cNvPr id="17411" name="Grupo 1">
            <a:extLst>
              <a:ext uri="{FF2B5EF4-FFF2-40B4-BE49-F238E27FC236}">
                <a16:creationId xmlns:a16="http://schemas.microsoft.com/office/drawing/2014/main" id="{2A94803D-A07B-423D-9B9B-A96D2F3D2B88}"/>
              </a:ext>
            </a:extLst>
          </p:cNvPr>
          <p:cNvGrpSpPr>
            <a:grpSpLocks/>
          </p:cNvGrpSpPr>
          <p:nvPr/>
        </p:nvGrpSpPr>
        <p:grpSpPr bwMode="auto">
          <a:xfrm>
            <a:off x="1295402" y="1211660"/>
            <a:ext cx="8478837" cy="5492264"/>
            <a:chOff x="-95249" y="1160860"/>
            <a:chExt cx="8478837" cy="5492264"/>
          </a:xfrm>
        </p:grpSpPr>
        <p:graphicFrame>
          <p:nvGraphicFramePr>
            <p:cNvPr id="17412" name="Object 2">
              <a:extLst>
                <a:ext uri="{FF2B5EF4-FFF2-40B4-BE49-F238E27FC236}">
                  <a16:creationId xmlns:a16="http://schemas.microsoft.com/office/drawing/2014/main" id="{0B576BB3-412A-4B3B-9A4D-4CB2CE8F4F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476994"/>
                </p:ext>
              </p:extLst>
            </p:nvPr>
          </p:nvGraphicFramePr>
          <p:xfrm>
            <a:off x="-95249" y="1160860"/>
            <a:ext cx="8478837" cy="5262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hart" r:id="rId3" imgW="7620000" imgH="5322094" progId="MSGraph.Chart.8">
                    <p:embed followColorScheme="full"/>
                  </p:oleObj>
                </mc:Choice>
                <mc:Fallback>
                  <p:oleObj name="Chart" r:id="rId3" imgW="7620000" imgH="5322094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5249" y="1160860"/>
                          <a:ext cx="8478837" cy="52620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3" name="Text Box 3">
              <a:extLst>
                <a:ext uri="{FF2B5EF4-FFF2-40B4-BE49-F238E27FC236}">
                  <a16:creationId xmlns:a16="http://schemas.microsoft.com/office/drawing/2014/main" id="{2C2A5FDD-9084-4E39-851B-AF8813E1C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57" y="6422957"/>
              <a:ext cx="2030412" cy="23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s-SV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Fuente: PNTYER EL SALVADOR</a:t>
              </a:r>
              <a:endParaRPr lang="en-GB" altLang="es-SV" sz="900" dirty="0">
                <a:solidFill>
                  <a:srgbClr val="00000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FDB2333-FD12-4891-9B14-124D21B6B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93" y="35610"/>
            <a:ext cx="2339163" cy="11262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9EB08F-32D5-4456-9346-514CAE9469AC}"/>
              </a:ext>
            </a:extLst>
          </p:cNvPr>
          <p:cNvSpPr txBox="1"/>
          <p:nvPr/>
        </p:nvSpPr>
        <p:spPr>
          <a:xfrm>
            <a:off x="237352" y="2100989"/>
            <a:ext cx="233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Tasa P. General   </a:t>
            </a:r>
          </a:p>
          <a:p>
            <a:r>
              <a:rPr lang="es-SV" dirty="0"/>
              <a:t>24,37 x 100 000 hab.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50F3AF-1AA0-4E77-AE77-96D0465A3A14}"/>
              </a:ext>
            </a:extLst>
          </p:cNvPr>
          <p:cNvSpPr txBox="1"/>
          <p:nvPr/>
        </p:nvSpPr>
        <p:spPr>
          <a:xfrm>
            <a:off x="237352" y="3295214"/>
            <a:ext cx="233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Tasa PPL  </a:t>
            </a:r>
          </a:p>
          <a:p>
            <a:r>
              <a:rPr lang="es-SV" dirty="0"/>
              <a:t> 5266,8 x 100 000 hab.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D059BE-D555-4B78-A5FC-D51DF893552B}"/>
              </a:ext>
            </a:extLst>
          </p:cNvPr>
          <p:cNvSpPr/>
          <p:nvPr/>
        </p:nvSpPr>
        <p:spPr>
          <a:xfrm>
            <a:off x="5935451" y="1803634"/>
            <a:ext cx="2053654" cy="5947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400" dirty="0"/>
              <a:t>Tasa Centros Penales  </a:t>
            </a:r>
          </a:p>
          <a:p>
            <a:r>
              <a:rPr lang="es-SV" sz="1400" dirty="0"/>
              <a:t> 5266,8 x 100 000 hab.</a:t>
            </a:r>
            <a:endParaRPr lang="es-ES" sz="1400" dirty="0"/>
          </a:p>
          <a:p>
            <a:pPr algn="ctr"/>
            <a:endParaRPr lang="es-ES" sz="1400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DF34F05-B5A2-4D14-9301-8870FFC9F776}"/>
              </a:ext>
            </a:extLst>
          </p:cNvPr>
          <p:cNvCxnSpPr>
            <a:cxnSpLocks/>
          </p:cNvCxnSpPr>
          <p:nvPr/>
        </p:nvCxnSpPr>
        <p:spPr>
          <a:xfrm>
            <a:off x="7989105" y="2100987"/>
            <a:ext cx="1064954" cy="11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2E91688-D310-490A-A82E-83CB8997A312}"/>
              </a:ext>
            </a:extLst>
          </p:cNvPr>
          <p:cNvCxnSpPr>
            <a:cxnSpLocks/>
          </p:cNvCxnSpPr>
          <p:nvPr/>
        </p:nvCxnSpPr>
        <p:spPr>
          <a:xfrm flipV="1">
            <a:off x="9191469" y="3618379"/>
            <a:ext cx="0" cy="224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34AAF01-8938-415E-BD28-D85E5B1E7995}"/>
              </a:ext>
            </a:extLst>
          </p:cNvPr>
          <p:cNvSpPr/>
          <p:nvPr/>
        </p:nvSpPr>
        <p:spPr>
          <a:xfrm>
            <a:off x="8298905" y="3842708"/>
            <a:ext cx="1636947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400" dirty="0"/>
              <a:t>Tasa MINSAL 17,6 x 100 000 hab.</a:t>
            </a:r>
            <a:endParaRPr lang="es-ES" sz="1400" dirty="0"/>
          </a:p>
          <a:p>
            <a:pPr algn="ctr"/>
            <a:endParaRPr lang="es-ES" sz="1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1371B83-AD7B-4AD6-A112-465C8228BCBC}"/>
              </a:ext>
            </a:extLst>
          </p:cNvPr>
          <p:cNvSpPr/>
          <p:nvPr/>
        </p:nvSpPr>
        <p:spPr>
          <a:xfrm>
            <a:off x="7852529" y="4855894"/>
            <a:ext cx="1921710" cy="4612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SV" sz="1400" dirty="0"/>
              <a:t>Tasa ISSS 24,6 x 100 000 hab.</a:t>
            </a:r>
            <a:endParaRPr lang="es-ES" sz="1400" dirty="0"/>
          </a:p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39792372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D9F2D337-A6A6-4949-987D-50052A3838A3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396090619"/>
              </p:ext>
            </p:extLst>
          </p:nvPr>
        </p:nvGraphicFramePr>
        <p:xfrm>
          <a:off x="1261269" y="1127858"/>
          <a:ext cx="87328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12037306" imgH="7036594" progId="MSGraph.Chart.8">
                  <p:embed followColorScheme="full"/>
                </p:oleObj>
              </mc:Choice>
              <mc:Fallback>
                <p:oleObj name="Chart" r:id="rId3" imgW="12037306" imgH="703659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4195" t="4085" r="2103" b="2956"/>
                      <a:stretch>
                        <a:fillRect/>
                      </a:stretch>
                    </p:blipFill>
                    <p:spPr bwMode="auto">
                      <a:xfrm>
                        <a:off x="1261269" y="1127858"/>
                        <a:ext cx="87328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9" name="1 Grupo">
            <a:extLst>
              <a:ext uri="{FF2B5EF4-FFF2-40B4-BE49-F238E27FC236}">
                <a16:creationId xmlns:a16="http://schemas.microsoft.com/office/drawing/2014/main" id="{F0839E39-74BE-4936-A332-526054B23C1A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3335818"/>
            <a:ext cx="6523038" cy="904875"/>
            <a:chOff x="1946378" y="2574367"/>
            <a:chExt cx="6210503" cy="904763"/>
          </a:xfrm>
        </p:grpSpPr>
        <p:sp>
          <p:nvSpPr>
            <p:cNvPr id="10248" name="6 CuadroTexto">
              <a:extLst>
                <a:ext uri="{FF2B5EF4-FFF2-40B4-BE49-F238E27FC236}">
                  <a16:creationId xmlns:a16="http://schemas.microsoft.com/office/drawing/2014/main" id="{C4E1676B-3443-4E9A-BDF6-06A5D62ED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947" y="2574367"/>
              <a:ext cx="1624796" cy="43016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SV" sz="1100" b="1" dirty="0">
                  <a:solidFill>
                    <a:srgbClr val="0000FF"/>
                  </a:solidFill>
                </a:rPr>
                <a:t>TASA NACIONAL</a:t>
              </a:r>
            </a:p>
            <a:p>
              <a:pPr algn="ctr" eaLnBrk="1" hangingPunct="1">
                <a:defRPr/>
              </a:pPr>
              <a:r>
                <a:rPr lang="es-SV" sz="1100" b="1" dirty="0">
                  <a:solidFill>
                    <a:srgbClr val="0000FF"/>
                  </a:solidFill>
                </a:rPr>
                <a:t> 54.4  por 100,000 hab.</a:t>
              </a:r>
            </a:p>
          </p:txBody>
        </p:sp>
        <p:cxnSp>
          <p:nvCxnSpPr>
            <p:cNvPr id="3" name="2 Conector recto">
              <a:extLst>
                <a:ext uri="{FF2B5EF4-FFF2-40B4-BE49-F238E27FC236}">
                  <a16:creationId xmlns:a16="http://schemas.microsoft.com/office/drawing/2014/main" id="{75346DCA-D217-498D-9688-0298FBB97D3A}"/>
                </a:ext>
              </a:extLst>
            </p:cNvPr>
            <p:cNvCxnSpPr/>
            <p:nvPr/>
          </p:nvCxnSpPr>
          <p:spPr>
            <a:xfrm flipH="1">
              <a:off x="1946378" y="3479130"/>
              <a:ext cx="621050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5 Flecha abajo">
              <a:extLst>
                <a:ext uri="{FF2B5EF4-FFF2-40B4-BE49-F238E27FC236}">
                  <a16:creationId xmlns:a16="http://schemas.microsoft.com/office/drawing/2014/main" id="{83DB7B67-9140-46B9-A7F8-62A8174E4DB8}"/>
                </a:ext>
              </a:extLst>
            </p:cNvPr>
            <p:cNvSpPr/>
            <p:nvPr/>
          </p:nvSpPr>
          <p:spPr>
            <a:xfrm>
              <a:off x="5069011" y="3026749"/>
              <a:ext cx="128473" cy="279524"/>
            </a:xfrm>
            <a:prstGeom prst="downArrow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s-SV" sz="1000" b="1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9460" name="Text Box 3">
            <a:extLst>
              <a:ext uri="{FF2B5EF4-FFF2-40B4-BE49-F238E27FC236}">
                <a16:creationId xmlns:a16="http://schemas.microsoft.com/office/drawing/2014/main" id="{64A10B5D-1DA3-441B-8576-8A9D3959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6137275"/>
            <a:ext cx="2030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90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90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1" name="3 Rectángulo">
            <a:extLst>
              <a:ext uri="{FF2B5EF4-FFF2-40B4-BE49-F238E27FC236}">
                <a16:creationId xmlns:a16="http://schemas.microsoft.com/office/drawing/2014/main" id="{A27D0B88-818D-4D50-835B-F3E11A92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6" y="250826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b="1">
                <a:solidFill>
                  <a:schemeClr val="tx1"/>
                </a:solidFill>
                <a:latin typeface="Arial Rounded MT Bold" panose="020F0704030504030204" pitchFamily="34" charset="0"/>
              </a:rPr>
              <a:t>CASOS DE TUBERCULOSIS TODAS LAS FORMAS POR DEPARTAMENTO.  AÑO 2018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D90CE5-4DD5-41BC-895A-B1DF95C35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04" y="0"/>
            <a:ext cx="2341067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615"/>
            <a:ext cx="10937631" cy="6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90019"/>
              </p:ext>
            </p:extLst>
          </p:nvPr>
        </p:nvGraphicFramePr>
        <p:xfrm>
          <a:off x="314632" y="285750"/>
          <a:ext cx="11513574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5003" y="6591038"/>
            <a:ext cx="3398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Estadísticas MINSAL, Vectores 2017 y 2018.</a:t>
            </a:r>
          </a:p>
        </p:txBody>
      </p:sp>
    </p:spTree>
    <p:extLst>
      <p:ext uri="{BB962C8B-B14F-4D97-AF65-F5344CB8AC3E}">
        <p14:creationId xmlns:p14="http://schemas.microsoft.com/office/powerpoint/2010/main" val="638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01835"/>
              </p:ext>
            </p:extLst>
          </p:nvPr>
        </p:nvGraphicFramePr>
        <p:xfrm>
          <a:off x="292610" y="777236"/>
          <a:ext cx="11704320" cy="56543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52177">
                  <a:extLst>
                    <a:ext uri="{9D8B030D-6E8A-4147-A177-3AD203B41FA5}">
                      <a16:colId xmlns:a16="http://schemas.microsoft.com/office/drawing/2014/main" val="2547006628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3759202486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2403188831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1016074860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4245921929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347848083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4225091668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1289377703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2646001296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3012796350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4198401298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2167954021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843341621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939479654"/>
                    </a:ext>
                  </a:extLst>
                </a:gridCol>
                <a:gridCol w="591208">
                  <a:extLst>
                    <a:ext uri="{9D8B030D-6E8A-4147-A177-3AD203B41FA5}">
                      <a16:colId xmlns:a16="http://schemas.microsoft.com/office/drawing/2014/main" val="977286811"/>
                    </a:ext>
                  </a:extLst>
                </a:gridCol>
                <a:gridCol w="575231">
                  <a:extLst>
                    <a:ext uri="{9D8B030D-6E8A-4147-A177-3AD203B41FA5}">
                      <a16:colId xmlns:a16="http://schemas.microsoft.com/office/drawing/2014/main" val="1130545813"/>
                    </a:ext>
                  </a:extLst>
                </a:gridCol>
              </a:tblGrid>
              <a:tr h="1222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u="none" strike="noStrike" dirty="0">
                          <a:effectLst/>
                        </a:rPr>
                        <a:t> Infraestructura MINSAL  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Ahuachapán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Santa Ana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Sonsonate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Chalatenango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La Libertad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San Salvador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Cuscatlán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La Paz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Cabañas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San Vicente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Usulután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San Miguel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Morazán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La Unión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Total País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vert="vert270" anchor="ctr"/>
                </a:tc>
                <a:extLst>
                  <a:ext uri="{0D108BD9-81ED-4DB2-BD59-A6C34878D82A}">
                    <a16:rowId xmlns:a16="http://schemas.microsoft.com/office/drawing/2014/main" val="1342393037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Hospitales Básicos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11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465979905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Hospitales Departamentales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14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3280247752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Hospitales Regionales</a:t>
                      </a: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3677591274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Hospitales Especializados de Referencia Nacional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486951148"/>
                  </a:ext>
                </a:extLst>
              </a:tr>
              <a:tr h="2870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UCSF Básicas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32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420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121587567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UCSF Intermedias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292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1477261353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UCSF Especializadas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39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975970828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Centros de Atención de Emergencias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3552821055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Centros Rurales de Nutrición y Salud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43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87874630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>
                          <a:effectLst/>
                        </a:rPr>
                        <a:t>Hogares de Espera Materna (HEM)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21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3013434983"/>
                  </a:ext>
                </a:extLst>
              </a:tr>
              <a:tr h="327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Oftalmología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07" marR="4307" marT="430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971249434"/>
                  </a:ext>
                </a:extLst>
              </a:tr>
              <a:tr h="352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Radioterapia</a:t>
                      </a: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778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u="none" strike="noStrike" dirty="0">
                          <a:effectLst/>
                        </a:rPr>
                        <a:t>Casas de Salud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1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60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" marR="4307" marT="4307" marB="0" anchor="ctr"/>
                </a:tc>
                <a:extLst>
                  <a:ext uri="{0D108BD9-81ED-4DB2-BD59-A6C34878D82A}">
                    <a16:rowId xmlns:a16="http://schemas.microsoft.com/office/drawing/2014/main" val="269691602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36192" y="197592"/>
            <a:ext cx="928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EL SALVADOR: CAPACIDAD INSTALADA DEL MINISTERIO DE SALUD, 2018.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5978" y="6558480"/>
            <a:ext cx="10683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Listados de Establecimientos de la Dirección Nacional de Primer Nivel, de Hospitales de Segundo Nivel y Coordinación de Hospitales de Tercer Nivel de Atención.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411712" y="6459048"/>
            <a:ext cx="585218" cy="29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909</a:t>
            </a:r>
          </a:p>
        </p:txBody>
      </p:sp>
    </p:spTree>
    <p:extLst>
      <p:ext uri="{BB962C8B-B14F-4D97-AF65-F5344CB8AC3E}">
        <p14:creationId xmlns:p14="http://schemas.microsoft.com/office/powerpoint/2010/main" val="338309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56524"/>
              </p:ext>
            </p:extLst>
          </p:nvPr>
        </p:nvGraphicFramePr>
        <p:xfrm>
          <a:off x="344130" y="1048255"/>
          <a:ext cx="11552901" cy="551379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14604">
                  <a:extLst>
                    <a:ext uri="{9D8B030D-6E8A-4147-A177-3AD203B41FA5}">
                      <a16:colId xmlns:a16="http://schemas.microsoft.com/office/drawing/2014/main" val="1153611640"/>
                    </a:ext>
                  </a:extLst>
                </a:gridCol>
                <a:gridCol w="2067361">
                  <a:extLst>
                    <a:ext uri="{9D8B030D-6E8A-4147-A177-3AD203B41FA5}">
                      <a16:colId xmlns:a16="http://schemas.microsoft.com/office/drawing/2014/main" val="413223511"/>
                    </a:ext>
                  </a:extLst>
                </a:gridCol>
                <a:gridCol w="2067361">
                  <a:extLst>
                    <a:ext uri="{9D8B030D-6E8A-4147-A177-3AD203B41FA5}">
                      <a16:colId xmlns:a16="http://schemas.microsoft.com/office/drawing/2014/main" val="3893226868"/>
                    </a:ext>
                  </a:extLst>
                </a:gridCol>
                <a:gridCol w="2249776">
                  <a:extLst>
                    <a:ext uri="{9D8B030D-6E8A-4147-A177-3AD203B41FA5}">
                      <a16:colId xmlns:a16="http://schemas.microsoft.com/office/drawing/2014/main" val="1467460816"/>
                    </a:ext>
                  </a:extLst>
                </a:gridCol>
                <a:gridCol w="2553799">
                  <a:extLst>
                    <a:ext uri="{9D8B030D-6E8A-4147-A177-3AD203B41FA5}">
                      <a16:colId xmlns:a16="http://schemas.microsoft.com/office/drawing/2014/main" val="2648921396"/>
                    </a:ext>
                  </a:extLst>
                </a:gridCol>
              </a:tblGrid>
              <a:tr h="641692">
                <a:tc>
                  <a:txBody>
                    <a:bodyPr/>
                    <a:lstStyle/>
                    <a:p>
                      <a:pPr algn="r" fontAlgn="ctr"/>
                      <a:r>
                        <a:rPr lang="es-SV" sz="2000" b="1" u="none" strike="noStrike" dirty="0">
                          <a:effectLst/>
                        </a:rPr>
                        <a:t>DEPARTAMENTO / DISCIPLINA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MÉDICOS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ENFERMERAS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PROMOTORES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ODONTOLOGOS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5305004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AHUACHAPAN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153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132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283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19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8959229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SANTA ANA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462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270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201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51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7396583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SONSONATE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189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157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292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28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6496553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CHALATENANGO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179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143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225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31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1871604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LA LIBERTAD 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400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215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266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41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3150284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SAN SALVADOR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1,895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1,239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308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141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0621822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CUSCATLAN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126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96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192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27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8554585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LA PAZ 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150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101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186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22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5948017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CABAÑAS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106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81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143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14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0445054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SAN VICENTE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147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105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154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24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5401687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USULUTAN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247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165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171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29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318394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SAN MIGUEL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562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424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503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63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0681956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MORAZAN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74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41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107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16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890632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u="none" strike="noStrike" dirty="0">
                          <a:effectLst/>
                        </a:rPr>
                        <a:t>LA UNION 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109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effectLst/>
                        </a:rPr>
                        <a:t>79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142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effectLst/>
                        </a:rPr>
                        <a:t>30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4236863"/>
                  </a:ext>
                </a:extLst>
              </a:tr>
              <a:tr h="324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SV" sz="2000" b="1" u="none" strike="noStrike" dirty="0">
                          <a:effectLst/>
                        </a:rPr>
                        <a:t>TOTAL PAIS 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4,799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3,248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3,173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u="none" strike="noStrike" dirty="0">
                          <a:effectLst/>
                        </a:rPr>
                        <a:t>536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529440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60207" y="217257"/>
            <a:ext cx="964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SALVADOR: NÚMERO DE MÉDICOS, ENFERMERAS(OS) Y PROMOTORES DE SALUD MINSAL, POR DEPARTAMENTO, 2018.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5302" y="6538453"/>
            <a:ext cx="9798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Fuentes: Sistema de Información de Recursos Humanos (SIRH) del Ministerio de Hacienda y del Módulo de Fuerza Laboral en Salud del Ministerio de Salud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875840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57592"/>
              </p:ext>
            </p:extLst>
          </p:nvPr>
        </p:nvGraphicFramePr>
        <p:xfrm>
          <a:off x="301753" y="1170431"/>
          <a:ext cx="11594589" cy="53725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86779">
                  <a:extLst>
                    <a:ext uri="{9D8B030D-6E8A-4147-A177-3AD203B41FA5}">
                      <a16:colId xmlns:a16="http://schemas.microsoft.com/office/drawing/2014/main" val="3717212670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val="1239456106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val="2242520917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val="2347422589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val="377160131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val="2245814982"/>
                    </a:ext>
                  </a:extLst>
                </a:gridCol>
              </a:tblGrid>
              <a:tr h="2671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Disciplina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Sexo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Total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7624606"/>
                  </a:ext>
                </a:extLst>
              </a:tr>
              <a:tr h="267101">
                <a:tc vMerge="1"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F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 F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M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 M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2429055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Administrativos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3,551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49.8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3,579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50.2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7,130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016216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Anestesia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213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56.8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162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43.2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375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1459349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Atención al Media Ambiente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24.0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632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76.0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832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7567721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Auxiliares de Enfermería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3,505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88.6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449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11.4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3,954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5525619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Enfermería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3,040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93.6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209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6.4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3,249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8721664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800" u="none" strike="noStrike" dirty="0">
                          <a:effectLst/>
                        </a:rPr>
                        <a:t>Estudiantes de Odontología en Servicio Social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64.2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35.8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53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178247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Fisioterapia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133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86.9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13.1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153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488754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Laboratorio Clínico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742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74.1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259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25.9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1,001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9150634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800" u="none" strike="noStrike" dirty="0">
                          <a:effectLst/>
                        </a:rPr>
                        <a:t>Egresado de Doctorado de Medicina en Servicio Social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206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54.9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169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45.1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375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1793776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Médicos especialistas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743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37.9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1,218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62.1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1,961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8304976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Médicos Generales y Médicos Residentes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1,372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49.2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1,419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50.8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2,791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5937631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Doctores en Odontología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381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71.1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155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28.9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536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663698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800" u="none" strike="noStrike" dirty="0">
                          <a:effectLst/>
                        </a:rPr>
                        <a:t>Otro Personal de Salud / Técnicos en Salud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1,912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70.2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813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29.8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2,725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450896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Practicantes Internos (Estudiantes de Medicina)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279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56.0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219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44.0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498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5313737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Promotores de Salud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1,741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49.2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1,801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50.8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</a:rPr>
                        <a:t>3,542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2331698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u="none" strike="noStrike" dirty="0">
                          <a:effectLst/>
                        </a:rPr>
                        <a:t>Química y Farmacia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86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71.7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34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28.3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120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8579069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1800" b="1" u="none" strike="noStrike" dirty="0">
                          <a:effectLst/>
                        </a:rPr>
                        <a:t>Número</a:t>
                      </a:r>
                      <a:r>
                        <a:rPr lang="es-SV" sz="1800" b="1" u="none" strike="noStrike" baseline="0" dirty="0">
                          <a:effectLst/>
                        </a:rPr>
                        <a:t> total de RRHH en el MINSAL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18,138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61.9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11,157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38.1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29,295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1748052"/>
                  </a:ext>
                </a:extLst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8838" y="365125"/>
            <a:ext cx="10912602" cy="83273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latin typeface="+mn-lt"/>
              </a:rPr>
              <a:t>Distribución de RRHH del MINSAL por disciplina y sexo, 2018.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9456" y="6581001"/>
            <a:ext cx="3913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Tomado de Informe de Labores MINSAL 2018-2019.</a:t>
            </a:r>
          </a:p>
        </p:txBody>
      </p:sp>
    </p:spTree>
    <p:extLst>
      <p:ext uri="{BB962C8B-B14F-4D97-AF65-F5344CB8AC3E}">
        <p14:creationId xmlns:p14="http://schemas.microsoft.com/office/powerpoint/2010/main" val="153157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E60B0-2BA2-4098-83D6-C8C7BA2E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dirty="0" err="1">
                <a:solidFill>
                  <a:schemeClr val="bg1"/>
                </a:solidFill>
              </a:rPr>
              <a:t>Gráfico</a:t>
            </a:r>
            <a:r>
              <a:rPr lang="en-US" sz="1800" b="1" kern="1200" dirty="0">
                <a:solidFill>
                  <a:schemeClr val="bg1"/>
                </a:solidFill>
              </a:rPr>
              <a:t> 15. </a:t>
            </a:r>
            <a:r>
              <a:rPr lang="en-US" sz="1800" b="1" kern="1200" dirty="0" err="1">
                <a:solidFill>
                  <a:schemeClr val="bg1"/>
                </a:solidFill>
              </a:rPr>
              <a:t>Casos</a:t>
            </a:r>
            <a:r>
              <a:rPr lang="en-US" sz="1800" b="1" kern="1200" dirty="0">
                <a:solidFill>
                  <a:schemeClr val="bg1"/>
                </a:solidFill>
              </a:rPr>
              <a:t> de VIH </a:t>
            </a:r>
            <a:r>
              <a:rPr lang="en-US" sz="1800" b="1" kern="1200" dirty="0" err="1">
                <a:solidFill>
                  <a:schemeClr val="bg1"/>
                </a:solidFill>
              </a:rPr>
              <a:t>según</a:t>
            </a:r>
            <a:r>
              <a:rPr lang="en-US" sz="1800" b="1" kern="1200" dirty="0">
                <a:solidFill>
                  <a:schemeClr val="bg1"/>
                </a:solidFill>
              </a:rPr>
              <a:t> población clave, El Salvador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kern="1200" dirty="0">
                <a:solidFill>
                  <a:schemeClr val="bg1"/>
                </a:solidFill>
              </a:rPr>
              <a:t>2016 –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E8869-BCAF-4210-B8FD-894E34AD0427}"/>
              </a:ext>
            </a:extLst>
          </p:cNvPr>
          <p:cNvSpPr/>
          <p:nvPr/>
        </p:nvSpPr>
        <p:spPr>
          <a:xfrm>
            <a:off x="292100" y="2853844"/>
            <a:ext cx="3785192" cy="3286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</a:rPr>
              <a:t>De los 1,223 casos notificados en 2018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Población general – 56.4% (690 casos)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HSH – 23.6% (318 casos)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Población móvil – 6.0% (73 casos)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Embarazadas – 3.8% (46 casos)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chemeClr val="bg1"/>
                </a:solidFill>
              </a:rPr>
              <a:t>Mtrans</a:t>
            </a:r>
            <a:r>
              <a:rPr lang="es-ES" b="1" dirty="0">
                <a:solidFill>
                  <a:schemeClr val="bg1"/>
                </a:solidFill>
              </a:rPr>
              <a:t> – 2.9% (36 casos)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TS – 1.8% (22 caso)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Adolescentes – 0.5% (6 casos)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A3FBA8-2376-4101-A1CB-464CEBFE8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0760" y="448839"/>
            <a:ext cx="7308542" cy="371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86E7A0-02E9-4EEB-8A4D-91822378B681}"/>
              </a:ext>
            </a:extLst>
          </p:cNvPr>
          <p:cNvSpPr/>
          <p:nvPr/>
        </p:nvSpPr>
        <p:spPr>
          <a:xfrm>
            <a:off x="4654296" y="6242050"/>
            <a:ext cx="7933825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SV" sz="1000" dirty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Ministerio de Salud, Unidad de Atención Integral a las ITS/VIH, Sistema Único de Monitoreo y Evaluación y vigilancia Epidemiológica del VIH-Sida, 2019.</a:t>
            </a:r>
            <a:endParaRPr lang="es-E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C495A-7E8D-4F06-9759-2CA4AAEAB331}"/>
              </a:ext>
            </a:extLst>
          </p:cNvPr>
          <p:cNvSpPr/>
          <p:nvPr/>
        </p:nvSpPr>
        <p:spPr>
          <a:xfrm>
            <a:off x="4720760" y="4330549"/>
            <a:ext cx="43621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 2018 a nivel nacional se han realizado: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18 205 pruebas a HSH,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9 916 pruebas a TS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1 077 pruebas a </a:t>
            </a:r>
            <a:r>
              <a:rPr lang="es-ES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Mtrans</a:t>
            </a:r>
            <a:r>
              <a:rPr lang="es-ES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666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B01E7-8E0A-42E4-95C2-0219D0C3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Pruebas por ONG 2018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A4F1EE9-E14D-425D-9E2A-3CCEA3F1B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2112169"/>
          <a:ext cx="4486275" cy="3081020"/>
        </p:xfrm>
        <a:graphic>
          <a:graphicData uri="http://schemas.openxmlformats.org/drawingml/2006/table">
            <a:tbl>
              <a:tblPr/>
              <a:tblGrid>
                <a:gridCol w="3712779">
                  <a:extLst>
                    <a:ext uri="{9D8B030D-6E8A-4147-A177-3AD203B41FA5}">
                      <a16:colId xmlns:a16="http://schemas.microsoft.com/office/drawing/2014/main" val="171161330"/>
                    </a:ext>
                  </a:extLst>
                </a:gridCol>
                <a:gridCol w="773496">
                  <a:extLst>
                    <a:ext uri="{9D8B030D-6E8A-4147-A177-3AD203B41FA5}">
                      <a16:colId xmlns:a16="http://schemas.microsoft.com/office/drawing/2014/main" val="13099601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2730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MAGISTERIAL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032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PENALES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034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72247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SALVADOREÃ‘O DEL SEGURO SOCIAL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8345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SALUD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233,589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423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8262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PRIVADO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818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236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289,442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5033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E608584-FA48-4736-AB71-C3CE20F27C4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178844"/>
          <a:ext cx="5356225" cy="2806700"/>
        </p:xfrm>
        <a:graphic>
          <a:graphicData uri="http://schemas.openxmlformats.org/drawingml/2006/table">
            <a:tbl>
              <a:tblPr/>
              <a:tblGrid>
                <a:gridCol w="2709375">
                  <a:extLst>
                    <a:ext uri="{9D8B030D-6E8A-4147-A177-3AD203B41FA5}">
                      <a16:colId xmlns:a16="http://schemas.microsoft.com/office/drawing/2014/main" val="3706114438"/>
                    </a:ext>
                  </a:extLst>
                </a:gridCol>
                <a:gridCol w="1125432">
                  <a:extLst>
                    <a:ext uri="{9D8B030D-6E8A-4147-A177-3AD203B41FA5}">
                      <a16:colId xmlns:a16="http://schemas.microsoft.com/office/drawing/2014/main" val="3219360485"/>
                    </a:ext>
                  </a:extLst>
                </a:gridCol>
                <a:gridCol w="729447">
                  <a:extLst>
                    <a:ext uri="{9D8B030D-6E8A-4147-A177-3AD203B41FA5}">
                      <a16:colId xmlns:a16="http://schemas.microsoft.com/office/drawing/2014/main" val="3824394611"/>
                    </a:ext>
                  </a:extLst>
                </a:gridCol>
                <a:gridCol w="791971">
                  <a:extLst>
                    <a:ext uri="{9D8B030D-6E8A-4147-A177-3AD203B41FA5}">
                      <a16:colId xmlns:a16="http://schemas.microsoft.com/office/drawing/2014/main" val="120098729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770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 Solicitante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90950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ASPIDH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03989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92002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COLECTIVO ALEJANDRIA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65379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CRUZ ROJA SALVADORENA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900397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ENTREAMIGOS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46767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ORQUIDEAS DEL MAR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0855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INTERNACIONAL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85207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55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094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A1A28-0CF9-44A4-8019-BA6E11C9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Pruebas por ONG al 20 noviembre 2019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6D6FCF5-2334-4151-9D5A-3071E7125C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9449" y="2007394"/>
          <a:ext cx="4559301" cy="3081020"/>
        </p:xfrm>
        <a:graphic>
          <a:graphicData uri="http://schemas.openxmlformats.org/drawingml/2006/table">
            <a:tbl>
              <a:tblPr/>
              <a:tblGrid>
                <a:gridCol w="3773215">
                  <a:extLst>
                    <a:ext uri="{9D8B030D-6E8A-4147-A177-3AD203B41FA5}">
                      <a16:colId xmlns:a16="http://schemas.microsoft.com/office/drawing/2014/main" val="2856278679"/>
                    </a:ext>
                  </a:extLst>
                </a:gridCol>
                <a:gridCol w="786086">
                  <a:extLst>
                    <a:ext uri="{9D8B030D-6E8A-4147-A177-3AD203B41FA5}">
                      <a16:colId xmlns:a16="http://schemas.microsoft.com/office/drawing/2014/main" val="7336321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242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MAGISTERIAL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370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PENALES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2006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83597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SALVADOREÃ‘O DEL SEGURO SOCIAL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299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SALUD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186,080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90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0705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PRIVADO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0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70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215,492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96379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4E5E77-D449-4D3F-94B2-5904240D51A3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2233454"/>
          <a:ext cx="5019675" cy="1964690"/>
        </p:xfrm>
        <a:graphic>
          <a:graphicData uri="http://schemas.openxmlformats.org/drawingml/2006/table">
            <a:tbl>
              <a:tblPr/>
              <a:tblGrid>
                <a:gridCol w="2939449">
                  <a:extLst>
                    <a:ext uri="{9D8B030D-6E8A-4147-A177-3AD203B41FA5}">
                      <a16:colId xmlns:a16="http://schemas.microsoft.com/office/drawing/2014/main" val="2534640175"/>
                    </a:ext>
                  </a:extLst>
                </a:gridCol>
                <a:gridCol w="1221002">
                  <a:extLst>
                    <a:ext uri="{9D8B030D-6E8A-4147-A177-3AD203B41FA5}">
                      <a16:colId xmlns:a16="http://schemas.microsoft.com/office/drawing/2014/main" val="2125273465"/>
                    </a:ext>
                  </a:extLst>
                </a:gridCol>
                <a:gridCol w="859224">
                  <a:extLst>
                    <a:ext uri="{9D8B030D-6E8A-4147-A177-3AD203B41FA5}">
                      <a16:colId xmlns:a16="http://schemas.microsoft.com/office/drawing/2014/main" val="35045464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 Solicitante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964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COLECTIVO ALEJANDRIA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982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ENTREAMIGOS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5535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ORQUIDEAS DEL 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8977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INTERNACIONAL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572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Movil MI-3688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48195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23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76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26992"/>
              </p:ext>
            </p:extLst>
          </p:nvPr>
        </p:nvGraphicFramePr>
        <p:xfrm>
          <a:off x="-886968" y="173736"/>
          <a:ext cx="14136624" cy="653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3875" y="6600182"/>
            <a:ext cx="10855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El Salvador. Estimaciones y Proyecciones de Población. Nacional 2005-2050. Departamental 2005-2025. Dirección General de Estadística y Censos, DIGESTYC. 2014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190270" y="5909186"/>
            <a:ext cx="38050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sz="2400" b="1" dirty="0"/>
              <a:t>TOTAL: 6,704,864 habitantes</a:t>
            </a:r>
          </a:p>
        </p:txBody>
      </p:sp>
    </p:spTree>
    <p:extLst>
      <p:ext uri="{BB962C8B-B14F-4D97-AF65-F5344CB8AC3E}">
        <p14:creationId xmlns:p14="http://schemas.microsoft.com/office/powerpoint/2010/main" val="121815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914DF12-A90F-499F-AB03-256206564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39784"/>
              </p:ext>
            </p:extLst>
          </p:nvPr>
        </p:nvGraphicFramePr>
        <p:xfrm>
          <a:off x="519289" y="403123"/>
          <a:ext cx="11476066" cy="627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649A233-F1EB-4FDA-B654-0280EB55DDC4}"/>
              </a:ext>
            </a:extLst>
          </p:cNvPr>
          <p:cNvSpPr/>
          <p:nvPr/>
        </p:nvSpPr>
        <p:spPr>
          <a:xfrm>
            <a:off x="-2" y="6300716"/>
            <a:ext cx="2470068" cy="37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>
                <a:solidFill>
                  <a:schemeClr val="bg1"/>
                </a:solidFill>
              </a:rPr>
              <a:t>Fuente: EHPM 2017/DIGESTYC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5003" y="6600182"/>
            <a:ext cx="7291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Encuesta de Hogares de Propósitos Múltiples 2017, Dirección General de Estadística y Censos, DIGESTYC. </a:t>
            </a:r>
          </a:p>
        </p:txBody>
      </p:sp>
    </p:spTree>
    <p:extLst>
      <p:ext uri="{BB962C8B-B14F-4D97-AF65-F5344CB8AC3E}">
        <p14:creationId xmlns:p14="http://schemas.microsoft.com/office/powerpoint/2010/main" val="379266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E331359-0752-40D4-A9F6-8F04FAD1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703" y="113875"/>
            <a:ext cx="7639665" cy="800525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+mn-lt"/>
              </a:rPr>
              <a:t>EL SALVADOR: DENSIDAD POBLACIONAL POR DEPARTAMENTO Y MUNICIPIOS DEL AMSS, 2017.</a:t>
            </a:r>
          </a:p>
        </p:txBody>
      </p:sp>
      <p:graphicFrame>
        <p:nvGraphicFramePr>
          <p:cNvPr id="9" name="Gráfico 12">
            <a:extLst>
              <a:ext uri="{FF2B5EF4-FFF2-40B4-BE49-F238E27FC236}">
                <a16:creationId xmlns:a16="http://schemas.microsoft.com/office/drawing/2014/main" id="{4CC5F68A-0172-4E89-9D68-B62FD6CC2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248024"/>
              </p:ext>
            </p:extLst>
          </p:nvPr>
        </p:nvGraphicFramePr>
        <p:xfrm>
          <a:off x="4324922" y="914400"/>
          <a:ext cx="7867079" cy="534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05003" y="6563606"/>
            <a:ext cx="869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/>
              <a:t>Fuente: Encuesta de Hogares de Propósitos Múltiples, 2017. Dirección General de Estadística y Censos, DIGESTYC. Ciudad Delgado, 2018.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76980" y="914400"/>
          <a:ext cx="4147942" cy="5555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502">
                  <a:extLst>
                    <a:ext uri="{9D8B030D-6E8A-4147-A177-3AD203B41FA5}">
                      <a16:colId xmlns:a16="http://schemas.microsoft.com/office/drawing/2014/main" val="1299404151"/>
                    </a:ext>
                  </a:extLst>
                </a:gridCol>
                <a:gridCol w="1339440">
                  <a:extLst>
                    <a:ext uri="{9D8B030D-6E8A-4147-A177-3AD203B41FA5}">
                      <a16:colId xmlns:a16="http://schemas.microsoft.com/office/drawing/2014/main" val="4196644615"/>
                    </a:ext>
                  </a:extLst>
                </a:gridCol>
              </a:tblGrid>
              <a:tr h="6536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Departamentos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Densidad poblacional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763161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Total País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313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873940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Ahuachapán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293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8403891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Santa Ana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291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89328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Sonsonate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413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0286737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Chalatenango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102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6678622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La Libertad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486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4070523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San Salvador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2,015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3060045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Cuscatlán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352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4819980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La Paz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296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0806886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Cabañas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152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5765117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San Vicente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155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7175166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Usulután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176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4297736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San Miguel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241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7192544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Morazán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141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1650873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SV" sz="2000" b="1" u="none" strike="noStrike" dirty="0">
                          <a:effectLst/>
                        </a:rPr>
                        <a:t>La Unión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129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98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53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1509932"/>
            <a:ext cx="4522178" cy="50059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1254969"/>
            <a:ext cx="5486400" cy="531905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50276" y="350912"/>
            <a:ext cx="10023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EL SALVADOR: DENSIDAD POBLACIONAL POR DEPARTAMENTO Y MUNICIPIOS DEL AMSS, 2018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11276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ntrada manual"/>
          <p:cNvSpPr/>
          <p:nvPr/>
        </p:nvSpPr>
        <p:spPr>
          <a:xfrm rot="5400000">
            <a:off x="2950443" y="3358875"/>
            <a:ext cx="548680" cy="644956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Entrada manual"/>
          <p:cNvSpPr/>
          <p:nvPr/>
        </p:nvSpPr>
        <p:spPr>
          <a:xfrm rot="16200000">
            <a:off x="8488600" y="3154599"/>
            <a:ext cx="579282" cy="6827520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9463F23B-24EE-434C-9ECB-6F3C6C9DEECF}"/>
              </a:ext>
            </a:extLst>
          </p:cNvPr>
          <p:cNvSpPr txBox="1"/>
          <p:nvPr/>
        </p:nvSpPr>
        <p:spPr>
          <a:xfrm>
            <a:off x="0" y="6289267"/>
            <a:ext cx="240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400" dirty="0">
                <a:solidFill>
                  <a:schemeClr val="bg1"/>
                </a:solidFill>
              </a:rPr>
              <a:t>Fuente: EHPM 2017/DIGESTYC</a:t>
            </a:r>
          </a:p>
        </p:txBody>
      </p:sp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id="{ACA35A7F-6999-4FDF-A49E-9F01F88360FB}"/>
              </a:ext>
            </a:extLst>
          </p:cNvPr>
          <p:cNvGraphicFramePr>
            <a:graphicFrameLocks noGrp="1"/>
          </p:cNvGraphicFramePr>
          <p:nvPr/>
        </p:nvGraphicFramePr>
        <p:xfrm>
          <a:off x="0" y="3986"/>
          <a:ext cx="10253020" cy="627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87C626A-1DE5-4E2F-9EB0-A11605FE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020" y="4438312"/>
            <a:ext cx="1834861" cy="150312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E33F2E6-77BD-42DD-A897-F439F1C29F94}"/>
              </a:ext>
            </a:extLst>
          </p:cNvPr>
          <p:cNvSpPr/>
          <p:nvPr/>
        </p:nvSpPr>
        <p:spPr>
          <a:xfrm>
            <a:off x="10253020" y="3629233"/>
            <a:ext cx="1834861" cy="556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/>
              <a:t>COMPARACIÓN REGIONAL</a:t>
            </a: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B330B3DB-9625-4121-A974-8A4ED27D9DD4}"/>
              </a:ext>
            </a:extLst>
          </p:cNvPr>
          <p:cNvSpPr/>
          <p:nvPr/>
        </p:nvSpPr>
        <p:spPr>
          <a:xfrm>
            <a:off x="10346498" y="95120"/>
            <a:ext cx="1741383" cy="141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200" b="1" dirty="0">
                <a:solidFill>
                  <a:schemeClr val="tx1"/>
                </a:solidFill>
              </a:rPr>
              <a:t>CBA Urbana: $185.25</a:t>
            </a:r>
          </a:p>
          <a:p>
            <a:r>
              <a:rPr lang="es-SV" sz="1200" b="1" dirty="0">
                <a:solidFill>
                  <a:schemeClr val="tx1"/>
                </a:solidFill>
              </a:rPr>
              <a:t>En el interior del país: Entre 3.7% de los hogares en SS y el 11.1% de los hogares en Morazán no alcanzan un ingreso de $185.25.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8C5D63C2-386E-4DF7-8546-FE13F5261DFC}"/>
              </a:ext>
            </a:extLst>
          </p:cNvPr>
          <p:cNvSpPr/>
          <p:nvPr/>
        </p:nvSpPr>
        <p:spPr>
          <a:xfrm>
            <a:off x="10253020" y="1595734"/>
            <a:ext cx="1834861" cy="1741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200" b="1" dirty="0">
                <a:solidFill>
                  <a:schemeClr val="tx1"/>
                </a:solidFill>
              </a:rPr>
              <a:t>CBA Urbana Ampliada: $370.5</a:t>
            </a:r>
          </a:p>
          <a:p>
            <a:r>
              <a:rPr lang="es-SV" sz="1200" b="1" dirty="0">
                <a:solidFill>
                  <a:schemeClr val="tx1"/>
                </a:solidFill>
              </a:rPr>
              <a:t>Entre el 18.2% de los hogares (SS) y el 33% (Ahuachapán se encuentran en pobreza relativa por no alcanzar un ingreso de $370.5 por hogar.</a:t>
            </a:r>
          </a:p>
        </p:txBody>
      </p:sp>
    </p:spTree>
    <p:extLst>
      <p:ext uri="{BB962C8B-B14F-4D97-AF65-F5344CB8AC3E}">
        <p14:creationId xmlns:p14="http://schemas.microsoft.com/office/powerpoint/2010/main" val="22995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9" y="145089"/>
            <a:ext cx="9901643" cy="328391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9" y="3429000"/>
            <a:ext cx="9901643" cy="342795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63815" y="184670"/>
            <a:ext cx="33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63363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2668</Words>
  <Application>Microsoft Office PowerPoint</Application>
  <PresentationFormat>Panorámica</PresentationFormat>
  <Paragraphs>714</Paragraphs>
  <Slides>36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Bookman Old Style</vt:lpstr>
      <vt:lpstr>Calibri</vt:lpstr>
      <vt:lpstr>Calibri Light</vt:lpstr>
      <vt:lpstr>Tema de Office</vt:lpstr>
      <vt:lpstr>Chart</vt:lpstr>
      <vt:lpstr>Análisis situacional El Salvador </vt:lpstr>
      <vt:lpstr>POBLACIÓN TOTAL PAÍS</vt:lpstr>
      <vt:lpstr>Presentación de PowerPoint</vt:lpstr>
      <vt:lpstr>Presentación de PowerPoint</vt:lpstr>
      <vt:lpstr>Presentación de PowerPoint</vt:lpstr>
      <vt:lpstr>EL SALVADOR: DENSIDAD POBLACIONAL POR DEPARTAMENTO Y MUNICIPIOS DEL AMSS, 2017.</vt:lpstr>
      <vt:lpstr>Presentación de PowerPoint</vt:lpstr>
      <vt:lpstr>Presentación de PowerPoint</vt:lpstr>
      <vt:lpstr>Presentación de PowerPoint</vt:lpstr>
      <vt:lpstr>Presentación de PowerPoint</vt:lpstr>
      <vt:lpstr>MEDICIÓN DE POBREZA MULTIDIMENSIONAL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SALVADOR: DIEZ PRIMERAS CAUSAS DE MUERTE POR CAPÍTULO CIE 10; 2017 – 2018.</vt:lpstr>
      <vt:lpstr>EL SALVADOR: DIEZ PRIMERAS CAUSAS DE EGRESO POR CAPÍTULO CIE 10; 2017 – 2018.</vt:lpstr>
      <vt:lpstr>Presentación de PowerPoint</vt:lpstr>
      <vt:lpstr>Gráfico 3. Tasa promedio de notificación de casos de VIH por departamento, El Salvador, 2014 - 2018.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Distribución de RRHH del MINSAL por disciplina y sexo, 2018.</vt:lpstr>
      <vt:lpstr>Gráfico 15. Casos de VIH según población clave, El Salvador 2016 – 2018</vt:lpstr>
      <vt:lpstr>Pruebas por ONG 2018</vt:lpstr>
      <vt:lpstr>Pruebas por ONG al 20 noviembre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Anieto</dc:creator>
  <cp:lastModifiedBy>Dra. Ana Isabel Nieto</cp:lastModifiedBy>
  <cp:revision>35</cp:revision>
  <dcterms:created xsi:type="dcterms:W3CDTF">2017-11-28T22:06:53Z</dcterms:created>
  <dcterms:modified xsi:type="dcterms:W3CDTF">2019-11-21T17:56:04Z</dcterms:modified>
</cp:coreProperties>
</file>