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16"/>
  </p:notesMasterIdLst>
  <p:sldIdLst>
    <p:sldId id="258" r:id="rId3"/>
    <p:sldId id="259" r:id="rId4"/>
    <p:sldId id="268" r:id="rId5"/>
    <p:sldId id="286" r:id="rId6"/>
    <p:sldId id="361" r:id="rId7"/>
    <p:sldId id="359" r:id="rId8"/>
    <p:sldId id="362" r:id="rId9"/>
    <p:sldId id="363" r:id="rId10"/>
    <p:sldId id="287" r:id="rId11"/>
    <p:sldId id="261" r:id="rId12"/>
    <p:sldId id="285" r:id="rId13"/>
    <p:sldId id="364" r:id="rId14"/>
    <p:sldId id="267" r:id="rId15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5853"/>
  </p:normalViewPr>
  <p:slideViewPr>
    <p:cSldViewPr snapToGrid="0" snapToObjects="1">
      <p:cViewPr varScale="1">
        <p:scale>
          <a:sx n="78" d="100"/>
          <a:sy n="78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734E2-E505-41F9-8DB4-1C96AB8F3E3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F3699-54E0-4ABB-8BDE-6F4901861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0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1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3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2" y="365126"/>
            <a:ext cx="3942413" cy="819098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259" y="1514007"/>
            <a:ext cx="5181600" cy="502170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2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98C1B-FF97-EA45-AC88-C65278B1F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ctr">
            <a:normAutofit/>
          </a:bodyPr>
          <a:lstStyle>
            <a:lvl1pPr>
              <a:defRPr sz="2600" b="1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BC225E-E627-6D45-B848-586C83979A8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0777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Agregue </a:t>
            </a:r>
            <a:r>
              <a:rPr lang="es-ES_tradnl"/>
              <a:t>una i</a:t>
            </a:r>
            <a:endParaRPr lang="es-ES_tradn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413F37-302E-B94B-A5D6-E3FFE6747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89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C6AF5B-E8D3-8740-8BC5-0A2A04543C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5570" y="4158283"/>
            <a:ext cx="1867711" cy="18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8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177E28-9674-284C-B307-D80B20EDD67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51030" y="4736892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71192B85-6664-5941-806E-D0BD61D7835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607315" y="4736891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3687A566-8293-7F41-BC72-263C14BE6F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363601" y="4736891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22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8D1F-7748-4C0F-B622-C387DD4D1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1FC8F5-F5E7-46CC-AA71-C9C38063A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A851-CE69-49AA-9E71-0A6CF6DA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DFD8-F4FE-4A2E-A1A7-5A2C0395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2FFE9-30DD-48F2-AE72-8139871E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21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9F1BC-D761-4DFE-82EE-30723DAD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56F76-5415-4278-B5BA-D25AE65C8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86B01-39AD-4DBC-8B68-13C2D340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7BE28-7B93-4DC0-AA51-CEDAB683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665D5-E0E7-42B6-9B44-1A7B9C68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53F57-137B-4909-8911-72A76EE8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6A402-73C6-4E90-A8F7-E699B6E1A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817F1-C232-40A1-8514-9F6CCA22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2F132-BAEC-465D-95EA-96586180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F80E8-10D3-4037-9A1E-A040E753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01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25A31-4580-4295-9A56-42D1FCEC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C37A9-444C-4A8E-86C1-49550F3E7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17DC8-4E99-44E7-BF68-D899A8B16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7AF2A-80E5-4B44-863A-09F7B8CB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3EE94-933C-4105-92D2-99EEEFEE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60E35-DA81-427F-BB40-0782C21B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02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1590-B6E4-483F-901D-33D78876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71F65-F5C0-4837-A228-2C482CFA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0229C-3A53-4AFB-8C94-814E2DD2E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E1DA2-9FB5-4D23-9892-F534F1310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EF918-2751-4983-A6C2-FBE86BAC4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C6F03-B20D-4A00-BDCE-0B6D6908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429A6-486A-47FE-9FC0-588F3250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45AE2-C4E8-4453-AF9B-B4C5EF5E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06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8D7F-F3BD-434D-A081-DA9881DC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2C4E21-FA41-4E43-8BCF-1AD4DF84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A17E7-56A1-4371-8264-8DBFFC61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61182-D3DE-4E9C-933B-DE2686D2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D0C58-744A-41CF-BEF4-55F4976A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D9973-B884-4926-97E4-ED5F2B6E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674B0-D785-4423-A26E-E2E947E2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7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FFEFE43-8F4D-4A4D-BD9C-A73D97E0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511" y="2480873"/>
            <a:ext cx="4377129" cy="16002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140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4369E-47E9-4868-8498-C42F5016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6763C-57D2-4D0C-AEF4-2CFDA292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26777-8434-4DCE-AD02-7B8BEA757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D440E-4128-4085-B7D0-D6C247EB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B34C0-5F34-4362-8FCA-5A4A96922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0622-072B-4482-A1E5-030DBEAC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93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1273-3CEE-45CD-8CD2-C3B63BF3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6609F-DAF2-48B8-90E3-09095FE4F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64C0A-90D3-4054-A497-E66956DA2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D116E-55CE-4A5E-98DB-9BDB1434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437C6-858A-4760-99F6-267B024F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614CE-074F-43AA-8212-B24E7435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56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973FC-0274-42D5-9488-2F82D44B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A9C53-EFA7-484F-B84A-4FD2DFC5B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5F656-DB5F-4CCD-92C8-182F98D5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8591C-ED84-4657-9102-5A707D281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09D42-51E5-4601-85AF-8FD82E8A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58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B1B17-A631-4143-BF32-41870E689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58AC9-5B6F-462F-893D-6DFD0A325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3C812-D56C-4C29-8DF6-6ABF8941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675E8-3E2C-4978-B89A-6C44CEA4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C0BB-C8BD-4324-8F1D-922DBD32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0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C9438-6A94-5141-85A5-2E5D3192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006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C9438-6A94-5141-85A5-2E5D3192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621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3EAA-006A-3544-99FC-6403B5E89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BC06B-4F93-BE47-BF2C-7E5F66F6E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7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3EAA-006A-3544-99FC-6403B5E89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014679" cy="1325563"/>
          </a:xfrm>
        </p:spPr>
        <p:txBody>
          <a:bodyPr/>
          <a:lstStyle/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BC06B-4F93-BE47-BF2C-7E5F66F6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14678" cy="3615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5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8838512-EBB7-9349-8010-4827814A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6910" y="3979889"/>
            <a:ext cx="6490741" cy="1600200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s-ES" dirty="0"/>
              <a:t>Haga clic para agregar frase relevante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41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875426" cy="819098"/>
          </a:xfrm>
        </p:spPr>
        <p:txBody>
          <a:bodyPr>
            <a:normAutofit/>
          </a:bodyPr>
          <a:lstStyle>
            <a:lvl1pPr>
              <a:defRPr sz="2600" b="1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92F987-9445-1245-8890-4C4ED2B5E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5841"/>
            <a:ext cx="5181600" cy="2506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5842"/>
            <a:ext cx="5181600" cy="2506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8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2" y="365126"/>
            <a:ext cx="3942413" cy="819098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259" y="1514007"/>
            <a:ext cx="5181600" cy="502170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0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0B5BA9-8520-E347-B083-7131131E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75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1AA9CD-684C-A747-84C1-4FE28F4F1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8754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144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0" r:id="rId5"/>
    <p:sldLayoutId id="2147483661" r:id="rId6"/>
    <p:sldLayoutId id="2147483655" r:id="rId7"/>
    <p:sldLayoutId id="2147483652" r:id="rId8"/>
    <p:sldLayoutId id="2147483663" r:id="rId9"/>
    <p:sldLayoutId id="2147483664" r:id="rId10"/>
    <p:sldLayoutId id="2147483657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F3903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B89A3-FC4F-4E40-B890-D4537B24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759C-AA7D-4289-80C5-9D50E862F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EAD6C-0CC7-4E56-BEEC-86A0CC579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9D43C-1312-4C5D-917A-273D55FC896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68E00-0699-4C64-A935-82F4FDBF7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9508D-5583-4480-B02C-CC8FECB81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articles/s41467-019-10366-y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fobae.com/salud/2019/03/06/la-estrategia-cientifica-del-paciente-de-londres-es-para-pocos-no-se-lo-puede-proyectar-hacia-la-poblacion-general-con-vihsida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y2mate.com%20-%20ciclo_de_replicacion_del_vih_y_funcion_de_los_antirretrovirales_v2deRuzX52k_360p.mp4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82D65-603F-0343-A9E8-44FC99DE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C58F4-2A18-4165-A9F5-1F57C06E0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FF8CB-485E-4293-A03F-912C67E3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1914"/>
            <a:ext cx="8875426" cy="5695049"/>
          </a:xfrm>
        </p:spPr>
        <p:txBody>
          <a:bodyPr/>
          <a:lstStyle/>
          <a:p>
            <a:pPr algn="just"/>
            <a:r>
              <a:rPr lang="es-ES" dirty="0"/>
              <a:t>Esta nueva estrategia</a:t>
            </a:r>
            <a:r>
              <a:rPr lang="es-ES" b="1" dirty="0"/>
              <a:t> combinó tratamientos de larga duración y la tecnología de edición genética CRISPR- Cas9</a:t>
            </a:r>
            <a:r>
              <a:rPr lang="es-ES" dirty="0"/>
              <a:t> que supone un paso trascendental hacia el desarrollo de una posible cura para el VIH“</a:t>
            </a:r>
          </a:p>
          <a:p>
            <a:pPr algn="just"/>
            <a:r>
              <a:rPr lang="es-ES" dirty="0"/>
              <a:t>Las conclusiones de esta investigación fueron contundentes y partieron del análisis sobre los ratones diseñados para producir células T humanas, susceptibles a la infección por VIH, lo que permite una infección viral a largo plazo.</a:t>
            </a:r>
          </a:p>
          <a:p>
            <a:pPr algn="just"/>
            <a:r>
              <a:rPr lang="es-ES" dirty="0"/>
              <a:t> Una vez establecida la infección, los ratones se trataron con LASER ART y posteriormente con CRISPR-Cas9. </a:t>
            </a:r>
          </a:p>
          <a:p>
            <a:pPr algn="just"/>
            <a:r>
              <a:rPr lang="es-ES" dirty="0"/>
              <a:t>Al final del período de tratamiento, los análisis revelaron la eliminación completa del ADN del VIH en aproximadamente un tercio de los ratones infectados por el VIH.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E1541-34D3-48A2-92B2-49936470C64A}"/>
              </a:ext>
            </a:extLst>
          </p:cNvPr>
          <p:cNvSpPr txBox="1"/>
          <p:nvPr/>
        </p:nvSpPr>
        <p:spPr>
          <a:xfrm>
            <a:off x="3781168" y="6211669"/>
            <a:ext cx="740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Nature </a:t>
            </a:r>
            <a:r>
              <a:rPr lang="en-US" dirty="0" err="1"/>
              <a:t>Revista</a:t>
            </a:r>
            <a:r>
              <a:rPr lang="en-US" dirty="0"/>
              <a:t> </a:t>
            </a:r>
            <a:r>
              <a:rPr lang="en-US" dirty="0" err="1"/>
              <a:t>especializada</a:t>
            </a:r>
            <a:r>
              <a:rPr lang="en-US" dirty="0"/>
              <a:t>   </a:t>
            </a:r>
            <a:r>
              <a:rPr lang="en-US" dirty="0">
                <a:hlinkClick r:id="rId2"/>
              </a:rPr>
              <a:t>Sequential LASER ART and CRISPR Treatments Eliminate HIV-1 in a Subset of Infected Humanized Mice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2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35603-BE4C-4ACB-A73F-E6F1E04AD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2043"/>
            <a:ext cx="8875426" cy="5274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/>
              <a:t>Contexto promisorio </a:t>
            </a:r>
          </a:p>
          <a:p>
            <a:pPr marL="0" indent="0" algn="just">
              <a:buNone/>
            </a:pPr>
            <a:endParaRPr lang="es-ES" dirty="0"/>
          </a:p>
          <a:p>
            <a:pPr algn="just"/>
            <a:r>
              <a:rPr lang="es-ES" dirty="0"/>
              <a:t>A comienzos de 2019,  otro avance científico ya le había dado la bienvenida a las terapias génicas como punta de lanza en el camino hacia la cura del VIH. Los ensayos se conocieron mundialmente – y también fueron publicados en </a:t>
            </a:r>
            <a:r>
              <a:rPr lang="es-ES" dirty="0" err="1"/>
              <a:t>Nature</a:t>
            </a:r>
            <a:r>
              <a:rPr lang="es-ES" dirty="0"/>
              <a:t> -como </a:t>
            </a:r>
            <a:r>
              <a:rPr lang="es-ES" dirty="0">
                <a:hlinkClick r:id="rId2"/>
              </a:rPr>
              <a:t>"el paciente de Londres" y "el paciente de Berlín",</a:t>
            </a:r>
            <a:r>
              <a:rPr lang="es-ES" dirty="0"/>
              <a:t> y demostraron a partir de una operación en la médula ósea que se logró eliminar el virus del VIH de los reservorios celulares de una persona infectada: el equivalente a una cura.</a:t>
            </a:r>
          </a:p>
          <a:p>
            <a:pPr algn="just"/>
            <a:r>
              <a:rPr lang="es-ES" dirty="0"/>
              <a:t>LASER ART se dirige a los reservorios virales y mantiene la replicación del VIH a bajos niveles durante largos períodos de tiempo, lo que reduce la frecuencia de la administración de ART. </a:t>
            </a:r>
            <a:endParaRPr lang="en-US" dirty="0"/>
          </a:p>
          <a:p>
            <a:pPr algn="just"/>
            <a:endParaRPr lang="es-E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64976-BFB9-47BA-ACD4-8AB5AE5E8E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81" y="98853"/>
            <a:ext cx="7881551" cy="50513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F531D-2B89-40CE-918A-EFCE495C2BAB}"/>
              </a:ext>
            </a:extLst>
          </p:cNvPr>
          <p:cNvSpPr txBox="1"/>
          <p:nvPr/>
        </p:nvSpPr>
        <p:spPr>
          <a:xfrm>
            <a:off x="1129698" y="5189487"/>
            <a:ext cx="9308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El país viene utilizando desde hace algún tiempo el ELISA de 4° generación. Esta técnica permite la detección de la infección en un período ventana máximo de 8 semanas  y hoy tenemos la prueba de incidencia.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97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8D5DE-EC7F-4FB3-AB5B-5ED588006F32}"/>
              </a:ext>
            </a:extLst>
          </p:cNvPr>
          <p:cNvSpPr txBox="1"/>
          <p:nvPr/>
        </p:nvSpPr>
        <p:spPr>
          <a:xfrm>
            <a:off x="2854411" y="4596713"/>
            <a:ext cx="6796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GRACIAS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476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B9D3599-DFB7-8F44-9743-DF939F25F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9" y="2135056"/>
            <a:ext cx="10515600" cy="2852737"/>
          </a:xfrm>
        </p:spPr>
        <p:txBody>
          <a:bodyPr>
            <a:normAutofit/>
          </a:bodyPr>
          <a:lstStyle/>
          <a:p>
            <a:r>
              <a:rPr lang="es-SV" dirty="0"/>
              <a:t>Avances en la Fisiopatología del VIH</a:t>
            </a:r>
            <a:endParaRPr lang="es-ES_tradnl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6DE8BEA-A2B1-453B-B787-EE7BBF79CE98}"/>
              </a:ext>
            </a:extLst>
          </p:cNvPr>
          <p:cNvSpPr txBox="1">
            <a:spLocks/>
          </p:cNvSpPr>
          <p:nvPr/>
        </p:nvSpPr>
        <p:spPr bwMode="auto">
          <a:xfrm>
            <a:off x="328799" y="294372"/>
            <a:ext cx="4787211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sz="1600" b="1" dirty="0">
                <a:solidFill>
                  <a:schemeClr val="bg1"/>
                </a:solidFill>
              </a:rPr>
              <a:t>ONUSIDA EL SALVADOR | Diciembre, 2019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088D461-1E78-4911-8813-4823F3F40724}"/>
              </a:ext>
            </a:extLst>
          </p:cNvPr>
          <p:cNvSpPr txBox="1">
            <a:spLocks/>
          </p:cNvSpPr>
          <p:nvPr/>
        </p:nvSpPr>
        <p:spPr bwMode="auto">
          <a:xfrm>
            <a:off x="1736203" y="3561425"/>
            <a:ext cx="8930752" cy="100104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endParaRPr lang="en-US" alt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860AB93-18F4-41F3-A990-1DEBB6ECB862}"/>
              </a:ext>
            </a:extLst>
          </p:cNvPr>
          <p:cNvSpPr txBox="1">
            <a:spLocks/>
          </p:cNvSpPr>
          <p:nvPr/>
        </p:nvSpPr>
        <p:spPr bwMode="auto">
          <a:xfrm>
            <a:off x="8553691" y="6319838"/>
            <a:ext cx="363831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Dra. Celina de Miranda</a:t>
            </a:r>
          </a:p>
        </p:txBody>
      </p:sp>
    </p:spTree>
    <p:extLst>
      <p:ext uri="{BB962C8B-B14F-4D97-AF65-F5344CB8AC3E}">
        <p14:creationId xmlns:p14="http://schemas.microsoft.com/office/powerpoint/2010/main" val="33701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EA9E79-E5D5-4F59-8B19-A0FA7DA0B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/>
              <a:t>El VIH es un retrovirus, lo que significa que tiene como material genético ARN. Se estructura en tres niveles: membrana lipídica externa, cápside proteica y núcleo.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s-ES" dirty="0"/>
              <a:t>El VIH como cualquier virus no se reproduce por sí solo, lo que lo convierte en un patógeno obligado. 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Además, su capacidad infectiva se pierde rápidamente en contacto con el exterior. Se transmite sexualmente, por vía intravenosa o vertical (madre a hijo).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2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B129F0-3247-44B8-9465-C5FC1F49BDA1}"/>
              </a:ext>
            </a:extLst>
          </p:cNvPr>
          <p:cNvSpPr/>
          <p:nvPr/>
        </p:nvSpPr>
        <p:spPr>
          <a:xfrm>
            <a:off x="464695" y="643860"/>
            <a:ext cx="9908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Ciclo_de_replicacion_del_</a:t>
            </a:r>
            <a:r>
              <a:rPr lang="en-US" dirty="0" err="1">
                <a:hlinkClick r:id="rId2" action="ppaction://hlinkfile"/>
              </a:rPr>
              <a:t>vih</a:t>
            </a:r>
            <a:r>
              <a:rPr lang="en-US" dirty="0"/>
              <a:t>_</a:t>
            </a:r>
          </a:p>
        </p:txBody>
      </p:sp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1F200F6F-25EB-48EC-AF95-865BFE5A8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7" t="1726" r="8894" b="22608"/>
          <a:stretch/>
        </p:blipFill>
        <p:spPr>
          <a:xfrm>
            <a:off x="764499" y="1334125"/>
            <a:ext cx="10208301" cy="51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entrada del vih">
            <a:extLst>
              <a:ext uri="{FF2B5EF4-FFF2-40B4-BE49-F238E27FC236}">
                <a16:creationId xmlns:a16="http://schemas.microsoft.com/office/drawing/2014/main" id="{DB5CC075-E2A1-4402-A173-0A4C65387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17"/>
            <a:ext cx="12192000" cy="693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el vihII">
            <a:extLst>
              <a:ext uri="{FF2B5EF4-FFF2-40B4-BE49-F238E27FC236}">
                <a16:creationId xmlns:a16="http://schemas.microsoft.com/office/drawing/2014/main" id="{1C50D985-4A54-4E43-83D3-54045C5F2A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60"/>
            <a:ext cx="11998411" cy="673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transferanim vih">
            <a:extLst>
              <a:ext uri="{FF2B5EF4-FFF2-40B4-BE49-F238E27FC236}">
                <a16:creationId xmlns:a16="http://schemas.microsoft.com/office/drawing/2014/main" id="{FB2C67F6-B9F8-4DE9-BC0E-FD1D7A0319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97"/>
            <a:ext cx="12192000" cy="69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exitanim vih">
            <a:extLst>
              <a:ext uri="{FF2B5EF4-FFF2-40B4-BE49-F238E27FC236}">
                <a16:creationId xmlns:a16="http://schemas.microsoft.com/office/drawing/2014/main" id="{56C5094A-9C62-465C-949A-83B19A4E54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578"/>
            <a:ext cx="12192000" cy="678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90A4E-A134-43B9-A84B-367E1E326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3058"/>
            <a:ext cx="10515600" cy="6339017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/>
              <a:t>Hoy el VIH es una infección que se pudo </a:t>
            </a:r>
            <a:r>
              <a:rPr lang="es-ES" b="1" dirty="0"/>
              <a:t>cronificar </a:t>
            </a:r>
            <a:r>
              <a:rPr lang="es-ES" dirty="0"/>
              <a:t>masivamente gracias a los tratamientos con medicamentos antirretrovirales. </a:t>
            </a:r>
          </a:p>
          <a:p>
            <a:pPr algn="just"/>
            <a:endParaRPr lang="es-ES" dirty="0"/>
          </a:p>
          <a:p>
            <a:pPr algn="just"/>
            <a:r>
              <a:rPr lang="es-ES" b="1" dirty="0"/>
              <a:t>Los investigadores ahora apuntan a que también sea curable</a:t>
            </a:r>
            <a:r>
              <a:rPr lang="es-ES" dirty="0"/>
              <a:t>. (Centers for </a:t>
            </a:r>
            <a:r>
              <a:rPr lang="es-ES" dirty="0" err="1"/>
              <a:t>Disease</a:t>
            </a:r>
            <a:r>
              <a:rPr lang="es-ES" dirty="0"/>
              <a:t> Control and </a:t>
            </a:r>
            <a:r>
              <a:rPr lang="es-ES" dirty="0" err="1"/>
              <a:t>Prevention</a:t>
            </a:r>
            <a:r>
              <a:rPr lang="es-ES" dirty="0"/>
              <a:t>/Centers for </a:t>
            </a:r>
            <a:r>
              <a:rPr lang="es-ES" dirty="0" err="1"/>
              <a:t>Disease</a:t>
            </a:r>
            <a:r>
              <a:rPr lang="es-ES" dirty="0"/>
              <a:t> Control and </a:t>
            </a:r>
            <a:r>
              <a:rPr lang="es-ES" dirty="0" err="1"/>
              <a:t>Prevention</a:t>
            </a:r>
            <a:r>
              <a:rPr lang="es-ES" dirty="0"/>
              <a:t>)</a:t>
            </a:r>
          </a:p>
          <a:p>
            <a:pPr marL="0" indent="0" algn="just">
              <a:buNone/>
            </a:pPr>
            <a:endParaRPr lang="es-ES" dirty="0"/>
          </a:p>
          <a:p>
            <a:pPr algn="just"/>
            <a:r>
              <a:rPr lang="es-ES" dirty="0"/>
              <a:t>En julio 2019 se publico que un grupo multidisciplinario de virólogos, inmunólogos, biólogos moleculares, farmacólogos y expertos farmacéuticos. En la Escuela de Medicina Lewis Katz, de la Universidad Temple, Filadelfia y del Centro Médico de la Universidad de Nebraska (UNMC),dieron un paso importante: </a:t>
            </a:r>
          </a:p>
          <a:p>
            <a:pPr marL="0" indent="0" algn="just">
              <a:buNone/>
            </a:pPr>
            <a:endParaRPr lang="es-ES" b="1" dirty="0"/>
          </a:p>
          <a:p>
            <a:pPr marL="0" indent="0" algn="just">
              <a:buNone/>
            </a:pPr>
            <a:r>
              <a:rPr lang="es-ES" b="1" dirty="0"/>
              <a:t>Lograron eliminar del genoma de animales vivos un tipo del Virus de la Inmunodeficiencia Humana (VIH) que provoca el SIDA (</a:t>
            </a:r>
            <a:r>
              <a:rPr lang="es-ES" b="1" dirty="0" err="1"/>
              <a:t>Sindrome</a:t>
            </a:r>
            <a:r>
              <a:rPr lang="es-ES" b="1" dirty="0"/>
              <a:t> de Inmunodeficiencia Adquirida)</a:t>
            </a:r>
            <a:r>
              <a:rPr lang="es-E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125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 Diciembre - VIH ES" id="{52A58553-A014-8441-B6F4-2AD85F7E01DA}" vid="{F2982DBD-4C77-E04D-8EB5-693CB2E8F2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 Diciembre - VIH ES</Template>
  <TotalTime>369</TotalTime>
  <Words>537</Words>
  <Application>Microsoft Office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Tema de Office</vt:lpstr>
      <vt:lpstr>Office Theme</vt:lpstr>
      <vt:lpstr>PowerPoint Presentation</vt:lpstr>
      <vt:lpstr>Avances en la Fisiopatología del VIH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 DE MIRANDA, Celina</dc:creator>
  <cp:lastModifiedBy>MARTINEZ DE MIRANDA, Celina</cp:lastModifiedBy>
  <cp:revision>21</cp:revision>
  <dcterms:created xsi:type="dcterms:W3CDTF">2019-12-03T01:55:44Z</dcterms:created>
  <dcterms:modified xsi:type="dcterms:W3CDTF">2019-12-03T16:17:59Z</dcterms:modified>
</cp:coreProperties>
</file>