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1" r:id="rId2"/>
    <p:sldId id="295" r:id="rId3"/>
    <p:sldId id="296" r:id="rId4"/>
    <p:sldId id="297" r:id="rId5"/>
    <p:sldId id="298" r:id="rId6"/>
    <p:sldId id="307" r:id="rId7"/>
    <p:sldId id="299" r:id="rId8"/>
    <p:sldId id="300" r:id="rId9"/>
    <p:sldId id="305" r:id="rId10"/>
    <p:sldId id="306" r:id="rId11"/>
    <p:sldId id="287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BD"/>
    <a:srgbClr val="DDDDDD"/>
    <a:srgbClr val="CCCCCC"/>
    <a:srgbClr val="666666"/>
    <a:srgbClr val="003366"/>
    <a:srgbClr val="E10040"/>
    <a:srgbClr val="002A6C"/>
    <a:srgbClr val="D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="" xmlns:a16="http://schemas.microsoft.com/office/drawing/2014/main" id="{A4EEBBEC-8B9A-4184-8C42-FECC9554D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218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Presentación de las DSS en MTS</a:t>
            </a:r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="" xmlns:a16="http://schemas.microsoft.com/office/drawing/2014/main" id="{B7AB8D5D-5CB8-452A-8A44-FEEE332466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8219" y="1"/>
            <a:ext cx="3036217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algn="r"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>
            <a:extLst>
              <a:ext uri="{FF2B5EF4-FFF2-40B4-BE49-F238E27FC236}">
                <a16:creationId xmlns="" xmlns:a16="http://schemas.microsoft.com/office/drawing/2014/main" id="{C0F8A4B5-0AD1-4CC2-B582-94555023A6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5747"/>
            <a:ext cx="3036218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Asesoría Técnica: Karen Lisseth Rodríguez </a:t>
            </a:r>
            <a:endParaRPr lang="en-US"/>
          </a:p>
        </p:txBody>
      </p:sp>
      <p:sp>
        <p:nvSpPr>
          <p:cNvPr id="124933" name="Rectangle 5">
            <a:extLst>
              <a:ext uri="{FF2B5EF4-FFF2-40B4-BE49-F238E27FC236}">
                <a16:creationId xmlns="" xmlns:a16="http://schemas.microsoft.com/office/drawing/2014/main" id="{63BA2D62-AB1D-49BE-832F-87762BA56C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8219" y="8815747"/>
            <a:ext cx="3036217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algn="r" defTabSz="911917">
              <a:defRPr sz="1200"/>
            </a:lvl1pPr>
          </a:lstStyle>
          <a:p>
            <a:pPr>
              <a:defRPr/>
            </a:pPr>
            <a:fld id="{7E80C0CB-B84C-495F-8274-8B6ECBCAA383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99186712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="" xmlns:a16="http://schemas.microsoft.com/office/drawing/2014/main" id="{12D75ED0-B0CE-4014-BCFE-EFB2490E42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218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Presentación de las DSS en MTS</a:t>
            </a:r>
            <a:endParaRPr lang="en-US"/>
          </a:p>
        </p:txBody>
      </p:sp>
      <p:sp>
        <p:nvSpPr>
          <p:cNvPr id="129027" name="Rectangle 3">
            <a:extLst>
              <a:ext uri="{FF2B5EF4-FFF2-40B4-BE49-F238E27FC236}">
                <a16:creationId xmlns="" xmlns:a16="http://schemas.microsoft.com/office/drawing/2014/main" id="{B9655B52-3E19-46E5-8009-EAF0A86585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8219" y="1"/>
            <a:ext cx="3036217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algn="r"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8756BBB1-23DF-4E6C-AB17-AA31ACEFA8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664075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>
            <a:extLst>
              <a:ext uri="{FF2B5EF4-FFF2-40B4-BE49-F238E27FC236}">
                <a16:creationId xmlns="" xmlns:a16="http://schemas.microsoft.com/office/drawing/2014/main" id="{A4DF893E-E319-4D1E-BB09-E28EF8F417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0380" y="4407873"/>
            <a:ext cx="5163679" cy="417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9030" name="Rectangle 6">
            <a:extLst>
              <a:ext uri="{FF2B5EF4-FFF2-40B4-BE49-F238E27FC236}">
                <a16:creationId xmlns="" xmlns:a16="http://schemas.microsoft.com/office/drawing/2014/main" id="{6D57AE0B-8348-4592-8E40-529E57EB21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5747"/>
            <a:ext cx="3036218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Asesoría Técnica: Karen Lisseth Rodríguez </a:t>
            </a:r>
            <a:endParaRPr lang="en-US"/>
          </a:p>
        </p:txBody>
      </p:sp>
      <p:sp>
        <p:nvSpPr>
          <p:cNvPr id="129031" name="Rectangle 7">
            <a:extLst>
              <a:ext uri="{FF2B5EF4-FFF2-40B4-BE49-F238E27FC236}">
                <a16:creationId xmlns="" xmlns:a16="http://schemas.microsoft.com/office/drawing/2014/main" id="{AC0AA55D-AB62-41AA-8C45-0F9AD12CF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219" y="8815747"/>
            <a:ext cx="3036217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algn="r" defTabSz="911917">
              <a:defRPr sz="1200"/>
            </a:lvl1pPr>
          </a:lstStyle>
          <a:p>
            <a:pPr>
              <a:defRPr/>
            </a:pPr>
            <a:fld id="{C018F698-9A34-4BD1-AB2E-F1D88D30A59A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6085698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="" xmlns:a16="http://schemas.microsoft.com/office/drawing/2014/main" id="{BB20EA68-0982-476D-9E87-67E11E9EF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-22225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s-ES" dirty="0"/>
          </a:p>
        </p:txBody>
      </p:sp>
      <p:pic>
        <p:nvPicPr>
          <p:cNvPr id="5" name="Picture 27">
            <a:extLst>
              <a:ext uri="{FF2B5EF4-FFF2-40B4-BE49-F238E27FC236}">
                <a16:creationId xmlns="" xmlns:a16="http://schemas.microsoft.com/office/drawing/2014/main" id="{90E57C8B-4F47-44BD-B629-97275CFD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08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>
            <a:extLst>
              <a:ext uri="{FF2B5EF4-FFF2-40B4-BE49-F238E27FC236}">
                <a16:creationId xmlns="" xmlns:a16="http://schemas.microsoft.com/office/drawing/2014/main" id="{8C66AE82-8A6D-4E5E-A924-2325E62DA4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55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EPFAR Central_America_Region.jpg">
            <a:extLst>
              <a:ext uri="{FF2B5EF4-FFF2-40B4-BE49-F238E27FC236}">
                <a16:creationId xmlns="" xmlns:a16="http://schemas.microsoft.com/office/drawing/2014/main" id="{0E011524-9867-4491-8862-F2FF13FCD7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2225"/>
            <a:ext cx="188436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D603E93-C664-49EA-9C31-08B694975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577850"/>
            <a:ext cx="29543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2133600"/>
            <a:ext cx="7810500" cy="16764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/>
              <a:t>CLICK TO EDIT MASTER STYLE </a:t>
            </a:r>
            <a:br>
              <a:rPr lang="en-US" dirty="0"/>
            </a:br>
            <a:r>
              <a:rPr lang="en-US" dirty="0"/>
              <a:t>(54pt Arial all CAPS)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324600" cy="609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to edit Master subtitle style (16 pt Arial)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A6BB2253-8D25-4E5C-9A81-721AEE26B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F6B0ABA7-7A9E-4669-836D-EDDEC2BD8D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3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5AB3-2349-4907-97EC-82D82A431EB7}" type="slidenum">
              <a:rPr lang="en-US" altLang="es-NI"/>
              <a:pPr>
                <a:defRPr/>
              </a:pPr>
              <a:t>‹Nº›</a:t>
            </a:fld>
            <a:r>
              <a:rPr lang="en-US" altLang="es-NI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9360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8FDED4-3B47-4E05-9DE9-4F54939CD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2B5FDFD-4B61-4FEF-A18D-91B7F451D6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D1F-C7DA-44A6-BD9F-A7BE2DF3AE7F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182059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00850" y="381000"/>
            <a:ext cx="1962150" cy="4991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734050" cy="49911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371DAB5-EE83-424B-A2B7-DB07478BC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5252FD3-9BA1-43B6-B0A1-4A8C774206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29ED-800E-48AF-8D18-531C473A630E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363525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90DEE3E-CA10-45A1-AC91-927B10BAD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91F29E2-5AC6-4C58-9772-22735F7B25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479B-9F3E-4FFC-926C-CA8999BB8922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10284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29CBEDE-53DA-44BE-9759-0D4A61052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0FB4EB6-3522-435A-8E0C-B4575ABEDB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8B00-328B-4B91-93B9-53696814B685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8370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600" y="14859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4859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9C9586-D5F3-48D1-83AD-80A1D53A1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FE51B0F-A657-437F-AD69-26829E7299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3B18-D306-4D4A-86DB-B7CB02E6C1DF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27916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C140666-DB85-4F43-95DD-E616D46DD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6615CB31-5FF8-499F-9C0C-D9A3EF92C2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165F-520E-4898-88EE-2F46D64E4C52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137951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FCDB838-2E8E-48F1-B0CB-226149606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8B7BE90-0C9E-4F7D-8BA2-3CDF2394CA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C64F-7D9A-4D92-86B8-CF9EDBFD1C6C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29140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452392F-51A6-4FBE-B946-2FE825BAC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6371BC49-1465-4567-83F0-05F1AA954A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B226-5C1A-4322-862F-3AF8767535B7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3810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8A0E0-79F6-4874-B5D8-0627A8E6B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A8AD5B5-03C6-4166-84BB-977D929E21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9830-669D-4D52-9CF7-4310BB03E5FA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129331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A91B42-1E2F-472C-A445-82FCB191B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A89CD3-E034-4ED9-BE40-E7A841506C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4A67-3C18-4A6C-A986-C64352886303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79401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8FEED62-6E38-4719-98ED-58CCB9B7B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NI"/>
              <a:t>CLICK TO EDIT MASTER STYLE, 24pt Arial bold all CAPS</a:t>
            </a:r>
            <a:br>
              <a:rPr lang="en-US" altLang="es-NI"/>
            </a:br>
            <a:endParaRPr lang="en-US" altLang="es-NI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61F4195-34C4-415E-AFEF-D7538ACCC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859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NI"/>
              <a:t>Click to edit Master text styles (24pt Arial)</a:t>
            </a:r>
          </a:p>
          <a:p>
            <a:pPr lvl="1"/>
            <a:r>
              <a:rPr lang="en-US" altLang="es-NI"/>
              <a:t>Second level  (Arial 20pt)</a:t>
            </a:r>
          </a:p>
          <a:p>
            <a:pPr lvl="2"/>
            <a:r>
              <a:rPr lang="en-US" altLang="es-NI"/>
              <a:t>Third level</a:t>
            </a:r>
          </a:p>
          <a:p>
            <a:pPr lvl="3"/>
            <a:r>
              <a:rPr lang="en-US" altLang="es-NI"/>
              <a:t>Fourth level</a:t>
            </a:r>
          </a:p>
          <a:p>
            <a:pPr lvl="4"/>
            <a:r>
              <a:rPr lang="en-US" altLang="es-N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A5ED8273-D20E-496B-AEBE-C97B9571C8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434711AD-7F1E-4D0F-94D9-708096BD3A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38D2F4-752B-4426-9349-04310E4005EE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5A8B67A1-067F-4284-BC3A-E9BCD55947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205211"/>
            <a:ext cx="8081963" cy="2447925"/>
          </a:xfrm>
        </p:spPr>
        <p:txBody>
          <a:bodyPr/>
          <a:lstStyle/>
          <a:p>
            <a:pPr>
              <a:defRPr/>
            </a:pPr>
            <a:r>
              <a:rPr lang="es-GT" altLang="es-NI" sz="3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INVESTIGACIÓN PARTICIPATIVA</a:t>
            </a:r>
            <a: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  <a:t/>
            </a:r>
            <a:b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  <a:t/>
            </a:r>
            <a:b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es-GT" altLang="es-NI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Análisis de brecha en base a los determinantes sociales de la salud en </a:t>
            </a:r>
            <a:r>
              <a:rPr lang="es-GT" altLang="es-NI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Mujeres Trabajadoras Sexuales de </a:t>
            </a:r>
            <a:r>
              <a:rPr lang="es-GT" altLang="es-NI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El Salvador   </a:t>
            </a:r>
            <a:endParaRPr lang="es-HN" altLang="es-NI" sz="72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124" name="Subtítulo 2">
            <a:extLst>
              <a:ext uri="{FF2B5EF4-FFF2-40B4-BE49-F238E27FC236}">
                <a16:creationId xmlns:a16="http://schemas.microsoft.com/office/drawing/2014/main" xmlns="" id="{2AB89EFB-BD72-4FAF-A80C-3E46D3F51E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544" y="4941168"/>
            <a:ext cx="6984776" cy="1008112"/>
          </a:xfrm>
        </p:spPr>
        <p:txBody>
          <a:bodyPr/>
          <a:lstStyle/>
          <a:p>
            <a:pPr algn="l"/>
            <a:r>
              <a:rPr lang="es-NI" altLang="es-NI" dirty="0">
                <a:latin typeface="Gill Sans MT" panose="020B0502020104020203" pitchFamily="34" charset="0"/>
              </a:rPr>
              <a:t>William Hernández, Director de Entre </a:t>
            </a:r>
            <a:r>
              <a:rPr lang="es-NI" altLang="es-NI" dirty="0" smtClean="0">
                <a:latin typeface="Gill Sans MT" panose="020B0502020104020203" pitchFamily="34" charset="0"/>
              </a:rPr>
              <a:t>Amigos. </a:t>
            </a:r>
            <a:endParaRPr lang="es-NI" altLang="es-NI" dirty="0">
              <a:latin typeface="Gill Sans MT" panose="020B0502020104020203" pitchFamily="34" charset="0"/>
            </a:endParaRPr>
          </a:p>
          <a:p>
            <a:pPr algn="l"/>
            <a:r>
              <a:rPr lang="es-NI" altLang="es-NI" dirty="0" smtClean="0">
                <a:latin typeface="Gill Sans MT" panose="020B0502020104020203" pitchFamily="34" charset="0"/>
              </a:rPr>
              <a:t>Lic</a:t>
            </a:r>
            <a:r>
              <a:rPr lang="es-NI" altLang="es-NI" dirty="0" smtClean="0">
                <a:latin typeface="Gill Sans MT" panose="020B0502020104020203" pitchFamily="34" charset="0"/>
              </a:rPr>
              <a:t>da. Karen Rodríguez</a:t>
            </a:r>
            <a:r>
              <a:rPr lang="es-NI" altLang="es-NI" dirty="0" smtClean="0">
                <a:latin typeface="Gill Sans MT" panose="020B0502020104020203" pitchFamily="34" charset="0"/>
              </a:rPr>
              <a:t>, </a:t>
            </a:r>
            <a:r>
              <a:rPr lang="es-NI" altLang="es-NI" dirty="0">
                <a:latin typeface="Gill Sans MT" panose="020B0502020104020203" pitchFamily="34" charset="0"/>
              </a:rPr>
              <a:t>Investigador Principal de Entre </a:t>
            </a:r>
            <a:r>
              <a:rPr lang="es-NI" altLang="es-NI" dirty="0" smtClean="0">
                <a:latin typeface="Gill Sans MT" panose="020B0502020104020203" pitchFamily="34" charset="0"/>
              </a:rPr>
              <a:t>Amigos. </a:t>
            </a:r>
            <a:endParaRPr lang="es-NI" altLang="es-NI" dirty="0">
              <a:latin typeface="Gill Sans MT" panose="020B0502020104020203" pitchFamily="34" charset="0"/>
            </a:endParaRPr>
          </a:p>
          <a:p>
            <a:pPr algn="l"/>
            <a:r>
              <a:rPr lang="es-NI" altLang="es-NI" dirty="0" smtClean="0">
                <a:latin typeface="Gill Sans MT" panose="020B0502020104020203" pitchFamily="34" charset="0"/>
              </a:rPr>
              <a:t>Dra.</a:t>
            </a:r>
            <a:r>
              <a:rPr lang="es-NI" altLang="es-NI" dirty="0" smtClean="0">
                <a:latin typeface="Gill Sans MT" panose="020B0502020104020203" pitchFamily="34" charset="0"/>
              </a:rPr>
              <a:t> </a:t>
            </a:r>
            <a:r>
              <a:rPr lang="es-NI" altLang="es-NI" dirty="0" smtClean="0">
                <a:latin typeface="Gill Sans MT" panose="020B0502020104020203" pitchFamily="34" charset="0"/>
              </a:rPr>
              <a:t>Carmen Figueroa, Supervisora de Monitoreo y Evaluación de Entre Amigos. </a:t>
            </a:r>
            <a:r>
              <a:rPr lang="es-NI" altLang="es-NI" dirty="0" smtClean="0">
                <a:latin typeface="Gill Sans MT" panose="020B0502020104020203" pitchFamily="34" charset="0"/>
              </a:rPr>
              <a:t> </a:t>
            </a:r>
            <a:endParaRPr lang="es-NI" altLang="es-NI" dirty="0">
              <a:latin typeface="Gill Sans MT" panose="020B0502020104020203" pitchFamily="34" charset="0"/>
            </a:endParaRPr>
          </a:p>
          <a:p>
            <a:pPr algn="l"/>
            <a:r>
              <a:rPr lang="es-NI" altLang="es-NI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FE5A6C9D-DE8A-448F-9AB3-E9F32572BFFC}"/>
              </a:ext>
            </a:extLst>
          </p:cNvPr>
          <p:cNvSpPr txBox="1">
            <a:spLocks/>
          </p:cNvSpPr>
          <p:nvPr/>
        </p:nvSpPr>
        <p:spPr bwMode="auto">
          <a:xfrm>
            <a:off x="2627784" y="6419800"/>
            <a:ext cx="4248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NI" kern="0" dirty="0">
                <a:latin typeface="Gill Sans MT" panose="020B0502020104020203" pitchFamily="34" charset="0"/>
              </a:rPr>
              <a:t>San Salvador, El Salvador </a:t>
            </a:r>
            <a:r>
              <a:rPr lang="es-NI" kern="0" dirty="0" smtClean="0">
                <a:latin typeface="Gill Sans MT" panose="020B0502020104020203" pitchFamily="34" charset="0"/>
              </a:rPr>
              <a:t>03 </a:t>
            </a:r>
            <a:r>
              <a:rPr lang="es-NI" kern="0" dirty="0">
                <a:latin typeface="Gill Sans MT" panose="020B0502020104020203" pitchFamily="34" charset="0"/>
              </a:rPr>
              <a:t>de </a:t>
            </a:r>
            <a:r>
              <a:rPr lang="es-NI" kern="0" dirty="0" smtClean="0">
                <a:latin typeface="Gill Sans MT" panose="020B0502020104020203" pitchFamily="34" charset="0"/>
              </a:rPr>
              <a:t>diciembre </a:t>
            </a:r>
            <a:r>
              <a:rPr lang="es-NI" kern="0" dirty="0">
                <a:latin typeface="Gill Sans MT" panose="020B0502020104020203" pitchFamily="34" charset="0"/>
              </a:rPr>
              <a:t>2019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0372" r="7485" b="22565"/>
          <a:stretch/>
        </p:blipFill>
        <p:spPr>
          <a:xfrm>
            <a:off x="6336422" y="620688"/>
            <a:ext cx="2496049" cy="8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AF5F9543-78CD-4AD9-B551-8084994DD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594297"/>
              </p:ext>
            </p:extLst>
          </p:nvPr>
        </p:nvGraphicFramePr>
        <p:xfrm>
          <a:off x="107950" y="0"/>
          <a:ext cx="9036050" cy="67922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90658">
                  <a:extLst>
                    <a:ext uri="{9D8B030D-6E8A-4147-A177-3AD203B41FA5}">
                      <a16:colId xmlns="" xmlns:a16="http://schemas.microsoft.com/office/drawing/2014/main" val="1811191864"/>
                    </a:ext>
                  </a:extLst>
                </a:gridCol>
                <a:gridCol w="3417000">
                  <a:extLst>
                    <a:ext uri="{9D8B030D-6E8A-4147-A177-3AD203B41FA5}">
                      <a16:colId xmlns="" xmlns:a16="http://schemas.microsoft.com/office/drawing/2014/main" val="3004597686"/>
                    </a:ext>
                  </a:extLst>
                </a:gridCol>
                <a:gridCol w="3628392">
                  <a:extLst>
                    <a:ext uri="{9D8B030D-6E8A-4147-A177-3AD203B41FA5}">
                      <a16:colId xmlns="" xmlns:a16="http://schemas.microsoft.com/office/drawing/2014/main" val="1848234369"/>
                    </a:ext>
                  </a:extLst>
                </a:gridCol>
              </a:tblGrid>
              <a:tr h="757205"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</a:rPr>
                        <a:t>Nivel de determinantes</a:t>
                      </a:r>
                    </a:p>
                  </a:txBody>
                  <a:tcPr marL="91435" marR="91435" marT="45726" marB="4572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</a:rPr>
                        <a:t>Conclusiones</a:t>
                      </a:r>
                    </a:p>
                  </a:txBody>
                  <a:tcPr marL="91435" marR="91435" marT="45726" marB="4572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</a:rPr>
                        <a:t>Recomendaciones</a:t>
                      </a:r>
                    </a:p>
                  </a:txBody>
                  <a:tcPr marL="91435" marR="91435" marT="45726" marB="4572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888358"/>
                  </a:ext>
                </a:extLst>
              </a:tr>
              <a:tr h="1880055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Influencias comunitarias y familiares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s-SV" sz="1800" dirty="0">
                          <a:latin typeface="Gill Sans MT" panose="020B0502020104020203" pitchFamily="34" charset="0"/>
                        </a:rPr>
                        <a:t>ODM trabaja para el empoderamiento de las mujeres y la orientación para la prevención del VIH, la organización ha creado herramientas de utilidad para las MTS y del personal de Salud, con el fin de mejorar la calidad del servicio de salud.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SV" altLang="es-NI" sz="1800" dirty="0">
                          <a:latin typeface="Gill Sans MT" panose="020B0502020104020203" pitchFamily="34" charset="0"/>
                        </a:rPr>
                        <a:t>Fortalecimiento de ONG para que puedan proporcionar a las MTS asesorías legales, atención psicosocial y acompañamientos en procesos en casos seropositivos de VIH. 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s-ES_tradnl" altLang="es-NI" sz="18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extLst>
                  <a:ext uri="{0D108BD9-81ED-4DB2-BD59-A6C34878D82A}">
                    <a16:rowId xmlns="" xmlns:a16="http://schemas.microsoft.com/office/drawing/2014/main" val="1523260246"/>
                  </a:ext>
                </a:extLst>
              </a:tr>
              <a:tr h="1463233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Factores 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individuales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dirty="0">
                          <a:latin typeface="Gill Sans MT" panose="020B0502020104020203" pitchFamily="34" charset="0"/>
                        </a:rPr>
                        <a:t>Las MTS mantienen prácticas de riesgo durante realizan el Trabajo Sexual, entre ellos: la ingesta de sustancia psicoactivas, alimentación desbalanceada, realización del trabajo sexual durante el embarazo. 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s-SV" sz="1800" dirty="0">
                          <a:latin typeface="Gill Sans MT" panose="020B0502020104020203" pitchFamily="34" charset="0"/>
                        </a:rPr>
                        <a:t>Educar a las MTS sobre los factores que influyen en la epidemia del VIH, hacer estudios sobre los conocimientos, actitudes y prácticas que pueden influir para la prevención del VIH. </a:t>
                      </a:r>
                      <a:endParaRPr lang="es-NI" sz="18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extLst>
                  <a:ext uri="{0D108BD9-81ED-4DB2-BD59-A6C34878D82A}">
                    <a16:rowId xmlns="" xmlns:a16="http://schemas.microsoft.com/office/drawing/2014/main" val="2469168680"/>
                  </a:ext>
                </a:extLst>
              </a:tr>
              <a:tr h="1017607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Factores biológicos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dirty="0">
                          <a:latin typeface="Gill Sans MT" panose="020B0502020104020203" pitchFamily="34" charset="0"/>
                        </a:rPr>
                        <a:t>Las MTS han recibido tratamientos oportunos en el caso de ITS.  La prevalencia de VIH en MTS no es alta en comparación con otras PC, siendo de 8.1% a nivel nacional. </a:t>
                      </a:r>
                    </a:p>
                    <a:p>
                      <a:endParaRPr lang="es-NI" sz="18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dirty="0">
                          <a:latin typeface="Gill Sans MT" panose="020B0502020104020203" pitchFamily="34" charset="0"/>
                        </a:rPr>
                        <a:t>Gestionar más programas de Prevención, diagnóstico, tratamiento de ITS y VIH.</a:t>
                      </a:r>
                    </a:p>
                    <a:p>
                      <a:endParaRPr lang="es-NI" sz="18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extLst>
                  <a:ext uri="{0D108BD9-81ED-4DB2-BD59-A6C34878D82A}">
                    <a16:rowId xmlns="" xmlns:a16="http://schemas.microsoft.com/office/drawing/2014/main" val="25071938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="" xmlns:a16="http://schemas.microsoft.com/office/drawing/2014/main" id="{C84077FE-070C-4C74-B4EE-66EC1E95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4724400"/>
            <a:ext cx="7772400" cy="887413"/>
          </a:xfrm>
        </p:spPr>
        <p:txBody>
          <a:bodyPr/>
          <a:lstStyle/>
          <a:p>
            <a:pPr algn="ctr"/>
            <a:r>
              <a:rPr lang="es-HN" altLang="es-NI" sz="2800" dirty="0">
                <a:solidFill>
                  <a:srgbClr val="00B0F0"/>
                </a:solidFill>
                <a:latin typeface="Gill Sans MT" panose="020B0502020104020203" pitchFamily="34" charset="0"/>
              </a:rPr>
              <a:t>GRACIAS A TODAS </a:t>
            </a:r>
            <a:br>
              <a:rPr lang="es-HN" altLang="es-NI" sz="2800" dirty="0">
                <a:solidFill>
                  <a:srgbClr val="00B0F0"/>
                </a:solidFill>
                <a:latin typeface="Gill Sans MT" panose="020B0502020104020203" pitchFamily="34" charset="0"/>
              </a:rPr>
            </a:br>
            <a:r>
              <a:rPr lang="es-HN" altLang="es-NI" sz="2800" dirty="0">
                <a:solidFill>
                  <a:srgbClr val="00B0F0"/>
                </a:solidFill>
                <a:latin typeface="Gill Sans MT" panose="020B0502020104020203" pitchFamily="34" charset="0"/>
              </a:rPr>
              <a:t>POR SU ATENCIÓN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79" y="692696"/>
            <a:ext cx="6922292" cy="3886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="" xmlns:a16="http://schemas.microsoft.com/office/drawing/2014/main" id="{30365D8E-1182-4126-B3F7-24EB4560E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6" y="126459"/>
            <a:ext cx="8294687" cy="758825"/>
          </a:xfrm>
        </p:spPr>
        <p:txBody>
          <a:bodyPr/>
          <a:lstStyle/>
          <a:p>
            <a:pPr algn="ctr">
              <a:defRPr/>
            </a:pPr>
            <a:r>
              <a:rPr lang="es-NI" sz="3600" kern="120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rPr>
              <a:t>Resultados </a:t>
            </a:r>
            <a:r>
              <a:rPr lang="es-NI" dirty="0">
                <a:latin typeface="Gill Sans MT" panose="020B0502020104020203" pitchFamily="34" charset="0"/>
              </a:rPr>
              <a:t/>
            </a:r>
            <a:br>
              <a:rPr lang="es-NI" dirty="0">
                <a:latin typeface="Gill Sans MT" panose="020B0502020104020203" pitchFamily="34" charset="0"/>
              </a:rPr>
            </a:br>
            <a:r>
              <a:rPr lang="es-NI" dirty="0">
                <a:latin typeface="Gill Sans MT" panose="020B0502020104020203" pitchFamily="34" charset="0"/>
              </a:rPr>
              <a:t>Clasificación de las evidencias según DSS                                     en población de MTS en El Salvador </a:t>
            </a:r>
          </a:p>
        </p:txBody>
      </p:sp>
      <p:graphicFrame>
        <p:nvGraphicFramePr>
          <p:cNvPr id="5" name="Marcador de contenido 1">
            <a:extLst>
              <a:ext uri="{FF2B5EF4-FFF2-40B4-BE49-F238E27FC236}">
                <a16:creationId xmlns="" xmlns:a16="http://schemas.microsoft.com/office/drawing/2014/main" id="{673A1C56-52CD-4A82-AAAA-187B42AF0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984413"/>
              </p:ext>
            </p:extLst>
          </p:nvPr>
        </p:nvGraphicFramePr>
        <p:xfrm>
          <a:off x="388936" y="1821888"/>
          <a:ext cx="8347078" cy="454040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892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5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9957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Determinante Social de la Salud (DSS)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% evidencias favorables </a:t>
                      </a: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1600" u="none" strike="noStrike" cap="none" normalizeH="0" baseline="0" dirty="0">
                        <a:ln>
                          <a:noFill/>
                        </a:ln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1600" u="none" strike="noStrike" cap="none" normalizeH="0" baseline="0" dirty="0">
                        <a:ln>
                          <a:noFill/>
                        </a:ln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H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%  evidencias limitantes </a:t>
                      </a:r>
                      <a:endParaRPr kumimoji="0" lang="es-H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39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Condiciones socioeconómicas, ambientales y culturales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8 (29%) 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3 (9%) 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30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Condiciones de vida y trabajo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5 (19%)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8 (23.5%)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30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Acceso de servicios de atención en salud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5 (19%)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4 (12%)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002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Influencias comunitarias y soporte social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4 (14%) 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5 (14.5%) 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5139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Factores individuales y preferencia en estilos de vida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5 (19%)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10 (29%)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30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Factores biológicos y caudal genético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0 (0%)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  <a:latin typeface="Gill Sans MT" panose="020B0502020104020203" pitchFamily="34" charset="0"/>
                        </a:rPr>
                        <a:t>4 (12%)</a:t>
                      </a:r>
                      <a:endParaRPr lang="es-SV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6722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1600" b="1" u="none" strike="noStrike" kern="1200" cap="none" normalizeH="0" baseline="0" dirty="0">
                        <a:ln>
                          <a:noFill/>
                        </a:ln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Total de evidencias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</a:rPr>
                        <a:t>27 (100%)</a:t>
                      </a:r>
                      <a:endParaRPr lang="es-SV" sz="16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</a:rPr>
                        <a:t>34 (100%)</a:t>
                      </a:r>
                      <a:endParaRPr lang="es-SV" sz="16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09" name="CuadroTexto 1">
            <a:extLst>
              <a:ext uri="{FF2B5EF4-FFF2-40B4-BE49-F238E27FC236}">
                <a16:creationId xmlns="" xmlns:a16="http://schemas.microsoft.com/office/drawing/2014/main" id="{0330C070-DF36-4050-93D3-722FC123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93" y="1464652"/>
            <a:ext cx="8135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NI" altLang="es-NI" sz="1600" dirty="0">
                <a:latin typeface="Gill Sans MT" panose="020B0502020104020203" pitchFamily="34" charset="0"/>
              </a:rPr>
              <a:t>60 documentos revisados, 61 evidencias.</a:t>
            </a:r>
          </a:p>
        </p:txBody>
      </p:sp>
      <p:sp>
        <p:nvSpPr>
          <p:cNvPr id="11312" name="CuadroTexto 2">
            <a:extLst>
              <a:ext uri="{FF2B5EF4-FFF2-40B4-BE49-F238E27FC236}">
                <a16:creationId xmlns="" xmlns:a16="http://schemas.microsoft.com/office/drawing/2014/main" id="{FF40E94B-A70A-43ED-81AC-F3ACB73F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09320"/>
            <a:ext cx="6696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NI" altLang="es-NI" sz="1600" b="1" dirty="0">
                <a:latin typeface="Gill Sans MT" panose="020B0502020104020203" pitchFamily="34" charset="0"/>
              </a:rPr>
              <a:t>Fuente de datos: </a:t>
            </a:r>
            <a:r>
              <a:rPr lang="es-NI" altLang="es-NI" sz="1600" dirty="0">
                <a:latin typeface="Gill Sans MT" panose="020B0502020104020203" pitchFamily="34" charset="0"/>
              </a:rPr>
              <a:t>Revisión secundaria de información MTS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037" y="2299543"/>
            <a:ext cx="1391411" cy="8414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299543"/>
            <a:ext cx="1261521" cy="8414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30062AD-FB64-4E97-A771-474D6F689A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83" t="8135"/>
          <a:stretch/>
        </p:blipFill>
        <p:spPr>
          <a:xfrm>
            <a:off x="107504" y="126459"/>
            <a:ext cx="1314052" cy="104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91ED7147-622A-46E2-B227-8D9CAD0B3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55708"/>
              </p:ext>
            </p:extLst>
          </p:nvPr>
        </p:nvGraphicFramePr>
        <p:xfrm>
          <a:off x="130497" y="692696"/>
          <a:ext cx="8905999" cy="5976664"/>
        </p:xfrm>
        <a:graphic>
          <a:graphicData uri="http://schemas.openxmlformats.org/drawingml/2006/table">
            <a:tbl>
              <a:tblPr/>
              <a:tblGrid>
                <a:gridCol w="4780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5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2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kern="1200" noProof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800" b="1" kern="1200" noProof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4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4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1. Legislación Internacional:</a:t>
                      </a:r>
                      <a:r>
                        <a:rPr lang="es-SV" sz="14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 </a:t>
                      </a:r>
                      <a:r>
                        <a:rPr lang="es-SV" sz="14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existen</a:t>
                      </a:r>
                      <a:r>
                        <a:rPr lang="es-SV" sz="14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4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convenios internacionales que promueven la creación de Leyes para la protección de las mujeres y el cumplimiento de sus derechos.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4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2. Legislación Nacional:</a:t>
                      </a:r>
                      <a:r>
                        <a:rPr lang="es-SV" sz="14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4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Existen leyes en El Salvador que protegen a los derechos de las Mujeres en todo su ciclo de vida. </a:t>
                      </a:r>
                      <a:endParaRPr lang="es-SV" sz="1400" b="1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400" b="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El</a:t>
                      </a:r>
                      <a:r>
                        <a:rPr lang="es-SV" sz="14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400" b="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trabajo sexual autónomo es una actividad lícita en tanto que no está penalizado o prohibido por la normativa primaria en el marco legal nacional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4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3. 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Planes. </a:t>
                      </a:r>
                      <a:r>
                        <a:rPr lang="es-NI" sz="1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 cuenta con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un marco normativo amplio: 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4) </a:t>
                      </a:r>
                      <a:r>
                        <a:rPr lang="es-NI" sz="1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Código de Salud, 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5)</a:t>
                      </a:r>
                      <a:r>
                        <a:rPr lang="es-NI" sz="1400" b="1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Política</a:t>
                      </a:r>
                      <a:r>
                        <a:rPr lang="es-NI" sz="140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nacional de salud; </a:t>
                      </a:r>
                      <a:r>
                        <a:rPr lang="es-NI" sz="1400" b="1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6)</a:t>
                      </a:r>
                      <a:r>
                        <a:rPr lang="es-NI" sz="140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Política contra la trata de personas;</a:t>
                      </a:r>
                      <a:r>
                        <a:rPr lang="es-NI" sz="1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para la atención integral de la PC enfocado para la reducción la transmisión del VIH a nivel comunitario e institucional y coordinación</a:t>
                      </a:r>
                      <a:r>
                        <a:rPr lang="es-NI" sz="140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con ONG que trabaja con MTS.</a:t>
                      </a:r>
                      <a:endParaRPr lang="es-SV" sz="1400" b="1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4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7.</a:t>
                      </a:r>
                      <a:r>
                        <a:rPr lang="es-SV" sz="14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4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Inversión en la prevención del VIH: </a:t>
                      </a:r>
                      <a:r>
                        <a:rPr lang="es-SV" sz="1400" b="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El MINSAL cubre el 81.8%, en materia de VIH y el</a:t>
                      </a:r>
                      <a:r>
                        <a:rPr lang="es-SV" sz="14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Fondo </a:t>
                      </a:r>
                      <a:r>
                        <a:rPr lang="es-SV" sz="1400" b="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Mundial representó 63.34% de cooperación internacional para el control y prevención del VIH.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4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8. Financiamiento en VIH: </a:t>
                      </a:r>
                      <a:r>
                        <a:rPr lang="es-SV" sz="1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En el ECAP, estima que las organizaciones de MTS y otras que trabajan con PC han sido financiadas por el FM en un 51.1% para el año 2013</a:t>
                      </a:r>
                      <a:r>
                        <a:rPr lang="es-SV" sz="14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imes New Roman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6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1.</a:t>
                      </a:r>
                      <a:r>
                        <a:rPr lang="es-SV" sz="16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L</a:t>
                      </a:r>
                      <a:r>
                        <a:rPr lang="es-SV" sz="16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egislación Nacional:</a:t>
                      </a:r>
                      <a:r>
                        <a:rPr lang="es-SV" sz="16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6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El Salvador aún no aprueba la iniciativa de ley para reconocer el trabajo sexual autónomo.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6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La normativa primaria en el marco legal nacional, que únicamente penaliza actos de proxenetismo.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6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6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2. VBG: </a:t>
                      </a:r>
                      <a:r>
                        <a:rPr lang="es-SV" sz="16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La violencia que se ejerce contra las mujeres en El Salvador, en todas sus manifestaciones, ocurre en el marco de una cultura de estilo patriarcal.</a:t>
                      </a:r>
                    </a:p>
                    <a:p>
                      <a:pPr marL="0" marR="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6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La </a:t>
                      </a:r>
                      <a:r>
                        <a:rPr lang="es-SV" sz="1600" b="0" kern="1200" baseline="0" dirty="0" err="1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RedTraSex</a:t>
                      </a:r>
                      <a:r>
                        <a:rPr lang="es-SV" sz="16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registro 27 asesinatos de MTS entre 2013 a 2015.</a:t>
                      </a:r>
                    </a:p>
                    <a:p>
                      <a:pPr marL="0" marR="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6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6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3.</a:t>
                      </a:r>
                      <a:r>
                        <a:rPr lang="es-SV" sz="16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Estigma y Discriminación: </a:t>
                      </a:r>
                      <a:r>
                        <a:rPr lang="es-SV" sz="16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28.8% sufrió discriminación. </a:t>
                      </a:r>
                    </a:p>
                    <a:p>
                      <a:pPr marL="0" marR="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600" b="0" kern="1200" dirty="0" err="1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RedTraSex</a:t>
                      </a:r>
                      <a:r>
                        <a:rPr lang="es-SV" sz="16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con datos de El Salvador, en 2016, reporta que las MTS sufren situación de abuso de autoridad, violencia institucional y discriminación por PNC, CAM y del sector justicia.</a:t>
                      </a:r>
                      <a:endParaRPr lang="es-SV" sz="16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2 Rectángulo">
            <a:extLst>
              <a:ext uri="{FF2B5EF4-FFF2-40B4-BE49-F238E27FC236}">
                <a16:creationId xmlns="" xmlns:a16="http://schemas.microsoft.com/office/drawing/2014/main" id="{2F63FF86-99BE-44D3-A9A2-1F7B11CD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NI" sz="2800" b="1" dirty="0">
                <a:latin typeface="Gill Sans MT" panose="020B0502020104020203" pitchFamily="34" charset="0"/>
              </a:rPr>
              <a:t>Condiciones socioeconómicos </a:t>
            </a:r>
            <a:endParaRPr lang="en-US" altLang="es-NI" sz="2800" b="1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6543B90C-D575-4F11-9941-E8F929873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22406"/>
              </p:ext>
            </p:extLst>
          </p:nvPr>
        </p:nvGraphicFramePr>
        <p:xfrm>
          <a:off x="250825" y="836613"/>
          <a:ext cx="8689975" cy="5934075"/>
        </p:xfrm>
        <a:graphic>
          <a:graphicData uri="http://schemas.openxmlformats.org/drawingml/2006/table">
            <a:tbl>
              <a:tblPr/>
              <a:tblGrid>
                <a:gridCol w="381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2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7193">
                <a:tc>
                  <a:txBody>
                    <a:bodyPr/>
                    <a:lstStyle/>
                    <a:p>
                      <a:r>
                        <a:rPr lang="es-SV" sz="14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1.</a:t>
                      </a:r>
                      <a:r>
                        <a:rPr lang="es-SV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Educación </a:t>
                      </a:r>
                      <a:r>
                        <a:rPr lang="es-SV" sz="14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para 2017, un 16% de las MTS tenían bachillerato incompleto, 10% bachillerato completado y el 1% tiene estudios universitarios incompletos.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2.Ingresos Económicos:</a:t>
                      </a:r>
                      <a:r>
                        <a:rPr lang="es-SV" sz="18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para sostener a sus familias y sus necesidades</a:t>
                      </a:r>
                      <a:endParaRPr lang="es-SV" sz="18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3. Calidad de Vida: </a:t>
                      </a: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</a:t>
                      </a:r>
                      <a:r>
                        <a:rPr lang="es-SV" sz="18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n</a:t>
                      </a: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ivel de satisfacción respecto a su calidad de vida, sobre: Seguridad Personal 53.5%, El dinero que tienen para cubrir sus necesidades (47.1%), Su vivienda (59.4%), Trabajo (52.8%), Educación (57.6%), Alimentación y nutrición (75.6%) y Tiempo de descansar (dormir) (66.4%).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4.Ocupación Diferente al TS:</a:t>
                      </a:r>
                      <a:r>
                        <a:rPr lang="es-SV" sz="1800" b="1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14,6% se dedica a otras actividades diferentes al TS. </a:t>
                      </a:r>
                      <a:endParaRPr lang="es-SV" sz="18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1.Desigualdad en las Oportunidades laborales.</a:t>
                      </a: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2. Baja Escolaridad en MTS: </a:t>
                      </a: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14%</a:t>
                      </a:r>
                      <a:r>
                        <a:rPr lang="es-SV" sz="18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de No sabe leer ni escribir y el 59% únicamente ha cursado educación media. </a:t>
                      </a:r>
                      <a:endParaRPr lang="es-SV" sz="18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3. Inicio al TS: 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67% inicio en el TS por necesidad económica.</a:t>
                      </a:r>
                      <a:endParaRPr lang="es-SV" sz="18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4. Contextos Laborales</a:t>
                      </a: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Calle 24%, en casa 1%, en apartamento privado o compartido 2%, Boliche/</a:t>
                      </a:r>
                      <a:r>
                        <a:rPr lang="es-SV" sz="1800" b="0" kern="1200" dirty="0" err="1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NightClub</a:t>
                      </a: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/Bares/Prostíbulo el 39%, por medio del teléfono o web 2%, departamento privado/masaje 2%, otros 29% y no responden 1%.</a:t>
                      </a: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5. Inseguridad laboral: </a:t>
                      </a: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La situación de inseguridad vivida por las MTS, que no encuentran donde canalizar sus denuncias, las empuja muchas veces en manos de proxenetas.</a:t>
                      </a:r>
                      <a:r>
                        <a:rPr lang="es-SV" sz="18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endParaRPr lang="es-SV" sz="18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6. Ingresos por debajo del Salario mínimo: </a:t>
                      </a: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</a:t>
                      </a:r>
                      <a:r>
                        <a:rPr lang="es-MX" sz="18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43,4% reciben i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ngresos mensuales menores amenores a $225.00.</a:t>
                      </a:r>
                      <a:r>
                        <a:rPr lang="es-MX" sz="1800" b="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5" name="2 Rectángulo">
            <a:extLst>
              <a:ext uri="{FF2B5EF4-FFF2-40B4-BE49-F238E27FC236}">
                <a16:creationId xmlns="" xmlns:a16="http://schemas.microsoft.com/office/drawing/2014/main" id="{5F03F421-CA9F-4EDA-BB54-E6D743F03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NI" sz="2800" b="1">
                <a:latin typeface="Gill Sans MT" panose="020B0502020104020203" pitchFamily="34" charset="0"/>
              </a:rPr>
              <a:t>Condiciones de vida y trabajo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1DD10C98-5B06-424F-B18B-EE50A375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65621"/>
              </p:ext>
            </p:extLst>
          </p:nvPr>
        </p:nvGraphicFramePr>
        <p:xfrm>
          <a:off x="250825" y="693738"/>
          <a:ext cx="8689975" cy="5633248"/>
        </p:xfrm>
        <a:graphic>
          <a:graphicData uri="http://schemas.openxmlformats.org/drawingml/2006/table">
            <a:tbl>
              <a:tblPr/>
              <a:tblGrid>
                <a:gridCol w="3961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8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0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686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1.Existencia de Clínicas para poblaciones clave: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14 VICITS distribuidas en todo el país. 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2.Captación de usuarios por ONG: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personal de las ONG que se desplazan a cualquier punto del país para abordaje  sobre realización de la prueba. 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3.Las MTS reconocen centros de salud: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75,9% de las MTS identifican las Unidades de Salud VICITS, Hospitales y FOSALUD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como centros para realizar se la prueba de VIH. 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4. Acceso al Condón: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90,4% de MTS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consideran que o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btener un condón es muy fácil.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5.Acceso a Citologías: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80.7% se ha realizado la última citología en menos de 12 meses</a:t>
                      </a: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1.Calidad del Servicio: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4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de cada 10 MTS no quiso ir al servicio de salud para no tener que dar explicaciones sobre su ocupación, el 60% de las MTS se atendió lejos de donde vive para que no se sepa que es MTS.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2.Falta de Uso de métodos de anticonceptivos: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44,1% afirman no hacer uso de ningún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método anticonceptivo. </a:t>
                      </a:r>
                      <a:endParaRPr lang="es-NI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49" name="2 Rectángulo">
            <a:extLst>
              <a:ext uri="{FF2B5EF4-FFF2-40B4-BE49-F238E27FC236}">
                <a16:creationId xmlns="" xmlns:a16="http://schemas.microsoft.com/office/drawing/2014/main" id="{94155CBB-84CE-4566-812F-0894A398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sz="3200" b="1">
                <a:latin typeface="Calibri" panose="020F0502020204030204" pitchFamily="34" charset="0"/>
              </a:rPr>
              <a:t>Acceso de servicios de atención en salud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1DD10C98-5B06-424F-B18B-EE50A375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21926"/>
              </p:ext>
            </p:extLst>
          </p:nvPr>
        </p:nvGraphicFramePr>
        <p:xfrm>
          <a:off x="323850" y="817563"/>
          <a:ext cx="8689975" cy="5923805"/>
        </p:xfrm>
        <a:graphic>
          <a:graphicData uri="http://schemas.openxmlformats.org/drawingml/2006/table">
            <a:tbl>
              <a:tblPr/>
              <a:tblGrid>
                <a:gridCol w="3961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8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limitantes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551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1.Contexto de machismo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2.Estado civil: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68.8% son solteras. 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3.Con quién viven: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21.6% viven con sus padres, 23.9% con otros familiares, 22.4% viven con sus parejas fijas.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4. Organizaciones y empoderamiento: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Las MTS que han recibido capacitaciones sobre la prevención del VIH son el 79.4%.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5. Seguimiento por Pares: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abordaje de pares para la prevención del VIH, 72% recibió abordaje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6. Establecimiento de guías donde se exponen las condiciones de las MTS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7.Capacitaciones sobre VIH: </a:t>
                      </a: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97.3% consideran que las capacitaciones han ayudado a tener prácticas sexuales de menos riesgo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1.Conocimiento de las familias sobre el TS: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 66,4% de las familias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no saben o no apoyan la ocupación del TS. 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2. Situaciones de vulneración de derecho y abuso sexual: </a:t>
                      </a: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18.8% ha sido víctima de abuso sexual,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y el 40.9% ha sufrido maltrato físico.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3.Impunidad en casos de abuso: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Por razón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de ser MTS los casos no proceden. 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4. Religión condena el Trabajo Sexual</a:t>
                      </a:r>
                    </a:p>
                    <a:p>
                      <a:pPr lvl="0" fontAlgn="base"/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5.Emprendimiento Social: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 hay estudios de emprendimiento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para MTS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fontAlgn="base"/>
                      <a:endParaRPr lang="es-NI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3" name="2 Rectángulo">
            <a:extLst>
              <a:ext uri="{FF2B5EF4-FFF2-40B4-BE49-F238E27FC236}">
                <a16:creationId xmlns="" xmlns:a16="http://schemas.microsoft.com/office/drawing/2014/main" id="{146B9A7D-8E9C-4A88-8244-CFDC96C1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b="1"/>
              <a:t>Influencias comunitarias y soporte social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43A6EF72-B365-4763-808E-13517878D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510280"/>
              </p:ext>
            </p:extLst>
          </p:nvPr>
        </p:nvGraphicFramePr>
        <p:xfrm>
          <a:off x="141288" y="1190625"/>
          <a:ext cx="8828087" cy="5659438"/>
        </p:xfrm>
        <a:graphic>
          <a:graphicData uri="http://schemas.openxmlformats.org/drawingml/2006/table">
            <a:tbl>
              <a:tblPr/>
              <a:tblGrid>
                <a:gridCol w="4718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9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2655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1.Utilización de condón en primera relación sexual: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7.5% utilizaron condón en la primera relación sexual.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2.Conocimientos sobre ITS/VIH: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97.9% de las MTS han oído hablar del VIH.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3.Conocimientos sobre formas de prevención: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Respecto a las formas de prevenir el VIH: Usar condones en todas la relaciones sexuales (97.9%).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4.Actitudes ante el VIH: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96.1% se ha realizado la prueba alguna vez.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5. Prácticas sexuales y Uso del condón: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El 99.4%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de l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as MTS que afirman haber utilizado condón en la última relación con un cliente.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6. Satisfacción de la calidad de Vida de las MTS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7.Actitudes de las MTS ante la sexualidad</a:t>
                      </a:r>
                      <a:endParaRPr lang="es-NI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6" marR="2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s-SV" sz="1800" b="1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1.Antecedentes sexuales de las MTS: </a:t>
                      </a:r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 59.3% afirmó haber tenido su primera relación sexual antes de los 15 años.</a:t>
                      </a:r>
                    </a:p>
                    <a:p>
                      <a:pPr lvl="0" fontAlgn="base"/>
                      <a:r>
                        <a:rPr lang="es-SV" sz="1800" b="1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2.Situaciones de Abuso Sexual: </a:t>
                      </a:r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 9.8% de las mujeres manifiestan que su primera relación sexual fue forzada.</a:t>
                      </a:r>
                    </a:p>
                    <a:p>
                      <a:pPr lvl="0" fontAlgn="base"/>
                      <a:r>
                        <a:rPr lang="es-SV" sz="1800" b="1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3.No utilización de condón con pareja fija: </a:t>
                      </a:r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 63,2% no utilizó condón por la confianza.</a:t>
                      </a:r>
                    </a:p>
                    <a:p>
                      <a:pPr lvl="0" fontAlgn="base"/>
                      <a:r>
                        <a:rPr lang="es-SV" sz="1800" b="1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4.Prácticas de Riesgo durante el embarazo. </a:t>
                      </a:r>
                    </a:p>
                    <a:p>
                      <a:pPr lvl="0" fontAlgn="base"/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5. No uso consistente de Condón</a:t>
                      </a:r>
                      <a:r>
                        <a:rPr lang="es-SV" sz="1800" b="0" u="non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en sexo oral y anal. </a:t>
                      </a:r>
                      <a:endParaRPr lang="es-SV" sz="1800" b="0" u="none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6.Ingesta de sustancias Psicoactivas</a:t>
                      </a:r>
                    </a:p>
                    <a:p>
                      <a:pPr lvl="0" fontAlgn="base"/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7. Estado Emocional de las MTS</a:t>
                      </a:r>
                    </a:p>
                    <a:p>
                      <a:pPr lvl="0" fontAlgn="base"/>
                      <a:endParaRPr lang="es-NI" sz="1800" b="0" u="none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25056" marR="2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97" name="2 Rectángulo">
            <a:extLst>
              <a:ext uri="{FF2B5EF4-FFF2-40B4-BE49-F238E27FC236}">
                <a16:creationId xmlns="" xmlns:a16="http://schemas.microsoft.com/office/drawing/2014/main" id="{470F69A1-BA7A-4D3D-98ED-B023F0F1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5888"/>
            <a:ext cx="8828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sz="3200" b="1">
                <a:latin typeface="Gill Sans MT" panose="020B0502020104020203" pitchFamily="34" charset="0"/>
              </a:rPr>
              <a:t>Factores individuales y preferencia                             en estilos de vida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7A5243C3-6269-442A-A804-764159678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18835"/>
              </p:ext>
            </p:extLst>
          </p:nvPr>
        </p:nvGraphicFramePr>
        <p:xfrm>
          <a:off x="141288" y="836613"/>
          <a:ext cx="8828087" cy="5907359"/>
        </p:xfrm>
        <a:graphic>
          <a:graphicData uri="http://schemas.openxmlformats.org/drawingml/2006/table">
            <a:tbl>
              <a:tblPr/>
              <a:tblGrid>
                <a:gridCol w="4430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7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7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1.Estado de salud durante la maternidad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89.5% afirma haber estado embarazada alguna vez,</a:t>
                      </a:r>
                      <a:r>
                        <a:rPr lang="es-SV" sz="1400" baseline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 86.3% han asistido a controles prenatales,</a:t>
                      </a:r>
                      <a:r>
                        <a:rPr lang="es-SV" sz="1400" baseline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 74.3% recibió información sobre el riesgo de transmisión del VIH en su último embarazo.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2.Atención oportuna en casos de ITS y VIH en embarazos de MTS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1.5% resultó positivo para sífilis de ellos el 100% se les proporcionó tratamiento para para prevenir la transmisión al hijo o hija.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3.Edad de las MTS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rangos de edad de las MTS van de los </a:t>
                      </a:r>
                      <a:r>
                        <a:rPr lang="es-SV" sz="1400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 los 32 años son la población mayoritaria con el 63.4% de la población total.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4.Tratamiento de ITS para MTS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93.5% de las MTS buscaron tratamiento la última vez que tuvieron una ITS, de las cuales el 97.7% recibió tratamiento completo.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5.Controles en casos reactivos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88.7% de los diagnósticos reciben control médico por ser PVIH y el 81.1% está tomando ARV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6.Talla Poblacional 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estimación del tamaño poblacional de las MTS, para el 2016, en San Salvador y La Libertad, 16289 y 5162 respectivamente, siendo estos los departamentos con mayor población de MTS.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1.Diagnosticos en embarazos de ITS y VIH 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0.8% de las MTS que se realizaron la prueba de VIH tuvo resultado positivo. 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60.6% se realizó la prueba de sífilis durante su último embarazo. 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2.Prevalencia de ITS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4.7% tuvo una ITS en los últimos 12 meses.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tipos de ITS diagnosticados fueron: Sífilis (19.9%), Gonorrea (29.6%), Tricolomas (17.1%), Condilomas (13.3%) y otras ITS como: Herpes, úlcera o clamidia (20.4%).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3.Prevalencia de VIH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prevalencia de VIH para esta población es de 3.14% presentando una disminución de 2.56 puntos respecto al año 2008.</a:t>
                      </a: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1" name="2 Rectángulo">
            <a:extLst>
              <a:ext uri="{FF2B5EF4-FFF2-40B4-BE49-F238E27FC236}">
                <a16:creationId xmlns="" xmlns:a16="http://schemas.microsoft.com/office/drawing/2014/main" id="{E89241FC-A65B-451E-BB0D-4D5E3AF9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5888"/>
            <a:ext cx="8828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sz="3200" b="1">
                <a:latin typeface="Gill Sans MT" panose="020B0502020104020203" pitchFamily="34" charset="0"/>
              </a:rPr>
              <a:t>Factores biológicos y caudal genético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AF5F9543-78CD-4AD9-B551-8084994DD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675331"/>
              </p:ext>
            </p:extLst>
          </p:nvPr>
        </p:nvGraphicFramePr>
        <p:xfrm>
          <a:off x="0" y="0"/>
          <a:ext cx="9144000" cy="6765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98260">
                  <a:extLst>
                    <a:ext uri="{9D8B030D-6E8A-4147-A177-3AD203B41FA5}">
                      <a16:colId xmlns="" xmlns:a16="http://schemas.microsoft.com/office/drawing/2014/main" val="1811191864"/>
                    </a:ext>
                  </a:extLst>
                </a:gridCol>
                <a:gridCol w="3417169">
                  <a:extLst>
                    <a:ext uri="{9D8B030D-6E8A-4147-A177-3AD203B41FA5}">
                      <a16:colId xmlns="" xmlns:a16="http://schemas.microsoft.com/office/drawing/2014/main" val="3004597686"/>
                    </a:ext>
                  </a:extLst>
                </a:gridCol>
                <a:gridCol w="3628571">
                  <a:extLst>
                    <a:ext uri="{9D8B030D-6E8A-4147-A177-3AD203B41FA5}">
                      <a16:colId xmlns="" xmlns:a16="http://schemas.microsoft.com/office/drawing/2014/main" val="1848234369"/>
                    </a:ext>
                  </a:extLst>
                </a:gridCol>
              </a:tblGrid>
              <a:tr h="660245"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Nivel de determinantes</a:t>
                      </a:r>
                    </a:p>
                  </a:txBody>
                  <a:tcPr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Conclusiones</a:t>
                      </a:r>
                    </a:p>
                  </a:txBody>
                  <a:tcPr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Recomendaciones</a:t>
                      </a:r>
                    </a:p>
                  </a:txBody>
                  <a:tcPr marT="45721" marB="4572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888358"/>
                  </a:ext>
                </a:extLst>
              </a:tr>
              <a:tr h="2039424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Condiciones socioeconómicas y culturales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s-SV" sz="1800" dirty="0">
                          <a:latin typeface="Gill Sans MT" panose="020B0502020104020203" pitchFamily="34" charset="0"/>
                        </a:rPr>
                        <a:t>El Salvador cuenta con legislación que promueve una vida libre de violencia, protegiendo a todas las mujeres. El trabajo sexual no es penado en El Salvador, pero tampoco es reconocido.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dirty="0">
                          <a:latin typeface="Gill Sans MT" panose="020B0502020104020203" pitchFamily="34" charset="0"/>
                        </a:rPr>
                        <a:t>Condiciones socioeconómicas, culturales y ambientales: Creación de alianzas estratégicas para la conformación de la Ley para el Trabajo Sexual Autónomo, de modo que el trabajo sexual sea regulado en El Salvador.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0429641"/>
                  </a:ext>
                </a:extLst>
              </a:tr>
              <a:tr h="2118906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Condiciones de vida y trabajo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dirty="0">
                          <a:latin typeface="Gill Sans MT" panose="020B0502020104020203" pitchFamily="34" charset="0"/>
                        </a:rPr>
                        <a:t>Son muchas de las condiciones de trabajo las que pueden propiciar que las MTS adquieran diferentes ITS y VIH, pues las mujeres ejercen el trabajo sexual con las condiciones no favorables para mantener una buena salud. </a:t>
                      </a:r>
                    </a:p>
                    <a:p>
                      <a:endParaRPr lang="es-NI" sz="1800" dirty="0">
                        <a:latin typeface="Gill Sans MT" panose="020B0502020104020203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dirty="0">
                          <a:latin typeface="Gill Sans MT" panose="020B0502020104020203" pitchFamily="34" charset="0"/>
                        </a:rPr>
                        <a:t>La realización de más investigaciones sobre las condiciones laborales de las MTS y las arbitrariedades de las autoridades municipales. </a:t>
                      </a:r>
                    </a:p>
                    <a:p>
                      <a:endParaRPr lang="es-NI" sz="1800" dirty="0">
                        <a:latin typeface="Gill Sans MT" panose="020B0502020104020203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85613251"/>
                  </a:ext>
                </a:extLst>
              </a:tr>
              <a:tr h="1779991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Servicios de salud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s-SV" sz="1800" dirty="0">
                          <a:latin typeface="Gill Sans MT" panose="020B0502020104020203" pitchFamily="34" charset="0"/>
                        </a:rPr>
                        <a:t>En el Salvador se han creado estrategias para la atención de PC, pero son las ONG las encargadas de captar a la población y  de facilitar el proceso de acceso a los servicios de salud.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s-SV" sz="1800" dirty="0">
                          <a:latin typeface="Gill Sans MT" panose="020B0502020104020203" pitchFamily="34" charset="0"/>
                        </a:rPr>
                        <a:t>Fortalecer acciones de prevención, uso consistente y correcto del condón, así como la gestión del financiamiento oportuno en planes de acción que permitan el monitoreo de los servicios de salud. 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6352388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QAP USAIDBrand template Apr05">
  <a:themeElements>
    <a:clrScheme name="QAP USAIDBrand template Apr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AP USAIDBrand template Apr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QAP USAIDBrand template Apr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2398</TotalTime>
  <Words>2154</Words>
  <Application>Microsoft Office PowerPoint</Application>
  <PresentationFormat>Presentación en pantalla (4:3)</PresentationFormat>
  <Paragraphs>159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Times</vt:lpstr>
      <vt:lpstr>Times New Roman</vt:lpstr>
      <vt:lpstr>QAP USAIDBrand template Apr05</vt:lpstr>
      <vt:lpstr>INVESTIGACIÓN PARTICIPATIVA  Análisis de brecha en base a los determinantes sociales de la salud en Mujeres Trabajadoras Sexuales de El Salvador   </vt:lpstr>
      <vt:lpstr>Resultados  Clasificación de las evidencias según DSS                                     en población de MTS en El Salvador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A TODAS  POR SU ATENCIÓN</vt:lpstr>
    </vt:vector>
  </TitlesOfParts>
  <Company>PROYECTO DE GARANTIA DE CALIDAD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Sector TB Assessment, Cambodia (Arial 54pt all CAPS bold)</dc:title>
  <dc:creator>Oscar Nuñez</dc:creator>
  <cp:lastModifiedBy>Amigos</cp:lastModifiedBy>
  <cp:revision>190</cp:revision>
  <cp:lastPrinted>2019-02-27T17:17:46Z</cp:lastPrinted>
  <dcterms:created xsi:type="dcterms:W3CDTF">2005-04-27T15:29:17Z</dcterms:created>
  <dcterms:modified xsi:type="dcterms:W3CDTF">2019-11-28T15:35:57Z</dcterms:modified>
</cp:coreProperties>
</file>