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308" r:id="rId2"/>
    <p:sldId id="295" r:id="rId3"/>
    <p:sldId id="296" r:id="rId4"/>
    <p:sldId id="297" r:id="rId5"/>
    <p:sldId id="298" r:id="rId6"/>
    <p:sldId id="307" r:id="rId7"/>
    <p:sldId id="299" r:id="rId8"/>
    <p:sldId id="300" r:id="rId9"/>
    <p:sldId id="305" r:id="rId10"/>
    <p:sldId id="306" r:id="rId11"/>
    <p:sldId id="287" r:id="rId12"/>
  </p:sldIdLst>
  <p:sldSz cx="9144000" cy="6858000" type="screen4x3"/>
  <p:notesSz cx="6858000" cy="9180513"/>
  <p:defaultTextStyle>
    <a:defPPr>
      <a:defRPr lang="en-US"/>
    </a:defPPr>
    <a:lvl1pPr algn="l" rtl="0" eaLnBrk="0" fontAlgn="base" hangingPunct="0">
      <a:spcBef>
        <a:spcPct val="0"/>
      </a:spcBef>
      <a:spcAft>
        <a:spcPct val="0"/>
      </a:spcAft>
      <a:defRPr sz="28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8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8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8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800" kern="1200">
        <a:solidFill>
          <a:schemeClr val="tx1"/>
        </a:solidFill>
        <a:latin typeface="Times" panose="02020603050405020304" pitchFamily="18" charset="0"/>
        <a:ea typeface="+mn-ea"/>
        <a:cs typeface="+mn-cs"/>
      </a:defRPr>
    </a:lvl5pPr>
    <a:lvl6pPr marL="2286000" algn="l" defTabSz="914400" rtl="0" eaLnBrk="1" latinLnBrk="0" hangingPunct="1">
      <a:defRPr sz="2800" kern="1200">
        <a:solidFill>
          <a:schemeClr val="tx1"/>
        </a:solidFill>
        <a:latin typeface="Times" panose="02020603050405020304" pitchFamily="18" charset="0"/>
        <a:ea typeface="+mn-ea"/>
        <a:cs typeface="+mn-cs"/>
      </a:defRPr>
    </a:lvl6pPr>
    <a:lvl7pPr marL="2743200" algn="l" defTabSz="914400" rtl="0" eaLnBrk="1" latinLnBrk="0" hangingPunct="1">
      <a:defRPr sz="2800" kern="1200">
        <a:solidFill>
          <a:schemeClr val="tx1"/>
        </a:solidFill>
        <a:latin typeface="Times" panose="02020603050405020304" pitchFamily="18" charset="0"/>
        <a:ea typeface="+mn-ea"/>
        <a:cs typeface="+mn-cs"/>
      </a:defRPr>
    </a:lvl7pPr>
    <a:lvl8pPr marL="3200400" algn="l" defTabSz="914400" rtl="0" eaLnBrk="1" latinLnBrk="0" hangingPunct="1">
      <a:defRPr sz="2800" kern="1200">
        <a:solidFill>
          <a:schemeClr val="tx1"/>
        </a:solidFill>
        <a:latin typeface="Times" panose="02020603050405020304" pitchFamily="18" charset="0"/>
        <a:ea typeface="+mn-ea"/>
        <a:cs typeface="+mn-cs"/>
      </a:defRPr>
    </a:lvl8pPr>
    <a:lvl9pPr marL="3657600" algn="l" defTabSz="914400" rtl="0" eaLnBrk="1" latinLnBrk="0" hangingPunct="1">
      <a:defRPr sz="28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uario" initials=""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4ABD"/>
    <a:srgbClr val="DDDDDD"/>
    <a:srgbClr val="CCCCCC"/>
    <a:srgbClr val="666666"/>
    <a:srgbClr val="003366"/>
    <a:srgbClr val="E10040"/>
    <a:srgbClr val="002A6C"/>
    <a:srgbClr val="D80A0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660B408-B3CF-4A94-85FC-2B1E0A45F4A2}" styleName="Estilo oscuro 2 - Énfasis 1/Énfasis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C4B1156A-380E-4F78-BDF5-A606A8083BF9}" styleName="Estilo medio 4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5BE263C-DBD7-4A20-BB59-AAB30ACAA65A}" styleName="Estilo medio 3 - Énfasis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autoAdjust="0"/>
  </p:normalViewPr>
  <p:slideViewPr>
    <p:cSldViewPr>
      <p:cViewPr varScale="1">
        <p:scale>
          <a:sx n="116" d="100"/>
          <a:sy n="116" d="100"/>
        </p:scale>
        <p:origin x="1464" y="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a:extLst>
              <a:ext uri="{FF2B5EF4-FFF2-40B4-BE49-F238E27FC236}">
                <a16:creationId xmlns="" xmlns:a16="http://schemas.microsoft.com/office/drawing/2014/main" id="{A4EEBBEC-8B9A-4184-8C42-FECC9554D081}"/>
              </a:ext>
            </a:extLst>
          </p:cNvPr>
          <p:cNvSpPr>
            <a:spLocks noGrp="1" noChangeArrowheads="1"/>
          </p:cNvSpPr>
          <p:nvPr>
            <p:ph type="hdr" sz="quarter"/>
          </p:nvPr>
        </p:nvSpPr>
        <p:spPr bwMode="auto">
          <a:xfrm>
            <a:off x="0" y="0"/>
            <a:ext cx="2970213" cy="450850"/>
          </a:xfrm>
          <a:prstGeom prst="rect">
            <a:avLst/>
          </a:prstGeom>
          <a:noFill/>
          <a:ln w="9525">
            <a:noFill/>
            <a:miter lim="800000"/>
            <a:headEnd/>
            <a:tailEnd/>
          </a:ln>
          <a:effectLst/>
        </p:spPr>
        <p:txBody>
          <a:bodyPr vert="horz" wrap="square" lIns="89648" tIns="44824" rIns="89648" bIns="44824" numCol="1" anchor="t" anchorCtr="0" compatLnSpc="1">
            <a:prstTxWarp prst="textNoShape">
              <a:avLst/>
            </a:prstTxWarp>
          </a:bodyPr>
          <a:lstStyle>
            <a:lvl1pPr defTabSz="896938">
              <a:defRPr sz="1200">
                <a:latin typeface="Times" charset="0"/>
              </a:defRPr>
            </a:lvl1pPr>
          </a:lstStyle>
          <a:p>
            <a:pPr>
              <a:defRPr/>
            </a:pPr>
            <a:endParaRPr lang="en-US"/>
          </a:p>
        </p:txBody>
      </p:sp>
      <p:sp>
        <p:nvSpPr>
          <p:cNvPr id="124931" name="Rectangle 3">
            <a:extLst>
              <a:ext uri="{FF2B5EF4-FFF2-40B4-BE49-F238E27FC236}">
                <a16:creationId xmlns="" xmlns:a16="http://schemas.microsoft.com/office/drawing/2014/main" id="{B7AB8D5D-5CB8-452A-8A44-FEEE332466AA}"/>
              </a:ext>
            </a:extLst>
          </p:cNvPr>
          <p:cNvSpPr>
            <a:spLocks noGrp="1" noChangeArrowheads="1"/>
          </p:cNvSpPr>
          <p:nvPr>
            <p:ph type="dt" sz="quarter" idx="1"/>
          </p:nvPr>
        </p:nvSpPr>
        <p:spPr bwMode="auto">
          <a:xfrm>
            <a:off x="3862388" y="0"/>
            <a:ext cx="2970212" cy="450850"/>
          </a:xfrm>
          <a:prstGeom prst="rect">
            <a:avLst/>
          </a:prstGeom>
          <a:noFill/>
          <a:ln w="9525">
            <a:noFill/>
            <a:miter lim="800000"/>
            <a:headEnd/>
            <a:tailEnd/>
          </a:ln>
          <a:effectLst/>
        </p:spPr>
        <p:txBody>
          <a:bodyPr vert="horz" wrap="square" lIns="89648" tIns="44824" rIns="89648" bIns="44824" numCol="1" anchor="t" anchorCtr="0" compatLnSpc="1">
            <a:prstTxWarp prst="textNoShape">
              <a:avLst/>
            </a:prstTxWarp>
          </a:bodyPr>
          <a:lstStyle>
            <a:lvl1pPr algn="r" defTabSz="896938">
              <a:defRPr sz="1200">
                <a:latin typeface="Times" charset="0"/>
              </a:defRPr>
            </a:lvl1pPr>
          </a:lstStyle>
          <a:p>
            <a:pPr>
              <a:defRPr/>
            </a:pPr>
            <a:endParaRPr lang="en-US"/>
          </a:p>
        </p:txBody>
      </p:sp>
      <p:sp>
        <p:nvSpPr>
          <p:cNvPr id="124932" name="Rectangle 4">
            <a:extLst>
              <a:ext uri="{FF2B5EF4-FFF2-40B4-BE49-F238E27FC236}">
                <a16:creationId xmlns="" xmlns:a16="http://schemas.microsoft.com/office/drawing/2014/main" id="{C0F8A4B5-0AD1-4CC2-B582-94555023A628}"/>
              </a:ext>
            </a:extLst>
          </p:cNvPr>
          <p:cNvSpPr>
            <a:spLocks noGrp="1" noChangeArrowheads="1"/>
          </p:cNvSpPr>
          <p:nvPr>
            <p:ph type="ftr" sz="quarter" idx="2"/>
          </p:nvPr>
        </p:nvSpPr>
        <p:spPr bwMode="auto">
          <a:xfrm>
            <a:off x="0" y="8705850"/>
            <a:ext cx="2970213" cy="449263"/>
          </a:xfrm>
          <a:prstGeom prst="rect">
            <a:avLst/>
          </a:prstGeom>
          <a:noFill/>
          <a:ln w="9525">
            <a:noFill/>
            <a:miter lim="800000"/>
            <a:headEnd/>
            <a:tailEnd/>
          </a:ln>
          <a:effectLst/>
        </p:spPr>
        <p:txBody>
          <a:bodyPr vert="horz" wrap="square" lIns="89648" tIns="44824" rIns="89648" bIns="44824" numCol="1" anchor="b" anchorCtr="0" compatLnSpc="1">
            <a:prstTxWarp prst="textNoShape">
              <a:avLst/>
            </a:prstTxWarp>
          </a:bodyPr>
          <a:lstStyle>
            <a:lvl1pPr defTabSz="896938">
              <a:defRPr sz="1200">
                <a:latin typeface="Times" charset="0"/>
              </a:defRPr>
            </a:lvl1pPr>
          </a:lstStyle>
          <a:p>
            <a:pPr>
              <a:defRPr/>
            </a:pPr>
            <a:endParaRPr lang="en-US"/>
          </a:p>
        </p:txBody>
      </p:sp>
      <p:sp>
        <p:nvSpPr>
          <p:cNvPr id="124933" name="Rectangle 5">
            <a:extLst>
              <a:ext uri="{FF2B5EF4-FFF2-40B4-BE49-F238E27FC236}">
                <a16:creationId xmlns="" xmlns:a16="http://schemas.microsoft.com/office/drawing/2014/main" id="{63BA2D62-AB1D-49BE-832F-87762BA56CD4}"/>
              </a:ext>
            </a:extLst>
          </p:cNvPr>
          <p:cNvSpPr>
            <a:spLocks noGrp="1" noChangeArrowheads="1"/>
          </p:cNvSpPr>
          <p:nvPr>
            <p:ph type="sldNum" sz="quarter" idx="3"/>
          </p:nvPr>
        </p:nvSpPr>
        <p:spPr bwMode="auto">
          <a:xfrm>
            <a:off x="3862388" y="8705850"/>
            <a:ext cx="2970212" cy="449263"/>
          </a:xfrm>
          <a:prstGeom prst="rect">
            <a:avLst/>
          </a:prstGeom>
          <a:noFill/>
          <a:ln w="9525">
            <a:noFill/>
            <a:miter lim="800000"/>
            <a:headEnd/>
            <a:tailEnd/>
          </a:ln>
          <a:effectLst/>
        </p:spPr>
        <p:txBody>
          <a:bodyPr vert="horz" wrap="square" lIns="89648" tIns="44824" rIns="89648" bIns="44824" numCol="1" anchor="b" anchorCtr="0" compatLnSpc="1">
            <a:prstTxWarp prst="textNoShape">
              <a:avLst/>
            </a:prstTxWarp>
          </a:bodyPr>
          <a:lstStyle>
            <a:lvl1pPr algn="r" defTabSz="896938">
              <a:defRPr sz="1200"/>
            </a:lvl1pPr>
          </a:lstStyle>
          <a:p>
            <a:pPr>
              <a:defRPr/>
            </a:pPr>
            <a:fld id="{7E80C0CB-B84C-495F-8274-8B6ECBCAA383}" type="slidenum">
              <a:rPr lang="en-US" altLang="es-NI"/>
              <a:pPr>
                <a:defRPr/>
              </a:pPr>
              <a:t>‹Nº›</a:t>
            </a:fld>
            <a:endParaRPr lang="en-US" altLang="es-NI" dirty="0"/>
          </a:p>
        </p:txBody>
      </p:sp>
    </p:spTree>
    <p:extLst>
      <p:ext uri="{BB962C8B-B14F-4D97-AF65-F5344CB8AC3E}">
        <p14:creationId xmlns:p14="http://schemas.microsoft.com/office/powerpoint/2010/main" val="25635124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9026" name="Rectangle 2">
            <a:extLst>
              <a:ext uri="{FF2B5EF4-FFF2-40B4-BE49-F238E27FC236}">
                <a16:creationId xmlns="" xmlns:a16="http://schemas.microsoft.com/office/drawing/2014/main" id="{12D75ED0-B0CE-4014-BCFE-EFB2490E42C4}"/>
              </a:ext>
            </a:extLst>
          </p:cNvPr>
          <p:cNvSpPr>
            <a:spLocks noGrp="1" noChangeArrowheads="1"/>
          </p:cNvSpPr>
          <p:nvPr>
            <p:ph type="hdr" sz="quarter"/>
          </p:nvPr>
        </p:nvSpPr>
        <p:spPr bwMode="auto">
          <a:xfrm>
            <a:off x="0" y="0"/>
            <a:ext cx="2970213" cy="450850"/>
          </a:xfrm>
          <a:prstGeom prst="rect">
            <a:avLst/>
          </a:prstGeom>
          <a:noFill/>
          <a:ln w="9525">
            <a:noFill/>
            <a:miter lim="800000"/>
            <a:headEnd/>
            <a:tailEnd/>
          </a:ln>
          <a:effectLst/>
        </p:spPr>
        <p:txBody>
          <a:bodyPr vert="horz" wrap="square" lIns="89648" tIns="44824" rIns="89648" bIns="44824" numCol="1" anchor="t" anchorCtr="0" compatLnSpc="1">
            <a:prstTxWarp prst="textNoShape">
              <a:avLst/>
            </a:prstTxWarp>
          </a:bodyPr>
          <a:lstStyle>
            <a:lvl1pPr defTabSz="896938">
              <a:defRPr sz="1200">
                <a:latin typeface="Times" charset="0"/>
              </a:defRPr>
            </a:lvl1pPr>
          </a:lstStyle>
          <a:p>
            <a:pPr>
              <a:defRPr/>
            </a:pPr>
            <a:endParaRPr lang="en-US"/>
          </a:p>
        </p:txBody>
      </p:sp>
      <p:sp>
        <p:nvSpPr>
          <p:cNvPr id="129027" name="Rectangle 3">
            <a:extLst>
              <a:ext uri="{FF2B5EF4-FFF2-40B4-BE49-F238E27FC236}">
                <a16:creationId xmlns="" xmlns:a16="http://schemas.microsoft.com/office/drawing/2014/main" id="{B9655B52-3E19-46E5-8009-EAF0A865850B}"/>
              </a:ext>
            </a:extLst>
          </p:cNvPr>
          <p:cNvSpPr>
            <a:spLocks noGrp="1" noChangeArrowheads="1"/>
          </p:cNvSpPr>
          <p:nvPr>
            <p:ph type="dt" idx="1"/>
          </p:nvPr>
        </p:nvSpPr>
        <p:spPr bwMode="auto">
          <a:xfrm>
            <a:off x="3862388" y="0"/>
            <a:ext cx="2970212" cy="450850"/>
          </a:xfrm>
          <a:prstGeom prst="rect">
            <a:avLst/>
          </a:prstGeom>
          <a:noFill/>
          <a:ln w="9525">
            <a:noFill/>
            <a:miter lim="800000"/>
            <a:headEnd/>
            <a:tailEnd/>
          </a:ln>
          <a:effectLst/>
        </p:spPr>
        <p:txBody>
          <a:bodyPr vert="horz" wrap="square" lIns="89648" tIns="44824" rIns="89648" bIns="44824" numCol="1" anchor="t" anchorCtr="0" compatLnSpc="1">
            <a:prstTxWarp prst="textNoShape">
              <a:avLst/>
            </a:prstTxWarp>
          </a:bodyPr>
          <a:lstStyle>
            <a:lvl1pPr algn="r" defTabSz="896938">
              <a:defRPr sz="1200">
                <a:latin typeface="Times" charset="0"/>
              </a:defRPr>
            </a:lvl1pPr>
          </a:lstStyle>
          <a:p>
            <a:pPr>
              <a:defRPr/>
            </a:pPr>
            <a:endParaRPr lang="en-US"/>
          </a:p>
        </p:txBody>
      </p:sp>
      <p:sp>
        <p:nvSpPr>
          <p:cNvPr id="3076" name="Rectangle 4">
            <a:extLst>
              <a:ext uri="{FF2B5EF4-FFF2-40B4-BE49-F238E27FC236}">
                <a16:creationId xmlns="" xmlns:a16="http://schemas.microsoft.com/office/drawing/2014/main" id="{8756BBB1-23DF-4E6C-AB17-AA31ACEFA88F}"/>
              </a:ext>
            </a:extLst>
          </p:cNvPr>
          <p:cNvSpPr>
            <a:spLocks noGrp="1" noRot="1" noChangeAspect="1" noChangeArrowheads="1" noTextEdit="1"/>
          </p:cNvSpPr>
          <p:nvPr>
            <p:ph type="sldImg" idx="2"/>
          </p:nvPr>
        </p:nvSpPr>
        <p:spPr bwMode="auto">
          <a:xfrm>
            <a:off x="1114425" y="674688"/>
            <a:ext cx="4603750" cy="34528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9" name="Rectangle 5">
            <a:extLst>
              <a:ext uri="{FF2B5EF4-FFF2-40B4-BE49-F238E27FC236}">
                <a16:creationId xmlns="" xmlns:a16="http://schemas.microsoft.com/office/drawing/2014/main" id="{A4DF893E-E319-4D1E-BB09-E28EF8F417B8}"/>
              </a:ext>
            </a:extLst>
          </p:cNvPr>
          <p:cNvSpPr>
            <a:spLocks noGrp="1" noChangeArrowheads="1"/>
          </p:cNvSpPr>
          <p:nvPr>
            <p:ph type="body" sz="quarter" idx="3"/>
          </p:nvPr>
        </p:nvSpPr>
        <p:spPr bwMode="auto">
          <a:xfrm>
            <a:off x="890588" y="4352925"/>
            <a:ext cx="5051425" cy="4127500"/>
          </a:xfrm>
          <a:prstGeom prst="rect">
            <a:avLst/>
          </a:prstGeom>
          <a:noFill/>
          <a:ln w="9525">
            <a:noFill/>
            <a:miter lim="800000"/>
            <a:headEnd/>
            <a:tailEnd/>
          </a:ln>
          <a:effectLst/>
        </p:spPr>
        <p:txBody>
          <a:bodyPr vert="horz" wrap="square" lIns="89648" tIns="44824" rIns="89648" bIns="4482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9030" name="Rectangle 6">
            <a:extLst>
              <a:ext uri="{FF2B5EF4-FFF2-40B4-BE49-F238E27FC236}">
                <a16:creationId xmlns="" xmlns:a16="http://schemas.microsoft.com/office/drawing/2014/main" id="{6D57AE0B-8348-4592-8E40-529E57EB21DF}"/>
              </a:ext>
            </a:extLst>
          </p:cNvPr>
          <p:cNvSpPr>
            <a:spLocks noGrp="1" noChangeArrowheads="1"/>
          </p:cNvSpPr>
          <p:nvPr>
            <p:ph type="ftr" sz="quarter" idx="4"/>
          </p:nvPr>
        </p:nvSpPr>
        <p:spPr bwMode="auto">
          <a:xfrm>
            <a:off x="0" y="8705850"/>
            <a:ext cx="2970213" cy="449263"/>
          </a:xfrm>
          <a:prstGeom prst="rect">
            <a:avLst/>
          </a:prstGeom>
          <a:noFill/>
          <a:ln w="9525">
            <a:noFill/>
            <a:miter lim="800000"/>
            <a:headEnd/>
            <a:tailEnd/>
          </a:ln>
          <a:effectLst/>
        </p:spPr>
        <p:txBody>
          <a:bodyPr vert="horz" wrap="square" lIns="89648" tIns="44824" rIns="89648" bIns="44824" numCol="1" anchor="b" anchorCtr="0" compatLnSpc="1">
            <a:prstTxWarp prst="textNoShape">
              <a:avLst/>
            </a:prstTxWarp>
          </a:bodyPr>
          <a:lstStyle>
            <a:lvl1pPr defTabSz="896938">
              <a:defRPr sz="1200">
                <a:latin typeface="Times" charset="0"/>
              </a:defRPr>
            </a:lvl1pPr>
          </a:lstStyle>
          <a:p>
            <a:pPr>
              <a:defRPr/>
            </a:pPr>
            <a:endParaRPr lang="en-US"/>
          </a:p>
        </p:txBody>
      </p:sp>
      <p:sp>
        <p:nvSpPr>
          <p:cNvPr id="129031" name="Rectangle 7">
            <a:extLst>
              <a:ext uri="{FF2B5EF4-FFF2-40B4-BE49-F238E27FC236}">
                <a16:creationId xmlns="" xmlns:a16="http://schemas.microsoft.com/office/drawing/2014/main" id="{AC0AA55D-AB62-41AA-8C45-0F9AD12CF02E}"/>
              </a:ext>
            </a:extLst>
          </p:cNvPr>
          <p:cNvSpPr>
            <a:spLocks noGrp="1" noChangeArrowheads="1"/>
          </p:cNvSpPr>
          <p:nvPr>
            <p:ph type="sldNum" sz="quarter" idx="5"/>
          </p:nvPr>
        </p:nvSpPr>
        <p:spPr bwMode="auto">
          <a:xfrm>
            <a:off x="3862388" y="8705850"/>
            <a:ext cx="2970212" cy="449263"/>
          </a:xfrm>
          <a:prstGeom prst="rect">
            <a:avLst/>
          </a:prstGeom>
          <a:noFill/>
          <a:ln w="9525">
            <a:noFill/>
            <a:miter lim="800000"/>
            <a:headEnd/>
            <a:tailEnd/>
          </a:ln>
          <a:effectLst/>
        </p:spPr>
        <p:txBody>
          <a:bodyPr vert="horz" wrap="square" lIns="89648" tIns="44824" rIns="89648" bIns="44824" numCol="1" anchor="b" anchorCtr="0" compatLnSpc="1">
            <a:prstTxWarp prst="textNoShape">
              <a:avLst/>
            </a:prstTxWarp>
          </a:bodyPr>
          <a:lstStyle>
            <a:lvl1pPr algn="r" defTabSz="896938">
              <a:defRPr sz="1200"/>
            </a:lvl1pPr>
          </a:lstStyle>
          <a:p>
            <a:pPr>
              <a:defRPr/>
            </a:pPr>
            <a:fld id="{C018F698-9A34-4BD1-AB2E-F1D88D30A59A}" type="slidenum">
              <a:rPr lang="en-US" altLang="es-NI"/>
              <a:pPr>
                <a:defRPr/>
              </a:pPr>
              <a:t>‹Nº›</a:t>
            </a:fld>
            <a:endParaRPr lang="en-US" altLang="es-NI" dirty="0"/>
          </a:p>
        </p:txBody>
      </p:sp>
    </p:spTree>
    <p:extLst>
      <p:ext uri="{BB962C8B-B14F-4D97-AF65-F5344CB8AC3E}">
        <p14:creationId xmlns:p14="http://schemas.microsoft.com/office/powerpoint/2010/main" val="29981749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Rectangle 26">
            <a:extLst>
              <a:ext uri="{FF2B5EF4-FFF2-40B4-BE49-F238E27FC236}">
                <a16:creationId xmlns="" xmlns:a16="http://schemas.microsoft.com/office/drawing/2014/main" id="{BB20EA68-0982-476D-9E87-67E11E9EF8EF}"/>
              </a:ext>
            </a:extLst>
          </p:cNvPr>
          <p:cNvSpPr>
            <a:spLocks noChangeArrowheads="1"/>
          </p:cNvSpPr>
          <p:nvPr/>
        </p:nvSpPr>
        <p:spPr bwMode="auto">
          <a:xfrm>
            <a:off x="250825" y="-222250"/>
            <a:ext cx="9144000" cy="1600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a:solidFill>
                  <a:schemeClr val="tx1"/>
                </a:solidFill>
                <a:latin typeface="Times" panose="02020603050405020304" pitchFamily="18" charset="0"/>
              </a:defRPr>
            </a:lvl1pPr>
            <a:lvl2pPr marL="742950" indent="-285750">
              <a:defRPr sz="2800">
                <a:solidFill>
                  <a:schemeClr val="tx1"/>
                </a:solidFill>
                <a:latin typeface="Times" panose="02020603050405020304" pitchFamily="18" charset="0"/>
              </a:defRPr>
            </a:lvl2pPr>
            <a:lvl3pPr marL="1143000" indent="-228600">
              <a:defRPr sz="2800">
                <a:solidFill>
                  <a:schemeClr val="tx1"/>
                </a:solidFill>
                <a:latin typeface="Times" panose="02020603050405020304" pitchFamily="18" charset="0"/>
              </a:defRPr>
            </a:lvl3pPr>
            <a:lvl4pPr marL="1600200" indent="-228600">
              <a:defRPr sz="2800">
                <a:solidFill>
                  <a:schemeClr val="tx1"/>
                </a:solidFill>
                <a:latin typeface="Times" panose="02020603050405020304" pitchFamily="18" charset="0"/>
              </a:defRPr>
            </a:lvl4pPr>
            <a:lvl5pPr marL="2057400" indent="-228600">
              <a:defRPr sz="2800">
                <a:solidFill>
                  <a:schemeClr val="tx1"/>
                </a:solidFill>
                <a:latin typeface="Times" panose="02020603050405020304" pitchFamily="18" charset="0"/>
              </a:defRPr>
            </a:lvl5pPr>
            <a:lvl6pPr marL="2514600" indent="-228600" eaLnBrk="0" fontAlgn="base" hangingPunct="0">
              <a:spcBef>
                <a:spcPct val="0"/>
              </a:spcBef>
              <a:spcAft>
                <a:spcPct val="0"/>
              </a:spcAft>
              <a:defRPr sz="2800">
                <a:solidFill>
                  <a:schemeClr val="tx1"/>
                </a:solidFill>
                <a:latin typeface="Times" panose="02020603050405020304" pitchFamily="18" charset="0"/>
              </a:defRPr>
            </a:lvl6pPr>
            <a:lvl7pPr marL="2971800" indent="-228600" eaLnBrk="0" fontAlgn="base" hangingPunct="0">
              <a:spcBef>
                <a:spcPct val="0"/>
              </a:spcBef>
              <a:spcAft>
                <a:spcPct val="0"/>
              </a:spcAft>
              <a:defRPr sz="2800">
                <a:solidFill>
                  <a:schemeClr val="tx1"/>
                </a:solidFill>
                <a:latin typeface="Times" panose="02020603050405020304" pitchFamily="18" charset="0"/>
              </a:defRPr>
            </a:lvl7pPr>
            <a:lvl8pPr marL="3429000" indent="-228600" eaLnBrk="0" fontAlgn="base" hangingPunct="0">
              <a:spcBef>
                <a:spcPct val="0"/>
              </a:spcBef>
              <a:spcAft>
                <a:spcPct val="0"/>
              </a:spcAft>
              <a:defRPr sz="2800">
                <a:solidFill>
                  <a:schemeClr val="tx1"/>
                </a:solidFill>
                <a:latin typeface="Times" panose="02020603050405020304" pitchFamily="18" charset="0"/>
              </a:defRPr>
            </a:lvl8pPr>
            <a:lvl9pPr marL="3886200" indent="-228600" eaLnBrk="0" fontAlgn="base" hangingPunct="0">
              <a:spcBef>
                <a:spcPct val="0"/>
              </a:spcBef>
              <a:spcAft>
                <a:spcPct val="0"/>
              </a:spcAft>
              <a:defRPr sz="2800">
                <a:solidFill>
                  <a:schemeClr val="tx1"/>
                </a:solidFill>
                <a:latin typeface="Times" panose="02020603050405020304" pitchFamily="18" charset="0"/>
              </a:defRPr>
            </a:lvl9pPr>
          </a:lstStyle>
          <a:p>
            <a:pPr>
              <a:defRPr/>
            </a:pPr>
            <a:endParaRPr lang="es-ES" dirty="0"/>
          </a:p>
        </p:txBody>
      </p:sp>
      <p:pic>
        <p:nvPicPr>
          <p:cNvPr id="5" name="Picture 27">
            <a:extLst>
              <a:ext uri="{FF2B5EF4-FFF2-40B4-BE49-F238E27FC236}">
                <a16:creationId xmlns="" xmlns:a16="http://schemas.microsoft.com/office/drawing/2014/main" id="{90E57C8B-4F47-44BD-B629-97275CFD99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60575"/>
            <a:ext cx="9140825"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8">
            <a:extLst>
              <a:ext uri="{FF2B5EF4-FFF2-40B4-BE49-F238E27FC236}">
                <a16:creationId xmlns="" xmlns:a16="http://schemas.microsoft.com/office/drawing/2014/main" id="{8C66AE82-8A6D-4E5E-A924-2325E62DA4B0}"/>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676400"/>
            <a:ext cx="55563" cy="521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descr="PEPFAR Central_America_Region.jpg">
            <a:extLst>
              <a:ext uri="{FF2B5EF4-FFF2-40B4-BE49-F238E27FC236}">
                <a16:creationId xmlns="" xmlns:a16="http://schemas.microsoft.com/office/drawing/2014/main" id="{0E011524-9867-4491-8862-F2FF13FCD7C4}"/>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33425" y="22225"/>
            <a:ext cx="1884363" cy="198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a:extLst>
              <a:ext uri="{FF2B5EF4-FFF2-40B4-BE49-F238E27FC236}">
                <a16:creationId xmlns="" xmlns:a16="http://schemas.microsoft.com/office/drawing/2014/main" id="{6D603E93-C664-49EA-9C31-08B6949754FC}"/>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989263" y="577850"/>
            <a:ext cx="2954337"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666750" y="2133600"/>
            <a:ext cx="7810500" cy="1676400"/>
          </a:xfrm>
        </p:spPr>
        <p:txBody>
          <a:bodyPr/>
          <a:lstStyle>
            <a:lvl1pPr algn="ctr">
              <a:defRPr sz="5400"/>
            </a:lvl1pPr>
          </a:lstStyle>
          <a:p>
            <a:r>
              <a:rPr lang="en-US" dirty="0"/>
              <a:t>CLICK TO EDIT MASTER STYLE </a:t>
            </a:r>
            <a:br>
              <a:rPr lang="en-US" dirty="0"/>
            </a:br>
            <a:r>
              <a:rPr lang="en-US" dirty="0"/>
              <a:t>(54pt Arial all CAPS)</a:t>
            </a:r>
          </a:p>
        </p:txBody>
      </p:sp>
      <p:sp>
        <p:nvSpPr>
          <p:cNvPr id="5123" name="Rectangle 3"/>
          <p:cNvSpPr>
            <a:spLocks noGrp="1" noChangeArrowheads="1"/>
          </p:cNvSpPr>
          <p:nvPr>
            <p:ph type="subTitle" idx="1"/>
          </p:nvPr>
        </p:nvSpPr>
        <p:spPr>
          <a:xfrm>
            <a:off x="1371600" y="5105400"/>
            <a:ext cx="6324600" cy="609600"/>
          </a:xfrm>
        </p:spPr>
        <p:txBody>
          <a:bodyPr/>
          <a:lstStyle>
            <a:lvl1pPr marL="0" indent="0" algn="ctr">
              <a:buFontTx/>
              <a:buNone/>
              <a:defRPr sz="1600"/>
            </a:lvl1pPr>
          </a:lstStyle>
          <a:p>
            <a:r>
              <a:rPr lang="en-US"/>
              <a:t>Click to edit Master subtitle style (16 pt Arial)</a:t>
            </a:r>
          </a:p>
        </p:txBody>
      </p:sp>
      <p:sp>
        <p:nvSpPr>
          <p:cNvPr id="9" name="Rectangle 4">
            <a:extLst>
              <a:ext uri="{FF2B5EF4-FFF2-40B4-BE49-F238E27FC236}">
                <a16:creationId xmlns="" xmlns:a16="http://schemas.microsoft.com/office/drawing/2014/main" id="{A6BB2253-8D25-4E5C-9A81-721AEE26B798}"/>
              </a:ext>
            </a:extLst>
          </p:cNvPr>
          <p:cNvSpPr>
            <a:spLocks noGrp="1" noChangeArrowheads="1"/>
          </p:cNvSpPr>
          <p:nvPr>
            <p:ph type="dt" sz="half" idx="10"/>
          </p:nvPr>
        </p:nvSpPr>
        <p:spPr>
          <a:xfrm>
            <a:off x="685800" y="6248400"/>
            <a:ext cx="1905000" cy="457200"/>
          </a:xfrm>
        </p:spPr>
        <p:txBody>
          <a:bodyPr/>
          <a:lstStyle>
            <a:lvl1pPr>
              <a:defRPr/>
            </a:lvl1pPr>
          </a:lstStyle>
          <a:p>
            <a:pPr>
              <a:defRPr/>
            </a:pPr>
            <a:endParaRPr lang="en-US"/>
          </a:p>
        </p:txBody>
      </p:sp>
      <p:sp>
        <p:nvSpPr>
          <p:cNvPr id="10" name="Rectangle 6">
            <a:extLst>
              <a:ext uri="{FF2B5EF4-FFF2-40B4-BE49-F238E27FC236}">
                <a16:creationId xmlns="" xmlns:a16="http://schemas.microsoft.com/office/drawing/2014/main" id="{F6B0ABA7-7A9E-4669-836D-EDDEC2BD8DF6}"/>
              </a:ext>
            </a:extLst>
          </p:cNvPr>
          <p:cNvSpPr>
            <a:spLocks noGrp="1" noChangeArrowheads="1"/>
          </p:cNvSpPr>
          <p:nvPr>
            <p:ph type="sldNum" sz="quarter" idx="11"/>
          </p:nvPr>
        </p:nvSpPr>
        <p:spPr>
          <a:xfrm>
            <a:off x="4038600" y="6172200"/>
            <a:ext cx="1905000" cy="457200"/>
          </a:xfrm>
        </p:spPr>
        <p:txBody>
          <a:bodyPr/>
          <a:lstStyle>
            <a:lvl1pPr>
              <a:defRPr/>
            </a:lvl1pPr>
          </a:lstStyle>
          <a:p>
            <a:pPr>
              <a:defRPr/>
            </a:pPr>
            <a:fld id="{8BF15AB3-2349-4907-97EC-82D82A431EB7}" type="slidenum">
              <a:rPr lang="en-US" altLang="es-NI"/>
              <a:pPr>
                <a:defRPr/>
              </a:pPr>
              <a:t>‹Nº›</a:t>
            </a:fld>
            <a:r>
              <a:rPr lang="en-US" altLang="es-NI" dirty="0"/>
              <a:t>a</a:t>
            </a:r>
          </a:p>
        </p:txBody>
      </p:sp>
    </p:spTree>
    <p:extLst>
      <p:ext uri="{BB962C8B-B14F-4D97-AF65-F5344CB8AC3E}">
        <p14:creationId xmlns:p14="http://schemas.microsoft.com/office/powerpoint/2010/main" val="1993603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a:extLst>
              <a:ext uri="{FF2B5EF4-FFF2-40B4-BE49-F238E27FC236}">
                <a16:creationId xmlns="" xmlns:a16="http://schemas.microsoft.com/office/drawing/2014/main" id="{278FDED4-3B47-4E05-9DE9-4F54939CD90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
            <a:extLst>
              <a:ext uri="{FF2B5EF4-FFF2-40B4-BE49-F238E27FC236}">
                <a16:creationId xmlns="" xmlns:a16="http://schemas.microsoft.com/office/drawing/2014/main" id="{C2B5FDFD-4B61-4FEF-A18D-91B7F451D61E}"/>
              </a:ext>
            </a:extLst>
          </p:cNvPr>
          <p:cNvSpPr>
            <a:spLocks noGrp="1" noChangeArrowheads="1"/>
          </p:cNvSpPr>
          <p:nvPr>
            <p:ph type="sldNum" sz="quarter" idx="11"/>
          </p:nvPr>
        </p:nvSpPr>
        <p:spPr>
          <a:ln/>
        </p:spPr>
        <p:txBody>
          <a:bodyPr/>
          <a:lstStyle>
            <a:lvl1pPr>
              <a:defRPr/>
            </a:lvl1pPr>
          </a:lstStyle>
          <a:p>
            <a:pPr>
              <a:defRPr/>
            </a:pPr>
            <a:fld id="{E6162D1F-C7DA-44A6-BD9F-A7BE2DF3AE7F}" type="slidenum">
              <a:rPr lang="en-US" altLang="es-NI"/>
              <a:pPr>
                <a:defRPr/>
              </a:pPr>
              <a:t>‹Nº›</a:t>
            </a:fld>
            <a:endParaRPr lang="en-US" altLang="es-NI" dirty="0"/>
          </a:p>
        </p:txBody>
      </p:sp>
    </p:spTree>
    <p:extLst>
      <p:ext uri="{BB962C8B-B14F-4D97-AF65-F5344CB8AC3E}">
        <p14:creationId xmlns:p14="http://schemas.microsoft.com/office/powerpoint/2010/main" val="1820597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00850" y="381000"/>
            <a:ext cx="1962150" cy="49911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914400" y="381000"/>
            <a:ext cx="5734050" cy="49911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a:extLst>
              <a:ext uri="{FF2B5EF4-FFF2-40B4-BE49-F238E27FC236}">
                <a16:creationId xmlns="" xmlns:a16="http://schemas.microsoft.com/office/drawing/2014/main" id="{7371DAB5-EE83-424B-A2B7-DB07478BC88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
            <a:extLst>
              <a:ext uri="{FF2B5EF4-FFF2-40B4-BE49-F238E27FC236}">
                <a16:creationId xmlns="" xmlns:a16="http://schemas.microsoft.com/office/drawing/2014/main" id="{F5252FD3-9BA1-43B6-B0A1-4A8C774206A8}"/>
              </a:ext>
            </a:extLst>
          </p:cNvPr>
          <p:cNvSpPr>
            <a:spLocks noGrp="1" noChangeArrowheads="1"/>
          </p:cNvSpPr>
          <p:nvPr>
            <p:ph type="sldNum" sz="quarter" idx="11"/>
          </p:nvPr>
        </p:nvSpPr>
        <p:spPr>
          <a:ln/>
        </p:spPr>
        <p:txBody>
          <a:bodyPr/>
          <a:lstStyle>
            <a:lvl1pPr>
              <a:defRPr/>
            </a:lvl1pPr>
          </a:lstStyle>
          <a:p>
            <a:pPr>
              <a:defRPr/>
            </a:pPr>
            <a:fld id="{F62629ED-800E-48AF-8D18-531C473A630E}" type="slidenum">
              <a:rPr lang="en-US" altLang="es-NI"/>
              <a:pPr>
                <a:defRPr/>
              </a:pPr>
              <a:t>‹Nº›</a:t>
            </a:fld>
            <a:endParaRPr lang="en-US" altLang="es-NI" dirty="0"/>
          </a:p>
        </p:txBody>
      </p:sp>
    </p:spTree>
    <p:extLst>
      <p:ext uri="{BB962C8B-B14F-4D97-AF65-F5344CB8AC3E}">
        <p14:creationId xmlns:p14="http://schemas.microsoft.com/office/powerpoint/2010/main" val="3635250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a:extLst>
              <a:ext uri="{FF2B5EF4-FFF2-40B4-BE49-F238E27FC236}">
                <a16:creationId xmlns="" xmlns:a16="http://schemas.microsoft.com/office/drawing/2014/main" id="{F90DEE3E-CA10-45A1-AC91-927B10BAD27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
            <a:extLst>
              <a:ext uri="{FF2B5EF4-FFF2-40B4-BE49-F238E27FC236}">
                <a16:creationId xmlns="" xmlns:a16="http://schemas.microsoft.com/office/drawing/2014/main" id="{791F29E2-5AC6-4C58-9772-22735F7B2568}"/>
              </a:ext>
            </a:extLst>
          </p:cNvPr>
          <p:cNvSpPr>
            <a:spLocks noGrp="1" noChangeArrowheads="1"/>
          </p:cNvSpPr>
          <p:nvPr>
            <p:ph type="sldNum" sz="quarter" idx="11"/>
          </p:nvPr>
        </p:nvSpPr>
        <p:spPr>
          <a:ln/>
        </p:spPr>
        <p:txBody>
          <a:bodyPr/>
          <a:lstStyle>
            <a:lvl1pPr>
              <a:defRPr/>
            </a:lvl1pPr>
          </a:lstStyle>
          <a:p>
            <a:pPr>
              <a:defRPr/>
            </a:pPr>
            <a:fld id="{908D479B-9F3E-4FFC-926C-CA8999BB8922}" type="slidenum">
              <a:rPr lang="en-US" altLang="es-NI"/>
              <a:pPr>
                <a:defRPr/>
              </a:pPr>
              <a:t>‹Nº›</a:t>
            </a:fld>
            <a:endParaRPr lang="en-US" altLang="es-NI" dirty="0"/>
          </a:p>
        </p:txBody>
      </p:sp>
    </p:spTree>
    <p:extLst>
      <p:ext uri="{BB962C8B-B14F-4D97-AF65-F5344CB8AC3E}">
        <p14:creationId xmlns:p14="http://schemas.microsoft.com/office/powerpoint/2010/main" val="2102844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4">
            <a:extLst>
              <a:ext uri="{FF2B5EF4-FFF2-40B4-BE49-F238E27FC236}">
                <a16:creationId xmlns="" xmlns:a16="http://schemas.microsoft.com/office/drawing/2014/main" id="{C29CBEDE-53DA-44BE-9759-0D4A6105272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
            <a:extLst>
              <a:ext uri="{FF2B5EF4-FFF2-40B4-BE49-F238E27FC236}">
                <a16:creationId xmlns="" xmlns:a16="http://schemas.microsoft.com/office/drawing/2014/main" id="{A0FB4EB6-3522-435A-8E0C-B4575ABEDB59}"/>
              </a:ext>
            </a:extLst>
          </p:cNvPr>
          <p:cNvSpPr>
            <a:spLocks noGrp="1" noChangeArrowheads="1"/>
          </p:cNvSpPr>
          <p:nvPr>
            <p:ph type="sldNum" sz="quarter" idx="11"/>
          </p:nvPr>
        </p:nvSpPr>
        <p:spPr>
          <a:ln/>
        </p:spPr>
        <p:txBody>
          <a:bodyPr/>
          <a:lstStyle>
            <a:lvl1pPr>
              <a:defRPr/>
            </a:lvl1pPr>
          </a:lstStyle>
          <a:p>
            <a:pPr>
              <a:defRPr/>
            </a:pPr>
            <a:fld id="{7C308B00-328B-4B91-93B9-53696814B685}" type="slidenum">
              <a:rPr lang="en-US" altLang="es-NI"/>
              <a:pPr>
                <a:defRPr/>
              </a:pPr>
              <a:t>‹Nº›</a:t>
            </a:fld>
            <a:endParaRPr lang="en-US" altLang="es-NI" dirty="0"/>
          </a:p>
        </p:txBody>
      </p:sp>
    </p:spTree>
    <p:extLst>
      <p:ext uri="{BB962C8B-B14F-4D97-AF65-F5344CB8AC3E}">
        <p14:creationId xmlns:p14="http://schemas.microsoft.com/office/powerpoint/2010/main" val="837069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990600" y="14859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953000" y="14859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4">
            <a:extLst>
              <a:ext uri="{FF2B5EF4-FFF2-40B4-BE49-F238E27FC236}">
                <a16:creationId xmlns="" xmlns:a16="http://schemas.microsoft.com/office/drawing/2014/main" id="{4A9C9586-D5F3-48D1-83AD-80A1D53A12C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6">
            <a:extLst>
              <a:ext uri="{FF2B5EF4-FFF2-40B4-BE49-F238E27FC236}">
                <a16:creationId xmlns="" xmlns:a16="http://schemas.microsoft.com/office/drawing/2014/main" id="{4FE51B0F-A657-437F-AD69-26829E72998A}"/>
              </a:ext>
            </a:extLst>
          </p:cNvPr>
          <p:cNvSpPr>
            <a:spLocks noGrp="1" noChangeArrowheads="1"/>
          </p:cNvSpPr>
          <p:nvPr>
            <p:ph type="sldNum" sz="quarter" idx="11"/>
          </p:nvPr>
        </p:nvSpPr>
        <p:spPr>
          <a:ln/>
        </p:spPr>
        <p:txBody>
          <a:bodyPr/>
          <a:lstStyle>
            <a:lvl1pPr>
              <a:defRPr/>
            </a:lvl1pPr>
          </a:lstStyle>
          <a:p>
            <a:pPr>
              <a:defRPr/>
            </a:pPr>
            <a:fld id="{A1173B18-D306-4D4A-86DB-B7CB02E6C1DF}" type="slidenum">
              <a:rPr lang="en-US" altLang="es-NI"/>
              <a:pPr>
                <a:defRPr/>
              </a:pPr>
              <a:t>‹Nº›</a:t>
            </a:fld>
            <a:endParaRPr lang="en-US" altLang="es-NI" dirty="0"/>
          </a:p>
        </p:txBody>
      </p:sp>
    </p:spTree>
    <p:extLst>
      <p:ext uri="{BB962C8B-B14F-4D97-AF65-F5344CB8AC3E}">
        <p14:creationId xmlns:p14="http://schemas.microsoft.com/office/powerpoint/2010/main" val="2279165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4">
            <a:extLst>
              <a:ext uri="{FF2B5EF4-FFF2-40B4-BE49-F238E27FC236}">
                <a16:creationId xmlns="" xmlns:a16="http://schemas.microsoft.com/office/drawing/2014/main" id="{3C140666-DB85-4F43-95DD-E616D46DD58C}"/>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6">
            <a:extLst>
              <a:ext uri="{FF2B5EF4-FFF2-40B4-BE49-F238E27FC236}">
                <a16:creationId xmlns="" xmlns:a16="http://schemas.microsoft.com/office/drawing/2014/main" id="{6615CB31-5FF8-499F-9C0C-D9A3EF92C2CE}"/>
              </a:ext>
            </a:extLst>
          </p:cNvPr>
          <p:cNvSpPr>
            <a:spLocks noGrp="1" noChangeArrowheads="1"/>
          </p:cNvSpPr>
          <p:nvPr>
            <p:ph type="sldNum" sz="quarter" idx="11"/>
          </p:nvPr>
        </p:nvSpPr>
        <p:spPr>
          <a:ln/>
        </p:spPr>
        <p:txBody>
          <a:bodyPr/>
          <a:lstStyle>
            <a:lvl1pPr>
              <a:defRPr/>
            </a:lvl1pPr>
          </a:lstStyle>
          <a:p>
            <a:pPr>
              <a:defRPr/>
            </a:pPr>
            <a:fld id="{21CB165F-520E-4898-88EE-2F46D64E4C52}" type="slidenum">
              <a:rPr lang="en-US" altLang="es-NI"/>
              <a:pPr>
                <a:defRPr/>
              </a:pPr>
              <a:t>‹Nº›</a:t>
            </a:fld>
            <a:endParaRPr lang="en-US" altLang="es-NI" dirty="0"/>
          </a:p>
        </p:txBody>
      </p:sp>
    </p:spTree>
    <p:extLst>
      <p:ext uri="{BB962C8B-B14F-4D97-AF65-F5344CB8AC3E}">
        <p14:creationId xmlns:p14="http://schemas.microsoft.com/office/powerpoint/2010/main" val="1379511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4">
            <a:extLst>
              <a:ext uri="{FF2B5EF4-FFF2-40B4-BE49-F238E27FC236}">
                <a16:creationId xmlns="" xmlns:a16="http://schemas.microsoft.com/office/drawing/2014/main" id="{9FCDB838-2E8E-48F1-B0CB-2261496062D7}"/>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6">
            <a:extLst>
              <a:ext uri="{FF2B5EF4-FFF2-40B4-BE49-F238E27FC236}">
                <a16:creationId xmlns="" xmlns:a16="http://schemas.microsoft.com/office/drawing/2014/main" id="{F8B7BE90-0C9E-4F7D-8BA2-3CDF2394CA15}"/>
              </a:ext>
            </a:extLst>
          </p:cNvPr>
          <p:cNvSpPr>
            <a:spLocks noGrp="1" noChangeArrowheads="1"/>
          </p:cNvSpPr>
          <p:nvPr>
            <p:ph type="sldNum" sz="quarter" idx="11"/>
          </p:nvPr>
        </p:nvSpPr>
        <p:spPr>
          <a:ln/>
        </p:spPr>
        <p:txBody>
          <a:bodyPr/>
          <a:lstStyle>
            <a:lvl1pPr>
              <a:defRPr/>
            </a:lvl1pPr>
          </a:lstStyle>
          <a:p>
            <a:pPr>
              <a:defRPr/>
            </a:pPr>
            <a:fld id="{6764C64F-7D9A-4D92-86B8-CF9EDBFD1C6C}" type="slidenum">
              <a:rPr lang="en-US" altLang="es-NI"/>
              <a:pPr>
                <a:defRPr/>
              </a:pPr>
              <a:t>‹Nº›</a:t>
            </a:fld>
            <a:endParaRPr lang="en-US" altLang="es-NI" dirty="0"/>
          </a:p>
        </p:txBody>
      </p:sp>
    </p:spTree>
    <p:extLst>
      <p:ext uri="{BB962C8B-B14F-4D97-AF65-F5344CB8AC3E}">
        <p14:creationId xmlns:p14="http://schemas.microsoft.com/office/powerpoint/2010/main" val="2291401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3452392F-51A6-4FBE-B946-2FE825BAC14F}"/>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6">
            <a:extLst>
              <a:ext uri="{FF2B5EF4-FFF2-40B4-BE49-F238E27FC236}">
                <a16:creationId xmlns="" xmlns:a16="http://schemas.microsoft.com/office/drawing/2014/main" id="{6371BC49-1465-4567-83F0-05F1AA954A19}"/>
              </a:ext>
            </a:extLst>
          </p:cNvPr>
          <p:cNvSpPr>
            <a:spLocks noGrp="1" noChangeArrowheads="1"/>
          </p:cNvSpPr>
          <p:nvPr>
            <p:ph type="sldNum" sz="quarter" idx="11"/>
          </p:nvPr>
        </p:nvSpPr>
        <p:spPr>
          <a:ln/>
        </p:spPr>
        <p:txBody>
          <a:bodyPr/>
          <a:lstStyle>
            <a:lvl1pPr>
              <a:defRPr/>
            </a:lvl1pPr>
          </a:lstStyle>
          <a:p>
            <a:pPr>
              <a:defRPr/>
            </a:pPr>
            <a:fld id="{E733B226-5C1A-4322-862F-3AF8767535B7}" type="slidenum">
              <a:rPr lang="en-US" altLang="es-NI"/>
              <a:pPr>
                <a:defRPr/>
              </a:pPr>
              <a:t>‹Nº›</a:t>
            </a:fld>
            <a:endParaRPr lang="en-US" altLang="es-NI" dirty="0"/>
          </a:p>
        </p:txBody>
      </p:sp>
    </p:spTree>
    <p:extLst>
      <p:ext uri="{BB962C8B-B14F-4D97-AF65-F5344CB8AC3E}">
        <p14:creationId xmlns:p14="http://schemas.microsoft.com/office/powerpoint/2010/main" val="2381079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a:extLst>
              <a:ext uri="{FF2B5EF4-FFF2-40B4-BE49-F238E27FC236}">
                <a16:creationId xmlns="" xmlns:a16="http://schemas.microsoft.com/office/drawing/2014/main" id="{18C8A0E0-79F6-4874-B5D8-0627A8E6B5C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6">
            <a:extLst>
              <a:ext uri="{FF2B5EF4-FFF2-40B4-BE49-F238E27FC236}">
                <a16:creationId xmlns="" xmlns:a16="http://schemas.microsoft.com/office/drawing/2014/main" id="{5A8AD5B5-03C6-4166-84BB-977D929E21A5}"/>
              </a:ext>
            </a:extLst>
          </p:cNvPr>
          <p:cNvSpPr>
            <a:spLocks noGrp="1" noChangeArrowheads="1"/>
          </p:cNvSpPr>
          <p:nvPr>
            <p:ph type="sldNum" sz="quarter" idx="11"/>
          </p:nvPr>
        </p:nvSpPr>
        <p:spPr>
          <a:ln/>
        </p:spPr>
        <p:txBody>
          <a:bodyPr/>
          <a:lstStyle>
            <a:lvl1pPr>
              <a:defRPr/>
            </a:lvl1pPr>
          </a:lstStyle>
          <a:p>
            <a:pPr>
              <a:defRPr/>
            </a:pPr>
            <a:fld id="{1F239830-669D-4D52-9CF7-4310BB03E5FA}" type="slidenum">
              <a:rPr lang="en-US" altLang="es-NI"/>
              <a:pPr>
                <a:defRPr/>
              </a:pPr>
              <a:t>‹Nº›</a:t>
            </a:fld>
            <a:endParaRPr lang="en-US" altLang="es-NI" dirty="0"/>
          </a:p>
        </p:txBody>
      </p:sp>
    </p:spTree>
    <p:extLst>
      <p:ext uri="{BB962C8B-B14F-4D97-AF65-F5344CB8AC3E}">
        <p14:creationId xmlns:p14="http://schemas.microsoft.com/office/powerpoint/2010/main" val="1293313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a:extLst>
              <a:ext uri="{FF2B5EF4-FFF2-40B4-BE49-F238E27FC236}">
                <a16:creationId xmlns="" xmlns:a16="http://schemas.microsoft.com/office/drawing/2014/main" id="{FEA91B42-1E2F-472C-A445-82FCB191BB6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6">
            <a:extLst>
              <a:ext uri="{FF2B5EF4-FFF2-40B4-BE49-F238E27FC236}">
                <a16:creationId xmlns="" xmlns:a16="http://schemas.microsoft.com/office/drawing/2014/main" id="{0CA89CD3-E034-4ED9-BE40-E7A841506CF5}"/>
              </a:ext>
            </a:extLst>
          </p:cNvPr>
          <p:cNvSpPr>
            <a:spLocks noGrp="1" noChangeArrowheads="1"/>
          </p:cNvSpPr>
          <p:nvPr>
            <p:ph type="sldNum" sz="quarter" idx="11"/>
          </p:nvPr>
        </p:nvSpPr>
        <p:spPr>
          <a:ln/>
        </p:spPr>
        <p:txBody>
          <a:bodyPr/>
          <a:lstStyle>
            <a:lvl1pPr>
              <a:defRPr/>
            </a:lvl1pPr>
          </a:lstStyle>
          <a:p>
            <a:pPr>
              <a:defRPr/>
            </a:pPr>
            <a:fld id="{0B134A67-3C18-4A6C-A986-C64352886303}" type="slidenum">
              <a:rPr lang="en-US" altLang="es-NI"/>
              <a:pPr>
                <a:defRPr/>
              </a:pPr>
              <a:t>‹Nº›</a:t>
            </a:fld>
            <a:endParaRPr lang="en-US" altLang="es-NI" dirty="0"/>
          </a:p>
        </p:txBody>
      </p:sp>
    </p:spTree>
    <p:extLst>
      <p:ext uri="{BB962C8B-B14F-4D97-AF65-F5344CB8AC3E}">
        <p14:creationId xmlns:p14="http://schemas.microsoft.com/office/powerpoint/2010/main" val="794013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08FEED62-6E38-4719-98ED-58CCB9B7B610}"/>
              </a:ext>
            </a:extLst>
          </p:cNvPr>
          <p:cNvSpPr>
            <a:spLocks noGrp="1" noChangeArrowheads="1"/>
          </p:cNvSpPr>
          <p:nvPr>
            <p:ph type="title"/>
          </p:nvPr>
        </p:nvSpPr>
        <p:spPr bwMode="auto">
          <a:xfrm>
            <a:off x="914400" y="3810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NI"/>
              <a:t>CLICK TO EDIT MASTER STYLE, 24pt Arial bold all CAPS</a:t>
            </a:r>
            <a:br>
              <a:rPr lang="en-US" altLang="es-NI"/>
            </a:br>
            <a:endParaRPr lang="en-US" altLang="es-NI"/>
          </a:p>
        </p:txBody>
      </p:sp>
      <p:sp>
        <p:nvSpPr>
          <p:cNvPr id="1027" name="Rectangle 3">
            <a:extLst>
              <a:ext uri="{FF2B5EF4-FFF2-40B4-BE49-F238E27FC236}">
                <a16:creationId xmlns="" xmlns:a16="http://schemas.microsoft.com/office/drawing/2014/main" id="{361F4195-34C4-415E-AFEF-D7538ACCC03B}"/>
              </a:ext>
            </a:extLst>
          </p:cNvPr>
          <p:cNvSpPr>
            <a:spLocks noGrp="1" noChangeArrowheads="1"/>
          </p:cNvSpPr>
          <p:nvPr>
            <p:ph type="body" idx="1"/>
          </p:nvPr>
        </p:nvSpPr>
        <p:spPr bwMode="auto">
          <a:xfrm>
            <a:off x="990600" y="1485900"/>
            <a:ext cx="7772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NI"/>
              <a:t>Click to edit Master text styles (24pt Arial)</a:t>
            </a:r>
          </a:p>
          <a:p>
            <a:pPr lvl="1"/>
            <a:r>
              <a:rPr lang="en-US" altLang="es-NI"/>
              <a:t>Second level  (Arial 20pt)</a:t>
            </a:r>
          </a:p>
          <a:p>
            <a:pPr lvl="2"/>
            <a:r>
              <a:rPr lang="en-US" altLang="es-NI"/>
              <a:t>Third level</a:t>
            </a:r>
          </a:p>
          <a:p>
            <a:pPr lvl="3"/>
            <a:r>
              <a:rPr lang="en-US" altLang="es-NI"/>
              <a:t>Fourth level</a:t>
            </a:r>
          </a:p>
          <a:p>
            <a:pPr lvl="4"/>
            <a:r>
              <a:rPr lang="en-US" altLang="es-NI"/>
              <a:t>Fifth level</a:t>
            </a:r>
          </a:p>
        </p:txBody>
      </p:sp>
      <p:sp>
        <p:nvSpPr>
          <p:cNvPr id="1028" name="Rectangle 4">
            <a:extLst>
              <a:ext uri="{FF2B5EF4-FFF2-40B4-BE49-F238E27FC236}">
                <a16:creationId xmlns="" xmlns:a16="http://schemas.microsoft.com/office/drawing/2014/main" id="{A5ED8273-D20E-496B-AEBE-C97B9571C81B}"/>
              </a:ext>
            </a:extLst>
          </p:cNvPr>
          <p:cNvSpPr>
            <a:spLocks noGrp="1" noChangeArrowheads="1"/>
          </p:cNvSpPr>
          <p:nvPr>
            <p:ph type="dt" sz="half" idx="2"/>
          </p:nvPr>
        </p:nvSpPr>
        <p:spPr bwMode="auto">
          <a:xfrm>
            <a:off x="990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pPr>
              <a:defRPr/>
            </a:pPr>
            <a:endParaRPr lang="en-US"/>
          </a:p>
        </p:txBody>
      </p:sp>
      <p:sp>
        <p:nvSpPr>
          <p:cNvPr id="1030" name="Rectangle 6">
            <a:extLst>
              <a:ext uri="{FF2B5EF4-FFF2-40B4-BE49-F238E27FC236}">
                <a16:creationId xmlns="" xmlns:a16="http://schemas.microsoft.com/office/drawing/2014/main" id="{434711AD-7F1E-4D0F-94D9-708096BD3A14}"/>
              </a:ext>
            </a:extLst>
          </p:cNvPr>
          <p:cNvSpPr>
            <a:spLocks noGrp="1" noChangeArrowheads="1"/>
          </p:cNvSpPr>
          <p:nvPr>
            <p:ph type="sldNum" sz="quarter" idx="4"/>
          </p:nvPr>
        </p:nvSpPr>
        <p:spPr bwMode="auto">
          <a:xfrm>
            <a:off x="34290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pPr>
              <a:defRPr/>
            </a:pPr>
            <a:fld id="{1438D2F4-752B-4426-9349-04310E4005EE}" type="slidenum">
              <a:rPr lang="en-US" altLang="es-NI"/>
              <a:pPr>
                <a:defRPr/>
              </a:pPr>
              <a:t>‹Nº›</a:t>
            </a:fld>
            <a:endParaRPr lang="en-US" altLang="es-NI" dirty="0"/>
          </a:p>
        </p:txBody>
      </p:sp>
    </p:spTree>
  </p:cSld>
  <p:clrMap bg1="lt1" tx1="dk1" bg2="lt2" tx2="dk2" accent1="accent1" accent2="accent2" accent3="accent3" accent4="accent4" accent5="accent5" accent6="accent6" hlink="hlink" folHlink="folHlink"/>
  <p:sldLayoutIdLst>
    <p:sldLayoutId id="2147483970" r:id="rId1"/>
    <p:sldLayoutId id="2147483960" r:id="rId2"/>
    <p:sldLayoutId id="2147483961" r:id="rId3"/>
    <p:sldLayoutId id="2147483962" r:id="rId4"/>
    <p:sldLayoutId id="2147483963" r:id="rId5"/>
    <p:sldLayoutId id="2147483964" r:id="rId6"/>
    <p:sldLayoutId id="2147483965" r:id="rId7"/>
    <p:sldLayoutId id="2147483966" r:id="rId8"/>
    <p:sldLayoutId id="2147483967" r:id="rId9"/>
    <p:sldLayoutId id="2147483968" r:id="rId10"/>
    <p:sldLayoutId id="2147483969" r:id="rId11"/>
  </p:sldLayoutIdLst>
  <p:txStyles>
    <p:titleStyle>
      <a:lvl1pPr algn="l" rtl="0" eaLnBrk="0" fontAlgn="base" hangingPunct="0">
        <a:spcBef>
          <a:spcPct val="0"/>
        </a:spcBef>
        <a:spcAft>
          <a:spcPct val="0"/>
        </a:spcAft>
        <a:defRPr sz="2400" b="1">
          <a:solidFill>
            <a:schemeClr val="tx2"/>
          </a:solidFill>
          <a:latin typeface="+mj-lt"/>
          <a:ea typeface="+mj-ea"/>
          <a:cs typeface="+mj-cs"/>
        </a:defRPr>
      </a:lvl1pPr>
      <a:lvl2pPr algn="l" rtl="0" eaLnBrk="0" fontAlgn="base" hangingPunct="0">
        <a:spcBef>
          <a:spcPct val="0"/>
        </a:spcBef>
        <a:spcAft>
          <a:spcPct val="0"/>
        </a:spcAft>
        <a:defRPr sz="2400" b="1">
          <a:solidFill>
            <a:schemeClr val="tx2"/>
          </a:solidFill>
          <a:latin typeface="Arial" charset="0"/>
        </a:defRPr>
      </a:lvl2pPr>
      <a:lvl3pPr algn="l" rtl="0" eaLnBrk="0" fontAlgn="base" hangingPunct="0">
        <a:spcBef>
          <a:spcPct val="0"/>
        </a:spcBef>
        <a:spcAft>
          <a:spcPct val="0"/>
        </a:spcAft>
        <a:defRPr sz="2400" b="1">
          <a:solidFill>
            <a:schemeClr val="tx2"/>
          </a:solidFill>
          <a:latin typeface="Arial" charset="0"/>
        </a:defRPr>
      </a:lvl3pPr>
      <a:lvl4pPr algn="l" rtl="0" eaLnBrk="0" fontAlgn="base" hangingPunct="0">
        <a:spcBef>
          <a:spcPct val="0"/>
        </a:spcBef>
        <a:spcAft>
          <a:spcPct val="0"/>
        </a:spcAft>
        <a:defRPr sz="2400" b="1">
          <a:solidFill>
            <a:schemeClr val="tx2"/>
          </a:solidFill>
          <a:latin typeface="Arial" charset="0"/>
        </a:defRPr>
      </a:lvl4pPr>
      <a:lvl5pPr algn="l" rtl="0" eaLnBrk="0" fontAlgn="base" hangingPunct="0">
        <a:spcBef>
          <a:spcPct val="0"/>
        </a:spcBef>
        <a:spcAft>
          <a:spcPct val="0"/>
        </a:spcAft>
        <a:defRPr sz="2400" b="1">
          <a:solidFill>
            <a:schemeClr val="tx2"/>
          </a:solidFill>
          <a:latin typeface="Arial" charset="0"/>
        </a:defRPr>
      </a:lvl5pPr>
      <a:lvl6pPr marL="457200" algn="l" rtl="0" fontAlgn="base">
        <a:spcBef>
          <a:spcPct val="0"/>
        </a:spcBef>
        <a:spcAft>
          <a:spcPct val="0"/>
        </a:spcAft>
        <a:defRPr sz="2400" b="1">
          <a:solidFill>
            <a:schemeClr val="tx2"/>
          </a:solidFill>
          <a:latin typeface="Arial" charset="0"/>
        </a:defRPr>
      </a:lvl6pPr>
      <a:lvl7pPr marL="914400" algn="l" rtl="0" fontAlgn="base">
        <a:spcBef>
          <a:spcPct val="0"/>
        </a:spcBef>
        <a:spcAft>
          <a:spcPct val="0"/>
        </a:spcAft>
        <a:defRPr sz="2400" b="1">
          <a:solidFill>
            <a:schemeClr val="tx2"/>
          </a:solidFill>
          <a:latin typeface="Arial" charset="0"/>
        </a:defRPr>
      </a:lvl7pPr>
      <a:lvl8pPr marL="1371600" algn="l" rtl="0" fontAlgn="base">
        <a:spcBef>
          <a:spcPct val="0"/>
        </a:spcBef>
        <a:spcAft>
          <a:spcPct val="0"/>
        </a:spcAft>
        <a:defRPr sz="2400" b="1">
          <a:solidFill>
            <a:schemeClr val="tx2"/>
          </a:solidFill>
          <a:latin typeface="Arial" charset="0"/>
        </a:defRPr>
      </a:lvl8pPr>
      <a:lvl9pPr marL="1828800" algn="l" rtl="0" fontAlgn="base">
        <a:spcBef>
          <a:spcPct val="0"/>
        </a:spcBef>
        <a:spcAft>
          <a:spcPct val="0"/>
        </a:spcAft>
        <a:defRPr sz="2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 xmlns:a16="http://schemas.microsoft.com/office/drawing/2014/main" id="{5A8B67A1-067F-4284-BC3A-E9BCD5594741}"/>
              </a:ext>
            </a:extLst>
          </p:cNvPr>
          <p:cNvSpPr>
            <a:spLocks noGrp="1" noChangeArrowheads="1"/>
          </p:cNvSpPr>
          <p:nvPr>
            <p:ph type="ctrTitle"/>
          </p:nvPr>
        </p:nvSpPr>
        <p:spPr>
          <a:xfrm>
            <a:off x="755650" y="2205211"/>
            <a:ext cx="8081963" cy="2447925"/>
          </a:xfrm>
        </p:spPr>
        <p:txBody>
          <a:bodyPr/>
          <a:lstStyle/>
          <a:p>
            <a:pPr>
              <a:defRPr/>
            </a:pPr>
            <a:r>
              <a:rPr lang="es-GT" altLang="es-NI" sz="3200" dirty="0">
                <a:solidFill>
                  <a:schemeClr val="bg1">
                    <a:lumMod val="50000"/>
                  </a:schemeClr>
                </a:solidFill>
                <a:latin typeface="Gill Sans MT" panose="020B0502020104020203" pitchFamily="34" charset="0"/>
              </a:rPr>
              <a:t>INVESTIGACIÓN PARTICIPATIVA</a:t>
            </a:r>
            <a:r>
              <a:rPr lang="es-GT" altLang="es-NI" sz="3200" dirty="0">
                <a:solidFill>
                  <a:srgbClr val="FF0000"/>
                </a:solidFill>
                <a:latin typeface="Gill Sans MT" panose="020B0502020104020203" pitchFamily="34" charset="0"/>
              </a:rPr>
              <a:t/>
            </a:r>
            <a:br>
              <a:rPr lang="es-GT" altLang="es-NI" sz="3200" dirty="0">
                <a:solidFill>
                  <a:srgbClr val="FF0000"/>
                </a:solidFill>
                <a:latin typeface="Gill Sans MT" panose="020B0502020104020203" pitchFamily="34" charset="0"/>
              </a:rPr>
            </a:br>
            <a:r>
              <a:rPr lang="es-GT" altLang="es-NI" sz="3200" dirty="0">
                <a:solidFill>
                  <a:srgbClr val="FF0000"/>
                </a:solidFill>
                <a:latin typeface="Gill Sans MT" panose="020B0502020104020203" pitchFamily="34" charset="0"/>
              </a:rPr>
              <a:t/>
            </a:r>
            <a:br>
              <a:rPr lang="es-GT" altLang="es-NI" sz="3200" dirty="0">
                <a:solidFill>
                  <a:srgbClr val="FF0000"/>
                </a:solidFill>
                <a:latin typeface="Gill Sans MT" panose="020B0502020104020203" pitchFamily="34" charset="0"/>
              </a:rPr>
            </a:br>
            <a:r>
              <a:rPr lang="es-GT" altLang="es-NI" sz="2800" dirty="0">
                <a:solidFill>
                  <a:srgbClr val="FF0000"/>
                </a:solidFill>
                <a:latin typeface="Gill Sans MT" panose="020B0502020104020203" pitchFamily="34" charset="0"/>
              </a:rPr>
              <a:t>Análisis de brecha en base a los determinantes sociales de la salud en </a:t>
            </a:r>
            <a:r>
              <a:rPr lang="es-GT" altLang="es-NI" sz="2800" dirty="0" smtClean="0">
                <a:solidFill>
                  <a:srgbClr val="FF0000"/>
                </a:solidFill>
                <a:latin typeface="Gill Sans MT" panose="020B0502020104020203" pitchFamily="34" charset="0"/>
              </a:rPr>
              <a:t>Hombres que tienes Sexo con Hombres </a:t>
            </a:r>
            <a:r>
              <a:rPr lang="es-GT" altLang="es-NI" sz="2800" dirty="0">
                <a:solidFill>
                  <a:srgbClr val="FF0000"/>
                </a:solidFill>
                <a:latin typeface="Gill Sans MT" panose="020B0502020104020203" pitchFamily="34" charset="0"/>
              </a:rPr>
              <a:t>en El Salvador  </a:t>
            </a:r>
            <a:endParaRPr lang="es-HN" altLang="es-NI" sz="7200" dirty="0">
              <a:solidFill>
                <a:srgbClr val="FF0000"/>
              </a:solidFill>
              <a:latin typeface="Gill Sans MT" panose="020B0502020104020203" pitchFamily="34" charset="0"/>
            </a:endParaRPr>
          </a:p>
        </p:txBody>
      </p:sp>
      <p:sp>
        <p:nvSpPr>
          <p:cNvPr id="5124" name="Subtítulo 2">
            <a:extLst>
              <a:ext uri="{FF2B5EF4-FFF2-40B4-BE49-F238E27FC236}">
                <a16:creationId xmlns="" xmlns:a16="http://schemas.microsoft.com/office/drawing/2014/main" id="{2AB89EFB-BD72-4FAF-A80C-3E46D3F51E26}"/>
              </a:ext>
            </a:extLst>
          </p:cNvPr>
          <p:cNvSpPr>
            <a:spLocks noGrp="1" noChangeArrowheads="1"/>
          </p:cNvSpPr>
          <p:nvPr>
            <p:ph type="subTitle" idx="1"/>
          </p:nvPr>
        </p:nvSpPr>
        <p:spPr>
          <a:xfrm>
            <a:off x="467544" y="4653136"/>
            <a:ext cx="6324600" cy="936104"/>
          </a:xfrm>
        </p:spPr>
        <p:txBody>
          <a:bodyPr/>
          <a:lstStyle/>
          <a:p>
            <a:pPr algn="l"/>
            <a:r>
              <a:rPr lang="es-NI" altLang="es-NI" dirty="0">
                <a:latin typeface="Gill Sans MT" panose="020B0502020104020203" pitchFamily="34" charset="0"/>
              </a:rPr>
              <a:t>William Hernández, Director de Entre </a:t>
            </a:r>
            <a:r>
              <a:rPr lang="es-NI" altLang="es-NI" dirty="0" smtClean="0">
                <a:latin typeface="Gill Sans MT" panose="020B0502020104020203" pitchFamily="34" charset="0"/>
              </a:rPr>
              <a:t>Amigos.</a:t>
            </a:r>
            <a:endParaRPr lang="es-NI" altLang="es-NI" dirty="0">
              <a:latin typeface="Gill Sans MT" panose="020B0502020104020203" pitchFamily="34" charset="0"/>
            </a:endParaRPr>
          </a:p>
          <a:p>
            <a:pPr algn="l"/>
            <a:r>
              <a:rPr lang="es-NI" altLang="es-NI" dirty="0">
                <a:latin typeface="Gill Sans MT" panose="020B0502020104020203" pitchFamily="34" charset="0"/>
              </a:rPr>
              <a:t>Lic. Kalvin Bautista, Investigador Principal de Entre </a:t>
            </a:r>
            <a:r>
              <a:rPr lang="es-NI" altLang="es-NI" dirty="0" smtClean="0">
                <a:latin typeface="Gill Sans MT" panose="020B0502020104020203" pitchFamily="34" charset="0"/>
              </a:rPr>
              <a:t>Amigos. </a:t>
            </a:r>
            <a:endParaRPr lang="es-NI" altLang="es-NI" dirty="0">
              <a:latin typeface="Gill Sans MT" panose="020B0502020104020203" pitchFamily="34" charset="0"/>
            </a:endParaRPr>
          </a:p>
          <a:p>
            <a:pPr algn="l"/>
            <a:r>
              <a:rPr lang="es-NI" altLang="es-NI" dirty="0" smtClean="0">
                <a:latin typeface="Gill Sans MT" panose="020B0502020104020203" pitchFamily="34" charset="0"/>
              </a:rPr>
              <a:t>Sr. </a:t>
            </a:r>
            <a:r>
              <a:rPr lang="es-NI" altLang="es-NI" smtClean="0">
                <a:latin typeface="Gill Sans MT" panose="020B0502020104020203" pitchFamily="34" charset="0"/>
              </a:rPr>
              <a:t>Cesar </a:t>
            </a:r>
            <a:r>
              <a:rPr lang="es-NI" altLang="es-NI" smtClean="0">
                <a:latin typeface="Gill Sans MT" panose="020B0502020104020203" pitchFamily="34" charset="0"/>
              </a:rPr>
              <a:t>Zavala, </a:t>
            </a:r>
            <a:r>
              <a:rPr lang="es-NI" altLang="es-NI" dirty="0">
                <a:latin typeface="Gill Sans MT" panose="020B0502020104020203" pitchFamily="34" charset="0"/>
              </a:rPr>
              <a:t>Agente de Cambio de Entre </a:t>
            </a:r>
            <a:r>
              <a:rPr lang="es-NI" altLang="es-NI" dirty="0" smtClean="0">
                <a:latin typeface="Gill Sans MT" panose="020B0502020104020203" pitchFamily="34" charset="0"/>
              </a:rPr>
              <a:t>Amigos. </a:t>
            </a:r>
            <a:endParaRPr lang="es-NI" altLang="es-NI" dirty="0">
              <a:latin typeface="Gill Sans MT" panose="020B0502020104020203" pitchFamily="34" charset="0"/>
            </a:endParaRPr>
          </a:p>
          <a:p>
            <a:pPr algn="l"/>
            <a:r>
              <a:rPr lang="es-NI" altLang="es-NI" dirty="0">
                <a:latin typeface="Gill Sans MT" panose="020B0502020104020203" pitchFamily="34" charset="0"/>
              </a:rPr>
              <a:t> </a:t>
            </a:r>
          </a:p>
        </p:txBody>
      </p:sp>
      <p:sp>
        <p:nvSpPr>
          <p:cNvPr id="7" name="Subtítulo 2">
            <a:extLst>
              <a:ext uri="{FF2B5EF4-FFF2-40B4-BE49-F238E27FC236}">
                <a16:creationId xmlns="" xmlns:a16="http://schemas.microsoft.com/office/drawing/2014/main" id="{FE5A6C9D-DE8A-448F-9AB3-E9F32572BFFC}"/>
              </a:ext>
            </a:extLst>
          </p:cNvPr>
          <p:cNvSpPr txBox="1">
            <a:spLocks/>
          </p:cNvSpPr>
          <p:nvPr/>
        </p:nvSpPr>
        <p:spPr bwMode="auto">
          <a:xfrm>
            <a:off x="2627784" y="6419800"/>
            <a:ext cx="42481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ctr" rtl="0" eaLnBrk="0" fontAlgn="base" hangingPunct="0">
              <a:spcBef>
                <a:spcPct val="20000"/>
              </a:spcBef>
              <a:spcAft>
                <a:spcPct val="0"/>
              </a:spcAft>
              <a:buFontTx/>
              <a:buNone/>
              <a:defRPr sz="1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algn="l">
              <a:defRPr/>
            </a:pPr>
            <a:r>
              <a:rPr lang="es-NI" kern="0" dirty="0">
                <a:latin typeface="Gill Sans MT" panose="020B0502020104020203" pitchFamily="34" charset="0"/>
              </a:rPr>
              <a:t>San Salvador, El Salvador </a:t>
            </a:r>
            <a:r>
              <a:rPr lang="es-NI" kern="0" dirty="0" smtClean="0">
                <a:latin typeface="Gill Sans MT" panose="020B0502020104020203" pitchFamily="34" charset="0"/>
              </a:rPr>
              <a:t>03 </a:t>
            </a:r>
            <a:r>
              <a:rPr lang="es-NI" kern="0" dirty="0">
                <a:latin typeface="Gill Sans MT" panose="020B0502020104020203" pitchFamily="34" charset="0"/>
              </a:rPr>
              <a:t>de </a:t>
            </a:r>
            <a:r>
              <a:rPr lang="es-NI" kern="0" dirty="0" smtClean="0">
                <a:latin typeface="Gill Sans MT" panose="020B0502020104020203" pitchFamily="34" charset="0"/>
              </a:rPr>
              <a:t>diciembre </a:t>
            </a:r>
            <a:r>
              <a:rPr lang="es-NI" kern="0" dirty="0">
                <a:latin typeface="Gill Sans MT" panose="020B0502020104020203" pitchFamily="34" charset="0"/>
              </a:rPr>
              <a:t>2019</a:t>
            </a:r>
          </a:p>
        </p:txBody>
      </p:sp>
      <p:pic>
        <p:nvPicPr>
          <p:cNvPr id="2" name="Imagen 1"/>
          <p:cNvPicPr>
            <a:picLocks noChangeAspect="1"/>
          </p:cNvPicPr>
          <p:nvPr/>
        </p:nvPicPr>
        <p:blipFill rotWithShape="1">
          <a:blip r:embed="rId2" cstate="print">
            <a:extLst>
              <a:ext uri="{28A0092B-C50C-407E-A947-70E740481C1C}">
                <a14:useLocalDpi xmlns:a14="http://schemas.microsoft.com/office/drawing/2010/main" val="0"/>
              </a:ext>
            </a:extLst>
          </a:blip>
          <a:srcRect l="3232" t="10372" r="7485" b="22565"/>
          <a:stretch/>
        </p:blipFill>
        <p:spPr>
          <a:xfrm>
            <a:off x="6336422" y="620688"/>
            <a:ext cx="2496049" cy="87163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 xmlns:a16="http://schemas.microsoft.com/office/drawing/2014/main" id="{AF5F9543-78CD-4AD9-B551-8084994DDD0F}"/>
              </a:ext>
            </a:extLst>
          </p:cNvPr>
          <p:cNvGraphicFramePr>
            <a:graphicFrameLocks noGrp="1"/>
          </p:cNvGraphicFramePr>
          <p:nvPr>
            <p:ph idx="1"/>
            <p:extLst>
              <p:ext uri="{D42A27DB-BD31-4B8C-83A1-F6EECF244321}">
                <p14:modId xmlns:p14="http://schemas.microsoft.com/office/powerpoint/2010/main" val="3134746102"/>
              </p:ext>
            </p:extLst>
          </p:nvPr>
        </p:nvGraphicFramePr>
        <p:xfrm>
          <a:off x="72454" y="46768"/>
          <a:ext cx="9036050" cy="6732304"/>
        </p:xfrm>
        <a:graphic>
          <a:graphicData uri="http://schemas.openxmlformats.org/drawingml/2006/table">
            <a:tbl>
              <a:tblPr firstRow="1" bandRow="1">
                <a:tableStyleId>{5DA37D80-6434-44D0-A028-1B22A696006F}</a:tableStyleId>
              </a:tblPr>
              <a:tblGrid>
                <a:gridCol w="1475210">
                  <a:extLst>
                    <a:ext uri="{9D8B030D-6E8A-4147-A177-3AD203B41FA5}">
                      <a16:colId xmlns="" xmlns:a16="http://schemas.microsoft.com/office/drawing/2014/main" val="1811191864"/>
                    </a:ext>
                  </a:extLst>
                </a:gridCol>
                <a:gridCol w="3932448">
                  <a:extLst>
                    <a:ext uri="{9D8B030D-6E8A-4147-A177-3AD203B41FA5}">
                      <a16:colId xmlns="" xmlns:a16="http://schemas.microsoft.com/office/drawing/2014/main" val="3004597686"/>
                    </a:ext>
                  </a:extLst>
                </a:gridCol>
                <a:gridCol w="3628392">
                  <a:extLst>
                    <a:ext uri="{9D8B030D-6E8A-4147-A177-3AD203B41FA5}">
                      <a16:colId xmlns="" xmlns:a16="http://schemas.microsoft.com/office/drawing/2014/main" val="1848234369"/>
                    </a:ext>
                  </a:extLst>
                </a:gridCol>
              </a:tblGrid>
              <a:tr h="757205">
                <a:tc>
                  <a:txBody>
                    <a:bodyPr/>
                    <a:lstStyle/>
                    <a:p>
                      <a:r>
                        <a:rPr lang="es-NI" sz="1800" dirty="0">
                          <a:solidFill>
                            <a:schemeClr val="bg1"/>
                          </a:solidFill>
                        </a:rPr>
                        <a:t>Nivel de determinantes</a:t>
                      </a:r>
                    </a:p>
                  </a:txBody>
                  <a:tcPr marL="91435" marR="91435" marT="45726" marB="45726">
                    <a:solidFill>
                      <a:schemeClr val="accent2"/>
                    </a:solidFill>
                  </a:tcPr>
                </a:tc>
                <a:tc>
                  <a:txBody>
                    <a:bodyPr/>
                    <a:lstStyle/>
                    <a:p>
                      <a:r>
                        <a:rPr lang="es-NI" sz="1800" dirty="0">
                          <a:solidFill>
                            <a:schemeClr val="bg1"/>
                          </a:solidFill>
                        </a:rPr>
                        <a:t>Conclusiones</a:t>
                      </a:r>
                    </a:p>
                  </a:txBody>
                  <a:tcPr marL="91435" marR="91435" marT="45726" marB="45726">
                    <a:solidFill>
                      <a:schemeClr val="accent2"/>
                    </a:solidFill>
                  </a:tcPr>
                </a:tc>
                <a:tc>
                  <a:txBody>
                    <a:bodyPr/>
                    <a:lstStyle/>
                    <a:p>
                      <a:r>
                        <a:rPr lang="es-NI" sz="1800" dirty="0">
                          <a:solidFill>
                            <a:schemeClr val="bg1"/>
                          </a:solidFill>
                        </a:rPr>
                        <a:t>Recomendaciones</a:t>
                      </a:r>
                    </a:p>
                  </a:txBody>
                  <a:tcPr marL="91435" marR="91435" marT="45726" marB="45726">
                    <a:solidFill>
                      <a:schemeClr val="accent2"/>
                    </a:solidFill>
                  </a:tcPr>
                </a:tc>
                <a:extLst>
                  <a:ext uri="{0D108BD9-81ED-4DB2-BD59-A6C34878D82A}">
                    <a16:rowId xmlns="" xmlns:a16="http://schemas.microsoft.com/office/drawing/2014/main" val="4246888358"/>
                  </a:ext>
                </a:extLst>
              </a:tr>
              <a:tr h="1794508">
                <a:tc>
                  <a:txBody>
                    <a:bodyPr/>
                    <a:lstStyle/>
                    <a:p>
                      <a:r>
                        <a:rPr lang="es-NI" sz="1800" dirty="0">
                          <a:latin typeface="Gill Sans MT" panose="020B0502020104020203" pitchFamily="34" charset="0"/>
                        </a:rPr>
                        <a:t>Influencias comunitarias y familiares</a:t>
                      </a:r>
                    </a:p>
                  </a:txBody>
                  <a:tcPr marL="91435" marR="91435" marT="45726" marB="45726"/>
                </a:tc>
                <a:tc>
                  <a:txBody>
                    <a:bodyPr/>
                    <a:lstStyle/>
                    <a:p>
                      <a:r>
                        <a:rPr lang="es-SV" sz="1200" kern="1200" dirty="0">
                          <a:solidFill>
                            <a:schemeClr val="tx1"/>
                          </a:solidFill>
                          <a:effectLst/>
                          <a:latin typeface="Gill Sans MT" panose="020B0502020104020203" pitchFamily="34" charset="0"/>
                          <a:ea typeface="+mn-ea"/>
                          <a:cs typeface="+mn-cs"/>
                        </a:rPr>
                        <a:t>En El Salvador desde 1994 existe la Asociación Entre Amigos que promueve y defiende los derechos humanos de la población LGBTI, trabaja en la prevención del VIH e ITS, auto sostenible que ha ayudado a la mejora progresiva del ambiente político-social favorable a las personas LGBTI. </a:t>
                      </a:r>
                    </a:p>
                    <a:p>
                      <a:r>
                        <a:rPr lang="es-SV" sz="1200" kern="1200" dirty="0">
                          <a:solidFill>
                            <a:schemeClr val="tx1"/>
                          </a:solidFill>
                          <a:effectLst/>
                          <a:latin typeface="Gill Sans MT" panose="020B0502020104020203" pitchFamily="34" charset="0"/>
                          <a:ea typeface="+mn-ea"/>
                          <a:cs typeface="+mn-cs"/>
                        </a:rPr>
                        <a:t>Aún existe la percepción de violencia de género, discriminación y muy poca cultura para denunciar los actos de violación de los derechos humanos</a:t>
                      </a:r>
                      <a:r>
                        <a:rPr lang="es-SV" sz="1800" kern="1200" dirty="0">
                          <a:solidFill>
                            <a:schemeClr val="tx1"/>
                          </a:solidFill>
                          <a:effectLst/>
                          <a:latin typeface="+mn-lt"/>
                          <a:ea typeface="+mn-ea"/>
                          <a:cs typeface="+mn-cs"/>
                        </a:rPr>
                        <a:t>. </a:t>
                      </a:r>
                    </a:p>
                  </a:txBody>
                  <a:tcPr marL="91435" marR="91435" marT="45726" marB="45726"/>
                </a:tc>
                <a:tc>
                  <a:txBody>
                    <a:bodyPr/>
                    <a:lstStyle/>
                    <a:p>
                      <a:r>
                        <a:rPr lang="es-SV" sz="1200" kern="1200" dirty="0">
                          <a:solidFill>
                            <a:schemeClr val="tx1"/>
                          </a:solidFill>
                          <a:effectLst/>
                          <a:latin typeface="Gill Sans MT" panose="020B0502020104020203" pitchFamily="34" charset="0"/>
                          <a:ea typeface="+mn-ea"/>
                          <a:cs typeface="+mn-cs"/>
                        </a:rPr>
                        <a:t>Implementar acciones en la comunidad para prevenir la violencia basada en género, homofobia en la familia y comunidad.</a:t>
                      </a:r>
                    </a:p>
                    <a:p>
                      <a:r>
                        <a:rPr lang="es-SV" sz="1200" kern="1200" dirty="0">
                          <a:solidFill>
                            <a:schemeClr val="tx1"/>
                          </a:solidFill>
                          <a:effectLst/>
                          <a:latin typeface="Gill Sans MT" panose="020B0502020104020203" pitchFamily="34" charset="0"/>
                          <a:ea typeface="+mn-ea"/>
                          <a:cs typeface="+mn-cs"/>
                        </a:rPr>
                        <a:t>Generar en la población HSH la cultura de denuncia ante casos de violación de los derechos humanos, haciendo uso de los espacios establecidos en las ONG y en sectores afines. </a:t>
                      </a:r>
                    </a:p>
                  </a:txBody>
                  <a:tcPr marL="91435" marR="91435" marT="45726" marB="45726"/>
                </a:tc>
                <a:extLst>
                  <a:ext uri="{0D108BD9-81ED-4DB2-BD59-A6C34878D82A}">
                    <a16:rowId xmlns="" xmlns:a16="http://schemas.microsoft.com/office/drawing/2014/main" val="1523260246"/>
                  </a:ext>
                </a:extLst>
              </a:tr>
              <a:tr h="1463233">
                <a:tc>
                  <a:txBody>
                    <a:bodyPr/>
                    <a:lstStyle/>
                    <a:p>
                      <a:r>
                        <a:rPr lang="es-NI" sz="1800" dirty="0">
                          <a:latin typeface="Gill Sans MT" panose="020B0502020104020203" pitchFamily="34" charset="0"/>
                        </a:rPr>
                        <a:t>Factores </a:t>
                      </a:r>
                      <a:r>
                        <a:rPr lang="es-NI" sz="1800" kern="1200" dirty="0">
                          <a:solidFill>
                            <a:schemeClr val="tx1"/>
                          </a:solidFill>
                          <a:latin typeface="Gill Sans MT" panose="020B0502020104020203" pitchFamily="34" charset="0"/>
                          <a:ea typeface="+mn-ea"/>
                          <a:cs typeface="+mn-cs"/>
                        </a:rPr>
                        <a:t>individuales</a:t>
                      </a:r>
                    </a:p>
                  </a:txBody>
                  <a:tcPr marL="91435" marR="91435" marT="45726" marB="45726"/>
                </a:tc>
                <a:tc>
                  <a:txBody>
                    <a:bodyPr/>
                    <a:lstStyle/>
                    <a:p>
                      <a:r>
                        <a:rPr lang="es-SV" sz="1200" kern="1200" dirty="0">
                          <a:solidFill>
                            <a:schemeClr val="tx1"/>
                          </a:solidFill>
                          <a:effectLst/>
                          <a:latin typeface="Gill Sans MT" panose="020B0502020104020203" pitchFamily="34" charset="0"/>
                          <a:ea typeface="+mn-ea"/>
                          <a:cs typeface="+mn-cs"/>
                        </a:rPr>
                        <a:t>Se observa que la existen un bajo nivel de conocimiento sobre las medidas de prevención y transmisión del VIH. También los resultados muestran practicas de riesgos como el bajo porcentaje de la población HSH en la realización de la prueba de VIH. </a:t>
                      </a:r>
                    </a:p>
                    <a:p>
                      <a:r>
                        <a:rPr lang="es-SV" sz="1200" kern="1200" dirty="0">
                          <a:solidFill>
                            <a:schemeClr val="tx1"/>
                          </a:solidFill>
                          <a:effectLst/>
                          <a:latin typeface="Gill Sans MT" panose="020B0502020104020203" pitchFamily="34" charset="0"/>
                          <a:ea typeface="+mn-ea"/>
                          <a:cs typeface="+mn-cs"/>
                        </a:rPr>
                        <a:t>El consumo de alcohol y droga puede estar atribuido a las situaciones de discriminación y exclusión social, además de que sirven como un “refugio” de la depresión, y utilizadas para llenar el vacío que la soledad y el aislamiento crea como consecuencia de la discriminación social imperante en la mayoría de los casos. El alto consumo de alcohol y droga, lo que disminuye el nivel de percepción de riesgo y las expone a la transmisión de ITS y VIH. </a:t>
                      </a:r>
                    </a:p>
                  </a:txBody>
                  <a:tcPr marL="91435" marR="91435" marT="45726" marB="45726"/>
                </a:tc>
                <a:tc>
                  <a:txBody>
                    <a:bodyPr/>
                    <a:lstStyle/>
                    <a:p>
                      <a:r>
                        <a:rPr lang="es-SV" sz="1200" kern="1200" dirty="0">
                          <a:solidFill>
                            <a:schemeClr val="tx1"/>
                          </a:solidFill>
                          <a:effectLst/>
                          <a:latin typeface="Gill Sans MT" panose="020B0502020104020203" pitchFamily="34" charset="0"/>
                          <a:ea typeface="+mn-ea"/>
                          <a:cs typeface="+mn-cs"/>
                        </a:rPr>
                        <a:t>Continuar impulsando acciones prevención del VIH y otras ITS en los HSH, generando cambios de comportamientos con énfasis en el uso de condón en todas las prácticas sexuales y con todas las parejas sexuales.</a:t>
                      </a:r>
                    </a:p>
                    <a:p>
                      <a:r>
                        <a:rPr lang="es-SV" sz="1200" kern="1200" dirty="0">
                          <a:solidFill>
                            <a:schemeClr val="tx1"/>
                          </a:solidFill>
                          <a:effectLst/>
                          <a:latin typeface="Gill Sans MT" panose="020B0502020104020203" pitchFamily="34" charset="0"/>
                          <a:ea typeface="+mn-ea"/>
                          <a:cs typeface="+mn-cs"/>
                        </a:rPr>
                        <a:t>Generar ante la población HSH conciencia en la importancia de la realización de la prueba del VIH de forma periódica, según sus factores de riesgo. </a:t>
                      </a:r>
                    </a:p>
                    <a:p>
                      <a:r>
                        <a:rPr lang="es-SV" sz="1200" kern="1200" dirty="0">
                          <a:solidFill>
                            <a:schemeClr val="tx1"/>
                          </a:solidFill>
                          <a:effectLst/>
                          <a:latin typeface="Gill Sans MT" panose="020B0502020104020203" pitchFamily="34" charset="0"/>
                          <a:ea typeface="+mn-ea"/>
                          <a:cs typeface="+mn-cs"/>
                        </a:rPr>
                        <a:t>Incorporar en los planes de trabajo de las ONG acciones que generen cambio de comportamiento y estilos de vida en la población HSH con énfasis en el consumo de sustancias psicoactivas y que haya acceso a programas de rehabilitación y tratamiento. </a:t>
                      </a:r>
                    </a:p>
                  </a:txBody>
                  <a:tcPr marL="91435" marR="91435" marT="45726" marB="45726"/>
                </a:tc>
                <a:extLst>
                  <a:ext uri="{0D108BD9-81ED-4DB2-BD59-A6C34878D82A}">
                    <a16:rowId xmlns="" xmlns:a16="http://schemas.microsoft.com/office/drawing/2014/main" val="2469168680"/>
                  </a:ext>
                </a:extLst>
              </a:tr>
              <a:tr h="1017607">
                <a:tc>
                  <a:txBody>
                    <a:bodyPr/>
                    <a:lstStyle/>
                    <a:p>
                      <a:r>
                        <a:rPr lang="es-NI" sz="1800" dirty="0">
                          <a:latin typeface="Gill Sans MT" panose="020B0502020104020203" pitchFamily="34" charset="0"/>
                        </a:rPr>
                        <a:t>Factores biológicos</a:t>
                      </a:r>
                    </a:p>
                  </a:txBody>
                  <a:tcPr marL="91435" marR="91435" marT="45726" marB="45726"/>
                </a:tc>
                <a:tc>
                  <a:txBody>
                    <a:bodyPr/>
                    <a:lstStyle/>
                    <a:p>
                      <a:r>
                        <a:rPr lang="es-SV" sz="1200" kern="1200" dirty="0">
                          <a:solidFill>
                            <a:schemeClr val="tx1"/>
                          </a:solidFill>
                          <a:effectLst/>
                          <a:latin typeface="Gill Sans MT" panose="020B0502020104020203" pitchFamily="34" charset="0"/>
                          <a:ea typeface="+mn-ea"/>
                          <a:cs typeface="+mn-cs"/>
                        </a:rPr>
                        <a:t>Se reportan altas tasas de prevalencia de VIH e ITS. Los factores estructurales como el estigma y discriminación, violencia basada de género, limitado acceso a la educación y al empleo aumenta la vulnerabilidad de las poblaciones claves para tener alta prevalencia de ITS y VIH. </a:t>
                      </a:r>
                    </a:p>
                    <a:p>
                      <a:r>
                        <a:rPr lang="es-SV" sz="1200" kern="1200" dirty="0">
                          <a:solidFill>
                            <a:schemeClr val="tx1"/>
                          </a:solidFill>
                          <a:effectLst/>
                          <a:latin typeface="Gill Sans MT" panose="020B0502020104020203" pitchFamily="34" charset="0"/>
                          <a:ea typeface="+mn-ea"/>
                          <a:cs typeface="+mn-cs"/>
                        </a:rPr>
                        <a:t>Existen altos índice de suicidios, depresión y ansiedad por razón de su orientación sexual y/o identidad de género son muy altos.</a:t>
                      </a:r>
                    </a:p>
                  </a:txBody>
                  <a:tcPr marL="91435" marR="91435" marT="45726" marB="4572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SV" sz="1400" kern="1200" dirty="0">
                          <a:solidFill>
                            <a:schemeClr val="tx1"/>
                          </a:solidFill>
                          <a:effectLst/>
                          <a:latin typeface="Gill Sans MT" panose="020B0502020104020203" pitchFamily="34" charset="0"/>
                          <a:ea typeface="+mn-ea"/>
                          <a:cs typeface="+mn-cs"/>
                        </a:rPr>
                        <a:t>Identificar nuevos casos de VIH y vincularlos con el MINSAL de manera oportuna y de esta manera asegurar el inicio de forma temprana de la TAR.</a:t>
                      </a:r>
                    </a:p>
                  </a:txBody>
                  <a:tcPr marL="91435" marR="91435" marT="45726" marB="45726"/>
                </a:tc>
                <a:extLst>
                  <a:ext uri="{0D108BD9-81ED-4DB2-BD59-A6C34878D82A}">
                    <a16:rowId xmlns="" xmlns:a16="http://schemas.microsoft.com/office/drawing/2014/main" val="2507193886"/>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ítulo 1">
            <a:extLst>
              <a:ext uri="{FF2B5EF4-FFF2-40B4-BE49-F238E27FC236}">
                <a16:creationId xmlns="" xmlns:a16="http://schemas.microsoft.com/office/drawing/2014/main" id="{C84077FE-070C-4C74-B4EE-66EC1E953948}"/>
              </a:ext>
            </a:extLst>
          </p:cNvPr>
          <p:cNvSpPr>
            <a:spLocks noGrp="1" noChangeArrowheads="1"/>
          </p:cNvSpPr>
          <p:nvPr>
            <p:ph type="title"/>
          </p:nvPr>
        </p:nvSpPr>
        <p:spPr>
          <a:xfrm>
            <a:off x="720725" y="4724400"/>
            <a:ext cx="7772400" cy="887413"/>
          </a:xfrm>
        </p:spPr>
        <p:txBody>
          <a:bodyPr/>
          <a:lstStyle/>
          <a:p>
            <a:pPr algn="ctr"/>
            <a:r>
              <a:rPr lang="es-HN" altLang="es-NI" sz="2800" dirty="0">
                <a:solidFill>
                  <a:srgbClr val="00B0F0"/>
                </a:solidFill>
                <a:latin typeface="Gill Sans MT" panose="020B0502020104020203" pitchFamily="34" charset="0"/>
              </a:rPr>
              <a:t>GRACIAS A TODOS </a:t>
            </a:r>
            <a:br>
              <a:rPr lang="es-HN" altLang="es-NI" sz="2800" dirty="0">
                <a:solidFill>
                  <a:srgbClr val="00B0F0"/>
                </a:solidFill>
                <a:latin typeface="Gill Sans MT" panose="020B0502020104020203" pitchFamily="34" charset="0"/>
              </a:rPr>
            </a:br>
            <a:r>
              <a:rPr lang="es-HN" altLang="es-NI" sz="2800" dirty="0">
                <a:solidFill>
                  <a:srgbClr val="00B0F0"/>
                </a:solidFill>
                <a:latin typeface="Gill Sans MT" panose="020B0502020104020203" pitchFamily="34" charset="0"/>
              </a:rPr>
              <a:t>POR SU ATENCIÓN</a:t>
            </a:r>
          </a:p>
        </p:txBody>
      </p:sp>
      <p:pic>
        <p:nvPicPr>
          <p:cNvPr id="5" name="Marcador de contenido 4" descr="Imagen que contiene suelo, persona, interior, banco&#10;&#10;Descripción generada automáticamente">
            <a:extLst>
              <a:ext uri="{FF2B5EF4-FFF2-40B4-BE49-F238E27FC236}">
                <a16:creationId xmlns="" xmlns:a16="http://schemas.microsoft.com/office/drawing/2014/main" id="{F85288E1-2033-495E-A4B7-004706E13BA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1680" y="620688"/>
            <a:ext cx="5760640" cy="38862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ítulo 1">
            <a:extLst>
              <a:ext uri="{FF2B5EF4-FFF2-40B4-BE49-F238E27FC236}">
                <a16:creationId xmlns="" xmlns:a16="http://schemas.microsoft.com/office/drawing/2014/main" id="{30365D8E-1182-4126-B3F7-24EB4560E3AC}"/>
              </a:ext>
            </a:extLst>
          </p:cNvPr>
          <p:cNvSpPr>
            <a:spLocks noGrp="1" noChangeArrowheads="1"/>
          </p:cNvSpPr>
          <p:nvPr>
            <p:ph type="title"/>
          </p:nvPr>
        </p:nvSpPr>
        <p:spPr>
          <a:xfrm>
            <a:off x="388938" y="233363"/>
            <a:ext cx="8294687" cy="758825"/>
          </a:xfrm>
        </p:spPr>
        <p:txBody>
          <a:bodyPr/>
          <a:lstStyle/>
          <a:p>
            <a:pPr algn="ctr">
              <a:defRPr/>
            </a:pPr>
            <a:r>
              <a:rPr lang="es-NI" sz="3600" kern="1200" dirty="0">
                <a:solidFill>
                  <a:schemeClr val="tx1"/>
                </a:solidFill>
                <a:latin typeface="Gill Sans MT" panose="020B0502020104020203" pitchFamily="34" charset="0"/>
                <a:ea typeface="+mn-ea"/>
                <a:cs typeface="+mn-cs"/>
              </a:rPr>
              <a:t>Resultados </a:t>
            </a:r>
            <a:r>
              <a:rPr lang="es-NI" dirty="0">
                <a:latin typeface="Gill Sans MT" panose="020B0502020104020203" pitchFamily="34" charset="0"/>
              </a:rPr>
              <a:t/>
            </a:r>
            <a:br>
              <a:rPr lang="es-NI" dirty="0">
                <a:latin typeface="Gill Sans MT" panose="020B0502020104020203" pitchFamily="34" charset="0"/>
              </a:rPr>
            </a:br>
            <a:r>
              <a:rPr lang="es-NI" dirty="0">
                <a:latin typeface="Gill Sans MT" panose="020B0502020104020203" pitchFamily="34" charset="0"/>
              </a:rPr>
              <a:t>Clasificación de las evidencias según DSS                                     en población de HSH en El Salvador </a:t>
            </a:r>
          </a:p>
        </p:txBody>
      </p:sp>
      <p:graphicFrame>
        <p:nvGraphicFramePr>
          <p:cNvPr id="5" name="Marcador de contenido 1">
            <a:extLst>
              <a:ext uri="{FF2B5EF4-FFF2-40B4-BE49-F238E27FC236}">
                <a16:creationId xmlns="" xmlns:a16="http://schemas.microsoft.com/office/drawing/2014/main" id="{673A1C56-52CD-4A82-AAAA-187B42AF0082}"/>
              </a:ext>
            </a:extLst>
          </p:cNvPr>
          <p:cNvGraphicFramePr>
            <a:graphicFrameLocks/>
          </p:cNvGraphicFramePr>
          <p:nvPr>
            <p:extLst>
              <p:ext uri="{D42A27DB-BD31-4B8C-83A1-F6EECF244321}">
                <p14:modId xmlns:p14="http://schemas.microsoft.com/office/powerpoint/2010/main" val="1447036812"/>
              </p:ext>
            </p:extLst>
          </p:nvPr>
        </p:nvGraphicFramePr>
        <p:xfrm>
          <a:off x="519113" y="2133600"/>
          <a:ext cx="8216900" cy="4246564"/>
        </p:xfrm>
        <a:graphic>
          <a:graphicData uri="http://schemas.openxmlformats.org/drawingml/2006/table">
            <a:tbl>
              <a:tblPr firstRow="1" firstCol="1" bandRow="1">
                <a:tableStyleId>{5DA37D80-6434-44D0-A028-1B22A696006F}</a:tableStyleId>
              </a:tblPr>
              <a:tblGrid>
                <a:gridCol w="4816228">
                  <a:extLst>
                    <a:ext uri="{9D8B030D-6E8A-4147-A177-3AD203B41FA5}">
                      <a16:colId xmlns="" xmlns:a16="http://schemas.microsoft.com/office/drawing/2014/main" val="20000"/>
                    </a:ext>
                  </a:extLst>
                </a:gridCol>
                <a:gridCol w="1747861">
                  <a:extLst>
                    <a:ext uri="{9D8B030D-6E8A-4147-A177-3AD203B41FA5}">
                      <a16:colId xmlns="" xmlns:a16="http://schemas.microsoft.com/office/drawing/2014/main" val="20001"/>
                    </a:ext>
                  </a:extLst>
                </a:gridCol>
                <a:gridCol w="1652811">
                  <a:extLst>
                    <a:ext uri="{9D8B030D-6E8A-4147-A177-3AD203B41FA5}">
                      <a16:colId xmlns="" xmlns:a16="http://schemas.microsoft.com/office/drawing/2014/main" val="20002"/>
                    </a:ext>
                  </a:extLst>
                </a:gridCol>
              </a:tblGrid>
              <a:tr h="1439867">
                <a:tc>
                  <a:txBody>
                    <a:bodyPr/>
                    <a:lstStyle>
                      <a:lvl1pPr marL="34925">
                        <a:spcBef>
                          <a:spcPct val="20000"/>
                        </a:spcBef>
                        <a:defRPr sz="2000">
                          <a:solidFill>
                            <a:schemeClr val="tx1"/>
                          </a:solidFill>
                          <a:latin typeface="Arial" panose="020B0604020202020204" pitchFamily="34" charset="0"/>
                        </a:defRPr>
                      </a:lvl1pPr>
                      <a:lvl2pPr marL="742950" indent="-285750">
                        <a:spcBef>
                          <a:spcPct val="20000"/>
                        </a:spcBef>
                        <a:defRPr>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sz="1400">
                          <a:solidFill>
                            <a:schemeClr val="tx1"/>
                          </a:solidFill>
                          <a:latin typeface="Arial" panose="020B0604020202020204" pitchFamily="34" charset="0"/>
                        </a:defRPr>
                      </a:lvl4pPr>
                      <a:lvl5pPr marL="2057400" indent="-22860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marL="34925" marR="0" lvl="0" indent="0" algn="l" defTabSz="914400" rtl="0" eaLnBrk="1" fontAlgn="base" latinLnBrk="0" hangingPunct="1">
                        <a:lnSpc>
                          <a:spcPct val="115000"/>
                        </a:lnSpc>
                        <a:spcBef>
                          <a:spcPct val="0"/>
                        </a:spcBef>
                        <a:spcAft>
                          <a:spcPct val="0"/>
                        </a:spcAft>
                        <a:buClrTx/>
                        <a:buSzTx/>
                        <a:buFontTx/>
                        <a:buNone/>
                        <a:tabLst/>
                      </a:pPr>
                      <a:r>
                        <a:rPr kumimoji="0" lang="es-NI" sz="1600" u="none" strike="noStrike" kern="1200" cap="none" normalizeH="0" baseline="0" dirty="0">
                          <a:ln>
                            <a:noFill/>
                          </a:ln>
                          <a:effectLst/>
                          <a:latin typeface="Gill Sans MT" panose="020B0502020104020203" pitchFamily="34" charset="0"/>
                        </a:rPr>
                        <a:t>Determinante social de la salud (DSS)</a:t>
                      </a:r>
                      <a:endParaRPr kumimoji="0" lang="es-HN" sz="1600" b="1" u="none" strike="noStrike" kern="1200" cap="none" normalizeH="0" baseline="0" dirty="0">
                        <a:ln>
                          <a:noFill/>
                        </a:ln>
                        <a:solidFill>
                          <a:schemeClr val="lt1"/>
                        </a:solidFill>
                        <a:effectLst/>
                        <a:latin typeface="Gill Sans MT" panose="020B0502020104020203" pitchFamily="34" charset="0"/>
                        <a:ea typeface="+mn-ea"/>
                        <a:cs typeface="+mn-cs"/>
                      </a:endParaRPr>
                    </a:p>
                  </a:txBody>
                  <a:tcPr marL="68582" marR="68582" marT="0" marB="0" anchor="ctr" horzOverflow="overflow"/>
                </a:tc>
                <a:tc>
                  <a:txBody>
                    <a:bodyPr/>
                    <a:lstStyle>
                      <a:lvl1pPr marL="34925">
                        <a:spcBef>
                          <a:spcPct val="20000"/>
                        </a:spcBef>
                        <a:defRPr sz="2000">
                          <a:solidFill>
                            <a:schemeClr val="tx1"/>
                          </a:solidFill>
                          <a:latin typeface="Arial" panose="020B0604020202020204" pitchFamily="34" charset="0"/>
                        </a:defRPr>
                      </a:lvl1pPr>
                      <a:lvl2pPr marL="742950" indent="-285750">
                        <a:spcBef>
                          <a:spcPct val="20000"/>
                        </a:spcBef>
                        <a:defRPr>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sz="1400">
                          <a:solidFill>
                            <a:schemeClr val="tx1"/>
                          </a:solidFill>
                          <a:latin typeface="Arial" panose="020B0604020202020204" pitchFamily="34" charset="0"/>
                        </a:defRPr>
                      </a:lvl4pPr>
                      <a:lvl5pPr marL="2057400" indent="-22860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marL="34925" marR="0" lvl="0" indent="0" algn="ctr" defTabSz="914400" rtl="0" eaLnBrk="1" fontAlgn="base" latinLnBrk="0" hangingPunct="1">
                        <a:lnSpc>
                          <a:spcPct val="100000"/>
                        </a:lnSpc>
                        <a:spcBef>
                          <a:spcPct val="0"/>
                        </a:spcBef>
                        <a:spcAft>
                          <a:spcPct val="0"/>
                        </a:spcAft>
                        <a:buClrTx/>
                        <a:buSzTx/>
                        <a:buFontTx/>
                        <a:buNone/>
                        <a:tabLst/>
                      </a:pPr>
                      <a:r>
                        <a:rPr kumimoji="0" lang="es-NI" sz="1600" u="none" strike="noStrike" cap="none" normalizeH="0" baseline="0" dirty="0">
                          <a:ln>
                            <a:noFill/>
                          </a:ln>
                          <a:effectLst/>
                          <a:latin typeface="Gill Sans MT" panose="020B0502020104020203" pitchFamily="34" charset="0"/>
                        </a:rPr>
                        <a:t>% evidencias favorables </a:t>
                      </a:r>
                    </a:p>
                    <a:p>
                      <a:pPr marL="34925" marR="0" lvl="0" indent="0" algn="ctr" defTabSz="914400" rtl="0" eaLnBrk="1" fontAlgn="base" latinLnBrk="0" hangingPunct="1">
                        <a:lnSpc>
                          <a:spcPct val="100000"/>
                        </a:lnSpc>
                        <a:spcBef>
                          <a:spcPct val="0"/>
                        </a:spcBef>
                        <a:spcAft>
                          <a:spcPct val="0"/>
                        </a:spcAft>
                        <a:buClrTx/>
                        <a:buSzTx/>
                        <a:buFontTx/>
                        <a:buNone/>
                        <a:tabLst/>
                      </a:pPr>
                      <a:endParaRPr kumimoji="0" lang="es-NI" sz="1600" b="1" i="0" u="none" strike="noStrike" cap="none" normalizeH="0" baseline="0" dirty="0">
                        <a:ln>
                          <a:noFill/>
                        </a:ln>
                        <a:solidFill>
                          <a:srgbClr val="FFFFFF"/>
                        </a:solidFill>
                        <a:effectLst/>
                        <a:latin typeface="Gill Sans MT" panose="020B0502020104020203" pitchFamily="34" charset="0"/>
                        <a:ea typeface="Calibri" panose="020F0502020204030204" pitchFamily="34" charset="0"/>
                        <a:cs typeface="Times New Roman" panose="02020603050405020304" pitchFamily="18" charset="0"/>
                      </a:endParaRPr>
                    </a:p>
                    <a:p>
                      <a:pPr marL="34925" marR="0" lvl="0" indent="0" algn="ctr" defTabSz="914400" rtl="0" eaLnBrk="1" fontAlgn="base" latinLnBrk="0" hangingPunct="1">
                        <a:lnSpc>
                          <a:spcPct val="100000"/>
                        </a:lnSpc>
                        <a:spcBef>
                          <a:spcPct val="0"/>
                        </a:spcBef>
                        <a:spcAft>
                          <a:spcPct val="0"/>
                        </a:spcAft>
                        <a:buClrTx/>
                        <a:buSzTx/>
                        <a:buFontTx/>
                        <a:buNone/>
                        <a:tabLst/>
                      </a:pPr>
                      <a:endParaRPr kumimoji="0" lang="es-NI" sz="1600" b="1" i="0" u="none" strike="noStrike" cap="none" normalizeH="0" baseline="0" dirty="0">
                        <a:ln>
                          <a:noFill/>
                        </a:ln>
                        <a:solidFill>
                          <a:srgbClr val="FFFFFF"/>
                        </a:solidFill>
                        <a:effectLst/>
                        <a:latin typeface="Gill Sans MT" panose="020B0502020104020203" pitchFamily="34" charset="0"/>
                        <a:ea typeface="Calibri" panose="020F0502020204030204" pitchFamily="34" charset="0"/>
                        <a:cs typeface="Times New Roman" panose="02020603050405020304" pitchFamily="18" charset="0"/>
                      </a:endParaRPr>
                    </a:p>
                    <a:p>
                      <a:pPr marL="34925" marR="0" lvl="0" indent="0" algn="ctr" defTabSz="914400" rtl="0" eaLnBrk="1" fontAlgn="base" latinLnBrk="0" hangingPunct="1">
                        <a:lnSpc>
                          <a:spcPct val="100000"/>
                        </a:lnSpc>
                        <a:spcBef>
                          <a:spcPct val="0"/>
                        </a:spcBef>
                        <a:spcAft>
                          <a:spcPct val="0"/>
                        </a:spcAft>
                        <a:buClrTx/>
                        <a:buSzTx/>
                        <a:buFontTx/>
                        <a:buNone/>
                        <a:tabLst/>
                      </a:pPr>
                      <a:endParaRPr kumimoji="0" lang="es-HN" sz="1600" b="1" i="0" u="none" strike="noStrike" cap="none" normalizeH="0" baseline="0" dirty="0">
                        <a:ln>
                          <a:noFill/>
                        </a:ln>
                        <a:solidFill>
                          <a:srgbClr val="FFFFFF"/>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2" marR="68582" marT="0" marB="0" horzOverflow="overflow"/>
                </a:tc>
                <a:tc>
                  <a:txBody>
                    <a:bodyPr/>
                    <a:lstStyle>
                      <a:lvl1pPr>
                        <a:spcBef>
                          <a:spcPct val="20000"/>
                        </a:spcBef>
                        <a:defRPr sz="2000">
                          <a:solidFill>
                            <a:schemeClr val="tx1"/>
                          </a:solidFill>
                          <a:latin typeface="Arial" panose="020B0604020202020204" pitchFamily="34" charset="0"/>
                        </a:defRPr>
                      </a:lvl1pPr>
                      <a:lvl2pPr marL="742950" indent="-285750">
                        <a:spcBef>
                          <a:spcPct val="20000"/>
                        </a:spcBef>
                        <a:defRPr>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sz="1400">
                          <a:solidFill>
                            <a:schemeClr val="tx1"/>
                          </a:solidFill>
                          <a:latin typeface="Arial" panose="020B0604020202020204" pitchFamily="34" charset="0"/>
                        </a:defRPr>
                      </a:lvl4pPr>
                      <a:lvl5pPr marL="2057400" indent="-22860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NI" sz="1600" u="none" strike="noStrike" cap="none" normalizeH="0" baseline="0" dirty="0">
                          <a:ln>
                            <a:noFill/>
                          </a:ln>
                          <a:effectLst/>
                          <a:latin typeface="Gill Sans MT" panose="020B0502020104020203" pitchFamily="34" charset="0"/>
                        </a:rPr>
                        <a:t>%  evidencias limitantes </a:t>
                      </a:r>
                      <a:endParaRPr kumimoji="0" lang="es-HN" sz="1600" b="1" i="0" u="none" strike="noStrike" cap="none" normalizeH="0" baseline="0" dirty="0">
                        <a:ln>
                          <a:noFill/>
                        </a:ln>
                        <a:solidFill>
                          <a:srgbClr val="FFFFFF"/>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2" marR="68582" marT="0" marB="0" horzOverflow="overflow"/>
                </a:tc>
                <a:extLst>
                  <a:ext uri="{0D108BD9-81ED-4DB2-BD59-A6C34878D82A}">
                    <a16:rowId xmlns="" xmlns:a16="http://schemas.microsoft.com/office/drawing/2014/main" val="10000"/>
                  </a:ext>
                </a:extLst>
              </a:tr>
              <a:tr h="560832">
                <a:tc>
                  <a:txBody>
                    <a:bodyPr/>
                    <a:lstStyle>
                      <a:lvl1pPr marL="34925">
                        <a:spcBef>
                          <a:spcPct val="20000"/>
                        </a:spcBef>
                        <a:defRPr sz="2000">
                          <a:solidFill>
                            <a:schemeClr val="tx1"/>
                          </a:solidFill>
                          <a:latin typeface="Arial" panose="020B0604020202020204" pitchFamily="34" charset="0"/>
                        </a:defRPr>
                      </a:lvl1pPr>
                      <a:lvl2pPr marL="742950" indent="-285750">
                        <a:spcBef>
                          <a:spcPct val="20000"/>
                        </a:spcBef>
                        <a:defRPr>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sz="1400">
                          <a:solidFill>
                            <a:schemeClr val="tx1"/>
                          </a:solidFill>
                          <a:latin typeface="Arial" panose="020B0604020202020204" pitchFamily="34" charset="0"/>
                        </a:defRPr>
                      </a:lvl4pPr>
                      <a:lvl5pPr marL="2057400" indent="-22860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marL="34925" marR="0" lvl="0" indent="0" algn="l" defTabSz="914400" rtl="0" eaLnBrk="1" fontAlgn="base" latinLnBrk="0" hangingPunct="1">
                        <a:lnSpc>
                          <a:spcPct val="115000"/>
                        </a:lnSpc>
                        <a:spcBef>
                          <a:spcPct val="0"/>
                        </a:spcBef>
                        <a:spcAft>
                          <a:spcPct val="0"/>
                        </a:spcAft>
                        <a:buClrTx/>
                        <a:buSzTx/>
                        <a:buFontTx/>
                        <a:buNone/>
                        <a:tabLst/>
                      </a:pPr>
                      <a:r>
                        <a:rPr kumimoji="0" lang="es-NI" sz="1600" u="none" strike="noStrike" kern="1200" cap="none" normalizeH="0" baseline="0" dirty="0">
                          <a:ln>
                            <a:noFill/>
                          </a:ln>
                          <a:effectLst/>
                          <a:latin typeface="Gill Sans MT" panose="020B0502020104020203" pitchFamily="34" charset="0"/>
                        </a:rPr>
                        <a:t>Condiciones socioeconómicas, ambientales y culturales</a:t>
                      </a:r>
                      <a:endParaRPr kumimoji="0" lang="es-HN" sz="1600" b="1" u="none" strike="noStrike" kern="1200" cap="none" normalizeH="0" baseline="0" dirty="0">
                        <a:ln>
                          <a:noFill/>
                        </a:ln>
                        <a:solidFill>
                          <a:schemeClr val="lt1"/>
                        </a:solidFill>
                        <a:effectLst/>
                        <a:latin typeface="Gill Sans MT" panose="020B0502020104020203" pitchFamily="34" charset="0"/>
                        <a:ea typeface="+mn-ea"/>
                        <a:cs typeface="+mn-cs"/>
                      </a:endParaRPr>
                    </a:p>
                  </a:txBody>
                  <a:tcPr marL="68582" marR="68582" marT="0" marB="0" horzOverflow="overflow"/>
                </a:tc>
                <a:tc>
                  <a:txBody>
                    <a:bodyPr/>
                    <a:lstStyle/>
                    <a:p>
                      <a:pPr marR="36195" algn="ctr">
                        <a:spcAft>
                          <a:spcPts val="600"/>
                        </a:spcAft>
                      </a:pPr>
                      <a:r>
                        <a:rPr lang="es-NI" sz="1600" dirty="0">
                          <a:effectLst/>
                          <a:latin typeface="Gill Sans MT" panose="020B0502020104020203" pitchFamily="34" charset="0"/>
                          <a:ea typeface="Times New Roman" panose="02020603050405020304" pitchFamily="18" charset="0"/>
                          <a:cs typeface="Arial" panose="020B0604020202020204" pitchFamily="34" charset="0"/>
                        </a:rPr>
                        <a:t>6 (27%)</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50"/>
                    </a:solidFill>
                  </a:tcPr>
                </a:tc>
                <a:tc>
                  <a:txBody>
                    <a:bodyPr/>
                    <a:lstStyle/>
                    <a:p>
                      <a:pPr marL="36195" marR="36195" algn="ctr">
                        <a:spcAft>
                          <a:spcPts val="600"/>
                        </a:spcAft>
                      </a:pPr>
                      <a:r>
                        <a:rPr lang="es-NI" sz="1600">
                          <a:effectLst/>
                          <a:latin typeface="Gill Sans MT" panose="020B0502020104020203" pitchFamily="34" charset="0"/>
                          <a:ea typeface="Times New Roman" panose="02020603050405020304" pitchFamily="18" charset="0"/>
                          <a:cs typeface="Arial" panose="020B0604020202020204" pitchFamily="34" charset="0"/>
                        </a:rPr>
                        <a:t>4 (12.3%)</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 xmlns:a16="http://schemas.microsoft.com/office/drawing/2014/main" val="10001"/>
                  </a:ext>
                </a:extLst>
              </a:tr>
              <a:tr h="291462">
                <a:tc>
                  <a:txBody>
                    <a:bodyPr/>
                    <a:lstStyle>
                      <a:lvl1pPr marL="34925">
                        <a:spcBef>
                          <a:spcPct val="20000"/>
                        </a:spcBef>
                        <a:defRPr sz="2000">
                          <a:solidFill>
                            <a:schemeClr val="tx1"/>
                          </a:solidFill>
                          <a:latin typeface="Arial" panose="020B0604020202020204" pitchFamily="34" charset="0"/>
                        </a:defRPr>
                      </a:lvl1pPr>
                      <a:lvl2pPr marL="742950" indent="-285750">
                        <a:spcBef>
                          <a:spcPct val="20000"/>
                        </a:spcBef>
                        <a:defRPr>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sz="1400">
                          <a:solidFill>
                            <a:schemeClr val="tx1"/>
                          </a:solidFill>
                          <a:latin typeface="Arial" panose="020B0604020202020204" pitchFamily="34" charset="0"/>
                        </a:defRPr>
                      </a:lvl4pPr>
                      <a:lvl5pPr marL="2057400" indent="-22860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marL="34925" marR="0" lvl="0" indent="0" algn="l" defTabSz="914400" rtl="0" eaLnBrk="1" fontAlgn="base" latinLnBrk="0" hangingPunct="1">
                        <a:lnSpc>
                          <a:spcPct val="115000"/>
                        </a:lnSpc>
                        <a:spcBef>
                          <a:spcPct val="0"/>
                        </a:spcBef>
                        <a:spcAft>
                          <a:spcPct val="0"/>
                        </a:spcAft>
                        <a:buClrTx/>
                        <a:buSzTx/>
                        <a:buFontTx/>
                        <a:buNone/>
                        <a:tabLst/>
                      </a:pPr>
                      <a:r>
                        <a:rPr kumimoji="0" lang="es-NI" sz="1600" u="none" strike="noStrike" kern="1200" cap="none" normalizeH="0" baseline="0" dirty="0">
                          <a:ln>
                            <a:noFill/>
                          </a:ln>
                          <a:effectLst/>
                          <a:latin typeface="Gill Sans MT" panose="020B0502020104020203" pitchFamily="34" charset="0"/>
                        </a:rPr>
                        <a:t>Condiciones de vida y trabajo</a:t>
                      </a:r>
                      <a:endParaRPr kumimoji="0" lang="es-HN" sz="1600" b="1" u="none" strike="noStrike" kern="1200" cap="none" normalizeH="0" baseline="0" dirty="0">
                        <a:ln>
                          <a:noFill/>
                        </a:ln>
                        <a:solidFill>
                          <a:schemeClr val="lt1"/>
                        </a:solidFill>
                        <a:effectLst/>
                        <a:latin typeface="Gill Sans MT" panose="020B0502020104020203" pitchFamily="34" charset="0"/>
                        <a:ea typeface="+mn-ea"/>
                        <a:cs typeface="+mn-cs"/>
                      </a:endParaRPr>
                    </a:p>
                  </a:txBody>
                  <a:tcPr marL="68582" marR="68582" marT="0" marB="0" horzOverflow="overflow"/>
                </a:tc>
                <a:tc>
                  <a:txBody>
                    <a:bodyPr/>
                    <a:lstStyle/>
                    <a:p>
                      <a:pPr marR="36195" algn="ctr">
                        <a:spcAft>
                          <a:spcPts val="600"/>
                        </a:spcAft>
                      </a:pPr>
                      <a:r>
                        <a:rPr lang="es-NI" sz="160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1 (5%)</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6195" marR="36195" algn="ctr">
                        <a:spcAft>
                          <a:spcPts val="600"/>
                        </a:spcAft>
                      </a:pPr>
                      <a:r>
                        <a:rPr lang="es-NI" sz="1600" dirty="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8 (25%)</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extLst>
                  <a:ext uri="{0D108BD9-81ED-4DB2-BD59-A6C34878D82A}">
                    <a16:rowId xmlns="" xmlns:a16="http://schemas.microsoft.com/office/drawing/2014/main" val="10002"/>
                  </a:ext>
                </a:extLst>
              </a:tr>
              <a:tr h="291462">
                <a:tc>
                  <a:txBody>
                    <a:bodyPr/>
                    <a:lstStyle>
                      <a:lvl1pPr marL="34925">
                        <a:spcBef>
                          <a:spcPct val="20000"/>
                        </a:spcBef>
                        <a:defRPr sz="2000">
                          <a:solidFill>
                            <a:schemeClr val="tx1"/>
                          </a:solidFill>
                          <a:latin typeface="Arial" panose="020B0604020202020204" pitchFamily="34" charset="0"/>
                        </a:defRPr>
                      </a:lvl1pPr>
                      <a:lvl2pPr marL="742950" indent="-285750">
                        <a:spcBef>
                          <a:spcPct val="20000"/>
                        </a:spcBef>
                        <a:defRPr>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sz="1400">
                          <a:solidFill>
                            <a:schemeClr val="tx1"/>
                          </a:solidFill>
                          <a:latin typeface="Arial" panose="020B0604020202020204" pitchFamily="34" charset="0"/>
                        </a:defRPr>
                      </a:lvl4pPr>
                      <a:lvl5pPr marL="2057400" indent="-22860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marL="34925" marR="0" lvl="0" indent="0" algn="l" defTabSz="914400" rtl="0" eaLnBrk="1" fontAlgn="base" latinLnBrk="0" hangingPunct="1">
                        <a:lnSpc>
                          <a:spcPct val="115000"/>
                        </a:lnSpc>
                        <a:spcBef>
                          <a:spcPct val="0"/>
                        </a:spcBef>
                        <a:spcAft>
                          <a:spcPct val="0"/>
                        </a:spcAft>
                        <a:buClrTx/>
                        <a:buSzTx/>
                        <a:buFontTx/>
                        <a:buNone/>
                        <a:tabLst/>
                      </a:pPr>
                      <a:r>
                        <a:rPr kumimoji="0" lang="es-NI" sz="1600" u="none" strike="noStrike" kern="1200" cap="none" normalizeH="0" baseline="0" dirty="0">
                          <a:ln>
                            <a:noFill/>
                          </a:ln>
                          <a:effectLst/>
                          <a:latin typeface="Gill Sans MT" panose="020B0502020104020203" pitchFamily="34" charset="0"/>
                        </a:rPr>
                        <a:t>Acceso de servicios de atención en salud</a:t>
                      </a:r>
                      <a:endParaRPr kumimoji="0" lang="es-HN" sz="1600" b="1" u="none" strike="noStrike" kern="1200" cap="none" normalizeH="0" baseline="0" dirty="0">
                        <a:ln>
                          <a:noFill/>
                        </a:ln>
                        <a:solidFill>
                          <a:schemeClr val="lt1"/>
                        </a:solidFill>
                        <a:effectLst/>
                        <a:latin typeface="Gill Sans MT" panose="020B0502020104020203" pitchFamily="34" charset="0"/>
                        <a:ea typeface="+mn-ea"/>
                        <a:cs typeface="+mn-cs"/>
                      </a:endParaRPr>
                    </a:p>
                  </a:txBody>
                  <a:tcPr marL="68582" marR="68582" marT="0" marB="0" horzOverflow="overflow"/>
                </a:tc>
                <a:tc>
                  <a:txBody>
                    <a:bodyPr/>
                    <a:lstStyle/>
                    <a:p>
                      <a:pPr marR="36195" algn="ctr">
                        <a:spcAft>
                          <a:spcPts val="600"/>
                        </a:spcAft>
                      </a:pPr>
                      <a:r>
                        <a:rPr lang="es-NI" sz="1600" dirty="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6 (27%)</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50"/>
                    </a:solidFill>
                  </a:tcPr>
                </a:tc>
                <a:tc>
                  <a:txBody>
                    <a:bodyPr/>
                    <a:lstStyle/>
                    <a:p>
                      <a:pPr marL="36195" marR="36195" algn="ctr">
                        <a:spcAft>
                          <a:spcPts val="600"/>
                        </a:spcAft>
                      </a:pPr>
                      <a:r>
                        <a:rPr lang="es-NI" sz="160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4 (12.3%)</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 xmlns:a16="http://schemas.microsoft.com/office/drawing/2014/main" val="10003"/>
                  </a:ext>
                </a:extLst>
              </a:tr>
              <a:tr h="337445">
                <a:tc>
                  <a:txBody>
                    <a:bodyPr/>
                    <a:lstStyle>
                      <a:lvl1pPr marL="34925">
                        <a:spcBef>
                          <a:spcPct val="20000"/>
                        </a:spcBef>
                        <a:defRPr sz="2000">
                          <a:solidFill>
                            <a:schemeClr val="tx1"/>
                          </a:solidFill>
                          <a:latin typeface="Arial" panose="020B0604020202020204" pitchFamily="34" charset="0"/>
                        </a:defRPr>
                      </a:lvl1pPr>
                      <a:lvl2pPr marL="742950" indent="-285750">
                        <a:spcBef>
                          <a:spcPct val="20000"/>
                        </a:spcBef>
                        <a:defRPr>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sz="1400">
                          <a:solidFill>
                            <a:schemeClr val="tx1"/>
                          </a:solidFill>
                          <a:latin typeface="Arial" panose="020B0604020202020204" pitchFamily="34" charset="0"/>
                        </a:defRPr>
                      </a:lvl4pPr>
                      <a:lvl5pPr marL="2057400" indent="-22860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marL="34925" marR="0" lvl="0" indent="0" algn="l" defTabSz="914400" rtl="0" eaLnBrk="1" fontAlgn="base" latinLnBrk="0" hangingPunct="1">
                        <a:lnSpc>
                          <a:spcPct val="115000"/>
                        </a:lnSpc>
                        <a:spcBef>
                          <a:spcPct val="0"/>
                        </a:spcBef>
                        <a:spcAft>
                          <a:spcPct val="0"/>
                        </a:spcAft>
                        <a:buClrTx/>
                        <a:buSzTx/>
                        <a:buFontTx/>
                        <a:buNone/>
                        <a:tabLst/>
                      </a:pPr>
                      <a:r>
                        <a:rPr kumimoji="0" lang="es-NI" sz="1600" u="none" strike="noStrike" kern="1200" cap="none" normalizeH="0" baseline="0" dirty="0">
                          <a:ln>
                            <a:noFill/>
                          </a:ln>
                          <a:effectLst/>
                          <a:latin typeface="Gill Sans MT" panose="020B0502020104020203" pitchFamily="34" charset="0"/>
                        </a:rPr>
                        <a:t>Influencias comunitarias y soporte social</a:t>
                      </a:r>
                      <a:endParaRPr kumimoji="0" lang="es-HN" sz="1600" b="1" u="none" strike="noStrike" kern="1200" cap="none" normalizeH="0" baseline="0" dirty="0">
                        <a:ln>
                          <a:noFill/>
                        </a:ln>
                        <a:solidFill>
                          <a:schemeClr val="lt1"/>
                        </a:solidFill>
                        <a:effectLst/>
                        <a:latin typeface="Gill Sans MT" panose="020B0502020104020203" pitchFamily="34" charset="0"/>
                        <a:ea typeface="+mn-ea"/>
                        <a:cs typeface="+mn-cs"/>
                      </a:endParaRPr>
                    </a:p>
                  </a:txBody>
                  <a:tcPr marL="68582" marR="68582" marT="0" marB="0" horzOverflow="overflow"/>
                </a:tc>
                <a:tc>
                  <a:txBody>
                    <a:bodyPr/>
                    <a:lstStyle/>
                    <a:p>
                      <a:pPr marR="36195" algn="ctr">
                        <a:spcAft>
                          <a:spcPts val="600"/>
                        </a:spcAft>
                      </a:pPr>
                      <a:r>
                        <a:rPr lang="es-NI" sz="1600" dirty="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 5 (23%)</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50"/>
                    </a:solidFill>
                  </a:tcPr>
                </a:tc>
                <a:tc>
                  <a:txBody>
                    <a:bodyPr/>
                    <a:lstStyle/>
                    <a:p>
                      <a:pPr marL="36195" marR="36195" algn="ctr">
                        <a:spcAft>
                          <a:spcPts val="600"/>
                        </a:spcAft>
                      </a:pPr>
                      <a:r>
                        <a:rPr lang="es-NI" sz="1600" dirty="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5 (16%)</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extLst>
                  <a:ext uri="{0D108BD9-81ED-4DB2-BD59-A6C34878D82A}">
                    <a16:rowId xmlns="" xmlns:a16="http://schemas.microsoft.com/office/drawing/2014/main" val="10004"/>
                  </a:ext>
                </a:extLst>
              </a:tr>
              <a:tr h="560832">
                <a:tc>
                  <a:txBody>
                    <a:bodyPr/>
                    <a:lstStyle>
                      <a:lvl1pPr marL="34925">
                        <a:spcBef>
                          <a:spcPct val="20000"/>
                        </a:spcBef>
                        <a:defRPr sz="2000">
                          <a:solidFill>
                            <a:schemeClr val="tx1"/>
                          </a:solidFill>
                          <a:latin typeface="Arial" panose="020B0604020202020204" pitchFamily="34" charset="0"/>
                        </a:defRPr>
                      </a:lvl1pPr>
                      <a:lvl2pPr marL="742950" indent="-285750">
                        <a:spcBef>
                          <a:spcPct val="20000"/>
                        </a:spcBef>
                        <a:defRPr>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sz="1400">
                          <a:solidFill>
                            <a:schemeClr val="tx1"/>
                          </a:solidFill>
                          <a:latin typeface="Arial" panose="020B0604020202020204" pitchFamily="34" charset="0"/>
                        </a:defRPr>
                      </a:lvl4pPr>
                      <a:lvl5pPr marL="2057400" indent="-22860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marL="34925" marR="0" lvl="0" indent="0" algn="l" defTabSz="914400" rtl="0" eaLnBrk="1" fontAlgn="base" latinLnBrk="0" hangingPunct="1">
                        <a:lnSpc>
                          <a:spcPct val="115000"/>
                        </a:lnSpc>
                        <a:spcBef>
                          <a:spcPct val="0"/>
                        </a:spcBef>
                        <a:spcAft>
                          <a:spcPct val="0"/>
                        </a:spcAft>
                        <a:buClrTx/>
                        <a:buSzTx/>
                        <a:buFontTx/>
                        <a:buNone/>
                        <a:tabLst/>
                      </a:pPr>
                      <a:r>
                        <a:rPr kumimoji="0" lang="es-NI" sz="1600" u="none" strike="noStrike" kern="1200" cap="none" normalizeH="0" baseline="0" dirty="0">
                          <a:ln>
                            <a:noFill/>
                          </a:ln>
                          <a:effectLst/>
                          <a:latin typeface="Gill Sans MT" panose="020B0502020104020203" pitchFamily="34" charset="0"/>
                        </a:rPr>
                        <a:t>Factores individuales y preferencia en estilos de vida</a:t>
                      </a:r>
                      <a:endParaRPr kumimoji="0" lang="es-HN" sz="1600" b="1" u="none" strike="noStrike" kern="1200" cap="none" normalizeH="0" baseline="0" dirty="0">
                        <a:ln>
                          <a:noFill/>
                        </a:ln>
                        <a:solidFill>
                          <a:schemeClr val="lt1"/>
                        </a:solidFill>
                        <a:effectLst/>
                        <a:latin typeface="Gill Sans MT" panose="020B0502020104020203" pitchFamily="34" charset="0"/>
                        <a:ea typeface="+mn-ea"/>
                        <a:cs typeface="+mn-cs"/>
                      </a:endParaRPr>
                    </a:p>
                  </a:txBody>
                  <a:tcPr marL="68582" marR="68582" marT="0" marB="0" horzOverflow="overflow"/>
                </a:tc>
                <a:tc>
                  <a:txBody>
                    <a:bodyPr/>
                    <a:lstStyle/>
                    <a:p>
                      <a:pPr marR="36195" algn="ctr">
                        <a:spcAft>
                          <a:spcPts val="600"/>
                        </a:spcAft>
                      </a:pPr>
                      <a:r>
                        <a:rPr lang="es-NI" sz="1600" dirty="0">
                          <a:effectLst/>
                          <a:latin typeface="Gill Sans MT" panose="020B0502020104020203" pitchFamily="34" charset="0"/>
                          <a:ea typeface="Times New Roman" panose="02020603050405020304" pitchFamily="18" charset="0"/>
                          <a:cs typeface="Arial" panose="020B0604020202020204" pitchFamily="34" charset="0"/>
                        </a:rPr>
                        <a:t>4 (18%)</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6195" marR="36195" algn="ctr">
                        <a:spcAft>
                          <a:spcPts val="600"/>
                        </a:spcAft>
                      </a:pPr>
                      <a:r>
                        <a:rPr lang="es-NI" sz="1600" dirty="0">
                          <a:effectLst/>
                          <a:latin typeface="Gill Sans MT" panose="020B0502020104020203" pitchFamily="34" charset="0"/>
                          <a:ea typeface="Times New Roman" panose="02020603050405020304" pitchFamily="18" charset="0"/>
                          <a:cs typeface="Arial" panose="020B0604020202020204" pitchFamily="34" charset="0"/>
                        </a:rPr>
                        <a:t>7 (22%)</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extLst>
                  <a:ext uri="{0D108BD9-81ED-4DB2-BD59-A6C34878D82A}">
                    <a16:rowId xmlns="" xmlns:a16="http://schemas.microsoft.com/office/drawing/2014/main" val="10005"/>
                  </a:ext>
                </a:extLst>
              </a:tr>
              <a:tr h="291462">
                <a:tc>
                  <a:txBody>
                    <a:bodyPr/>
                    <a:lstStyle>
                      <a:lvl1pPr marL="34925">
                        <a:spcBef>
                          <a:spcPct val="20000"/>
                        </a:spcBef>
                        <a:defRPr sz="2000">
                          <a:solidFill>
                            <a:schemeClr val="tx1"/>
                          </a:solidFill>
                          <a:latin typeface="Arial" panose="020B0604020202020204" pitchFamily="34" charset="0"/>
                        </a:defRPr>
                      </a:lvl1pPr>
                      <a:lvl2pPr marL="742950" indent="-285750">
                        <a:spcBef>
                          <a:spcPct val="20000"/>
                        </a:spcBef>
                        <a:defRPr>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sz="1400">
                          <a:solidFill>
                            <a:schemeClr val="tx1"/>
                          </a:solidFill>
                          <a:latin typeface="Arial" panose="020B0604020202020204" pitchFamily="34" charset="0"/>
                        </a:defRPr>
                      </a:lvl4pPr>
                      <a:lvl5pPr marL="2057400" indent="-22860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marL="34925" marR="0" lvl="0" indent="0" algn="l" defTabSz="914400" rtl="0" eaLnBrk="1" fontAlgn="base" latinLnBrk="0" hangingPunct="1">
                        <a:lnSpc>
                          <a:spcPct val="115000"/>
                        </a:lnSpc>
                        <a:spcBef>
                          <a:spcPct val="0"/>
                        </a:spcBef>
                        <a:spcAft>
                          <a:spcPct val="0"/>
                        </a:spcAft>
                        <a:buClrTx/>
                        <a:buSzTx/>
                        <a:buFontTx/>
                        <a:buNone/>
                        <a:tabLst/>
                      </a:pPr>
                      <a:r>
                        <a:rPr kumimoji="0" lang="es-NI" sz="1600" u="none" strike="noStrike" kern="1200" cap="none" normalizeH="0" baseline="0" dirty="0">
                          <a:ln>
                            <a:noFill/>
                          </a:ln>
                          <a:effectLst/>
                          <a:latin typeface="Gill Sans MT" panose="020B0502020104020203" pitchFamily="34" charset="0"/>
                        </a:rPr>
                        <a:t>Factores biológicos y caudal genético</a:t>
                      </a:r>
                      <a:endParaRPr kumimoji="0" lang="es-HN" sz="1600" b="1" u="none" strike="noStrike" kern="1200" cap="none" normalizeH="0" baseline="0" dirty="0">
                        <a:ln>
                          <a:noFill/>
                        </a:ln>
                        <a:solidFill>
                          <a:schemeClr val="lt1"/>
                        </a:solidFill>
                        <a:effectLst/>
                        <a:latin typeface="Gill Sans MT" panose="020B0502020104020203" pitchFamily="34" charset="0"/>
                        <a:ea typeface="+mn-ea"/>
                        <a:cs typeface="+mn-cs"/>
                      </a:endParaRPr>
                    </a:p>
                  </a:txBody>
                  <a:tcPr marL="68582" marR="68582" marT="0" marB="0" horzOverflow="overflow"/>
                </a:tc>
                <a:tc>
                  <a:txBody>
                    <a:bodyPr/>
                    <a:lstStyle/>
                    <a:p>
                      <a:pPr marR="36195" algn="ctr">
                        <a:spcAft>
                          <a:spcPts val="600"/>
                        </a:spcAft>
                      </a:pPr>
                      <a:r>
                        <a:rPr lang="es-NI" sz="160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0 (0%)</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6195" marR="36195" algn="ctr">
                        <a:spcAft>
                          <a:spcPts val="600"/>
                        </a:spcAft>
                      </a:pPr>
                      <a:r>
                        <a:rPr lang="es-NI" sz="160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4 (12.3%)</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 xmlns:a16="http://schemas.microsoft.com/office/drawing/2014/main" val="10006"/>
                  </a:ext>
                </a:extLst>
              </a:tr>
              <a:tr h="280416">
                <a:tc>
                  <a:txBody>
                    <a:bodyPr/>
                    <a:lstStyle>
                      <a:lvl1pPr marL="34925">
                        <a:spcBef>
                          <a:spcPct val="20000"/>
                        </a:spcBef>
                        <a:defRPr sz="2000">
                          <a:solidFill>
                            <a:schemeClr val="tx1"/>
                          </a:solidFill>
                          <a:latin typeface="Arial" panose="020B0604020202020204" pitchFamily="34" charset="0"/>
                        </a:defRPr>
                      </a:lvl1pPr>
                      <a:lvl2pPr marL="742950" indent="-285750">
                        <a:spcBef>
                          <a:spcPct val="20000"/>
                        </a:spcBef>
                        <a:defRPr>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sz="1400">
                          <a:solidFill>
                            <a:schemeClr val="tx1"/>
                          </a:solidFill>
                          <a:latin typeface="Arial" panose="020B0604020202020204" pitchFamily="34" charset="0"/>
                        </a:defRPr>
                      </a:lvl4pPr>
                      <a:lvl5pPr marL="2057400" indent="-22860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marL="34925" marR="0" lvl="0" indent="0" algn="l" defTabSz="914400" rtl="0" eaLnBrk="1" fontAlgn="base" latinLnBrk="0" hangingPunct="1">
                        <a:lnSpc>
                          <a:spcPct val="115000"/>
                        </a:lnSpc>
                        <a:spcBef>
                          <a:spcPct val="0"/>
                        </a:spcBef>
                        <a:spcAft>
                          <a:spcPct val="0"/>
                        </a:spcAft>
                        <a:buClrTx/>
                        <a:buSzTx/>
                        <a:buFontTx/>
                        <a:buNone/>
                        <a:tabLst/>
                      </a:pPr>
                      <a:r>
                        <a:rPr kumimoji="0" lang="es-NI" sz="1600" u="none" strike="noStrike" kern="1200" cap="none" normalizeH="0" baseline="0" dirty="0">
                          <a:ln>
                            <a:noFill/>
                          </a:ln>
                          <a:effectLst/>
                          <a:latin typeface="Gill Sans MT" panose="020B0502020104020203" pitchFamily="34" charset="0"/>
                        </a:rPr>
                        <a:t>Total de evidencias</a:t>
                      </a:r>
                      <a:endParaRPr kumimoji="0" lang="es-HN" sz="1600" b="1" u="none" strike="noStrike" kern="1200" cap="none" normalizeH="0" baseline="0" dirty="0">
                        <a:ln>
                          <a:noFill/>
                        </a:ln>
                        <a:solidFill>
                          <a:schemeClr val="lt1"/>
                        </a:solidFill>
                        <a:effectLst/>
                        <a:latin typeface="Gill Sans MT" panose="020B0502020104020203" pitchFamily="34" charset="0"/>
                        <a:ea typeface="+mn-ea"/>
                        <a:cs typeface="+mn-cs"/>
                      </a:endParaRPr>
                    </a:p>
                  </a:txBody>
                  <a:tcPr marL="68582" marR="68582" marT="0" marB="0" horzOverflow="overflow"/>
                </a:tc>
                <a:tc>
                  <a:txBody>
                    <a:bodyPr/>
                    <a:lstStyle/>
                    <a:p>
                      <a:pPr marR="36195" algn="ctr">
                        <a:spcAft>
                          <a:spcPts val="600"/>
                        </a:spcAft>
                      </a:pPr>
                      <a:r>
                        <a:rPr lang="es-NI" sz="1600" b="1">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22 (100%)</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6195" marR="36195" algn="ctr">
                        <a:spcAft>
                          <a:spcPts val="600"/>
                        </a:spcAft>
                      </a:pPr>
                      <a:r>
                        <a:rPr lang="es-NI" sz="1600" b="1" dirty="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32 (100%)</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 xmlns:a16="http://schemas.microsoft.com/office/drawing/2014/main" val="10007"/>
                  </a:ext>
                </a:extLst>
              </a:tr>
              <a:tr h="192786">
                <a:tc>
                  <a:txBody>
                    <a:bodyPr/>
                    <a:lstStyle/>
                    <a:p>
                      <a:pPr marL="34925" marR="0" lvl="0" indent="0" algn="ctr" defTabSz="914400" rtl="0" eaLnBrk="1" fontAlgn="base" latinLnBrk="0" hangingPunct="1">
                        <a:lnSpc>
                          <a:spcPct val="115000"/>
                        </a:lnSpc>
                        <a:spcBef>
                          <a:spcPct val="0"/>
                        </a:spcBef>
                        <a:spcAft>
                          <a:spcPct val="0"/>
                        </a:spcAft>
                        <a:buClrTx/>
                        <a:buSzTx/>
                        <a:buFontTx/>
                        <a:buNone/>
                        <a:tabLst/>
                      </a:pPr>
                      <a:endParaRPr kumimoji="0" lang="es-HN" sz="1100" u="none" strike="noStrike" kern="1200" cap="none" normalizeH="0" baseline="0" dirty="0">
                        <a:ln>
                          <a:noFill/>
                        </a:ln>
                        <a:solidFill>
                          <a:schemeClr val="tx1"/>
                        </a:solidFill>
                        <a:effectLst/>
                        <a:latin typeface="Gill Sans MT" panose="020B0502020104020203" pitchFamily="34" charset="0"/>
                        <a:ea typeface="+mn-ea"/>
                        <a:cs typeface="+mn-cs"/>
                      </a:endParaRPr>
                    </a:p>
                  </a:txBody>
                  <a:tcPr marL="68582" marR="68582" marT="0" marB="0" anchor="ctr"/>
                </a:tc>
                <a:tc>
                  <a:txBody>
                    <a:bodyPr/>
                    <a:lstStyle/>
                    <a:p>
                      <a:pPr marL="34925" marR="0" lvl="0" indent="0" algn="ctr" defTabSz="914400" rtl="0" eaLnBrk="1" fontAlgn="base" latinLnBrk="0" hangingPunct="1">
                        <a:lnSpc>
                          <a:spcPct val="115000"/>
                        </a:lnSpc>
                        <a:spcBef>
                          <a:spcPct val="0"/>
                        </a:spcBef>
                        <a:spcAft>
                          <a:spcPct val="0"/>
                        </a:spcAft>
                        <a:buClrTx/>
                        <a:buSzTx/>
                        <a:buFontTx/>
                        <a:buNone/>
                        <a:tabLst/>
                      </a:pPr>
                      <a:endParaRPr kumimoji="0" lang="es-HN" sz="1100" u="none" strike="noStrike" kern="1200" cap="none" normalizeH="0" baseline="0" dirty="0">
                        <a:ln>
                          <a:noFill/>
                        </a:ln>
                        <a:solidFill>
                          <a:schemeClr val="tx1"/>
                        </a:solidFill>
                        <a:effectLst/>
                        <a:latin typeface="Gill Sans MT" panose="020B0502020104020203" pitchFamily="34" charset="0"/>
                        <a:ea typeface="+mn-ea"/>
                        <a:cs typeface="+mn-cs"/>
                      </a:endParaRPr>
                    </a:p>
                  </a:txBody>
                  <a:tcPr marL="68582" marR="68582" marT="0" marB="0" anchor="ctr">
                    <a:noFill/>
                  </a:tcPr>
                </a:tc>
                <a:tc>
                  <a:txBody>
                    <a:bodyPr/>
                    <a:lstStyle/>
                    <a:p>
                      <a:pPr marL="34925" marR="0" lvl="0" indent="0" algn="ctr" defTabSz="914400" rtl="0" eaLnBrk="1" fontAlgn="base" latinLnBrk="0" hangingPunct="1">
                        <a:lnSpc>
                          <a:spcPct val="115000"/>
                        </a:lnSpc>
                        <a:spcBef>
                          <a:spcPct val="0"/>
                        </a:spcBef>
                        <a:spcAft>
                          <a:spcPct val="0"/>
                        </a:spcAft>
                        <a:buClrTx/>
                        <a:buSzTx/>
                        <a:buFontTx/>
                        <a:buNone/>
                        <a:tabLst/>
                      </a:pPr>
                      <a:r>
                        <a:rPr kumimoji="0" lang="es-NI" sz="1100" u="none" strike="noStrike" kern="1200" cap="none" normalizeH="0" baseline="0" dirty="0">
                          <a:ln>
                            <a:noFill/>
                          </a:ln>
                          <a:effectLst/>
                          <a:latin typeface="Gill Sans MT" panose="020B0502020104020203" pitchFamily="34" charset="0"/>
                        </a:rPr>
                        <a:t> </a:t>
                      </a:r>
                      <a:endParaRPr kumimoji="0" lang="es-HN" sz="1100" u="none" strike="noStrike" kern="1200" cap="none" normalizeH="0" baseline="0" dirty="0">
                        <a:ln>
                          <a:noFill/>
                        </a:ln>
                        <a:solidFill>
                          <a:schemeClr val="tx1"/>
                        </a:solidFill>
                        <a:effectLst/>
                        <a:latin typeface="Gill Sans MT" panose="020B0502020104020203" pitchFamily="34" charset="0"/>
                        <a:ea typeface="+mn-ea"/>
                        <a:cs typeface="+mn-cs"/>
                      </a:endParaRPr>
                    </a:p>
                  </a:txBody>
                  <a:tcPr marL="68582" marR="68582" marT="0" marB="0">
                    <a:solidFill>
                      <a:schemeClr val="bg1"/>
                    </a:solidFill>
                  </a:tcPr>
                </a:tc>
                <a:extLst>
                  <a:ext uri="{0D108BD9-81ED-4DB2-BD59-A6C34878D82A}">
                    <a16:rowId xmlns="" xmlns:a16="http://schemas.microsoft.com/office/drawing/2014/main" val="10008"/>
                  </a:ext>
                </a:extLst>
              </a:tr>
            </a:tbl>
          </a:graphicData>
        </a:graphic>
      </p:graphicFrame>
      <p:sp>
        <p:nvSpPr>
          <p:cNvPr id="11309" name="CuadroTexto 1">
            <a:extLst>
              <a:ext uri="{FF2B5EF4-FFF2-40B4-BE49-F238E27FC236}">
                <a16:creationId xmlns="" xmlns:a16="http://schemas.microsoft.com/office/drawing/2014/main" id="{0330C070-DF36-4050-93D3-722FC12350F2}"/>
              </a:ext>
            </a:extLst>
          </p:cNvPr>
          <p:cNvSpPr txBox="1">
            <a:spLocks noChangeArrowheads="1"/>
          </p:cNvSpPr>
          <p:nvPr/>
        </p:nvSpPr>
        <p:spPr bwMode="auto">
          <a:xfrm>
            <a:off x="468313" y="1646238"/>
            <a:ext cx="81359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r>
              <a:rPr lang="es-NI" altLang="es-NI" sz="1600" dirty="0">
                <a:latin typeface="Gill Sans MT" panose="020B0502020104020203" pitchFamily="34" charset="0"/>
              </a:rPr>
              <a:t>46 documentos revisados. 54 evidencias.</a:t>
            </a:r>
          </a:p>
        </p:txBody>
      </p:sp>
      <p:sp>
        <p:nvSpPr>
          <p:cNvPr id="11312" name="CuadroTexto 2">
            <a:extLst>
              <a:ext uri="{FF2B5EF4-FFF2-40B4-BE49-F238E27FC236}">
                <a16:creationId xmlns="" xmlns:a16="http://schemas.microsoft.com/office/drawing/2014/main" id="{FF40E94B-A70A-43ED-81AC-F3ACB73FFAAC}"/>
              </a:ext>
            </a:extLst>
          </p:cNvPr>
          <p:cNvSpPr txBox="1">
            <a:spLocks noChangeArrowheads="1"/>
          </p:cNvSpPr>
          <p:nvPr/>
        </p:nvSpPr>
        <p:spPr bwMode="auto">
          <a:xfrm>
            <a:off x="468313" y="6486525"/>
            <a:ext cx="66960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r>
              <a:rPr lang="es-NI" altLang="es-NI" sz="1600" b="1">
                <a:latin typeface="Gill Sans MT" panose="020B0502020104020203" pitchFamily="34" charset="0"/>
              </a:rPr>
              <a:t>Fuente de datos: </a:t>
            </a:r>
            <a:r>
              <a:rPr lang="es-NI" altLang="es-NI" sz="1600">
                <a:latin typeface="Gill Sans MT" panose="020B0502020104020203" pitchFamily="34" charset="0"/>
              </a:rPr>
              <a:t>Revisión secundaria de información HSH</a:t>
            </a:r>
          </a:p>
        </p:txBody>
      </p:sp>
      <p:pic>
        <p:nvPicPr>
          <p:cNvPr id="3" name="Imagen 2" descr="Imagen que contiene persona, pared, interior, personas&#10;&#10;Descripción generada automáticamente">
            <a:extLst>
              <a:ext uri="{FF2B5EF4-FFF2-40B4-BE49-F238E27FC236}">
                <a16:creationId xmlns="" xmlns:a16="http://schemas.microsoft.com/office/drawing/2014/main" id="{A0C9D4EF-29B6-4E0C-8AD7-E013987C46E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36096" y="2638425"/>
            <a:ext cx="1584176" cy="882649"/>
          </a:xfrm>
          <a:prstGeom prst="rect">
            <a:avLst/>
          </a:prstGeom>
        </p:spPr>
      </p:pic>
      <p:pic>
        <p:nvPicPr>
          <p:cNvPr id="6" name="Imagen 5" descr="Imagen que contiene interior, suelo, pared&#10;&#10;Descripción generada automáticamente">
            <a:extLst>
              <a:ext uri="{FF2B5EF4-FFF2-40B4-BE49-F238E27FC236}">
                <a16:creationId xmlns="" xmlns:a16="http://schemas.microsoft.com/office/drawing/2014/main" id="{32C90899-5FC5-496F-B6EF-E4B2AED55D7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 r="22189"/>
          <a:stretch/>
        </p:blipFill>
        <p:spPr>
          <a:xfrm>
            <a:off x="7116608" y="2638425"/>
            <a:ext cx="1567017" cy="8826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a:extLst>
              <a:ext uri="{FF2B5EF4-FFF2-40B4-BE49-F238E27FC236}">
                <a16:creationId xmlns="" xmlns:a16="http://schemas.microsoft.com/office/drawing/2014/main" id="{91ED7147-622A-46E2-B227-8D9CAD0B3009}"/>
              </a:ext>
            </a:extLst>
          </p:cNvPr>
          <p:cNvGraphicFramePr>
            <a:graphicFrameLocks noGrp="1"/>
          </p:cNvGraphicFramePr>
          <p:nvPr>
            <p:extLst>
              <p:ext uri="{D42A27DB-BD31-4B8C-83A1-F6EECF244321}">
                <p14:modId xmlns:p14="http://schemas.microsoft.com/office/powerpoint/2010/main" val="2057309598"/>
              </p:ext>
            </p:extLst>
          </p:nvPr>
        </p:nvGraphicFramePr>
        <p:xfrm>
          <a:off x="250825" y="692696"/>
          <a:ext cx="8689975" cy="6033733"/>
        </p:xfrm>
        <a:graphic>
          <a:graphicData uri="http://schemas.openxmlformats.org/drawingml/2006/table">
            <a:tbl>
              <a:tblPr/>
              <a:tblGrid>
                <a:gridCol w="4249167">
                  <a:extLst>
                    <a:ext uri="{9D8B030D-6E8A-4147-A177-3AD203B41FA5}">
                      <a16:colId xmlns="" xmlns:a16="http://schemas.microsoft.com/office/drawing/2014/main" val="20000"/>
                    </a:ext>
                  </a:extLst>
                </a:gridCol>
                <a:gridCol w="4440808">
                  <a:extLst>
                    <a:ext uri="{9D8B030D-6E8A-4147-A177-3AD203B41FA5}">
                      <a16:colId xmlns="" xmlns:a16="http://schemas.microsoft.com/office/drawing/2014/main" val="20001"/>
                    </a:ext>
                  </a:extLst>
                </a:gridCol>
              </a:tblGrid>
              <a:tr h="394933">
                <a:tc>
                  <a:txBody>
                    <a:bodyPr/>
                    <a:lstStyle/>
                    <a:p>
                      <a:pPr marL="0" marR="0" algn="ctr">
                        <a:spcBef>
                          <a:spcPts val="0"/>
                        </a:spcBef>
                        <a:spcAft>
                          <a:spcPts val="0"/>
                        </a:spcAft>
                      </a:pPr>
                      <a:r>
                        <a:rPr lang="es-NI" sz="1800" b="1" dirty="0">
                          <a:latin typeface="Gill Sans MT"/>
                          <a:ea typeface="Times New Roman"/>
                        </a:rPr>
                        <a:t>Evidencias favorables </a:t>
                      </a:r>
                      <a:endParaRPr lang="en-US" sz="1800" dirty="0">
                        <a:latin typeface="Times New Roman"/>
                        <a:ea typeface="Times New Roman"/>
                      </a:endParaRPr>
                    </a:p>
                  </a:txBody>
                  <a:tcPr marL="25057" marR="250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latin typeface="Gill Sans MT"/>
                          <a:ea typeface="Times New Roman"/>
                          <a:cs typeface="+mn-cs"/>
                        </a:rPr>
                        <a:t>Evidencias limitantes</a:t>
                      </a:r>
                    </a:p>
                  </a:txBody>
                  <a:tcPr marL="25057" marR="250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extLst>
                  <a:ext uri="{0D108BD9-81ED-4DB2-BD59-A6C34878D82A}">
                    <a16:rowId xmlns="" xmlns:a16="http://schemas.microsoft.com/office/drawing/2014/main" val="10000"/>
                  </a:ext>
                </a:extLst>
              </a:tr>
              <a:tr h="5509822">
                <a:tc>
                  <a:txBody>
                    <a:bodyPr/>
                    <a:lstStyle/>
                    <a:p>
                      <a:r>
                        <a:rPr lang="en-US" sz="1800" kern="1200" dirty="0">
                          <a:solidFill>
                            <a:schemeClr val="tx1"/>
                          </a:solidFill>
                          <a:latin typeface="Gill Sans MT"/>
                          <a:ea typeface="Times New Roman"/>
                          <a:cs typeface="+mn-cs"/>
                        </a:rPr>
                        <a:t> </a:t>
                      </a:r>
                      <a:r>
                        <a:rPr lang="es-SV" sz="1200" b="1" kern="1200" dirty="0">
                          <a:solidFill>
                            <a:schemeClr val="tx1"/>
                          </a:solidFill>
                          <a:effectLst/>
                          <a:latin typeface="Gill Sans MT" panose="020B0502020104020203" pitchFamily="34" charset="0"/>
                          <a:ea typeface="+mn-ea"/>
                          <a:cs typeface="+mn-cs"/>
                        </a:rPr>
                        <a:t>LEGISLACIÓN NACIONAL: </a:t>
                      </a:r>
                      <a:r>
                        <a:rPr lang="es-SV" sz="1200" kern="1200" dirty="0">
                          <a:solidFill>
                            <a:schemeClr val="tx1"/>
                          </a:solidFill>
                          <a:effectLst/>
                          <a:latin typeface="Gill Sans MT" panose="020B0502020104020203" pitchFamily="34" charset="0"/>
                          <a:ea typeface="+mn-ea"/>
                          <a:cs typeface="+mn-cs"/>
                        </a:rPr>
                        <a:t>Existe un cuerpo importante de leyes en El Salvador que favorecen el abordaje y control de la epidemia:</a:t>
                      </a:r>
                      <a:endParaRPr lang="es-SV" sz="1200" dirty="0">
                        <a:effectLst/>
                        <a:latin typeface="Gill Sans MT" panose="020B0502020104020203" pitchFamily="34" charset="0"/>
                      </a:endParaRPr>
                    </a:p>
                    <a:p>
                      <a:pPr marL="285750" indent="-285750">
                        <a:buFontTx/>
                        <a:buChar char="-"/>
                      </a:pPr>
                      <a:r>
                        <a:rPr lang="es-SV" sz="1200" kern="1200" dirty="0">
                          <a:solidFill>
                            <a:schemeClr val="tx1"/>
                          </a:solidFill>
                          <a:effectLst/>
                          <a:latin typeface="Gill Sans MT" panose="020B0502020104020203" pitchFamily="34" charset="0"/>
                          <a:ea typeface="+mn-ea"/>
                          <a:cs typeface="+mn-cs"/>
                        </a:rPr>
                        <a:t>Constitución de la República (1983). </a:t>
                      </a:r>
                    </a:p>
                    <a:p>
                      <a:pPr marL="285750" indent="-285750">
                        <a:buFontTx/>
                        <a:buChar char="-"/>
                      </a:pPr>
                      <a:r>
                        <a:rPr lang="es-SV" sz="1200" kern="1200" dirty="0">
                          <a:solidFill>
                            <a:schemeClr val="tx1"/>
                          </a:solidFill>
                          <a:effectLst/>
                          <a:latin typeface="Gill Sans MT" panose="020B0502020104020203" pitchFamily="34" charset="0"/>
                          <a:ea typeface="+mn-ea"/>
                          <a:cs typeface="+mn-cs"/>
                        </a:rPr>
                        <a:t>La Ley de prevención y control de la infección provocada por el VIH, Decreto Nº 588, (2001).</a:t>
                      </a:r>
                      <a:endParaRPr lang="es-SV" sz="1200" dirty="0">
                        <a:effectLst/>
                        <a:latin typeface="Gill Sans MT" panose="020B0502020104020203" pitchFamily="34" charset="0"/>
                      </a:endParaRPr>
                    </a:p>
                    <a:p>
                      <a:pPr marL="285750" indent="-285750">
                        <a:buFontTx/>
                        <a:buChar char="-"/>
                      </a:pPr>
                      <a:r>
                        <a:rPr lang="es-SV" sz="1200" kern="1200" dirty="0">
                          <a:solidFill>
                            <a:schemeClr val="tx1"/>
                          </a:solidFill>
                          <a:effectLst/>
                          <a:latin typeface="Gill Sans MT" panose="020B0502020104020203" pitchFamily="34" charset="0"/>
                          <a:ea typeface="+mn-ea"/>
                          <a:cs typeface="+mn-cs"/>
                        </a:rPr>
                        <a:t>El Código Penal (1973), Artículos 129-11 y 155-5.    </a:t>
                      </a:r>
                    </a:p>
                    <a:p>
                      <a:pPr marL="285750" indent="-285750">
                        <a:buFontTx/>
                        <a:buChar char="-"/>
                      </a:pPr>
                      <a:r>
                        <a:rPr lang="es-SV" sz="1200" kern="1200" dirty="0">
                          <a:solidFill>
                            <a:schemeClr val="tx1"/>
                          </a:solidFill>
                          <a:effectLst/>
                          <a:latin typeface="Gill Sans MT" panose="020B0502020104020203" pitchFamily="34" charset="0"/>
                          <a:ea typeface="+mn-ea"/>
                          <a:cs typeface="+mn-cs"/>
                        </a:rPr>
                        <a:t>El Código de Salud (1998), Artículos 40 y 41.</a:t>
                      </a:r>
                    </a:p>
                    <a:p>
                      <a:pPr marL="0" indent="0">
                        <a:buFontTx/>
                        <a:buNone/>
                      </a:pPr>
                      <a:endParaRPr lang="es-SV" sz="1200" kern="1200" dirty="0">
                        <a:solidFill>
                          <a:schemeClr val="tx1"/>
                        </a:solidFill>
                        <a:effectLst/>
                        <a:latin typeface="Gill Sans MT" panose="020B0502020104020203" pitchFamily="34" charset="0"/>
                        <a:ea typeface="+mn-ea"/>
                        <a:cs typeface="+mn-cs"/>
                      </a:endParaRPr>
                    </a:p>
                    <a:p>
                      <a:r>
                        <a:rPr lang="es-SV" sz="1200" b="1" kern="1200" dirty="0">
                          <a:solidFill>
                            <a:schemeClr val="tx1"/>
                          </a:solidFill>
                          <a:effectLst/>
                          <a:latin typeface="Gill Sans MT" panose="020B0502020104020203" pitchFamily="34" charset="0"/>
                          <a:ea typeface="+mn-ea"/>
                          <a:cs typeface="+mn-cs"/>
                        </a:rPr>
                        <a:t>POLÍTICAS SOCIALES: </a:t>
                      </a:r>
                      <a:endParaRPr lang="es-SV" sz="1200" kern="1200" dirty="0">
                        <a:solidFill>
                          <a:schemeClr val="tx1"/>
                        </a:solidFill>
                        <a:effectLst/>
                        <a:latin typeface="Gill Sans MT" panose="020B0502020104020203" pitchFamily="34" charset="0"/>
                        <a:ea typeface="+mn-ea"/>
                        <a:cs typeface="+mn-cs"/>
                      </a:endParaRPr>
                    </a:p>
                    <a:p>
                      <a:pPr marL="285750" indent="-285750">
                        <a:buFontTx/>
                        <a:buChar char="-"/>
                      </a:pPr>
                      <a:r>
                        <a:rPr lang="es-SV" sz="1200" kern="1200" dirty="0">
                          <a:solidFill>
                            <a:schemeClr val="tx1"/>
                          </a:solidFill>
                          <a:effectLst/>
                          <a:latin typeface="Gill Sans MT" panose="020B0502020104020203" pitchFamily="34" charset="0"/>
                          <a:ea typeface="+mn-ea"/>
                          <a:cs typeface="+mn-cs"/>
                        </a:rPr>
                        <a:t>La Política Nacional de Salud (2009-2014). Establece que el Sistema Nacional de Salud.</a:t>
                      </a:r>
                    </a:p>
                    <a:p>
                      <a:pPr marL="285750" indent="-285750">
                        <a:buFontTx/>
                        <a:buChar char="-"/>
                      </a:pPr>
                      <a:r>
                        <a:rPr lang="es-SV" sz="1200" kern="1200" dirty="0">
                          <a:solidFill>
                            <a:schemeClr val="tx1"/>
                          </a:solidFill>
                          <a:effectLst/>
                          <a:latin typeface="Gill Sans MT" panose="020B0502020104020203" pitchFamily="34" charset="0"/>
                          <a:ea typeface="+mn-ea"/>
                          <a:cs typeface="+mn-cs"/>
                        </a:rPr>
                        <a:t>La Política de Salud Sexual y Reproductiva (2012). </a:t>
                      </a:r>
                    </a:p>
                    <a:p>
                      <a:pPr marL="285750" indent="-285750">
                        <a:buFontTx/>
                        <a:buChar char="-"/>
                      </a:pPr>
                      <a:r>
                        <a:rPr lang="es-SV" sz="1200" kern="1200" dirty="0">
                          <a:solidFill>
                            <a:schemeClr val="tx1"/>
                          </a:solidFill>
                          <a:effectLst/>
                          <a:latin typeface="Gill Sans MT" panose="020B0502020104020203" pitchFamily="34" charset="0"/>
                          <a:ea typeface="+mn-ea"/>
                          <a:cs typeface="+mn-cs"/>
                        </a:rPr>
                        <a:t>La Política Nacional de Salud Mental (2010). </a:t>
                      </a:r>
                    </a:p>
                    <a:p>
                      <a:pPr marL="285750" indent="-285750">
                        <a:buFontTx/>
                        <a:buChar char="-"/>
                      </a:pPr>
                      <a:r>
                        <a:rPr lang="es-SV" sz="1200" kern="1200" dirty="0">
                          <a:solidFill>
                            <a:schemeClr val="tx1"/>
                          </a:solidFill>
                          <a:effectLst/>
                          <a:latin typeface="Gill Sans MT" panose="020B0502020104020203" pitchFamily="34" charset="0"/>
                          <a:ea typeface="+mn-ea"/>
                          <a:cs typeface="+mn-cs"/>
                        </a:rPr>
                        <a:t>Acuerdo Ministerial 202. (MINSAL).</a:t>
                      </a:r>
                    </a:p>
                    <a:p>
                      <a:pPr marL="285750" indent="-285750">
                        <a:buFontTx/>
                        <a:buChar char="-"/>
                      </a:pPr>
                      <a:r>
                        <a:rPr lang="es-SV" sz="1200" kern="1200" dirty="0">
                          <a:solidFill>
                            <a:schemeClr val="tx1"/>
                          </a:solidFill>
                          <a:effectLst/>
                          <a:latin typeface="Gill Sans MT" panose="020B0502020104020203" pitchFamily="34" charset="0"/>
                          <a:ea typeface="+mn-ea"/>
                          <a:cs typeface="+mn-cs"/>
                        </a:rPr>
                        <a:t>El Decreto Presidencial No. 56 </a:t>
                      </a:r>
                    </a:p>
                    <a:p>
                      <a:r>
                        <a:rPr lang="es-SV" sz="1600" kern="1200" dirty="0">
                          <a:solidFill>
                            <a:schemeClr val="tx1"/>
                          </a:solidFill>
                          <a:effectLst/>
                          <a:latin typeface="Gill Sans MT" panose="020B0502020104020203" pitchFamily="34" charset="0"/>
                          <a:ea typeface="+mn-ea"/>
                          <a:cs typeface="+mn-cs"/>
                        </a:rPr>
                        <a:t> </a:t>
                      </a:r>
                    </a:p>
                    <a:p>
                      <a:r>
                        <a:rPr lang="es-SV" sz="1200" b="1" kern="1200" dirty="0">
                          <a:solidFill>
                            <a:schemeClr val="tx1"/>
                          </a:solidFill>
                          <a:effectLst/>
                          <a:latin typeface="Gill Sans MT" panose="020B0502020104020203" pitchFamily="34" charset="0"/>
                          <a:ea typeface="+mn-ea"/>
                          <a:cs typeface="+mn-cs"/>
                        </a:rPr>
                        <a:t>PLANES:</a:t>
                      </a:r>
                      <a:endParaRPr lang="es-SV" sz="1200" dirty="0">
                        <a:effectLst/>
                        <a:latin typeface="Gill Sans MT" panose="020B0502020104020203" pitchFamily="34" charset="0"/>
                      </a:endParaRPr>
                    </a:p>
                    <a:p>
                      <a:pPr marL="285750" indent="-285750">
                        <a:buFontTx/>
                        <a:buChar char="-"/>
                      </a:pPr>
                      <a:r>
                        <a:rPr lang="es-SV" sz="1200" kern="1200" dirty="0">
                          <a:solidFill>
                            <a:schemeClr val="tx1"/>
                          </a:solidFill>
                          <a:effectLst/>
                          <a:latin typeface="Gill Sans MT" panose="020B0502020104020203" pitchFamily="34" charset="0"/>
                          <a:ea typeface="+mn-ea"/>
                          <a:cs typeface="+mn-cs"/>
                        </a:rPr>
                        <a:t>El Plan Estratégico Nacional Multisectorial de VIH e ITS (PENM) 2016-2017. </a:t>
                      </a:r>
                    </a:p>
                    <a:p>
                      <a:pPr marL="285750" indent="-285750">
                        <a:buFontTx/>
                        <a:buChar char="-"/>
                      </a:pPr>
                      <a:r>
                        <a:rPr lang="es-SV" sz="1200" kern="1200" dirty="0">
                          <a:solidFill>
                            <a:schemeClr val="tx1"/>
                          </a:solidFill>
                          <a:effectLst/>
                          <a:latin typeface="Gill Sans MT" panose="020B0502020104020203" pitchFamily="34" charset="0"/>
                          <a:ea typeface="+mn-ea"/>
                          <a:cs typeface="+mn-cs"/>
                        </a:rPr>
                        <a:t>Lineamientos Técnicos para la Atención Integral en Salud de la población de LGBTI 2016. </a:t>
                      </a:r>
                    </a:p>
                    <a:p>
                      <a:pPr marL="285750" indent="-285750">
                        <a:buFontTx/>
                        <a:buChar char="-"/>
                      </a:pPr>
                      <a:r>
                        <a:rPr lang="es-SV" sz="1200" kern="1200" dirty="0">
                          <a:solidFill>
                            <a:schemeClr val="tx1"/>
                          </a:solidFill>
                          <a:effectLst/>
                          <a:latin typeface="Gill Sans MT" panose="020B0502020104020203" pitchFamily="34" charset="0"/>
                          <a:ea typeface="+mn-ea"/>
                          <a:cs typeface="+mn-cs"/>
                        </a:rPr>
                        <a:t>Clínicas VICITS </a:t>
                      </a:r>
                    </a:p>
                    <a:p>
                      <a:pPr marL="285750" indent="-285750">
                        <a:buFontTx/>
                        <a:buChar char="-"/>
                      </a:pPr>
                      <a:r>
                        <a:rPr lang="es-SV" sz="1200" kern="1200" dirty="0">
                          <a:solidFill>
                            <a:schemeClr val="tx1"/>
                          </a:solidFill>
                          <a:effectLst/>
                          <a:latin typeface="Gill Sans MT" panose="020B0502020104020203" pitchFamily="34" charset="0"/>
                          <a:ea typeface="+mn-ea"/>
                          <a:cs typeface="+mn-cs"/>
                        </a:rPr>
                        <a:t>La Estrategia de Eliminación de la Transmisión vertical de VIH y Sífilis (2001) </a:t>
                      </a:r>
                    </a:p>
                    <a:p>
                      <a:r>
                        <a:rPr lang="es-SV" sz="1200" kern="1200" dirty="0">
                          <a:solidFill>
                            <a:schemeClr val="tx1"/>
                          </a:solidFill>
                          <a:effectLst/>
                          <a:latin typeface="Gill Sans MT" panose="020B0502020104020203" pitchFamily="34" charset="0"/>
                          <a:ea typeface="+mn-ea"/>
                          <a:cs typeface="+mn-cs"/>
                        </a:rPr>
                        <a:t> </a:t>
                      </a:r>
                    </a:p>
                    <a:p>
                      <a:r>
                        <a:rPr lang="es-SV" sz="1200" b="1" kern="1200" dirty="0">
                          <a:solidFill>
                            <a:schemeClr val="tx1"/>
                          </a:solidFill>
                          <a:effectLst/>
                          <a:latin typeface="Gill Sans MT" panose="020B0502020104020203" pitchFamily="34" charset="0"/>
                          <a:ea typeface="+mn-ea"/>
                          <a:cs typeface="+mn-cs"/>
                        </a:rPr>
                        <a:t>INFORMACIÓN ESTRATÉGICA PARA DESARROLLO DE GESTIÓN DEL CONOCIMIENTO:</a:t>
                      </a:r>
                      <a:endParaRPr lang="es-SV" sz="1200" dirty="0">
                        <a:effectLst/>
                        <a:latin typeface="Gill Sans MT" panose="020B0502020104020203" pitchFamily="34" charset="0"/>
                      </a:endParaRPr>
                    </a:p>
                    <a:p>
                      <a:pPr marL="171450" indent="-171450">
                        <a:buFontTx/>
                        <a:buChar char="-"/>
                      </a:pPr>
                      <a:r>
                        <a:rPr lang="es-SV" sz="1200" kern="1200" dirty="0">
                          <a:solidFill>
                            <a:schemeClr val="tx1"/>
                          </a:solidFill>
                          <a:effectLst/>
                          <a:latin typeface="Gill Sans MT" panose="020B0502020104020203" pitchFamily="34" charset="0"/>
                          <a:ea typeface="+mn-ea"/>
                          <a:cs typeface="+mn-cs"/>
                        </a:rPr>
                        <a:t>Para el año 2018 en El Salvador se realizaron trece estudios, tres dirigido a población prioritaria. Ocho en PC y cuatro en PVIH.</a:t>
                      </a:r>
                      <a:endParaRPr lang="es-MX" sz="1800" kern="1200" dirty="0">
                        <a:solidFill>
                          <a:schemeClr val="tx1"/>
                        </a:solidFill>
                        <a:latin typeface="Gill Sans MT"/>
                        <a:ea typeface="+mn-ea"/>
                        <a:cs typeface="+mn-cs"/>
                      </a:endParaRPr>
                    </a:p>
                  </a:txBody>
                  <a:tcPr marL="25057" marR="2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s-SV" sz="1200" b="1" kern="1200" dirty="0">
                          <a:solidFill>
                            <a:schemeClr val="tx1"/>
                          </a:solidFill>
                          <a:effectLst/>
                          <a:latin typeface="Gill Sans MT" panose="020B0502020104020203" pitchFamily="34" charset="0"/>
                          <a:ea typeface="+mn-ea"/>
                          <a:cs typeface="+mn-cs"/>
                        </a:rPr>
                        <a:t>LEGISLACIÓN NACIONAL: </a:t>
                      </a:r>
                      <a:endParaRPr lang="es-SV" sz="1200" dirty="0">
                        <a:effectLst/>
                        <a:latin typeface="Gill Sans MT" panose="020B0502020104020203" pitchFamily="34" charset="0"/>
                      </a:endParaRPr>
                    </a:p>
                    <a:p>
                      <a:r>
                        <a:rPr lang="es-SV" sz="1200" kern="1200" dirty="0">
                          <a:solidFill>
                            <a:schemeClr val="tx1"/>
                          </a:solidFill>
                          <a:effectLst/>
                          <a:latin typeface="Gill Sans MT" panose="020B0502020104020203" pitchFamily="34" charset="0"/>
                          <a:ea typeface="+mn-ea"/>
                          <a:cs typeface="+mn-cs"/>
                        </a:rPr>
                        <a:t>Si bien no existen leyes domésticas que abordan directamente la discriminación en base a la orientación sexual o identidad de género en lo que respecta a la asistencia médica en el sector privado, estos son vinculantes para el sector público, pero no para el sector privado, el Legislativo y el Judicial. </a:t>
                      </a:r>
                    </a:p>
                    <a:p>
                      <a:endParaRPr lang="es-SV" sz="1200" kern="1200" dirty="0">
                        <a:solidFill>
                          <a:schemeClr val="tx1"/>
                        </a:solidFill>
                        <a:effectLst/>
                        <a:latin typeface="Gill Sans MT" panose="020B0502020104020203" pitchFamily="34" charset="0"/>
                        <a:ea typeface="+mn-ea"/>
                        <a:cs typeface="+mn-cs"/>
                      </a:endParaRPr>
                    </a:p>
                    <a:p>
                      <a:r>
                        <a:rPr lang="es-SV" sz="1200" b="1" kern="1200" dirty="0">
                          <a:solidFill>
                            <a:schemeClr val="tx1"/>
                          </a:solidFill>
                          <a:effectLst/>
                          <a:latin typeface="Gill Sans MT" panose="020B0502020104020203" pitchFamily="34" charset="0"/>
                          <a:ea typeface="+mn-ea"/>
                          <a:cs typeface="+mn-cs"/>
                        </a:rPr>
                        <a:t>FINANCIAMIENTO VIH EN PC:</a:t>
                      </a:r>
                      <a:endParaRPr lang="es-SV" sz="1200" dirty="0">
                        <a:effectLst/>
                        <a:latin typeface="Gill Sans MT" panose="020B0502020104020203" pitchFamily="34" charset="0"/>
                      </a:endParaRP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En El Salvador necesitarán 342 millones de dólares, los cuales irán incrementando año con año desde 62 millones en el 2016 hasta 74 millones en el 2020.</a:t>
                      </a: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42% para servicios de cuidado y tratamiento.</a:t>
                      </a: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41% incluye costos de TAR, PPE y servicios médicos.</a:t>
                      </a:r>
                    </a:p>
                    <a:p>
                      <a:r>
                        <a:rPr lang="es-SV" sz="1200" kern="1200" baseline="30000" dirty="0">
                          <a:solidFill>
                            <a:schemeClr val="tx1"/>
                          </a:solidFill>
                          <a:effectLst/>
                          <a:latin typeface="Gill Sans MT" panose="020B0502020104020203" pitchFamily="34" charset="0"/>
                          <a:ea typeface="+mn-ea"/>
                          <a:cs typeface="+mn-cs"/>
                        </a:rPr>
                        <a:t> </a:t>
                      </a:r>
                      <a:endParaRPr lang="es-SV" sz="1200" kern="1200" dirty="0">
                        <a:solidFill>
                          <a:schemeClr val="tx1"/>
                        </a:solidFill>
                        <a:effectLst/>
                        <a:latin typeface="Gill Sans MT" panose="020B0502020104020203" pitchFamily="34" charset="0"/>
                        <a:ea typeface="+mn-ea"/>
                        <a:cs typeface="+mn-cs"/>
                      </a:endParaRPr>
                    </a:p>
                    <a:p>
                      <a:r>
                        <a:rPr lang="es-SV" sz="1200" b="1" kern="1200" dirty="0">
                          <a:solidFill>
                            <a:schemeClr val="tx1"/>
                          </a:solidFill>
                          <a:effectLst/>
                          <a:latin typeface="Gill Sans MT" panose="020B0502020104020203" pitchFamily="34" charset="0"/>
                          <a:ea typeface="+mn-ea"/>
                          <a:cs typeface="+mn-cs"/>
                        </a:rPr>
                        <a:t>VIOLENCIA BASADA EN GÉNERO:</a:t>
                      </a:r>
                      <a:endParaRPr lang="es-SV" sz="1200" kern="1200" dirty="0">
                        <a:solidFill>
                          <a:schemeClr val="tx1"/>
                        </a:solidFill>
                        <a:effectLst/>
                        <a:latin typeface="Gill Sans MT" panose="020B0502020104020203" pitchFamily="34" charset="0"/>
                        <a:ea typeface="+mn-ea"/>
                        <a:cs typeface="+mn-cs"/>
                      </a:endParaRPr>
                    </a:p>
                    <a:p>
                      <a:pPr lvl="0"/>
                      <a:r>
                        <a:rPr lang="es-SV" sz="1200" kern="1200" dirty="0">
                          <a:solidFill>
                            <a:schemeClr val="tx1"/>
                          </a:solidFill>
                          <a:effectLst/>
                          <a:latin typeface="Gill Sans MT" panose="020B0502020104020203" pitchFamily="34" charset="0"/>
                          <a:ea typeface="+mn-ea"/>
                          <a:cs typeface="+mn-cs"/>
                        </a:rPr>
                        <a:t>Los crímenes de odio que, en su mayoría han quedado impunes, constituyen un entorno extremo de discriminación, falta de acceso a la justicia y vulneración de derechos de las personas LGBTI, tal como lo muestran los datos estadísticos de los últimos tres años: 2015 (42 casos); 2016 (38); 2017 (26); en personas LGBTI.</a:t>
                      </a:r>
                    </a:p>
                    <a:p>
                      <a:pPr lvl="0"/>
                      <a:r>
                        <a:rPr lang="es-SV" sz="1200" b="1" kern="1200" baseline="30000" dirty="0">
                          <a:solidFill>
                            <a:schemeClr val="tx1"/>
                          </a:solidFill>
                          <a:effectLst/>
                          <a:latin typeface="Gill Sans MT" panose="020B0502020104020203" pitchFamily="34" charset="0"/>
                          <a:ea typeface="+mn-ea"/>
                          <a:cs typeface="+mn-cs"/>
                        </a:rPr>
                        <a:t> </a:t>
                      </a:r>
                      <a:endParaRPr lang="es-SV" sz="1200" kern="1200" dirty="0">
                        <a:solidFill>
                          <a:schemeClr val="tx1"/>
                        </a:solidFill>
                        <a:effectLst/>
                        <a:latin typeface="Gill Sans MT" panose="020B0502020104020203" pitchFamily="34" charset="0"/>
                        <a:ea typeface="+mn-ea"/>
                        <a:cs typeface="+mn-cs"/>
                      </a:endParaRPr>
                    </a:p>
                    <a:p>
                      <a:r>
                        <a:rPr lang="es-SV" sz="1200" b="1" kern="1200" dirty="0">
                          <a:solidFill>
                            <a:schemeClr val="tx1"/>
                          </a:solidFill>
                          <a:effectLst/>
                          <a:latin typeface="Gill Sans MT" panose="020B0502020104020203" pitchFamily="34" charset="0"/>
                          <a:ea typeface="+mn-ea"/>
                          <a:cs typeface="+mn-cs"/>
                        </a:rPr>
                        <a:t>INFORMACIÓN ESTRATÉGICA:</a:t>
                      </a:r>
                      <a:endParaRPr lang="es-SV" sz="1200" kern="1200" dirty="0">
                        <a:solidFill>
                          <a:schemeClr val="tx1"/>
                        </a:solidFill>
                        <a:effectLst/>
                        <a:latin typeface="Gill Sans MT" panose="020B0502020104020203" pitchFamily="34" charset="0"/>
                        <a:ea typeface="+mn-ea"/>
                        <a:cs typeface="+mn-cs"/>
                      </a:endParaRPr>
                    </a:p>
                    <a:p>
                      <a:pPr marL="171450" lvl="0" indent="-171450">
                        <a:buFontTx/>
                        <a:buChar char="-"/>
                      </a:pPr>
                      <a:r>
                        <a:rPr lang="es-SV" sz="1200" b="1" kern="1200" dirty="0">
                          <a:solidFill>
                            <a:schemeClr val="tx1"/>
                          </a:solidFill>
                          <a:effectLst/>
                          <a:latin typeface="Gill Sans MT" panose="020B0502020104020203" pitchFamily="34" charset="0"/>
                          <a:ea typeface="+mn-ea"/>
                          <a:cs typeface="+mn-cs"/>
                        </a:rPr>
                        <a:t>Talla poblacional de HSH </a:t>
                      </a:r>
                      <a:r>
                        <a:rPr lang="es-SV" sz="1200" b="1" kern="1200" dirty="0" err="1">
                          <a:solidFill>
                            <a:schemeClr val="tx1"/>
                          </a:solidFill>
                          <a:effectLst/>
                          <a:latin typeface="Gill Sans MT" panose="020B0502020104020203" pitchFamily="34" charset="0"/>
                          <a:ea typeface="+mn-ea"/>
                          <a:cs typeface="+mn-cs"/>
                        </a:rPr>
                        <a:t>sub-estimada</a:t>
                      </a:r>
                      <a:r>
                        <a:rPr lang="es-SV" sz="1200" b="1" kern="1200" dirty="0">
                          <a:solidFill>
                            <a:schemeClr val="tx1"/>
                          </a:solidFill>
                          <a:effectLst/>
                          <a:latin typeface="Gill Sans MT" panose="020B0502020104020203" pitchFamily="34" charset="0"/>
                          <a:ea typeface="+mn-ea"/>
                          <a:cs typeface="+mn-cs"/>
                        </a:rPr>
                        <a:t>: </a:t>
                      </a:r>
                      <a:r>
                        <a:rPr lang="es-SV" sz="1200" kern="1200" dirty="0">
                          <a:solidFill>
                            <a:schemeClr val="tx1"/>
                          </a:solidFill>
                          <a:effectLst/>
                          <a:latin typeface="Gill Sans MT" panose="020B0502020104020203" pitchFamily="34" charset="0"/>
                          <a:ea typeface="+mn-ea"/>
                          <a:cs typeface="+mn-cs"/>
                        </a:rPr>
                        <a:t>54,140 HSH con un rango entre (46,066-66,066). El 52.3% gay, bisexual 35.2% y heterosexual, 13.6%.</a:t>
                      </a:r>
                    </a:p>
                    <a:p>
                      <a:pPr marL="171450" lvl="0" indent="-171450">
                        <a:buFontTx/>
                        <a:buChar char="-"/>
                      </a:pPr>
                      <a:r>
                        <a:rPr lang="es-SV" sz="1200" b="1" kern="1200" dirty="0">
                          <a:solidFill>
                            <a:schemeClr val="tx1"/>
                          </a:solidFill>
                          <a:effectLst/>
                          <a:latin typeface="Gill Sans MT" panose="020B0502020104020203" pitchFamily="34" charset="0"/>
                          <a:ea typeface="+mn-ea"/>
                          <a:cs typeface="+mn-cs"/>
                        </a:rPr>
                        <a:t>Estimación de PVIH-HSH subestimada: </a:t>
                      </a:r>
                      <a:r>
                        <a:rPr lang="es-SV" sz="1200" kern="1200" dirty="0">
                          <a:solidFill>
                            <a:schemeClr val="tx1"/>
                          </a:solidFill>
                          <a:effectLst/>
                          <a:latin typeface="Gill Sans MT" panose="020B0502020104020203" pitchFamily="34" charset="0"/>
                          <a:ea typeface="+mn-ea"/>
                          <a:cs typeface="+mn-cs"/>
                        </a:rPr>
                        <a:t>El MINSAL cuenta con Sistema Único de Epidemiológica del VIH es a partir de finales del año 2018 que se empiezan a visibilizar en la base de datos información sobre identidad sexual de manera que de enero a junio 2018 se reportaron 309 nuevos casos de VIH en población HSH. </a:t>
                      </a:r>
                    </a:p>
                  </a:txBody>
                  <a:tcPr marL="25057" marR="2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12301" name="2 Rectángulo">
            <a:extLst>
              <a:ext uri="{FF2B5EF4-FFF2-40B4-BE49-F238E27FC236}">
                <a16:creationId xmlns="" xmlns:a16="http://schemas.microsoft.com/office/drawing/2014/main" id="{2F63FF86-99BE-44D3-A9A2-1F7B11CD01E9}"/>
              </a:ext>
            </a:extLst>
          </p:cNvPr>
          <p:cNvSpPr>
            <a:spLocks noChangeArrowheads="1"/>
          </p:cNvSpPr>
          <p:nvPr/>
        </p:nvSpPr>
        <p:spPr bwMode="auto">
          <a:xfrm>
            <a:off x="112713" y="209550"/>
            <a:ext cx="85693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eaLnBrk="1" hangingPunct="1">
              <a:spcBef>
                <a:spcPct val="0"/>
              </a:spcBef>
              <a:buFontTx/>
              <a:buNone/>
            </a:pPr>
            <a:r>
              <a:rPr lang="es-NI" altLang="es-NI" sz="2800" b="1">
                <a:latin typeface="Gill Sans MT" panose="020B0502020104020203" pitchFamily="34" charset="0"/>
              </a:rPr>
              <a:t>Condiciones socioeconómicos </a:t>
            </a:r>
            <a:endParaRPr lang="en-US" altLang="es-NI" sz="2800" b="1">
              <a:latin typeface="Gill Sans MT" panose="020B0502020104020203"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a:extLst>
              <a:ext uri="{FF2B5EF4-FFF2-40B4-BE49-F238E27FC236}">
                <a16:creationId xmlns="" xmlns:a16="http://schemas.microsoft.com/office/drawing/2014/main" id="{6543B90C-D575-4F11-9941-E8F92987359A}"/>
              </a:ext>
            </a:extLst>
          </p:cNvPr>
          <p:cNvGraphicFramePr>
            <a:graphicFrameLocks noGrp="1"/>
          </p:cNvGraphicFramePr>
          <p:nvPr>
            <p:extLst>
              <p:ext uri="{D42A27DB-BD31-4B8C-83A1-F6EECF244321}">
                <p14:modId xmlns:p14="http://schemas.microsoft.com/office/powerpoint/2010/main" val="1153010413"/>
              </p:ext>
            </p:extLst>
          </p:nvPr>
        </p:nvGraphicFramePr>
        <p:xfrm>
          <a:off x="250825" y="521920"/>
          <a:ext cx="8689975" cy="6350531"/>
        </p:xfrm>
        <a:graphic>
          <a:graphicData uri="http://schemas.openxmlformats.org/drawingml/2006/table">
            <a:tbl>
              <a:tblPr/>
              <a:tblGrid>
                <a:gridCol w="1368847">
                  <a:extLst>
                    <a:ext uri="{9D8B030D-6E8A-4147-A177-3AD203B41FA5}">
                      <a16:colId xmlns="" xmlns:a16="http://schemas.microsoft.com/office/drawing/2014/main" val="20000"/>
                    </a:ext>
                  </a:extLst>
                </a:gridCol>
                <a:gridCol w="7321128">
                  <a:extLst>
                    <a:ext uri="{9D8B030D-6E8A-4147-A177-3AD203B41FA5}">
                      <a16:colId xmlns="" xmlns:a16="http://schemas.microsoft.com/office/drawing/2014/main" val="20001"/>
                    </a:ext>
                  </a:extLst>
                </a:gridCol>
              </a:tblGrid>
              <a:tr h="534189">
                <a:tc>
                  <a:txBody>
                    <a:bodyPr/>
                    <a:lstStyle/>
                    <a:p>
                      <a:pPr marL="0" marR="0" algn="ctr">
                        <a:spcBef>
                          <a:spcPts val="0"/>
                        </a:spcBef>
                        <a:spcAft>
                          <a:spcPts val="0"/>
                        </a:spcAft>
                      </a:pPr>
                      <a:r>
                        <a:rPr lang="es-NI" sz="1800" b="1" dirty="0">
                          <a:latin typeface="Gill Sans MT"/>
                          <a:ea typeface="Times New Roman"/>
                        </a:rPr>
                        <a:t>Evidencias favorables </a:t>
                      </a:r>
                      <a:endParaRPr lang="en-US" sz="1800" dirty="0">
                        <a:latin typeface="Times New Roman"/>
                        <a:ea typeface="Times New Roman"/>
                      </a:endParaRPr>
                    </a:p>
                  </a:txBody>
                  <a:tcPr marL="25057" marR="250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latin typeface="Gill Sans MT"/>
                          <a:ea typeface="Times New Roman"/>
                          <a:cs typeface="+mn-cs"/>
                        </a:rPr>
                        <a:t>Evidencias limitantes</a:t>
                      </a:r>
                    </a:p>
                  </a:txBody>
                  <a:tcPr marL="25057" marR="250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extLst>
                  <a:ext uri="{0D108BD9-81ED-4DB2-BD59-A6C34878D82A}">
                    <a16:rowId xmlns="" xmlns:a16="http://schemas.microsoft.com/office/drawing/2014/main" val="10000"/>
                  </a:ext>
                </a:extLst>
              </a:tr>
              <a:tr h="5801891">
                <a:tc>
                  <a:txBody>
                    <a:bodyPr/>
                    <a:lstStyle/>
                    <a:p>
                      <a:pPr marL="0" marR="0" indent="0">
                        <a:spcBef>
                          <a:spcPts val="600"/>
                        </a:spcBef>
                        <a:spcAft>
                          <a:spcPts val="0"/>
                        </a:spcAft>
                        <a:buFont typeface="Arial" panose="020B0604020202020204" pitchFamily="34" charset="0"/>
                        <a:buNone/>
                      </a:pPr>
                      <a:r>
                        <a:rPr lang="es-NI" sz="1800" kern="1200" dirty="0">
                          <a:solidFill>
                            <a:schemeClr val="tx1"/>
                          </a:solidFill>
                          <a:latin typeface="Gill Sans MT"/>
                          <a:ea typeface="Times New Roman"/>
                          <a:cs typeface="+mn-cs"/>
                        </a:rPr>
                        <a:t>No se encontraron evidencias favorables </a:t>
                      </a:r>
                      <a:endParaRPr lang="en-US" sz="1800" kern="1200" dirty="0">
                        <a:solidFill>
                          <a:schemeClr val="tx1"/>
                        </a:solidFill>
                        <a:latin typeface="Gill Sans MT"/>
                        <a:ea typeface="+mn-ea"/>
                        <a:cs typeface="+mn-cs"/>
                      </a:endParaRPr>
                    </a:p>
                  </a:txBody>
                  <a:tcPr marL="25057" marR="2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fontAlgn="base">
                        <a:buFont typeface="Arial" panose="020B0604020202020204" pitchFamily="34" charset="0"/>
                        <a:buNone/>
                      </a:pPr>
                      <a:r>
                        <a:rPr lang="es-MX" sz="1300" b="1" kern="1200" dirty="0">
                          <a:solidFill>
                            <a:schemeClr val="tx1"/>
                          </a:solidFill>
                          <a:latin typeface="Gill Sans MT"/>
                          <a:ea typeface="+mn-ea"/>
                          <a:cs typeface="+mn-cs"/>
                        </a:rPr>
                        <a:t>Educación</a:t>
                      </a:r>
                      <a:r>
                        <a:rPr lang="es-MX" sz="1300" kern="1200" dirty="0">
                          <a:solidFill>
                            <a:schemeClr val="tx1"/>
                          </a:solidFill>
                          <a:latin typeface="Gill Sans MT"/>
                          <a:ea typeface="+mn-ea"/>
                          <a:cs typeface="+mn-cs"/>
                        </a:rPr>
                        <a:t>: </a:t>
                      </a:r>
                      <a:endParaRPr lang="es-NI" sz="1300" kern="1200" dirty="0">
                        <a:solidFill>
                          <a:schemeClr val="tx1"/>
                        </a:solidFill>
                        <a:latin typeface="Gill Sans MT"/>
                        <a:ea typeface="+mn-ea"/>
                        <a:cs typeface="+mn-cs"/>
                      </a:endParaRPr>
                    </a:p>
                    <a:p>
                      <a:pPr marL="285750" indent="-285750">
                        <a:buFont typeface="Arial" panose="020B0604020202020204" pitchFamily="34" charset="0"/>
                        <a:buChar char="•"/>
                      </a:pPr>
                      <a:r>
                        <a:rPr lang="es-SV" sz="1300" kern="1200" dirty="0">
                          <a:solidFill>
                            <a:schemeClr val="tx1"/>
                          </a:solidFill>
                          <a:effectLst/>
                          <a:latin typeface="Gill Sans MT" panose="020B0502020104020203" pitchFamily="34" charset="0"/>
                          <a:ea typeface="+mn-ea"/>
                          <a:cs typeface="+mn-cs"/>
                        </a:rPr>
                        <a:t>7% con escuela primaria o menos (0–6° grado), el 31% completaron el tercer ciclo o parte del bachillerato (7°–12° grados), el 26% completaron el bachillerato y 37% tenían algún nivel de educación terciaria posterior al bachillerato.</a:t>
                      </a:r>
                      <a:endParaRPr lang="es-MX" sz="1300" kern="1200" dirty="0">
                        <a:solidFill>
                          <a:schemeClr val="tx1"/>
                        </a:solidFill>
                        <a:latin typeface="Gill Sans MT" panose="020B0502020104020203" pitchFamily="34" charset="0"/>
                        <a:ea typeface="+mn-ea"/>
                        <a:cs typeface="+mn-cs"/>
                      </a:endParaRPr>
                    </a:p>
                    <a:p>
                      <a:pPr marL="0" indent="0" algn="l" defTabSz="914400" rtl="0" eaLnBrk="1" latinLnBrk="0" hangingPunct="1">
                        <a:buFont typeface="Arial" panose="020B0604020202020204" pitchFamily="34" charset="0"/>
                        <a:buNone/>
                      </a:pPr>
                      <a:r>
                        <a:rPr lang="es-MX" sz="1300" b="1" kern="1200" dirty="0">
                          <a:solidFill>
                            <a:schemeClr val="tx1"/>
                          </a:solidFill>
                          <a:latin typeface="Gill Sans MT" panose="020B0502020104020203" pitchFamily="34" charset="0"/>
                          <a:ea typeface="+mn-ea"/>
                          <a:cs typeface="+mn-cs"/>
                        </a:rPr>
                        <a:t>Trabajo</a:t>
                      </a:r>
                      <a:r>
                        <a:rPr lang="es-MX" sz="1300" kern="1200" dirty="0">
                          <a:solidFill>
                            <a:schemeClr val="tx1"/>
                          </a:solidFill>
                          <a:latin typeface="Gill Sans MT" panose="020B0502020104020203" pitchFamily="34" charset="0"/>
                          <a:ea typeface="+mn-ea"/>
                          <a:cs typeface="+mn-cs"/>
                        </a:rPr>
                        <a:t>:</a:t>
                      </a:r>
                    </a:p>
                    <a:p>
                      <a:pPr marL="285750" indent="-285750" algn="l" defTabSz="914400" rtl="0" eaLnBrk="1" latinLnBrk="0" hangingPunct="1">
                        <a:buFont typeface="Arial" panose="020B0604020202020204" pitchFamily="34" charset="0"/>
                        <a:buChar char="•"/>
                      </a:pPr>
                      <a:r>
                        <a:rPr lang="es-SV" sz="1300" kern="1200" dirty="0">
                          <a:solidFill>
                            <a:schemeClr val="tx1"/>
                          </a:solidFill>
                          <a:effectLst/>
                          <a:latin typeface="Gill Sans MT" panose="020B0502020104020203" pitchFamily="34" charset="0"/>
                          <a:ea typeface="+mn-ea"/>
                          <a:cs typeface="+mn-cs"/>
                        </a:rPr>
                        <a:t>El 27% reportaron no tener un ingreso mensual. El 43% de los participantes ganaba menos de $250 dólares por mes. En promedio, los HSH participantes del estudio ganaban $266 y $273 dólares mensuales respectivamente. </a:t>
                      </a:r>
                    </a:p>
                    <a:p>
                      <a:pPr marL="285750" indent="-285750" algn="l" defTabSz="914400" rtl="0" eaLnBrk="1" latinLnBrk="0" hangingPunct="1">
                        <a:buFont typeface="Arial" panose="020B0604020202020204" pitchFamily="34" charset="0"/>
                        <a:buChar char="•"/>
                      </a:pPr>
                      <a:r>
                        <a:rPr lang="es-SV" sz="1300" kern="1200" dirty="0">
                          <a:solidFill>
                            <a:schemeClr val="tx1"/>
                          </a:solidFill>
                          <a:effectLst/>
                          <a:latin typeface="Gill Sans MT" panose="020B0502020104020203" pitchFamily="34" charset="0"/>
                          <a:ea typeface="+mn-ea"/>
                          <a:cs typeface="+mn-cs"/>
                        </a:rPr>
                        <a:t>Para 2016, el 39.36% de los HSH reportó estar empleado, otro 21.06% reportó ser dependiente de padres o pareja y un 15.5% recibir remesas familiares.</a:t>
                      </a:r>
                      <a:r>
                        <a:rPr lang="es-SV" sz="1300" kern="1200" baseline="30000" dirty="0">
                          <a:solidFill>
                            <a:schemeClr val="tx1"/>
                          </a:solidFill>
                          <a:effectLst/>
                          <a:latin typeface="Gill Sans MT" panose="020B0502020104020203" pitchFamily="34" charset="0"/>
                          <a:ea typeface="+mn-ea"/>
                          <a:cs typeface="+mn-cs"/>
                        </a:rPr>
                        <a:t> </a:t>
                      </a:r>
                      <a:r>
                        <a:rPr lang="es-SV" sz="1300" kern="1200" dirty="0">
                          <a:solidFill>
                            <a:schemeClr val="tx1"/>
                          </a:solidFill>
                          <a:effectLst/>
                          <a:latin typeface="Gill Sans MT" panose="020B0502020104020203" pitchFamily="34" charset="0"/>
                          <a:ea typeface="+mn-ea"/>
                          <a:cs typeface="+mn-cs"/>
                        </a:rPr>
                        <a:t>22% trabajo sexual, 6% y actividades ilegales, incluida la venta de drogas 4%.</a:t>
                      </a:r>
                    </a:p>
                    <a:p>
                      <a:pPr marL="285750" indent="-285750" algn="l" defTabSz="914400" rtl="0" eaLnBrk="1" latinLnBrk="0" hangingPunct="1">
                        <a:buFont typeface="Arial" panose="020B0604020202020204" pitchFamily="34" charset="0"/>
                        <a:buChar char="•"/>
                      </a:pPr>
                      <a:r>
                        <a:rPr lang="es-SV" sz="1300" kern="1200" dirty="0">
                          <a:solidFill>
                            <a:schemeClr val="tx1"/>
                          </a:solidFill>
                          <a:effectLst/>
                          <a:latin typeface="Gill Sans MT" panose="020B0502020104020203" pitchFamily="34" charset="0"/>
                          <a:ea typeface="+mn-ea"/>
                          <a:cs typeface="+mn-cs"/>
                        </a:rPr>
                        <a:t>Según la Consulta Nacional sobre realidades LGBTI en El Salvador (2012). El 59.6% de los HSH manifiestan que su empleador conocía de su orientación sexual y/o identidad de género en su lugar de trabajo.</a:t>
                      </a:r>
                    </a:p>
                    <a:p>
                      <a:pPr marL="285750" indent="-285750" algn="l" defTabSz="914400" rtl="0" eaLnBrk="1" latinLnBrk="0" hangingPunct="1">
                        <a:buFont typeface="Arial" panose="020B0604020202020204" pitchFamily="34" charset="0"/>
                        <a:buChar char="•"/>
                      </a:pPr>
                      <a:r>
                        <a:rPr lang="es-SV" sz="1300" kern="1200" dirty="0">
                          <a:solidFill>
                            <a:schemeClr val="tx1"/>
                          </a:solidFill>
                          <a:effectLst/>
                          <a:latin typeface="Gill Sans MT" panose="020B0502020104020203" pitchFamily="34" charset="0"/>
                          <a:ea typeface="+mn-ea"/>
                          <a:cs typeface="+mn-cs"/>
                        </a:rPr>
                        <a:t>Un 57.6% de personas entrevistadas expresan haber escuchado comentarios negativos en su trabajo por ser un HSH, lo que constituye un acto de discriminación en sí mismo. </a:t>
                      </a:r>
                    </a:p>
                    <a:p>
                      <a:pPr marL="285750" indent="-285750" algn="l" defTabSz="914400" rtl="0" eaLnBrk="1" latinLnBrk="0" hangingPunct="1">
                        <a:buFont typeface="Arial" panose="020B0604020202020204" pitchFamily="34" charset="0"/>
                        <a:buChar char="•"/>
                      </a:pPr>
                      <a:r>
                        <a:rPr lang="es-SV" sz="1300" kern="1200" dirty="0">
                          <a:solidFill>
                            <a:schemeClr val="tx1"/>
                          </a:solidFill>
                          <a:effectLst/>
                          <a:latin typeface="Gill Sans MT" panose="020B0502020104020203" pitchFamily="34" charset="0"/>
                          <a:ea typeface="+mn-ea"/>
                          <a:cs typeface="+mn-cs"/>
                        </a:rPr>
                        <a:t>El 8.7% perdieron su oportunidad de empleo por HSH.</a:t>
                      </a:r>
                      <a:endParaRPr lang="es-MX" sz="1300" kern="1200" dirty="0">
                        <a:solidFill>
                          <a:schemeClr val="tx1"/>
                        </a:solidFill>
                        <a:latin typeface="Gill Sans MT"/>
                        <a:ea typeface="+mn-ea"/>
                        <a:cs typeface="+mn-cs"/>
                      </a:endParaRPr>
                    </a:p>
                    <a:p>
                      <a:pPr marL="0" indent="0" algn="l" defTabSz="914400" rtl="0" eaLnBrk="1" latinLnBrk="0" hangingPunct="1">
                        <a:buFont typeface="Arial" panose="020B0604020202020204" pitchFamily="34" charset="0"/>
                        <a:buNone/>
                      </a:pPr>
                      <a:r>
                        <a:rPr lang="es-MX" sz="1300" b="1" kern="1200" dirty="0">
                          <a:solidFill>
                            <a:schemeClr val="tx1"/>
                          </a:solidFill>
                          <a:latin typeface="Gill Sans MT"/>
                          <a:ea typeface="+mn-ea"/>
                          <a:cs typeface="+mn-cs"/>
                        </a:rPr>
                        <a:t>Vivienda: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SV" sz="1300" kern="1200" dirty="0">
                          <a:solidFill>
                            <a:schemeClr val="tx1"/>
                          </a:solidFill>
                          <a:effectLst/>
                          <a:latin typeface="Gill Sans MT" panose="020B0502020104020203" pitchFamily="34" charset="0"/>
                          <a:ea typeface="+mn-ea"/>
                          <a:cs typeface="+mn-cs"/>
                        </a:rPr>
                        <a:t>En 2011, 26% reportaron al menos una noche en la que no tuvieron un lugar dónde dormir o que habían carecido de vivienda.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SV" sz="1300" kern="1200" dirty="0">
                          <a:solidFill>
                            <a:schemeClr val="tx1"/>
                          </a:solidFill>
                          <a:effectLst/>
                          <a:latin typeface="Gill Sans MT" panose="020B0502020104020203" pitchFamily="34" charset="0"/>
                          <a:ea typeface="+mn-ea"/>
                          <a:cs typeface="+mn-cs"/>
                        </a:rPr>
                        <a:t>En El Salvador, el 36.3% de los HSH viven en una casa alquilada¸ de acuerdo a la Consulta Nacional sobre realidades LGBTI en El Salvador (2012); el 32.7% vive en casa propia y el 31% en vivienda familiar; el 54.5% expresó vivir con su familia nuclear, 17.9% solo/a y un 13% vive con su pareja del mismo sexo.</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SV" sz="1300" kern="1200" dirty="0">
                          <a:solidFill>
                            <a:schemeClr val="tx1"/>
                          </a:solidFill>
                          <a:effectLst/>
                          <a:latin typeface="Gill Sans MT" panose="020B0502020104020203" pitchFamily="34" charset="0"/>
                          <a:ea typeface="+mn-ea"/>
                          <a:cs typeface="+mn-cs"/>
                        </a:rPr>
                        <a:t>Acceso a créditos. El 85.4% de personas LGBTI jamás han solicitado un crédito.</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SV" sz="1300" kern="1200" dirty="0">
                          <a:solidFill>
                            <a:schemeClr val="tx1"/>
                          </a:solidFill>
                          <a:effectLst/>
                          <a:latin typeface="Gill Sans MT" panose="020B0502020104020203" pitchFamily="34" charset="0"/>
                          <a:ea typeface="+mn-ea"/>
                          <a:cs typeface="+mn-cs"/>
                        </a:rPr>
                        <a:t>Solo el 14.6% de personas entrevistadas que han solicitado crédito para compra de vivienda les fueron otorgados al 53.6%.</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SV" sz="1300" kern="1200" dirty="0">
                          <a:solidFill>
                            <a:schemeClr val="tx1"/>
                          </a:solidFill>
                          <a:effectLst/>
                          <a:latin typeface="Gill Sans MT" panose="020B0502020104020203" pitchFamily="34" charset="0"/>
                          <a:ea typeface="+mn-ea"/>
                          <a:cs typeface="+mn-cs"/>
                        </a:rPr>
                        <a:t>El 97.5% de la población LGBTI manifestó no ser beneficiaria de ningún programa de gobierno que les facilite el acceso a vivienda, mientras que únicamente el 2.5% manifestó haberse beneficiado de algún programa gubernamental.  </a:t>
                      </a:r>
                    </a:p>
                  </a:txBody>
                  <a:tcPr marL="25057" marR="2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13325" name="2 Rectángulo">
            <a:extLst>
              <a:ext uri="{FF2B5EF4-FFF2-40B4-BE49-F238E27FC236}">
                <a16:creationId xmlns="" xmlns:a16="http://schemas.microsoft.com/office/drawing/2014/main" id="{5F03F421-CA9F-4EDA-BB54-E6D743F03DAA}"/>
              </a:ext>
            </a:extLst>
          </p:cNvPr>
          <p:cNvSpPr>
            <a:spLocks noChangeArrowheads="1"/>
          </p:cNvSpPr>
          <p:nvPr/>
        </p:nvSpPr>
        <p:spPr bwMode="auto">
          <a:xfrm>
            <a:off x="112713" y="-33135"/>
            <a:ext cx="85693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eaLnBrk="1" hangingPunct="1">
              <a:spcBef>
                <a:spcPct val="0"/>
              </a:spcBef>
              <a:buFontTx/>
              <a:buNone/>
            </a:pPr>
            <a:r>
              <a:rPr lang="es-NI" altLang="es-NI" sz="2800" b="1" dirty="0">
                <a:latin typeface="Gill Sans MT" panose="020B0502020104020203" pitchFamily="34" charset="0"/>
              </a:rPr>
              <a:t>Condiciones de vida y trabajo</a:t>
            </a:r>
            <a:endParaRPr lang="en-US" altLang="es-NI" sz="2800" b="1" dirty="0">
              <a:latin typeface="Gill Sans MT" panose="020B0502020104020203"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a:extLst>
              <a:ext uri="{FF2B5EF4-FFF2-40B4-BE49-F238E27FC236}">
                <a16:creationId xmlns="" xmlns:a16="http://schemas.microsoft.com/office/drawing/2014/main" id="{1DD10C98-5B06-424F-B18B-EE50A3751D36}"/>
              </a:ext>
            </a:extLst>
          </p:cNvPr>
          <p:cNvGraphicFramePr>
            <a:graphicFrameLocks noGrp="1"/>
          </p:cNvGraphicFramePr>
          <p:nvPr>
            <p:extLst>
              <p:ext uri="{D42A27DB-BD31-4B8C-83A1-F6EECF244321}">
                <p14:modId xmlns:p14="http://schemas.microsoft.com/office/powerpoint/2010/main" val="4221074877"/>
              </p:ext>
            </p:extLst>
          </p:nvPr>
        </p:nvGraphicFramePr>
        <p:xfrm>
          <a:off x="250825" y="456804"/>
          <a:ext cx="8689975" cy="6265986"/>
        </p:xfrm>
        <a:graphic>
          <a:graphicData uri="http://schemas.openxmlformats.org/drawingml/2006/table">
            <a:tbl>
              <a:tblPr/>
              <a:tblGrid>
                <a:gridCol w="4537199">
                  <a:extLst>
                    <a:ext uri="{9D8B030D-6E8A-4147-A177-3AD203B41FA5}">
                      <a16:colId xmlns="" xmlns:a16="http://schemas.microsoft.com/office/drawing/2014/main" val="20000"/>
                    </a:ext>
                  </a:extLst>
                </a:gridCol>
                <a:gridCol w="4152776">
                  <a:extLst>
                    <a:ext uri="{9D8B030D-6E8A-4147-A177-3AD203B41FA5}">
                      <a16:colId xmlns="" xmlns:a16="http://schemas.microsoft.com/office/drawing/2014/main" val="20001"/>
                    </a:ext>
                  </a:extLst>
                </a:gridCol>
              </a:tblGrid>
              <a:tr h="390688">
                <a:tc>
                  <a:txBody>
                    <a:bodyPr/>
                    <a:lstStyle/>
                    <a:p>
                      <a:pPr marL="0" marR="0" algn="ctr">
                        <a:spcBef>
                          <a:spcPts val="0"/>
                        </a:spcBef>
                        <a:spcAft>
                          <a:spcPts val="0"/>
                        </a:spcAft>
                      </a:pPr>
                      <a:r>
                        <a:rPr lang="es-NI" sz="1800" b="1" dirty="0">
                          <a:latin typeface="Gill Sans MT"/>
                          <a:ea typeface="Times New Roman"/>
                        </a:rPr>
                        <a:t>Evidencias favorables </a:t>
                      </a:r>
                      <a:endParaRPr lang="en-US" sz="1800" dirty="0">
                        <a:latin typeface="Times New Roman"/>
                        <a:ea typeface="Times New Roman"/>
                      </a:endParaRPr>
                    </a:p>
                  </a:txBody>
                  <a:tcPr marL="25057" marR="250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latin typeface="Gill Sans MT"/>
                          <a:ea typeface="Times New Roman"/>
                          <a:cs typeface="+mn-cs"/>
                        </a:rPr>
                        <a:t>Evidencias limitantes </a:t>
                      </a:r>
                    </a:p>
                  </a:txBody>
                  <a:tcPr marL="25057" marR="250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extLst>
                  <a:ext uri="{0D108BD9-81ED-4DB2-BD59-A6C34878D82A}">
                    <a16:rowId xmlns="" xmlns:a16="http://schemas.microsoft.com/office/drawing/2014/main" val="10000"/>
                  </a:ext>
                </a:extLst>
              </a:tr>
              <a:tr h="5875298">
                <a:tc>
                  <a:txBody>
                    <a:bodyPr/>
                    <a:lstStyle/>
                    <a:p>
                      <a:r>
                        <a:rPr lang="es-SV" sz="1200" b="1" kern="1200" dirty="0">
                          <a:solidFill>
                            <a:schemeClr val="tx1"/>
                          </a:solidFill>
                          <a:effectLst/>
                          <a:latin typeface="Gill Sans MT" panose="020B0502020104020203" pitchFamily="34" charset="0"/>
                          <a:ea typeface="+mn-ea"/>
                          <a:cs typeface="+mn-cs"/>
                        </a:rPr>
                        <a:t>ACCESO A SERVICIOS PREVENTIVOS</a:t>
                      </a:r>
                      <a:endParaRPr lang="es-SV" sz="1200" kern="1200" dirty="0">
                        <a:solidFill>
                          <a:schemeClr val="tx1"/>
                        </a:solidFill>
                        <a:effectLst/>
                        <a:latin typeface="Gill Sans MT" panose="020B0502020104020203" pitchFamily="34" charset="0"/>
                        <a:ea typeface="+mn-ea"/>
                        <a:cs typeface="+mn-cs"/>
                      </a:endParaRPr>
                    </a:p>
                    <a:p>
                      <a:pPr marL="285750" lvl="0" indent="-285750">
                        <a:buFontTx/>
                        <a:buChar char="-"/>
                      </a:pPr>
                      <a:r>
                        <a:rPr lang="es-SV" sz="1200" kern="1200" dirty="0">
                          <a:solidFill>
                            <a:schemeClr val="tx1"/>
                          </a:solidFill>
                          <a:effectLst/>
                          <a:latin typeface="Gill Sans MT" panose="020B0502020104020203" pitchFamily="34" charset="0"/>
                          <a:ea typeface="+mn-ea"/>
                          <a:cs typeface="+mn-cs"/>
                        </a:rPr>
                        <a:t>Existencia de clínicas VICITS, con servicios de prevención, diagnóstico, atención y tratamiento de ITS. </a:t>
                      </a:r>
                    </a:p>
                    <a:p>
                      <a:pPr marL="285750" lvl="0" indent="-285750">
                        <a:buFontTx/>
                        <a:buChar char="-"/>
                      </a:pPr>
                      <a:r>
                        <a:rPr lang="es-SV" sz="1200" kern="1200" dirty="0">
                          <a:solidFill>
                            <a:schemeClr val="tx1"/>
                          </a:solidFill>
                          <a:effectLst/>
                          <a:latin typeface="Gill Sans MT" panose="020B0502020104020203" pitchFamily="34" charset="0"/>
                          <a:ea typeface="+mn-ea"/>
                          <a:cs typeface="+mn-cs"/>
                        </a:rPr>
                        <a:t>ONG de PC. La metodología de abordaje. Las ONG que se desplazan a cualquier punto del país.</a:t>
                      </a:r>
                    </a:p>
                    <a:p>
                      <a:pPr marL="285750" lvl="0" indent="-285750">
                        <a:buFontTx/>
                        <a:buChar char="-"/>
                      </a:pPr>
                      <a:endParaRPr lang="es-SV" sz="1200" kern="1200" dirty="0">
                        <a:solidFill>
                          <a:schemeClr val="tx1"/>
                        </a:solidFill>
                        <a:effectLst/>
                        <a:latin typeface="Gill Sans MT" panose="020B0502020104020203" pitchFamily="34" charset="0"/>
                        <a:ea typeface="+mn-ea"/>
                        <a:cs typeface="+mn-cs"/>
                      </a:endParaRPr>
                    </a:p>
                    <a:p>
                      <a:r>
                        <a:rPr lang="es-SV" sz="1200" b="1" kern="1200" dirty="0">
                          <a:solidFill>
                            <a:schemeClr val="tx1"/>
                          </a:solidFill>
                          <a:effectLst/>
                          <a:latin typeface="Gill Sans MT" panose="020B0502020104020203" pitchFamily="34" charset="0"/>
                          <a:ea typeface="+mn-ea"/>
                          <a:cs typeface="+mn-cs"/>
                        </a:rPr>
                        <a:t>ACCESO A CONDÓN</a:t>
                      </a:r>
                      <a:endParaRPr lang="es-SV" sz="1200" kern="1200" dirty="0">
                        <a:solidFill>
                          <a:schemeClr val="tx1"/>
                        </a:solidFill>
                        <a:effectLst/>
                        <a:latin typeface="Gill Sans MT" panose="020B0502020104020203" pitchFamily="34" charset="0"/>
                        <a:ea typeface="+mn-ea"/>
                        <a:cs typeface="+mn-cs"/>
                      </a:endParaRPr>
                    </a:p>
                    <a:p>
                      <a:pPr marL="285750" lvl="0" indent="-285750">
                        <a:buFontTx/>
                        <a:buChar char="-"/>
                      </a:pPr>
                      <a:r>
                        <a:rPr lang="es-SV" sz="1200" kern="1200" dirty="0">
                          <a:solidFill>
                            <a:schemeClr val="tx1"/>
                          </a:solidFill>
                          <a:effectLst/>
                          <a:latin typeface="Gill Sans MT" panose="020B0502020104020203" pitchFamily="34" charset="0"/>
                          <a:ea typeface="+mn-ea"/>
                          <a:cs typeface="+mn-cs"/>
                        </a:rPr>
                        <a:t>El 94.7% de los HSH refiere que obtener condón es muy fácil, el 51.4% no tenía condones. </a:t>
                      </a:r>
                    </a:p>
                    <a:p>
                      <a:pPr marL="285750" lvl="0" indent="-285750">
                        <a:buFontTx/>
                        <a:buChar char="-"/>
                      </a:pPr>
                      <a:r>
                        <a:rPr lang="es-SV" sz="1200" kern="1200" dirty="0">
                          <a:solidFill>
                            <a:schemeClr val="tx1"/>
                          </a:solidFill>
                          <a:effectLst/>
                          <a:latin typeface="Gill Sans MT" panose="020B0502020104020203" pitchFamily="34" charset="0"/>
                          <a:ea typeface="+mn-ea"/>
                          <a:cs typeface="+mn-cs"/>
                        </a:rPr>
                        <a:t>El 77.6% consiguió condones gratis en un centro de salud pública y de estos el 75.0% los consiguió gratis en una ONG.</a:t>
                      </a:r>
                    </a:p>
                    <a:p>
                      <a:pPr marL="285750" lvl="0" indent="-285750">
                        <a:buFontTx/>
                        <a:buChar char="-"/>
                      </a:pPr>
                      <a:endParaRPr lang="es-SV" sz="1200" kern="1200" dirty="0">
                        <a:solidFill>
                          <a:schemeClr val="tx1"/>
                        </a:solidFill>
                        <a:effectLst/>
                        <a:latin typeface="+mn-lt"/>
                        <a:ea typeface="+mn-ea"/>
                        <a:cs typeface="+mn-cs"/>
                      </a:endParaRPr>
                    </a:p>
                    <a:p>
                      <a:r>
                        <a:rPr lang="es-SV" sz="1200" b="1" kern="1200" dirty="0">
                          <a:solidFill>
                            <a:schemeClr val="tx1"/>
                          </a:solidFill>
                          <a:effectLst/>
                          <a:latin typeface="Gill Sans MT" panose="020B0502020104020203" pitchFamily="34" charset="0"/>
                          <a:ea typeface="+mn-ea"/>
                          <a:cs typeface="+mn-cs"/>
                        </a:rPr>
                        <a:t>COBERTURA Y CALIDAD DE LA PRUEBA DE VIH: </a:t>
                      </a:r>
                      <a:endParaRPr lang="es-SV" sz="1200" dirty="0">
                        <a:effectLst/>
                        <a:latin typeface="Gill Sans MT" panose="020B0502020104020203" pitchFamily="34" charset="0"/>
                      </a:endParaRPr>
                    </a:p>
                    <a:p>
                      <a:pPr marL="285750" indent="-285750">
                        <a:buFontTx/>
                        <a:buChar char="-"/>
                      </a:pPr>
                      <a:r>
                        <a:rPr lang="es-SV" sz="1200" kern="1200" dirty="0">
                          <a:solidFill>
                            <a:schemeClr val="tx1"/>
                          </a:solidFill>
                          <a:effectLst/>
                          <a:latin typeface="Gill Sans MT" panose="020B0502020104020203" pitchFamily="34" charset="0"/>
                          <a:ea typeface="+mn-ea"/>
                          <a:cs typeface="+mn-cs"/>
                        </a:rPr>
                        <a:t>El 73.1% se realizó la prueba de VIH alguna vez en la vida, para 2016.</a:t>
                      </a:r>
                    </a:p>
                    <a:p>
                      <a:pPr marL="285750" indent="-285750">
                        <a:buFontTx/>
                        <a:buChar char="-"/>
                      </a:pPr>
                      <a:endParaRPr lang="es-SV" sz="1200" kern="1200" dirty="0">
                        <a:solidFill>
                          <a:schemeClr val="tx1"/>
                        </a:solidFill>
                        <a:effectLst/>
                        <a:latin typeface="Gill Sans MT" panose="020B0502020104020203" pitchFamily="34" charset="0"/>
                        <a:ea typeface="+mn-ea"/>
                        <a:cs typeface="+mn-cs"/>
                      </a:endParaRPr>
                    </a:p>
                    <a:p>
                      <a:r>
                        <a:rPr lang="es-SV" sz="1200" b="1" kern="1200" dirty="0">
                          <a:solidFill>
                            <a:schemeClr val="tx1"/>
                          </a:solidFill>
                          <a:effectLst/>
                          <a:latin typeface="Gill Sans MT" panose="020B0502020104020203" pitchFamily="34" charset="0"/>
                          <a:ea typeface="+mn-ea"/>
                          <a:cs typeface="+mn-cs"/>
                        </a:rPr>
                        <a:t>CALIDAD DE LA ATENCIÓN</a:t>
                      </a:r>
                      <a:r>
                        <a:rPr lang="es-SV" sz="1200" kern="1200" dirty="0">
                          <a:solidFill>
                            <a:schemeClr val="tx1"/>
                          </a:solidFill>
                          <a:effectLst/>
                          <a:latin typeface="Gill Sans MT" panose="020B0502020104020203" pitchFamily="34" charset="0"/>
                          <a:ea typeface="+mn-ea"/>
                          <a:cs typeface="+mn-cs"/>
                        </a:rPr>
                        <a:t>: </a:t>
                      </a:r>
                      <a:endParaRPr lang="es-SV" sz="1200" dirty="0">
                        <a:effectLst/>
                        <a:latin typeface="Gill Sans MT" panose="020B0502020104020203" pitchFamily="34" charset="0"/>
                      </a:endParaRPr>
                    </a:p>
                    <a:p>
                      <a:pPr marL="285750" indent="-285750">
                        <a:buFontTx/>
                        <a:buChar char="-"/>
                      </a:pPr>
                      <a:r>
                        <a:rPr lang="es-SV" sz="1200" kern="1200" dirty="0">
                          <a:solidFill>
                            <a:schemeClr val="tx1"/>
                          </a:solidFill>
                          <a:effectLst/>
                          <a:latin typeface="Gill Sans MT" panose="020B0502020104020203" pitchFamily="34" charset="0"/>
                          <a:ea typeface="+mn-ea"/>
                          <a:cs typeface="+mn-cs"/>
                        </a:rPr>
                        <a:t>El 94% de HSH afirmaron que el médico si se tomó el tiempo suficiente para aclarar sus dudas. </a:t>
                      </a:r>
                    </a:p>
                    <a:p>
                      <a:pPr marL="285750" indent="-285750">
                        <a:buFontTx/>
                        <a:buChar char="-"/>
                      </a:pPr>
                      <a:r>
                        <a:rPr lang="es-SV" sz="1200" kern="1200" dirty="0">
                          <a:solidFill>
                            <a:schemeClr val="tx1"/>
                          </a:solidFill>
                          <a:effectLst/>
                          <a:latin typeface="Gill Sans MT" panose="020B0502020104020203" pitchFamily="34" charset="0"/>
                          <a:ea typeface="+mn-ea"/>
                          <a:cs typeface="+mn-cs"/>
                        </a:rPr>
                        <a:t>El 95% respondió que es accesible porque eran de San Salvador o municipios cercanos y el resto de la muestra, que no 5% porque eran de municipios distantes.</a:t>
                      </a:r>
                    </a:p>
                    <a:p>
                      <a:pPr marL="285750" indent="-285750">
                        <a:buFontTx/>
                        <a:buChar char="-"/>
                      </a:pPr>
                      <a:r>
                        <a:rPr lang="es-SV" sz="1200" kern="1200" dirty="0">
                          <a:solidFill>
                            <a:schemeClr val="tx1"/>
                          </a:solidFill>
                          <a:effectLst/>
                          <a:latin typeface="Gill Sans MT" panose="020B0502020104020203" pitchFamily="34" charset="0"/>
                          <a:ea typeface="+mn-ea"/>
                          <a:cs typeface="+mn-cs"/>
                        </a:rPr>
                        <a:t>El tiempo de duración de la consulta médica. El 10% de HSH consideran inadecuado y el 90% como adecuado. </a:t>
                      </a:r>
                    </a:p>
                    <a:p>
                      <a:r>
                        <a:rPr lang="es-SV" sz="1200" b="1" kern="1200" dirty="0">
                          <a:solidFill>
                            <a:schemeClr val="tx1"/>
                          </a:solidFill>
                          <a:effectLst/>
                          <a:latin typeface="+mn-lt"/>
                          <a:ea typeface="+mn-ea"/>
                          <a:cs typeface="+mn-cs"/>
                        </a:rPr>
                        <a:t> </a:t>
                      </a:r>
                      <a:endParaRPr lang="es-SV" sz="1200" dirty="0">
                        <a:effectLst/>
                      </a:endParaRPr>
                    </a:p>
                    <a:p>
                      <a:r>
                        <a:rPr lang="es-SV" sz="1200" b="1" kern="1200" dirty="0">
                          <a:solidFill>
                            <a:schemeClr val="tx1"/>
                          </a:solidFill>
                          <a:effectLst/>
                          <a:latin typeface="Gill Sans MT" panose="020B0502020104020203" pitchFamily="34" charset="0"/>
                          <a:ea typeface="+mn-ea"/>
                          <a:cs typeface="+mn-cs"/>
                        </a:rPr>
                        <a:t>CASCADA DEL CONTINUO DE LA ATENCIÓN EN VIH:</a:t>
                      </a:r>
                      <a:endParaRPr lang="es-SV" sz="1200" dirty="0">
                        <a:effectLst/>
                        <a:latin typeface="Gill Sans MT" panose="020B0502020104020203" pitchFamily="34" charset="0"/>
                      </a:endParaRPr>
                    </a:p>
                    <a:p>
                      <a:r>
                        <a:rPr lang="es-SV" sz="1200" kern="1200" dirty="0">
                          <a:solidFill>
                            <a:schemeClr val="tx1"/>
                          </a:solidFill>
                          <a:effectLst/>
                          <a:latin typeface="Gill Sans MT" panose="020B0502020104020203" pitchFamily="34" charset="0"/>
                          <a:ea typeface="+mn-ea"/>
                          <a:cs typeface="+mn-cs"/>
                        </a:rPr>
                        <a:t>De 23,788:</a:t>
                      </a:r>
                    </a:p>
                    <a:p>
                      <a:pPr marL="285750" indent="-285750">
                        <a:buFontTx/>
                        <a:buChar char="-"/>
                      </a:pPr>
                      <a:r>
                        <a:rPr lang="es-SV" sz="1200" kern="1200" dirty="0">
                          <a:solidFill>
                            <a:schemeClr val="tx1"/>
                          </a:solidFill>
                          <a:effectLst/>
                          <a:latin typeface="Gill Sans MT" panose="020B0502020104020203" pitchFamily="34" charset="0"/>
                          <a:ea typeface="+mn-ea"/>
                          <a:cs typeface="+mn-cs"/>
                        </a:rPr>
                        <a:t>Un 78% (18,556) conocen su diagnóstico, </a:t>
                      </a:r>
                    </a:p>
                    <a:p>
                      <a:pPr marL="285750" indent="-285750">
                        <a:buFontTx/>
                        <a:buChar char="-"/>
                      </a:pPr>
                      <a:r>
                        <a:rPr lang="es-SV" sz="1200" kern="1200" dirty="0">
                          <a:solidFill>
                            <a:schemeClr val="tx1"/>
                          </a:solidFill>
                          <a:effectLst/>
                          <a:latin typeface="Gill Sans MT" panose="020B0502020104020203" pitchFamily="34" charset="0"/>
                          <a:ea typeface="+mn-ea"/>
                          <a:cs typeface="+mn-cs"/>
                        </a:rPr>
                        <a:t>El 59% (14,028) están vinculados a las clínicas TAR. </a:t>
                      </a:r>
                    </a:p>
                    <a:p>
                      <a:pPr marL="285750" indent="-285750">
                        <a:buFontTx/>
                        <a:buChar char="-"/>
                      </a:pPr>
                      <a:r>
                        <a:rPr lang="es-SV" sz="1200" kern="1200" dirty="0">
                          <a:solidFill>
                            <a:schemeClr val="tx1"/>
                          </a:solidFill>
                          <a:effectLst/>
                          <a:latin typeface="Gill Sans MT" panose="020B0502020104020203" pitchFamily="34" charset="0"/>
                          <a:ea typeface="+mn-ea"/>
                          <a:cs typeface="+mn-cs"/>
                        </a:rPr>
                        <a:t>El 41% (9,699) están retenidas para el cuidado clínico, </a:t>
                      </a:r>
                    </a:p>
                    <a:p>
                      <a:pPr marL="285750" indent="-285750">
                        <a:buFontTx/>
                        <a:buChar char="-"/>
                      </a:pPr>
                      <a:r>
                        <a:rPr lang="es-SV" sz="1200" kern="1200" dirty="0">
                          <a:solidFill>
                            <a:schemeClr val="tx1"/>
                          </a:solidFill>
                          <a:effectLst/>
                          <a:latin typeface="Gill Sans MT" panose="020B0502020104020203" pitchFamily="34" charset="0"/>
                          <a:ea typeface="+mn-ea"/>
                          <a:cs typeface="+mn-cs"/>
                        </a:rPr>
                        <a:t>El 37% (8,775) permanecen en tratamiento.</a:t>
                      </a:r>
                    </a:p>
                    <a:p>
                      <a:pPr marL="285750" indent="-285750">
                        <a:buFontTx/>
                        <a:buChar char="-"/>
                      </a:pPr>
                      <a:r>
                        <a:rPr lang="es-SV" sz="1200" kern="1200" dirty="0">
                          <a:solidFill>
                            <a:schemeClr val="tx1"/>
                          </a:solidFill>
                          <a:effectLst/>
                          <a:latin typeface="Gill Sans MT" panose="020B0502020104020203" pitchFamily="34" charset="0"/>
                          <a:ea typeface="+mn-ea"/>
                          <a:cs typeface="+mn-cs"/>
                        </a:rPr>
                        <a:t>Un 31% (7,309) presentan carga viral suprimida.</a:t>
                      </a:r>
                    </a:p>
                  </a:txBody>
                  <a:tcPr marL="25057" marR="2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s-SV" sz="1400" b="1" kern="1200" dirty="0">
                          <a:solidFill>
                            <a:schemeClr val="tx1"/>
                          </a:solidFill>
                          <a:effectLst/>
                          <a:latin typeface="Gill Sans MT" panose="020B0502020104020203" pitchFamily="34" charset="0"/>
                          <a:ea typeface="+mn-ea"/>
                          <a:cs typeface="+mn-cs"/>
                        </a:rPr>
                        <a:t>ACCESO A SERVICIOS PREVENTIVOS </a:t>
                      </a:r>
                      <a:endParaRPr lang="es-SV" sz="1400" dirty="0">
                        <a:effectLst/>
                        <a:latin typeface="Gill Sans MT" panose="020B0502020104020203" pitchFamily="34" charset="0"/>
                      </a:endParaRPr>
                    </a:p>
                    <a:p>
                      <a:r>
                        <a:rPr lang="es-SV" sz="1400" kern="1200" dirty="0">
                          <a:solidFill>
                            <a:schemeClr val="tx1"/>
                          </a:solidFill>
                          <a:effectLst/>
                          <a:latin typeface="Gill Sans MT" panose="020B0502020104020203" pitchFamily="34" charset="0"/>
                          <a:ea typeface="+mn-ea"/>
                          <a:cs typeface="+mn-cs"/>
                        </a:rPr>
                        <a:t>El hecho de que la mayoría del acceso sea a través de ONG que dependen de financiamiento externo es una vulnerabilidad y a la vez un factor limitante.</a:t>
                      </a:r>
                    </a:p>
                    <a:p>
                      <a:endParaRPr lang="es-SV" sz="1400" kern="1200" dirty="0">
                        <a:solidFill>
                          <a:schemeClr val="tx1"/>
                        </a:solidFill>
                        <a:effectLst/>
                        <a:latin typeface="Gill Sans MT" panose="020B0502020104020203" pitchFamily="34" charset="0"/>
                        <a:ea typeface="+mn-ea"/>
                        <a:cs typeface="+mn-cs"/>
                      </a:endParaRPr>
                    </a:p>
                    <a:p>
                      <a:r>
                        <a:rPr lang="es-SV" sz="1400" b="1" kern="1200" dirty="0">
                          <a:solidFill>
                            <a:schemeClr val="tx1"/>
                          </a:solidFill>
                          <a:effectLst/>
                          <a:latin typeface="Gill Sans MT" panose="020B0502020104020203" pitchFamily="34" charset="0"/>
                          <a:ea typeface="+mn-ea"/>
                          <a:cs typeface="+mn-cs"/>
                        </a:rPr>
                        <a:t>DISCRIMINACIÓN EN SERVICIOS DE SALUD:</a:t>
                      </a:r>
                      <a:r>
                        <a:rPr lang="es-SV" sz="1400" kern="1200" dirty="0">
                          <a:solidFill>
                            <a:schemeClr val="tx1"/>
                          </a:solidFill>
                          <a:effectLst/>
                          <a:latin typeface="Gill Sans MT" panose="020B0502020104020203" pitchFamily="34" charset="0"/>
                          <a:ea typeface="+mn-ea"/>
                          <a:cs typeface="+mn-cs"/>
                        </a:rPr>
                        <a:t> </a:t>
                      </a:r>
                    </a:p>
                    <a:p>
                      <a:r>
                        <a:rPr lang="es-SV" sz="1400" kern="1200" dirty="0">
                          <a:solidFill>
                            <a:schemeClr val="tx1"/>
                          </a:solidFill>
                          <a:effectLst/>
                          <a:latin typeface="Gill Sans MT" panose="020B0502020104020203" pitchFamily="34" charset="0"/>
                          <a:ea typeface="+mn-ea"/>
                          <a:cs typeface="+mn-cs"/>
                        </a:rPr>
                        <a:t>El 26.8% sí manifestó ser víctima de abuso y/o discriminación:</a:t>
                      </a:r>
                    </a:p>
                    <a:p>
                      <a:pPr marL="285750" indent="-285750">
                        <a:buFontTx/>
                        <a:buChar char="-"/>
                      </a:pPr>
                      <a:r>
                        <a:rPr lang="es-SV" sz="1400" kern="1200" dirty="0">
                          <a:solidFill>
                            <a:schemeClr val="tx1"/>
                          </a:solidFill>
                          <a:effectLst/>
                          <a:latin typeface="Gill Sans MT" panose="020B0502020104020203" pitchFamily="34" charset="0"/>
                          <a:ea typeface="+mn-ea"/>
                          <a:cs typeface="+mn-cs"/>
                        </a:rPr>
                        <a:t>Médicos, seguidos del 25.7%. </a:t>
                      </a:r>
                    </a:p>
                    <a:p>
                      <a:pPr marL="285750" indent="-285750">
                        <a:buFontTx/>
                        <a:buChar char="-"/>
                      </a:pPr>
                      <a:r>
                        <a:rPr lang="es-SV" sz="1400" kern="1200" dirty="0">
                          <a:solidFill>
                            <a:schemeClr val="tx1"/>
                          </a:solidFill>
                          <a:effectLst/>
                          <a:latin typeface="Gill Sans MT" panose="020B0502020104020203" pitchFamily="34" charset="0"/>
                          <a:ea typeface="+mn-ea"/>
                          <a:cs typeface="+mn-cs"/>
                        </a:rPr>
                        <a:t>Enfermería y el 22.8%. </a:t>
                      </a:r>
                    </a:p>
                    <a:p>
                      <a:pPr marL="285750" indent="-285750">
                        <a:buFontTx/>
                        <a:buChar char="-"/>
                      </a:pPr>
                      <a:r>
                        <a:rPr lang="es-SV" sz="1400" kern="1200" dirty="0">
                          <a:solidFill>
                            <a:schemeClr val="tx1"/>
                          </a:solidFill>
                          <a:effectLst/>
                          <a:latin typeface="Gill Sans MT" panose="020B0502020104020203" pitchFamily="34" charset="0"/>
                          <a:ea typeface="+mn-ea"/>
                          <a:cs typeface="+mn-cs"/>
                        </a:rPr>
                        <a:t>15.8% vigilancia y/o seguridad.</a:t>
                      </a:r>
                    </a:p>
                    <a:p>
                      <a:pPr marL="285750" indent="-285750">
                        <a:buFontTx/>
                        <a:buChar char="-"/>
                      </a:pPr>
                      <a:r>
                        <a:rPr lang="es-SV" sz="1400" kern="1200" dirty="0">
                          <a:solidFill>
                            <a:schemeClr val="tx1"/>
                          </a:solidFill>
                          <a:effectLst/>
                          <a:latin typeface="Gill Sans MT" panose="020B0502020104020203" pitchFamily="34" charset="0"/>
                          <a:ea typeface="+mn-ea"/>
                          <a:cs typeface="+mn-cs"/>
                        </a:rPr>
                        <a:t>6.7% experimentó discriminación cuando se realizó la última prueba de VIH. En el estudio realizado por </a:t>
                      </a:r>
                      <a:r>
                        <a:rPr lang="es-SV" sz="1400" kern="1200" dirty="0" err="1">
                          <a:solidFill>
                            <a:schemeClr val="tx1"/>
                          </a:solidFill>
                          <a:effectLst/>
                          <a:latin typeface="Gill Sans MT" panose="020B0502020104020203" pitchFamily="34" charset="0"/>
                          <a:ea typeface="+mn-ea"/>
                          <a:cs typeface="+mn-cs"/>
                        </a:rPr>
                        <a:t>Task</a:t>
                      </a:r>
                      <a:r>
                        <a:rPr lang="es-SV" sz="1400" kern="1200" dirty="0">
                          <a:solidFill>
                            <a:schemeClr val="tx1"/>
                          </a:solidFill>
                          <a:effectLst/>
                          <a:latin typeface="Gill Sans MT" panose="020B0502020104020203" pitchFamily="34" charset="0"/>
                          <a:ea typeface="+mn-ea"/>
                          <a:cs typeface="+mn-cs"/>
                        </a:rPr>
                        <a:t> </a:t>
                      </a:r>
                      <a:r>
                        <a:rPr lang="es-SV" sz="1400" kern="1200" dirty="0" err="1">
                          <a:solidFill>
                            <a:schemeClr val="tx1"/>
                          </a:solidFill>
                          <a:effectLst/>
                          <a:latin typeface="Gill Sans MT" panose="020B0502020104020203" pitchFamily="34" charset="0"/>
                          <a:ea typeface="+mn-ea"/>
                          <a:cs typeface="+mn-cs"/>
                        </a:rPr>
                        <a:t>Force</a:t>
                      </a:r>
                      <a:r>
                        <a:rPr lang="es-SV" sz="1400" kern="1200" dirty="0">
                          <a:solidFill>
                            <a:schemeClr val="tx1"/>
                          </a:solidFill>
                          <a:effectLst/>
                          <a:latin typeface="Gill Sans MT" panose="020B0502020104020203" pitchFamily="34" charset="0"/>
                          <a:ea typeface="+mn-ea"/>
                          <a:cs typeface="+mn-cs"/>
                        </a:rPr>
                        <a:t> </a:t>
                      </a:r>
                      <a:r>
                        <a:rPr lang="es-SV" sz="1400" kern="1200" dirty="0" err="1">
                          <a:solidFill>
                            <a:schemeClr val="tx1"/>
                          </a:solidFill>
                          <a:effectLst/>
                          <a:latin typeface="Gill Sans MT" panose="020B0502020104020203" pitchFamily="34" charset="0"/>
                          <a:ea typeface="+mn-ea"/>
                          <a:cs typeface="+mn-cs"/>
                        </a:rPr>
                        <a:t>For</a:t>
                      </a:r>
                      <a:r>
                        <a:rPr lang="es-SV" sz="1400" kern="1200" dirty="0">
                          <a:solidFill>
                            <a:schemeClr val="tx1"/>
                          </a:solidFill>
                          <a:effectLst/>
                          <a:latin typeface="Gill Sans MT" panose="020B0502020104020203" pitchFamily="34" charset="0"/>
                          <a:ea typeface="+mn-ea"/>
                          <a:cs typeface="+mn-cs"/>
                        </a:rPr>
                        <a:t> Global </a:t>
                      </a:r>
                      <a:r>
                        <a:rPr lang="es-SV" sz="1400" kern="1200" dirty="0" err="1">
                          <a:solidFill>
                            <a:schemeClr val="tx1"/>
                          </a:solidFill>
                          <a:effectLst/>
                          <a:latin typeface="Gill Sans MT" panose="020B0502020104020203" pitchFamily="34" charset="0"/>
                          <a:ea typeface="+mn-ea"/>
                          <a:cs typeface="+mn-cs"/>
                        </a:rPr>
                        <a:t>Health</a:t>
                      </a:r>
                      <a:r>
                        <a:rPr lang="es-SV" sz="1400" kern="1200" dirty="0">
                          <a:solidFill>
                            <a:schemeClr val="tx1"/>
                          </a:solidFill>
                          <a:effectLst/>
                          <a:latin typeface="Gill Sans MT" panose="020B0502020104020203" pitchFamily="34" charset="0"/>
                          <a:ea typeface="+mn-ea"/>
                          <a:cs typeface="+mn-cs"/>
                        </a:rPr>
                        <a:t> 2016.</a:t>
                      </a:r>
                    </a:p>
                    <a:p>
                      <a:pPr marL="285750" indent="-285750">
                        <a:buFontTx/>
                        <a:buChar char="-"/>
                      </a:pPr>
                      <a:endParaRPr lang="es-SV" sz="1400" kern="1200" dirty="0">
                        <a:solidFill>
                          <a:schemeClr val="tx1"/>
                        </a:solidFill>
                        <a:effectLst/>
                        <a:latin typeface="Gill Sans MT" panose="020B0502020104020203" pitchFamily="34" charset="0"/>
                        <a:ea typeface="+mn-ea"/>
                        <a:cs typeface="+mn-cs"/>
                      </a:endParaRPr>
                    </a:p>
                    <a:p>
                      <a:r>
                        <a:rPr lang="es-SV" sz="1400" b="1" kern="1200" dirty="0">
                          <a:solidFill>
                            <a:schemeClr val="tx1"/>
                          </a:solidFill>
                          <a:effectLst/>
                          <a:latin typeface="Gill Sans MT" panose="020B0502020104020203" pitchFamily="34" charset="0"/>
                          <a:ea typeface="+mn-ea"/>
                          <a:cs typeface="+mn-cs"/>
                        </a:rPr>
                        <a:t>ACCESO A SERVICIOS DIAGNÓSTICOS DE ITS: </a:t>
                      </a:r>
                      <a:endParaRPr lang="es-SV" sz="1400" kern="1200" dirty="0">
                        <a:solidFill>
                          <a:schemeClr val="tx1"/>
                        </a:solidFill>
                        <a:effectLst/>
                        <a:latin typeface="Gill Sans MT" panose="020B0502020104020203" pitchFamily="34" charset="0"/>
                        <a:ea typeface="+mn-ea"/>
                        <a:cs typeface="+mn-cs"/>
                      </a:endParaRPr>
                    </a:p>
                    <a:p>
                      <a:pPr marL="285750" lvl="0" indent="-285750">
                        <a:buFontTx/>
                        <a:buChar char="-"/>
                      </a:pPr>
                      <a:r>
                        <a:rPr lang="es-SV" sz="1400" kern="1200" dirty="0">
                          <a:solidFill>
                            <a:schemeClr val="tx1"/>
                          </a:solidFill>
                          <a:effectLst/>
                          <a:latin typeface="Gill Sans MT" panose="020B0502020104020203" pitchFamily="34" charset="0"/>
                          <a:ea typeface="+mn-ea"/>
                          <a:cs typeface="+mn-cs"/>
                        </a:rPr>
                        <a:t>Un 4.1% fue diagnosticado con ITS. </a:t>
                      </a:r>
                    </a:p>
                    <a:p>
                      <a:pPr marL="285750" lvl="0" indent="-285750">
                        <a:buFontTx/>
                        <a:buChar char="-"/>
                      </a:pPr>
                      <a:r>
                        <a:rPr lang="es-SV" sz="1400" kern="1200" dirty="0">
                          <a:solidFill>
                            <a:schemeClr val="tx1"/>
                          </a:solidFill>
                          <a:effectLst/>
                          <a:latin typeface="Gill Sans MT" panose="020B0502020104020203" pitchFamily="34" charset="0"/>
                          <a:ea typeface="+mn-ea"/>
                          <a:cs typeface="+mn-cs"/>
                        </a:rPr>
                        <a:t>Sífilis, 34.0%</a:t>
                      </a:r>
                    </a:p>
                    <a:p>
                      <a:pPr marL="285750" lvl="0" indent="-285750">
                        <a:buFontTx/>
                        <a:buChar char="-"/>
                      </a:pPr>
                      <a:r>
                        <a:rPr lang="es-SV" sz="1400" kern="1200" dirty="0">
                          <a:solidFill>
                            <a:schemeClr val="tx1"/>
                          </a:solidFill>
                          <a:effectLst/>
                          <a:latin typeface="Gill Sans MT" panose="020B0502020104020203" pitchFamily="34" charset="0"/>
                          <a:ea typeface="+mn-ea"/>
                          <a:cs typeface="+mn-cs"/>
                        </a:rPr>
                        <a:t>Condilomatosis, 27.8%. </a:t>
                      </a:r>
                    </a:p>
                    <a:p>
                      <a:pPr marL="285750" lvl="0" indent="-285750">
                        <a:buFontTx/>
                        <a:buChar char="-"/>
                      </a:pPr>
                      <a:r>
                        <a:rPr lang="es-SV" sz="1400" kern="1200" dirty="0">
                          <a:solidFill>
                            <a:schemeClr val="tx1"/>
                          </a:solidFill>
                          <a:effectLst/>
                          <a:latin typeface="Gill Sans MT" panose="020B0502020104020203" pitchFamily="34" charset="0"/>
                          <a:ea typeface="+mn-ea"/>
                          <a:cs typeface="+mn-cs"/>
                        </a:rPr>
                        <a:t>50.3% busco </a:t>
                      </a:r>
                      <a:r>
                        <a:rPr lang="es-SV" sz="1400" kern="1200" dirty="0" err="1">
                          <a:solidFill>
                            <a:schemeClr val="tx1"/>
                          </a:solidFill>
                          <a:effectLst/>
                          <a:latin typeface="Gill Sans MT" panose="020B0502020104020203" pitchFamily="34" charset="0"/>
                          <a:ea typeface="+mn-ea"/>
                          <a:cs typeface="+mn-cs"/>
                        </a:rPr>
                        <a:t>ttº</a:t>
                      </a:r>
                      <a:r>
                        <a:rPr lang="es-SV" sz="1400" kern="1200" dirty="0">
                          <a:solidFill>
                            <a:schemeClr val="tx1"/>
                          </a:solidFill>
                          <a:effectLst/>
                          <a:latin typeface="Gill Sans MT" panose="020B0502020104020203" pitchFamily="34" charset="0"/>
                          <a:ea typeface="+mn-ea"/>
                          <a:cs typeface="+mn-cs"/>
                        </a:rPr>
                        <a:t> en un centro de salud u hospital y, </a:t>
                      </a:r>
                    </a:p>
                    <a:p>
                      <a:pPr marL="285750" lvl="0" indent="-285750">
                        <a:buFontTx/>
                        <a:buChar char="-"/>
                      </a:pPr>
                      <a:r>
                        <a:rPr lang="es-SV" sz="1400" kern="1200" dirty="0">
                          <a:solidFill>
                            <a:schemeClr val="tx1"/>
                          </a:solidFill>
                          <a:effectLst/>
                          <a:latin typeface="Gill Sans MT" panose="020B0502020104020203" pitchFamily="34" charset="0"/>
                          <a:ea typeface="+mn-ea"/>
                          <a:cs typeface="+mn-cs"/>
                        </a:rPr>
                        <a:t>28.5% en una clínica VICITS.</a:t>
                      </a:r>
                    </a:p>
                    <a:p>
                      <a:r>
                        <a:rPr lang="es-SV" sz="1400" kern="1200" dirty="0">
                          <a:solidFill>
                            <a:schemeClr val="tx1"/>
                          </a:solidFill>
                          <a:effectLst/>
                          <a:latin typeface="Gill Sans MT" panose="020B0502020104020203" pitchFamily="34" charset="0"/>
                          <a:ea typeface="+mn-ea"/>
                          <a:cs typeface="+mn-cs"/>
                        </a:rPr>
                        <a:t> </a:t>
                      </a:r>
                    </a:p>
                    <a:p>
                      <a:r>
                        <a:rPr lang="es-SV" sz="1400" b="1" kern="1200" dirty="0">
                          <a:solidFill>
                            <a:schemeClr val="tx1"/>
                          </a:solidFill>
                          <a:effectLst/>
                          <a:latin typeface="Gill Sans MT" panose="020B0502020104020203" pitchFamily="34" charset="0"/>
                          <a:ea typeface="+mn-ea"/>
                          <a:cs typeface="+mn-cs"/>
                        </a:rPr>
                        <a:t>CALIDAD DE LA ATENCIÓN</a:t>
                      </a:r>
                      <a:r>
                        <a:rPr lang="es-SV" sz="1400" kern="1200" dirty="0">
                          <a:solidFill>
                            <a:schemeClr val="tx1"/>
                          </a:solidFill>
                          <a:effectLst/>
                          <a:latin typeface="Gill Sans MT" panose="020B0502020104020203" pitchFamily="34" charset="0"/>
                          <a:ea typeface="+mn-ea"/>
                          <a:cs typeface="+mn-cs"/>
                        </a:rPr>
                        <a:t>: </a:t>
                      </a:r>
                      <a:endParaRPr lang="es-SV" sz="1400" dirty="0">
                        <a:effectLst/>
                        <a:latin typeface="Gill Sans MT" panose="020B0502020104020203" pitchFamily="34" charset="0"/>
                      </a:endParaRPr>
                    </a:p>
                    <a:p>
                      <a:pPr marL="285750" lvl="0" indent="-285750">
                        <a:buFontTx/>
                        <a:buChar char="-"/>
                      </a:pPr>
                      <a:r>
                        <a:rPr lang="es-SV" sz="1400" kern="1200" dirty="0">
                          <a:solidFill>
                            <a:schemeClr val="tx1"/>
                          </a:solidFill>
                          <a:effectLst/>
                          <a:latin typeface="Gill Sans MT" panose="020B0502020104020203" pitchFamily="34" charset="0"/>
                          <a:ea typeface="+mn-ea"/>
                          <a:cs typeface="+mn-cs"/>
                        </a:rPr>
                        <a:t>97% sintieron la calidez humana y confianza.</a:t>
                      </a:r>
                    </a:p>
                    <a:p>
                      <a:pPr marL="285750" lvl="0" indent="-285750">
                        <a:buFontTx/>
                        <a:buChar char="-"/>
                      </a:pPr>
                      <a:r>
                        <a:rPr lang="es-SV" sz="1400" kern="1200" dirty="0">
                          <a:solidFill>
                            <a:schemeClr val="tx1"/>
                          </a:solidFill>
                          <a:effectLst/>
                          <a:latin typeface="Gill Sans MT" panose="020B0502020104020203" pitchFamily="34" charset="0"/>
                          <a:ea typeface="+mn-ea"/>
                          <a:cs typeface="+mn-cs"/>
                        </a:rPr>
                        <a:t>Solo una persona HSH manifestó no haber percibido calidez por parte del médico 3%.</a:t>
                      </a:r>
                    </a:p>
                  </a:txBody>
                  <a:tcPr marL="25057" marR="2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14349" name="2 Rectángulo">
            <a:extLst>
              <a:ext uri="{FF2B5EF4-FFF2-40B4-BE49-F238E27FC236}">
                <a16:creationId xmlns="" xmlns:a16="http://schemas.microsoft.com/office/drawing/2014/main" id="{94155CBB-84CE-4566-812F-0894A398ABE6}"/>
              </a:ext>
            </a:extLst>
          </p:cNvPr>
          <p:cNvSpPr>
            <a:spLocks noChangeArrowheads="1"/>
          </p:cNvSpPr>
          <p:nvPr/>
        </p:nvSpPr>
        <p:spPr bwMode="auto">
          <a:xfrm>
            <a:off x="112713" y="-27384"/>
            <a:ext cx="85693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eaLnBrk="1" hangingPunct="1">
              <a:spcBef>
                <a:spcPct val="0"/>
              </a:spcBef>
              <a:buFontTx/>
              <a:buNone/>
            </a:pPr>
            <a:r>
              <a:rPr lang="es-MX" altLang="es-NI" sz="3200" b="1" dirty="0">
                <a:latin typeface="Calibri" panose="020F0502020204030204" pitchFamily="34" charset="0"/>
              </a:rPr>
              <a:t>Acceso de servicios de atención en salud</a:t>
            </a:r>
            <a:endParaRPr lang="en-US" altLang="es-NI" sz="2800" b="1" dirty="0">
              <a:latin typeface="Gill Sans MT" panose="020B0502020104020203"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a:extLst>
              <a:ext uri="{FF2B5EF4-FFF2-40B4-BE49-F238E27FC236}">
                <a16:creationId xmlns="" xmlns:a16="http://schemas.microsoft.com/office/drawing/2014/main" id="{1DD10C98-5B06-424F-B18B-EE50A3751D36}"/>
              </a:ext>
            </a:extLst>
          </p:cNvPr>
          <p:cNvGraphicFramePr>
            <a:graphicFrameLocks noGrp="1"/>
          </p:cNvGraphicFramePr>
          <p:nvPr>
            <p:extLst>
              <p:ext uri="{D42A27DB-BD31-4B8C-83A1-F6EECF244321}">
                <p14:modId xmlns:p14="http://schemas.microsoft.com/office/powerpoint/2010/main" val="313110342"/>
              </p:ext>
            </p:extLst>
          </p:nvPr>
        </p:nvGraphicFramePr>
        <p:xfrm>
          <a:off x="323850" y="465523"/>
          <a:ext cx="8689975" cy="6299077"/>
        </p:xfrm>
        <a:graphic>
          <a:graphicData uri="http://schemas.openxmlformats.org/drawingml/2006/table">
            <a:tbl>
              <a:tblPr/>
              <a:tblGrid>
                <a:gridCol w="4968230">
                  <a:extLst>
                    <a:ext uri="{9D8B030D-6E8A-4147-A177-3AD203B41FA5}">
                      <a16:colId xmlns="" xmlns:a16="http://schemas.microsoft.com/office/drawing/2014/main" val="20000"/>
                    </a:ext>
                  </a:extLst>
                </a:gridCol>
                <a:gridCol w="3721745">
                  <a:extLst>
                    <a:ext uri="{9D8B030D-6E8A-4147-A177-3AD203B41FA5}">
                      <a16:colId xmlns="" xmlns:a16="http://schemas.microsoft.com/office/drawing/2014/main" val="20001"/>
                    </a:ext>
                  </a:extLst>
                </a:gridCol>
              </a:tblGrid>
              <a:tr h="446917">
                <a:tc>
                  <a:txBody>
                    <a:bodyPr/>
                    <a:lstStyle/>
                    <a:p>
                      <a:pPr marL="0" marR="0" algn="ctr">
                        <a:spcBef>
                          <a:spcPts val="0"/>
                        </a:spcBef>
                        <a:spcAft>
                          <a:spcPts val="0"/>
                        </a:spcAft>
                      </a:pPr>
                      <a:r>
                        <a:rPr lang="es-NI" sz="1800" b="1" dirty="0">
                          <a:latin typeface="Gill Sans MT"/>
                          <a:ea typeface="Times New Roman"/>
                        </a:rPr>
                        <a:t>Evidencias favorables </a:t>
                      </a:r>
                      <a:endParaRPr lang="en-US" sz="1800" dirty="0">
                        <a:latin typeface="Times New Roman"/>
                        <a:ea typeface="Times New Roman"/>
                      </a:endParaRPr>
                    </a:p>
                  </a:txBody>
                  <a:tcPr marL="25057" marR="250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latin typeface="Gill Sans MT" panose="020B0502020104020203" pitchFamily="34" charset="0"/>
                          <a:ea typeface="Times New Roman"/>
                          <a:cs typeface="+mn-cs"/>
                        </a:rPr>
                        <a:t>Evidencias limitantes </a:t>
                      </a:r>
                    </a:p>
                  </a:txBody>
                  <a:tcPr marL="25057" marR="250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extLst>
                  <a:ext uri="{0D108BD9-81ED-4DB2-BD59-A6C34878D82A}">
                    <a16:rowId xmlns="" xmlns:a16="http://schemas.microsoft.com/office/drawing/2014/main" val="10000"/>
                  </a:ext>
                </a:extLst>
              </a:tr>
              <a:tr h="5593520">
                <a:tc>
                  <a:txBody>
                    <a:bodyPr/>
                    <a:lstStyle/>
                    <a:p>
                      <a:r>
                        <a:rPr lang="es-SV" sz="1200" b="1" kern="1200" dirty="0">
                          <a:solidFill>
                            <a:schemeClr val="tx1"/>
                          </a:solidFill>
                          <a:effectLst/>
                          <a:latin typeface="Gill Sans MT" panose="020B0502020104020203" pitchFamily="34" charset="0"/>
                          <a:ea typeface="+mn-ea"/>
                          <a:cs typeface="+mn-cs"/>
                        </a:rPr>
                        <a:t>ROL DE LA FAMILIA Y LA COMUNIDAD EN LA PREVENCIÓN:</a:t>
                      </a:r>
                      <a:endParaRPr lang="es-SV" sz="1200" kern="1200" dirty="0">
                        <a:solidFill>
                          <a:schemeClr val="tx1"/>
                        </a:solidFill>
                        <a:effectLst/>
                        <a:latin typeface="Gill Sans MT" panose="020B0502020104020203" pitchFamily="34" charset="0"/>
                        <a:ea typeface="+mn-ea"/>
                        <a:cs typeface="+mn-cs"/>
                      </a:endParaRPr>
                    </a:p>
                    <a:p>
                      <a:pPr lvl="0"/>
                      <a:r>
                        <a:rPr lang="es-SV" sz="1200" kern="1200" dirty="0">
                          <a:solidFill>
                            <a:schemeClr val="tx1"/>
                          </a:solidFill>
                          <a:effectLst/>
                          <a:latin typeface="Gill Sans MT" panose="020B0502020104020203" pitchFamily="34" charset="0"/>
                          <a:ea typeface="+mn-ea"/>
                          <a:cs typeface="+mn-cs"/>
                        </a:rPr>
                        <a:t>El 73% de personas entrevistadas manifestó que en su familia saben sobre su orientación sexual y/o identidad de género, mientras que el 26.9% aún vive no saben.</a:t>
                      </a:r>
                    </a:p>
                    <a:p>
                      <a:pPr lvl="0"/>
                      <a:endParaRPr lang="es-SV" sz="1200" kern="1200" dirty="0">
                        <a:solidFill>
                          <a:schemeClr val="tx1"/>
                        </a:solidFill>
                        <a:effectLst/>
                        <a:latin typeface="Gill Sans MT" panose="020B0502020104020203" pitchFamily="34" charset="0"/>
                        <a:ea typeface="+mn-ea"/>
                        <a:cs typeface="+mn-cs"/>
                      </a:endParaRPr>
                    </a:p>
                    <a:p>
                      <a:r>
                        <a:rPr lang="es-SV" sz="1200" b="1" kern="1200" dirty="0">
                          <a:solidFill>
                            <a:schemeClr val="tx1"/>
                          </a:solidFill>
                          <a:effectLst/>
                          <a:latin typeface="Gill Sans MT" panose="020B0502020104020203" pitchFamily="34" charset="0"/>
                          <a:ea typeface="+mn-ea"/>
                          <a:cs typeface="+mn-cs"/>
                        </a:rPr>
                        <a:t>ROL DE LAS ONG EN LA PREVENCIÓN: </a:t>
                      </a:r>
                      <a:endParaRPr lang="es-SV" sz="1200" dirty="0">
                        <a:effectLst/>
                        <a:latin typeface="Gill Sans MT" panose="020B0502020104020203" pitchFamily="34" charset="0"/>
                      </a:endParaRPr>
                    </a:p>
                    <a:p>
                      <a:r>
                        <a:rPr lang="es-SV" sz="1200" kern="1200" dirty="0">
                          <a:solidFill>
                            <a:schemeClr val="tx1"/>
                          </a:solidFill>
                          <a:effectLst/>
                          <a:latin typeface="Gill Sans MT" panose="020B0502020104020203" pitchFamily="34" charset="0"/>
                          <a:ea typeface="+mn-ea"/>
                          <a:cs typeface="+mn-cs"/>
                        </a:rPr>
                        <a:t>Al indagar sobre la ONG que trabaja en prevención de ITS y VIH se encuentran:</a:t>
                      </a:r>
                    </a:p>
                    <a:p>
                      <a:pPr marL="228600" indent="-228600">
                        <a:buAutoNum type="arabicParenR"/>
                      </a:pPr>
                      <a:r>
                        <a:rPr lang="es-SV" sz="1200" kern="1200" dirty="0">
                          <a:solidFill>
                            <a:schemeClr val="tx1"/>
                          </a:solidFill>
                          <a:effectLst/>
                          <a:latin typeface="Gill Sans MT" panose="020B0502020104020203" pitchFamily="34" charset="0"/>
                          <a:ea typeface="+mn-ea"/>
                          <a:cs typeface="+mn-cs"/>
                        </a:rPr>
                        <a:t>PASMO, 2)FUNDASIDA,  3)ASPIDH y 4) ENTRE AMIGOS.</a:t>
                      </a:r>
                      <a:r>
                        <a:rPr lang="es-SV" sz="1200" b="1" kern="1200" dirty="0">
                          <a:solidFill>
                            <a:schemeClr val="tx1"/>
                          </a:solidFill>
                          <a:effectLst/>
                          <a:latin typeface="Gill Sans MT" panose="020B0502020104020203" pitchFamily="34" charset="0"/>
                          <a:ea typeface="+mn-ea"/>
                          <a:cs typeface="+mn-cs"/>
                        </a:rPr>
                        <a:t> </a:t>
                      </a:r>
                      <a:r>
                        <a:rPr lang="es-SV" sz="1200" kern="1200" dirty="0">
                          <a:solidFill>
                            <a:schemeClr val="tx1"/>
                          </a:solidFill>
                          <a:effectLst/>
                          <a:latin typeface="Gill Sans MT" panose="020B0502020104020203" pitchFamily="34" charset="0"/>
                          <a:ea typeface="+mn-ea"/>
                          <a:cs typeface="+mn-cs"/>
                        </a:rPr>
                        <a:t>Implementa programas de salud en prevención del virus de inmunodeficiencia humana VIH y otras infecciones de transmisión sexual ITS en PC. </a:t>
                      </a:r>
                    </a:p>
                    <a:p>
                      <a:pPr marL="0" indent="0">
                        <a:buNone/>
                      </a:pPr>
                      <a:endParaRPr lang="es-SV" sz="1200" dirty="0">
                        <a:effectLst/>
                        <a:latin typeface="Gill Sans MT" panose="020B0502020104020203" pitchFamily="34" charset="0"/>
                      </a:endParaRPr>
                    </a:p>
                    <a:p>
                      <a:r>
                        <a:rPr lang="es-SV" sz="1200" b="1" kern="1200" dirty="0">
                          <a:solidFill>
                            <a:schemeClr val="tx1"/>
                          </a:solidFill>
                          <a:effectLst/>
                          <a:latin typeface="Gill Sans MT" panose="020B0502020104020203" pitchFamily="34" charset="0"/>
                          <a:ea typeface="+mn-ea"/>
                          <a:cs typeface="+mn-cs"/>
                        </a:rPr>
                        <a:t>ROL DE LAS ONGS DE PT EN ABOGACÍA</a:t>
                      </a:r>
                      <a:endParaRPr lang="es-SV" sz="1200" dirty="0">
                        <a:effectLst/>
                        <a:latin typeface="Gill Sans MT" panose="020B0502020104020203" pitchFamily="34" charset="0"/>
                      </a:endParaRPr>
                    </a:p>
                    <a:p>
                      <a:r>
                        <a:rPr lang="es-SV" sz="1200" kern="1200" dirty="0">
                          <a:solidFill>
                            <a:schemeClr val="tx1"/>
                          </a:solidFill>
                          <a:effectLst/>
                          <a:latin typeface="Gill Sans MT" panose="020B0502020104020203" pitchFamily="34" charset="0"/>
                          <a:ea typeface="+mn-ea"/>
                          <a:cs typeface="+mn-cs"/>
                        </a:rPr>
                        <a:t>Entre Amigos tiene participación a nivel nacional y con otros espacios internacionales. Entre ella podemos mencionar: </a:t>
                      </a:r>
                    </a:p>
                    <a:p>
                      <a:pPr lvl="0"/>
                      <a:r>
                        <a:rPr lang="es-SV" sz="1200" kern="1200" dirty="0">
                          <a:solidFill>
                            <a:schemeClr val="tx1"/>
                          </a:solidFill>
                          <a:effectLst/>
                          <a:latin typeface="Gill Sans MT" panose="020B0502020104020203" pitchFamily="34" charset="0"/>
                          <a:ea typeface="+mn-ea"/>
                          <a:cs typeface="+mn-cs"/>
                        </a:rPr>
                        <a:t>1) Mecanismo de Coordinación de País (MCP-ES),  2) Federación LGBTI El Salvador, 3) Comité de Consulta del Programa nacional de VIH, 4) Comité de Seguimiento de la Política de Justicia para las Poblaciones LGBTI y 5) Red Latino Gay y Red Diversa.  </a:t>
                      </a:r>
                    </a:p>
                    <a:p>
                      <a:pPr lvl="0"/>
                      <a:r>
                        <a:rPr lang="es-SV" sz="1200" kern="1200" dirty="0">
                          <a:solidFill>
                            <a:schemeClr val="tx1"/>
                          </a:solidFill>
                          <a:effectLst/>
                          <a:latin typeface="Gill Sans MT" panose="020B0502020104020203" pitchFamily="34" charset="0"/>
                          <a:ea typeface="+mn-ea"/>
                          <a:cs typeface="+mn-cs"/>
                        </a:rPr>
                        <a:t> </a:t>
                      </a:r>
                    </a:p>
                    <a:p>
                      <a:r>
                        <a:rPr lang="es-SV" sz="1200" b="1" kern="1200" dirty="0">
                          <a:solidFill>
                            <a:schemeClr val="tx1"/>
                          </a:solidFill>
                          <a:effectLst/>
                          <a:latin typeface="Gill Sans MT" panose="020B0502020104020203" pitchFamily="34" charset="0"/>
                          <a:ea typeface="+mn-ea"/>
                          <a:cs typeface="+mn-cs"/>
                        </a:rPr>
                        <a:t>ROL DE LOS MEDIOS DE COMUNICACIÓN EN LA PREVENCIÓN </a:t>
                      </a:r>
                      <a:endParaRPr lang="es-SV" sz="1200" dirty="0">
                        <a:effectLst/>
                        <a:latin typeface="Gill Sans MT" panose="020B0502020104020203" pitchFamily="34" charset="0"/>
                      </a:endParaRP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4.4% del presupuesto total asignado a medios de comunicación masiva sobre VIH/Sida.</a:t>
                      </a: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69.2% de los HSH participó en actividades de información y educación en un ONG.</a:t>
                      </a:r>
                    </a:p>
                    <a:p>
                      <a:r>
                        <a:rPr lang="es-SV" sz="1200" kern="1200" baseline="30000" dirty="0">
                          <a:solidFill>
                            <a:schemeClr val="tx1"/>
                          </a:solidFill>
                          <a:effectLst/>
                          <a:latin typeface="Gill Sans MT" panose="020B0502020104020203" pitchFamily="34" charset="0"/>
                          <a:ea typeface="+mn-ea"/>
                          <a:cs typeface="+mn-cs"/>
                        </a:rPr>
                        <a:t> </a:t>
                      </a:r>
                      <a:endParaRPr lang="es-SV" sz="1200" kern="1200" dirty="0">
                        <a:solidFill>
                          <a:schemeClr val="tx1"/>
                        </a:solidFill>
                        <a:effectLst/>
                        <a:latin typeface="Gill Sans MT" panose="020B0502020104020203" pitchFamily="34" charset="0"/>
                        <a:ea typeface="+mn-ea"/>
                        <a:cs typeface="+mn-cs"/>
                      </a:endParaRPr>
                    </a:p>
                    <a:p>
                      <a:r>
                        <a:rPr lang="es-SV" sz="1200" b="1" kern="1200" dirty="0">
                          <a:solidFill>
                            <a:schemeClr val="tx1"/>
                          </a:solidFill>
                          <a:effectLst/>
                          <a:latin typeface="Gill Sans MT" panose="020B0502020104020203" pitchFamily="34" charset="0"/>
                          <a:ea typeface="+mn-ea"/>
                          <a:cs typeface="+mn-cs"/>
                        </a:rPr>
                        <a:t>PARTICIPACIÓN EN ORGANIZACIONES O MOVIMIENTOS:</a:t>
                      </a:r>
                      <a:endParaRPr lang="es-SV" sz="1200" kern="1200" dirty="0">
                        <a:solidFill>
                          <a:schemeClr val="tx1"/>
                        </a:solidFill>
                        <a:effectLst/>
                        <a:latin typeface="Gill Sans MT" panose="020B0502020104020203" pitchFamily="34" charset="0"/>
                        <a:ea typeface="+mn-ea"/>
                        <a:cs typeface="+mn-cs"/>
                      </a:endParaRP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Entre Amigos reportó la participación de 13,254 HSH para el 2018.</a:t>
                      </a: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25 HSH son parte del personal que trabaja en prevención y promoción de pruebas de VIH/ITS con HSH.</a:t>
                      </a: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3 reconocidos líderes HSH frente a la organización.      </a:t>
                      </a:r>
                      <a:endParaRPr lang="es-NI" sz="1800" kern="1200" dirty="0">
                        <a:solidFill>
                          <a:schemeClr val="tx1"/>
                        </a:solidFill>
                        <a:effectLst/>
                        <a:latin typeface="+mn-lt"/>
                        <a:ea typeface="+mn-ea"/>
                        <a:cs typeface="+mn-cs"/>
                      </a:endParaRPr>
                    </a:p>
                  </a:txBody>
                  <a:tcPr marL="25057" marR="2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s-SV" sz="1200" b="1" kern="1200" dirty="0">
                          <a:solidFill>
                            <a:schemeClr val="tx1"/>
                          </a:solidFill>
                          <a:effectLst/>
                          <a:latin typeface="Gill Sans MT" panose="020B0502020104020203" pitchFamily="34" charset="0"/>
                          <a:ea typeface="+mn-ea"/>
                          <a:cs typeface="+mn-cs"/>
                        </a:rPr>
                        <a:t>RELIGIÓN: </a:t>
                      </a:r>
                      <a:endParaRPr lang="es-SV" sz="1200" kern="1200" dirty="0">
                        <a:solidFill>
                          <a:schemeClr val="tx1"/>
                        </a:solidFill>
                        <a:effectLst/>
                        <a:latin typeface="Gill Sans MT" panose="020B0502020104020203" pitchFamily="34" charset="0"/>
                        <a:ea typeface="+mn-ea"/>
                        <a:cs typeface="+mn-cs"/>
                      </a:endParaRP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45% manifestó profesar la religión católica, </a:t>
                      </a: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Un 33.2% no profesa ninguna fe, religión o creencia, </a:t>
                      </a: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16.5% pertenecen a alguna iglesia evangélica, </a:t>
                      </a: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5.4% mencionó pertenecer a otras.</a:t>
                      </a: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67.8% de personas entrevistadas escucharon comentarios negativos hacia las personas LGBTI en su congregación.</a:t>
                      </a:r>
                    </a:p>
                    <a:p>
                      <a:pPr marL="0" lvl="0" indent="0">
                        <a:buFontTx/>
                        <a:buNone/>
                      </a:pPr>
                      <a:endParaRPr lang="es-SV" sz="1200" kern="1200" dirty="0">
                        <a:solidFill>
                          <a:schemeClr val="tx1"/>
                        </a:solidFill>
                        <a:effectLst/>
                        <a:latin typeface="Gill Sans MT" panose="020B0502020104020203" pitchFamily="34" charset="0"/>
                        <a:ea typeface="+mn-ea"/>
                        <a:cs typeface="+mn-cs"/>
                      </a:endParaRPr>
                    </a:p>
                    <a:p>
                      <a:r>
                        <a:rPr lang="es-SV" sz="1200" b="1" kern="1200" dirty="0">
                          <a:solidFill>
                            <a:schemeClr val="tx1"/>
                          </a:solidFill>
                          <a:effectLst/>
                          <a:latin typeface="Gill Sans MT" panose="020B0502020104020203" pitchFamily="34" charset="0"/>
                          <a:ea typeface="+mn-ea"/>
                          <a:cs typeface="+mn-cs"/>
                        </a:rPr>
                        <a:t>VBG:</a:t>
                      </a:r>
                      <a:r>
                        <a:rPr lang="es-SV" sz="1200" kern="1200" dirty="0">
                          <a:solidFill>
                            <a:schemeClr val="tx1"/>
                          </a:solidFill>
                          <a:effectLst/>
                          <a:latin typeface="Gill Sans MT" panose="020B0502020104020203" pitchFamily="34" charset="0"/>
                          <a:ea typeface="+mn-ea"/>
                          <a:cs typeface="+mn-cs"/>
                        </a:rPr>
                        <a:t> </a:t>
                      </a:r>
                    </a:p>
                    <a:p>
                      <a:r>
                        <a:rPr lang="es-SV" sz="1200" kern="1200" dirty="0">
                          <a:solidFill>
                            <a:schemeClr val="tx1"/>
                          </a:solidFill>
                          <a:effectLst/>
                          <a:latin typeface="Gill Sans MT" panose="020B0502020104020203" pitchFamily="34" charset="0"/>
                          <a:ea typeface="+mn-ea"/>
                          <a:cs typeface="+mn-cs"/>
                        </a:rPr>
                        <a:t>El 51.1% reportó haber sufrido violencia basada en género por se HSH. </a:t>
                      </a: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El 70.4% hombres </a:t>
                      </a:r>
                      <a:r>
                        <a:rPr lang="es-SV" sz="1200" kern="1200" dirty="0" err="1">
                          <a:solidFill>
                            <a:schemeClr val="tx1"/>
                          </a:solidFill>
                          <a:effectLst/>
                          <a:latin typeface="Gill Sans MT" panose="020B0502020104020203" pitchFamily="34" charset="0"/>
                          <a:ea typeface="+mn-ea"/>
                          <a:cs typeface="+mn-cs"/>
                        </a:rPr>
                        <a:t>gays</a:t>
                      </a:r>
                      <a:r>
                        <a:rPr lang="es-SV" sz="1200" kern="1200" dirty="0">
                          <a:solidFill>
                            <a:schemeClr val="tx1"/>
                          </a:solidFill>
                          <a:effectLst/>
                          <a:latin typeface="Gill Sans MT" panose="020B0502020104020203" pitchFamily="34" charset="0"/>
                          <a:ea typeface="+mn-ea"/>
                          <a:cs typeface="+mn-cs"/>
                        </a:rPr>
                        <a:t>, </a:t>
                      </a: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26.6% hombres bisexuales.</a:t>
                      </a: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1.7% hombres heterosexuales. </a:t>
                      </a: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5% denunciaron el hecho.</a:t>
                      </a: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El 45.6% de las agresiones sufridas en la familia son ejecutadas por el padre de la persona LGBTI, </a:t>
                      </a: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Es importante resaltar que tres de cada diez personas LGBTI han sido expulsadas de su hogar únicamente por su orientación y/o identidad de género.</a:t>
                      </a:r>
                    </a:p>
                    <a:p>
                      <a:pPr marL="0" lvl="0" indent="0">
                        <a:buFontTx/>
                        <a:buNone/>
                      </a:pPr>
                      <a:endParaRPr lang="es-SV" sz="1200" dirty="0">
                        <a:effectLst/>
                        <a:latin typeface="Gill Sans MT" panose="020B0502020104020203" pitchFamily="34" charset="0"/>
                      </a:endParaRPr>
                    </a:p>
                    <a:p>
                      <a:r>
                        <a:rPr lang="es-SV" sz="1200" b="1" kern="1200" dirty="0">
                          <a:solidFill>
                            <a:schemeClr val="tx1"/>
                          </a:solidFill>
                          <a:effectLst/>
                          <a:latin typeface="Gill Sans MT" panose="020B0502020104020203" pitchFamily="34" charset="0"/>
                          <a:ea typeface="+mn-ea"/>
                          <a:cs typeface="+mn-cs"/>
                        </a:rPr>
                        <a:t>DISCRIMINACIÓN POR SER PVIH: </a:t>
                      </a:r>
                      <a:endParaRPr lang="es-SV" sz="1200" dirty="0">
                        <a:effectLst/>
                        <a:latin typeface="Gill Sans MT" panose="020B0502020104020203" pitchFamily="34" charset="0"/>
                      </a:endParaRP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El 53% de las PVVS encuestadas creían que sus registros médicos relacionados con su estatus de VIH, eran completamente confidenciales.</a:t>
                      </a: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casi el 11% creía que un profesional médico había revelado su estado de VIH a otra persona sin su consentimiento.</a:t>
                      </a: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8,4% de las personas con VIH haber sido negados los servicios médicos por un profesional de la salud debido a su estatus serológico de VIH. </a:t>
                      </a:r>
                    </a:p>
                  </a:txBody>
                  <a:tcPr marL="25057" marR="2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15373" name="2 Rectángulo">
            <a:extLst>
              <a:ext uri="{FF2B5EF4-FFF2-40B4-BE49-F238E27FC236}">
                <a16:creationId xmlns="" xmlns:a16="http://schemas.microsoft.com/office/drawing/2014/main" id="{146B9A7D-8E9C-4A88-8244-CFDC96C16FAD}"/>
              </a:ext>
            </a:extLst>
          </p:cNvPr>
          <p:cNvSpPr>
            <a:spLocks noChangeArrowheads="1"/>
          </p:cNvSpPr>
          <p:nvPr/>
        </p:nvSpPr>
        <p:spPr bwMode="auto">
          <a:xfrm>
            <a:off x="112713" y="-27384"/>
            <a:ext cx="85693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eaLnBrk="1" hangingPunct="1">
              <a:spcBef>
                <a:spcPct val="0"/>
              </a:spcBef>
              <a:buFontTx/>
              <a:buNone/>
            </a:pPr>
            <a:r>
              <a:rPr lang="es-MX" altLang="es-NI" b="1"/>
              <a:t>Influencias comunitarias y soporte social</a:t>
            </a:r>
            <a:endParaRPr lang="en-US" altLang="es-NI" sz="2800" b="1">
              <a:latin typeface="Gill Sans MT" panose="020B0502020104020203"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a:extLst>
              <a:ext uri="{FF2B5EF4-FFF2-40B4-BE49-F238E27FC236}">
                <a16:creationId xmlns="" xmlns:a16="http://schemas.microsoft.com/office/drawing/2014/main" id="{43A6EF72-B365-4763-808E-13517878D5F0}"/>
              </a:ext>
            </a:extLst>
          </p:cNvPr>
          <p:cNvGraphicFramePr>
            <a:graphicFrameLocks noGrp="1"/>
          </p:cNvGraphicFramePr>
          <p:nvPr>
            <p:extLst>
              <p:ext uri="{D42A27DB-BD31-4B8C-83A1-F6EECF244321}">
                <p14:modId xmlns:p14="http://schemas.microsoft.com/office/powerpoint/2010/main" val="3824406410"/>
              </p:ext>
            </p:extLst>
          </p:nvPr>
        </p:nvGraphicFramePr>
        <p:xfrm>
          <a:off x="141288" y="880193"/>
          <a:ext cx="8828087" cy="5933183"/>
        </p:xfrm>
        <a:graphic>
          <a:graphicData uri="http://schemas.openxmlformats.org/drawingml/2006/table">
            <a:tbl>
              <a:tblPr/>
              <a:tblGrid>
                <a:gridCol w="3782640">
                  <a:extLst>
                    <a:ext uri="{9D8B030D-6E8A-4147-A177-3AD203B41FA5}">
                      <a16:colId xmlns="" xmlns:a16="http://schemas.microsoft.com/office/drawing/2014/main" val="20000"/>
                    </a:ext>
                  </a:extLst>
                </a:gridCol>
                <a:gridCol w="5045447">
                  <a:extLst>
                    <a:ext uri="{9D8B030D-6E8A-4147-A177-3AD203B41FA5}">
                      <a16:colId xmlns="" xmlns:a16="http://schemas.microsoft.com/office/drawing/2014/main" val="20001"/>
                    </a:ext>
                  </a:extLst>
                </a:gridCol>
              </a:tblGrid>
              <a:tr h="446783">
                <a:tc>
                  <a:txBody>
                    <a:bodyPr/>
                    <a:lstStyle/>
                    <a:p>
                      <a:pPr marL="0" marR="0" algn="ctr">
                        <a:spcBef>
                          <a:spcPts val="0"/>
                        </a:spcBef>
                        <a:spcAft>
                          <a:spcPts val="0"/>
                        </a:spcAft>
                      </a:pPr>
                      <a:r>
                        <a:rPr lang="es-NI" sz="1800" b="1" dirty="0">
                          <a:latin typeface="Gill Sans MT"/>
                          <a:ea typeface="Times New Roman"/>
                        </a:rPr>
                        <a:t>Evidencias favorables</a:t>
                      </a:r>
                      <a:endParaRPr lang="en-US" sz="1800" dirty="0">
                        <a:latin typeface="Times New Roman"/>
                        <a:ea typeface="Times New Roman"/>
                      </a:endParaRPr>
                    </a:p>
                  </a:txBody>
                  <a:tcPr marL="25056" marR="250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latin typeface="Gill Sans MT"/>
                          <a:ea typeface="Times New Roman"/>
                          <a:cs typeface="+mn-cs"/>
                        </a:rPr>
                        <a:t>Evidencias limitantes </a:t>
                      </a:r>
                    </a:p>
                  </a:txBody>
                  <a:tcPr marL="25056" marR="250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extLst>
                  <a:ext uri="{0D108BD9-81ED-4DB2-BD59-A6C34878D82A}">
                    <a16:rowId xmlns="" xmlns:a16="http://schemas.microsoft.com/office/drawing/2014/main" val="10000"/>
                  </a:ext>
                </a:extLst>
              </a:tr>
              <a:tr h="5212655">
                <a:tc>
                  <a:txBody>
                    <a:bodyPr/>
                    <a:lstStyle/>
                    <a:p>
                      <a:r>
                        <a:rPr lang="es-SV" sz="1200" b="1" kern="1200" dirty="0">
                          <a:solidFill>
                            <a:schemeClr val="tx1"/>
                          </a:solidFill>
                          <a:effectLst/>
                          <a:latin typeface="Gill Sans MT" panose="020B0502020104020203" pitchFamily="34" charset="0"/>
                          <a:ea typeface="+mn-ea"/>
                          <a:cs typeface="+mn-cs"/>
                        </a:rPr>
                        <a:t>CONOCIMIENTO RELATIVAMENTE ALTO SOBRE CONDÓN, SÍNTOMAS DE ITS, ACCESO A PRUEBA</a:t>
                      </a:r>
                      <a:endParaRPr lang="es-SV" sz="1200" kern="1200" dirty="0">
                        <a:solidFill>
                          <a:schemeClr val="tx1"/>
                        </a:solidFill>
                        <a:effectLst/>
                        <a:latin typeface="Gill Sans MT" panose="020B0502020104020203" pitchFamily="34" charset="0"/>
                        <a:ea typeface="+mn-ea"/>
                        <a:cs typeface="+mn-cs"/>
                      </a:endParaRP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63.8% de HSH posean conocimientos de medidas de prevención y transición de VIH, para 2016.</a:t>
                      </a: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30% conocen de las medidas para la prevención de ITS, VIH.</a:t>
                      </a: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24% reconocen la importancia del autocuido.</a:t>
                      </a:r>
                    </a:p>
                    <a:p>
                      <a:r>
                        <a:rPr lang="es-SV" sz="1200" b="1" kern="1200" dirty="0">
                          <a:solidFill>
                            <a:schemeClr val="tx1"/>
                          </a:solidFill>
                          <a:effectLst/>
                          <a:latin typeface="Gill Sans MT" panose="020B0502020104020203" pitchFamily="34" charset="0"/>
                          <a:ea typeface="+mn-ea"/>
                          <a:cs typeface="+mn-cs"/>
                        </a:rPr>
                        <a:t>ACTITUD: </a:t>
                      </a:r>
                      <a:endParaRPr lang="es-SV" sz="1200" kern="1200" dirty="0">
                        <a:solidFill>
                          <a:schemeClr val="tx1"/>
                        </a:solidFill>
                        <a:effectLst/>
                        <a:latin typeface="Gill Sans MT" panose="020B0502020104020203" pitchFamily="34" charset="0"/>
                        <a:ea typeface="+mn-ea"/>
                        <a:cs typeface="+mn-cs"/>
                      </a:endParaRP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38.5% de los HSH había participado anticipadamente en encuestas de VIH/Sida y </a:t>
                      </a: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40% participó en actividades de información sobre VIH. </a:t>
                      </a: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80% había recibido charlas y/o participado en taller o jornadas educativas.</a:t>
                      </a: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25% de los HSH sabe sobre el uso correcto del condón (femenino y masculino).</a:t>
                      </a: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18% sabe sobre el uso de bandas de látex.</a:t>
                      </a:r>
                    </a:p>
                    <a:p>
                      <a:r>
                        <a:rPr lang="es-SV" sz="1200" b="1" kern="1200" dirty="0">
                          <a:solidFill>
                            <a:schemeClr val="tx1"/>
                          </a:solidFill>
                          <a:effectLst/>
                          <a:latin typeface="Gill Sans MT" panose="020B0502020104020203" pitchFamily="34" charset="0"/>
                          <a:ea typeface="+mn-ea"/>
                          <a:cs typeface="+mn-cs"/>
                        </a:rPr>
                        <a:t>PRÁCTICA:</a:t>
                      </a:r>
                      <a:endParaRPr lang="es-SV" sz="1200" dirty="0">
                        <a:effectLst/>
                        <a:latin typeface="Gill Sans MT" panose="020B0502020104020203" pitchFamily="34" charset="0"/>
                      </a:endParaRPr>
                    </a:p>
                    <a:p>
                      <a:pPr marL="228600" lvl="0" indent="-228600">
                        <a:buAutoNum type="arabicParenR"/>
                      </a:pPr>
                      <a:r>
                        <a:rPr lang="es-SV" sz="1200" kern="1200" dirty="0">
                          <a:solidFill>
                            <a:schemeClr val="tx1"/>
                          </a:solidFill>
                          <a:effectLst/>
                          <a:latin typeface="Gill Sans MT" panose="020B0502020104020203" pitchFamily="34" charset="0"/>
                          <a:ea typeface="+mn-ea"/>
                          <a:cs typeface="+mn-cs"/>
                        </a:rPr>
                        <a:t>33.4% usó condón en la primera relación, 2) 53.6% reportó que su pareja estable, 3) 45.4% reportó que con pareja ocasional y 4) 1.0% con pareja comercial/cliente.</a:t>
                      </a:r>
                    </a:p>
                    <a:p>
                      <a:r>
                        <a:rPr lang="es-SV" sz="1200" b="1" kern="1200" dirty="0">
                          <a:solidFill>
                            <a:schemeClr val="tx1"/>
                          </a:solidFill>
                          <a:effectLst/>
                          <a:latin typeface="Gill Sans MT" panose="020B0502020104020203" pitchFamily="34" charset="0"/>
                          <a:ea typeface="+mn-ea"/>
                          <a:cs typeface="+mn-cs"/>
                        </a:rPr>
                        <a:t>USO CONSISTENTE DE CONDÓN:</a:t>
                      </a:r>
                      <a:endParaRPr lang="es-SV" sz="1200" dirty="0">
                        <a:effectLst/>
                        <a:latin typeface="Gill Sans MT" panose="020B0502020104020203" pitchFamily="34" charset="0"/>
                      </a:endParaRPr>
                    </a:p>
                    <a:p>
                      <a:pPr lvl="0"/>
                      <a:r>
                        <a:rPr lang="es-SV" sz="1200" kern="1200" dirty="0">
                          <a:solidFill>
                            <a:schemeClr val="tx1"/>
                          </a:solidFill>
                          <a:effectLst/>
                          <a:latin typeface="Gill Sans MT" panose="020B0502020104020203" pitchFamily="34" charset="0"/>
                          <a:ea typeface="+mn-ea"/>
                          <a:cs typeface="+mn-cs"/>
                        </a:rPr>
                        <a:t>98.6 de los HSH hizo uso del condón con su última pareja estable, 2) 99% hizo uso del condón con su última pareja ocasional y 3) 98.8% hizo uso del condón con su última pareja comercial. </a:t>
                      </a:r>
                    </a:p>
                    <a:p>
                      <a:r>
                        <a:rPr lang="es-SV" sz="1200" b="1" kern="1200" dirty="0">
                          <a:solidFill>
                            <a:schemeClr val="tx1"/>
                          </a:solidFill>
                          <a:effectLst/>
                          <a:latin typeface="Gill Sans MT" panose="020B0502020104020203" pitchFamily="34" charset="0"/>
                          <a:ea typeface="+mn-ea"/>
                          <a:cs typeface="+mn-cs"/>
                        </a:rPr>
                        <a:t>REALIZACIÓN DE PRUEBA DE VIH </a:t>
                      </a:r>
                      <a:endParaRPr lang="es-SV" sz="1200" kern="1200" dirty="0">
                        <a:solidFill>
                          <a:schemeClr val="tx1"/>
                        </a:solidFill>
                        <a:effectLst/>
                        <a:latin typeface="Gill Sans MT" panose="020B0502020104020203" pitchFamily="34" charset="0"/>
                        <a:ea typeface="+mn-ea"/>
                        <a:cs typeface="+mn-cs"/>
                      </a:endParaRPr>
                    </a:p>
                    <a:p>
                      <a:pPr lvl="0"/>
                      <a:r>
                        <a:rPr lang="es-SV" sz="1200" kern="1200" dirty="0">
                          <a:solidFill>
                            <a:schemeClr val="tx1"/>
                          </a:solidFill>
                          <a:effectLst/>
                          <a:latin typeface="Gill Sans MT" panose="020B0502020104020203" pitchFamily="34" charset="0"/>
                          <a:ea typeface="+mn-ea"/>
                          <a:cs typeface="+mn-cs"/>
                        </a:rPr>
                        <a:t>73.1% se realizó la prueba de VIH alguna vez en la vida, 2) 60.3% recibió pre y post consejería cuando se realizaron la prueba de VIH y 3) 98% recibió su resultado.</a:t>
                      </a:r>
                    </a:p>
                  </a:txBody>
                  <a:tcPr marL="25056" marR="25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s-SV" sz="1200" b="1" kern="1200" dirty="0">
                          <a:solidFill>
                            <a:schemeClr val="tx1"/>
                          </a:solidFill>
                          <a:effectLst/>
                          <a:latin typeface="Gill Sans MT" panose="020B0502020104020203" pitchFamily="34" charset="0"/>
                          <a:ea typeface="+mn-ea"/>
                          <a:cs typeface="+mn-cs"/>
                        </a:rPr>
                        <a:t>REALIZACIÓN DE PRUEBA DE VIH </a:t>
                      </a:r>
                      <a:endParaRPr lang="es-SV" sz="1200" kern="1200" dirty="0">
                        <a:solidFill>
                          <a:schemeClr val="tx1"/>
                        </a:solidFill>
                        <a:effectLst/>
                        <a:latin typeface="Gill Sans MT" panose="020B0502020104020203" pitchFamily="34" charset="0"/>
                        <a:ea typeface="+mn-ea"/>
                        <a:cs typeface="+mn-cs"/>
                      </a:endParaRP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El 6.7% experimento discriminación cuando se realizó la última prueba de VIH. </a:t>
                      </a: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Donde se realizó la prueba de VIH: el 37.3% se realizó la prueba en un centro de salud u hospital público y 36.9% en una ONG.</a:t>
                      </a:r>
                      <a:endParaRPr lang="es-SV" sz="1200" dirty="0">
                        <a:effectLst/>
                        <a:latin typeface="Gill Sans MT" panose="020B0502020104020203" pitchFamily="34" charset="0"/>
                      </a:endParaRPr>
                    </a:p>
                    <a:p>
                      <a:r>
                        <a:rPr lang="es-SV" sz="1200" b="1" kern="1200" dirty="0">
                          <a:solidFill>
                            <a:schemeClr val="tx1"/>
                          </a:solidFill>
                          <a:effectLst/>
                          <a:latin typeface="Gill Sans MT" panose="020B0502020104020203" pitchFamily="34" charset="0"/>
                          <a:ea typeface="+mn-ea"/>
                          <a:cs typeface="+mn-cs"/>
                        </a:rPr>
                        <a:t>RELACIONES TEMPRANA EDAD </a:t>
                      </a:r>
                      <a:endParaRPr lang="es-SV" sz="1200" dirty="0">
                        <a:effectLst/>
                        <a:latin typeface="Gill Sans MT" panose="020B0502020104020203" pitchFamily="34" charset="0"/>
                      </a:endParaRP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55.3% tuvieron su primera relación sexual antes de los 15 años.</a:t>
                      </a: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65.5% tuvo su primera relación con un hombre. </a:t>
                      </a: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Similar al dato reportado por ECVC 2008 en el que edades oscilaban entre los 12 a los 17 años, 1) 61.6% en San Salvador y 2) 73.4% en San Miguel. </a:t>
                      </a: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Más de la mitad de los participantes reportaron haber tenido su primera relación sexual con una pareja o amigo, 1) 56.2% en San Salvador y 2) 52.1% en San Miguel.</a:t>
                      </a:r>
                    </a:p>
                    <a:p>
                      <a:r>
                        <a:rPr lang="es-SV" sz="1200" b="1" kern="1200" dirty="0">
                          <a:solidFill>
                            <a:schemeClr val="tx1"/>
                          </a:solidFill>
                          <a:effectLst/>
                          <a:latin typeface="Gill Sans MT" panose="020B0502020104020203" pitchFamily="34" charset="0"/>
                          <a:ea typeface="+mn-ea"/>
                          <a:cs typeface="+mn-cs"/>
                        </a:rPr>
                        <a:t>PRÁCTICAS SEXUALES: </a:t>
                      </a:r>
                      <a:endParaRPr lang="es-SV" sz="1200" dirty="0">
                        <a:effectLst/>
                        <a:latin typeface="Gill Sans MT" panose="020B0502020104020203" pitchFamily="34" charset="0"/>
                      </a:endParaRP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40.3% reporto haber practicado sexo receptivo (pasivo), 2) el 54.6% reporto haber practicado el sexo penetrativo (activo) y 3) un 5.0% sexo oral (2016).  </a:t>
                      </a: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Para 2016, solo el 14.3% (174/942) había realizado el trabajo sexual alguna vez en la vida. 84.0% usó consistentemente el condón.</a:t>
                      </a:r>
                    </a:p>
                    <a:p>
                      <a:pPr lvl="0"/>
                      <a:r>
                        <a:rPr lang="es-SV" sz="1200" b="1" kern="1200" dirty="0">
                          <a:solidFill>
                            <a:schemeClr val="tx1"/>
                          </a:solidFill>
                          <a:effectLst/>
                          <a:latin typeface="Gill Sans MT" panose="020B0502020104020203" pitchFamily="34" charset="0"/>
                          <a:ea typeface="+mn-ea"/>
                          <a:cs typeface="+mn-cs"/>
                        </a:rPr>
                        <a:t>USO DE ALCOHOL Y DROGA: </a:t>
                      </a:r>
                      <a:endParaRPr lang="es-SV" sz="1200" kern="1200" dirty="0">
                        <a:solidFill>
                          <a:schemeClr val="tx1"/>
                        </a:solidFill>
                        <a:effectLst/>
                        <a:latin typeface="Gill Sans MT" panose="020B0502020104020203" pitchFamily="34" charset="0"/>
                        <a:ea typeface="+mn-ea"/>
                        <a:cs typeface="+mn-cs"/>
                      </a:endParaRPr>
                    </a:p>
                    <a:p>
                      <a:r>
                        <a:rPr lang="es-SV" sz="1200" kern="1200" dirty="0">
                          <a:solidFill>
                            <a:schemeClr val="tx1"/>
                          </a:solidFill>
                          <a:effectLst/>
                          <a:latin typeface="Gill Sans MT" panose="020B0502020104020203" pitchFamily="34" charset="0"/>
                          <a:ea typeface="+mn-ea"/>
                          <a:cs typeface="+mn-cs"/>
                        </a:rPr>
                        <a:t>El 65.1% de personas manifestó que las consumen y entre las otras sustancias a parte del tabaco y alcohol. El 74.5% consumió más de 6 vasos en un solo día.</a:t>
                      </a:r>
                    </a:p>
                    <a:p>
                      <a:r>
                        <a:rPr lang="es-SV" sz="1200" kern="1200" dirty="0">
                          <a:solidFill>
                            <a:schemeClr val="tx1"/>
                          </a:solidFill>
                          <a:effectLst/>
                          <a:latin typeface="Gill Sans MT" panose="020B0502020104020203" pitchFamily="34" charset="0"/>
                          <a:ea typeface="+mn-ea"/>
                          <a:cs typeface="+mn-cs"/>
                        </a:rPr>
                        <a:t>Solo una cuarta parte había consumido otras drogas alguna vez en su vida. Las drogas más frecuentes consumidas fueron la marihuana y cocaína.</a:t>
                      </a:r>
                      <a:r>
                        <a:rPr lang="es-SV" sz="1200" kern="1200" baseline="30000" dirty="0">
                          <a:solidFill>
                            <a:schemeClr val="tx1"/>
                          </a:solidFill>
                          <a:effectLst/>
                          <a:latin typeface="Gill Sans MT" panose="020B0502020104020203" pitchFamily="34" charset="0"/>
                          <a:ea typeface="+mn-ea"/>
                          <a:cs typeface="+mn-cs"/>
                        </a:rPr>
                        <a:t> </a:t>
                      </a:r>
                      <a:r>
                        <a:rPr lang="es-SV" sz="1200" kern="1200" dirty="0">
                          <a:solidFill>
                            <a:schemeClr val="tx1"/>
                          </a:solidFill>
                          <a:effectLst/>
                          <a:latin typeface="Gill Sans MT" panose="020B0502020104020203" pitchFamily="34" charset="0"/>
                          <a:ea typeface="+mn-ea"/>
                          <a:cs typeface="+mn-cs"/>
                        </a:rPr>
                        <a:t>El 52.1% consumen cocaína; el 43.8% marihuana, el 10.4% crack.</a:t>
                      </a:r>
                    </a:p>
                    <a:p>
                      <a:r>
                        <a:rPr lang="es-SV" sz="1200" kern="1200" dirty="0">
                          <a:solidFill>
                            <a:schemeClr val="tx1"/>
                          </a:solidFill>
                          <a:effectLst/>
                          <a:latin typeface="Gill Sans MT" panose="020B0502020104020203" pitchFamily="34" charset="0"/>
                          <a:ea typeface="+mn-ea"/>
                          <a:cs typeface="+mn-cs"/>
                        </a:rPr>
                        <a:t> </a:t>
                      </a:r>
                    </a:p>
                    <a:p>
                      <a:r>
                        <a:rPr lang="es-SV" sz="1200" kern="1200" dirty="0">
                          <a:solidFill>
                            <a:schemeClr val="tx1"/>
                          </a:solidFill>
                          <a:effectLst/>
                          <a:latin typeface="Gill Sans MT" panose="020B0502020104020203" pitchFamily="34" charset="0"/>
                          <a:ea typeface="+mn-ea"/>
                          <a:cs typeface="+mn-cs"/>
                        </a:rPr>
                        <a:t>Pudiendo así relacionar la vivencia de la discriminación y exclusión con el consumo de sustancia auto destructivas “que son utilizadas para ocultar el sufrimiento además de que son como un “refugio” de la depresión, y utilizadas para llenar el vacío que la soledad y el aislamiento crea como consecuencia de la discriminación.</a:t>
                      </a:r>
                    </a:p>
                  </a:txBody>
                  <a:tcPr marL="25056" marR="25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16397" name="2 Rectángulo">
            <a:extLst>
              <a:ext uri="{FF2B5EF4-FFF2-40B4-BE49-F238E27FC236}">
                <a16:creationId xmlns="" xmlns:a16="http://schemas.microsoft.com/office/drawing/2014/main" id="{470F69A1-BA7A-4D3D-98ED-B023F0F10A46}"/>
              </a:ext>
            </a:extLst>
          </p:cNvPr>
          <p:cNvSpPr>
            <a:spLocks noChangeArrowheads="1"/>
          </p:cNvSpPr>
          <p:nvPr/>
        </p:nvSpPr>
        <p:spPr bwMode="auto">
          <a:xfrm>
            <a:off x="141288" y="-122536"/>
            <a:ext cx="8828087"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eaLnBrk="1" hangingPunct="1">
              <a:spcBef>
                <a:spcPct val="0"/>
              </a:spcBef>
              <a:buFontTx/>
              <a:buNone/>
            </a:pPr>
            <a:r>
              <a:rPr lang="es-MX" altLang="es-NI" sz="3200" b="1" dirty="0">
                <a:latin typeface="Gill Sans MT" panose="020B0502020104020203" pitchFamily="34" charset="0"/>
              </a:rPr>
              <a:t>Factores individuales y preferencia                             en estilos de vida</a:t>
            </a:r>
            <a:endParaRPr lang="en-US" altLang="es-NI" sz="2800" b="1" dirty="0">
              <a:latin typeface="Gill Sans MT" panose="020B0502020104020203"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a:extLst>
              <a:ext uri="{FF2B5EF4-FFF2-40B4-BE49-F238E27FC236}">
                <a16:creationId xmlns="" xmlns:a16="http://schemas.microsoft.com/office/drawing/2014/main" id="{7A5243C3-6269-442A-A804-764159678B29}"/>
              </a:ext>
            </a:extLst>
          </p:cNvPr>
          <p:cNvGraphicFramePr>
            <a:graphicFrameLocks noGrp="1"/>
          </p:cNvGraphicFramePr>
          <p:nvPr>
            <p:extLst>
              <p:ext uri="{D42A27DB-BD31-4B8C-83A1-F6EECF244321}">
                <p14:modId xmlns:p14="http://schemas.microsoft.com/office/powerpoint/2010/main" val="554715447"/>
              </p:ext>
            </p:extLst>
          </p:nvPr>
        </p:nvGraphicFramePr>
        <p:xfrm>
          <a:off x="141288" y="795809"/>
          <a:ext cx="8828087" cy="5297487"/>
        </p:xfrm>
        <a:graphic>
          <a:graphicData uri="http://schemas.openxmlformats.org/drawingml/2006/table">
            <a:tbl>
              <a:tblPr/>
              <a:tblGrid>
                <a:gridCol w="2702520">
                  <a:extLst>
                    <a:ext uri="{9D8B030D-6E8A-4147-A177-3AD203B41FA5}">
                      <a16:colId xmlns="" xmlns:a16="http://schemas.microsoft.com/office/drawing/2014/main" val="20000"/>
                    </a:ext>
                  </a:extLst>
                </a:gridCol>
                <a:gridCol w="6125567">
                  <a:extLst>
                    <a:ext uri="{9D8B030D-6E8A-4147-A177-3AD203B41FA5}">
                      <a16:colId xmlns="" xmlns:a16="http://schemas.microsoft.com/office/drawing/2014/main" val="20001"/>
                    </a:ext>
                  </a:extLst>
                </a:gridCol>
              </a:tblGrid>
              <a:tr h="359999">
                <a:tc>
                  <a:txBody>
                    <a:bodyPr/>
                    <a:lstStyle/>
                    <a:p>
                      <a:pPr marL="0" marR="0" algn="ctr">
                        <a:spcBef>
                          <a:spcPts val="0"/>
                        </a:spcBef>
                        <a:spcAft>
                          <a:spcPts val="0"/>
                        </a:spcAft>
                      </a:pPr>
                      <a:r>
                        <a:rPr lang="es-NI" sz="1800" b="1" dirty="0">
                          <a:latin typeface="Gill Sans MT"/>
                          <a:ea typeface="Times New Roman"/>
                        </a:rPr>
                        <a:t>Evidencias favorables </a:t>
                      </a:r>
                      <a:endParaRPr lang="en-US" sz="1800" dirty="0">
                        <a:latin typeface="Times New Roman"/>
                        <a:ea typeface="Times New Roman"/>
                      </a:endParaRPr>
                    </a:p>
                  </a:txBody>
                  <a:tcPr marL="25056" marR="250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latin typeface="Gill Sans MT"/>
                          <a:ea typeface="Times New Roman"/>
                          <a:cs typeface="+mn-cs"/>
                        </a:rPr>
                        <a:t>Evidencias limitantes</a:t>
                      </a:r>
                    </a:p>
                  </a:txBody>
                  <a:tcPr marL="25056" marR="250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extLst>
                  <a:ext uri="{0D108BD9-81ED-4DB2-BD59-A6C34878D82A}">
                    <a16:rowId xmlns="" xmlns:a16="http://schemas.microsoft.com/office/drawing/2014/main" val="10000"/>
                  </a:ext>
                </a:extLst>
              </a:tr>
              <a:tr h="4937488">
                <a:tc>
                  <a:txBody>
                    <a:bodyPr/>
                    <a:lstStyle/>
                    <a:p>
                      <a:pPr marL="285750" lvl="0" indent="-285750" algn="l" defTabSz="914400" rtl="0" eaLnBrk="1" fontAlgn="base" latinLnBrk="0" hangingPunct="1">
                        <a:buFont typeface="Arial" panose="020B0604020202020204" pitchFamily="34" charset="0"/>
                        <a:buChar char="•"/>
                      </a:pPr>
                      <a:r>
                        <a:rPr lang="es-NI" sz="1800" kern="1200" dirty="0">
                          <a:solidFill>
                            <a:schemeClr val="tx1"/>
                          </a:solidFill>
                          <a:latin typeface="Gill Sans MT"/>
                          <a:ea typeface="+mn-ea"/>
                          <a:cs typeface="+mn-cs"/>
                        </a:rPr>
                        <a:t>No se encontraron evidencias favorables </a:t>
                      </a:r>
                    </a:p>
                  </a:txBody>
                  <a:tcPr marL="25056" marR="25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s-SV" sz="1200" b="1" kern="1200" dirty="0">
                          <a:solidFill>
                            <a:schemeClr val="tx1"/>
                          </a:solidFill>
                          <a:effectLst/>
                          <a:latin typeface="Gill Sans MT" panose="020B0502020104020203" pitchFamily="34" charset="0"/>
                          <a:ea typeface="+mn-ea"/>
                          <a:cs typeface="+mn-cs"/>
                        </a:rPr>
                        <a:t>SITUACIÓN DE SALUD EN HSH: </a:t>
                      </a:r>
                      <a:endParaRPr lang="es-SV" sz="1200" kern="1200" dirty="0">
                        <a:solidFill>
                          <a:schemeClr val="tx1"/>
                        </a:solidFill>
                        <a:effectLst/>
                        <a:latin typeface="Gill Sans MT" panose="020B0502020104020203" pitchFamily="34" charset="0"/>
                        <a:ea typeface="+mn-ea"/>
                        <a:cs typeface="+mn-cs"/>
                      </a:endParaRP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Para 2016, 5.0% de los HSH que fueron diagnosticado con VIH, </a:t>
                      </a: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81.7% había sido diagnosticado con anterioridad y registrado en el Sistema Único de Monitoreo y Evaluación de la Vigilancia Epidemiológica (SUMEVE).</a:t>
                      </a: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78% recibía TAR.</a:t>
                      </a:r>
                    </a:p>
                    <a:p>
                      <a:r>
                        <a:rPr lang="es-SV" sz="1200" b="1" kern="1200" dirty="0">
                          <a:solidFill>
                            <a:schemeClr val="tx1"/>
                          </a:solidFill>
                          <a:effectLst/>
                          <a:latin typeface="Gill Sans MT" panose="020B0502020104020203" pitchFamily="34" charset="0"/>
                          <a:ea typeface="+mn-ea"/>
                          <a:cs typeface="+mn-cs"/>
                        </a:rPr>
                        <a:t> </a:t>
                      </a:r>
                      <a:endParaRPr lang="es-SV" sz="1200" kern="1200" dirty="0">
                        <a:solidFill>
                          <a:schemeClr val="tx1"/>
                        </a:solidFill>
                        <a:effectLst/>
                        <a:latin typeface="Gill Sans MT" panose="020B0502020104020203" pitchFamily="34" charset="0"/>
                        <a:ea typeface="+mn-ea"/>
                        <a:cs typeface="+mn-cs"/>
                      </a:endParaRPr>
                    </a:p>
                    <a:p>
                      <a:r>
                        <a:rPr lang="es-SV" sz="1200" b="1" kern="1200" dirty="0">
                          <a:solidFill>
                            <a:schemeClr val="tx1"/>
                          </a:solidFill>
                          <a:effectLst/>
                          <a:latin typeface="Gill Sans MT" panose="020B0502020104020203" pitchFamily="34" charset="0"/>
                          <a:ea typeface="+mn-ea"/>
                          <a:cs typeface="+mn-cs"/>
                        </a:rPr>
                        <a:t>PREVALENCIA DEL VIH: </a:t>
                      </a:r>
                      <a:endParaRPr lang="es-SV" sz="1200" dirty="0">
                        <a:effectLst/>
                        <a:latin typeface="Gill Sans MT" panose="020B0502020104020203" pitchFamily="34" charset="0"/>
                      </a:endParaRP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Para 2012 era 10.4% en HSH (VICITS). </a:t>
                      </a: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Similar al 10.8% reportado para 2008 (ECVC).</a:t>
                      </a: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La Prevalencia en población general fue de 0.50% (MINSAL, 2017). La prevalencia en HSH fue de 10.5%. La prevalencia de VIH más alta fue en La Libertad con 20.2%, San Salvador con 11.9%, San Anta con 10.0%, Ahuachapán con 8.2%, Sonsonate, 6.7% y San Miguel con 1.1%.</a:t>
                      </a:r>
                    </a:p>
                    <a:p>
                      <a:r>
                        <a:rPr lang="es-SV" sz="1200" kern="1200" dirty="0">
                          <a:solidFill>
                            <a:schemeClr val="tx1"/>
                          </a:solidFill>
                          <a:effectLst/>
                          <a:latin typeface="Gill Sans MT" panose="020B0502020104020203" pitchFamily="34" charset="0"/>
                          <a:ea typeface="+mn-ea"/>
                          <a:cs typeface="+mn-cs"/>
                        </a:rPr>
                        <a:t> </a:t>
                      </a:r>
                    </a:p>
                    <a:p>
                      <a:r>
                        <a:rPr lang="es-SV" sz="1200" b="1" kern="1200" dirty="0">
                          <a:solidFill>
                            <a:schemeClr val="tx1"/>
                          </a:solidFill>
                          <a:effectLst/>
                          <a:latin typeface="Gill Sans MT" panose="020B0502020104020203" pitchFamily="34" charset="0"/>
                          <a:ea typeface="+mn-ea"/>
                          <a:cs typeface="+mn-cs"/>
                        </a:rPr>
                        <a:t>PREVALENCIA DE ITS: </a:t>
                      </a:r>
                      <a:endParaRPr lang="es-SV" sz="1200" dirty="0">
                        <a:effectLst/>
                        <a:latin typeface="Gill Sans MT" panose="020B0502020104020203" pitchFamily="34" charset="0"/>
                      </a:endParaRP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Para el estudio de tamaño de población (2016), registra que de 943 HSH de la muestra, un 4.1% tuvo una ITS (últimos 12 meses). De esos: 1) un 34% (19), fueron diagnosticados con sífilis; 2) el 16.1% (9), gonorrea; 3) úlcera, un 3.5% (2); 4) condiloma, el 27.8% y 5) otras ITS un 23.6% (10), clamidia, tricomonas, herpes genital y hepatitis b.</a:t>
                      </a:r>
                      <a:r>
                        <a:rPr lang="es-SV" sz="1200" kern="1200" baseline="30000" dirty="0">
                          <a:solidFill>
                            <a:schemeClr val="tx1"/>
                          </a:solidFill>
                          <a:effectLst/>
                          <a:latin typeface="Gill Sans MT" panose="020B0502020104020203" pitchFamily="34" charset="0"/>
                          <a:ea typeface="+mn-ea"/>
                          <a:cs typeface="+mn-cs"/>
                        </a:rPr>
                        <a:t> </a:t>
                      </a:r>
                      <a:r>
                        <a:rPr lang="es-SV" sz="1200" kern="1200" dirty="0">
                          <a:solidFill>
                            <a:schemeClr val="tx1"/>
                          </a:solidFill>
                          <a:effectLst/>
                          <a:latin typeface="Gill Sans MT" panose="020B0502020104020203" pitchFamily="34" charset="0"/>
                          <a:ea typeface="+mn-ea"/>
                          <a:cs typeface="+mn-cs"/>
                        </a:rPr>
                        <a:t>para 2016.</a:t>
                      </a: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En el 2012, a través del Estudio VICITS, se midió la prevalencia de Sífilis para HSH, mostrando una notable disminución: en la población de HSH la prevalencia bajó de 12.1% (ECVC 2008) a 5.3% (VICITS 2012).</a:t>
                      </a:r>
                    </a:p>
                    <a:p>
                      <a:r>
                        <a:rPr lang="es-SV" sz="1200" b="1" kern="1200" dirty="0">
                          <a:solidFill>
                            <a:schemeClr val="tx1"/>
                          </a:solidFill>
                          <a:effectLst/>
                          <a:latin typeface="Gill Sans MT" panose="020B0502020104020203" pitchFamily="34" charset="0"/>
                          <a:ea typeface="+mn-ea"/>
                          <a:cs typeface="+mn-cs"/>
                        </a:rPr>
                        <a:t> </a:t>
                      </a:r>
                      <a:endParaRPr lang="es-SV" sz="1200" dirty="0">
                        <a:effectLst/>
                        <a:latin typeface="Gill Sans MT" panose="020B0502020104020203" pitchFamily="34" charset="0"/>
                      </a:endParaRPr>
                    </a:p>
                    <a:p>
                      <a:r>
                        <a:rPr lang="es-SV" sz="1200" b="1" kern="1200" dirty="0">
                          <a:solidFill>
                            <a:schemeClr val="tx1"/>
                          </a:solidFill>
                          <a:effectLst/>
                          <a:latin typeface="Gill Sans MT" panose="020B0502020104020203" pitchFamily="34" charset="0"/>
                          <a:ea typeface="+mn-ea"/>
                          <a:cs typeface="+mn-cs"/>
                        </a:rPr>
                        <a:t>ESTADO MENTAL: </a:t>
                      </a:r>
                      <a:endParaRPr lang="es-SV" sz="1200" dirty="0">
                        <a:effectLst/>
                        <a:latin typeface="Gill Sans MT" panose="020B0502020104020203" pitchFamily="34" charset="0"/>
                      </a:endParaRP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El 61.7% de las personas entrevistadas manifestaron conocer a una persona LGBTI que se haya suicidado. </a:t>
                      </a:r>
                    </a:p>
                    <a:p>
                      <a:pPr marL="171450" lvl="0" indent="-171450">
                        <a:buFontTx/>
                        <a:buChar char="-"/>
                      </a:pPr>
                      <a:r>
                        <a:rPr lang="es-SV" sz="1200" kern="1200" dirty="0">
                          <a:solidFill>
                            <a:schemeClr val="tx1"/>
                          </a:solidFill>
                          <a:effectLst/>
                          <a:latin typeface="Gill Sans MT" panose="020B0502020104020203" pitchFamily="34" charset="0"/>
                          <a:ea typeface="+mn-ea"/>
                          <a:cs typeface="+mn-cs"/>
                        </a:rPr>
                        <a:t>El 58.3% expresó conocer a alguien que lo ha intentado al menos una vez.</a:t>
                      </a:r>
                    </a:p>
                  </a:txBody>
                  <a:tcPr marL="25056" marR="25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17421" name="2 Rectángulo">
            <a:extLst>
              <a:ext uri="{FF2B5EF4-FFF2-40B4-BE49-F238E27FC236}">
                <a16:creationId xmlns="" xmlns:a16="http://schemas.microsoft.com/office/drawing/2014/main" id="{E89241FC-A65B-451E-BB0D-4D5E3AF91C9C}"/>
              </a:ext>
            </a:extLst>
          </p:cNvPr>
          <p:cNvSpPr>
            <a:spLocks noChangeArrowheads="1"/>
          </p:cNvSpPr>
          <p:nvPr/>
        </p:nvSpPr>
        <p:spPr bwMode="auto">
          <a:xfrm>
            <a:off x="141288" y="115888"/>
            <a:ext cx="882808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eaLnBrk="1" hangingPunct="1">
              <a:spcBef>
                <a:spcPct val="0"/>
              </a:spcBef>
              <a:buFontTx/>
              <a:buNone/>
            </a:pPr>
            <a:r>
              <a:rPr lang="es-MX" altLang="es-NI" sz="3200" b="1">
                <a:latin typeface="Gill Sans MT" panose="020B0502020104020203" pitchFamily="34" charset="0"/>
              </a:rPr>
              <a:t>Factores biológicos y caudal genético</a:t>
            </a:r>
            <a:endParaRPr lang="en-US" altLang="es-NI" sz="2800" b="1">
              <a:latin typeface="Gill Sans MT" panose="020B0502020104020203"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 xmlns:a16="http://schemas.microsoft.com/office/drawing/2014/main" id="{AF5F9543-78CD-4AD9-B551-8084994DDD0F}"/>
              </a:ext>
            </a:extLst>
          </p:cNvPr>
          <p:cNvGraphicFramePr>
            <a:graphicFrameLocks noGrp="1"/>
          </p:cNvGraphicFramePr>
          <p:nvPr>
            <p:ph idx="1"/>
            <p:extLst>
              <p:ext uri="{D42A27DB-BD31-4B8C-83A1-F6EECF244321}">
                <p14:modId xmlns:p14="http://schemas.microsoft.com/office/powerpoint/2010/main" val="1287960407"/>
              </p:ext>
            </p:extLst>
          </p:nvPr>
        </p:nvGraphicFramePr>
        <p:xfrm>
          <a:off x="144016" y="188640"/>
          <a:ext cx="8892480" cy="6474638"/>
        </p:xfrm>
        <a:graphic>
          <a:graphicData uri="http://schemas.openxmlformats.org/drawingml/2006/table">
            <a:tbl>
              <a:tblPr firstRow="1" bandRow="1">
                <a:tableStyleId>{5DA37D80-6434-44D0-A028-1B22A696006F}</a:tableStyleId>
              </a:tblPr>
              <a:tblGrid>
                <a:gridCol w="1435066">
                  <a:extLst>
                    <a:ext uri="{9D8B030D-6E8A-4147-A177-3AD203B41FA5}">
                      <a16:colId xmlns="" xmlns:a16="http://schemas.microsoft.com/office/drawing/2014/main" val="1811191864"/>
                    </a:ext>
                  </a:extLst>
                </a:gridCol>
                <a:gridCol w="3361311">
                  <a:extLst>
                    <a:ext uri="{9D8B030D-6E8A-4147-A177-3AD203B41FA5}">
                      <a16:colId xmlns="" xmlns:a16="http://schemas.microsoft.com/office/drawing/2014/main" val="3004597686"/>
                    </a:ext>
                  </a:extLst>
                </a:gridCol>
                <a:gridCol w="4096103">
                  <a:extLst>
                    <a:ext uri="{9D8B030D-6E8A-4147-A177-3AD203B41FA5}">
                      <a16:colId xmlns="" xmlns:a16="http://schemas.microsoft.com/office/drawing/2014/main" val="1848234369"/>
                    </a:ext>
                  </a:extLst>
                </a:gridCol>
              </a:tblGrid>
              <a:tr h="888558">
                <a:tc>
                  <a:txBody>
                    <a:bodyPr/>
                    <a:lstStyle/>
                    <a:p>
                      <a:r>
                        <a:rPr lang="es-NI" sz="1800" dirty="0">
                          <a:solidFill>
                            <a:schemeClr val="bg1"/>
                          </a:solidFill>
                          <a:latin typeface="Gill Sans MT" panose="020B0502020104020203" pitchFamily="34" charset="0"/>
                        </a:rPr>
                        <a:t>Nivel de determinantes</a:t>
                      </a:r>
                    </a:p>
                  </a:txBody>
                  <a:tcPr marT="45721" marB="45721">
                    <a:solidFill>
                      <a:schemeClr val="accent2"/>
                    </a:solidFill>
                  </a:tcPr>
                </a:tc>
                <a:tc>
                  <a:txBody>
                    <a:bodyPr/>
                    <a:lstStyle/>
                    <a:p>
                      <a:r>
                        <a:rPr lang="es-NI" sz="1800" dirty="0">
                          <a:solidFill>
                            <a:schemeClr val="bg1"/>
                          </a:solidFill>
                          <a:latin typeface="Gill Sans MT" panose="020B0502020104020203" pitchFamily="34" charset="0"/>
                        </a:rPr>
                        <a:t>Conclusiones</a:t>
                      </a:r>
                    </a:p>
                  </a:txBody>
                  <a:tcPr marT="45721" marB="45721">
                    <a:solidFill>
                      <a:schemeClr val="accent2"/>
                    </a:solidFill>
                  </a:tcPr>
                </a:tc>
                <a:tc>
                  <a:txBody>
                    <a:bodyPr/>
                    <a:lstStyle/>
                    <a:p>
                      <a:r>
                        <a:rPr lang="es-NI" sz="1800" dirty="0">
                          <a:solidFill>
                            <a:schemeClr val="bg1"/>
                          </a:solidFill>
                          <a:latin typeface="Gill Sans MT" panose="020B0502020104020203" pitchFamily="34" charset="0"/>
                        </a:rPr>
                        <a:t>Recomendaciones</a:t>
                      </a:r>
                    </a:p>
                  </a:txBody>
                  <a:tcPr marT="45721" marB="45721">
                    <a:solidFill>
                      <a:schemeClr val="accent2"/>
                    </a:solidFill>
                  </a:tcPr>
                </a:tc>
                <a:extLst>
                  <a:ext uri="{0D108BD9-81ED-4DB2-BD59-A6C34878D82A}">
                    <a16:rowId xmlns="" xmlns:a16="http://schemas.microsoft.com/office/drawing/2014/main" val="4246888358"/>
                  </a:ext>
                </a:extLst>
              </a:tr>
              <a:tr h="1722509">
                <a:tc>
                  <a:txBody>
                    <a:bodyPr/>
                    <a:lstStyle/>
                    <a:p>
                      <a:r>
                        <a:rPr lang="es-NI" sz="1800" dirty="0">
                          <a:latin typeface="Gill Sans MT" panose="020B0502020104020203" pitchFamily="34" charset="0"/>
                        </a:rPr>
                        <a:t>Condiciones socioeconómicas y culturales</a:t>
                      </a:r>
                    </a:p>
                  </a:txBody>
                  <a:tcPr marT="45721" marB="45721"/>
                </a:tc>
                <a:tc>
                  <a:txBody>
                    <a:bodyPr/>
                    <a:lstStyle/>
                    <a:p>
                      <a:r>
                        <a:rPr lang="es-SV" sz="1200" kern="1200" dirty="0">
                          <a:solidFill>
                            <a:schemeClr val="tx1"/>
                          </a:solidFill>
                          <a:effectLst/>
                          <a:latin typeface="+mn-lt"/>
                          <a:ea typeface="+mn-ea"/>
                          <a:cs typeface="+mn-cs"/>
                        </a:rPr>
                        <a:t>A nivel nacional contamos con un marco amplio que protege las personas de la diversidad sexual, más la ausencia de una legislación nacional en El Salvador, que prohíba todas las formas de discriminación y estigma por razón de orientación sexual y/</a:t>
                      </a:r>
                      <a:r>
                        <a:rPr lang="es-SV" sz="1200" kern="1200">
                          <a:solidFill>
                            <a:schemeClr val="tx1"/>
                          </a:solidFill>
                          <a:effectLst/>
                          <a:latin typeface="+mn-lt"/>
                          <a:ea typeface="+mn-ea"/>
                          <a:cs typeface="+mn-cs"/>
                        </a:rPr>
                        <a:t>o expresión de </a:t>
                      </a:r>
                      <a:r>
                        <a:rPr lang="es-SV" sz="1200" kern="1200" dirty="0">
                          <a:solidFill>
                            <a:schemeClr val="tx1"/>
                          </a:solidFill>
                          <a:effectLst/>
                          <a:latin typeface="+mn-lt"/>
                          <a:ea typeface="+mn-ea"/>
                          <a:cs typeface="+mn-cs"/>
                        </a:rPr>
                        <a:t>género</a:t>
                      </a:r>
                    </a:p>
                  </a:txBody>
                  <a:tcPr marT="45721" marB="45721"/>
                </a:tc>
                <a:tc>
                  <a:txBody>
                    <a:bodyPr/>
                    <a:lstStyle/>
                    <a:p>
                      <a:r>
                        <a:rPr lang="es-SV" sz="1200" kern="1200" dirty="0">
                          <a:solidFill>
                            <a:schemeClr val="tx1"/>
                          </a:solidFill>
                          <a:effectLst/>
                          <a:latin typeface="Gill Sans MT" panose="020B0502020104020203" pitchFamily="34" charset="0"/>
                          <a:ea typeface="+mn-ea"/>
                          <a:cs typeface="+mn-cs"/>
                        </a:rPr>
                        <a:t>Entre amigos y las ONG afines debemos de abogar ante la Asamblea Legislativa la necesidad de un anteproyecto de Ley que prohíba toda forma de estigma y discriminación contra la población LGBTI y que sea de cumplimiento a todos los niveles laboral, educativo, salud y en la sociedad en general. </a:t>
                      </a:r>
                    </a:p>
                  </a:txBody>
                  <a:tcPr marT="45721" marB="45721"/>
                </a:tc>
                <a:extLst>
                  <a:ext uri="{0D108BD9-81ED-4DB2-BD59-A6C34878D82A}">
                    <a16:rowId xmlns="" xmlns:a16="http://schemas.microsoft.com/office/drawing/2014/main" val="20429641"/>
                  </a:ext>
                </a:extLst>
              </a:tr>
              <a:tr h="1995651">
                <a:tc>
                  <a:txBody>
                    <a:bodyPr/>
                    <a:lstStyle/>
                    <a:p>
                      <a:r>
                        <a:rPr lang="es-NI" sz="1800" dirty="0">
                          <a:latin typeface="Gill Sans MT" panose="020B0502020104020203" pitchFamily="34" charset="0"/>
                        </a:rPr>
                        <a:t>Condiciones de vida y trabajo</a:t>
                      </a:r>
                    </a:p>
                  </a:txBody>
                  <a:tcPr marT="45721" marB="45721"/>
                </a:tc>
                <a:tc>
                  <a:txBody>
                    <a:bodyPr/>
                    <a:lstStyle/>
                    <a:p>
                      <a:r>
                        <a:rPr lang="es-SV" sz="1200" kern="1200" dirty="0">
                          <a:solidFill>
                            <a:schemeClr val="tx1"/>
                          </a:solidFill>
                          <a:effectLst/>
                          <a:latin typeface="Gill Sans MT" panose="020B0502020104020203" pitchFamily="34" charset="0"/>
                          <a:ea typeface="+mn-ea"/>
                          <a:cs typeface="+mn-cs"/>
                        </a:rPr>
                        <a:t>El desempleo es uno de los principales problemas que enfrenta la población HSH en El Salvador ya que presentan niveles de ocupación menores a los que presentan los hombres en PG, aunado al bajo nivel de escolaridad y un menor porcentaje que posee educación superior, con respecto a las condiciones de vivienda, podemos observar que hay serias dificultades para acceder a créditos de vivienda y/o beneficiados de programas de gobierno. </a:t>
                      </a:r>
                    </a:p>
                  </a:txBody>
                  <a:tcPr marT="45721" marB="45721"/>
                </a:tc>
                <a:tc>
                  <a:txBody>
                    <a:bodyPr/>
                    <a:lstStyle/>
                    <a:p>
                      <a:r>
                        <a:rPr lang="es-SV" sz="1200" kern="1200" dirty="0">
                          <a:solidFill>
                            <a:schemeClr val="tx1"/>
                          </a:solidFill>
                          <a:effectLst/>
                          <a:latin typeface="Gill Sans MT" panose="020B0502020104020203" pitchFamily="34" charset="0"/>
                          <a:ea typeface="+mn-ea"/>
                          <a:cs typeface="+mn-cs"/>
                        </a:rPr>
                        <a:t>Incidir en los diseñadores de política pública en educación que contribuyan reducir las inequidades en la población de la diversidad sexual y a la promoción de espacio libres de estigma y discriminación. </a:t>
                      </a:r>
                    </a:p>
                    <a:p>
                      <a:r>
                        <a:rPr lang="es-SV" sz="1200" kern="1200" dirty="0">
                          <a:solidFill>
                            <a:schemeClr val="tx1"/>
                          </a:solidFill>
                          <a:effectLst/>
                          <a:latin typeface="Gill Sans MT" panose="020B0502020104020203" pitchFamily="34" charset="0"/>
                          <a:ea typeface="+mn-ea"/>
                          <a:cs typeface="+mn-cs"/>
                        </a:rPr>
                        <a:t>Abogar antes las autoridades del Ministerio de Trabajo, Educación y Salud la creación de políticas que contribuyan a garantizar igualdad de oportunidades hacia los HSH.</a:t>
                      </a:r>
                    </a:p>
                    <a:p>
                      <a:r>
                        <a:rPr lang="es-SV" sz="1200" kern="1200" dirty="0">
                          <a:solidFill>
                            <a:schemeClr val="tx1"/>
                          </a:solidFill>
                          <a:effectLst/>
                          <a:latin typeface="Gill Sans MT" panose="020B0502020104020203" pitchFamily="34" charset="0"/>
                          <a:ea typeface="+mn-ea"/>
                          <a:cs typeface="+mn-cs"/>
                        </a:rPr>
                        <a:t>Velar porque el Estado garantice la educación y apostar por la capacitación constante de los HSH para que puedan acceder a mejores condiciones y oportunidades laborales. </a:t>
                      </a:r>
                    </a:p>
                  </a:txBody>
                  <a:tcPr marT="45721" marB="45721"/>
                </a:tc>
                <a:extLst>
                  <a:ext uri="{0D108BD9-81ED-4DB2-BD59-A6C34878D82A}">
                    <a16:rowId xmlns="" xmlns:a16="http://schemas.microsoft.com/office/drawing/2014/main" val="85613251"/>
                  </a:ext>
                </a:extLst>
              </a:tr>
              <a:tr h="1842076">
                <a:tc>
                  <a:txBody>
                    <a:bodyPr/>
                    <a:lstStyle/>
                    <a:p>
                      <a:r>
                        <a:rPr lang="es-NI" sz="1800" dirty="0">
                          <a:latin typeface="Gill Sans MT" panose="020B0502020104020203" pitchFamily="34" charset="0"/>
                        </a:rPr>
                        <a:t>Servicios de salud</a:t>
                      </a:r>
                    </a:p>
                  </a:txBody>
                  <a:tcPr marT="45721" marB="45721"/>
                </a:tc>
                <a:tc>
                  <a:txBody>
                    <a:bodyPr/>
                    <a:lstStyle/>
                    <a:p>
                      <a:r>
                        <a:rPr lang="es-SV" sz="1200" kern="1200" dirty="0">
                          <a:solidFill>
                            <a:schemeClr val="tx1"/>
                          </a:solidFill>
                          <a:effectLst/>
                          <a:latin typeface="Gill Sans MT" panose="020B0502020104020203" pitchFamily="34" charset="0"/>
                          <a:ea typeface="+mn-ea"/>
                          <a:cs typeface="+mn-cs"/>
                        </a:rPr>
                        <a:t>Los HSH cuentan con clínicas dirigidas para la atención integral para las ITS entre otras, así como programas a nivel comunitario enfocados a la prevención, atención y tratamiento del VIH. A pesar de las fortalezas que tenemos en el MINSAL aún existen brechas en la calidad de la atención especialmente en los tiempos de espera y algunos actos de discriminación por orientación sexual y por ser una persona con VIH que hay que mejorar.  </a:t>
                      </a:r>
                    </a:p>
                  </a:txBody>
                  <a:tcPr marT="45721" marB="45721"/>
                </a:tc>
                <a:tc>
                  <a:txBody>
                    <a:bodyPr/>
                    <a:lstStyle/>
                    <a:p>
                      <a:r>
                        <a:rPr lang="es-SV" sz="1200" kern="1200" dirty="0">
                          <a:solidFill>
                            <a:schemeClr val="tx1"/>
                          </a:solidFill>
                          <a:effectLst/>
                          <a:latin typeface="Gill Sans MT" panose="020B0502020104020203" pitchFamily="34" charset="0"/>
                          <a:ea typeface="+mn-ea"/>
                          <a:cs typeface="+mn-cs"/>
                        </a:rPr>
                        <a:t>Abogar antes las autoridades de salud para que en los programas asignados a población HSH sean incluidos la valoración de salud mental incluida la atención psicológica, la depresión y ansiedad son factores detonantes para la alta incidencia de suicidios en este grupo. </a:t>
                      </a:r>
                    </a:p>
                    <a:p>
                      <a:r>
                        <a:rPr lang="es-SV" sz="1200" kern="1200" dirty="0">
                          <a:solidFill>
                            <a:schemeClr val="tx1"/>
                          </a:solidFill>
                          <a:effectLst/>
                          <a:latin typeface="Gill Sans MT" panose="020B0502020104020203" pitchFamily="34" charset="0"/>
                          <a:ea typeface="+mn-ea"/>
                          <a:cs typeface="+mn-cs"/>
                        </a:rPr>
                        <a:t>Incidir antes los diseñadores de política pública en educación y salud la promoción de espacio libres de estigma y discriminación hacia la población clave con énfasis HSH. </a:t>
                      </a:r>
                    </a:p>
                  </a:txBody>
                  <a:tcPr marT="45721" marB="45721"/>
                </a:tc>
                <a:extLst>
                  <a:ext uri="{0D108BD9-81ED-4DB2-BD59-A6C34878D82A}">
                    <a16:rowId xmlns="" xmlns:a16="http://schemas.microsoft.com/office/drawing/2014/main" val="635238850"/>
                  </a:ext>
                </a:extLst>
              </a:tr>
            </a:tbl>
          </a:graphicData>
        </a:graphic>
      </p:graphicFrame>
    </p:spTree>
  </p:cSld>
  <p:clrMapOvr>
    <a:masterClrMapping/>
  </p:clrMapOvr>
</p:sld>
</file>

<file path=ppt/theme/theme1.xml><?xml version="1.0" encoding="utf-8"?>
<a:theme xmlns:a="http://schemas.openxmlformats.org/drawingml/2006/main" name="QAP USAIDBrand template Apr05">
  <a:themeElements>
    <a:clrScheme name="QAP USAIDBrand template Apr0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QAP USAIDBrand template Apr0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charset="0"/>
          </a:defRPr>
        </a:defPPr>
      </a:lstStyle>
    </a:lnDef>
  </a:objectDefaults>
  <a:extraClrSchemeLst>
    <a:extraClrScheme>
      <a:clrScheme name="QAP USAIDBrand template Apr0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QAP USAIDBrand template Apr0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QAP USAIDBrand template Apr0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QAP USAIDBrand template Apr0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QAP USAIDBrand template Apr0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QAP USAIDBrand template Apr0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QAP USAIDBrand template Apr05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QAP USAIDBrand template Apr0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QAP USAIDBrand template Apr0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QAP USAIDBrand template Apr0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QAP USAIDBrand template Apr0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QAP USAIDBrand template Apr0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Gallery</Template>
  <TotalTime>1947</TotalTime>
  <Words>3091</Words>
  <Application>Microsoft Office PowerPoint</Application>
  <PresentationFormat>Presentación en pantalla (4:3)</PresentationFormat>
  <Paragraphs>269</Paragraphs>
  <Slides>11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vt:i4>
      </vt:variant>
    </vt:vector>
  </HeadingPairs>
  <TitlesOfParts>
    <vt:vector size="17" baseType="lpstr">
      <vt:lpstr>Arial</vt:lpstr>
      <vt:lpstr>Calibri</vt:lpstr>
      <vt:lpstr>Gill Sans MT</vt:lpstr>
      <vt:lpstr>Times</vt:lpstr>
      <vt:lpstr>Times New Roman</vt:lpstr>
      <vt:lpstr>QAP USAIDBrand template Apr05</vt:lpstr>
      <vt:lpstr>INVESTIGACIÓN PARTICIPATIVA  Análisis de brecha en base a los determinantes sociales de la salud en Hombres que tienes Sexo con Hombres en El Salvador  </vt:lpstr>
      <vt:lpstr>Resultados  Clasificación de las evidencias según DSS                                     en población de HSH en El Salvador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GRACIAS A TODOS  POR SU ATENCIÓN</vt:lpstr>
    </vt:vector>
  </TitlesOfParts>
  <Company>PROYECTO DE GARANTIA DE CALIDAD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Private Sector TB Assessment, Cambodia (Arial 54pt all CAPS bold)</dc:title>
  <dc:creator>Oscar Nuñez</dc:creator>
  <cp:lastModifiedBy>Amigos</cp:lastModifiedBy>
  <cp:revision>226</cp:revision>
  <cp:lastPrinted>2004-09-30T16:41:33Z</cp:lastPrinted>
  <dcterms:created xsi:type="dcterms:W3CDTF">2005-04-27T15:29:17Z</dcterms:created>
  <dcterms:modified xsi:type="dcterms:W3CDTF">2019-11-28T22:19:52Z</dcterms:modified>
</cp:coreProperties>
</file>