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4" r:id="rId2"/>
    <p:sldId id="295" r:id="rId3"/>
    <p:sldId id="296" r:id="rId4"/>
    <p:sldId id="310" r:id="rId5"/>
    <p:sldId id="297" r:id="rId6"/>
    <p:sldId id="311" r:id="rId7"/>
    <p:sldId id="298" r:id="rId8"/>
    <p:sldId id="312" r:id="rId9"/>
    <p:sldId id="307" r:id="rId10"/>
    <p:sldId id="299" r:id="rId11"/>
    <p:sldId id="300" r:id="rId12"/>
    <p:sldId id="305" r:id="rId13"/>
    <p:sldId id="306" r:id="rId14"/>
    <p:sldId id="287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ABD"/>
    <a:srgbClr val="DDDDDD"/>
    <a:srgbClr val="CCCCCC"/>
    <a:srgbClr val="666666"/>
    <a:srgbClr val="003366"/>
    <a:srgbClr val="E10040"/>
    <a:srgbClr val="002A6C"/>
    <a:srgbClr val="D8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="" xmlns:a16="http://schemas.microsoft.com/office/drawing/2014/main" id="{A4EEBBEC-8B9A-4184-8C42-FECC9554D0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6218" cy="45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5" tIns="45573" rIns="91145" bIns="45573" numCol="1" anchor="t" anchorCtr="0" compatLnSpc="1">
            <a:prstTxWarp prst="textNoShape">
              <a:avLst/>
            </a:prstTxWarp>
          </a:bodyPr>
          <a:lstStyle>
            <a:lvl1pPr defTabSz="911917">
              <a:defRPr sz="1200">
                <a:latin typeface="Times" charset="0"/>
              </a:defRPr>
            </a:lvl1pPr>
          </a:lstStyle>
          <a:p>
            <a:pPr>
              <a:defRPr/>
            </a:pPr>
            <a:r>
              <a:rPr lang="es-SV"/>
              <a:t>Presentación de las DSS en MTS</a:t>
            </a:r>
            <a:endParaRPr lang="en-US"/>
          </a:p>
        </p:txBody>
      </p:sp>
      <p:sp>
        <p:nvSpPr>
          <p:cNvPr id="124931" name="Rectangle 3">
            <a:extLst>
              <a:ext uri="{FF2B5EF4-FFF2-40B4-BE49-F238E27FC236}">
                <a16:creationId xmlns="" xmlns:a16="http://schemas.microsoft.com/office/drawing/2014/main" id="{B7AB8D5D-5CB8-452A-8A44-FEEE332466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8219" y="1"/>
            <a:ext cx="3036217" cy="45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5" tIns="45573" rIns="91145" bIns="45573" numCol="1" anchor="t" anchorCtr="0" compatLnSpc="1">
            <a:prstTxWarp prst="textNoShape">
              <a:avLst/>
            </a:prstTxWarp>
          </a:bodyPr>
          <a:lstStyle>
            <a:lvl1pPr algn="r" defTabSz="911917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>
            <a:extLst>
              <a:ext uri="{FF2B5EF4-FFF2-40B4-BE49-F238E27FC236}">
                <a16:creationId xmlns="" xmlns:a16="http://schemas.microsoft.com/office/drawing/2014/main" id="{C0F8A4B5-0AD1-4CC2-B582-94555023A62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5747"/>
            <a:ext cx="3036218" cy="45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5" tIns="45573" rIns="91145" bIns="45573" numCol="1" anchor="b" anchorCtr="0" compatLnSpc="1">
            <a:prstTxWarp prst="textNoShape">
              <a:avLst/>
            </a:prstTxWarp>
          </a:bodyPr>
          <a:lstStyle>
            <a:lvl1pPr defTabSz="911917">
              <a:defRPr sz="1200">
                <a:latin typeface="Times" charset="0"/>
              </a:defRPr>
            </a:lvl1pPr>
          </a:lstStyle>
          <a:p>
            <a:pPr>
              <a:defRPr/>
            </a:pPr>
            <a:r>
              <a:rPr lang="es-SV"/>
              <a:t>Asesoría Técnica: Karen Lisseth Rodríguez </a:t>
            </a:r>
            <a:endParaRPr lang="en-US"/>
          </a:p>
        </p:txBody>
      </p:sp>
      <p:sp>
        <p:nvSpPr>
          <p:cNvPr id="124933" name="Rectangle 5">
            <a:extLst>
              <a:ext uri="{FF2B5EF4-FFF2-40B4-BE49-F238E27FC236}">
                <a16:creationId xmlns="" xmlns:a16="http://schemas.microsoft.com/office/drawing/2014/main" id="{63BA2D62-AB1D-49BE-832F-87762BA56C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8219" y="8815747"/>
            <a:ext cx="3036217" cy="45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5" tIns="45573" rIns="91145" bIns="45573" numCol="1" anchor="b" anchorCtr="0" compatLnSpc="1">
            <a:prstTxWarp prst="textNoShape">
              <a:avLst/>
            </a:prstTxWarp>
          </a:bodyPr>
          <a:lstStyle>
            <a:lvl1pPr algn="r" defTabSz="911917">
              <a:defRPr sz="1200"/>
            </a:lvl1pPr>
          </a:lstStyle>
          <a:p>
            <a:pPr>
              <a:defRPr/>
            </a:pPr>
            <a:fld id="{7E80C0CB-B84C-495F-8274-8B6ECBCAA383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99186712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="" xmlns:a16="http://schemas.microsoft.com/office/drawing/2014/main" id="{12D75ED0-B0CE-4014-BCFE-EFB2490E42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6218" cy="45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5" tIns="45573" rIns="91145" bIns="45573" numCol="1" anchor="t" anchorCtr="0" compatLnSpc="1">
            <a:prstTxWarp prst="textNoShape">
              <a:avLst/>
            </a:prstTxWarp>
          </a:bodyPr>
          <a:lstStyle>
            <a:lvl1pPr defTabSz="911917">
              <a:defRPr sz="1200">
                <a:latin typeface="Times" charset="0"/>
              </a:defRPr>
            </a:lvl1pPr>
          </a:lstStyle>
          <a:p>
            <a:pPr>
              <a:defRPr/>
            </a:pPr>
            <a:r>
              <a:rPr lang="es-SV"/>
              <a:t>Presentación de las DSS en MTS</a:t>
            </a:r>
            <a:endParaRPr lang="en-US"/>
          </a:p>
        </p:txBody>
      </p:sp>
      <p:sp>
        <p:nvSpPr>
          <p:cNvPr id="129027" name="Rectangle 3">
            <a:extLst>
              <a:ext uri="{FF2B5EF4-FFF2-40B4-BE49-F238E27FC236}">
                <a16:creationId xmlns="" xmlns:a16="http://schemas.microsoft.com/office/drawing/2014/main" id="{B9655B52-3E19-46E5-8009-EAF0A865850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48219" y="1"/>
            <a:ext cx="3036217" cy="45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5" tIns="45573" rIns="91145" bIns="45573" numCol="1" anchor="t" anchorCtr="0" compatLnSpc="1">
            <a:prstTxWarp prst="textNoShape">
              <a:avLst/>
            </a:prstTxWarp>
          </a:bodyPr>
          <a:lstStyle>
            <a:lvl1pPr algn="r" defTabSz="911917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8756BBB1-23DF-4E6C-AB17-AA31ACEFA88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664075" cy="3498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9" name="Rectangle 5">
            <a:extLst>
              <a:ext uri="{FF2B5EF4-FFF2-40B4-BE49-F238E27FC236}">
                <a16:creationId xmlns="" xmlns:a16="http://schemas.microsoft.com/office/drawing/2014/main" id="{A4DF893E-E319-4D1E-BB09-E28EF8F417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0380" y="4407873"/>
            <a:ext cx="5163679" cy="417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5" tIns="45573" rIns="91145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9030" name="Rectangle 6">
            <a:extLst>
              <a:ext uri="{FF2B5EF4-FFF2-40B4-BE49-F238E27FC236}">
                <a16:creationId xmlns="" xmlns:a16="http://schemas.microsoft.com/office/drawing/2014/main" id="{6D57AE0B-8348-4592-8E40-529E57EB21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5747"/>
            <a:ext cx="3036218" cy="45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5" tIns="45573" rIns="91145" bIns="45573" numCol="1" anchor="b" anchorCtr="0" compatLnSpc="1">
            <a:prstTxWarp prst="textNoShape">
              <a:avLst/>
            </a:prstTxWarp>
          </a:bodyPr>
          <a:lstStyle>
            <a:lvl1pPr defTabSz="911917">
              <a:defRPr sz="1200">
                <a:latin typeface="Times" charset="0"/>
              </a:defRPr>
            </a:lvl1pPr>
          </a:lstStyle>
          <a:p>
            <a:pPr>
              <a:defRPr/>
            </a:pPr>
            <a:r>
              <a:rPr lang="es-SV"/>
              <a:t>Asesoría Técnica: Karen Lisseth Rodríguez </a:t>
            </a:r>
            <a:endParaRPr lang="en-US"/>
          </a:p>
        </p:txBody>
      </p:sp>
      <p:sp>
        <p:nvSpPr>
          <p:cNvPr id="129031" name="Rectangle 7">
            <a:extLst>
              <a:ext uri="{FF2B5EF4-FFF2-40B4-BE49-F238E27FC236}">
                <a16:creationId xmlns="" xmlns:a16="http://schemas.microsoft.com/office/drawing/2014/main" id="{AC0AA55D-AB62-41AA-8C45-0F9AD12CF0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8219" y="8815747"/>
            <a:ext cx="3036217" cy="45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5" tIns="45573" rIns="91145" bIns="45573" numCol="1" anchor="b" anchorCtr="0" compatLnSpc="1">
            <a:prstTxWarp prst="textNoShape">
              <a:avLst/>
            </a:prstTxWarp>
          </a:bodyPr>
          <a:lstStyle>
            <a:lvl1pPr algn="r" defTabSz="911917">
              <a:defRPr sz="1200"/>
            </a:lvl1pPr>
          </a:lstStyle>
          <a:p>
            <a:pPr>
              <a:defRPr/>
            </a:pPr>
            <a:fld id="{C018F698-9A34-4BD1-AB2E-F1D88D30A59A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60856982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>
            <a:extLst>
              <a:ext uri="{FF2B5EF4-FFF2-40B4-BE49-F238E27FC236}">
                <a16:creationId xmlns="" xmlns:a16="http://schemas.microsoft.com/office/drawing/2014/main" id="{BB20EA68-0982-476D-9E87-67E11E9EF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-222250"/>
            <a:ext cx="91440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s-ES" dirty="0"/>
          </a:p>
        </p:txBody>
      </p:sp>
      <p:pic>
        <p:nvPicPr>
          <p:cNvPr id="5" name="Picture 27">
            <a:extLst>
              <a:ext uri="{FF2B5EF4-FFF2-40B4-BE49-F238E27FC236}">
                <a16:creationId xmlns="" xmlns:a16="http://schemas.microsoft.com/office/drawing/2014/main" id="{90E57C8B-4F47-44BD-B629-97275CFD9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91408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>
            <a:extLst>
              <a:ext uri="{FF2B5EF4-FFF2-40B4-BE49-F238E27FC236}">
                <a16:creationId xmlns="" xmlns:a16="http://schemas.microsoft.com/office/drawing/2014/main" id="{8C66AE82-8A6D-4E5E-A924-2325E62DA4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5563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PEPFAR Central_America_Region.jpg">
            <a:extLst>
              <a:ext uri="{FF2B5EF4-FFF2-40B4-BE49-F238E27FC236}">
                <a16:creationId xmlns="" xmlns:a16="http://schemas.microsoft.com/office/drawing/2014/main" id="{0E011524-9867-4491-8862-F2FF13FCD7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2225"/>
            <a:ext cx="1884363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6D603E93-C664-49EA-9C31-08B6949754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577850"/>
            <a:ext cx="29543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6750" y="2133600"/>
            <a:ext cx="7810500" cy="16764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 dirty="0"/>
              <a:t>CLICK TO EDIT MASTER STYLE </a:t>
            </a:r>
            <a:br>
              <a:rPr lang="en-US" dirty="0"/>
            </a:br>
            <a:r>
              <a:rPr lang="en-US" dirty="0"/>
              <a:t>(54pt Arial all CAPS)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324600" cy="6096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to edit Master subtitle style (16 pt Arial)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A6BB2253-8D25-4E5C-9A81-721AEE26B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F6B0ABA7-7A9E-4669-836D-EDDEC2BD8D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038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15AB3-2349-4907-97EC-82D82A431EB7}" type="slidenum">
              <a:rPr lang="en-US" altLang="es-NI"/>
              <a:pPr>
                <a:defRPr/>
              </a:pPr>
              <a:t>‹Nº›</a:t>
            </a:fld>
            <a:r>
              <a:rPr lang="en-US" altLang="es-NI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9360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78FDED4-3B47-4E05-9DE9-4F54939CD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2B5FDFD-4B61-4FEF-A18D-91B7F451D6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2D1F-C7DA-44A6-BD9F-A7BE2DF3AE7F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182059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00850" y="381000"/>
            <a:ext cx="1962150" cy="49911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734050" cy="49911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371DAB5-EE83-424B-A2B7-DB07478BC8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F5252FD3-9BA1-43B6-B0A1-4A8C774206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629ED-800E-48AF-8D18-531C473A630E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363525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90DEE3E-CA10-45A1-AC91-927B10BAD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91F29E2-5AC6-4C58-9772-22735F7B25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D479B-9F3E-4FFC-926C-CA8999BB8922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210284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29CBEDE-53DA-44BE-9759-0D4A61052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0FB4EB6-3522-435A-8E0C-B4575ABEDB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08B00-328B-4B91-93B9-53696814B685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83706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90600" y="14859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0" y="14859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A9C9586-D5F3-48D1-83AD-80A1D53A12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FE51B0F-A657-437F-AD69-26829E7299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73B18-D306-4D4A-86DB-B7CB02E6C1DF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227916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C140666-DB85-4F43-95DD-E616D46DD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6615CB31-5FF8-499F-9C0C-D9A3EF92C2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B165F-520E-4898-88EE-2F46D64E4C52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137951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FCDB838-2E8E-48F1-B0CB-2261496062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8B7BE90-0C9E-4F7D-8BA2-3CDF2394CA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4C64F-7D9A-4D92-86B8-CF9EDBFD1C6C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229140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452392F-51A6-4FBE-B946-2FE825BAC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6371BC49-1465-4567-83F0-05F1AA954A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3B226-5C1A-4322-862F-3AF8767535B7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238107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8C8A0E0-79F6-4874-B5D8-0627A8E6B5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A8AD5B5-03C6-4166-84BB-977D929E21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39830-669D-4D52-9CF7-4310BB03E5FA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129331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EA91B42-1E2F-472C-A445-82FCB191B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CA89CD3-E034-4ED9-BE40-E7A841506C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34A67-3C18-4A6C-A986-C64352886303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  <p:extLst>
      <p:ext uri="{BB962C8B-B14F-4D97-AF65-F5344CB8AC3E}">
        <p14:creationId xmlns:p14="http://schemas.microsoft.com/office/powerpoint/2010/main" val="79401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08FEED62-6E38-4719-98ED-58CCB9B7B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NI"/>
              <a:t>CLICK TO EDIT MASTER STYLE, 24pt Arial bold all CAPS</a:t>
            </a:r>
            <a:br>
              <a:rPr lang="en-US" altLang="es-NI"/>
            </a:br>
            <a:endParaRPr lang="en-US" altLang="es-NI"/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361F4195-34C4-415E-AFEF-D7538ACCC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859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NI"/>
              <a:t>Click to edit Master text styles (24pt Arial)</a:t>
            </a:r>
          </a:p>
          <a:p>
            <a:pPr lvl="1"/>
            <a:r>
              <a:rPr lang="en-US" altLang="es-NI"/>
              <a:t>Second level  (Arial 20pt)</a:t>
            </a:r>
          </a:p>
          <a:p>
            <a:pPr lvl="2"/>
            <a:r>
              <a:rPr lang="en-US" altLang="es-NI"/>
              <a:t>Third level</a:t>
            </a:r>
          </a:p>
          <a:p>
            <a:pPr lvl="3"/>
            <a:r>
              <a:rPr lang="en-US" altLang="es-NI"/>
              <a:t>Fourth level</a:t>
            </a:r>
          </a:p>
          <a:p>
            <a:pPr lvl="4"/>
            <a:r>
              <a:rPr lang="en-US" altLang="es-N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A5ED8273-D20E-496B-AEBE-C97B9571C8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434711AD-7F1E-4D0F-94D9-708096BD3A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38D2F4-752B-4426-9349-04310E4005EE}" type="slidenum">
              <a:rPr lang="en-US" altLang="es-NI"/>
              <a:pPr>
                <a:defRPr/>
              </a:pPr>
              <a:t>‹Nº›</a:t>
            </a:fld>
            <a:endParaRPr lang="en-US" altLang="es-N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5A8B67A1-067F-4284-BC3A-E9BCD55947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2205211"/>
            <a:ext cx="8081963" cy="2447925"/>
          </a:xfrm>
        </p:spPr>
        <p:txBody>
          <a:bodyPr/>
          <a:lstStyle/>
          <a:p>
            <a:pPr>
              <a:defRPr/>
            </a:pPr>
            <a:r>
              <a:rPr lang="es-GT" altLang="es-NI" sz="32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INVESTIGACIÓN PARTICIPATIVA</a:t>
            </a:r>
            <a:r>
              <a:rPr lang="es-GT" altLang="es-NI" sz="3200" dirty="0">
                <a:solidFill>
                  <a:srgbClr val="FF0000"/>
                </a:solidFill>
                <a:latin typeface="Gill Sans MT" panose="020B0502020104020203" pitchFamily="34" charset="0"/>
              </a:rPr>
              <a:t/>
            </a:r>
            <a:br>
              <a:rPr lang="es-GT" altLang="es-NI" sz="3200" dirty="0">
                <a:solidFill>
                  <a:srgbClr val="FF0000"/>
                </a:solidFill>
                <a:latin typeface="Gill Sans MT" panose="020B0502020104020203" pitchFamily="34" charset="0"/>
              </a:rPr>
            </a:br>
            <a:r>
              <a:rPr lang="es-GT" altLang="es-NI" sz="3200" dirty="0">
                <a:solidFill>
                  <a:srgbClr val="FF0000"/>
                </a:solidFill>
                <a:latin typeface="Gill Sans MT" panose="020B0502020104020203" pitchFamily="34" charset="0"/>
              </a:rPr>
              <a:t/>
            </a:r>
            <a:br>
              <a:rPr lang="es-GT" altLang="es-NI" sz="3200" dirty="0">
                <a:solidFill>
                  <a:srgbClr val="FF0000"/>
                </a:solidFill>
                <a:latin typeface="Gill Sans MT" panose="020B0502020104020203" pitchFamily="34" charset="0"/>
              </a:rPr>
            </a:br>
            <a:r>
              <a:rPr lang="es-GT" altLang="es-NI" sz="2800" dirty="0">
                <a:solidFill>
                  <a:srgbClr val="FF0000"/>
                </a:solidFill>
                <a:latin typeface="Gill Sans MT" panose="020B0502020104020203" pitchFamily="34" charset="0"/>
              </a:rPr>
              <a:t>Análisis de brecha en base a los determinantes sociales de la salud en </a:t>
            </a:r>
            <a:r>
              <a:rPr lang="es-GT" altLang="es-NI" sz="28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Población Transgénero en </a:t>
            </a:r>
            <a:r>
              <a:rPr lang="es-GT" altLang="es-NI" sz="2800" dirty="0">
                <a:solidFill>
                  <a:srgbClr val="FF0000"/>
                </a:solidFill>
                <a:latin typeface="Gill Sans MT" panose="020B0502020104020203" pitchFamily="34" charset="0"/>
              </a:rPr>
              <a:t>El Salvador  </a:t>
            </a:r>
            <a:endParaRPr lang="es-HN" altLang="es-NI" sz="72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5124" name="Subtítulo 2">
            <a:extLst>
              <a:ext uri="{FF2B5EF4-FFF2-40B4-BE49-F238E27FC236}">
                <a16:creationId xmlns:a16="http://schemas.microsoft.com/office/drawing/2014/main" xmlns="" id="{2AB89EFB-BD72-4FAF-A80C-3E46D3F51E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7544" y="4653136"/>
            <a:ext cx="6324600" cy="936104"/>
          </a:xfrm>
        </p:spPr>
        <p:txBody>
          <a:bodyPr/>
          <a:lstStyle/>
          <a:p>
            <a:pPr algn="l"/>
            <a:r>
              <a:rPr lang="es-NI" altLang="es-NI" dirty="0" smtClean="0">
                <a:latin typeface="Gill Sans MT" panose="020B0502020104020203" pitchFamily="34" charset="0"/>
              </a:rPr>
              <a:t>Mónica Linares – Directora Ejecutiva de ASPIHD ARCOÍRIS.</a:t>
            </a:r>
            <a:endParaRPr lang="es-NI" altLang="es-NI" dirty="0">
              <a:latin typeface="Gill Sans MT" panose="020B0502020104020203" pitchFamily="34" charset="0"/>
            </a:endParaRPr>
          </a:p>
          <a:p>
            <a:pPr algn="l"/>
            <a:r>
              <a:rPr lang="es-NI" altLang="es-NI" dirty="0">
                <a:latin typeface="Gill Sans MT" panose="020B0502020104020203" pitchFamily="34" charset="0"/>
              </a:rPr>
              <a:t>Lic. </a:t>
            </a:r>
            <a:r>
              <a:rPr lang="es-NI" altLang="es-NI" dirty="0" smtClean="0">
                <a:latin typeface="Gill Sans MT" panose="020B0502020104020203" pitchFamily="34" charset="0"/>
              </a:rPr>
              <a:t>Salvador Mendoza, </a:t>
            </a:r>
            <a:r>
              <a:rPr lang="es-NI" altLang="es-NI" dirty="0">
                <a:latin typeface="Gill Sans MT" panose="020B0502020104020203" pitchFamily="34" charset="0"/>
              </a:rPr>
              <a:t>Investigador Principal de Entre </a:t>
            </a:r>
            <a:r>
              <a:rPr lang="es-NI" altLang="es-NI" dirty="0" smtClean="0">
                <a:latin typeface="Gill Sans MT" panose="020B0502020104020203" pitchFamily="34" charset="0"/>
              </a:rPr>
              <a:t>Amigos. </a:t>
            </a:r>
            <a:endParaRPr lang="es-NI" altLang="es-NI" dirty="0">
              <a:latin typeface="Gill Sans MT" panose="020B0502020104020203" pitchFamily="34" charset="0"/>
            </a:endParaRPr>
          </a:p>
          <a:p>
            <a:pPr algn="l"/>
            <a:r>
              <a:rPr lang="es-NI" altLang="es-NI" dirty="0" smtClean="0">
                <a:latin typeface="Gill Sans MT" panose="020B0502020104020203" pitchFamily="34" charset="0"/>
              </a:rPr>
              <a:t>Lic. </a:t>
            </a:r>
            <a:r>
              <a:rPr lang="es-NI" altLang="es-NI" dirty="0" err="1" smtClean="0">
                <a:latin typeface="Gill Sans MT" panose="020B0502020104020203" pitchFamily="34" charset="0"/>
              </a:rPr>
              <a:t>Kalvin</a:t>
            </a:r>
            <a:r>
              <a:rPr lang="es-NI" altLang="es-NI" dirty="0" smtClean="0">
                <a:latin typeface="Gill Sans MT" panose="020B0502020104020203" pitchFamily="34" charset="0"/>
              </a:rPr>
              <a:t> Bautista, Coordinador de RR-HH </a:t>
            </a:r>
            <a:r>
              <a:rPr lang="es-NI" altLang="es-NI" dirty="0">
                <a:latin typeface="Gill Sans MT" panose="020B0502020104020203" pitchFamily="34" charset="0"/>
              </a:rPr>
              <a:t>de Entre </a:t>
            </a:r>
            <a:r>
              <a:rPr lang="es-NI" altLang="es-NI" dirty="0" smtClean="0">
                <a:latin typeface="Gill Sans MT" panose="020B0502020104020203" pitchFamily="34" charset="0"/>
              </a:rPr>
              <a:t>Amigos. </a:t>
            </a:r>
            <a:endParaRPr lang="es-NI" altLang="es-NI" dirty="0">
              <a:latin typeface="Gill Sans MT" panose="020B0502020104020203" pitchFamily="34" charset="0"/>
            </a:endParaRPr>
          </a:p>
          <a:p>
            <a:pPr algn="l"/>
            <a:r>
              <a:rPr lang="es-NI" altLang="es-NI" dirty="0"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FE5A6C9D-DE8A-448F-9AB3-E9F32572BFFC}"/>
              </a:ext>
            </a:extLst>
          </p:cNvPr>
          <p:cNvSpPr txBox="1">
            <a:spLocks/>
          </p:cNvSpPr>
          <p:nvPr/>
        </p:nvSpPr>
        <p:spPr bwMode="auto">
          <a:xfrm>
            <a:off x="2627784" y="6419800"/>
            <a:ext cx="4248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s-NI" kern="0" dirty="0">
                <a:latin typeface="Gill Sans MT" panose="020B0502020104020203" pitchFamily="34" charset="0"/>
              </a:rPr>
              <a:t>San Salvador, El Salvador </a:t>
            </a:r>
            <a:r>
              <a:rPr lang="es-NI" kern="0" dirty="0" smtClean="0">
                <a:latin typeface="Gill Sans MT" panose="020B0502020104020203" pitchFamily="34" charset="0"/>
              </a:rPr>
              <a:t>03 </a:t>
            </a:r>
            <a:r>
              <a:rPr lang="es-NI" kern="0" dirty="0">
                <a:latin typeface="Gill Sans MT" panose="020B0502020104020203" pitchFamily="34" charset="0"/>
              </a:rPr>
              <a:t>de </a:t>
            </a:r>
            <a:r>
              <a:rPr lang="es-NI" kern="0" dirty="0" smtClean="0">
                <a:latin typeface="Gill Sans MT" panose="020B0502020104020203" pitchFamily="34" charset="0"/>
              </a:rPr>
              <a:t>diciembre </a:t>
            </a:r>
            <a:r>
              <a:rPr lang="es-NI" kern="0" dirty="0">
                <a:latin typeface="Gill Sans MT" panose="020B0502020104020203" pitchFamily="34" charset="0"/>
              </a:rPr>
              <a:t>2019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10372" r="7485" b="22565"/>
          <a:stretch/>
        </p:blipFill>
        <p:spPr>
          <a:xfrm>
            <a:off x="6336422" y="620688"/>
            <a:ext cx="2496049" cy="8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>
            <a:extLst>
              <a:ext uri="{FF2B5EF4-FFF2-40B4-BE49-F238E27FC236}">
                <a16:creationId xmlns="" xmlns:a16="http://schemas.microsoft.com/office/drawing/2014/main" id="{43A6EF72-B365-4763-808E-13517878D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207264"/>
              </p:ext>
            </p:extLst>
          </p:nvPr>
        </p:nvGraphicFramePr>
        <p:xfrm>
          <a:off x="141288" y="1190625"/>
          <a:ext cx="8828087" cy="5659438"/>
        </p:xfrm>
        <a:graphic>
          <a:graphicData uri="http://schemas.openxmlformats.org/drawingml/2006/table">
            <a:tbl>
              <a:tblPr/>
              <a:tblGrid>
                <a:gridCol w="4718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094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67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800" b="1" dirty="0">
                          <a:latin typeface="Gill Sans MT"/>
                          <a:ea typeface="Times New Roman"/>
                        </a:rPr>
                        <a:t>Evidencias favorables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25056" marR="2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Evidencias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limitantes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</a:p>
                  </a:txBody>
                  <a:tcPr marL="25056" marR="2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2655">
                <a:tc>
                  <a:txBody>
                    <a:bodyPr/>
                    <a:lstStyle/>
                    <a:p>
                      <a:pPr marL="0" lvl="0" indent="0" algn="l" defTabSz="914400" rtl="0" eaLnBrk="1" fontAlgn="base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-Conocimiento sobre prevención y transmisión del VIH</a:t>
                      </a:r>
                    </a:p>
                    <a:p>
                      <a:pPr marL="0" lvl="0" indent="0" algn="just" defTabSz="914400" rtl="0" eaLnBrk="1" fontAlgn="base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SV" sz="1800" b="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-El 75% de las PT de San Salvador y San Miguel conocen sobre las medidas de prevención de VIH.</a:t>
                      </a:r>
                    </a:p>
                    <a:p>
                      <a:pPr marL="0" lvl="0" indent="0" algn="just" defTabSz="914400" rtl="0" eaLnBrk="1" fontAlgn="base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SV" sz="1800" b="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-El 72% de las PT de San Salvador y San Miguel tiene conocimientos sobre la transmisión del VIH.</a:t>
                      </a:r>
                    </a:p>
                    <a:p>
                      <a:pPr marL="0" lvl="0" indent="0" algn="just" defTabSz="914400" rtl="0" eaLnBrk="1" fontAlgn="base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SV" sz="1800" b="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-El 86.1% en El Salvador y el 87.9% en San Miguel, han escuchado información sobre ITS.</a:t>
                      </a:r>
                    </a:p>
                    <a:p>
                      <a:pPr marL="0" lvl="0" indent="0" algn="just" defTabSz="914400" rtl="0" eaLnBrk="1" fontAlgn="base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SV" sz="1800" b="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-La ECVC publicada en 2010, reporta que un 90.6 % de PT considera que el VIH se puede prevenir utilizando el condón de manera correcta y consistente en cada relación sexual.</a:t>
                      </a:r>
                    </a:p>
                    <a:p>
                      <a:pPr marL="0" lvl="0" indent="0" algn="just" defTabSz="914400" rtl="0" eaLnBrk="1" fontAlgn="base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SV" sz="1800" b="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-El 78.1% opina que el VIH se puede prevenir siendo fiel a una sola pareja sexual que no esté infectada. </a:t>
                      </a:r>
                    </a:p>
                    <a:p>
                      <a:pPr marL="0" lvl="0" indent="0" algn="l" defTabSz="914400" rtl="0" eaLnBrk="1" fontAlgn="base" latinLnBrk="0" hangingPunct="1">
                        <a:buFont typeface="Arial" panose="020B0604020202020204" pitchFamily="34" charset="0"/>
                        <a:buNone/>
                      </a:pPr>
                      <a:endParaRPr lang="es-SV" sz="18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marL="25056" marR="25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Prácticas sexuales de riesgo </a:t>
                      </a:r>
                    </a:p>
                    <a:p>
                      <a:pPr lvl="0" algn="just" fontAlgn="base"/>
                      <a:r>
                        <a:rPr lang="es-SV" sz="1800" b="0" u="non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-El 41.5% tuvo sexo con un hombre extranjero en los últimos 12 meses.</a:t>
                      </a:r>
                    </a:p>
                    <a:p>
                      <a:pPr lvl="0" algn="just" fontAlgn="base"/>
                      <a:r>
                        <a:rPr lang="es-SV" sz="1800" b="0" u="non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-El 75% de las PT tuvieron relaciones sexuales con parejas ocasionales en los últimos 12 meses.</a:t>
                      </a:r>
                    </a:p>
                    <a:p>
                      <a:pPr lvl="0" fontAlgn="base"/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Trabajo</a:t>
                      </a:r>
                      <a:r>
                        <a:rPr lang="es-SV" sz="1800" b="1" u="sng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sexual </a:t>
                      </a:r>
                      <a:endParaRPr lang="es-SV" sz="1800" b="1" u="sng" kern="12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lvl="0" algn="just" fontAlgn="base"/>
                      <a:r>
                        <a:rPr lang="es-SV" sz="1800" b="0" u="non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El 85% vendieron sexo en los últimos 12 meses quienes conseguían sus clientes en la calle. </a:t>
                      </a:r>
                    </a:p>
                    <a:p>
                      <a:pPr lvl="0" algn="just" fontAlgn="base"/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Consumo</a:t>
                      </a:r>
                      <a:r>
                        <a:rPr lang="es-SV" sz="1800" b="1" u="sng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de drogas </a:t>
                      </a:r>
                      <a:endParaRPr lang="es-SV" sz="1800" b="1" u="sng" kern="12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lvl="0" algn="just" fontAlgn="base"/>
                      <a:r>
                        <a:rPr lang="es-SV" sz="1800" b="0" u="non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El 47.9% consumió droga alguna vez en la vida, el 30% en los último doce meses y 23% consumió alguna droga en los últimos 30 días. El 24% ha fumado o inhalado piedra o crack o cocaína o heroína. 3% ha fumado marihuana y el 2% consumido éxtasis.</a:t>
                      </a:r>
                    </a:p>
                    <a:p>
                      <a:pPr lvl="0" fontAlgn="base"/>
                      <a:endParaRPr lang="es-NI" sz="1800" b="0" u="none" kern="12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25056" marR="25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397" name="2 Rectángulo">
            <a:extLst>
              <a:ext uri="{FF2B5EF4-FFF2-40B4-BE49-F238E27FC236}">
                <a16:creationId xmlns="" xmlns:a16="http://schemas.microsoft.com/office/drawing/2014/main" id="{470F69A1-BA7A-4D3D-98ED-B023F0F10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115888"/>
            <a:ext cx="88280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NI" sz="3200" b="1">
                <a:latin typeface="Gill Sans MT" panose="020B0502020104020203" pitchFamily="34" charset="0"/>
              </a:rPr>
              <a:t>Factores individuales y preferencia                             en estilos de vida</a:t>
            </a:r>
            <a:endParaRPr lang="en-US" altLang="es-NI" sz="2800" b="1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>
            <a:extLst>
              <a:ext uri="{FF2B5EF4-FFF2-40B4-BE49-F238E27FC236}">
                <a16:creationId xmlns="" xmlns:a16="http://schemas.microsoft.com/office/drawing/2014/main" id="{7A5243C3-6269-442A-A804-764159678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55289"/>
              </p:ext>
            </p:extLst>
          </p:nvPr>
        </p:nvGraphicFramePr>
        <p:xfrm>
          <a:off x="141288" y="836613"/>
          <a:ext cx="8828087" cy="5297487"/>
        </p:xfrm>
        <a:graphic>
          <a:graphicData uri="http://schemas.openxmlformats.org/drawingml/2006/table">
            <a:tbl>
              <a:tblPr/>
              <a:tblGrid>
                <a:gridCol w="44307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7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9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800" b="1" dirty="0">
                          <a:latin typeface="Gill Sans MT"/>
                          <a:ea typeface="Times New Roman"/>
                        </a:rPr>
                        <a:t>Evidencias favorables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25056" marR="2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Evidencias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limitantes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Gill Sans MT"/>
                        <a:ea typeface="Times New Roman"/>
                        <a:cs typeface="+mn-cs"/>
                      </a:endParaRPr>
                    </a:p>
                  </a:txBody>
                  <a:tcPr marL="25056" marR="2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7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SV" sz="2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base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SV" sz="1400" b="1" u="sng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Prevalencia VIH </a:t>
                      </a:r>
                    </a:p>
                    <a:p>
                      <a:pPr marL="0" lvl="0" indent="0" algn="l" defTabSz="914400" rtl="0" eaLnBrk="1" fontAlgn="base" latinLnBrk="0" hangingPunct="1">
                        <a:buFont typeface="Arial" panose="020B0604020202020204" pitchFamily="34" charset="0"/>
                        <a:buNone/>
                      </a:pPr>
                      <a:endParaRPr lang="es-SV" sz="1400" b="1" u="sng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lvl="0" indent="0" algn="just" defTabSz="914400" rtl="0" eaLnBrk="1" fontAlgn="base" latinLnBrk="0" hangingPunct="1">
                        <a:buFontTx/>
                        <a:buNone/>
                      </a:pPr>
                      <a:r>
                        <a:rPr lang="es-SV" sz="14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-La sero-prevalencia de VIH en San Salvador fue de 16.2%, San Miguel de 11.5%, Sonsonate 25.0% y La Libertad 15.4%, según el Estudio de estimación de talla poblacional, encuesta de comportamiento sexual y sero-prevalencia de VIH en PT de El Salvador publicado en 2015.</a:t>
                      </a:r>
                    </a:p>
                    <a:p>
                      <a:pPr marL="0" lvl="0" indent="0" algn="l" defTabSz="914400" rtl="0" eaLnBrk="1" fontAlgn="base" latinLnBrk="0" hangingPunct="1">
                        <a:buFontTx/>
                        <a:buNone/>
                      </a:pPr>
                      <a:endParaRPr lang="es-SV" sz="14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lvl="0" indent="0" algn="l" defTabSz="914400" rtl="0" eaLnBrk="1" fontAlgn="base" latinLnBrk="0" hangingPunct="1">
                        <a:buFontTx/>
                        <a:buNone/>
                      </a:pPr>
                      <a:r>
                        <a:rPr lang="es-SV" sz="1400" b="1" u="sng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Esperanza de Vida de las PT</a:t>
                      </a:r>
                    </a:p>
                    <a:p>
                      <a:pPr marL="0" lvl="0" indent="0" algn="l" defTabSz="914400" rtl="0" eaLnBrk="1" fontAlgn="base" latinLnBrk="0" hangingPunct="1">
                        <a:buFontTx/>
                        <a:buNone/>
                      </a:pPr>
                      <a:endParaRPr lang="es-SV" sz="14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lvl="0" indent="0" algn="just" defTabSz="914400" rtl="0" eaLnBrk="1" fontAlgn="base" latinLnBrk="0" hangingPunct="1">
                        <a:buFontTx/>
                        <a:buNone/>
                      </a:pPr>
                      <a:r>
                        <a:rPr lang="es-SV" sz="14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-La CIDH publicó en 2015 el informe “Violencia contra Personas LGBT en América”, la esperanza de vida de las PT en Latinoamérica es de 35 años.</a:t>
                      </a:r>
                    </a:p>
                    <a:p>
                      <a:pPr marL="0" lvl="0" indent="0" algn="just" defTabSz="914400" rtl="0" eaLnBrk="1" fontAlgn="base" latinLnBrk="0" hangingPunct="1">
                        <a:buFontTx/>
                        <a:buNone/>
                      </a:pPr>
                      <a:r>
                        <a:rPr lang="es-SV" sz="14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-El 80% de las PT asesinadas tenían 35 años o menos según el informe “Una mirada a la violencia contra personas LGBTI”.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21" name="2 Rectángulo">
            <a:extLst>
              <a:ext uri="{FF2B5EF4-FFF2-40B4-BE49-F238E27FC236}">
                <a16:creationId xmlns="" xmlns:a16="http://schemas.microsoft.com/office/drawing/2014/main" id="{E89241FC-A65B-451E-BB0D-4D5E3AF91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115888"/>
            <a:ext cx="8828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NI" sz="3200" b="1">
                <a:latin typeface="Gill Sans MT" panose="020B0502020104020203" pitchFamily="34" charset="0"/>
              </a:rPr>
              <a:t>Factores biológicos y caudal genético</a:t>
            </a:r>
            <a:endParaRPr lang="en-US" altLang="es-NI" sz="2800" b="1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AF5F9543-78CD-4AD9-B551-8084994DDD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433384"/>
              </p:ext>
            </p:extLst>
          </p:nvPr>
        </p:nvGraphicFramePr>
        <p:xfrm>
          <a:off x="0" y="44624"/>
          <a:ext cx="9144000" cy="68133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35696">
                  <a:extLst>
                    <a:ext uri="{9D8B030D-6E8A-4147-A177-3AD203B41FA5}">
                      <a16:colId xmlns="" xmlns:a16="http://schemas.microsoft.com/office/drawing/2014/main" val="1811191864"/>
                    </a:ext>
                  </a:extLst>
                </a:gridCol>
                <a:gridCol w="3679733">
                  <a:extLst>
                    <a:ext uri="{9D8B030D-6E8A-4147-A177-3AD203B41FA5}">
                      <a16:colId xmlns="" xmlns:a16="http://schemas.microsoft.com/office/drawing/2014/main" val="3004597686"/>
                    </a:ext>
                  </a:extLst>
                </a:gridCol>
                <a:gridCol w="3628571">
                  <a:extLst>
                    <a:ext uri="{9D8B030D-6E8A-4147-A177-3AD203B41FA5}">
                      <a16:colId xmlns="" xmlns:a16="http://schemas.microsoft.com/office/drawing/2014/main" val="1848234369"/>
                    </a:ext>
                  </a:extLst>
                </a:gridCol>
              </a:tblGrid>
              <a:tr h="676508">
                <a:tc>
                  <a:txBody>
                    <a:bodyPr/>
                    <a:lstStyle/>
                    <a:p>
                      <a:r>
                        <a:rPr lang="es-NI" sz="18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Nivel de determinantes</a:t>
                      </a:r>
                    </a:p>
                  </a:txBody>
                  <a:tcPr marT="45721" marB="4572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NI" sz="18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Conclusiones</a:t>
                      </a:r>
                    </a:p>
                  </a:txBody>
                  <a:tcPr marT="45721" marB="4572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NI" sz="18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Recomendaciones</a:t>
                      </a:r>
                    </a:p>
                  </a:txBody>
                  <a:tcPr marT="45721" marB="4572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6888358"/>
                  </a:ext>
                </a:extLst>
              </a:tr>
              <a:tr h="1733311">
                <a:tc>
                  <a:txBody>
                    <a:bodyPr/>
                    <a:lstStyle/>
                    <a:p>
                      <a:r>
                        <a:rPr lang="es-NI" sz="1800" dirty="0">
                          <a:latin typeface="Gill Sans MT" panose="020B0502020104020203" pitchFamily="34" charset="0"/>
                        </a:rPr>
                        <a:t>Condiciones socioeconómicas y culturales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1500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lang="es-SV" sz="1500" baseline="0" dirty="0">
                          <a:latin typeface="Gill Sans MT" panose="020B0502020104020203" pitchFamily="34" charset="0"/>
                        </a:rPr>
                        <a:t> necesario el</a:t>
                      </a:r>
                      <a:r>
                        <a:rPr lang="es-SV" sz="1500" dirty="0">
                          <a:latin typeface="Gill Sans MT" panose="020B0502020104020203" pitchFamily="34" charset="0"/>
                        </a:rPr>
                        <a:t> reconocimiento de la identidad jurídica a las PT, </a:t>
                      </a:r>
                      <a:r>
                        <a:rPr lang="es-SV" sz="1500" baseline="0" dirty="0">
                          <a:latin typeface="Gill Sans MT" panose="020B0502020104020203" pitchFamily="34" charset="0"/>
                        </a:rPr>
                        <a:t> ya que </a:t>
                      </a:r>
                      <a:r>
                        <a:rPr lang="es-SV" sz="1500" dirty="0">
                          <a:latin typeface="Gill Sans MT" panose="020B0502020104020203" pitchFamily="34" charset="0"/>
                        </a:rPr>
                        <a:t>esto continúa siendo una deuda política que afecta el acceso a un trabajo digno, salud integral, educación integral e inclusiva, seguridad social, vivienda segura, participación ciudadana entre otros.</a:t>
                      </a:r>
                      <a:endParaRPr lang="es-NI" sz="1500" dirty="0">
                        <a:latin typeface="Gill Sans MT" panose="020B0502020104020203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500" dirty="0">
                          <a:latin typeface="Gill Sans MT" panose="020B0502020104020203" pitchFamily="34" charset="0"/>
                        </a:rPr>
                        <a:t>Continuar realizando abogacía e incidencia política por parte del colectivo de organizaciones de PT de El Salvador para lograr que el anteproyecto de ley sobre identidad de género introducido en</a:t>
                      </a:r>
                      <a:r>
                        <a:rPr lang="es-SV" sz="1500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s-SV" sz="1500" dirty="0">
                          <a:latin typeface="Gill Sans MT" panose="020B0502020104020203" pitchFamily="34" charset="0"/>
                        </a:rPr>
                        <a:t>la Asamblea Legislativa sea discutido y aprobado para su promulgación.</a:t>
                      </a:r>
                      <a:endParaRPr lang="es-ES_tradnl" sz="1500" dirty="0">
                        <a:latin typeface="Gill Sans MT" panose="020B0502020104020203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20429641"/>
                  </a:ext>
                </a:extLst>
              </a:tr>
              <a:tr h="1967542">
                <a:tc>
                  <a:txBody>
                    <a:bodyPr/>
                    <a:lstStyle/>
                    <a:p>
                      <a:r>
                        <a:rPr lang="es-NI" sz="1800" dirty="0">
                          <a:latin typeface="Gill Sans MT" panose="020B0502020104020203" pitchFamily="34" charset="0"/>
                        </a:rPr>
                        <a:t>Condiciones de vida y trabajo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1500" dirty="0">
                          <a:latin typeface="Gill Sans MT" panose="020B0502020104020203" pitchFamily="34" charset="0"/>
                        </a:rPr>
                        <a:t>Es evidente que la gran mayoría de PT no logra completar la educación secundaria, en ese sentido solo una mínima parte posee estudios de educación media y universitaria, factor determinante que incide en el acceso a demás derechos contemplados en la constitución de la república.</a:t>
                      </a:r>
                      <a:endParaRPr lang="es-NI" sz="1500" dirty="0">
                        <a:latin typeface="Gill Sans MT" panose="020B0502020104020203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1500" dirty="0">
                          <a:latin typeface="Gill Sans MT" panose="020B0502020104020203" pitchFamily="34" charset="0"/>
                        </a:rPr>
                        <a:t>Promover políticas públicas que generen inclusión laboral y social para la población </a:t>
                      </a:r>
                      <a:r>
                        <a:rPr lang="es-SV" sz="1500" dirty="0" err="1">
                          <a:latin typeface="Gill Sans MT" panose="020B0502020104020203" pitchFamily="34" charset="0"/>
                        </a:rPr>
                        <a:t>trans</a:t>
                      </a:r>
                      <a:r>
                        <a:rPr lang="es-SV" sz="1500" dirty="0">
                          <a:latin typeface="Gill Sans MT" panose="020B0502020104020203" pitchFamily="34" charset="0"/>
                        </a:rPr>
                        <a:t> de acuerdo con sus capacidades, incluyendo educación, trabajo y salud. Promover políticas públicas que generen inclusión laboral y social para la población </a:t>
                      </a:r>
                      <a:r>
                        <a:rPr lang="es-SV" sz="1500" dirty="0" err="1">
                          <a:latin typeface="Gill Sans MT" panose="020B0502020104020203" pitchFamily="34" charset="0"/>
                        </a:rPr>
                        <a:t>trans</a:t>
                      </a:r>
                      <a:r>
                        <a:rPr lang="es-SV" sz="1500" dirty="0">
                          <a:latin typeface="Gill Sans MT" panose="020B0502020104020203" pitchFamily="34" charset="0"/>
                        </a:rPr>
                        <a:t> de acuerdo con sus capacidades, incluyendo educación, trabajo y salud.</a:t>
                      </a:r>
                      <a:endParaRPr lang="es-NI" sz="1500" dirty="0">
                        <a:latin typeface="Gill Sans MT" panose="020B0502020104020203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85613251"/>
                  </a:ext>
                </a:extLst>
              </a:tr>
              <a:tr h="2436014">
                <a:tc>
                  <a:txBody>
                    <a:bodyPr/>
                    <a:lstStyle/>
                    <a:p>
                      <a:r>
                        <a:rPr lang="es-NI" sz="1800" dirty="0">
                          <a:latin typeface="Gill Sans MT" panose="020B0502020104020203" pitchFamily="34" charset="0"/>
                        </a:rPr>
                        <a:t>Servicios de salud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1500" dirty="0">
                          <a:latin typeface="Gill Sans MT" panose="020B0502020104020203" pitchFamily="34" charset="0"/>
                        </a:rPr>
                        <a:t>La discriminación y estigmatización son temas que afectan</a:t>
                      </a:r>
                      <a:r>
                        <a:rPr lang="es-SV" sz="1500" baseline="0" dirty="0">
                          <a:latin typeface="Gill Sans MT" panose="020B0502020104020203" pitchFamily="34" charset="0"/>
                        </a:rPr>
                        <a:t> a</a:t>
                      </a:r>
                      <a:r>
                        <a:rPr lang="es-SV" sz="1500" dirty="0">
                          <a:latin typeface="Gill Sans MT" panose="020B0502020104020203" pitchFamily="34" charset="0"/>
                        </a:rPr>
                        <a:t> la población </a:t>
                      </a:r>
                      <a:r>
                        <a:rPr lang="es-SV" sz="1500" dirty="0" err="1">
                          <a:latin typeface="Gill Sans MT" panose="020B0502020104020203" pitchFamily="34" charset="0"/>
                        </a:rPr>
                        <a:t>trans</a:t>
                      </a:r>
                      <a:r>
                        <a:rPr lang="es-SV" sz="1500" dirty="0">
                          <a:latin typeface="Gill Sans MT" panose="020B0502020104020203" pitchFamily="34" charset="0"/>
                        </a:rPr>
                        <a:t> cuando visitan a las unidades de salud, lo que impacta negativamente en las altas tasas de prevalencia e incidencia de VIH/ITS, diagnóstico temprano con tratamiento oportuno y seguimiento. De igual forma las</a:t>
                      </a:r>
                      <a:r>
                        <a:rPr lang="es-SV" sz="1500" baseline="0" dirty="0">
                          <a:latin typeface="Gill Sans MT" panose="020B0502020104020203" pitchFamily="34" charset="0"/>
                        </a:rPr>
                        <a:t> personas </a:t>
                      </a:r>
                      <a:r>
                        <a:rPr lang="es-SV" sz="1500" baseline="0" dirty="0" err="1">
                          <a:latin typeface="Gill Sans MT" panose="020B0502020104020203" pitchFamily="34" charset="0"/>
                        </a:rPr>
                        <a:t>trans</a:t>
                      </a:r>
                      <a:r>
                        <a:rPr lang="es-SV" sz="1500" baseline="0" dirty="0">
                          <a:latin typeface="Gill Sans MT" panose="020B0502020104020203" pitchFamily="34" charset="0"/>
                        </a:rPr>
                        <a:t> requieren de atención en servicios especializados integrales en salud. </a:t>
                      </a:r>
                      <a:endParaRPr lang="es-NI" sz="1500" dirty="0">
                        <a:latin typeface="Gill Sans MT" panose="020B0502020104020203" pitchFamily="34" charset="0"/>
                      </a:endParaRP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SV" altLang="es-NI" sz="1500" dirty="0">
                          <a:latin typeface="Gill Sans MT" panose="020B0502020104020203" pitchFamily="34" charset="0"/>
                        </a:rPr>
                        <a:t>Abogar para que el MINSAL promueva salud integral a efecto</a:t>
                      </a:r>
                      <a:r>
                        <a:rPr lang="es-SV" altLang="es-NI" sz="1500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s-SV" altLang="es-NI" sz="1500" dirty="0">
                          <a:latin typeface="Gill Sans MT" panose="020B0502020104020203" pitchFamily="34" charset="0"/>
                        </a:rPr>
                        <a:t>que incluyan orientación para procesos de </a:t>
                      </a:r>
                      <a:r>
                        <a:rPr lang="es-SV" altLang="es-NI" sz="1500" dirty="0" err="1">
                          <a:latin typeface="Gill Sans MT" panose="020B0502020104020203" pitchFamily="34" charset="0"/>
                        </a:rPr>
                        <a:t>hormonización</a:t>
                      </a:r>
                      <a:r>
                        <a:rPr lang="es-SV" altLang="es-NI" sz="1500" dirty="0">
                          <a:latin typeface="Gill Sans MT" panose="020B0502020104020203" pitchFamily="34" charset="0"/>
                        </a:rPr>
                        <a:t>, estudios endocrinológicos y programas que incluya atención especializada en salud mental evitando que las PT recuran a tratamiento empíricos que desfavorecen a la salud de las personas </a:t>
                      </a:r>
                      <a:r>
                        <a:rPr lang="es-SV" altLang="es-NI" sz="1500" dirty="0" err="1">
                          <a:latin typeface="Gill Sans MT" panose="020B0502020104020203" pitchFamily="34" charset="0"/>
                        </a:rPr>
                        <a:t>trans</a:t>
                      </a:r>
                      <a:r>
                        <a:rPr lang="es-SV" altLang="es-NI" sz="1500" dirty="0">
                          <a:latin typeface="Gill Sans MT" panose="020B0502020104020203" pitchFamily="34" charset="0"/>
                        </a:rPr>
                        <a:t>. Abogar ante el MINSAL para que los registros estadísticos sean desagregados por grupos de población clave. </a:t>
                      </a:r>
                      <a:endParaRPr lang="es-ES_tradnl" altLang="es-NI" sz="1500" dirty="0">
                        <a:latin typeface="Gill Sans MT" panose="020B0502020104020203" pitchFamily="34" charset="0"/>
                      </a:endParaRPr>
                    </a:p>
                  </a:txBody>
                  <a:tcPr marL="91435" marR="91435" marT="45726" marB="45726"/>
                </a:tc>
                <a:extLst>
                  <a:ext uri="{0D108BD9-81ED-4DB2-BD59-A6C34878D82A}">
                    <a16:rowId xmlns="" xmlns:a16="http://schemas.microsoft.com/office/drawing/2014/main" val="6352388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AF5F9543-78CD-4AD9-B551-8084994DDD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971330"/>
              </p:ext>
            </p:extLst>
          </p:nvPr>
        </p:nvGraphicFramePr>
        <p:xfrm>
          <a:off x="107950" y="0"/>
          <a:ext cx="9036050" cy="647776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90658">
                  <a:extLst>
                    <a:ext uri="{9D8B030D-6E8A-4147-A177-3AD203B41FA5}">
                      <a16:colId xmlns="" xmlns:a16="http://schemas.microsoft.com/office/drawing/2014/main" val="1811191864"/>
                    </a:ext>
                  </a:extLst>
                </a:gridCol>
                <a:gridCol w="3417000">
                  <a:extLst>
                    <a:ext uri="{9D8B030D-6E8A-4147-A177-3AD203B41FA5}">
                      <a16:colId xmlns="" xmlns:a16="http://schemas.microsoft.com/office/drawing/2014/main" val="3004597686"/>
                    </a:ext>
                  </a:extLst>
                </a:gridCol>
                <a:gridCol w="3628392">
                  <a:extLst>
                    <a:ext uri="{9D8B030D-6E8A-4147-A177-3AD203B41FA5}">
                      <a16:colId xmlns="" xmlns:a16="http://schemas.microsoft.com/office/drawing/2014/main" val="1848234369"/>
                    </a:ext>
                  </a:extLst>
                </a:gridCol>
              </a:tblGrid>
              <a:tr h="757205">
                <a:tc>
                  <a:txBody>
                    <a:bodyPr/>
                    <a:lstStyle/>
                    <a:p>
                      <a:r>
                        <a:rPr lang="es-NI" sz="1800" dirty="0">
                          <a:solidFill>
                            <a:schemeClr val="bg1"/>
                          </a:solidFill>
                        </a:rPr>
                        <a:t>Nivel de determinantes</a:t>
                      </a:r>
                    </a:p>
                  </a:txBody>
                  <a:tcPr marL="91435" marR="91435" marT="45726" marB="4572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NI" sz="1800" dirty="0">
                          <a:solidFill>
                            <a:schemeClr val="bg1"/>
                          </a:solidFill>
                        </a:rPr>
                        <a:t>Conclusiones</a:t>
                      </a:r>
                    </a:p>
                  </a:txBody>
                  <a:tcPr marL="91435" marR="91435" marT="45726" marB="4572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NI" sz="1800" dirty="0">
                          <a:solidFill>
                            <a:schemeClr val="bg1"/>
                          </a:solidFill>
                        </a:rPr>
                        <a:t>Recomendaciones</a:t>
                      </a:r>
                    </a:p>
                  </a:txBody>
                  <a:tcPr marL="91435" marR="91435" marT="45726" marB="45726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6888358"/>
                  </a:ext>
                </a:extLst>
              </a:tr>
              <a:tr h="1880055">
                <a:tc>
                  <a:txBody>
                    <a:bodyPr/>
                    <a:lstStyle/>
                    <a:p>
                      <a:r>
                        <a:rPr lang="es-NI" sz="1800" dirty="0">
                          <a:latin typeface="Gill Sans MT" panose="020B0502020104020203" pitchFamily="34" charset="0"/>
                        </a:rPr>
                        <a:t>Influencias comunitarias y familiares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1600" dirty="0">
                          <a:latin typeface="Gill Sans MT" panose="020B0502020104020203" pitchFamily="34" charset="0"/>
                        </a:rPr>
                        <a:t>Las ONG y redes sociales juegan un papel relevante en tanto medios de soporte, prevención del VIH/ITS, abogacía de los DH de las PT y generación de capacidades y competencias. </a:t>
                      </a:r>
                      <a:endParaRPr lang="es-NI" sz="1600" dirty="0">
                        <a:latin typeface="Gill Sans MT" panose="020B0502020104020203" pitchFamily="34" charset="0"/>
                      </a:endParaRP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1600" dirty="0">
                          <a:latin typeface="Gill Sans MT" panose="020B0502020104020203" pitchFamily="34" charset="0"/>
                        </a:rPr>
                        <a:t>Fortalecer a las ONG de PT con más recursos por parte del Estado y la cooperación internacional para impulsar iniciativas a favor de todo proceso que se desarrolle en el campo de los derechos humanos y en el acceso a servicios integrales de salud.</a:t>
                      </a:r>
                      <a:endParaRPr lang="es-NI" sz="1600" dirty="0">
                        <a:latin typeface="Gill Sans MT" panose="020B0502020104020203" pitchFamily="34" charset="0"/>
                      </a:endParaRPr>
                    </a:p>
                  </a:txBody>
                  <a:tcPr marL="91435" marR="91435" marT="45726" marB="45726"/>
                </a:tc>
                <a:extLst>
                  <a:ext uri="{0D108BD9-81ED-4DB2-BD59-A6C34878D82A}">
                    <a16:rowId xmlns="" xmlns:a16="http://schemas.microsoft.com/office/drawing/2014/main" val="1523260246"/>
                  </a:ext>
                </a:extLst>
              </a:tr>
              <a:tr h="1463233">
                <a:tc>
                  <a:txBody>
                    <a:bodyPr/>
                    <a:lstStyle/>
                    <a:p>
                      <a:r>
                        <a:rPr lang="es-NI" sz="1800" dirty="0">
                          <a:latin typeface="Gill Sans MT" panose="020B0502020104020203" pitchFamily="34" charset="0"/>
                        </a:rPr>
                        <a:t>Factores </a:t>
                      </a:r>
                      <a:r>
                        <a:rPr lang="es-NI" sz="18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individuales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dirty="0">
                          <a:latin typeface="Gill Sans MT" panose="020B0502020104020203" pitchFamily="34" charset="0"/>
                        </a:rPr>
                        <a:t>Existe una percepción idealizada entre la pareja de confianza mutua que contribuye a la disminución de prácticas seguras, siendo evidente el bajo uso del condón con la pareja estable.</a:t>
                      </a:r>
                      <a:r>
                        <a:rPr lang="es-SV" sz="1600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s-SV" sz="1600" dirty="0">
                          <a:latin typeface="Gill Sans MT" panose="020B0502020104020203" pitchFamily="34" charset="0"/>
                        </a:rPr>
                        <a:t>Se identificó claramente que la baja autoestima, discriminación y la violencia favorece al consumo no responsable de alcohol y el uso drogas.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dirty="0">
                          <a:latin typeface="Gill Sans MT" panose="020B0502020104020203" pitchFamily="34" charset="0"/>
                        </a:rPr>
                        <a:t>Promover estudios que profundicen sobre los factores de riesgo que conllevan a la práctica repetida de prácticas de riesgos como: no uso del condón de forma consistente, reducción del número de parejas, mayor acceso a la realización de pruebas rápidas, consumo de alcohol y drogas. </a:t>
                      </a:r>
                      <a:endParaRPr lang="es-NI" sz="1600" dirty="0">
                        <a:latin typeface="Gill Sans MT" panose="020B0502020104020203" pitchFamily="34" charset="0"/>
                      </a:endParaRPr>
                    </a:p>
                  </a:txBody>
                  <a:tcPr marL="91435" marR="91435" marT="45726" marB="45726"/>
                </a:tc>
                <a:extLst>
                  <a:ext uri="{0D108BD9-81ED-4DB2-BD59-A6C34878D82A}">
                    <a16:rowId xmlns="" xmlns:a16="http://schemas.microsoft.com/office/drawing/2014/main" val="2469168680"/>
                  </a:ext>
                </a:extLst>
              </a:tr>
              <a:tr h="1017607">
                <a:tc>
                  <a:txBody>
                    <a:bodyPr/>
                    <a:lstStyle/>
                    <a:p>
                      <a:r>
                        <a:rPr lang="es-NI" sz="1800" dirty="0">
                          <a:latin typeface="Gill Sans MT" panose="020B0502020104020203" pitchFamily="34" charset="0"/>
                        </a:rPr>
                        <a:t>Factores biológicos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dirty="0">
                          <a:latin typeface="Gill Sans MT" panose="020B0502020104020203" pitchFamily="34" charset="0"/>
                        </a:rPr>
                        <a:t>Se evidenció la vulnerabilidad de las PT en aspectos de salud mental y sexual, es por ello que se reflejó alta prevalencia de VIH, ITS, suicidios e intentos de suicidio que influyen negativamente en su desarrollo.</a:t>
                      </a:r>
                      <a:endParaRPr lang="es-NI" sz="1600" dirty="0">
                        <a:latin typeface="Gill Sans MT" panose="020B0502020104020203" pitchFamily="34" charset="0"/>
                      </a:endParaRP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dirty="0">
                          <a:latin typeface="Gill Sans MT" panose="020B0502020104020203" pitchFamily="34" charset="0"/>
                        </a:rPr>
                        <a:t>Abogar ante el MINSAL la importancia y necesidad de fortalecer los servicios de salud enfocados en la particularidad biológica de PT como elemento alternativo para enfrentar la epidemia.</a:t>
                      </a:r>
                      <a:endParaRPr lang="es-NI" sz="1600" dirty="0">
                        <a:latin typeface="Gill Sans MT" panose="020B0502020104020203" pitchFamily="34" charset="0"/>
                      </a:endParaRPr>
                    </a:p>
                  </a:txBody>
                  <a:tcPr marL="91435" marR="91435" marT="45726" marB="45726"/>
                </a:tc>
                <a:extLst>
                  <a:ext uri="{0D108BD9-81ED-4DB2-BD59-A6C34878D82A}">
                    <a16:rowId xmlns="" xmlns:a16="http://schemas.microsoft.com/office/drawing/2014/main" val="25071938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="" xmlns:a16="http://schemas.microsoft.com/office/drawing/2014/main" id="{C84077FE-070C-4C74-B4EE-66EC1E95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725" y="4724400"/>
            <a:ext cx="7772400" cy="887413"/>
          </a:xfrm>
        </p:spPr>
        <p:txBody>
          <a:bodyPr/>
          <a:lstStyle/>
          <a:p>
            <a:pPr algn="ctr"/>
            <a:r>
              <a:rPr lang="es-HN" altLang="es-NI" sz="2800" dirty="0">
                <a:solidFill>
                  <a:srgbClr val="00B0F0"/>
                </a:solidFill>
                <a:latin typeface="Gill Sans MT" panose="020B0502020104020203" pitchFamily="34" charset="0"/>
              </a:rPr>
              <a:t>GRACIAS A TODAS/OS </a:t>
            </a:r>
            <a:br>
              <a:rPr lang="es-HN" altLang="es-NI" sz="2800" dirty="0">
                <a:solidFill>
                  <a:srgbClr val="00B0F0"/>
                </a:solidFill>
                <a:latin typeface="Gill Sans MT" panose="020B0502020104020203" pitchFamily="34" charset="0"/>
              </a:rPr>
            </a:br>
            <a:r>
              <a:rPr lang="es-HN" altLang="es-NI" sz="2800" dirty="0">
                <a:solidFill>
                  <a:srgbClr val="00B0F0"/>
                </a:solidFill>
                <a:latin typeface="Gill Sans MT" panose="020B0502020104020203" pitchFamily="34" charset="0"/>
              </a:rPr>
              <a:t>POR SU ATENCIÓN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77" y="836712"/>
            <a:ext cx="6272696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="" xmlns:a16="http://schemas.microsoft.com/office/drawing/2014/main" id="{30365D8E-1182-4126-B3F7-24EB4560E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6" y="126459"/>
            <a:ext cx="8294687" cy="758825"/>
          </a:xfrm>
        </p:spPr>
        <p:txBody>
          <a:bodyPr/>
          <a:lstStyle/>
          <a:p>
            <a:pPr algn="ctr">
              <a:defRPr/>
            </a:pPr>
            <a:r>
              <a:rPr lang="es-NI" sz="3600" kern="1200" dirty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rPr>
              <a:t>Resultados </a:t>
            </a:r>
            <a:r>
              <a:rPr lang="es-NI" dirty="0">
                <a:latin typeface="Gill Sans MT" panose="020B0502020104020203" pitchFamily="34" charset="0"/>
              </a:rPr>
              <a:t/>
            </a:r>
            <a:br>
              <a:rPr lang="es-NI" dirty="0">
                <a:latin typeface="Gill Sans MT" panose="020B0502020104020203" pitchFamily="34" charset="0"/>
              </a:rPr>
            </a:br>
            <a:r>
              <a:rPr lang="es-NI" dirty="0">
                <a:latin typeface="Gill Sans MT" panose="020B0502020104020203" pitchFamily="34" charset="0"/>
              </a:rPr>
              <a:t>Clasificación de las evidencias según DSS                                     en población de PTG en El Salvador </a:t>
            </a:r>
          </a:p>
        </p:txBody>
      </p:sp>
      <p:graphicFrame>
        <p:nvGraphicFramePr>
          <p:cNvPr id="5" name="Marcador de contenido 1">
            <a:extLst>
              <a:ext uri="{FF2B5EF4-FFF2-40B4-BE49-F238E27FC236}">
                <a16:creationId xmlns="" xmlns:a16="http://schemas.microsoft.com/office/drawing/2014/main" id="{673A1C56-52CD-4A82-AAAA-187B42AF00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556722"/>
              </p:ext>
            </p:extLst>
          </p:nvPr>
        </p:nvGraphicFramePr>
        <p:xfrm>
          <a:off x="388936" y="1821888"/>
          <a:ext cx="8347078" cy="449588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8925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55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89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99576"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Determinante Social de la Salud (DSS)</a:t>
                      </a:r>
                      <a:endParaRPr kumimoji="0" lang="es-HN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% evidencias favorables </a:t>
                      </a:r>
                    </a:p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NI" sz="1600" u="none" strike="noStrike" cap="none" normalizeH="0" baseline="0" dirty="0">
                        <a:ln>
                          <a:noFill/>
                        </a:ln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NI" sz="1600" u="none" strike="noStrike" cap="none" normalizeH="0" baseline="0" dirty="0">
                        <a:ln>
                          <a:noFill/>
                        </a:ln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H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%  evidencias limitantes </a:t>
                      </a:r>
                      <a:endParaRPr kumimoji="0" lang="es-H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5139"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Condiciones socioeconómicas, ambientales y culturales</a:t>
                      </a:r>
                      <a:endParaRPr kumimoji="0" lang="es-HN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 (33%)</a:t>
                      </a:r>
                      <a:endParaRPr kumimoji="0" lang="es-H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 (22%)</a:t>
                      </a:r>
                      <a:endParaRPr kumimoji="0" lang="es-H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306"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Condiciones de vida y trabajo</a:t>
                      </a:r>
                      <a:endParaRPr kumimoji="0" lang="es-HN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(4%)</a:t>
                      </a:r>
                      <a:endParaRPr kumimoji="0" lang="es-H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 (22%)</a:t>
                      </a:r>
                      <a:endParaRPr kumimoji="0" lang="es-H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3306"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Acceso de servicios de atención en salud</a:t>
                      </a:r>
                      <a:endParaRPr kumimoji="0" lang="es-HN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 (25%)</a:t>
                      </a:r>
                      <a:endParaRPr kumimoji="0" lang="es-H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 (16%)</a:t>
                      </a:r>
                      <a:endParaRPr kumimoji="0" lang="es-H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002"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Influencias comunitarias y soporte social</a:t>
                      </a:r>
                      <a:endParaRPr kumimoji="0" lang="es-HN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 (17%)</a:t>
                      </a:r>
                      <a:endParaRPr kumimoji="0" lang="es-H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(8%)</a:t>
                      </a:r>
                      <a:endParaRPr kumimoji="0" lang="es-H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5139"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Factores individuales y preferencia en estilos de vida</a:t>
                      </a:r>
                      <a:endParaRPr kumimoji="0" lang="es-HN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(21%)</a:t>
                      </a:r>
                      <a:endParaRPr kumimoji="0" lang="es-H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HN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 (19%)</a:t>
                      </a:r>
                      <a:endParaRPr kumimoji="0" lang="es-H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3306"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Factores biológicos y caudal genético</a:t>
                      </a:r>
                      <a:endParaRPr kumimoji="0" lang="es-HN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 (0%)</a:t>
                      </a:r>
                      <a:endParaRPr kumimoji="0" lang="es-H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(13%)</a:t>
                      </a:r>
                      <a:endParaRPr kumimoji="0" lang="es-H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96722"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NI" sz="1600" b="1" u="none" strike="noStrike" kern="1200" cap="none" normalizeH="0" baseline="0" dirty="0">
                        <a:ln>
                          <a:noFill/>
                        </a:ln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349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Total de evidencias</a:t>
                      </a:r>
                      <a:endParaRPr kumimoji="0" lang="es-HN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24 (100%)</a:t>
                      </a:r>
                      <a:endParaRPr kumimoji="0" lang="es-H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marL="349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37 (100%)</a:t>
                      </a:r>
                      <a:endParaRPr kumimoji="0" lang="es-H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309" name="CuadroTexto 1">
            <a:extLst>
              <a:ext uri="{FF2B5EF4-FFF2-40B4-BE49-F238E27FC236}">
                <a16:creationId xmlns="" xmlns:a16="http://schemas.microsoft.com/office/drawing/2014/main" id="{0330C070-DF36-4050-93D3-722FC1235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93" y="1464652"/>
            <a:ext cx="8135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NI" altLang="es-NI" sz="1600" dirty="0">
                <a:latin typeface="Gill Sans MT" panose="020B0502020104020203" pitchFamily="34" charset="0"/>
              </a:rPr>
              <a:t>76 documentos revisados, 61 evidencias.</a:t>
            </a:r>
          </a:p>
        </p:txBody>
      </p:sp>
      <p:sp>
        <p:nvSpPr>
          <p:cNvPr id="11312" name="CuadroTexto 2">
            <a:extLst>
              <a:ext uri="{FF2B5EF4-FFF2-40B4-BE49-F238E27FC236}">
                <a16:creationId xmlns="" xmlns:a16="http://schemas.microsoft.com/office/drawing/2014/main" id="{FF40E94B-A70A-43ED-81AC-F3ACB73FF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309320"/>
            <a:ext cx="6696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NI" altLang="es-NI" sz="1600" b="1" dirty="0">
                <a:latin typeface="Gill Sans MT" panose="020B0502020104020203" pitchFamily="34" charset="0"/>
              </a:rPr>
              <a:t>Fuente de datos: </a:t>
            </a:r>
            <a:r>
              <a:rPr lang="es-NI" altLang="es-NI" sz="1600" dirty="0">
                <a:latin typeface="Gill Sans MT" panose="020B0502020104020203" pitchFamily="34" charset="0"/>
              </a:rPr>
              <a:t>Revisión secundaria de información PTG</a:t>
            </a:r>
          </a:p>
        </p:txBody>
      </p:sp>
      <p:pic>
        <p:nvPicPr>
          <p:cNvPr id="1026" name="Picture 2" descr="Resultado de imagen para trans en el salvador">
            <a:extLst>
              <a:ext uri="{FF2B5EF4-FFF2-40B4-BE49-F238E27FC236}">
                <a16:creationId xmlns="" xmlns:a16="http://schemas.microsoft.com/office/drawing/2014/main" id="{7B3D6756-34A3-409F-9DCD-A85E1155D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7" r="19279"/>
          <a:stretch/>
        </p:blipFill>
        <p:spPr bwMode="auto">
          <a:xfrm>
            <a:off x="5364088" y="2276872"/>
            <a:ext cx="163332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trans en el salvador">
            <a:extLst>
              <a:ext uri="{FF2B5EF4-FFF2-40B4-BE49-F238E27FC236}">
                <a16:creationId xmlns="" xmlns:a16="http://schemas.microsoft.com/office/drawing/2014/main" id="{1B110872-380E-4FC4-8293-81F9B5DE2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3" t="9377" r="5307" b="21151"/>
          <a:stretch/>
        </p:blipFill>
        <p:spPr bwMode="auto">
          <a:xfrm>
            <a:off x="7135221" y="2276872"/>
            <a:ext cx="151923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E7D5488-5BF3-4C79-AB35-CC3C657E0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981" t="39331" r="2750" b="43608"/>
          <a:stretch/>
        </p:blipFill>
        <p:spPr>
          <a:xfrm>
            <a:off x="251520" y="191889"/>
            <a:ext cx="1296144" cy="11609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>
            <a:extLst>
              <a:ext uri="{FF2B5EF4-FFF2-40B4-BE49-F238E27FC236}">
                <a16:creationId xmlns="" xmlns:a16="http://schemas.microsoft.com/office/drawing/2014/main" id="{91ED7147-622A-46E2-B227-8D9CAD0B3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879038"/>
              </p:ext>
            </p:extLst>
          </p:nvPr>
        </p:nvGraphicFramePr>
        <p:xfrm>
          <a:off x="130497" y="692696"/>
          <a:ext cx="8905999" cy="5976664"/>
        </p:xfrm>
        <a:graphic>
          <a:graphicData uri="http://schemas.openxmlformats.org/drawingml/2006/table">
            <a:tbl>
              <a:tblPr/>
              <a:tblGrid>
                <a:gridCol w="47802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257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21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800" b="1" dirty="0">
                          <a:latin typeface="Gill Sans MT"/>
                          <a:ea typeface="Times New Roman"/>
                        </a:rPr>
                        <a:t>Evidencias favorables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1" kern="1200" noProof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Evidencias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s-SV" sz="1800" b="1" kern="1200" noProof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limitantes</a:t>
                      </a: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3455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i="0" u="sng" kern="1200" dirty="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Times New Roman"/>
                          <a:cs typeface="+mn-cs"/>
                        </a:rPr>
                        <a:t>Legislación Internacional</a:t>
                      </a:r>
                    </a:p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-Existen una serie de instrumentos internacionales firmados y ratificados por El Salvador que favorecen a las PT cuya base jurídica está fundamentada en valores y principios universales como la libertad, justicia, paz, igualdad y no discriminación y como base amplia el reconocimiento de la dignidad y los derechos iguales e inalienable mismos, que son aplicables a las PT. </a:t>
                      </a:r>
                    </a:p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-La OMS en 2018 anunció que en la Clasificación Internacional de Estadísticas (CIE)-11, todas las categorías relacionadas con el capítulo sobre trastornos mentales y del comportamiento han sido eliminados. Por lo tanto, la OMS dictaminó que ser una persona trans o de género diverso, no significa que sea producto de un trastorno mental.</a:t>
                      </a:r>
                    </a:p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MX" sz="14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SV" sz="1800" b="1" i="0" u="sng" kern="1200" dirty="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Times New Roman"/>
                          <a:cs typeface="+mn-cs"/>
                        </a:rPr>
                        <a:t>Legislación Internacional</a:t>
                      </a:r>
                      <a:endParaRPr lang="es-SV" sz="1800" kern="1200" dirty="0">
                        <a:solidFill>
                          <a:schemeClr val="tx1"/>
                        </a:solidFill>
                        <a:latin typeface="Gill Sans MT"/>
                        <a:ea typeface="Times New Roman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-No</a:t>
                      </a:r>
                      <a:r>
                        <a:rPr lang="es-SV" sz="1800" kern="1200" baseline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se</a:t>
                      </a:r>
                      <a:r>
                        <a:rPr lang="es-SV" sz="1800" kern="1200" baseline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ha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ratificado</a:t>
                      </a:r>
                      <a:r>
                        <a:rPr lang="es-SV" sz="1800" kern="1200" baseline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la Convención Interamericana contra el Racismo, la Discriminación Racial y Formas Conexas de Intolerancia.</a:t>
                      </a: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2 Rectángulo">
            <a:extLst>
              <a:ext uri="{FF2B5EF4-FFF2-40B4-BE49-F238E27FC236}">
                <a16:creationId xmlns="" xmlns:a16="http://schemas.microsoft.com/office/drawing/2014/main" id="{2F63FF86-99BE-44D3-A9A2-1F7B11CD0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209550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NI" sz="2800" b="1" dirty="0">
                <a:latin typeface="Gill Sans MT" panose="020B0502020104020203" pitchFamily="34" charset="0"/>
              </a:rPr>
              <a:t>Condiciones socioeconómicos </a:t>
            </a:r>
            <a:endParaRPr lang="en-US" altLang="es-NI" sz="2800" b="1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>
            <a:extLst>
              <a:ext uri="{FF2B5EF4-FFF2-40B4-BE49-F238E27FC236}">
                <a16:creationId xmlns="" xmlns:a16="http://schemas.microsoft.com/office/drawing/2014/main" id="{9D4BF092-FCEA-4A0B-91E5-94165C0C1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76928"/>
              </p:ext>
            </p:extLst>
          </p:nvPr>
        </p:nvGraphicFramePr>
        <p:xfrm>
          <a:off x="130497" y="692696"/>
          <a:ext cx="8905999" cy="5976664"/>
        </p:xfrm>
        <a:graphic>
          <a:graphicData uri="http://schemas.openxmlformats.org/drawingml/2006/table">
            <a:tbl>
              <a:tblPr/>
              <a:tblGrid>
                <a:gridCol w="47802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257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21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800" b="1" dirty="0">
                          <a:latin typeface="Gill Sans MT"/>
                          <a:ea typeface="Times New Roman"/>
                        </a:rPr>
                        <a:t>Evidencias favorables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1" kern="1200" noProof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Evidencias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s-SV" sz="1800" b="1" kern="1200" noProof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limitantes</a:t>
                      </a: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3455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Legislación Nacional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-A nivel nacional existe un cuerpo importante de leyes en El Salvador que favorecen el abordaje y control de la epidemia del VIH y para la protección de los derechos humanos de las PT de El Salvador.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Formulación</a:t>
                      </a:r>
                      <a:r>
                        <a:rPr lang="es-SV" sz="1800" b="1" u="sng" kern="1200" baseline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de Políticas </a:t>
                      </a:r>
                      <a:endParaRPr lang="es-SV" sz="1800" b="1" u="sng" kern="1200" dirty="0">
                        <a:solidFill>
                          <a:schemeClr val="tx1"/>
                        </a:solidFill>
                        <a:latin typeface="Gill Sans MT"/>
                        <a:ea typeface="Times New Roman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-En el 2014 se publicó el documento sobre elementos para el desarrollo de la atención integral de personas trans y sus comunidades en Latinoamérica y el Caribe, denominado Blue </a:t>
                      </a:r>
                      <a:r>
                        <a:rPr lang="es-SV" sz="1800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Print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. Con el apoyo de PEPFAR, AIDSTART-ONE y OPS, como una guía para orientar la formulación de políticas, leyes, programas y normativas que vayan a proteger a las personas trans.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Gill Sans MT"/>
                        <a:ea typeface="Times New Roman"/>
                        <a:cs typeface="+mn-cs"/>
                      </a:endParaRPr>
                    </a:p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MX" sz="14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Legislación Nacional</a:t>
                      </a:r>
                      <a:endParaRPr lang="es-NI" sz="180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-El reconocimiento de la identidad jurídica de las PT</a:t>
                      </a:r>
                      <a:r>
                        <a:rPr lang="es-SV" sz="1800" kern="1200" baseline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continúa siendo una deuda política que afecta el acceso a un trabajo digno, salud integral, educación integral e inclusiva, seguridad social, vivienda segura, participación ciudadana entre otros. En efecto</a:t>
                      </a:r>
                      <a:r>
                        <a:rPr lang="es-SV" sz="1800" kern="1200" baseline="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todo esto</a:t>
                      </a: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conllevaría a elevar la esperanza de vida actual.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Crímenes de odio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-La Asociación COMCAVIS TRANS reportó que entre 2014-2016 hasta septiembre 2017 se registraron 28 ataques graves y 102 asesinatos de PT.</a:t>
                      </a: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2 Rectángulo">
            <a:extLst>
              <a:ext uri="{FF2B5EF4-FFF2-40B4-BE49-F238E27FC236}">
                <a16:creationId xmlns="" xmlns:a16="http://schemas.microsoft.com/office/drawing/2014/main" id="{15E4F893-CE9C-4666-B531-31BC9E34D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209550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NI" sz="2800" b="1" dirty="0">
                <a:latin typeface="Gill Sans MT" panose="020B0502020104020203" pitchFamily="34" charset="0"/>
              </a:rPr>
              <a:t>Condiciones socioeconómicos </a:t>
            </a:r>
            <a:endParaRPr lang="en-US" altLang="es-NI" sz="28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2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>
            <a:extLst>
              <a:ext uri="{FF2B5EF4-FFF2-40B4-BE49-F238E27FC236}">
                <a16:creationId xmlns="" xmlns:a16="http://schemas.microsoft.com/office/drawing/2014/main" id="{6543B90C-D575-4F11-9941-E8F929873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768050"/>
              </p:ext>
            </p:extLst>
          </p:nvPr>
        </p:nvGraphicFramePr>
        <p:xfrm>
          <a:off x="250825" y="836613"/>
          <a:ext cx="8689975" cy="5934075"/>
        </p:xfrm>
        <a:graphic>
          <a:graphicData uri="http://schemas.openxmlformats.org/drawingml/2006/table">
            <a:tbl>
              <a:tblPr/>
              <a:tblGrid>
                <a:gridCol w="3817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728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68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800" b="1" dirty="0">
                          <a:latin typeface="Gill Sans MT"/>
                          <a:ea typeface="Times New Roman"/>
                        </a:rPr>
                        <a:t>Evidencias favorables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Evidencias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limitantes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Gill Sans MT"/>
                        <a:ea typeface="Times New Roman"/>
                        <a:cs typeface="+mn-cs"/>
                      </a:endParaRP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719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NI" sz="1800" b="1" u="sng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Política</a:t>
                      </a:r>
                      <a:r>
                        <a:rPr lang="es-NI" sz="1800" b="1" u="sng" kern="1200" baseline="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de VIH </a:t>
                      </a:r>
                      <a:endParaRPr lang="es-NI" sz="1800" b="1" u="sng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-Según el Plan Estratégico Multisectorial (PENM), 2016-2020. Reporta que 41 de 1357 empresas medianas y grandes cuentan con una Política de VIH.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SV" sz="1800" b="1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fontAlgn="base">
                        <a:buFont typeface="Arial" panose="020B0604020202020204" pitchFamily="34" charset="0"/>
                        <a:buNone/>
                      </a:pPr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Pobreza</a:t>
                      </a:r>
                    </a:p>
                    <a:p>
                      <a:pPr marL="0" lvl="0" indent="0" algn="just" fontAlgn="base"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-El presidente del Banco Mundial, Jim Kim, dijo en el 2015 que el 40% de las PT forman parte de los sectores más pobres. Esto se debe a situaciones como: discriminación, poco acceso a la educación, salud, trabajo digno, abuso de alcohol, drogas entre otras situaciones.</a:t>
                      </a:r>
                    </a:p>
                    <a:p>
                      <a:pPr marL="0" lvl="0" indent="0" fontAlgn="base">
                        <a:buFont typeface="Arial" panose="020B0604020202020204" pitchFamily="34" charset="0"/>
                        <a:buNone/>
                      </a:pPr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Educación</a:t>
                      </a:r>
                    </a:p>
                    <a:p>
                      <a:pPr marL="0" lvl="0" indent="0" algn="just" fontAlgn="base"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-Según el Centro de documentación y situación de trans en AL a través del Informe Esperando la Muerte, publicado en 2018, se reporta que las PT tenían la siguiente formación académica: primaria 40%, secundaria 53% y universidad 7%.</a:t>
                      </a:r>
                    </a:p>
                    <a:p>
                      <a:pPr marL="0" lvl="0" indent="0" algn="just" fontAlgn="base">
                        <a:buFont typeface="Arial" panose="020B0604020202020204" pitchFamily="34" charset="0"/>
                        <a:buNone/>
                      </a:pPr>
                      <a:endParaRPr lang="es-SV" sz="18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lvl="0" indent="0" algn="just" fontAlgn="base">
                        <a:buFont typeface="Arial" panose="020B0604020202020204" pitchFamily="34" charset="0"/>
                        <a:buNone/>
                      </a:pPr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Exclusión laboral </a:t>
                      </a:r>
                    </a:p>
                    <a:p>
                      <a:pPr marL="0" lvl="0" indent="0" algn="just" fontAlgn="base">
                        <a:buFont typeface="Arial" panose="020B0604020202020204" pitchFamily="34" charset="0"/>
                        <a:buNone/>
                      </a:pPr>
                      <a:r>
                        <a:rPr lang="es-SV" sz="1800" b="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-El estudio realizado por la UES sobre exclusión laboral de las PT en el municipio de San Salvador en el 2016 reporta que un 63.6% de las PT femeninas económicamente activas son afectadas por la exclusión laboral.</a:t>
                      </a:r>
                      <a:endParaRPr lang="es-SV" sz="1800" b="1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25" name="2 Rectángulo">
            <a:extLst>
              <a:ext uri="{FF2B5EF4-FFF2-40B4-BE49-F238E27FC236}">
                <a16:creationId xmlns="" xmlns:a16="http://schemas.microsoft.com/office/drawing/2014/main" id="{5F03F421-CA9F-4EDA-BB54-E6D743F03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209550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NI" sz="2800" b="1">
                <a:latin typeface="Gill Sans MT" panose="020B0502020104020203" pitchFamily="34" charset="0"/>
              </a:rPr>
              <a:t>Condiciones de vida y trabajo</a:t>
            </a:r>
            <a:endParaRPr lang="en-US" altLang="es-NI" sz="2800" b="1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>
            <a:extLst>
              <a:ext uri="{FF2B5EF4-FFF2-40B4-BE49-F238E27FC236}">
                <a16:creationId xmlns="" xmlns:a16="http://schemas.microsoft.com/office/drawing/2014/main" id="{326889E1-587E-4B5D-9DED-A425A06F1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653733"/>
              </p:ext>
            </p:extLst>
          </p:nvPr>
        </p:nvGraphicFramePr>
        <p:xfrm>
          <a:off x="250825" y="836613"/>
          <a:ext cx="8689975" cy="5934075"/>
        </p:xfrm>
        <a:graphic>
          <a:graphicData uri="http://schemas.openxmlformats.org/drawingml/2006/table">
            <a:tbl>
              <a:tblPr/>
              <a:tblGrid>
                <a:gridCol w="3817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728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68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800" b="1" dirty="0">
                          <a:latin typeface="Gill Sans MT"/>
                          <a:ea typeface="Times New Roman"/>
                        </a:rPr>
                        <a:t>Evidencias favorables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Evidencias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limitantes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Gill Sans MT"/>
                        <a:ea typeface="Times New Roman"/>
                        <a:cs typeface="+mn-cs"/>
                      </a:endParaRP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719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SV" sz="1800" b="1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fontAlgn="base">
                        <a:buFont typeface="Arial" panose="020B0604020202020204" pitchFamily="34" charset="0"/>
                        <a:buNone/>
                      </a:pPr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Vivienda</a:t>
                      </a:r>
                    </a:p>
                    <a:p>
                      <a:pPr marL="0" lvl="0" indent="0" algn="just" fontAlgn="base"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-De acuerdo a la Consulta Nacional sobre realidades LGBTI realizada en el 2012, se reporta que el 36.3% de las PT viven en una casa alquilada, el 32.7% vive en casa propia y el 31% viven con un familiar.</a:t>
                      </a:r>
                    </a:p>
                    <a:p>
                      <a:pPr marL="0" lvl="0" indent="0" fontAlgn="base">
                        <a:buFont typeface="Arial" panose="020B0604020202020204" pitchFamily="34" charset="0"/>
                        <a:buNone/>
                      </a:pPr>
                      <a:endParaRPr lang="es-SV" sz="18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lvl="0" indent="0" fontAlgn="base">
                        <a:buFont typeface="Arial" panose="020B0604020202020204" pitchFamily="34" charset="0"/>
                        <a:buNone/>
                      </a:pPr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Trabajo</a:t>
                      </a:r>
                    </a:p>
                    <a:p>
                      <a:pPr marL="0" lvl="0" indent="0" algn="just" fontAlgn="base"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-El informe sobre Violencia Basada en Género (VBG), VIH y PC en Latinoamérica y el Caribe publicado en 2018, expresa que solo un 33.3% de las PT tiene trabajo pagado como estilista, maquillista, bailarina y trabajadora doméstica remunerada.</a:t>
                      </a:r>
                    </a:p>
                    <a:p>
                      <a:pPr marL="0" lvl="0" indent="0" algn="just" fontAlgn="base">
                        <a:buFont typeface="Arial" panose="020B0604020202020204" pitchFamily="34" charset="0"/>
                        <a:buNone/>
                      </a:pPr>
                      <a:endParaRPr lang="es-SV" sz="18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lvl="0" indent="0" algn="just" fontAlgn="base">
                        <a:buFont typeface="Arial" panose="020B0604020202020204" pitchFamily="34" charset="0"/>
                        <a:buNone/>
                      </a:pPr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Ingreso Mensual</a:t>
                      </a:r>
                    </a:p>
                    <a:p>
                      <a:pPr marL="0" lvl="0" indent="0" algn="just" fontAlgn="base"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-Según el Diagnóstico de necesidades de salud y servicios disponibles para PT de El Salvador publicado en 2013, las participantes declararon un ingreso promedio de 269 dólares mensuales. 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2 Rectángulo">
            <a:extLst>
              <a:ext uri="{FF2B5EF4-FFF2-40B4-BE49-F238E27FC236}">
                <a16:creationId xmlns="" xmlns:a16="http://schemas.microsoft.com/office/drawing/2014/main" id="{E5B0ACA2-CD00-4BB9-B35F-CB95A6714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209550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NI" sz="2800" b="1">
                <a:latin typeface="Gill Sans MT" panose="020B0502020104020203" pitchFamily="34" charset="0"/>
              </a:rPr>
              <a:t>Condiciones de vida y trabajo</a:t>
            </a:r>
            <a:endParaRPr lang="en-US" altLang="es-NI" sz="2800" b="1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1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>
            <a:extLst>
              <a:ext uri="{FF2B5EF4-FFF2-40B4-BE49-F238E27FC236}">
                <a16:creationId xmlns="" xmlns:a16="http://schemas.microsoft.com/office/drawing/2014/main" id="{1DD10C98-5B06-424F-B18B-EE50A3751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778060"/>
              </p:ext>
            </p:extLst>
          </p:nvPr>
        </p:nvGraphicFramePr>
        <p:xfrm>
          <a:off x="250825" y="693738"/>
          <a:ext cx="8689975" cy="5687590"/>
        </p:xfrm>
        <a:graphic>
          <a:graphicData uri="http://schemas.openxmlformats.org/drawingml/2006/table">
            <a:tbl>
              <a:tblPr/>
              <a:tblGrid>
                <a:gridCol w="41051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848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31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800" b="1" dirty="0">
                          <a:latin typeface="Gill Sans MT"/>
                          <a:ea typeface="Times New Roman"/>
                        </a:rPr>
                        <a:t>Evidencias favorables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Evidencias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limitantes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8440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Acceso a los servicios de salud</a:t>
                      </a:r>
                    </a:p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-Según el Diagnóstico de necesidades de salud y servicios disponibles para PT de El Salvador publicado en 2013, un 88% declara haber solicitado y accedido a los servicios de salud durante los últimos 12 meses. </a:t>
                      </a:r>
                    </a:p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Acceso a la prueba de VIH</a:t>
                      </a:r>
                    </a:p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-Según el Diagnóstico de necesidades de salud y servicios disponibles para PT de El Salvador publicado en 2013. El 90% afirmó haberse realizado la prueba de VIH. Todas las personas que se han realizado la prueba informan que han ido a recoger los resultados.</a:t>
                      </a:r>
                    </a:p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SV" sz="18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Acceso a lubricantes</a:t>
                      </a:r>
                    </a:p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 El 80.6% utilizó lubricantes alguna vez.</a:t>
                      </a: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Discriminación en los servicios de salud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SV" sz="1800" b="1" u="sng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-El Diagnóstico de necesidades de salud y servicios disponibles para PT de El Salvador (2013), revela que el 60 % aseveró que las actitudes de discriminación por parte del personal de salud influirían mucho sobre su decisión de acudir o no al centro. Mientras que a un 16.5 % le influiría un poco y al 18 % nada.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NI" sz="18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-En este mismo sentido, el acoso sexual sería un serio condicionante para el 38.5 % de las PT, lo sería relativamente para un 21 % y de ningún modo para el 35.5 %, mientras que el abuso directo tendría un gran peso en la decisión eso equivale a un 55%, y poco o nada para el resto.</a:t>
                      </a:r>
                      <a:endParaRPr lang="es-NI" sz="18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49" name="2 Rectángulo">
            <a:extLst>
              <a:ext uri="{FF2B5EF4-FFF2-40B4-BE49-F238E27FC236}">
                <a16:creationId xmlns="" xmlns:a16="http://schemas.microsoft.com/office/drawing/2014/main" id="{94155CBB-84CE-4566-812F-0894A398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209550"/>
            <a:ext cx="8569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NI" sz="3200" b="1" dirty="0">
                <a:latin typeface="Calibri" panose="020F0502020204030204" pitchFamily="34" charset="0"/>
              </a:rPr>
              <a:t>Acceso de servicios de atención en salud</a:t>
            </a:r>
            <a:endParaRPr lang="en-US" altLang="es-NI" sz="2800" b="1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>
            <a:extLst>
              <a:ext uri="{FF2B5EF4-FFF2-40B4-BE49-F238E27FC236}">
                <a16:creationId xmlns="" xmlns:a16="http://schemas.microsoft.com/office/drawing/2014/main" id="{72BCCFA2-ACD5-43AC-BF5C-D0225AB16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777283"/>
              </p:ext>
            </p:extLst>
          </p:nvPr>
        </p:nvGraphicFramePr>
        <p:xfrm>
          <a:off x="250825" y="693738"/>
          <a:ext cx="8689975" cy="5687590"/>
        </p:xfrm>
        <a:graphic>
          <a:graphicData uri="http://schemas.openxmlformats.org/drawingml/2006/table">
            <a:tbl>
              <a:tblPr/>
              <a:tblGrid>
                <a:gridCol w="41051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848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31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800" b="1" dirty="0">
                          <a:latin typeface="Gill Sans MT"/>
                          <a:ea typeface="Times New Roman"/>
                        </a:rPr>
                        <a:t>Evidencias favorables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Evidencias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limitantes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/>
                          <a:ea typeface="Times New Roman"/>
                          <a:cs typeface="+mn-cs"/>
                        </a:rPr>
                        <a:t> </a:t>
                      </a: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8440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Acceso a condones </a:t>
                      </a:r>
                    </a:p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-La ECVC publicada en 2010, reporta que la mayoría de las PT equivalente a un 81.5% consigue condones en una clínica privada, farmacia, unidad de salud u hospital. </a:t>
                      </a:r>
                    </a:p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SV" sz="18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-El 67.4% los obtiene por medio de una ONG, el grupo de apoyo o un educador. </a:t>
                      </a:r>
                    </a:p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SV" sz="18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-El 64.8% menciona que obtuvo los condones de forma gratis, la última vez que lo consiguió. </a:t>
                      </a:r>
                    </a:p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SV" sz="18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-Los lugares donde los consiguió de forma gratis fueron: capacitadores de ONG 79.2% y trabajadores de salud 48%.</a:t>
                      </a: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Tx/>
                        <a:buNone/>
                      </a:pPr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Acceso a la prueba de VIH</a:t>
                      </a:r>
                    </a:p>
                    <a:p>
                      <a:pPr marL="285750" lvl="0" indent="-285750" algn="just">
                        <a:buFontTx/>
                        <a:buChar char="-"/>
                      </a:pPr>
                      <a:endParaRPr lang="es-SV" sz="18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lvl="0" indent="0" algn="just">
                        <a:buFontTx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-Según la ECVC publicada en 2010, el 79.6% de PT se ha hecho la prueba de VIH alguna vez. El 57.1% hace menos de 6 meses y el 28.6% hace más de 2 años.</a:t>
                      </a:r>
                    </a:p>
                    <a:p>
                      <a:pPr marL="285750" lvl="0" indent="-285750" algn="just">
                        <a:buFontTx/>
                        <a:buChar char="-"/>
                      </a:pPr>
                      <a:endParaRPr lang="es-SV" sz="18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0" lvl="0" indent="0" algn="just">
                        <a:buFontTx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-Razones porque no se han realizado la prueba: no quiere saber si está infectada, están seguros de que no han tenido situaciones de riesgo a exponerse.</a:t>
                      </a:r>
                    </a:p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u="sng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VICITS</a:t>
                      </a:r>
                    </a:p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 Un 46.6% de San Salvador y 57.8% de San Miguel conocen la atención de las clínicas VICITS.</a:t>
                      </a: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2 Rectángulo">
            <a:extLst>
              <a:ext uri="{FF2B5EF4-FFF2-40B4-BE49-F238E27FC236}">
                <a16:creationId xmlns="" xmlns:a16="http://schemas.microsoft.com/office/drawing/2014/main" id="{97CDD718-2798-424F-92BD-9D3629977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209550"/>
            <a:ext cx="8569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NI" sz="3200" b="1" dirty="0">
                <a:latin typeface="Calibri" panose="020F0502020204030204" pitchFamily="34" charset="0"/>
              </a:rPr>
              <a:t>Acceso de servicios de atención en salud</a:t>
            </a:r>
            <a:endParaRPr lang="en-US" altLang="es-NI" sz="28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45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>
            <a:extLst>
              <a:ext uri="{FF2B5EF4-FFF2-40B4-BE49-F238E27FC236}">
                <a16:creationId xmlns="" xmlns:a16="http://schemas.microsoft.com/office/drawing/2014/main" id="{1DD10C98-5B06-424F-B18B-EE50A3751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061490"/>
              </p:ext>
            </p:extLst>
          </p:nvPr>
        </p:nvGraphicFramePr>
        <p:xfrm>
          <a:off x="323850" y="817563"/>
          <a:ext cx="8689975" cy="5924688"/>
        </p:xfrm>
        <a:graphic>
          <a:graphicData uri="http://schemas.openxmlformats.org/drawingml/2006/table">
            <a:tbl>
              <a:tblPr/>
              <a:tblGrid>
                <a:gridCol w="3961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89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82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800" b="1" dirty="0">
                          <a:latin typeface="Gill Sans MT"/>
                          <a:ea typeface="Times New Roman"/>
                        </a:rPr>
                        <a:t>Evidencias favorables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Times New Roman"/>
                          <a:cs typeface="+mn-cs"/>
                        </a:rPr>
                        <a:t>Evidencias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Times New Roman"/>
                          <a:cs typeface="+mn-cs"/>
                        </a:rPr>
                        <a:t>limitantes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Times New Roman"/>
                          <a:cs typeface="+mn-cs"/>
                        </a:rPr>
                        <a:t> </a:t>
                      </a:r>
                    </a:p>
                  </a:txBody>
                  <a:tcPr marL="25057" marR="25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551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Rol de las ONG en la Prevención</a:t>
                      </a:r>
                    </a:p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-ASPIDH sensibiliza al personal de las clínicas de salud y PT sobre la importancia de usar el nombre social para evitar la discriminación. Brindan acompañamiento a los usuarios en temas de derechos humanos ya sea acto cometido por proveedores de salud y la policía y realizan capacitaciones al personal de MINSAL y PNC en temas sobre la Ley del VIH y la discriminación contra las PC. </a:t>
                      </a:r>
                    </a:p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Rol de las </a:t>
                      </a:r>
                      <a:r>
                        <a:rPr lang="es-SV" sz="1800" b="1" kern="1200" dirty="0" err="1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ONGs</a:t>
                      </a:r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en la abogacía </a:t>
                      </a:r>
                    </a:p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-En El Salvador existes organizaciones trans que realizan un trabajo de prevención y atención en función de VIH/ITS y derechos humanos en El Salvador ellas son: ASPIDH ARCOIRIS, COMCAVIS TRANS, DIKE LBGTI y CA.</a:t>
                      </a: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 fontAlgn="base"/>
                      <a:r>
                        <a:rPr lang="es-SV" sz="1800" b="1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Discriminación</a:t>
                      </a:r>
                      <a:r>
                        <a:rPr lang="es-SV" sz="1800" b="1" kern="120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endParaRPr lang="es-SV" sz="1800" b="1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lvl="0" algn="just" fontAlgn="base"/>
                      <a:endParaRPr lang="es-SV" sz="180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lvl="0" algn="just" fontAlgn="base"/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-Según el Diagnóstico de necesidades de salud y servicios disponibles para PT de El Salvador (2013). El 40 % de las PT relata discusiones o problemas motivados por el hecho de ser trans con padres, hermanos u otros miembros de la familia, profesores, compañeros de estudio, o amigos. La mitad asegura haber tenido problemas con la policía por su misma condición. En ocasiones, la tensión dentro de la familia es tal que ha supuesto el abandono del hogar, o bien la incomunicación permanente bajo el mismo techo.</a:t>
                      </a:r>
                    </a:p>
                    <a:p>
                      <a:pPr lvl="0" algn="just" fontAlgn="base"/>
                      <a:endParaRPr lang="es-SV" sz="180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lvl="0" algn="just" fontAlgn="base"/>
                      <a:r>
                        <a:rPr lang="es-SV" sz="18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- La misma Ley de VIH no incluye a las ONG de PT en la CONAVIH, a pesar de ser una audiencia clave en la respuesta nacional a la epidemia, tampoco las incluye tácitamente en sus disposiciones. </a:t>
                      </a:r>
                      <a:endParaRPr lang="es-NI" sz="180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lvl="0" fontAlgn="base"/>
                      <a:endParaRPr lang="es-NI" sz="180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25057" marR="25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73" name="2 Rectángulo">
            <a:extLst>
              <a:ext uri="{FF2B5EF4-FFF2-40B4-BE49-F238E27FC236}">
                <a16:creationId xmlns="" xmlns:a16="http://schemas.microsoft.com/office/drawing/2014/main" id="{146B9A7D-8E9C-4A88-8244-CFDC96C16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209550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NI" b="1"/>
              <a:t>Influencias comunitarias y soporte social</a:t>
            </a:r>
            <a:endParaRPr lang="en-US" altLang="es-NI" sz="2800" b="1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AP USAIDBrand template Apr05">
  <a:themeElements>
    <a:clrScheme name="QAP USAIDBrand template Apr0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AP USAIDBrand template Apr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QAP USAIDBrand template Apr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AP USAIDBrand template Apr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AP USAIDBrand template Apr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AP USAIDBrand template Apr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AP USAIDBrand template Apr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AP USAIDBrand template Apr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AP USAIDBrand template Apr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AP USAIDBrand template Apr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AP USAIDBrand template Apr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AP USAIDBrand template Apr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AP USAIDBrand template Apr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AP USAIDBrand template Apr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2469</TotalTime>
  <Words>2567</Words>
  <Application>Microsoft Office PowerPoint</Application>
  <PresentationFormat>Presentación en pantalla (4:3)</PresentationFormat>
  <Paragraphs>174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Times</vt:lpstr>
      <vt:lpstr>Times New Roman</vt:lpstr>
      <vt:lpstr>QAP USAIDBrand template Apr05</vt:lpstr>
      <vt:lpstr>INVESTIGACIÓN PARTICIPATIVA  Análisis de brecha en base a los determinantes sociales de la salud en Población Transgénero en El Salvador  </vt:lpstr>
      <vt:lpstr>Resultados  Clasificación de las evidencias según DSS                                     en población de PTG en El Salvador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A TODAS/OS  POR SU ATENCIÓN</vt:lpstr>
    </vt:vector>
  </TitlesOfParts>
  <Company>PROYECTO DE GARANTIA DE CALIDAD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Sector TB Assessment, Cambodia (Arial 54pt all CAPS bold)</dc:title>
  <dc:creator>Oscar Nuñez</dc:creator>
  <cp:lastModifiedBy>Amigos</cp:lastModifiedBy>
  <cp:revision>197</cp:revision>
  <cp:lastPrinted>2019-02-27T17:17:46Z</cp:lastPrinted>
  <dcterms:created xsi:type="dcterms:W3CDTF">2005-04-27T15:29:17Z</dcterms:created>
  <dcterms:modified xsi:type="dcterms:W3CDTF">2019-11-28T16:08:42Z</dcterms:modified>
</cp:coreProperties>
</file>