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311" r:id="rId2"/>
    <p:sldId id="295" r:id="rId3"/>
    <p:sldId id="296" r:id="rId4"/>
    <p:sldId id="297" r:id="rId5"/>
    <p:sldId id="298" r:id="rId6"/>
    <p:sldId id="307" r:id="rId7"/>
    <p:sldId id="299" r:id="rId8"/>
    <p:sldId id="300" r:id="rId9"/>
    <p:sldId id="305" r:id="rId10"/>
    <p:sldId id="306" r:id="rId11"/>
    <p:sldId id="287" r:id="rId12"/>
  </p:sldIdLst>
  <p:sldSz cx="9144000" cy="6858000" type="screen4x3"/>
  <p:notesSz cx="6858000" cy="9180513"/>
  <p:defaultTextStyle>
    <a:defPPr>
      <a:defRPr lang="en-US"/>
    </a:defPPr>
    <a:lvl1pPr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5pPr>
    <a:lvl6pPr marL="2286000" algn="l" defTabSz="914400" rtl="0" eaLnBrk="1" latinLnBrk="0" hangingPunct="1">
      <a:defRPr sz="2800" kern="1200">
        <a:solidFill>
          <a:schemeClr val="tx1"/>
        </a:solidFill>
        <a:latin typeface="Times" panose="02020603050405020304" pitchFamily="18" charset="0"/>
        <a:ea typeface="+mn-ea"/>
        <a:cs typeface="+mn-cs"/>
      </a:defRPr>
    </a:lvl6pPr>
    <a:lvl7pPr marL="2743200" algn="l" defTabSz="914400" rtl="0" eaLnBrk="1" latinLnBrk="0" hangingPunct="1">
      <a:defRPr sz="2800" kern="1200">
        <a:solidFill>
          <a:schemeClr val="tx1"/>
        </a:solidFill>
        <a:latin typeface="Times" panose="02020603050405020304" pitchFamily="18" charset="0"/>
        <a:ea typeface="+mn-ea"/>
        <a:cs typeface="+mn-cs"/>
      </a:defRPr>
    </a:lvl7pPr>
    <a:lvl8pPr marL="3200400" algn="l" defTabSz="914400" rtl="0" eaLnBrk="1" latinLnBrk="0" hangingPunct="1">
      <a:defRPr sz="2800" kern="1200">
        <a:solidFill>
          <a:schemeClr val="tx1"/>
        </a:solidFill>
        <a:latin typeface="Times" panose="02020603050405020304" pitchFamily="18" charset="0"/>
        <a:ea typeface="+mn-ea"/>
        <a:cs typeface="+mn-cs"/>
      </a:defRPr>
    </a:lvl8pPr>
    <a:lvl9pPr marL="3657600" algn="l" defTabSz="914400" rtl="0" eaLnBrk="1" latinLnBrk="0" hangingPunct="1">
      <a:defRPr sz="28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ABD"/>
    <a:srgbClr val="DDDDDD"/>
    <a:srgbClr val="CCCCCC"/>
    <a:srgbClr val="666666"/>
    <a:srgbClr val="003366"/>
    <a:srgbClr val="E10040"/>
    <a:srgbClr val="002A6C"/>
    <a:srgbClr val="D80A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p:cViewPr varScale="1">
        <p:scale>
          <a:sx n="116" d="100"/>
          <a:sy n="116"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xmlns="" id="{A4EEBBEC-8B9A-4184-8C42-FECC9554D081}"/>
              </a:ext>
            </a:extLst>
          </p:cNvPr>
          <p:cNvSpPr>
            <a:spLocks noGrp="1" noChangeArrowheads="1"/>
          </p:cNvSpPr>
          <p:nvPr>
            <p:ph type="hdr" sz="quarter"/>
          </p:nvPr>
        </p:nvSpPr>
        <p:spPr bwMode="auto">
          <a:xfrm>
            <a:off x="0" y="0"/>
            <a:ext cx="2970213" cy="450850"/>
          </a:xfrm>
          <a:prstGeom prst="rect">
            <a:avLst/>
          </a:prstGeom>
          <a:noFill/>
          <a:ln w="9525">
            <a:noFill/>
            <a:miter lim="800000"/>
            <a:headEnd/>
            <a:tailEnd/>
          </a:ln>
          <a:effectLst/>
        </p:spPr>
        <p:txBody>
          <a:bodyPr vert="horz" wrap="square" lIns="89648" tIns="44824" rIns="89648" bIns="44824" numCol="1" anchor="t" anchorCtr="0" compatLnSpc="1">
            <a:prstTxWarp prst="textNoShape">
              <a:avLst/>
            </a:prstTxWarp>
          </a:bodyPr>
          <a:lstStyle>
            <a:lvl1pPr defTabSz="896938">
              <a:defRPr sz="1200">
                <a:latin typeface="Times" charset="0"/>
              </a:defRPr>
            </a:lvl1pPr>
          </a:lstStyle>
          <a:p>
            <a:pPr>
              <a:defRPr/>
            </a:pPr>
            <a:endParaRPr lang="en-US"/>
          </a:p>
        </p:txBody>
      </p:sp>
      <p:sp>
        <p:nvSpPr>
          <p:cNvPr id="124931" name="Rectangle 3">
            <a:extLst>
              <a:ext uri="{FF2B5EF4-FFF2-40B4-BE49-F238E27FC236}">
                <a16:creationId xmlns:a16="http://schemas.microsoft.com/office/drawing/2014/main" xmlns="" id="{B7AB8D5D-5CB8-452A-8A44-FEEE332466AA}"/>
              </a:ext>
            </a:extLst>
          </p:cNvPr>
          <p:cNvSpPr>
            <a:spLocks noGrp="1" noChangeArrowheads="1"/>
          </p:cNvSpPr>
          <p:nvPr>
            <p:ph type="dt" sz="quarter" idx="1"/>
          </p:nvPr>
        </p:nvSpPr>
        <p:spPr bwMode="auto">
          <a:xfrm>
            <a:off x="3862388" y="0"/>
            <a:ext cx="2970212" cy="450850"/>
          </a:xfrm>
          <a:prstGeom prst="rect">
            <a:avLst/>
          </a:prstGeom>
          <a:noFill/>
          <a:ln w="9525">
            <a:noFill/>
            <a:miter lim="800000"/>
            <a:headEnd/>
            <a:tailEnd/>
          </a:ln>
          <a:effectLst/>
        </p:spPr>
        <p:txBody>
          <a:bodyPr vert="horz" wrap="square" lIns="89648" tIns="44824" rIns="89648" bIns="44824" numCol="1" anchor="t" anchorCtr="0" compatLnSpc="1">
            <a:prstTxWarp prst="textNoShape">
              <a:avLst/>
            </a:prstTxWarp>
          </a:bodyPr>
          <a:lstStyle>
            <a:lvl1pPr algn="r" defTabSz="896938">
              <a:defRPr sz="1200">
                <a:latin typeface="Times" charset="0"/>
              </a:defRPr>
            </a:lvl1pPr>
          </a:lstStyle>
          <a:p>
            <a:pPr>
              <a:defRPr/>
            </a:pPr>
            <a:endParaRPr lang="en-US"/>
          </a:p>
        </p:txBody>
      </p:sp>
      <p:sp>
        <p:nvSpPr>
          <p:cNvPr id="124932" name="Rectangle 4">
            <a:extLst>
              <a:ext uri="{FF2B5EF4-FFF2-40B4-BE49-F238E27FC236}">
                <a16:creationId xmlns:a16="http://schemas.microsoft.com/office/drawing/2014/main" xmlns="" id="{C0F8A4B5-0AD1-4CC2-B582-94555023A628}"/>
              </a:ext>
            </a:extLst>
          </p:cNvPr>
          <p:cNvSpPr>
            <a:spLocks noGrp="1" noChangeArrowheads="1"/>
          </p:cNvSpPr>
          <p:nvPr>
            <p:ph type="ftr" sz="quarter" idx="2"/>
          </p:nvPr>
        </p:nvSpPr>
        <p:spPr bwMode="auto">
          <a:xfrm>
            <a:off x="0" y="8705850"/>
            <a:ext cx="2970213" cy="449263"/>
          </a:xfrm>
          <a:prstGeom prst="rect">
            <a:avLst/>
          </a:prstGeom>
          <a:noFill/>
          <a:ln w="9525">
            <a:noFill/>
            <a:miter lim="800000"/>
            <a:headEnd/>
            <a:tailEnd/>
          </a:ln>
          <a:effectLst/>
        </p:spPr>
        <p:txBody>
          <a:bodyPr vert="horz" wrap="square" lIns="89648" tIns="44824" rIns="89648" bIns="44824" numCol="1" anchor="b" anchorCtr="0" compatLnSpc="1">
            <a:prstTxWarp prst="textNoShape">
              <a:avLst/>
            </a:prstTxWarp>
          </a:bodyPr>
          <a:lstStyle>
            <a:lvl1pPr defTabSz="896938">
              <a:defRPr sz="1200">
                <a:latin typeface="Times" charset="0"/>
              </a:defRPr>
            </a:lvl1pPr>
          </a:lstStyle>
          <a:p>
            <a:pPr>
              <a:defRPr/>
            </a:pPr>
            <a:endParaRPr lang="en-US"/>
          </a:p>
        </p:txBody>
      </p:sp>
      <p:sp>
        <p:nvSpPr>
          <p:cNvPr id="124933" name="Rectangle 5">
            <a:extLst>
              <a:ext uri="{FF2B5EF4-FFF2-40B4-BE49-F238E27FC236}">
                <a16:creationId xmlns:a16="http://schemas.microsoft.com/office/drawing/2014/main" xmlns="" id="{63BA2D62-AB1D-49BE-832F-87762BA56CD4}"/>
              </a:ext>
            </a:extLst>
          </p:cNvPr>
          <p:cNvSpPr>
            <a:spLocks noGrp="1" noChangeArrowheads="1"/>
          </p:cNvSpPr>
          <p:nvPr>
            <p:ph type="sldNum" sz="quarter" idx="3"/>
          </p:nvPr>
        </p:nvSpPr>
        <p:spPr bwMode="auto">
          <a:xfrm>
            <a:off x="3862388" y="8705850"/>
            <a:ext cx="2970212" cy="449263"/>
          </a:xfrm>
          <a:prstGeom prst="rect">
            <a:avLst/>
          </a:prstGeom>
          <a:noFill/>
          <a:ln w="9525">
            <a:noFill/>
            <a:miter lim="800000"/>
            <a:headEnd/>
            <a:tailEnd/>
          </a:ln>
          <a:effectLst/>
        </p:spPr>
        <p:txBody>
          <a:bodyPr vert="horz" wrap="square" lIns="89648" tIns="44824" rIns="89648" bIns="44824" numCol="1" anchor="b" anchorCtr="0" compatLnSpc="1">
            <a:prstTxWarp prst="textNoShape">
              <a:avLst/>
            </a:prstTxWarp>
          </a:bodyPr>
          <a:lstStyle>
            <a:lvl1pPr algn="r" defTabSz="896938">
              <a:defRPr sz="1200"/>
            </a:lvl1pPr>
          </a:lstStyle>
          <a:p>
            <a:pPr>
              <a:defRPr/>
            </a:pPr>
            <a:fld id="{7E80C0CB-B84C-495F-8274-8B6ECBCAA383}" type="slidenum">
              <a:rPr lang="en-US" altLang="es-NI"/>
              <a:pPr>
                <a:defRPr/>
              </a:pPr>
              <a:t>‹Nº›</a:t>
            </a:fld>
            <a:endParaRPr lang="en-US" altLang="es-NI" dirty="0"/>
          </a:p>
        </p:txBody>
      </p:sp>
    </p:spTree>
    <p:extLst>
      <p:ext uri="{BB962C8B-B14F-4D97-AF65-F5344CB8AC3E}">
        <p14:creationId xmlns:p14="http://schemas.microsoft.com/office/powerpoint/2010/main" val="2581782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xmlns="" id="{12D75ED0-B0CE-4014-BCFE-EFB2490E42C4}"/>
              </a:ext>
            </a:extLst>
          </p:cNvPr>
          <p:cNvSpPr>
            <a:spLocks noGrp="1" noChangeArrowheads="1"/>
          </p:cNvSpPr>
          <p:nvPr>
            <p:ph type="hdr" sz="quarter"/>
          </p:nvPr>
        </p:nvSpPr>
        <p:spPr bwMode="auto">
          <a:xfrm>
            <a:off x="0" y="0"/>
            <a:ext cx="2970213" cy="450850"/>
          </a:xfrm>
          <a:prstGeom prst="rect">
            <a:avLst/>
          </a:prstGeom>
          <a:noFill/>
          <a:ln w="9525">
            <a:noFill/>
            <a:miter lim="800000"/>
            <a:headEnd/>
            <a:tailEnd/>
          </a:ln>
          <a:effectLst/>
        </p:spPr>
        <p:txBody>
          <a:bodyPr vert="horz" wrap="square" lIns="89648" tIns="44824" rIns="89648" bIns="44824" numCol="1" anchor="t" anchorCtr="0" compatLnSpc="1">
            <a:prstTxWarp prst="textNoShape">
              <a:avLst/>
            </a:prstTxWarp>
          </a:bodyPr>
          <a:lstStyle>
            <a:lvl1pPr defTabSz="896938">
              <a:defRPr sz="1200">
                <a:latin typeface="Times" charset="0"/>
              </a:defRPr>
            </a:lvl1pPr>
          </a:lstStyle>
          <a:p>
            <a:pPr>
              <a:defRPr/>
            </a:pPr>
            <a:endParaRPr lang="en-US"/>
          </a:p>
        </p:txBody>
      </p:sp>
      <p:sp>
        <p:nvSpPr>
          <p:cNvPr id="129027" name="Rectangle 3">
            <a:extLst>
              <a:ext uri="{FF2B5EF4-FFF2-40B4-BE49-F238E27FC236}">
                <a16:creationId xmlns:a16="http://schemas.microsoft.com/office/drawing/2014/main" xmlns="" id="{B9655B52-3E19-46E5-8009-EAF0A865850B}"/>
              </a:ext>
            </a:extLst>
          </p:cNvPr>
          <p:cNvSpPr>
            <a:spLocks noGrp="1" noChangeArrowheads="1"/>
          </p:cNvSpPr>
          <p:nvPr>
            <p:ph type="dt" idx="1"/>
          </p:nvPr>
        </p:nvSpPr>
        <p:spPr bwMode="auto">
          <a:xfrm>
            <a:off x="3862388" y="0"/>
            <a:ext cx="2970212" cy="450850"/>
          </a:xfrm>
          <a:prstGeom prst="rect">
            <a:avLst/>
          </a:prstGeom>
          <a:noFill/>
          <a:ln w="9525">
            <a:noFill/>
            <a:miter lim="800000"/>
            <a:headEnd/>
            <a:tailEnd/>
          </a:ln>
          <a:effectLst/>
        </p:spPr>
        <p:txBody>
          <a:bodyPr vert="horz" wrap="square" lIns="89648" tIns="44824" rIns="89648" bIns="44824" numCol="1" anchor="t" anchorCtr="0" compatLnSpc="1">
            <a:prstTxWarp prst="textNoShape">
              <a:avLst/>
            </a:prstTxWarp>
          </a:bodyPr>
          <a:lstStyle>
            <a:lvl1pPr algn="r" defTabSz="896938">
              <a:defRPr sz="1200">
                <a:latin typeface="Times" charset="0"/>
              </a:defRPr>
            </a:lvl1pPr>
          </a:lstStyle>
          <a:p>
            <a:pPr>
              <a:defRPr/>
            </a:pPr>
            <a:endParaRPr lang="en-US"/>
          </a:p>
        </p:txBody>
      </p:sp>
      <p:sp>
        <p:nvSpPr>
          <p:cNvPr id="3076" name="Rectangle 4">
            <a:extLst>
              <a:ext uri="{FF2B5EF4-FFF2-40B4-BE49-F238E27FC236}">
                <a16:creationId xmlns:a16="http://schemas.microsoft.com/office/drawing/2014/main" xmlns="" id="{8756BBB1-23DF-4E6C-AB17-AA31ACEFA88F}"/>
              </a:ext>
            </a:extLst>
          </p:cNvPr>
          <p:cNvSpPr>
            <a:spLocks noGrp="1" noRot="1" noChangeAspect="1" noChangeArrowheads="1" noTextEdit="1"/>
          </p:cNvSpPr>
          <p:nvPr>
            <p:ph type="sldImg" idx="2"/>
          </p:nvPr>
        </p:nvSpPr>
        <p:spPr bwMode="auto">
          <a:xfrm>
            <a:off x="1114425" y="674688"/>
            <a:ext cx="4603750" cy="3452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5">
            <a:extLst>
              <a:ext uri="{FF2B5EF4-FFF2-40B4-BE49-F238E27FC236}">
                <a16:creationId xmlns:a16="http://schemas.microsoft.com/office/drawing/2014/main" xmlns="" id="{A4DF893E-E319-4D1E-BB09-E28EF8F417B8}"/>
              </a:ext>
            </a:extLst>
          </p:cNvPr>
          <p:cNvSpPr>
            <a:spLocks noGrp="1" noChangeArrowheads="1"/>
          </p:cNvSpPr>
          <p:nvPr>
            <p:ph type="body" sz="quarter" idx="3"/>
          </p:nvPr>
        </p:nvSpPr>
        <p:spPr bwMode="auto">
          <a:xfrm>
            <a:off x="890588" y="4352925"/>
            <a:ext cx="5051425" cy="4127500"/>
          </a:xfrm>
          <a:prstGeom prst="rect">
            <a:avLst/>
          </a:prstGeom>
          <a:noFill/>
          <a:ln w="9525">
            <a:noFill/>
            <a:miter lim="800000"/>
            <a:headEnd/>
            <a:tailEnd/>
          </a:ln>
          <a:effectLst/>
        </p:spPr>
        <p:txBody>
          <a:bodyPr vert="horz" wrap="square" lIns="89648" tIns="44824" rIns="89648" bIns="448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9030" name="Rectangle 6">
            <a:extLst>
              <a:ext uri="{FF2B5EF4-FFF2-40B4-BE49-F238E27FC236}">
                <a16:creationId xmlns:a16="http://schemas.microsoft.com/office/drawing/2014/main" xmlns="" id="{6D57AE0B-8348-4592-8E40-529E57EB21DF}"/>
              </a:ext>
            </a:extLst>
          </p:cNvPr>
          <p:cNvSpPr>
            <a:spLocks noGrp="1" noChangeArrowheads="1"/>
          </p:cNvSpPr>
          <p:nvPr>
            <p:ph type="ftr" sz="quarter" idx="4"/>
          </p:nvPr>
        </p:nvSpPr>
        <p:spPr bwMode="auto">
          <a:xfrm>
            <a:off x="0" y="8705850"/>
            <a:ext cx="2970213" cy="449263"/>
          </a:xfrm>
          <a:prstGeom prst="rect">
            <a:avLst/>
          </a:prstGeom>
          <a:noFill/>
          <a:ln w="9525">
            <a:noFill/>
            <a:miter lim="800000"/>
            <a:headEnd/>
            <a:tailEnd/>
          </a:ln>
          <a:effectLst/>
        </p:spPr>
        <p:txBody>
          <a:bodyPr vert="horz" wrap="square" lIns="89648" tIns="44824" rIns="89648" bIns="44824" numCol="1" anchor="b" anchorCtr="0" compatLnSpc="1">
            <a:prstTxWarp prst="textNoShape">
              <a:avLst/>
            </a:prstTxWarp>
          </a:bodyPr>
          <a:lstStyle>
            <a:lvl1pPr defTabSz="896938">
              <a:defRPr sz="1200">
                <a:latin typeface="Times" charset="0"/>
              </a:defRPr>
            </a:lvl1pPr>
          </a:lstStyle>
          <a:p>
            <a:pPr>
              <a:defRPr/>
            </a:pPr>
            <a:endParaRPr lang="en-US"/>
          </a:p>
        </p:txBody>
      </p:sp>
      <p:sp>
        <p:nvSpPr>
          <p:cNvPr id="129031" name="Rectangle 7">
            <a:extLst>
              <a:ext uri="{FF2B5EF4-FFF2-40B4-BE49-F238E27FC236}">
                <a16:creationId xmlns:a16="http://schemas.microsoft.com/office/drawing/2014/main" xmlns="" id="{AC0AA55D-AB62-41AA-8C45-0F9AD12CF02E}"/>
              </a:ext>
            </a:extLst>
          </p:cNvPr>
          <p:cNvSpPr>
            <a:spLocks noGrp="1" noChangeArrowheads="1"/>
          </p:cNvSpPr>
          <p:nvPr>
            <p:ph type="sldNum" sz="quarter" idx="5"/>
          </p:nvPr>
        </p:nvSpPr>
        <p:spPr bwMode="auto">
          <a:xfrm>
            <a:off x="3862388" y="8705850"/>
            <a:ext cx="2970212" cy="449263"/>
          </a:xfrm>
          <a:prstGeom prst="rect">
            <a:avLst/>
          </a:prstGeom>
          <a:noFill/>
          <a:ln w="9525">
            <a:noFill/>
            <a:miter lim="800000"/>
            <a:headEnd/>
            <a:tailEnd/>
          </a:ln>
          <a:effectLst/>
        </p:spPr>
        <p:txBody>
          <a:bodyPr vert="horz" wrap="square" lIns="89648" tIns="44824" rIns="89648" bIns="44824" numCol="1" anchor="b" anchorCtr="0" compatLnSpc="1">
            <a:prstTxWarp prst="textNoShape">
              <a:avLst/>
            </a:prstTxWarp>
          </a:bodyPr>
          <a:lstStyle>
            <a:lvl1pPr algn="r" defTabSz="896938">
              <a:defRPr sz="1200"/>
            </a:lvl1pPr>
          </a:lstStyle>
          <a:p>
            <a:pPr>
              <a:defRPr/>
            </a:pPr>
            <a:fld id="{C018F698-9A34-4BD1-AB2E-F1D88D30A59A}" type="slidenum">
              <a:rPr lang="en-US" altLang="es-NI"/>
              <a:pPr>
                <a:defRPr/>
              </a:pPr>
              <a:t>‹Nº›</a:t>
            </a:fld>
            <a:endParaRPr lang="en-US" altLang="es-NI" dirty="0"/>
          </a:p>
        </p:txBody>
      </p:sp>
    </p:spTree>
    <p:extLst>
      <p:ext uri="{BB962C8B-B14F-4D97-AF65-F5344CB8AC3E}">
        <p14:creationId xmlns:p14="http://schemas.microsoft.com/office/powerpoint/2010/main" val="3532228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26">
            <a:extLst>
              <a:ext uri="{FF2B5EF4-FFF2-40B4-BE49-F238E27FC236}">
                <a16:creationId xmlns:a16="http://schemas.microsoft.com/office/drawing/2014/main" xmlns="" id="{BB20EA68-0982-476D-9E87-67E11E9EF8EF}"/>
              </a:ext>
            </a:extLst>
          </p:cNvPr>
          <p:cNvSpPr>
            <a:spLocks noChangeArrowheads="1"/>
          </p:cNvSpPr>
          <p:nvPr/>
        </p:nvSpPr>
        <p:spPr bwMode="auto">
          <a:xfrm>
            <a:off x="250825" y="-222250"/>
            <a:ext cx="9144000"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s-ES" dirty="0"/>
          </a:p>
        </p:txBody>
      </p:sp>
      <p:pic>
        <p:nvPicPr>
          <p:cNvPr id="5" name="Picture 27">
            <a:extLst>
              <a:ext uri="{FF2B5EF4-FFF2-40B4-BE49-F238E27FC236}">
                <a16:creationId xmlns:a16="http://schemas.microsoft.com/office/drawing/2014/main" xmlns="" id="{90E57C8B-4F47-44BD-B629-97275CFD9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a:extLst>
              <a:ext uri="{FF2B5EF4-FFF2-40B4-BE49-F238E27FC236}">
                <a16:creationId xmlns:a16="http://schemas.microsoft.com/office/drawing/2014/main" xmlns="" id="{8C66AE82-8A6D-4E5E-A924-2325E62DA4B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55563"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PEPFAR Central_America_Region.jpg">
            <a:extLst>
              <a:ext uri="{FF2B5EF4-FFF2-40B4-BE49-F238E27FC236}">
                <a16:creationId xmlns:a16="http://schemas.microsoft.com/office/drawing/2014/main" xmlns="" id="{0E011524-9867-4491-8862-F2FF13FCD7C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3425" y="22225"/>
            <a:ext cx="1884363"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xmlns="" id="{6D603E93-C664-49EA-9C31-08B6949754F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9263" y="577850"/>
            <a:ext cx="295433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66750" y="2133600"/>
            <a:ext cx="7810500" cy="1676400"/>
          </a:xfrm>
        </p:spPr>
        <p:txBody>
          <a:bodyPr/>
          <a:lstStyle>
            <a:lvl1pPr algn="ctr">
              <a:defRPr sz="5400"/>
            </a:lvl1pPr>
          </a:lstStyle>
          <a:p>
            <a:r>
              <a:rPr lang="en-US" dirty="0"/>
              <a:t>CLICK TO EDIT MASTER STYLE </a:t>
            </a:r>
            <a:br>
              <a:rPr lang="en-US" dirty="0"/>
            </a:br>
            <a:r>
              <a:rPr lang="en-US" dirty="0"/>
              <a:t>(54pt Arial all CAPS)</a:t>
            </a:r>
          </a:p>
        </p:txBody>
      </p:sp>
      <p:sp>
        <p:nvSpPr>
          <p:cNvPr id="5123" name="Rectangle 3"/>
          <p:cNvSpPr>
            <a:spLocks noGrp="1" noChangeArrowheads="1"/>
          </p:cNvSpPr>
          <p:nvPr>
            <p:ph type="subTitle" idx="1"/>
          </p:nvPr>
        </p:nvSpPr>
        <p:spPr>
          <a:xfrm>
            <a:off x="1371600" y="5105400"/>
            <a:ext cx="6324600" cy="609600"/>
          </a:xfrm>
        </p:spPr>
        <p:txBody>
          <a:bodyPr/>
          <a:lstStyle>
            <a:lvl1pPr marL="0" indent="0" algn="ctr">
              <a:buFontTx/>
              <a:buNone/>
              <a:defRPr sz="1600"/>
            </a:lvl1pPr>
          </a:lstStyle>
          <a:p>
            <a:r>
              <a:rPr lang="en-US"/>
              <a:t>Click to edit Master subtitle style (16 pt Arial)</a:t>
            </a:r>
          </a:p>
        </p:txBody>
      </p:sp>
      <p:sp>
        <p:nvSpPr>
          <p:cNvPr id="9" name="Rectangle 4">
            <a:extLst>
              <a:ext uri="{FF2B5EF4-FFF2-40B4-BE49-F238E27FC236}">
                <a16:creationId xmlns:a16="http://schemas.microsoft.com/office/drawing/2014/main" xmlns="" id="{A6BB2253-8D25-4E5C-9A81-721AEE26B798}"/>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0" name="Rectangle 6">
            <a:extLst>
              <a:ext uri="{FF2B5EF4-FFF2-40B4-BE49-F238E27FC236}">
                <a16:creationId xmlns:a16="http://schemas.microsoft.com/office/drawing/2014/main" xmlns="" id="{F6B0ABA7-7A9E-4669-836D-EDDEC2BD8DF6}"/>
              </a:ext>
            </a:extLst>
          </p:cNvPr>
          <p:cNvSpPr>
            <a:spLocks noGrp="1" noChangeArrowheads="1"/>
          </p:cNvSpPr>
          <p:nvPr>
            <p:ph type="sldNum" sz="quarter" idx="11"/>
          </p:nvPr>
        </p:nvSpPr>
        <p:spPr>
          <a:xfrm>
            <a:off x="4038600" y="6172200"/>
            <a:ext cx="1905000" cy="457200"/>
          </a:xfrm>
        </p:spPr>
        <p:txBody>
          <a:bodyPr/>
          <a:lstStyle>
            <a:lvl1pPr>
              <a:defRPr/>
            </a:lvl1pPr>
          </a:lstStyle>
          <a:p>
            <a:pPr>
              <a:defRPr/>
            </a:pPr>
            <a:fld id="{8BF15AB3-2349-4907-97EC-82D82A431EB7}" type="slidenum">
              <a:rPr lang="en-US" altLang="es-NI"/>
              <a:pPr>
                <a:defRPr/>
              </a:pPr>
              <a:t>‹Nº›</a:t>
            </a:fld>
            <a:r>
              <a:rPr lang="en-US" altLang="es-NI" dirty="0"/>
              <a:t>a</a:t>
            </a:r>
          </a:p>
        </p:txBody>
      </p:sp>
    </p:spTree>
    <p:extLst>
      <p:ext uri="{BB962C8B-B14F-4D97-AF65-F5344CB8AC3E}">
        <p14:creationId xmlns:p14="http://schemas.microsoft.com/office/powerpoint/2010/main" val="199360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xmlns="" id="{278FDED4-3B47-4E05-9DE9-4F54939CD9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C2B5FDFD-4B61-4FEF-A18D-91B7F451D61E}"/>
              </a:ext>
            </a:extLst>
          </p:cNvPr>
          <p:cNvSpPr>
            <a:spLocks noGrp="1" noChangeArrowheads="1"/>
          </p:cNvSpPr>
          <p:nvPr>
            <p:ph type="sldNum" sz="quarter" idx="11"/>
          </p:nvPr>
        </p:nvSpPr>
        <p:spPr>
          <a:ln/>
        </p:spPr>
        <p:txBody>
          <a:bodyPr/>
          <a:lstStyle>
            <a:lvl1pPr>
              <a:defRPr/>
            </a:lvl1pPr>
          </a:lstStyle>
          <a:p>
            <a:pPr>
              <a:defRPr/>
            </a:pPr>
            <a:fld id="{E6162D1F-C7DA-44A6-BD9F-A7BE2DF3AE7F}" type="slidenum">
              <a:rPr lang="en-US" altLang="es-NI"/>
              <a:pPr>
                <a:defRPr/>
              </a:pPr>
              <a:t>‹Nº›</a:t>
            </a:fld>
            <a:endParaRPr lang="en-US" altLang="es-NI" dirty="0"/>
          </a:p>
        </p:txBody>
      </p:sp>
    </p:spTree>
    <p:extLst>
      <p:ext uri="{BB962C8B-B14F-4D97-AF65-F5344CB8AC3E}">
        <p14:creationId xmlns:p14="http://schemas.microsoft.com/office/powerpoint/2010/main" val="182059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00850" y="381000"/>
            <a:ext cx="1962150" cy="49911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914400" y="381000"/>
            <a:ext cx="5734050" cy="49911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xmlns="" id="{7371DAB5-EE83-424B-A2B7-DB07478BC8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F5252FD3-9BA1-43B6-B0A1-4A8C774206A8}"/>
              </a:ext>
            </a:extLst>
          </p:cNvPr>
          <p:cNvSpPr>
            <a:spLocks noGrp="1" noChangeArrowheads="1"/>
          </p:cNvSpPr>
          <p:nvPr>
            <p:ph type="sldNum" sz="quarter" idx="11"/>
          </p:nvPr>
        </p:nvSpPr>
        <p:spPr>
          <a:ln/>
        </p:spPr>
        <p:txBody>
          <a:bodyPr/>
          <a:lstStyle>
            <a:lvl1pPr>
              <a:defRPr/>
            </a:lvl1pPr>
          </a:lstStyle>
          <a:p>
            <a:pPr>
              <a:defRPr/>
            </a:pPr>
            <a:fld id="{F62629ED-800E-48AF-8D18-531C473A630E}" type="slidenum">
              <a:rPr lang="en-US" altLang="es-NI"/>
              <a:pPr>
                <a:defRPr/>
              </a:pPr>
              <a:t>‹Nº›</a:t>
            </a:fld>
            <a:endParaRPr lang="en-US" altLang="es-NI" dirty="0"/>
          </a:p>
        </p:txBody>
      </p:sp>
    </p:spTree>
    <p:extLst>
      <p:ext uri="{BB962C8B-B14F-4D97-AF65-F5344CB8AC3E}">
        <p14:creationId xmlns:p14="http://schemas.microsoft.com/office/powerpoint/2010/main" val="363525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xmlns="" id="{F90DEE3E-CA10-45A1-AC91-927B10BAD2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791F29E2-5AC6-4C58-9772-22735F7B2568}"/>
              </a:ext>
            </a:extLst>
          </p:cNvPr>
          <p:cNvSpPr>
            <a:spLocks noGrp="1" noChangeArrowheads="1"/>
          </p:cNvSpPr>
          <p:nvPr>
            <p:ph type="sldNum" sz="quarter" idx="11"/>
          </p:nvPr>
        </p:nvSpPr>
        <p:spPr>
          <a:ln/>
        </p:spPr>
        <p:txBody>
          <a:bodyPr/>
          <a:lstStyle>
            <a:lvl1pPr>
              <a:defRPr/>
            </a:lvl1pPr>
          </a:lstStyle>
          <a:p>
            <a:pPr>
              <a:defRPr/>
            </a:pPr>
            <a:fld id="{908D479B-9F3E-4FFC-926C-CA8999BB8922}" type="slidenum">
              <a:rPr lang="en-US" altLang="es-NI"/>
              <a:pPr>
                <a:defRPr/>
              </a:pPr>
              <a:t>‹Nº›</a:t>
            </a:fld>
            <a:endParaRPr lang="en-US" altLang="es-NI" dirty="0"/>
          </a:p>
        </p:txBody>
      </p:sp>
    </p:spTree>
    <p:extLst>
      <p:ext uri="{BB962C8B-B14F-4D97-AF65-F5344CB8AC3E}">
        <p14:creationId xmlns:p14="http://schemas.microsoft.com/office/powerpoint/2010/main" val="210284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xmlns="" id="{C29CBEDE-53DA-44BE-9759-0D4A610527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A0FB4EB6-3522-435A-8E0C-B4575ABEDB59}"/>
              </a:ext>
            </a:extLst>
          </p:cNvPr>
          <p:cNvSpPr>
            <a:spLocks noGrp="1" noChangeArrowheads="1"/>
          </p:cNvSpPr>
          <p:nvPr>
            <p:ph type="sldNum" sz="quarter" idx="11"/>
          </p:nvPr>
        </p:nvSpPr>
        <p:spPr>
          <a:ln/>
        </p:spPr>
        <p:txBody>
          <a:bodyPr/>
          <a:lstStyle>
            <a:lvl1pPr>
              <a:defRPr/>
            </a:lvl1pPr>
          </a:lstStyle>
          <a:p>
            <a:pPr>
              <a:defRPr/>
            </a:pPr>
            <a:fld id="{7C308B00-328B-4B91-93B9-53696814B685}" type="slidenum">
              <a:rPr lang="en-US" altLang="es-NI"/>
              <a:pPr>
                <a:defRPr/>
              </a:pPr>
              <a:t>‹Nº›</a:t>
            </a:fld>
            <a:endParaRPr lang="en-US" altLang="es-NI" dirty="0"/>
          </a:p>
        </p:txBody>
      </p:sp>
    </p:spTree>
    <p:extLst>
      <p:ext uri="{BB962C8B-B14F-4D97-AF65-F5344CB8AC3E}">
        <p14:creationId xmlns:p14="http://schemas.microsoft.com/office/powerpoint/2010/main" val="83706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990600" y="14859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953000" y="14859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xmlns="" id="{4A9C9586-D5F3-48D1-83AD-80A1D53A12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FE51B0F-A657-437F-AD69-26829E72998A}"/>
              </a:ext>
            </a:extLst>
          </p:cNvPr>
          <p:cNvSpPr>
            <a:spLocks noGrp="1" noChangeArrowheads="1"/>
          </p:cNvSpPr>
          <p:nvPr>
            <p:ph type="sldNum" sz="quarter" idx="11"/>
          </p:nvPr>
        </p:nvSpPr>
        <p:spPr>
          <a:ln/>
        </p:spPr>
        <p:txBody>
          <a:bodyPr/>
          <a:lstStyle>
            <a:lvl1pPr>
              <a:defRPr/>
            </a:lvl1pPr>
          </a:lstStyle>
          <a:p>
            <a:pPr>
              <a:defRPr/>
            </a:pPr>
            <a:fld id="{A1173B18-D306-4D4A-86DB-B7CB02E6C1DF}" type="slidenum">
              <a:rPr lang="en-US" altLang="es-NI"/>
              <a:pPr>
                <a:defRPr/>
              </a:pPr>
              <a:t>‹Nº›</a:t>
            </a:fld>
            <a:endParaRPr lang="en-US" altLang="es-NI" dirty="0"/>
          </a:p>
        </p:txBody>
      </p:sp>
    </p:spTree>
    <p:extLst>
      <p:ext uri="{BB962C8B-B14F-4D97-AF65-F5344CB8AC3E}">
        <p14:creationId xmlns:p14="http://schemas.microsoft.com/office/powerpoint/2010/main" val="227916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xmlns="" id="{3C140666-DB85-4F43-95DD-E616D46DD58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6615CB31-5FF8-499F-9C0C-D9A3EF92C2CE}"/>
              </a:ext>
            </a:extLst>
          </p:cNvPr>
          <p:cNvSpPr>
            <a:spLocks noGrp="1" noChangeArrowheads="1"/>
          </p:cNvSpPr>
          <p:nvPr>
            <p:ph type="sldNum" sz="quarter" idx="11"/>
          </p:nvPr>
        </p:nvSpPr>
        <p:spPr>
          <a:ln/>
        </p:spPr>
        <p:txBody>
          <a:bodyPr/>
          <a:lstStyle>
            <a:lvl1pPr>
              <a:defRPr/>
            </a:lvl1pPr>
          </a:lstStyle>
          <a:p>
            <a:pPr>
              <a:defRPr/>
            </a:pPr>
            <a:fld id="{21CB165F-520E-4898-88EE-2F46D64E4C52}" type="slidenum">
              <a:rPr lang="en-US" altLang="es-NI"/>
              <a:pPr>
                <a:defRPr/>
              </a:pPr>
              <a:t>‹Nº›</a:t>
            </a:fld>
            <a:endParaRPr lang="en-US" altLang="es-NI" dirty="0"/>
          </a:p>
        </p:txBody>
      </p:sp>
    </p:spTree>
    <p:extLst>
      <p:ext uri="{BB962C8B-B14F-4D97-AF65-F5344CB8AC3E}">
        <p14:creationId xmlns:p14="http://schemas.microsoft.com/office/powerpoint/2010/main" val="137951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xmlns="" id="{9FCDB838-2E8E-48F1-B0CB-2261496062D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F8B7BE90-0C9E-4F7D-8BA2-3CDF2394CA15}"/>
              </a:ext>
            </a:extLst>
          </p:cNvPr>
          <p:cNvSpPr>
            <a:spLocks noGrp="1" noChangeArrowheads="1"/>
          </p:cNvSpPr>
          <p:nvPr>
            <p:ph type="sldNum" sz="quarter" idx="11"/>
          </p:nvPr>
        </p:nvSpPr>
        <p:spPr>
          <a:ln/>
        </p:spPr>
        <p:txBody>
          <a:bodyPr/>
          <a:lstStyle>
            <a:lvl1pPr>
              <a:defRPr/>
            </a:lvl1pPr>
          </a:lstStyle>
          <a:p>
            <a:pPr>
              <a:defRPr/>
            </a:pPr>
            <a:fld id="{6764C64F-7D9A-4D92-86B8-CF9EDBFD1C6C}" type="slidenum">
              <a:rPr lang="en-US" altLang="es-NI"/>
              <a:pPr>
                <a:defRPr/>
              </a:pPr>
              <a:t>‹Nº›</a:t>
            </a:fld>
            <a:endParaRPr lang="en-US" altLang="es-NI" dirty="0"/>
          </a:p>
        </p:txBody>
      </p:sp>
    </p:spTree>
    <p:extLst>
      <p:ext uri="{BB962C8B-B14F-4D97-AF65-F5344CB8AC3E}">
        <p14:creationId xmlns:p14="http://schemas.microsoft.com/office/powerpoint/2010/main" val="229140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452392F-51A6-4FBE-B946-2FE825BAC14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xmlns="" id="{6371BC49-1465-4567-83F0-05F1AA954A19}"/>
              </a:ext>
            </a:extLst>
          </p:cNvPr>
          <p:cNvSpPr>
            <a:spLocks noGrp="1" noChangeArrowheads="1"/>
          </p:cNvSpPr>
          <p:nvPr>
            <p:ph type="sldNum" sz="quarter" idx="11"/>
          </p:nvPr>
        </p:nvSpPr>
        <p:spPr>
          <a:ln/>
        </p:spPr>
        <p:txBody>
          <a:bodyPr/>
          <a:lstStyle>
            <a:lvl1pPr>
              <a:defRPr/>
            </a:lvl1pPr>
          </a:lstStyle>
          <a:p>
            <a:pPr>
              <a:defRPr/>
            </a:pPr>
            <a:fld id="{E733B226-5C1A-4322-862F-3AF8767535B7}" type="slidenum">
              <a:rPr lang="en-US" altLang="es-NI"/>
              <a:pPr>
                <a:defRPr/>
              </a:pPr>
              <a:t>‹Nº›</a:t>
            </a:fld>
            <a:endParaRPr lang="en-US" altLang="es-NI" dirty="0"/>
          </a:p>
        </p:txBody>
      </p:sp>
    </p:spTree>
    <p:extLst>
      <p:ext uri="{BB962C8B-B14F-4D97-AF65-F5344CB8AC3E}">
        <p14:creationId xmlns:p14="http://schemas.microsoft.com/office/powerpoint/2010/main" val="238107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xmlns="" id="{18C8A0E0-79F6-4874-B5D8-0627A8E6B5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A8AD5B5-03C6-4166-84BB-977D929E21A5}"/>
              </a:ext>
            </a:extLst>
          </p:cNvPr>
          <p:cNvSpPr>
            <a:spLocks noGrp="1" noChangeArrowheads="1"/>
          </p:cNvSpPr>
          <p:nvPr>
            <p:ph type="sldNum" sz="quarter" idx="11"/>
          </p:nvPr>
        </p:nvSpPr>
        <p:spPr>
          <a:ln/>
        </p:spPr>
        <p:txBody>
          <a:bodyPr/>
          <a:lstStyle>
            <a:lvl1pPr>
              <a:defRPr/>
            </a:lvl1pPr>
          </a:lstStyle>
          <a:p>
            <a:pPr>
              <a:defRPr/>
            </a:pPr>
            <a:fld id="{1F239830-669D-4D52-9CF7-4310BB03E5FA}" type="slidenum">
              <a:rPr lang="en-US" altLang="es-NI"/>
              <a:pPr>
                <a:defRPr/>
              </a:pPr>
              <a:t>‹Nº›</a:t>
            </a:fld>
            <a:endParaRPr lang="en-US" altLang="es-NI" dirty="0"/>
          </a:p>
        </p:txBody>
      </p:sp>
    </p:spTree>
    <p:extLst>
      <p:ext uri="{BB962C8B-B14F-4D97-AF65-F5344CB8AC3E}">
        <p14:creationId xmlns:p14="http://schemas.microsoft.com/office/powerpoint/2010/main" val="129331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xmlns="" id="{FEA91B42-1E2F-472C-A445-82FCB191BB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CA89CD3-E034-4ED9-BE40-E7A841506CF5}"/>
              </a:ext>
            </a:extLst>
          </p:cNvPr>
          <p:cNvSpPr>
            <a:spLocks noGrp="1" noChangeArrowheads="1"/>
          </p:cNvSpPr>
          <p:nvPr>
            <p:ph type="sldNum" sz="quarter" idx="11"/>
          </p:nvPr>
        </p:nvSpPr>
        <p:spPr>
          <a:ln/>
        </p:spPr>
        <p:txBody>
          <a:bodyPr/>
          <a:lstStyle>
            <a:lvl1pPr>
              <a:defRPr/>
            </a:lvl1pPr>
          </a:lstStyle>
          <a:p>
            <a:pPr>
              <a:defRPr/>
            </a:pPr>
            <a:fld id="{0B134A67-3C18-4A6C-A986-C64352886303}" type="slidenum">
              <a:rPr lang="en-US" altLang="es-NI"/>
              <a:pPr>
                <a:defRPr/>
              </a:pPr>
              <a:t>‹Nº›</a:t>
            </a:fld>
            <a:endParaRPr lang="en-US" altLang="es-NI" dirty="0"/>
          </a:p>
        </p:txBody>
      </p:sp>
    </p:spTree>
    <p:extLst>
      <p:ext uri="{BB962C8B-B14F-4D97-AF65-F5344CB8AC3E}">
        <p14:creationId xmlns:p14="http://schemas.microsoft.com/office/powerpoint/2010/main" val="79401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08FEED62-6E38-4719-98ED-58CCB9B7B610}"/>
              </a:ext>
            </a:extLst>
          </p:cNvPr>
          <p:cNvSpPr>
            <a:spLocks noGrp="1" noChangeArrowheads="1"/>
          </p:cNvSpPr>
          <p:nvPr>
            <p:ph type="title"/>
          </p:nvPr>
        </p:nvSpPr>
        <p:spPr bwMode="auto">
          <a:xfrm>
            <a:off x="914400" y="3810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NI"/>
              <a:t>CLICK TO EDIT MASTER STYLE, 24pt Arial bold all CAPS</a:t>
            </a:r>
            <a:br>
              <a:rPr lang="en-US" altLang="es-NI"/>
            </a:br>
            <a:endParaRPr lang="en-US" altLang="es-NI"/>
          </a:p>
        </p:txBody>
      </p:sp>
      <p:sp>
        <p:nvSpPr>
          <p:cNvPr id="1027" name="Rectangle 3">
            <a:extLst>
              <a:ext uri="{FF2B5EF4-FFF2-40B4-BE49-F238E27FC236}">
                <a16:creationId xmlns:a16="http://schemas.microsoft.com/office/drawing/2014/main" xmlns="" id="{361F4195-34C4-415E-AFEF-D7538ACCC03B}"/>
              </a:ext>
            </a:extLst>
          </p:cNvPr>
          <p:cNvSpPr>
            <a:spLocks noGrp="1" noChangeArrowheads="1"/>
          </p:cNvSpPr>
          <p:nvPr>
            <p:ph type="body" idx="1"/>
          </p:nvPr>
        </p:nvSpPr>
        <p:spPr bwMode="auto">
          <a:xfrm>
            <a:off x="990600" y="14859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NI"/>
              <a:t>Click to edit Master text styles (24pt Arial)</a:t>
            </a:r>
          </a:p>
          <a:p>
            <a:pPr lvl="1"/>
            <a:r>
              <a:rPr lang="en-US" altLang="es-NI"/>
              <a:t>Second level  (Arial 20pt)</a:t>
            </a:r>
          </a:p>
          <a:p>
            <a:pPr lvl="2"/>
            <a:r>
              <a:rPr lang="en-US" altLang="es-NI"/>
              <a:t>Third level</a:t>
            </a:r>
          </a:p>
          <a:p>
            <a:pPr lvl="3"/>
            <a:r>
              <a:rPr lang="en-US" altLang="es-NI"/>
              <a:t>Fourth level</a:t>
            </a:r>
          </a:p>
          <a:p>
            <a:pPr lvl="4"/>
            <a:r>
              <a:rPr lang="en-US" altLang="es-NI"/>
              <a:t>Fifth level</a:t>
            </a:r>
          </a:p>
        </p:txBody>
      </p:sp>
      <p:sp>
        <p:nvSpPr>
          <p:cNvPr id="1028" name="Rectangle 4">
            <a:extLst>
              <a:ext uri="{FF2B5EF4-FFF2-40B4-BE49-F238E27FC236}">
                <a16:creationId xmlns:a16="http://schemas.microsoft.com/office/drawing/2014/main" xmlns="" id="{A5ED8273-D20E-496B-AEBE-C97B9571C81B}"/>
              </a:ext>
            </a:extLst>
          </p:cNvPr>
          <p:cNvSpPr>
            <a:spLocks noGrp="1" noChangeArrowheads="1"/>
          </p:cNvSpPr>
          <p:nvPr>
            <p:ph type="dt" sz="half" idx="2"/>
          </p:nvPr>
        </p:nvSpPr>
        <p:spPr bwMode="auto">
          <a:xfrm>
            <a:off x="990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30" name="Rectangle 6">
            <a:extLst>
              <a:ext uri="{FF2B5EF4-FFF2-40B4-BE49-F238E27FC236}">
                <a16:creationId xmlns:a16="http://schemas.microsoft.com/office/drawing/2014/main" xmlns="" id="{434711AD-7F1E-4D0F-94D9-708096BD3A14}"/>
              </a:ext>
            </a:extLst>
          </p:cNvPr>
          <p:cNvSpPr>
            <a:spLocks noGrp="1" noChangeArrowheads="1"/>
          </p:cNvSpPr>
          <p:nvPr>
            <p:ph type="sldNum" sz="quarter" idx="4"/>
          </p:nvPr>
        </p:nvSpPr>
        <p:spPr bwMode="auto">
          <a:xfrm>
            <a:off x="34290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fld id="{1438D2F4-752B-4426-9349-04310E4005EE}" type="slidenum">
              <a:rPr lang="en-US" altLang="es-NI"/>
              <a:pPr>
                <a:defRPr/>
              </a:pPr>
              <a:t>‹Nº›</a:t>
            </a:fld>
            <a:endParaRPr lang="en-US" altLang="es-NI" dirty="0"/>
          </a:p>
        </p:txBody>
      </p:sp>
    </p:spTree>
  </p:cSld>
  <p:clrMap bg1="lt1" tx1="dk1" bg2="lt2" tx2="dk2" accent1="accent1" accent2="accent2" accent3="accent3" accent4="accent4" accent5="accent5" accent6="accent6" hlink="hlink" folHlink="folHlink"/>
  <p:sldLayoutIdLst>
    <p:sldLayoutId id="2147483970"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5A8B67A1-067F-4284-BC3A-E9BCD5594741}"/>
              </a:ext>
            </a:extLst>
          </p:cNvPr>
          <p:cNvSpPr>
            <a:spLocks noGrp="1" noChangeArrowheads="1"/>
          </p:cNvSpPr>
          <p:nvPr>
            <p:ph type="ctrTitle"/>
          </p:nvPr>
        </p:nvSpPr>
        <p:spPr>
          <a:xfrm>
            <a:off x="755650" y="2205211"/>
            <a:ext cx="8081963" cy="2447925"/>
          </a:xfrm>
        </p:spPr>
        <p:txBody>
          <a:bodyPr/>
          <a:lstStyle/>
          <a:p>
            <a:pPr>
              <a:defRPr/>
            </a:pPr>
            <a:r>
              <a:rPr lang="es-GT" altLang="es-NI" sz="3200" dirty="0">
                <a:solidFill>
                  <a:schemeClr val="bg1">
                    <a:lumMod val="50000"/>
                  </a:schemeClr>
                </a:solidFill>
                <a:latin typeface="Gill Sans MT" panose="020B0502020104020203" pitchFamily="34" charset="0"/>
              </a:rPr>
              <a:t>INVESTIGACIÓN PARTICIPATIVA</a:t>
            </a:r>
            <a:r>
              <a:rPr lang="es-GT" altLang="es-NI" sz="3200" dirty="0">
                <a:solidFill>
                  <a:srgbClr val="FF0000"/>
                </a:solidFill>
                <a:latin typeface="Gill Sans MT" panose="020B0502020104020203" pitchFamily="34" charset="0"/>
              </a:rPr>
              <a:t/>
            </a:r>
            <a:br>
              <a:rPr lang="es-GT" altLang="es-NI" sz="3200" dirty="0">
                <a:solidFill>
                  <a:srgbClr val="FF0000"/>
                </a:solidFill>
                <a:latin typeface="Gill Sans MT" panose="020B0502020104020203" pitchFamily="34" charset="0"/>
              </a:rPr>
            </a:br>
            <a:r>
              <a:rPr lang="es-GT" altLang="es-NI" sz="3200" dirty="0">
                <a:solidFill>
                  <a:srgbClr val="FF0000"/>
                </a:solidFill>
                <a:latin typeface="Gill Sans MT" panose="020B0502020104020203" pitchFamily="34" charset="0"/>
              </a:rPr>
              <a:t/>
            </a:r>
            <a:br>
              <a:rPr lang="es-GT" altLang="es-NI" sz="3200" dirty="0">
                <a:solidFill>
                  <a:srgbClr val="FF0000"/>
                </a:solidFill>
                <a:latin typeface="Gill Sans MT" panose="020B0502020104020203" pitchFamily="34" charset="0"/>
              </a:rPr>
            </a:br>
            <a:r>
              <a:rPr lang="es-GT" altLang="es-NI" sz="2800" dirty="0">
                <a:solidFill>
                  <a:srgbClr val="FF0000"/>
                </a:solidFill>
                <a:latin typeface="Gill Sans MT" panose="020B0502020104020203" pitchFamily="34" charset="0"/>
              </a:rPr>
              <a:t>Análisis de brecha en base a los determinantes sociales de la salud en </a:t>
            </a:r>
            <a:r>
              <a:rPr lang="es-GT" altLang="es-NI" sz="2800" dirty="0" smtClean="0">
                <a:solidFill>
                  <a:srgbClr val="FF0000"/>
                </a:solidFill>
                <a:latin typeface="Gill Sans MT" panose="020B0502020104020203" pitchFamily="34" charset="0"/>
              </a:rPr>
              <a:t>Personal con VIH en </a:t>
            </a:r>
            <a:r>
              <a:rPr lang="es-GT" altLang="es-NI" sz="2800" dirty="0">
                <a:solidFill>
                  <a:srgbClr val="FF0000"/>
                </a:solidFill>
                <a:latin typeface="Gill Sans MT" panose="020B0502020104020203" pitchFamily="34" charset="0"/>
              </a:rPr>
              <a:t>El Salvador  </a:t>
            </a:r>
            <a:endParaRPr lang="es-HN" altLang="es-NI" sz="7200" dirty="0">
              <a:solidFill>
                <a:srgbClr val="FF0000"/>
              </a:solidFill>
              <a:latin typeface="Gill Sans MT" panose="020B0502020104020203" pitchFamily="34" charset="0"/>
            </a:endParaRPr>
          </a:p>
        </p:txBody>
      </p:sp>
      <p:sp>
        <p:nvSpPr>
          <p:cNvPr id="5124" name="Subtítulo 2">
            <a:extLst>
              <a:ext uri="{FF2B5EF4-FFF2-40B4-BE49-F238E27FC236}">
                <a16:creationId xmlns:a16="http://schemas.microsoft.com/office/drawing/2014/main" xmlns="" id="{2AB89EFB-BD72-4FAF-A80C-3E46D3F51E26}"/>
              </a:ext>
            </a:extLst>
          </p:cNvPr>
          <p:cNvSpPr>
            <a:spLocks noGrp="1" noChangeArrowheads="1"/>
          </p:cNvSpPr>
          <p:nvPr>
            <p:ph type="subTitle" idx="1"/>
          </p:nvPr>
        </p:nvSpPr>
        <p:spPr>
          <a:xfrm>
            <a:off x="467544" y="4869160"/>
            <a:ext cx="8280920" cy="712887"/>
          </a:xfrm>
        </p:spPr>
        <p:txBody>
          <a:bodyPr/>
          <a:lstStyle/>
          <a:p>
            <a:pPr algn="l"/>
            <a:r>
              <a:rPr lang="es-NI" altLang="es-NI" dirty="0" smtClean="0">
                <a:latin typeface="Gill Sans MT" panose="020B0502020104020203" pitchFamily="34" charset="0"/>
              </a:rPr>
              <a:t>Sr. </a:t>
            </a:r>
            <a:r>
              <a:rPr lang="es-NI" altLang="es-NI" dirty="0" smtClean="0">
                <a:latin typeface="Gill Sans MT" panose="020B0502020104020203" pitchFamily="34" charset="0"/>
              </a:rPr>
              <a:t>José Mauricio </a:t>
            </a:r>
            <a:r>
              <a:rPr lang="es-NI" altLang="es-NI" dirty="0" smtClean="0">
                <a:latin typeface="Gill Sans MT" panose="020B0502020104020203" pitchFamily="34" charset="0"/>
              </a:rPr>
              <a:t>Hernández, </a:t>
            </a:r>
            <a:r>
              <a:rPr lang="es-NI" altLang="es-NI" dirty="0" smtClean="0">
                <a:latin typeface="Gill Sans MT" panose="020B0502020104020203" pitchFamily="34" charset="0"/>
              </a:rPr>
              <a:t>Sub</a:t>
            </a:r>
            <a:r>
              <a:rPr lang="es-NI" altLang="es-NI" dirty="0" smtClean="0">
                <a:latin typeface="Gill Sans MT" panose="020B0502020104020203" pitchFamily="34" charset="0"/>
              </a:rPr>
              <a:t>-Director </a:t>
            </a:r>
            <a:r>
              <a:rPr lang="es-NI" altLang="es-NI" dirty="0">
                <a:latin typeface="Gill Sans MT" panose="020B0502020104020203" pitchFamily="34" charset="0"/>
              </a:rPr>
              <a:t>de </a:t>
            </a:r>
            <a:r>
              <a:rPr lang="es-NI" dirty="0">
                <a:latin typeface="Gill Sans MT" panose="020B0502020104020203" pitchFamily="34" charset="0"/>
              </a:rPr>
              <a:t>Red Salvadoreña de Personas con VIH (REDSAL</a:t>
            </a:r>
            <a:r>
              <a:rPr lang="es-NI" dirty="0" smtClean="0">
                <a:latin typeface="Gill Sans MT" panose="020B0502020104020203" pitchFamily="34" charset="0"/>
              </a:rPr>
              <a:t>+)</a:t>
            </a:r>
            <a:r>
              <a:rPr lang="es-NI" altLang="es-NI" dirty="0" smtClean="0">
                <a:latin typeface="Gill Sans MT" panose="020B0502020104020203" pitchFamily="34" charset="0"/>
              </a:rPr>
              <a:t>.</a:t>
            </a:r>
            <a:endParaRPr lang="es-NI" altLang="es-NI" dirty="0">
              <a:latin typeface="Gill Sans MT" panose="020B0502020104020203" pitchFamily="34" charset="0"/>
            </a:endParaRPr>
          </a:p>
          <a:p>
            <a:pPr algn="l"/>
            <a:r>
              <a:rPr lang="es-NI" altLang="es-NI" dirty="0">
                <a:latin typeface="Gill Sans MT" panose="020B0502020104020203" pitchFamily="34" charset="0"/>
              </a:rPr>
              <a:t>Lic. </a:t>
            </a:r>
            <a:r>
              <a:rPr lang="es-NI" altLang="es-NI" dirty="0" smtClean="0">
                <a:latin typeface="Gill Sans MT" panose="020B0502020104020203" pitchFamily="34" charset="0"/>
              </a:rPr>
              <a:t>Mauricio Chávez, </a:t>
            </a:r>
            <a:r>
              <a:rPr lang="es-NI" altLang="es-NI" dirty="0">
                <a:latin typeface="Gill Sans MT" panose="020B0502020104020203" pitchFamily="34" charset="0"/>
              </a:rPr>
              <a:t>Investigador Principal de Entre </a:t>
            </a:r>
            <a:r>
              <a:rPr lang="es-NI" altLang="es-NI" dirty="0" smtClean="0">
                <a:latin typeface="Gill Sans MT" panose="020B0502020104020203" pitchFamily="34" charset="0"/>
              </a:rPr>
              <a:t>Amigos.  </a:t>
            </a:r>
            <a:endParaRPr lang="es-NI" altLang="es-NI" dirty="0">
              <a:latin typeface="Gill Sans MT" panose="020B0502020104020203" pitchFamily="34" charset="0"/>
            </a:endParaRPr>
          </a:p>
        </p:txBody>
      </p:sp>
      <p:sp>
        <p:nvSpPr>
          <p:cNvPr id="7" name="Subtítulo 2">
            <a:extLst>
              <a:ext uri="{FF2B5EF4-FFF2-40B4-BE49-F238E27FC236}">
                <a16:creationId xmlns:a16="http://schemas.microsoft.com/office/drawing/2014/main" xmlns="" id="{FE5A6C9D-DE8A-448F-9AB3-E9F32572BFFC}"/>
              </a:ext>
            </a:extLst>
          </p:cNvPr>
          <p:cNvSpPr txBox="1">
            <a:spLocks/>
          </p:cNvSpPr>
          <p:nvPr/>
        </p:nvSpPr>
        <p:spPr bwMode="auto">
          <a:xfrm>
            <a:off x="2627784" y="6419800"/>
            <a:ext cx="4248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Tx/>
              <a:buNone/>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gn="l">
              <a:defRPr/>
            </a:pPr>
            <a:r>
              <a:rPr lang="es-NI" kern="0" dirty="0">
                <a:latin typeface="Gill Sans MT" panose="020B0502020104020203" pitchFamily="34" charset="0"/>
              </a:rPr>
              <a:t>San Salvador, El Salvador </a:t>
            </a:r>
            <a:r>
              <a:rPr lang="es-NI" kern="0" dirty="0" smtClean="0">
                <a:latin typeface="Gill Sans MT" panose="020B0502020104020203" pitchFamily="34" charset="0"/>
              </a:rPr>
              <a:t>03 </a:t>
            </a:r>
            <a:r>
              <a:rPr lang="es-NI" kern="0" dirty="0">
                <a:latin typeface="Gill Sans MT" panose="020B0502020104020203" pitchFamily="34" charset="0"/>
              </a:rPr>
              <a:t>de </a:t>
            </a:r>
            <a:r>
              <a:rPr lang="es-NI" kern="0" dirty="0" smtClean="0">
                <a:latin typeface="Gill Sans MT" panose="020B0502020104020203" pitchFamily="34" charset="0"/>
              </a:rPr>
              <a:t>diciembre </a:t>
            </a:r>
            <a:r>
              <a:rPr lang="es-NI" kern="0" dirty="0">
                <a:latin typeface="Gill Sans MT" panose="020B0502020104020203" pitchFamily="34" charset="0"/>
              </a:rPr>
              <a:t>2019</a:t>
            </a: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3232" t="10372" r="7485" b="22565"/>
          <a:stretch/>
        </p:blipFill>
        <p:spPr>
          <a:xfrm>
            <a:off x="6336422" y="620688"/>
            <a:ext cx="2496049" cy="871636"/>
          </a:xfrm>
          <a:prstGeom prst="rect">
            <a:avLst/>
          </a:prstGeom>
        </p:spPr>
      </p:pic>
    </p:spTree>
    <p:extLst>
      <p:ext uri="{BB962C8B-B14F-4D97-AF65-F5344CB8AC3E}">
        <p14:creationId xmlns:p14="http://schemas.microsoft.com/office/powerpoint/2010/main" val="432069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AF5F9543-78CD-4AD9-B551-8084994DDD0F}"/>
              </a:ext>
            </a:extLst>
          </p:cNvPr>
          <p:cNvGraphicFramePr>
            <a:graphicFrameLocks noGrp="1"/>
          </p:cNvGraphicFramePr>
          <p:nvPr>
            <p:ph idx="1"/>
            <p:extLst>
              <p:ext uri="{D42A27DB-BD31-4B8C-83A1-F6EECF244321}">
                <p14:modId xmlns:p14="http://schemas.microsoft.com/office/powerpoint/2010/main" val="2475568399"/>
              </p:ext>
            </p:extLst>
          </p:nvPr>
        </p:nvGraphicFramePr>
        <p:xfrm>
          <a:off x="107950" y="0"/>
          <a:ext cx="9036050" cy="6792281"/>
        </p:xfrm>
        <a:graphic>
          <a:graphicData uri="http://schemas.openxmlformats.org/drawingml/2006/table">
            <a:tbl>
              <a:tblPr firstRow="1" bandRow="1">
                <a:tableStyleId>{5DA37D80-6434-44D0-A028-1B22A696006F}</a:tableStyleId>
              </a:tblPr>
              <a:tblGrid>
                <a:gridCol w="1990658">
                  <a:extLst>
                    <a:ext uri="{9D8B030D-6E8A-4147-A177-3AD203B41FA5}">
                      <a16:colId xmlns:a16="http://schemas.microsoft.com/office/drawing/2014/main" xmlns="" val="1811191864"/>
                    </a:ext>
                  </a:extLst>
                </a:gridCol>
                <a:gridCol w="3417000">
                  <a:extLst>
                    <a:ext uri="{9D8B030D-6E8A-4147-A177-3AD203B41FA5}">
                      <a16:colId xmlns:a16="http://schemas.microsoft.com/office/drawing/2014/main" xmlns="" val="3004597686"/>
                    </a:ext>
                  </a:extLst>
                </a:gridCol>
                <a:gridCol w="3628392">
                  <a:extLst>
                    <a:ext uri="{9D8B030D-6E8A-4147-A177-3AD203B41FA5}">
                      <a16:colId xmlns:a16="http://schemas.microsoft.com/office/drawing/2014/main" xmlns="" val="1848234369"/>
                    </a:ext>
                  </a:extLst>
                </a:gridCol>
              </a:tblGrid>
              <a:tr h="757205">
                <a:tc>
                  <a:txBody>
                    <a:bodyPr/>
                    <a:lstStyle/>
                    <a:p>
                      <a:r>
                        <a:rPr lang="es-NI" sz="1800" dirty="0">
                          <a:solidFill>
                            <a:schemeClr val="bg1"/>
                          </a:solidFill>
                        </a:rPr>
                        <a:t>Nivel de determinantes</a:t>
                      </a:r>
                    </a:p>
                  </a:txBody>
                  <a:tcPr marL="91435" marR="91435" marT="45726" marB="45726">
                    <a:solidFill>
                      <a:schemeClr val="accent2"/>
                    </a:solidFill>
                  </a:tcPr>
                </a:tc>
                <a:tc>
                  <a:txBody>
                    <a:bodyPr/>
                    <a:lstStyle/>
                    <a:p>
                      <a:r>
                        <a:rPr lang="es-NI" sz="1800" dirty="0">
                          <a:solidFill>
                            <a:schemeClr val="bg1"/>
                          </a:solidFill>
                        </a:rPr>
                        <a:t>Conclusiones</a:t>
                      </a:r>
                    </a:p>
                  </a:txBody>
                  <a:tcPr marL="91435" marR="91435" marT="45726" marB="45726">
                    <a:solidFill>
                      <a:schemeClr val="accent2"/>
                    </a:solidFill>
                  </a:tcPr>
                </a:tc>
                <a:tc>
                  <a:txBody>
                    <a:bodyPr/>
                    <a:lstStyle/>
                    <a:p>
                      <a:r>
                        <a:rPr lang="es-NI" sz="1800" dirty="0">
                          <a:solidFill>
                            <a:schemeClr val="bg1"/>
                          </a:solidFill>
                        </a:rPr>
                        <a:t>Recomendaciones</a:t>
                      </a:r>
                    </a:p>
                  </a:txBody>
                  <a:tcPr marL="91435" marR="91435" marT="45726" marB="45726">
                    <a:solidFill>
                      <a:schemeClr val="accent2"/>
                    </a:solidFill>
                  </a:tcPr>
                </a:tc>
                <a:extLst>
                  <a:ext uri="{0D108BD9-81ED-4DB2-BD59-A6C34878D82A}">
                    <a16:rowId xmlns:a16="http://schemas.microsoft.com/office/drawing/2014/main" xmlns="" val="4246888358"/>
                  </a:ext>
                </a:extLst>
              </a:tr>
              <a:tr h="1880055">
                <a:tc>
                  <a:txBody>
                    <a:bodyPr/>
                    <a:lstStyle/>
                    <a:p>
                      <a:r>
                        <a:rPr lang="es-NI" sz="1800" dirty="0">
                          <a:latin typeface="Gill Sans MT" panose="020B0502020104020203" pitchFamily="34" charset="0"/>
                        </a:rPr>
                        <a:t>Influencias comunitarias y familiares</a:t>
                      </a:r>
                    </a:p>
                  </a:txBody>
                  <a:tcPr marL="91435" marR="91435" marT="45726" marB="45726"/>
                </a:tc>
                <a:tc>
                  <a:txBody>
                    <a:bodyPr/>
                    <a:lstStyle/>
                    <a:p>
                      <a:r>
                        <a:rPr lang="es-ES" sz="1800" kern="1200" dirty="0">
                          <a:solidFill>
                            <a:schemeClr val="tx1"/>
                          </a:solidFill>
                          <a:effectLst/>
                          <a:latin typeface="+mn-lt"/>
                          <a:ea typeface="+mn-ea"/>
                          <a:cs typeface="+mn-cs"/>
                        </a:rPr>
                        <a:t>La VBG y el E y D siguen siendo aspectos para mejorar a nivel de la familia y la comunidad. </a:t>
                      </a:r>
                      <a:endParaRPr lang="es-SV" sz="1800" kern="1200" dirty="0">
                        <a:solidFill>
                          <a:schemeClr val="tx1"/>
                        </a:solidFill>
                        <a:effectLst/>
                        <a:latin typeface="+mn-lt"/>
                        <a:ea typeface="+mn-ea"/>
                        <a:cs typeface="+mn-cs"/>
                      </a:endParaRPr>
                    </a:p>
                  </a:txBody>
                  <a:tcPr marL="91435" marR="91435" marT="45726" marB="45726"/>
                </a:tc>
                <a:tc>
                  <a:txBody>
                    <a:bodyPr/>
                    <a:lstStyle/>
                    <a:p>
                      <a:r>
                        <a:rPr lang="es-ES" sz="1800" kern="1200" dirty="0">
                          <a:solidFill>
                            <a:schemeClr val="tx1"/>
                          </a:solidFill>
                          <a:effectLst/>
                          <a:latin typeface="+mn-lt"/>
                          <a:ea typeface="+mn-ea"/>
                          <a:cs typeface="+mn-cs"/>
                        </a:rPr>
                        <a:t>Promover a través de las ONG que trabajan con PVIH un plan de educación enfocado a las familias y comunidad en temas de estigma, discriminación, género, VBG, </a:t>
                      </a:r>
                      <a:r>
                        <a:rPr lang="es-ES" sz="1800" kern="1200" dirty="0" err="1">
                          <a:solidFill>
                            <a:schemeClr val="tx1"/>
                          </a:solidFill>
                          <a:effectLst/>
                          <a:latin typeface="+mn-lt"/>
                          <a:ea typeface="+mn-ea"/>
                          <a:cs typeface="+mn-cs"/>
                        </a:rPr>
                        <a:t>autocuido</a:t>
                      </a:r>
                      <a:r>
                        <a:rPr lang="es-ES" sz="1800" kern="1200" dirty="0">
                          <a:solidFill>
                            <a:schemeClr val="tx1"/>
                          </a:solidFill>
                          <a:effectLst/>
                          <a:latin typeface="+mn-lt"/>
                          <a:ea typeface="+mn-ea"/>
                          <a:cs typeface="+mn-cs"/>
                        </a:rPr>
                        <a:t>, salud mental entre otros temas. </a:t>
                      </a:r>
                      <a:endParaRPr lang="es-SV" sz="1800" kern="1200" dirty="0">
                        <a:solidFill>
                          <a:schemeClr val="tx1"/>
                        </a:solidFill>
                        <a:effectLst/>
                        <a:latin typeface="+mn-lt"/>
                        <a:ea typeface="+mn-ea"/>
                        <a:cs typeface="+mn-cs"/>
                      </a:endParaRPr>
                    </a:p>
                  </a:txBody>
                  <a:tcPr marL="91435" marR="91435" marT="45726" marB="45726"/>
                </a:tc>
                <a:extLst>
                  <a:ext uri="{0D108BD9-81ED-4DB2-BD59-A6C34878D82A}">
                    <a16:rowId xmlns:a16="http://schemas.microsoft.com/office/drawing/2014/main" xmlns="" val="1523260246"/>
                  </a:ext>
                </a:extLst>
              </a:tr>
              <a:tr h="1463233">
                <a:tc>
                  <a:txBody>
                    <a:bodyPr/>
                    <a:lstStyle/>
                    <a:p>
                      <a:r>
                        <a:rPr lang="es-NI" sz="1800" dirty="0">
                          <a:latin typeface="Gill Sans MT" panose="020B0502020104020203" pitchFamily="34" charset="0"/>
                        </a:rPr>
                        <a:t>Factores </a:t>
                      </a:r>
                      <a:r>
                        <a:rPr lang="es-NI" sz="1800" kern="1200" dirty="0">
                          <a:solidFill>
                            <a:schemeClr val="tx1"/>
                          </a:solidFill>
                          <a:latin typeface="Gill Sans MT" panose="020B0502020104020203" pitchFamily="34" charset="0"/>
                          <a:ea typeface="+mn-ea"/>
                          <a:cs typeface="+mn-cs"/>
                        </a:rPr>
                        <a:t>individuales</a:t>
                      </a:r>
                    </a:p>
                  </a:txBody>
                  <a:tcPr marL="91435" marR="91435" marT="45726" marB="45726"/>
                </a:tc>
                <a:tc>
                  <a:txBody>
                    <a:bodyPr/>
                    <a:lstStyle/>
                    <a:p>
                      <a:r>
                        <a:rPr lang="es-NI" sz="1800" kern="1200" dirty="0">
                          <a:solidFill>
                            <a:schemeClr val="tx1"/>
                          </a:solidFill>
                          <a:effectLst/>
                          <a:latin typeface="Gill Sans MT" panose="020B0502020104020203" pitchFamily="34" charset="0"/>
                          <a:ea typeface="+mn-ea"/>
                          <a:cs typeface="+mn-cs"/>
                        </a:rPr>
                        <a:t>Existen un buen porcentaje de PVIH que se dedican al trabajo sexual y muy poca conciencia de informarle a su pareja estable o bien ocasional que es una persona con VIH.</a:t>
                      </a:r>
                      <a:endParaRPr lang="es-NI" sz="1800" dirty="0">
                        <a:latin typeface="Gill Sans MT" panose="020B0502020104020203" pitchFamily="34" charset="0"/>
                      </a:endParaRPr>
                    </a:p>
                  </a:txBody>
                  <a:tcPr marL="91435" marR="91435" marT="45726" marB="45726"/>
                </a:tc>
                <a:tc>
                  <a:txBody>
                    <a:bodyPr/>
                    <a:lstStyle/>
                    <a:p>
                      <a:r>
                        <a:rPr lang="es-ES" sz="1800" kern="1200" dirty="0">
                          <a:solidFill>
                            <a:schemeClr val="tx1"/>
                          </a:solidFill>
                          <a:effectLst/>
                          <a:latin typeface="Gill Sans MT" panose="020B0502020104020203" pitchFamily="34" charset="0"/>
                          <a:ea typeface="+mn-ea"/>
                          <a:cs typeface="+mn-cs"/>
                        </a:rPr>
                        <a:t>Promover en los pares educación en temas de, autoestima, estigma, discriminación, género, VBG, </a:t>
                      </a:r>
                      <a:r>
                        <a:rPr lang="es-ES" sz="1800" kern="1200" dirty="0" err="1">
                          <a:solidFill>
                            <a:schemeClr val="tx1"/>
                          </a:solidFill>
                          <a:effectLst/>
                          <a:latin typeface="Gill Sans MT" panose="020B0502020104020203" pitchFamily="34" charset="0"/>
                          <a:ea typeface="+mn-ea"/>
                          <a:cs typeface="+mn-cs"/>
                        </a:rPr>
                        <a:t>autocuido</a:t>
                      </a:r>
                      <a:r>
                        <a:rPr lang="es-ES" sz="1800" kern="1200" dirty="0">
                          <a:solidFill>
                            <a:schemeClr val="tx1"/>
                          </a:solidFill>
                          <a:effectLst/>
                          <a:latin typeface="Gill Sans MT" panose="020B0502020104020203" pitchFamily="34" charset="0"/>
                          <a:ea typeface="+mn-ea"/>
                          <a:cs typeface="+mn-cs"/>
                        </a:rPr>
                        <a:t>, salud mental, uso del condón de forma correcta y consistente, reducción del número de pareja. </a:t>
                      </a:r>
                      <a:endParaRPr lang="es-SV" sz="1800" kern="1200" dirty="0">
                        <a:solidFill>
                          <a:schemeClr val="tx1"/>
                        </a:solidFill>
                        <a:effectLst/>
                        <a:latin typeface="Gill Sans MT" panose="020B0502020104020203" pitchFamily="34" charset="0"/>
                        <a:ea typeface="+mn-ea"/>
                        <a:cs typeface="+mn-cs"/>
                      </a:endParaRPr>
                    </a:p>
                  </a:txBody>
                  <a:tcPr marL="91435" marR="91435" marT="45726" marB="45726"/>
                </a:tc>
                <a:extLst>
                  <a:ext uri="{0D108BD9-81ED-4DB2-BD59-A6C34878D82A}">
                    <a16:rowId xmlns:a16="http://schemas.microsoft.com/office/drawing/2014/main" xmlns="" val="2469168680"/>
                  </a:ext>
                </a:extLst>
              </a:tr>
              <a:tr h="1017607">
                <a:tc>
                  <a:txBody>
                    <a:bodyPr/>
                    <a:lstStyle/>
                    <a:p>
                      <a:r>
                        <a:rPr lang="es-NI" sz="1800" dirty="0">
                          <a:latin typeface="Gill Sans MT" panose="020B0502020104020203" pitchFamily="34" charset="0"/>
                        </a:rPr>
                        <a:t>Factores biológicos</a:t>
                      </a:r>
                    </a:p>
                  </a:txBody>
                  <a:tcPr marL="91435" marR="91435" marT="45726" marB="45726"/>
                </a:tc>
                <a:tc>
                  <a:txBody>
                    <a:bodyPr/>
                    <a:lstStyle/>
                    <a:p>
                      <a:r>
                        <a:rPr lang="es-ES" sz="1800" kern="1200" dirty="0">
                          <a:solidFill>
                            <a:schemeClr val="tx1"/>
                          </a:solidFill>
                          <a:effectLst/>
                          <a:latin typeface="Gill Sans MT" panose="020B0502020104020203" pitchFamily="34" charset="0"/>
                          <a:ea typeface="+mn-ea"/>
                          <a:cs typeface="+mn-cs"/>
                        </a:rPr>
                        <a:t>La prevalencia de VIH e ITS son altas, no hay mucha diferencia en porcentaje entre hombres y mujeres. Así mismo se observó que un buen porcentaje han presentado depresión y signos y síntomas de infección oportunista.</a:t>
                      </a:r>
                      <a:endParaRPr lang="es-SV" sz="1800" kern="1200" dirty="0">
                        <a:solidFill>
                          <a:schemeClr val="tx1"/>
                        </a:solidFill>
                        <a:effectLst/>
                        <a:latin typeface="Gill Sans MT" panose="020B0502020104020203" pitchFamily="34" charset="0"/>
                        <a:ea typeface="+mn-ea"/>
                        <a:cs typeface="+mn-cs"/>
                      </a:endParaRPr>
                    </a:p>
                  </a:txBody>
                  <a:tcPr marL="91435" marR="91435" marT="45726" marB="45726"/>
                </a:tc>
                <a:tc>
                  <a:txBody>
                    <a:bodyPr/>
                    <a:lstStyle/>
                    <a:p>
                      <a:r>
                        <a:rPr lang="es-NI" sz="1800" kern="1200" dirty="0">
                          <a:solidFill>
                            <a:schemeClr val="tx1"/>
                          </a:solidFill>
                          <a:effectLst/>
                          <a:latin typeface="Gill Sans MT" panose="020B0502020104020203" pitchFamily="34" charset="0"/>
                          <a:ea typeface="+mn-ea"/>
                          <a:cs typeface="+mn-cs"/>
                        </a:rPr>
                        <a:t>Socialización entre pares sobre la importancia de conocer e identificar las señales de búsqueda de atención y el </a:t>
                      </a:r>
                      <a:r>
                        <a:rPr lang="es-NI" sz="1800" kern="1200" dirty="0" err="1">
                          <a:solidFill>
                            <a:schemeClr val="tx1"/>
                          </a:solidFill>
                          <a:effectLst/>
                          <a:latin typeface="Gill Sans MT" panose="020B0502020104020203" pitchFamily="34" charset="0"/>
                          <a:ea typeface="+mn-ea"/>
                          <a:cs typeface="+mn-cs"/>
                        </a:rPr>
                        <a:t>autocuido</a:t>
                      </a:r>
                      <a:r>
                        <a:rPr lang="es-NI" sz="1800" kern="1200" dirty="0">
                          <a:solidFill>
                            <a:schemeClr val="tx1"/>
                          </a:solidFill>
                          <a:effectLst/>
                          <a:latin typeface="Gill Sans MT" panose="020B0502020104020203" pitchFamily="34" charset="0"/>
                          <a:ea typeface="+mn-ea"/>
                          <a:cs typeface="+mn-cs"/>
                        </a:rPr>
                        <a:t> de salud. </a:t>
                      </a:r>
                      <a:endParaRPr lang="es-SV" sz="1800" kern="1200" dirty="0">
                        <a:solidFill>
                          <a:schemeClr val="tx1"/>
                        </a:solidFill>
                        <a:effectLst/>
                        <a:latin typeface="Gill Sans MT" panose="020B0502020104020203" pitchFamily="34" charset="0"/>
                        <a:ea typeface="+mn-ea"/>
                        <a:cs typeface="+mn-cs"/>
                      </a:endParaRPr>
                    </a:p>
                  </a:txBody>
                  <a:tcPr marL="91435" marR="91435" marT="45726" marB="45726"/>
                </a:tc>
                <a:extLst>
                  <a:ext uri="{0D108BD9-81ED-4DB2-BD59-A6C34878D82A}">
                    <a16:rowId xmlns:a16="http://schemas.microsoft.com/office/drawing/2014/main" xmlns="" val="2507193886"/>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a:extLst>
              <a:ext uri="{FF2B5EF4-FFF2-40B4-BE49-F238E27FC236}">
                <a16:creationId xmlns:a16="http://schemas.microsoft.com/office/drawing/2014/main" xmlns="" id="{C84077FE-070C-4C74-B4EE-66EC1E953948}"/>
              </a:ext>
            </a:extLst>
          </p:cNvPr>
          <p:cNvSpPr>
            <a:spLocks noGrp="1" noChangeArrowheads="1"/>
          </p:cNvSpPr>
          <p:nvPr>
            <p:ph type="title"/>
          </p:nvPr>
        </p:nvSpPr>
        <p:spPr>
          <a:xfrm>
            <a:off x="720725" y="4724400"/>
            <a:ext cx="7772400" cy="887413"/>
          </a:xfrm>
        </p:spPr>
        <p:txBody>
          <a:bodyPr/>
          <a:lstStyle/>
          <a:p>
            <a:pPr algn="ctr"/>
            <a:r>
              <a:rPr lang="es-HN" altLang="es-NI" sz="2800" dirty="0">
                <a:solidFill>
                  <a:srgbClr val="00B0F0"/>
                </a:solidFill>
                <a:latin typeface="Gill Sans MT" panose="020B0502020104020203" pitchFamily="34" charset="0"/>
              </a:rPr>
              <a:t>GRACIAS A TODOS/AS </a:t>
            </a:r>
            <a:br>
              <a:rPr lang="es-HN" altLang="es-NI" sz="2800" dirty="0">
                <a:solidFill>
                  <a:srgbClr val="00B0F0"/>
                </a:solidFill>
                <a:latin typeface="Gill Sans MT" panose="020B0502020104020203" pitchFamily="34" charset="0"/>
              </a:rPr>
            </a:br>
            <a:r>
              <a:rPr lang="es-HN" altLang="es-NI" sz="2800" dirty="0">
                <a:solidFill>
                  <a:srgbClr val="00B0F0"/>
                </a:solidFill>
                <a:latin typeface="Gill Sans MT" panose="020B0502020104020203" pitchFamily="34" charset="0"/>
              </a:rPr>
              <a:t>POR SU ATENCIÓN</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620688"/>
            <a:ext cx="7147995" cy="40129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xmlns="" id="{30365D8E-1182-4126-B3F7-24EB4560E3AC}"/>
              </a:ext>
            </a:extLst>
          </p:cNvPr>
          <p:cNvSpPr>
            <a:spLocks noGrp="1" noChangeArrowheads="1"/>
          </p:cNvSpPr>
          <p:nvPr>
            <p:ph type="title"/>
          </p:nvPr>
        </p:nvSpPr>
        <p:spPr>
          <a:xfrm>
            <a:off x="388938" y="233363"/>
            <a:ext cx="8294687" cy="1412875"/>
          </a:xfrm>
        </p:spPr>
        <p:txBody>
          <a:bodyPr/>
          <a:lstStyle/>
          <a:p>
            <a:pPr algn="ctr">
              <a:defRPr/>
            </a:pPr>
            <a:r>
              <a:rPr lang="es-NI" sz="3600" kern="1200" dirty="0">
                <a:solidFill>
                  <a:schemeClr val="tx1"/>
                </a:solidFill>
                <a:latin typeface="Gill Sans MT" panose="020B0502020104020203" pitchFamily="34" charset="0"/>
                <a:ea typeface="+mn-ea"/>
                <a:cs typeface="+mn-cs"/>
              </a:rPr>
              <a:t>Resultados </a:t>
            </a:r>
            <a:r>
              <a:rPr lang="es-NI" dirty="0">
                <a:latin typeface="Gill Sans MT" panose="020B0502020104020203" pitchFamily="34" charset="0"/>
              </a:rPr>
              <a:t/>
            </a:r>
            <a:br>
              <a:rPr lang="es-NI" dirty="0">
                <a:latin typeface="Gill Sans MT" panose="020B0502020104020203" pitchFamily="34" charset="0"/>
              </a:rPr>
            </a:br>
            <a:r>
              <a:rPr lang="es-NI" dirty="0">
                <a:latin typeface="Gill Sans MT" panose="020B0502020104020203" pitchFamily="34" charset="0"/>
              </a:rPr>
              <a:t>Clasificación de las evidencias según DSS                                     en población </a:t>
            </a:r>
            <a:r>
              <a:rPr lang="es-NI" dirty="0" smtClean="0">
                <a:latin typeface="Gill Sans MT" panose="020B0502020104020203" pitchFamily="34" charset="0"/>
              </a:rPr>
              <a:t>de PVIH</a:t>
            </a:r>
            <a:endParaRPr lang="es-NI" dirty="0">
              <a:latin typeface="Gill Sans MT" panose="020B0502020104020203" pitchFamily="34" charset="0"/>
            </a:endParaRPr>
          </a:p>
        </p:txBody>
      </p:sp>
      <p:graphicFrame>
        <p:nvGraphicFramePr>
          <p:cNvPr id="5" name="Marcador de contenido 1">
            <a:extLst>
              <a:ext uri="{FF2B5EF4-FFF2-40B4-BE49-F238E27FC236}">
                <a16:creationId xmlns:a16="http://schemas.microsoft.com/office/drawing/2014/main" xmlns="" id="{673A1C56-52CD-4A82-AAAA-187B42AF0082}"/>
              </a:ext>
            </a:extLst>
          </p:cNvPr>
          <p:cNvGraphicFramePr>
            <a:graphicFrameLocks/>
          </p:cNvGraphicFramePr>
          <p:nvPr>
            <p:extLst>
              <p:ext uri="{D42A27DB-BD31-4B8C-83A1-F6EECF244321}">
                <p14:modId xmlns:p14="http://schemas.microsoft.com/office/powerpoint/2010/main" val="119168742"/>
              </p:ext>
            </p:extLst>
          </p:nvPr>
        </p:nvGraphicFramePr>
        <p:xfrm>
          <a:off x="519113" y="2133600"/>
          <a:ext cx="8216900" cy="4246564"/>
        </p:xfrm>
        <a:graphic>
          <a:graphicData uri="http://schemas.openxmlformats.org/drawingml/2006/table">
            <a:tbl>
              <a:tblPr firstRow="1" firstCol="1" bandRow="1">
                <a:tableStyleId>{5DA37D80-6434-44D0-A028-1B22A696006F}</a:tableStyleId>
              </a:tblPr>
              <a:tblGrid>
                <a:gridCol w="4816228">
                  <a:extLst>
                    <a:ext uri="{9D8B030D-6E8A-4147-A177-3AD203B41FA5}">
                      <a16:colId xmlns:a16="http://schemas.microsoft.com/office/drawing/2014/main" xmlns="" val="20000"/>
                    </a:ext>
                  </a:extLst>
                </a:gridCol>
                <a:gridCol w="1747861">
                  <a:extLst>
                    <a:ext uri="{9D8B030D-6E8A-4147-A177-3AD203B41FA5}">
                      <a16:colId xmlns:a16="http://schemas.microsoft.com/office/drawing/2014/main" xmlns="" val="20001"/>
                    </a:ext>
                  </a:extLst>
                </a:gridCol>
                <a:gridCol w="1652811">
                  <a:extLst>
                    <a:ext uri="{9D8B030D-6E8A-4147-A177-3AD203B41FA5}">
                      <a16:colId xmlns:a16="http://schemas.microsoft.com/office/drawing/2014/main" xmlns="" val="20002"/>
                    </a:ext>
                  </a:extLst>
                </a:gridCol>
              </a:tblGrid>
              <a:tr h="1439867">
                <a:tc>
                  <a:txBody>
                    <a:bodyPr/>
                    <a:lstStyle>
                      <a:lvl1pPr marL="34925">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es-NI" sz="1600" u="none" strike="noStrike" kern="1200" cap="none" normalizeH="0" baseline="0" dirty="0">
                          <a:ln>
                            <a:noFill/>
                          </a:ln>
                          <a:effectLst/>
                          <a:latin typeface="Gill Sans MT" panose="020B0502020104020203" pitchFamily="34" charset="0"/>
                        </a:rPr>
                        <a:t>Determinante social de la salud (DSS)</a:t>
                      </a:r>
                      <a:endParaRPr kumimoji="0" lang="es-HN" sz="1600" b="1" u="none" strike="noStrike" kern="1200" cap="none" normalizeH="0" baseline="0" dirty="0">
                        <a:ln>
                          <a:noFill/>
                        </a:ln>
                        <a:solidFill>
                          <a:schemeClr val="lt1"/>
                        </a:solidFill>
                        <a:effectLst/>
                        <a:latin typeface="Gill Sans MT" panose="020B0502020104020203" pitchFamily="34" charset="0"/>
                        <a:ea typeface="+mn-ea"/>
                        <a:cs typeface="+mn-cs"/>
                      </a:endParaRPr>
                    </a:p>
                  </a:txBody>
                  <a:tcPr marL="68582" marR="68582" marT="0" marB="0" anchor="ctr" horzOverflow="overflow"/>
                </a:tc>
                <a:tc>
                  <a:txBody>
                    <a:bodyPr/>
                    <a:lstStyle>
                      <a:lvl1pPr marL="34925">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4925" marR="0" lvl="0" indent="0" algn="ctr" defTabSz="914400" rtl="0" eaLnBrk="1" fontAlgn="base" latinLnBrk="0" hangingPunct="1">
                        <a:lnSpc>
                          <a:spcPct val="100000"/>
                        </a:lnSpc>
                        <a:spcBef>
                          <a:spcPct val="0"/>
                        </a:spcBef>
                        <a:spcAft>
                          <a:spcPct val="0"/>
                        </a:spcAft>
                        <a:buClrTx/>
                        <a:buSzTx/>
                        <a:buFontTx/>
                        <a:buNone/>
                        <a:tabLst/>
                      </a:pPr>
                      <a:r>
                        <a:rPr kumimoji="0" lang="es-NI" sz="1600" u="none" strike="noStrike" cap="none" normalizeH="0" baseline="0" dirty="0">
                          <a:ln>
                            <a:noFill/>
                          </a:ln>
                          <a:effectLst/>
                          <a:latin typeface="Gill Sans MT" panose="020B0502020104020203" pitchFamily="34" charset="0"/>
                        </a:rPr>
                        <a:t>% evidencias favorables </a:t>
                      </a:r>
                    </a:p>
                    <a:p>
                      <a:pPr marL="34925" marR="0" lvl="0" indent="0" algn="ctr" defTabSz="914400" rtl="0" eaLnBrk="1" fontAlgn="base" latinLnBrk="0" hangingPunct="1">
                        <a:lnSpc>
                          <a:spcPct val="100000"/>
                        </a:lnSpc>
                        <a:spcBef>
                          <a:spcPct val="0"/>
                        </a:spcBef>
                        <a:spcAft>
                          <a:spcPct val="0"/>
                        </a:spcAft>
                        <a:buClrTx/>
                        <a:buSzTx/>
                        <a:buFontTx/>
                        <a:buNone/>
                        <a:tabLst/>
                      </a:pPr>
                      <a:endParaRPr kumimoji="0" lang="es-NI" sz="1600" b="1" i="0" u="none" strike="noStrike" cap="none" normalizeH="0" baseline="0" dirty="0">
                        <a:ln>
                          <a:noFill/>
                        </a:ln>
                        <a:solidFill>
                          <a:srgbClr val="FFFFFF"/>
                        </a:solidFill>
                        <a:effectLst/>
                        <a:latin typeface="Gill Sans MT" panose="020B0502020104020203" pitchFamily="34" charset="0"/>
                        <a:ea typeface="Calibri" panose="020F0502020204030204" pitchFamily="34" charset="0"/>
                        <a:cs typeface="Times New Roman" panose="02020603050405020304" pitchFamily="18" charset="0"/>
                      </a:endParaRPr>
                    </a:p>
                    <a:p>
                      <a:pPr marL="34925" marR="0" lvl="0" indent="0" algn="ctr" defTabSz="914400" rtl="0" eaLnBrk="1" fontAlgn="base" latinLnBrk="0" hangingPunct="1">
                        <a:lnSpc>
                          <a:spcPct val="100000"/>
                        </a:lnSpc>
                        <a:spcBef>
                          <a:spcPct val="0"/>
                        </a:spcBef>
                        <a:spcAft>
                          <a:spcPct val="0"/>
                        </a:spcAft>
                        <a:buClrTx/>
                        <a:buSzTx/>
                        <a:buFontTx/>
                        <a:buNone/>
                        <a:tabLst/>
                      </a:pPr>
                      <a:endParaRPr kumimoji="0" lang="es-NI" sz="1600" b="1" i="0" u="none" strike="noStrike" cap="none" normalizeH="0" baseline="0" dirty="0">
                        <a:ln>
                          <a:noFill/>
                        </a:ln>
                        <a:solidFill>
                          <a:srgbClr val="FFFFFF"/>
                        </a:solidFill>
                        <a:effectLst/>
                        <a:latin typeface="Gill Sans MT" panose="020B0502020104020203" pitchFamily="34" charset="0"/>
                        <a:ea typeface="Calibri" panose="020F0502020204030204" pitchFamily="34" charset="0"/>
                        <a:cs typeface="Times New Roman" panose="02020603050405020304" pitchFamily="18" charset="0"/>
                      </a:endParaRPr>
                    </a:p>
                    <a:p>
                      <a:pPr marL="34925" marR="0" lvl="0" indent="0" algn="ctr" defTabSz="914400" rtl="0" eaLnBrk="1" fontAlgn="base" latinLnBrk="0" hangingPunct="1">
                        <a:lnSpc>
                          <a:spcPct val="100000"/>
                        </a:lnSpc>
                        <a:spcBef>
                          <a:spcPct val="0"/>
                        </a:spcBef>
                        <a:spcAft>
                          <a:spcPct val="0"/>
                        </a:spcAft>
                        <a:buClrTx/>
                        <a:buSzTx/>
                        <a:buFontTx/>
                        <a:buNone/>
                        <a:tabLst/>
                      </a:pPr>
                      <a:endParaRPr kumimoji="0" lang="es-HN" sz="1600" b="1" i="0" u="none" strike="noStrike" cap="none" normalizeH="0" baseline="0" dirty="0">
                        <a:ln>
                          <a:noFill/>
                        </a:ln>
                        <a:solidFill>
                          <a:srgbClr val="FFFFFF"/>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2" marR="68582" marT="0" marB="0" horzOverflow="overflow"/>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NI" sz="1600" u="none" strike="noStrike" cap="none" normalizeH="0" baseline="0" dirty="0">
                          <a:ln>
                            <a:noFill/>
                          </a:ln>
                          <a:effectLst/>
                          <a:latin typeface="Gill Sans MT" panose="020B0502020104020203" pitchFamily="34" charset="0"/>
                        </a:rPr>
                        <a:t>%  evidencias limitantes </a:t>
                      </a:r>
                      <a:endParaRPr kumimoji="0" lang="es-HN" sz="1600" b="1" i="0" u="none" strike="noStrike" cap="none" normalizeH="0" baseline="0" dirty="0">
                        <a:ln>
                          <a:noFill/>
                        </a:ln>
                        <a:solidFill>
                          <a:srgbClr val="FFFFFF"/>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2" marR="68582" marT="0" marB="0" horzOverflow="overflow"/>
                </a:tc>
                <a:extLst>
                  <a:ext uri="{0D108BD9-81ED-4DB2-BD59-A6C34878D82A}">
                    <a16:rowId xmlns:a16="http://schemas.microsoft.com/office/drawing/2014/main" xmlns="" val="10000"/>
                  </a:ext>
                </a:extLst>
              </a:tr>
              <a:tr h="560832">
                <a:tc>
                  <a:txBody>
                    <a:bodyPr/>
                    <a:lstStyle>
                      <a:lvl1pPr marL="34925">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es-NI" sz="1600" u="none" strike="noStrike" kern="1200" cap="none" normalizeH="0" baseline="0" dirty="0">
                          <a:ln>
                            <a:noFill/>
                          </a:ln>
                          <a:effectLst/>
                          <a:latin typeface="Gill Sans MT" panose="020B0502020104020203" pitchFamily="34" charset="0"/>
                        </a:rPr>
                        <a:t>Condiciones socioeconómicas, ambientales y culturales</a:t>
                      </a:r>
                      <a:endParaRPr kumimoji="0" lang="es-HN" sz="1600" b="1" u="none" strike="noStrike" kern="1200" cap="none" normalizeH="0" baseline="0" dirty="0">
                        <a:ln>
                          <a:noFill/>
                        </a:ln>
                        <a:solidFill>
                          <a:schemeClr val="lt1"/>
                        </a:solidFill>
                        <a:effectLst/>
                        <a:latin typeface="Gill Sans MT" panose="020B0502020104020203" pitchFamily="34" charset="0"/>
                        <a:ea typeface="+mn-ea"/>
                        <a:cs typeface="+mn-cs"/>
                      </a:endParaRPr>
                    </a:p>
                  </a:txBody>
                  <a:tcPr marL="68582" marR="68582" marT="0" marB="0" horzOverflow="overflow"/>
                </a:tc>
                <a:tc>
                  <a:txBody>
                    <a:bodyPr/>
                    <a:lstStyle/>
                    <a:p>
                      <a:pPr marR="36195" algn="ctr">
                        <a:spcAft>
                          <a:spcPts val="600"/>
                        </a:spcAft>
                      </a:pPr>
                      <a:r>
                        <a:rPr lang="es-NI" sz="1600" dirty="0">
                          <a:effectLst/>
                          <a:latin typeface="Gill Sans MT" panose="020B0502020104020203" pitchFamily="34" charset="0"/>
                          <a:ea typeface="Times New Roman" panose="02020603050405020304" pitchFamily="18" charset="0"/>
                          <a:cs typeface="Arial" panose="020B0604020202020204" pitchFamily="34" charset="0"/>
                        </a:rPr>
                        <a:t> 6 (23%)</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spcAft>
                          <a:spcPts val="600"/>
                        </a:spcAft>
                      </a:pPr>
                      <a:r>
                        <a:rPr lang="es-NI" sz="1600" dirty="0">
                          <a:effectLst/>
                          <a:latin typeface="Gill Sans MT" panose="020B0502020104020203" pitchFamily="34" charset="0"/>
                          <a:ea typeface="Calibri" panose="020F0502020204030204" pitchFamily="34" charset="0"/>
                          <a:cs typeface="Arial" panose="020B0604020202020204" pitchFamily="34" charset="0"/>
                        </a:rPr>
                        <a:t>7 (20%)</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xmlns="" val="10001"/>
                  </a:ext>
                </a:extLst>
              </a:tr>
              <a:tr h="291462">
                <a:tc>
                  <a:txBody>
                    <a:bodyPr/>
                    <a:lstStyle>
                      <a:lvl1pPr marL="34925">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es-NI" sz="1600" u="none" strike="noStrike" kern="1200" cap="none" normalizeH="0" baseline="0" dirty="0">
                          <a:ln>
                            <a:noFill/>
                          </a:ln>
                          <a:effectLst/>
                          <a:latin typeface="Gill Sans MT" panose="020B0502020104020203" pitchFamily="34" charset="0"/>
                        </a:rPr>
                        <a:t>Condiciones de vida y trabajo</a:t>
                      </a:r>
                      <a:endParaRPr kumimoji="0" lang="es-HN" sz="1600" b="1" u="none" strike="noStrike" kern="1200" cap="none" normalizeH="0" baseline="0" dirty="0">
                        <a:ln>
                          <a:noFill/>
                        </a:ln>
                        <a:solidFill>
                          <a:schemeClr val="lt1"/>
                        </a:solidFill>
                        <a:effectLst/>
                        <a:latin typeface="Gill Sans MT" panose="020B0502020104020203" pitchFamily="34" charset="0"/>
                        <a:ea typeface="+mn-ea"/>
                        <a:cs typeface="+mn-cs"/>
                      </a:endParaRPr>
                    </a:p>
                  </a:txBody>
                  <a:tcPr marL="68582" marR="68582" marT="0" marB="0" horzOverflow="overflow"/>
                </a:tc>
                <a:tc>
                  <a:txBody>
                    <a:bodyPr/>
                    <a:lstStyle/>
                    <a:p>
                      <a:pPr marR="36195" algn="ctr">
                        <a:spcAft>
                          <a:spcPts val="600"/>
                        </a:spcAft>
                      </a:pPr>
                      <a:r>
                        <a:rPr lang="es-NI" sz="16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3 (11.5%)</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spcAft>
                          <a:spcPts val="600"/>
                        </a:spcAft>
                      </a:pPr>
                      <a:r>
                        <a:rPr lang="es-NI" sz="1600" dirty="0">
                          <a:effectLst/>
                          <a:latin typeface="Gill Sans MT" panose="020B0502020104020203" pitchFamily="34" charset="0"/>
                          <a:ea typeface="Calibri" panose="020F0502020204030204" pitchFamily="34" charset="0"/>
                          <a:cs typeface="Arial" panose="020B0604020202020204" pitchFamily="34" charset="0"/>
                        </a:rPr>
                        <a:t>7 (20%)</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xmlns="" val="10002"/>
                  </a:ext>
                </a:extLst>
              </a:tr>
              <a:tr h="291462">
                <a:tc>
                  <a:txBody>
                    <a:bodyPr/>
                    <a:lstStyle>
                      <a:lvl1pPr marL="34925">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es-NI" sz="1600" u="none" strike="noStrike" kern="1200" cap="none" normalizeH="0" baseline="0" dirty="0">
                          <a:ln>
                            <a:noFill/>
                          </a:ln>
                          <a:effectLst/>
                          <a:latin typeface="Gill Sans MT" panose="020B0502020104020203" pitchFamily="34" charset="0"/>
                        </a:rPr>
                        <a:t>Acceso de servicios de atención en salud</a:t>
                      </a:r>
                      <a:endParaRPr kumimoji="0" lang="es-HN" sz="1600" b="1" u="none" strike="noStrike" kern="1200" cap="none" normalizeH="0" baseline="0" dirty="0">
                        <a:ln>
                          <a:noFill/>
                        </a:ln>
                        <a:solidFill>
                          <a:schemeClr val="lt1"/>
                        </a:solidFill>
                        <a:effectLst/>
                        <a:latin typeface="Gill Sans MT" panose="020B0502020104020203" pitchFamily="34" charset="0"/>
                        <a:ea typeface="+mn-ea"/>
                        <a:cs typeface="+mn-cs"/>
                      </a:endParaRPr>
                    </a:p>
                  </a:txBody>
                  <a:tcPr marL="68582" marR="68582" marT="0" marB="0" horzOverflow="overflow"/>
                </a:tc>
                <a:tc>
                  <a:txBody>
                    <a:bodyPr/>
                    <a:lstStyle/>
                    <a:p>
                      <a:pPr marR="36195" algn="ctr">
                        <a:spcAft>
                          <a:spcPts val="600"/>
                        </a:spcAft>
                      </a:pPr>
                      <a:r>
                        <a:rPr lang="es-NI" sz="16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7 (27%)</a:t>
                      </a:r>
                      <a:endParaRPr lang="es-S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spcAft>
                          <a:spcPts val="600"/>
                        </a:spcAft>
                      </a:pPr>
                      <a:r>
                        <a:rPr lang="es-NI" sz="1600" dirty="0">
                          <a:effectLst/>
                          <a:latin typeface="Gill Sans MT" panose="020B0502020104020203" pitchFamily="34" charset="0"/>
                          <a:ea typeface="Calibri" panose="020F0502020204030204" pitchFamily="34" charset="0"/>
                          <a:cs typeface="Arial" panose="020B0604020202020204" pitchFamily="34" charset="0"/>
                        </a:rPr>
                        <a:t>6 (17%)</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xmlns="" val="10003"/>
                  </a:ext>
                </a:extLst>
              </a:tr>
              <a:tr h="337445">
                <a:tc>
                  <a:txBody>
                    <a:bodyPr/>
                    <a:lstStyle>
                      <a:lvl1pPr marL="34925">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es-NI" sz="1600" u="none" strike="noStrike" kern="1200" cap="none" normalizeH="0" baseline="0" dirty="0">
                          <a:ln>
                            <a:noFill/>
                          </a:ln>
                          <a:effectLst/>
                          <a:latin typeface="Gill Sans MT" panose="020B0502020104020203" pitchFamily="34" charset="0"/>
                        </a:rPr>
                        <a:t>Influencias comunitarias y soporte social</a:t>
                      </a:r>
                      <a:endParaRPr kumimoji="0" lang="es-HN" sz="1600" b="1" u="none" strike="noStrike" kern="1200" cap="none" normalizeH="0" baseline="0" dirty="0">
                        <a:ln>
                          <a:noFill/>
                        </a:ln>
                        <a:solidFill>
                          <a:schemeClr val="lt1"/>
                        </a:solidFill>
                        <a:effectLst/>
                        <a:latin typeface="Gill Sans MT" panose="020B0502020104020203" pitchFamily="34" charset="0"/>
                        <a:ea typeface="+mn-ea"/>
                        <a:cs typeface="+mn-cs"/>
                      </a:endParaRPr>
                    </a:p>
                  </a:txBody>
                  <a:tcPr marL="68582" marR="68582" marT="0" marB="0" horzOverflow="overflow"/>
                </a:tc>
                <a:tc>
                  <a:txBody>
                    <a:bodyPr/>
                    <a:lstStyle/>
                    <a:p>
                      <a:pPr marR="36195" algn="ctr">
                        <a:spcAft>
                          <a:spcPts val="600"/>
                        </a:spcAft>
                      </a:pPr>
                      <a:r>
                        <a:rPr lang="es-NI" sz="16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7 (27%)</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algn="ctr">
                        <a:spcAft>
                          <a:spcPts val="600"/>
                        </a:spcAft>
                      </a:pPr>
                      <a:r>
                        <a:rPr lang="es-NI" sz="1600" dirty="0">
                          <a:effectLst/>
                          <a:latin typeface="Gill Sans MT" panose="020B0502020104020203" pitchFamily="34" charset="0"/>
                          <a:ea typeface="Calibri" panose="020F0502020204030204" pitchFamily="34" charset="0"/>
                          <a:cs typeface="Arial" panose="020B0604020202020204" pitchFamily="34" charset="0"/>
                        </a:rPr>
                        <a:t>4 (11%)</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4"/>
                  </a:ext>
                </a:extLst>
              </a:tr>
              <a:tr h="560832">
                <a:tc>
                  <a:txBody>
                    <a:bodyPr/>
                    <a:lstStyle>
                      <a:lvl1pPr marL="34925">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es-NI" sz="1600" u="none" strike="noStrike" kern="1200" cap="none" normalizeH="0" baseline="0" dirty="0">
                          <a:ln>
                            <a:noFill/>
                          </a:ln>
                          <a:effectLst/>
                          <a:latin typeface="Gill Sans MT" panose="020B0502020104020203" pitchFamily="34" charset="0"/>
                        </a:rPr>
                        <a:t>Factores individuales y preferencia en estilos de vida</a:t>
                      </a:r>
                      <a:endParaRPr kumimoji="0" lang="es-HN" sz="1600" b="1" u="none" strike="noStrike" kern="1200" cap="none" normalizeH="0" baseline="0" dirty="0">
                        <a:ln>
                          <a:noFill/>
                        </a:ln>
                        <a:solidFill>
                          <a:schemeClr val="lt1"/>
                        </a:solidFill>
                        <a:effectLst/>
                        <a:latin typeface="Gill Sans MT" panose="020B0502020104020203" pitchFamily="34" charset="0"/>
                        <a:ea typeface="+mn-ea"/>
                        <a:cs typeface="+mn-cs"/>
                      </a:endParaRPr>
                    </a:p>
                  </a:txBody>
                  <a:tcPr marL="68582" marR="68582" marT="0" marB="0" horzOverflow="overflow"/>
                </a:tc>
                <a:tc>
                  <a:txBody>
                    <a:bodyPr/>
                    <a:lstStyle/>
                    <a:p>
                      <a:pPr marR="36195" algn="ctr">
                        <a:spcAft>
                          <a:spcPts val="600"/>
                        </a:spcAft>
                      </a:pPr>
                      <a:r>
                        <a:rPr lang="es-NI" sz="1600">
                          <a:effectLst/>
                          <a:latin typeface="Gill Sans MT" panose="020B0502020104020203" pitchFamily="34" charset="0"/>
                          <a:ea typeface="Times New Roman" panose="02020603050405020304" pitchFamily="18" charset="0"/>
                          <a:cs typeface="Arial" panose="020B0604020202020204" pitchFamily="34" charset="0"/>
                        </a:rPr>
                        <a:t>3 (11.5%)</a:t>
                      </a:r>
                      <a:endParaRPr lang="es-S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spcAft>
                          <a:spcPts val="600"/>
                        </a:spcAft>
                      </a:pPr>
                      <a:r>
                        <a:rPr lang="es-NI" sz="1600" dirty="0">
                          <a:effectLst/>
                          <a:latin typeface="Gill Sans MT" panose="020B0502020104020203" pitchFamily="34" charset="0"/>
                          <a:ea typeface="Calibri" panose="020F0502020204030204" pitchFamily="34" charset="0"/>
                          <a:cs typeface="Arial" panose="020B0604020202020204" pitchFamily="34" charset="0"/>
                        </a:rPr>
                        <a:t>8 (23%)</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xmlns="" val="10005"/>
                  </a:ext>
                </a:extLst>
              </a:tr>
              <a:tr h="291462">
                <a:tc>
                  <a:txBody>
                    <a:bodyPr/>
                    <a:lstStyle>
                      <a:lvl1pPr marL="34925">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es-NI" sz="1600" u="none" strike="noStrike" kern="1200" cap="none" normalizeH="0" baseline="0" dirty="0">
                          <a:ln>
                            <a:noFill/>
                          </a:ln>
                          <a:effectLst/>
                          <a:latin typeface="Gill Sans MT" panose="020B0502020104020203" pitchFamily="34" charset="0"/>
                        </a:rPr>
                        <a:t>Factores biológicos y caudal genético</a:t>
                      </a:r>
                      <a:endParaRPr kumimoji="0" lang="es-HN" sz="1600" b="1" u="none" strike="noStrike" kern="1200" cap="none" normalizeH="0" baseline="0" dirty="0">
                        <a:ln>
                          <a:noFill/>
                        </a:ln>
                        <a:solidFill>
                          <a:schemeClr val="lt1"/>
                        </a:solidFill>
                        <a:effectLst/>
                        <a:latin typeface="Gill Sans MT" panose="020B0502020104020203" pitchFamily="34" charset="0"/>
                        <a:ea typeface="+mn-ea"/>
                        <a:cs typeface="+mn-cs"/>
                      </a:endParaRPr>
                    </a:p>
                  </a:txBody>
                  <a:tcPr marL="68582" marR="68582" marT="0" marB="0" horzOverflow="overflow"/>
                </a:tc>
                <a:tc>
                  <a:txBody>
                    <a:bodyPr/>
                    <a:lstStyle/>
                    <a:p>
                      <a:pPr marR="36195" algn="ctr">
                        <a:spcAft>
                          <a:spcPts val="600"/>
                        </a:spcAft>
                      </a:pPr>
                      <a:r>
                        <a:rPr lang="es-NI" sz="16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0 (0%)</a:t>
                      </a:r>
                      <a:endParaRPr lang="es-S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spcAft>
                          <a:spcPts val="600"/>
                        </a:spcAft>
                      </a:pPr>
                      <a:r>
                        <a:rPr lang="es-NI" sz="1600">
                          <a:effectLst/>
                          <a:latin typeface="Gill Sans MT" panose="020B0502020104020203" pitchFamily="34" charset="0"/>
                          <a:ea typeface="Calibri" panose="020F0502020204030204" pitchFamily="34" charset="0"/>
                          <a:cs typeface="Arial" panose="020B0604020202020204" pitchFamily="34" charset="0"/>
                        </a:rPr>
                        <a:t>3 (9%)</a:t>
                      </a:r>
                      <a:endParaRPr lang="es-S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6"/>
                  </a:ext>
                </a:extLst>
              </a:tr>
              <a:tr h="280416">
                <a:tc>
                  <a:txBody>
                    <a:bodyPr/>
                    <a:lstStyle>
                      <a:lvl1pPr marL="34925">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34925" marR="0" lvl="0" indent="0" algn="l" defTabSz="914400" rtl="0" eaLnBrk="1" fontAlgn="base" latinLnBrk="0" hangingPunct="1">
                        <a:lnSpc>
                          <a:spcPct val="115000"/>
                        </a:lnSpc>
                        <a:spcBef>
                          <a:spcPct val="0"/>
                        </a:spcBef>
                        <a:spcAft>
                          <a:spcPct val="0"/>
                        </a:spcAft>
                        <a:buClrTx/>
                        <a:buSzTx/>
                        <a:buFontTx/>
                        <a:buNone/>
                        <a:tabLst/>
                      </a:pPr>
                      <a:r>
                        <a:rPr kumimoji="0" lang="es-NI" sz="1600" u="none" strike="noStrike" kern="1200" cap="none" normalizeH="0" baseline="0" dirty="0">
                          <a:ln>
                            <a:noFill/>
                          </a:ln>
                          <a:effectLst/>
                          <a:latin typeface="Gill Sans MT" panose="020B0502020104020203" pitchFamily="34" charset="0"/>
                        </a:rPr>
                        <a:t>Total de evidencias</a:t>
                      </a:r>
                      <a:endParaRPr kumimoji="0" lang="es-HN" sz="1600" b="1" u="none" strike="noStrike" kern="1200" cap="none" normalizeH="0" baseline="0" dirty="0">
                        <a:ln>
                          <a:noFill/>
                        </a:ln>
                        <a:solidFill>
                          <a:schemeClr val="lt1"/>
                        </a:solidFill>
                        <a:effectLst/>
                        <a:latin typeface="Gill Sans MT" panose="020B0502020104020203" pitchFamily="34" charset="0"/>
                        <a:ea typeface="+mn-ea"/>
                        <a:cs typeface="+mn-cs"/>
                      </a:endParaRPr>
                    </a:p>
                  </a:txBody>
                  <a:tcPr marL="68582" marR="68582" marT="0" marB="0" horzOverflow="overflow"/>
                </a:tc>
                <a:tc>
                  <a:txBody>
                    <a:bodyPr/>
                    <a:lstStyle/>
                    <a:p>
                      <a:pPr marR="36195" algn="ctr">
                        <a:spcAft>
                          <a:spcPts val="600"/>
                        </a:spcAft>
                      </a:pPr>
                      <a:r>
                        <a:rPr lang="es-NI" sz="1600" b="1"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26 (100%)</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36195" marR="36195" algn="ctr">
                        <a:spcAft>
                          <a:spcPts val="600"/>
                        </a:spcAft>
                      </a:pPr>
                      <a:r>
                        <a:rPr lang="es-NI" sz="1600" b="1"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35 (100%)</a:t>
                      </a:r>
                      <a:endParaRPr lang="es-S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0007"/>
                  </a:ext>
                </a:extLst>
              </a:tr>
              <a:tr h="192786">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endParaRPr kumimoji="0" lang="es-HN" sz="1100" u="none" strike="noStrike" kern="1200" cap="none" normalizeH="0" baseline="0" dirty="0">
                        <a:ln>
                          <a:noFill/>
                        </a:ln>
                        <a:solidFill>
                          <a:schemeClr val="tx1"/>
                        </a:solidFill>
                        <a:effectLst/>
                        <a:latin typeface="Gill Sans MT" panose="020B0502020104020203" pitchFamily="34" charset="0"/>
                        <a:ea typeface="+mn-ea"/>
                        <a:cs typeface="+mn-cs"/>
                      </a:endParaRPr>
                    </a:p>
                  </a:txBody>
                  <a:tcPr marL="68582" marR="68582" marT="0" marB="0" anchor="ct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endParaRPr kumimoji="0" lang="es-HN" sz="1100" u="none" strike="noStrike" kern="1200" cap="none" normalizeH="0" baseline="0" dirty="0">
                        <a:ln>
                          <a:noFill/>
                        </a:ln>
                        <a:solidFill>
                          <a:schemeClr val="tx1"/>
                        </a:solidFill>
                        <a:effectLst/>
                        <a:latin typeface="Gill Sans MT" panose="020B0502020104020203" pitchFamily="34" charset="0"/>
                        <a:ea typeface="+mn-ea"/>
                        <a:cs typeface="+mn-cs"/>
                      </a:endParaRPr>
                    </a:p>
                  </a:txBody>
                  <a:tcPr marL="68582" marR="68582" marT="0" marB="0" anchor="ctr">
                    <a:noFill/>
                  </a:tcPr>
                </a:tc>
                <a:tc>
                  <a:txBody>
                    <a:bodyPr/>
                    <a:lstStyle/>
                    <a:p>
                      <a:pPr marL="34925" marR="0" lvl="0" indent="0" algn="ctr" defTabSz="914400" rtl="0" eaLnBrk="1" fontAlgn="base" latinLnBrk="0" hangingPunct="1">
                        <a:lnSpc>
                          <a:spcPct val="115000"/>
                        </a:lnSpc>
                        <a:spcBef>
                          <a:spcPct val="0"/>
                        </a:spcBef>
                        <a:spcAft>
                          <a:spcPct val="0"/>
                        </a:spcAft>
                        <a:buClrTx/>
                        <a:buSzTx/>
                        <a:buFontTx/>
                        <a:buNone/>
                        <a:tabLst/>
                      </a:pPr>
                      <a:r>
                        <a:rPr kumimoji="0" lang="es-NI" sz="1100" u="none" strike="noStrike" kern="1200" cap="none" normalizeH="0" baseline="0" dirty="0">
                          <a:ln>
                            <a:noFill/>
                          </a:ln>
                          <a:effectLst/>
                          <a:latin typeface="Gill Sans MT" panose="020B0502020104020203" pitchFamily="34" charset="0"/>
                        </a:rPr>
                        <a:t> </a:t>
                      </a:r>
                      <a:endParaRPr kumimoji="0" lang="es-HN" sz="1100" u="none" strike="noStrike" kern="1200" cap="none" normalizeH="0" baseline="0" dirty="0">
                        <a:ln>
                          <a:noFill/>
                        </a:ln>
                        <a:solidFill>
                          <a:schemeClr val="tx1"/>
                        </a:solidFill>
                        <a:effectLst/>
                        <a:latin typeface="Gill Sans MT" panose="020B0502020104020203" pitchFamily="34" charset="0"/>
                        <a:ea typeface="+mn-ea"/>
                        <a:cs typeface="+mn-cs"/>
                      </a:endParaRPr>
                    </a:p>
                  </a:txBody>
                  <a:tcPr marL="68582" marR="68582" marT="0" marB="0">
                    <a:solidFill>
                      <a:schemeClr val="bg1"/>
                    </a:solidFill>
                  </a:tcPr>
                </a:tc>
                <a:extLst>
                  <a:ext uri="{0D108BD9-81ED-4DB2-BD59-A6C34878D82A}">
                    <a16:rowId xmlns:a16="http://schemas.microsoft.com/office/drawing/2014/main" xmlns="" val="10008"/>
                  </a:ext>
                </a:extLst>
              </a:tr>
            </a:tbl>
          </a:graphicData>
        </a:graphic>
      </p:graphicFrame>
      <p:sp>
        <p:nvSpPr>
          <p:cNvPr id="11309" name="CuadroTexto 1">
            <a:extLst>
              <a:ext uri="{FF2B5EF4-FFF2-40B4-BE49-F238E27FC236}">
                <a16:creationId xmlns:a16="http://schemas.microsoft.com/office/drawing/2014/main" xmlns="" id="{0330C070-DF36-4050-93D3-722FC12350F2}"/>
              </a:ext>
            </a:extLst>
          </p:cNvPr>
          <p:cNvSpPr txBox="1">
            <a:spLocks noChangeArrowheads="1"/>
          </p:cNvSpPr>
          <p:nvPr/>
        </p:nvSpPr>
        <p:spPr bwMode="auto">
          <a:xfrm>
            <a:off x="468313" y="1646238"/>
            <a:ext cx="8135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s-NI" altLang="es-NI" sz="1600" dirty="0">
                <a:latin typeface="Gill Sans MT" panose="020B0502020104020203" pitchFamily="34" charset="0"/>
              </a:rPr>
              <a:t>66 documentos revisados.  61 evidencias.</a:t>
            </a:r>
          </a:p>
        </p:txBody>
      </p:sp>
      <p:sp>
        <p:nvSpPr>
          <p:cNvPr id="11312" name="CuadroTexto 2">
            <a:extLst>
              <a:ext uri="{FF2B5EF4-FFF2-40B4-BE49-F238E27FC236}">
                <a16:creationId xmlns:a16="http://schemas.microsoft.com/office/drawing/2014/main" xmlns="" id="{FF40E94B-A70A-43ED-81AC-F3ACB73FFAAC}"/>
              </a:ext>
            </a:extLst>
          </p:cNvPr>
          <p:cNvSpPr txBox="1">
            <a:spLocks noChangeArrowheads="1"/>
          </p:cNvSpPr>
          <p:nvPr/>
        </p:nvSpPr>
        <p:spPr bwMode="auto">
          <a:xfrm>
            <a:off x="468313" y="6486525"/>
            <a:ext cx="6696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s-NI" altLang="es-NI" sz="1600" b="1" dirty="0">
                <a:latin typeface="Gill Sans MT" panose="020B0502020104020203" pitchFamily="34" charset="0"/>
              </a:rPr>
              <a:t>Fuente de datos: </a:t>
            </a:r>
            <a:r>
              <a:rPr lang="es-NI" altLang="es-NI" sz="1600" dirty="0">
                <a:latin typeface="Gill Sans MT" panose="020B0502020104020203" pitchFamily="34" charset="0"/>
              </a:rPr>
              <a:t>Revisión secundaria de información PVIH</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36604" y="2594044"/>
            <a:ext cx="1583668" cy="931694"/>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35189" y="2594044"/>
            <a:ext cx="1541267" cy="931694"/>
          </a:xfrm>
          <a:prstGeom prst="rect">
            <a:avLst/>
          </a:prstGeom>
        </p:spPr>
      </p:pic>
      <p:pic>
        <p:nvPicPr>
          <p:cNvPr id="8" name="Imagen 11">
            <a:extLst>
              <a:ext uri="{FF2B5EF4-FFF2-40B4-BE49-F238E27FC236}">
                <a16:creationId xmlns:a16="http://schemas.microsoft.com/office/drawing/2014/main" xmlns="" id="{A48F1449-0069-46D7-AE2E-769C4AA50F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375" t="16487" b="13919"/>
          <a:stretch/>
        </p:blipFill>
        <p:spPr bwMode="auto">
          <a:xfrm>
            <a:off x="179512" y="332656"/>
            <a:ext cx="1315889" cy="10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xmlns="" id="{91ED7147-622A-46E2-B227-8D9CAD0B3009}"/>
              </a:ext>
            </a:extLst>
          </p:cNvPr>
          <p:cNvGraphicFramePr>
            <a:graphicFrameLocks noGrp="1"/>
          </p:cNvGraphicFramePr>
          <p:nvPr>
            <p:extLst>
              <p:ext uri="{D42A27DB-BD31-4B8C-83A1-F6EECF244321}">
                <p14:modId xmlns:p14="http://schemas.microsoft.com/office/powerpoint/2010/main" val="1817101355"/>
              </p:ext>
            </p:extLst>
          </p:nvPr>
        </p:nvGraphicFramePr>
        <p:xfrm>
          <a:off x="112713" y="720549"/>
          <a:ext cx="8851775" cy="5948811"/>
        </p:xfrm>
        <a:graphic>
          <a:graphicData uri="http://schemas.openxmlformats.org/drawingml/2006/table">
            <a:tbl>
              <a:tblPr/>
              <a:tblGrid>
                <a:gridCol w="4915074">
                  <a:extLst>
                    <a:ext uri="{9D8B030D-6E8A-4147-A177-3AD203B41FA5}">
                      <a16:colId xmlns:a16="http://schemas.microsoft.com/office/drawing/2014/main" xmlns="" val="20000"/>
                    </a:ext>
                  </a:extLst>
                </a:gridCol>
                <a:gridCol w="3936701">
                  <a:extLst>
                    <a:ext uri="{9D8B030D-6E8A-4147-A177-3AD203B41FA5}">
                      <a16:colId xmlns:a16="http://schemas.microsoft.com/office/drawing/2014/main" xmlns="" val="20001"/>
                    </a:ext>
                  </a:extLst>
                </a:gridCol>
              </a:tblGrid>
              <a:tr h="312984">
                <a:tc>
                  <a:txBody>
                    <a:bodyPr/>
                    <a:lstStyle/>
                    <a:p>
                      <a:pPr marL="0" marR="0" algn="ctr">
                        <a:spcBef>
                          <a:spcPts val="0"/>
                        </a:spcBef>
                        <a:spcAft>
                          <a:spcPts val="0"/>
                        </a:spcAft>
                      </a:pPr>
                      <a:r>
                        <a:rPr lang="es-NI" sz="1800" b="1" dirty="0">
                          <a:latin typeface="Gill Sans MT"/>
                          <a:ea typeface="Times New Roman"/>
                        </a:rPr>
                        <a:t>Evidencias favorables </a:t>
                      </a:r>
                      <a:endParaRPr lang="en-US" sz="1800" dirty="0">
                        <a:latin typeface="Times New Roman"/>
                        <a:ea typeface="Times New Roman"/>
                      </a:endParaRPr>
                    </a:p>
                  </a:txBody>
                  <a:tcPr marL="25057" marR="25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SV" sz="1800" b="1" kern="1200" noProof="0" dirty="0">
                          <a:solidFill>
                            <a:schemeClr val="tx1"/>
                          </a:solidFill>
                          <a:latin typeface="Gill Sans MT"/>
                          <a:ea typeface="Times New Roman"/>
                          <a:cs typeface="+mn-cs"/>
                        </a:rPr>
                        <a:t>Evidencias limitantes</a:t>
                      </a:r>
                    </a:p>
                  </a:txBody>
                  <a:tcPr marL="25057" marR="25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10000"/>
                  </a:ext>
                </a:extLst>
              </a:tr>
              <a:tr h="5635827">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Instrumentos Internacionales:</a:t>
                      </a:r>
                      <a:r>
                        <a:rPr lang="es-NI" sz="1400" b="1" kern="1200" baseline="0" dirty="0">
                          <a:solidFill>
                            <a:schemeClr val="tx1"/>
                          </a:solidFill>
                          <a:effectLst/>
                          <a:latin typeface="Gill Sans MT" panose="020B0502020104020203" pitchFamily="34" charset="0"/>
                          <a:ea typeface="+mn-ea"/>
                          <a:cs typeface="+mn-cs"/>
                        </a:rPr>
                        <a:t> </a:t>
                      </a:r>
                      <a:r>
                        <a:rPr lang="es-NI" sz="1400" b="0" kern="1200" baseline="0" dirty="0">
                          <a:solidFill>
                            <a:schemeClr val="tx1"/>
                          </a:solidFill>
                          <a:effectLst/>
                          <a:latin typeface="Gill Sans MT" panose="020B0502020104020203" pitchFamily="34" charset="0"/>
                          <a:ea typeface="+mn-ea"/>
                          <a:cs typeface="+mn-cs"/>
                        </a:rPr>
                        <a:t>Se cuenta con las </a:t>
                      </a:r>
                      <a:r>
                        <a:rPr lang="es-NI" sz="1400" kern="1200" dirty="0">
                          <a:solidFill>
                            <a:schemeClr val="tx1"/>
                          </a:solidFill>
                          <a:effectLst/>
                          <a:latin typeface="Gill Sans MT" panose="020B0502020104020203" pitchFamily="34" charset="0"/>
                          <a:ea typeface="+mn-ea"/>
                          <a:cs typeface="+mn-cs"/>
                        </a:rPr>
                        <a:t>Directrices Internacionales sobre el VIH/sida y los Derechos Humanos.</a:t>
                      </a:r>
                      <a:endParaRPr lang="es-SV" sz="1400" kern="1200" dirty="0">
                        <a:solidFill>
                          <a:schemeClr val="tx1"/>
                        </a:solidFill>
                        <a:effectLst/>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SV" sz="1400" b="1" kern="1200" noProof="0" dirty="0">
                          <a:solidFill>
                            <a:schemeClr val="tx1"/>
                          </a:solidFill>
                          <a:latin typeface="Gill Sans MT"/>
                          <a:ea typeface="Times New Roman"/>
                          <a:cs typeface="+mn-cs"/>
                        </a:rPr>
                        <a:t>Legislación Nacional: </a:t>
                      </a:r>
                      <a:r>
                        <a:rPr lang="es-SV" sz="1400" b="0" kern="1200" baseline="0" dirty="0">
                          <a:solidFill>
                            <a:schemeClr val="tx1"/>
                          </a:solidFill>
                          <a:latin typeface="Gill Sans MT"/>
                          <a:ea typeface="Times New Roman"/>
                          <a:cs typeface="+mn-cs"/>
                        </a:rPr>
                        <a:t>Existen leyes en El Salvador que </a:t>
                      </a:r>
                      <a:r>
                        <a:rPr lang="es-SV" sz="1400" b="0" kern="1200" baseline="0" dirty="0">
                          <a:solidFill>
                            <a:schemeClr val="tx1"/>
                          </a:solidFill>
                          <a:latin typeface="Gill Sans MT" panose="020B0502020104020203" pitchFamily="34" charset="0"/>
                          <a:ea typeface="Times New Roman"/>
                          <a:cs typeface="+mn-cs"/>
                        </a:rPr>
                        <a:t>protegen a los derechos de los PVIH.  </a:t>
                      </a:r>
                      <a:endParaRPr lang="es-SV" sz="1400" b="1" kern="1200" baseline="0" noProof="0" dirty="0">
                        <a:solidFill>
                          <a:schemeClr val="tx1"/>
                        </a:solidFill>
                        <a:latin typeface="Gill Sans MT" panose="020B0502020104020203" pitchFamily="34" charset="0"/>
                        <a:ea typeface="Times New Roman"/>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Políticas Sociales: </a:t>
                      </a:r>
                      <a:r>
                        <a:rPr lang="es-NI" sz="1400" b="0" kern="1200" dirty="0">
                          <a:solidFill>
                            <a:schemeClr val="tx1"/>
                          </a:solidFill>
                          <a:effectLst/>
                          <a:latin typeface="Gill Sans MT" panose="020B0502020104020203" pitchFamily="34" charset="0"/>
                          <a:ea typeface="+mn-ea"/>
                          <a:cs typeface="+mn-cs"/>
                        </a:rPr>
                        <a:t>Se</a:t>
                      </a:r>
                      <a:r>
                        <a:rPr lang="es-NI" sz="1400" b="0" kern="1200" baseline="0" dirty="0">
                          <a:solidFill>
                            <a:schemeClr val="tx1"/>
                          </a:solidFill>
                          <a:effectLst/>
                          <a:latin typeface="Gill Sans MT" panose="020B0502020104020203" pitchFamily="34" charset="0"/>
                          <a:ea typeface="+mn-ea"/>
                          <a:cs typeface="+mn-cs"/>
                        </a:rPr>
                        <a:t> cuenta con un m</a:t>
                      </a:r>
                      <a:r>
                        <a:rPr lang="es-NI" sz="1400" kern="1200" dirty="0">
                          <a:solidFill>
                            <a:schemeClr val="tx1"/>
                          </a:solidFill>
                          <a:effectLst/>
                          <a:latin typeface="Gill Sans MT" panose="020B0502020104020203" pitchFamily="34" charset="0"/>
                          <a:ea typeface="+mn-ea"/>
                          <a:cs typeface="+mn-cs"/>
                        </a:rPr>
                        <a:t>arco de acción para la respuesta nacional al VIH y sida y las situaciones conexas como las ITS.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Planes:</a:t>
                      </a:r>
                      <a:r>
                        <a:rPr lang="es-NI" sz="1400" b="0" kern="1200" baseline="0" dirty="0">
                          <a:solidFill>
                            <a:schemeClr val="tx1"/>
                          </a:solidFill>
                          <a:effectLst/>
                          <a:latin typeface="Gill Sans MT" panose="020B0502020104020203" pitchFamily="34" charset="0"/>
                          <a:ea typeface="+mn-ea"/>
                          <a:cs typeface="+mn-cs"/>
                        </a:rPr>
                        <a:t> Existen </a:t>
                      </a:r>
                      <a:r>
                        <a:rPr lang="es-NI" sz="1400" kern="1200" dirty="0">
                          <a:solidFill>
                            <a:schemeClr val="tx1"/>
                          </a:solidFill>
                          <a:effectLst/>
                          <a:latin typeface="Gill Sans MT" panose="020B0502020104020203" pitchFamily="34" charset="0"/>
                          <a:ea typeface="+mn-ea"/>
                          <a:cs typeface="+mn-cs"/>
                        </a:rPr>
                        <a:t>pautas para el desarrollo de acciones tendientes a contribuir en la eliminación del VIH, todo a la luz de las tendencias mundiales, las estrategias innovadoras y los enormes desafíos de cara a la sostenibilidad de la respuesta.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Información estratégica: </a:t>
                      </a:r>
                      <a:r>
                        <a:rPr lang="es-NI" sz="1400" b="0" kern="1200" dirty="0">
                          <a:solidFill>
                            <a:schemeClr val="tx1"/>
                          </a:solidFill>
                          <a:effectLst/>
                          <a:latin typeface="Gill Sans MT" panose="020B0502020104020203" pitchFamily="34" charset="0"/>
                          <a:ea typeface="+mn-ea"/>
                          <a:cs typeface="+mn-cs"/>
                        </a:rPr>
                        <a:t>A</a:t>
                      </a:r>
                      <a:r>
                        <a:rPr lang="es-NI" sz="1400" kern="1200" dirty="0">
                          <a:solidFill>
                            <a:schemeClr val="tx1"/>
                          </a:solidFill>
                          <a:effectLst/>
                          <a:latin typeface="Gill Sans MT" panose="020B0502020104020203" pitchFamily="34" charset="0"/>
                          <a:ea typeface="+mn-ea"/>
                          <a:cs typeface="+mn-cs"/>
                        </a:rPr>
                        <a:t>gencias e Instituciones como: CONCAVIS TRANS, ASPIDH Arcoíris, MINSAL, CONSIDA, PNUD y USAID han realizado más de 17 estudios relacionada al tema de VIH entre ellos 9 están relacionadas con PVIH. </a:t>
                      </a:r>
                      <a:r>
                        <a:rPr lang="es-NI" sz="1400" b="1" kern="1200" dirty="0">
                          <a:solidFill>
                            <a:schemeClr val="tx1"/>
                          </a:solidFill>
                          <a:effectLst/>
                          <a:latin typeface="Gill Sans MT" panose="020B0502020104020203" pitchFamily="34" charset="0"/>
                          <a:ea typeface="+mn-ea"/>
                          <a:cs typeface="+mn-cs"/>
                        </a:rPr>
                        <a:t> </a:t>
                      </a:r>
                      <a:endParaRPr lang="es-SV" sz="1400" kern="1200" dirty="0">
                        <a:solidFill>
                          <a:schemeClr val="tx1"/>
                        </a:solidFill>
                        <a:effectLst/>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Financiamiento del VIH para PC: </a:t>
                      </a:r>
                      <a:r>
                        <a:rPr lang="es-NI" sz="1400" kern="1200" dirty="0">
                          <a:solidFill>
                            <a:schemeClr val="tx1"/>
                          </a:solidFill>
                          <a:effectLst/>
                          <a:latin typeface="Gill Sans MT" panose="020B0502020104020203" pitchFamily="34" charset="0"/>
                          <a:ea typeface="+mn-ea"/>
                          <a:cs typeface="+mn-cs"/>
                        </a:rPr>
                        <a:t>El gasto total en prevención y tratamiento de ITS para el año 2015 representó el 8.58% del gasto de Prevención con $2,525,137. El mayor financiador fueron fuentes públicas en el 84% ($2,133,148) del gasto, fuentes privadas en el 10% ($247,400) y fuentes internacionales con el 6% ($144,589) del gasto para esta subcategoría.</a:t>
                      </a:r>
                      <a:r>
                        <a:rPr lang="es-NI" sz="1400" b="1" kern="1200" dirty="0">
                          <a:solidFill>
                            <a:schemeClr val="tx1"/>
                          </a:solidFill>
                          <a:effectLst/>
                          <a:latin typeface="Gill Sans MT" panose="020B0502020104020203" pitchFamily="34" charset="0"/>
                          <a:ea typeface="+mn-ea"/>
                          <a:cs typeface="+mn-cs"/>
                        </a:rPr>
                        <a:t> </a:t>
                      </a:r>
                      <a:endParaRPr lang="es-SV" sz="1400" kern="1200" dirty="0">
                        <a:solidFill>
                          <a:schemeClr val="tx1"/>
                        </a:solidFill>
                        <a:effectLst/>
                        <a:latin typeface="Gill Sans MT" panose="020B0502020104020203" pitchFamily="34" charset="0"/>
                        <a:ea typeface="+mn-ea"/>
                        <a:cs typeface="+mn-cs"/>
                      </a:endParaRPr>
                    </a:p>
                  </a:txBody>
                  <a:tcPr marL="25057" marR="25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Instrumentos Internacionales:</a:t>
                      </a:r>
                      <a:r>
                        <a:rPr lang="es-NI" sz="1400" b="1" kern="1200" baseline="0" dirty="0">
                          <a:solidFill>
                            <a:schemeClr val="tx1"/>
                          </a:solidFill>
                          <a:effectLst/>
                          <a:latin typeface="Gill Sans MT" panose="020B0502020104020203" pitchFamily="34" charset="0"/>
                          <a:ea typeface="+mn-ea"/>
                          <a:cs typeface="+mn-cs"/>
                        </a:rPr>
                        <a:t> </a:t>
                      </a:r>
                      <a:r>
                        <a:rPr lang="es-NI" sz="1400" b="0" kern="1200" baseline="0" dirty="0">
                          <a:solidFill>
                            <a:schemeClr val="tx1"/>
                          </a:solidFill>
                          <a:effectLst/>
                          <a:latin typeface="Gill Sans MT" panose="020B0502020104020203" pitchFamily="34" charset="0"/>
                          <a:ea typeface="+mn-ea"/>
                          <a:cs typeface="+mn-cs"/>
                        </a:rPr>
                        <a:t>Sin embargo, El Salvador no ha ratificado tratados y convenios contra todas forma de discriminación.   </a:t>
                      </a:r>
                      <a:endParaRPr lang="es-NI" sz="1100" kern="1200" dirty="0">
                        <a:solidFill>
                          <a:schemeClr val="tx1"/>
                        </a:solidFill>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MX" sz="1400" b="1" kern="1200" dirty="0">
                          <a:solidFill>
                            <a:schemeClr val="tx1"/>
                          </a:solidFill>
                          <a:latin typeface="Gill Sans MT" panose="020B0502020104020203" pitchFamily="34" charset="0"/>
                          <a:ea typeface="+mn-ea"/>
                          <a:cs typeface="+mn-cs"/>
                        </a:rPr>
                        <a:t>Legislación Nacional</a:t>
                      </a:r>
                      <a:r>
                        <a:rPr lang="es-MX" sz="1400" b="1" kern="1200" baseline="0" dirty="0">
                          <a:solidFill>
                            <a:schemeClr val="tx1"/>
                          </a:solidFill>
                          <a:latin typeface="Gill Sans MT" panose="020B0502020104020203" pitchFamily="34" charset="0"/>
                          <a:ea typeface="+mn-ea"/>
                          <a:cs typeface="+mn-cs"/>
                        </a:rPr>
                        <a:t>: </a:t>
                      </a:r>
                      <a:r>
                        <a:rPr lang="es-NI" sz="1400" b="0" kern="1200" baseline="0" dirty="0">
                          <a:solidFill>
                            <a:schemeClr val="tx1"/>
                          </a:solidFill>
                          <a:effectLst/>
                          <a:latin typeface="Gill Sans MT" panose="020B0502020104020203" pitchFamily="34" charset="0"/>
                          <a:ea typeface="+mn-ea"/>
                          <a:cs typeface="+mn-cs"/>
                        </a:rPr>
                        <a:t>L</a:t>
                      </a:r>
                      <a:r>
                        <a:rPr lang="es-NI" sz="1400" b="0" kern="1200" dirty="0">
                          <a:solidFill>
                            <a:schemeClr val="tx1"/>
                          </a:solidFill>
                          <a:effectLst/>
                          <a:latin typeface="Gill Sans MT" panose="020B0502020104020203" pitchFamily="34" charset="0"/>
                          <a:ea typeface="+mn-ea"/>
                          <a:cs typeface="+mn-cs"/>
                        </a:rPr>
                        <a:t>a Comisión Nacional Contra el VIH no tiene como integrantes a las organizaciones y asociaciones que trabajan con PVIH</a:t>
                      </a:r>
                      <a:r>
                        <a:rPr lang="es-MX" sz="1400" b="0" kern="1200" baseline="0" dirty="0">
                          <a:solidFill>
                            <a:schemeClr val="tx1"/>
                          </a:solidFill>
                          <a:effectLst/>
                          <a:latin typeface="Gill Sans MT" panose="020B0502020104020203" pitchFamily="34" charset="0"/>
                          <a:ea typeface="+mn-ea"/>
                          <a:cs typeface="+mn-cs"/>
                        </a:rPr>
                        <a:t>, ni en otras entidades del Estado.</a:t>
                      </a:r>
                      <a:endParaRPr lang="es-MX" sz="1400" b="0" kern="1200" dirty="0">
                        <a:solidFill>
                          <a:schemeClr val="tx1"/>
                        </a:solidFill>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MX" sz="1400" b="1" kern="1200" dirty="0">
                          <a:solidFill>
                            <a:schemeClr val="tx1"/>
                          </a:solidFill>
                          <a:latin typeface="Gill Sans MT" panose="020B0502020104020203" pitchFamily="34" charset="0"/>
                          <a:ea typeface="+mn-ea"/>
                          <a:cs typeface="+mn-cs"/>
                        </a:rPr>
                        <a:t>Financiamiento</a:t>
                      </a:r>
                      <a:r>
                        <a:rPr lang="es-MX" sz="1400" b="1" kern="1200" baseline="0" dirty="0">
                          <a:solidFill>
                            <a:schemeClr val="tx1"/>
                          </a:solidFill>
                          <a:latin typeface="Gill Sans MT" panose="020B0502020104020203" pitchFamily="34" charset="0"/>
                          <a:ea typeface="+mn-ea"/>
                          <a:cs typeface="+mn-cs"/>
                        </a:rPr>
                        <a:t> para VIH: </a:t>
                      </a:r>
                      <a:r>
                        <a:rPr lang="es-NI" sz="1400" b="0" kern="1200" baseline="0" dirty="0">
                          <a:solidFill>
                            <a:schemeClr val="tx1"/>
                          </a:solidFill>
                          <a:effectLst/>
                          <a:latin typeface="Gill Sans MT" panose="020B0502020104020203" pitchFamily="34" charset="0"/>
                          <a:ea typeface="+mn-ea"/>
                          <a:cs typeface="+mn-cs"/>
                        </a:rPr>
                        <a:t>E</a:t>
                      </a:r>
                      <a:r>
                        <a:rPr lang="es-NI" sz="1400" kern="1200" dirty="0">
                          <a:solidFill>
                            <a:schemeClr val="tx1"/>
                          </a:solidFill>
                          <a:effectLst/>
                          <a:latin typeface="Gill Sans MT" panose="020B0502020104020203" pitchFamily="34" charset="0"/>
                          <a:ea typeface="+mn-ea"/>
                          <a:cs typeface="+mn-cs"/>
                        </a:rPr>
                        <a:t>l gasto para atención y tratamiento, las acciones de atención y tratamiento ocupan el primer lugar del gasto en VIH en El Salvador, con un monto de $30710,696 representando el 44.8 % del monto total en VIH</a:t>
                      </a:r>
                      <a:r>
                        <a:rPr lang="es-MX" sz="1400" b="1" kern="1200" baseline="0" dirty="0">
                          <a:solidFill>
                            <a:schemeClr val="tx1"/>
                          </a:solidFill>
                          <a:effectLst/>
                          <a:latin typeface="Gill Sans MT" panose="020B0502020104020203" pitchFamily="34" charset="0"/>
                          <a:ea typeface="+mn-ea"/>
                          <a:cs typeface="+mn-cs"/>
                        </a:rPr>
                        <a:t>.</a:t>
                      </a:r>
                      <a:endParaRPr lang="es-MX" sz="1100" b="0" kern="1200" baseline="0" dirty="0">
                        <a:solidFill>
                          <a:schemeClr val="tx1"/>
                        </a:solidFill>
                        <a:effectLst/>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MX" sz="1400" b="1" kern="1200" baseline="0" dirty="0">
                          <a:solidFill>
                            <a:schemeClr val="tx1"/>
                          </a:solidFill>
                          <a:effectLst/>
                          <a:latin typeface="Gill Sans MT" panose="020B0502020104020203" pitchFamily="34" charset="0"/>
                          <a:ea typeface="+mn-ea"/>
                          <a:cs typeface="+mn-cs"/>
                        </a:rPr>
                        <a:t>VBG:</a:t>
                      </a:r>
                      <a:r>
                        <a:rPr lang="es-MX" sz="1400" b="0" kern="1200" baseline="0" dirty="0">
                          <a:solidFill>
                            <a:schemeClr val="tx1"/>
                          </a:solidFill>
                          <a:effectLst/>
                          <a:latin typeface="Gill Sans MT" panose="020B0502020104020203" pitchFamily="34" charset="0"/>
                          <a:ea typeface="+mn-ea"/>
                          <a:cs typeface="+mn-cs"/>
                        </a:rPr>
                        <a:t> </a:t>
                      </a:r>
                      <a:r>
                        <a:rPr lang="es-NI" sz="1400" b="0" kern="1200" baseline="0" dirty="0">
                          <a:solidFill>
                            <a:schemeClr val="tx1"/>
                          </a:solidFill>
                          <a:effectLst/>
                          <a:latin typeface="Gill Sans MT" panose="020B0502020104020203" pitchFamily="34" charset="0"/>
                          <a:ea typeface="+mn-ea"/>
                          <a:cs typeface="+mn-cs"/>
                        </a:rPr>
                        <a:t>P</a:t>
                      </a:r>
                      <a:r>
                        <a:rPr lang="es-NI" sz="1400" kern="1200" dirty="0">
                          <a:solidFill>
                            <a:schemeClr val="tx1"/>
                          </a:solidFill>
                          <a:effectLst/>
                          <a:latin typeface="Gill Sans MT" panose="020B0502020104020203" pitchFamily="34" charset="0"/>
                          <a:ea typeface="+mn-ea"/>
                          <a:cs typeface="+mn-cs"/>
                        </a:rPr>
                        <a:t>oco se ha hecho para educar</a:t>
                      </a:r>
                      <a:r>
                        <a:rPr lang="es-NI" sz="1400" kern="1200" baseline="0" dirty="0">
                          <a:solidFill>
                            <a:schemeClr val="tx1"/>
                          </a:solidFill>
                          <a:effectLst/>
                          <a:latin typeface="Gill Sans MT" panose="020B0502020104020203" pitchFamily="34" charset="0"/>
                          <a:ea typeface="+mn-ea"/>
                          <a:cs typeface="+mn-cs"/>
                        </a:rPr>
                        <a:t> a la PC</a:t>
                      </a:r>
                      <a:r>
                        <a:rPr lang="es-NI" sz="1400" kern="1200" dirty="0">
                          <a:solidFill>
                            <a:schemeClr val="tx1"/>
                          </a:solidFill>
                          <a:effectLst/>
                          <a:latin typeface="Gill Sans MT" panose="020B0502020104020203" pitchFamily="34" charset="0"/>
                          <a:ea typeface="+mn-ea"/>
                          <a:cs typeface="+mn-cs"/>
                        </a:rPr>
                        <a:t> sobre la conexión entre violencia y el riesgo al VIH, sus derechos legales y recursos disponibles para evitar o responder a la violencia.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No discriminación en todas las instituciones: </a:t>
                      </a:r>
                      <a:r>
                        <a:rPr lang="es-NI" sz="1400" b="0" kern="1200" dirty="0">
                          <a:solidFill>
                            <a:schemeClr val="tx1"/>
                          </a:solidFill>
                          <a:effectLst/>
                          <a:latin typeface="Gill Sans MT" panose="020B0502020104020203" pitchFamily="34" charset="0"/>
                          <a:ea typeface="+mn-ea"/>
                          <a:cs typeface="+mn-cs"/>
                        </a:rPr>
                        <a:t>La</a:t>
                      </a:r>
                      <a:r>
                        <a:rPr lang="es-NI" sz="1400" b="0" kern="1200" baseline="0" dirty="0">
                          <a:solidFill>
                            <a:schemeClr val="tx1"/>
                          </a:solidFill>
                          <a:effectLst/>
                          <a:latin typeface="Gill Sans MT" panose="020B0502020104020203" pitchFamily="34" charset="0"/>
                          <a:ea typeface="+mn-ea"/>
                          <a:cs typeface="+mn-cs"/>
                        </a:rPr>
                        <a:t> exclusividad de la respuesta al VIH ha sido del sector salud, falta que empresas garanticen</a:t>
                      </a:r>
                      <a:r>
                        <a:rPr lang="es-NI" sz="1400" kern="1200" dirty="0">
                          <a:solidFill>
                            <a:schemeClr val="tx1"/>
                          </a:solidFill>
                          <a:effectLst/>
                          <a:latin typeface="Gill Sans MT" panose="020B0502020104020203" pitchFamily="34" charset="0"/>
                          <a:ea typeface="+mn-ea"/>
                          <a:cs typeface="+mn-cs"/>
                        </a:rPr>
                        <a:t> espacios favorables de cero estigma y cero discriminación.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Migración: </a:t>
                      </a:r>
                      <a:r>
                        <a:rPr lang="es-NI" sz="1400" kern="1200" dirty="0">
                          <a:solidFill>
                            <a:schemeClr val="tx1"/>
                          </a:solidFill>
                          <a:effectLst/>
                          <a:latin typeface="Gill Sans MT" panose="020B0502020104020203" pitchFamily="34" charset="0"/>
                          <a:ea typeface="+mn-ea"/>
                          <a:cs typeface="+mn-cs"/>
                        </a:rPr>
                        <a:t>Según la ECVC del 2010 reporta que el 5.1% ha estado fuera de el Salvador en los últimos 12 meses.</a:t>
                      </a:r>
                      <a:endParaRPr lang="es-SV" sz="1400" kern="1200" dirty="0">
                        <a:solidFill>
                          <a:schemeClr val="tx1"/>
                        </a:solidFill>
                        <a:effectLst/>
                        <a:latin typeface="Gill Sans MT" panose="020B0502020104020203" pitchFamily="34" charset="0"/>
                        <a:ea typeface="+mn-ea"/>
                        <a:cs typeface="+mn-cs"/>
                      </a:endParaRPr>
                    </a:p>
                  </a:txBody>
                  <a:tcPr marL="25057" marR="25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301" name="2 Rectángulo">
            <a:extLst>
              <a:ext uri="{FF2B5EF4-FFF2-40B4-BE49-F238E27FC236}">
                <a16:creationId xmlns:a16="http://schemas.microsoft.com/office/drawing/2014/main" xmlns="" id="{2F63FF86-99BE-44D3-A9A2-1F7B11CD01E9}"/>
              </a:ext>
            </a:extLst>
          </p:cNvPr>
          <p:cNvSpPr>
            <a:spLocks noChangeArrowheads="1"/>
          </p:cNvSpPr>
          <p:nvPr/>
        </p:nvSpPr>
        <p:spPr bwMode="auto">
          <a:xfrm>
            <a:off x="112713" y="209550"/>
            <a:ext cx="856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s-NI" altLang="es-NI" sz="2800" b="1">
                <a:latin typeface="Gill Sans MT" panose="020B0502020104020203" pitchFamily="34" charset="0"/>
              </a:rPr>
              <a:t>Condiciones socioeconómicos </a:t>
            </a:r>
            <a:endParaRPr lang="en-US" altLang="es-NI" sz="2800" b="1">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xmlns="" id="{6543B90C-D575-4F11-9941-E8F92987359A}"/>
              </a:ext>
            </a:extLst>
          </p:cNvPr>
          <p:cNvGraphicFramePr>
            <a:graphicFrameLocks noGrp="1"/>
          </p:cNvGraphicFramePr>
          <p:nvPr>
            <p:extLst>
              <p:ext uri="{D42A27DB-BD31-4B8C-83A1-F6EECF244321}">
                <p14:modId xmlns:p14="http://schemas.microsoft.com/office/powerpoint/2010/main" val="1321373777"/>
              </p:ext>
            </p:extLst>
          </p:nvPr>
        </p:nvGraphicFramePr>
        <p:xfrm>
          <a:off x="250825" y="836613"/>
          <a:ext cx="8689975" cy="5742380"/>
        </p:xfrm>
        <a:graphic>
          <a:graphicData uri="http://schemas.openxmlformats.org/drawingml/2006/table">
            <a:tbl>
              <a:tblPr/>
              <a:tblGrid>
                <a:gridCol w="1440855">
                  <a:extLst>
                    <a:ext uri="{9D8B030D-6E8A-4147-A177-3AD203B41FA5}">
                      <a16:colId xmlns:a16="http://schemas.microsoft.com/office/drawing/2014/main" xmlns="" val="20000"/>
                    </a:ext>
                  </a:extLst>
                </a:gridCol>
                <a:gridCol w="7249120">
                  <a:extLst>
                    <a:ext uri="{9D8B030D-6E8A-4147-A177-3AD203B41FA5}">
                      <a16:colId xmlns:a16="http://schemas.microsoft.com/office/drawing/2014/main" xmlns="" val="20001"/>
                    </a:ext>
                  </a:extLst>
                </a:gridCol>
              </a:tblGrid>
              <a:tr h="422983">
                <a:tc>
                  <a:txBody>
                    <a:bodyPr/>
                    <a:lstStyle/>
                    <a:p>
                      <a:pPr marL="0" marR="0" algn="ctr">
                        <a:spcBef>
                          <a:spcPts val="0"/>
                        </a:spcBef>
                        <a:spcAft>
                          <a:spcPts val="0"/>
                        </a:spcAft>
                      </a:pPr>
                      <a:r>
                        <a:rPr lang="es-NI" sz="1800" b="1" dirty="0">
                          <a:latin typeface="Gill Sans MT"/>
                          <a:ea typeface="Times New Roman"/>
                        </a:rPr>
                        <a:t>Evidencias favorables </a:t>
                      </a:r>
                      <a:endParaRPr lang="en-US" sz="1800" dirty="0">
                        <a:latin typeface="Times New Roman"/>
                        <a:ea typeface="Times New Roman"/>
                      </a:endParaRPr>
                    </a:p>
                  </a:txBody>
                  <a:tcPr marL="25057" marR="25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SV" sz="1800" b="1" kern="1200" noProof="0" dirty="0">
                          <a:solidFill>
                            <a:schemeClr val="tx1"/>
                          </a:solidFill>
                          <a:latin typeface="Gill Sans MT"/>
                          <a:ea typeface="Times New Roman"/>
                          <a:cs typeface="+mn-cs"/>
                        </a:rPr>
                        <a:t>Evidencias limitantes</a:t>
                      </a:r>
                    </a:p>
                  </a:txBody>
                  <a:tcPr marL="25057" marR="25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10000"/>
                  </a:ext>
                </a:extLst>
              </a:tr>
              <a:tr h="5193740">
                <a:tc>
                  <a:txBody>
                    <a:bodyPr/>
                    <a:lstStyle/>
                    <a:p>
                      <a:pPr marL="285750" marR="0" indent="-285750">
                        <a:spcBef>
                          <a:spcPts val="600"/>
                        </a:spcBef>
                        <a:spcAft>
                          <a:spcPts val="0"/>
                        </a:spcAft>
                        <a:buFont typeface="Arial" panose="020B0604020202020204" pitchFamily="34" charset="0"/>
                        <a:buChar char="•"/>
                      </a:pPr>
                      <a:r>
                        <a:rPr lang="es-NI" sz="1400" b="1" kern="1200" dirty="0">
                          <a:solidFill>
                            <a:schemeClr val="tx1"/>
                          </a:solidFill>
                          <a:latin typeface="Gill Sans MT"/>
                          <a:ea typeface="Times New Roman"/>
                          <a:cs typeface="+mn-cs"/>
                        </a:rPr>
                        <a:t>Trabajo: </a:t>
                      </a:r>
                      <a:r>
                        <a:rPr lang="es-NI" sz="1400" b="0" kern="1200" dirty="0">
                          <a:solidFill>
                            <a:schemeClr val="tx1"/>
                          </a:solidFill>
                          <a:latin typeface="Gill Sans MT" panose="020B0502020104020203" pitchFamily="34" charset="0"/>
                          <a:ea typeface="Times New Roman"/>
                          <a:cs typeface="+mn-cs"/>
                        </a:rPr>
                        <a:t>Para 2018 </a:t>
                      </a:r>
                      <a:r>
                        <a:rPr lang="es-NI" sz="1400" b="0" kern="1200" dirty="0">
                          <a:solidFill>
                            <a:schemeClr val="tx1"/>
                          </a:solidFill>
                          <a:effectLst/>
                          <a:latin typeface="Gill Sans MT" panose="020B0502020104020203" pitchFamily="34" charset="0"/>
                          <a:ea typeface="+mn-ea"/>
                          <a:cs typeface="+mn-cs"/>
                        </a:rPr>
                        <a:t>se han reportado 65 empresas ya cuentan con las políticas de VIH en el lugar de trabajo y se han capacitado a 1,500 trabajadores y trabajadoras.</a:t>
                      </a:r>
                      <a:endParaRPr lang="en-US" sz="1400" b="0" kern="1200" dirty="0">
                        <a:solidFill>
                          <a:schemeClr val="tx1"/>
                        </a:solidFill>
                        <a:latin typeface="Gill Sans MT" panose="020B0502020104020203" pitchFamily="34" charset="0"/>
                        <a:ea typeface="+mn-ea"/>
                        <a:cs typeface="+mn-cs"/>
                      </a:endParaRPr>
                    </a:p>
                  </a:txBody>
                  <a:tcPr marL="25057" marR="25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600" b="1" kern="1200" dirty="0">
                          <a:solidFill>
                            <a:schemeClr val="tx1"/>
                          </a:solidFill>
                          <a:latin typeface="Gill Sans MT" panose="020B0502020104020203" pitchFamily="34" charset="0"/>
                          <a:ea typeface="+mn-ea"/>
                          <a:cs typeface="+mn-cs"/>
                        </a:rPr>
                        <a:t>Pobreza</a:t>
                      </a:r>
                      <a:r>
                        <a:rPr lang="es-MX" sz="1600" kern="1200" dirty="0">
                          <a:solidFill>
                            <a:schemeClr val="tx1"/>
                          </a:solidFill>
                          <a:latin typeface="Gill Sans MT" panose="020B0502020104020203" pitchFamily="34" charset="0"/>
                          <a:ea typeface="+mn-ea"/>
                          <a:cs typeface="+mn-cs"/>
                        </a:rPr>
                        <a:t>:</a:t>
                      </a:r>
                      <a:r>
                        <a:rPr lang="es-MX" sz="1600" kern="1200" baseline="0" dirty="0">
                          <a:solidFill>
                            <a:schemeClr val="tx1"/>
                          </a:solidFill>
                          <a:latin typeface="Gill Sans MT" panose="020B0502020104020203" pitchFamily="34" charset="0"/>
                          <a:ea typeface="+mn-ea"/>
                          <a:cs typeface="+mn-cs"/>
                        </a:rPr>
                        <a:t> </a:t>
                      </a:r>
                      <a:r>
                        <a:rPr lang="es-NI" sz="1600" kern="1200" baseline="0" dirty="0">
                          <a:solidFill>
                            <a:schemeClr val="tx1"/>
                          </a:solidFill>
                          <a:effectLst/>
                          <a:latin typeface="Gill Sans MT" panose="020B0502020104020203" pitchFamily="34" charset="0"/>
                          <a:ea typeface="+mn-ea"/>
                          <a:cs typeface="+mn-cs"/>
                        </a:rPr>
                        <a:t>P</a:t>
                      </a:r>
                      <a:r>
                        <a:rPr lang="es-NI" sz="1600" kern="1200" dirty="0">
                          <a:solidFill>
                            <a:schemeClr val="tx1"/>
                          </a:solidFill>
                          <a:effectLst/>
                          <a:latin typeface="Gill Sans MT" panose="020B0502020104020203" pitchFamily="34" charset="0"/>
                          <a:ea typeface="+mn-ea"/>
                          <a:cs typeface="+mn-cs"/>
                        </a:rPr>
                        <a:t>ara el 2012, se reporta que el 43.5% de los hogares en El Salvador viven en pobreza total, y el 15% se encuentran en situación de pobreza extrema.</a:t>
                      </a:r>
                      <a:endParaRPr lang="es-SV" sz="1600" kern="1200" dirty="0">
                        <a:solidFill>
                          <a:schemeClr val="tx1"/>
                        </a:solidFill>
                        <a:effectLst/>
                        <a:latin typeface="Gill Sans MT" panose="020B0502020104020203" pitchFamily="34" charset="0"/>
                        <a:ea typeface="+mn-ea"/>
                        <a:cs typeface="+mn-cs"/>
                      </a:endParaRPr>
                    </a:p>
                    <a:p>
                      <a:pPr marL="285750" indent="-285750" algn="l" defTabSz="914400" rtl="0" eaLnBrk="1" latinLnBrk="0" hangingPunct="1">
                        <a:buFont typeface="Arial" panose="020B0604020202020204" pitchFamily="34" charset="0"/>
                        <a:buChar char="•"/>
                      </a:pPr>
                      <a:r>
                        <a:rPr lang="es-MX" sz="1600" b="1" kern="1200" dirty="0">
                          <a:solidFill>
                            <a:schemeClr val="tx1"/>
                          </a:solidFill>
                          <a:latin typeface="Gill Sans MT" panose="020B0502020104020203" pitchFamily="34" charset="0"/>
                          <a:ea typeface="+mn-ea"/>
                          <a:cs typeface="+mn-cs"/>
                        </a:rPr>
                        <a:t>Educación:</a:t>
                      </a:r>
                      <a:r>
                        <a:rPr lang="es-MX" sz="1600" kern="1200" baseline="0" dirty="0">
                          <a:solidFill>
                            <a:schemeClr val="tx1"/>
                          </a:solidFill>
                          <a:latin typeface="Gill Sans MT" panose="020B0502020104020203" pitchFamily="34" charset="0"/>
                          <a:ea typeface="+mn-ea"/>
                          <a:cs typeface="+mn-cs"/>
                        </a:rPr>
                        <a:t> </a:t>
                      </a:r>
                      <a:r>
                        <a:rPr lang="es-NI" sz="1600" kern="1200" baseline="0" dirty="0">
                          <a:solidFill>
                            <a:schemeClr val="tx1"/>
                          </a:solidFill>
                          <a:effectLst/>
                          <a:latin typeface="Gill Sans MT" panose="020B0502020104020203" pitchFamily="34" charset="0"/>
                          <a:ea typeface="+mn-ea"/>
                          <a:cs typeface="+mn-cs"/>
                        </a:rPr>
                        <a:t>E</a:t>
                      </a:r>
                      <a:r>
                        <a:rPr lang="es-NI" sz="1600" kern="1200" dirty="0">
                          <a:solidFill>
                            <a:schemeClr val="tx1"/>
                          </a:solidFill>
                          <a:effectLst/>
                          <a:latin typeface="Gill Sans MT" panose="020B0502020104020203" pitchFamily="34" charset="0"/>
                          <a:ea typeface="+mn-ea"/>
                          <a:cs typeface="+mn-cs"/>
                        </a:rPr>
                        <a:t>l nivel educativo presenta su mayor frecuencia en el rango entre los 7º y 9º grados (21%) de estudios en PVIH. El 36% estaban estudiando secundaria; y un 57% no han completado sus estudios.</a:t>
                      </a:r>
                    </a:p>
                    <a:p>
                      <a:pPr marL="285750" indent="-285750" algn="l" defTabSz="914400" rtl="0" eaLnBrk="1" latinLnBrk="0" hangingPunct="1">
                        <a:buFont typeface="Arial" panose="020B0604020202020204" pitchFamily="34" charset="0"/>
                        <a:buChar char="•"/>
                      </a:pPr>
                      <a:r>
                        <a:rPr lang="es-NI" sz="1600" b="1" kern="1200" dirty="0">
                          <a:solidFill>
                            <a:schemeClr val="tx1"/>
                          </a:solidFill>
                          <a:effectLst/>
                          <a:latin typeface="Gill Sans MT" panose="020B0502020104020203" pitchFamily="34" charset="0"/>
                          <a:ea typeface="+mn-ea"/>
                          <a:cs typeface="+mn-cs"/>
                        </a:rPr>
                        <a:t>Trabajo:</a:t>
                      </a:r>
                      <a:r>
                        <a:rPr lang="es-NI" sz="1600" b="1" kern="1200" baseline="0" dirty="0">
                          <a:solidFill>
                            <a:schemeClr val="tx1"/>
                          </a:solidFill>
                          <a:effectLst/>
                          <a:latin typeface="Gill Sans MT" panose="020B0502020104020203" pitchFamily="34" charset="0"/>
                          <a:ea typeface="+mn-ea"/>
                          <a:cs typeface="+mn-cs"/>
                        </a:rPr>
                        <a:t> </a:t>
                      </a:r>
                      <a:r>
                        <a:rPr lang="es-NI" sz="1600" b="0" kern="1200" baseline="0" dirty="0">
                          <a:solidFill>
                            <a:schemeClr val="tx1"/>
                          </a:solidFill>
                          <a:effectLst/>
                          <a:latin typeface="Gill Sans MT" panose="020B0502020104020203" pitchFamily="34" charset="0"/>
                          <a:ea typeface="+mn-ea"/>
                          <a:cs typeface="+mn-cs"/>
                        </a:rPr>
                        <a:t>Para el 2014, s</a:t>
                      </a:r>
                      <a:r>
                        <a:rPr lang="es-NI" sz="1600" kern="1200" dirty="0">
                          <a:solidFill>
                            <a:schemeClr val="tx1"/>
                          </a:solidFill>
                          <a:effectLst/>
                          <a:latin typeface="Gill Sans MT" panose="020B0502020104020203" pitchFamily="34" charset="0"/>
                          <a:ea typeface="+mn-ea"/>
                          <a:cs typeface="+mn-cs"/>
                        </a:rPr>
                        <a:t>e reporta que el 50% de los pacientes VIH se encontraban desempleados. Solo el 34.6% posee un empleo formal, mientras que el 15.4% restante se encuentra trabajando informalmente.</a:t>
                      </a:r>
                    </a:p>
                    <a:p>
                      <a:pPr marL="285750" indent="-285750" algn="l" defTabSz="914400" rtl="0" eaLnBrk="1" latinLnBrk="0" hangingPunct="1">
                        <a:buFont typeface="Arial" panose="020B0604020202020204" pitchFamily="34" charset="0"/>
                        <a:buChar char="•"/>
                      </a:pPr>
                      <a:r>
                        <a:rPr lang="es-NI" sz="1600" b="1" kern="1200" dirty="0">
                          <a:solidFill>
                            <a:schemeClr val="tx1"/>
                          </a:solidFill>
                          <a:effectLst/>
                          <a:latin typeface="Gill Sans MT" panose="020B0502020104020203" pitchFamily="34" charset="0"/>
                          <a:ea typeface="+mn-ea"/>
                          <a:cs typeface="+mn-cs"/>
                        </a:rPr>
                        <a:t>Ingreso mensual</a:t>
                      </a:r>
                      <a:r>
                        <a:rPr lang="es-NI" sz="1600" b="1" kern="1200" baseline="0" dirty="0">
                          <a:solidFill>
                            <a:schemeClr val="tx1"/>
                          </a:solidFill>
                          <a:effectLst/>
                          <a:latin typeface="Gill Sans MT" panose="020B0502020104020203" pitchFamily="34" charset="0"/>
                          <a:ea typeface="+mn-ea"/>
                          <a:cs typeface="+mn-cs"/>
                        </a:rPr>
                        <a:t>: </a:t>
                      </a:r>
                      <a:r>
                        <a:rPr lang="es-NI" sz="1600" kern="1200" dirty="0">
                          <a:solidFill>
                            <a:schemeClr val="tx1"/>
                          </a:solidFill>
                          <a:effectLst/>
                          <a:latin typeface="Gill Sans MT" panose="020B0502020104020203" pitchFamily="34" charset="0"/>
                          <a:ea typeface="+mn-ea"/>
                          <a:cs typeface="+mn-cs"/>
                        </a:rPr>
                        <a:t>Según datos de la ECVC en 2010, el 78% (71.7% hombres y 85% mujeres) sus ingresos son menores a $180.00, el salario mínimo establecido para el 2010 fue de $208.00.</a:t>
                      </a:r>
                    </a:p>
                    <a:p>
                      <a:pPr marL="285750" indent="-285750" algn="l" defTabSz="914400" rtl="0" eaLnBrk="1" latinLnBrk="0" hangingPunct="1">
                        <a:buFont typeface="Arial" panose="020B0604020202020204" pitchFamily="34" charset="0"/>
                        <a:buChar char="•"/>
                      </a:pPr>
                      <a:r>
                        <a:rPr lang="es-NI" sz="1600" b="1" kern="1200" dirty="0">
                          <a:solidFill>
                            <a:schemeClr val="tx1"/>
                          </a:solidFill>
                          <a:effectLst/>
                          <a:latin typeface="Gill Sans MT" panose="020B0502020104020203" pitchFamily="34" charset="0"/>
                          <a:ea typeface="+mn-ea"/>
                          <a:cs typeface="+mn-cs"/>
                        </a:rPr>
                        <a:t>Vivienda: </a:t>
                      </a:r>
                      <a:r>
                        <a:rPr lang="es-NI" sz="1600" b="0" kern="1200" dirty="0">
                          <a:solidFill>
                            <a:schemeClr val="tx1"/>
                          </a:solidFill>
                          <a:effectLst/>
                          <a:latin typeface="Gill Sans MT" panose="020B0502020104020203" pitchFamily="34" charset="0"/>
                          <a:ea typeface="+mn-ea"/>
                          <a:cs typeface="+mn-cs"/>
                        </a:rPr>
                        <a:t>Un</a:t>
                      </a:r>
                      <a:r>
                        <a:rPr lang="es-NI" sz="1600" b="1" kern="1200" baseline="0" dirty="0">
                          <a:solidFill>
                            <a:schemeClr val="tx1"/>
                          </a:solidFill>
                          <a:effectLst/>
                          <a:latin typeface="Gill Sans MT" panose="020B0502020104020203" pitchFamily="34" charset="0"/>
                          <a:ea typeface="+mn-ea"/>
                          <a:cs typeface="+mn-cs"/>
                        </a:rPr>
                        <a:t> </a:t>
                      </a:r>
                      <a:r>
                        <a:rPr lang="es-NI" sz="1600" b="0" kern="1200" baseline="0" dirty="0">
                          <a:solidFill>
                            <a:schemeClr val="tx1"/>
                          </a:solidFill>
                          <a:effectLst/>
                          <a:latin typeface="Gill Sans MT" panose="020B0502020104020203" pitchFamily="34" charset="0"/>
                          <a:ea typeface="+mn-ea"/>
                          <a:cs typeface="+mn-cs"/>
                        </a:rPr>
                        <a:t>e</a:t>
                      </a:r>
                      <a:r>
                        <a:rPr lang="es-NI" sz="1600" kern="1200" dirty="0">
                          <a:solidFill>
                            <a:schemeClr val="tx1"/>
                          </a:solidFill>
                          <a:effectLst/>
                          <a:latin typeface="Gill Sans MT" panose="020B0502020104020203" pitchFamily="34" charset="0"/>
                          <a:ea typeface="+mn-ea"/>
                          <a:cs typeface="+mn-cs"/>
                        </a:rPr>
                        <a:t>studio de VIH y pobreza (2014) refleja que el valor máximo de gasto en vivienda asciende hasta los $280 dólares americanos.</a:t>
                      </a:r>
                    </a:p>
                    <a:p>
                      <a:pPr marL="285750" indent="-285750" algn="l" defTabSz="914400" rtl="0" eaLnBrk="1" latinLnBrk="0" hangingPunct="1">
                        <a:buFont typeface="Arial" panose="020B0604020202020204" pitchFamily="34" charset="0"/>
                        <a:buChar char="•"/>
                      </a:pPr>
                      <a:r>
                        <a:rPr lang="es-NI" sz="1600" b="1" kern="1200" dirty="0">
                          <a:solidFill>
                            <a:schemeClr val="tx1"/>
                          </a:solidFill>
                          <a:effectLst/>
                          <a:latin typeface="Gill Sans MT" panose="020B0502020104020203" pitchFamily="34" charset="0"/>
                          <a:ea typeface="+mn-ea"/>
                          <a:cs typeface="+mn-cs"/>
                        </a:rPr>
                        <a:t>Estado</a:t>
                      </a:r>
                      <a:r>
                        <a:rPr lang="es-NI" sz="1600" b="1" kern="1200" baseline="0" dirty="0">
                          <a:solidFill>
                            <a:schemeClr val="tx1"/>
                          </a:solidFill>
                          <a:effectLst/>
                          <a:latin typeface="Gill Sans MT" panose="020B0502020104020203" pitchFamily="34" charset="0"/>
                          <a:ea typeface="+mn-ea"/>
                          <a:cs typeface="+mn-cs"/>
                        </a:rPr>
                        <a:t> civil: </a:t>
                      </a:r>
                      <a:r>
                        <a:rPr lang="es-NI" sz="1600" b="0" kern="1200" baseline="0" dirty="0">
                          <a:solidFill>
                            <a:schemeClr val="tx1"/>
                          </a:solidFill>
                          <a:effectLst/>
                          <a:latin typeface="Gill Sans MT" panose="020B0502020104020203" pitchFamily="34" charset="0"/>
                          <a:ea typeface="+mn-ea"/>
                          <a:cs typeface="+mn-cs"/>
                        </a:rPr>
                        <a:t>La ECVC de 2010 reporta que </a:t>
                      </a:r>
                      <a:r>
                        <a:rPr lang="es-NI" sz="1600" kern="1200" dirty="0">
                          <a:solidFill>
                            <a:schemeClr val="tx1"/>
                          </a:solidFill>
                          <a:effectLst/>
                          <a:latin typeface="Gill Sans MT" panose="020B0502020104020203" pitchFamily="34" charset="0"/>
                          <a:ea typeface="+mn-ea"/>
                          <a:cs typeface="+mn-cs"/>
                        </a:rPr>
                        <a:t>el 49% (58% hombres y 40% mujeres) están solteros, el 45% (38% hombres 53% mujeres) casada y el 5% mencionaron que estaban divorciados/viuda. El 78% (67% hombres y 89% mujeres) mencionaron haber estado casado o acompañado.</a:t>
                      </a:r>
                    </a:p>
                    <a:p>
                      <a:pPr marL="285750" indent="-285750" algn="l" defTabSz="914400" rtl="0" eaLnBrk="1" latinLnBrk="0" hangingPunct="1">
                        <a:buFont typeface="Arial" panose="020B0604020202020204" pitchFamily="34" charset="0"/>
                        <a:buChar char="•"/>
                      </a:pPr>
                      <a:r>
                        <a:rPr lang="es-NI" sz="1600" b="1" kern="1200" dirty="0">
                          <a:solidFill>
                            <a:schemeClr val="tx1"/>
                          </a:solidFill>
                          <a:effectLst/>
                          <a:latin typeface="Gill Sans MT" panose="020B0502020104020203" pitchFamily="34" charset="0"/>
                          <a:ea typeface="+mn-ea"/>
                          <a:cs typeface="+mn-cs"/>
                        </a:rPr>
                        <a:t>Discriminación</a:t>
                      </a:r>
                      <a:r>
                        <a:rPr lang="es-NI" sz="1600" b="1" kern="1200" baseline="0" dirty="0">
                          <a:solidFill>
                            <a:schemeClr val="tx1"/>
                          </a:solidFill>
                          <a:effectLst/>
                          <a:latin typeface="Gill Sans MT" panose="020B0502020104020203" pitchFamily="34" charset="0"/>
                          <a:ea typeface="+mn-ea"/>
                          <a:cs typeface="+mn-cs"/>
                        </a:rPr>
                        <a:t> laboral: </a:t>
                      </a:r>
                      <a:r>
                        <a:rPr lang="es-NI" sz="1600" kern="1200" dirty="0">
                          <a:solidFill>
                            <a:schemeClr val="tx1"/>
                          </a:solidFill>
                          <a:effectLst/>
                          <a:latin typeface="Gill Sans MT" panose="020B0502020104020203" pitchFamily="34" charset="0"/>
                          <a:ea typeface="+mn-ea"/>
                          <a:cs typeface="+mn-cs"/>
                        </a:rPr>
                        <a:t>Según el sistema de información del MINSAL, durante el año 2017 hubo 470 solicitudes de la prueba de VIH por motivos de trabajo, que no debería darse, pues ningún empleador puede obligar a una persona a realizarse la prueba para acceder a un trabajo o mantenerse en él.</a:t>
                      </a:r>
                      <a:endParaRPr lang="es-MX" sz="1600" b="1" kern="1200" dirty="0">
                        <a:solidFill>
                          <a:schemeClr val="tx1"/>
                        </a:solidFill>
                        <a:latin typeface="Gill Sans MT" panose="020B0502020104020203" pitchFamily="34" charset="0"/>
                        <a:ea typeface="+mn-ea"/>
                        <a:cs typeface="+mn-cs"/>
                      </a:endParaRPr>
                    </a:p>
                  </a:txBody>
                  <a:tcPr marL="25057" marR="25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3325" name="2 Rectángulo">
            <a:extLst>
              <a:ext uri="{FF2B5EF4-FFF2-40B4-BE49-F238E27FC236}">
                <a16:creationId xmlns:a16="http://schemas.microsoft.com/office/drawing/2014/main" xmlns="" id="{5F03F421-CA9F-4EDA-BB54-E6D743F03DAA}"/>
              </a:ext>
            </a:extLst>
          </p:cNvPr>
          <p:cNvSpPr>
            <a:spLocks noChangeArrowheads="1"/>
          </p:cNvSpPr>
          <p:nvPr/>
        </p:nvSpPr>
        <p:spPr bwMode="auto">
          <a:xfrm>
            <a:off x="112713" y="209550"/>
            <a:ext cx="856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s-NI" altLang="es-NI" sz="2800" b="1">
                <a:latin typeface="Gill Sans MT" panose="020B0502020104020203" pitchFamily="34" charset="0"/>
              </a:rPr>
              <a:t>Condiciones de vida y trabajo</a:t>
            </a:r>
            <a:endParaRPr lang="en-US" altLang="es-NI" sz="2800" b="1">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xmlns="" id="{1DD10C98-5B06-424F-B18B-EE50A3751D36}"/>
              </a:ext>
            </a:extLst>
          </p:cNvPr>
          <p:cNvGraphicFramePr>
            <a:graphicFrameLocks noGrp="1"/>
          </p:cNvGraphicFramePr>
          <p:nvPr>
            <p:extLst>
              <p:ext uri="{D42A27DB-BD31-4B8C-83A1-F6EECF244321}">
                <p14:modId xmlns:p14="http://schemas.microsoft.com/office/powerpoint/2010/main" val="2298203613"/>
              </p:ext>
            </p:extLst>
          </p:nvPr>
        </p:nvGraphicFramePr>
        <p:xfrm>
          <a:off x="250825" y="693738"/>
          <a:ext cx="8689975" cy="6047630"/>
        </p:xfrm>
        <a:graphic>
          <a:graphicData uri="http://schemas.openxmlformats.org/drawingml/2006/table">
            <a:tbl>
              <a:tblPr/>
              <a:tblGrid>
                <a:gridCol w="4897239">
                  <a:extLst>
                    <a:ext uri="{9D8B030D-6E8A-4147-A177-3AD203B41FA5}">
                      <a16:colId xmlns:a16="http://schemas.microsoft.com/office/drawing/2014/main" xmlns="" val="20000"/>
                    </a:ext>
                  </a:extLst>
                </a:gridCol>
                <a:gridCol w="3792736">
                  <a:extLst>
                    <a:ext uri="{9D8B030D-6E8A-4147-A177-3AD203B41FA5}">
                      <a16:colId xmlns:a16="http://schemas.microsoft.com/office/drawing/2014/main" xmlns="" val="20001"/>
                    </a:ext>
                  </a:extLst>
                </a:gridCol>
              </a:tblGrid>
              <a:tr h="368766">
                <a:tc>
                  <a:txBody>
                    <a:bodyPr/>
                    <a:lstStyle/>
                    <a:p>
                      <a:pPr marL="0" marR="0" algn="ctr">
                        <a:spcBef>
                          <a:spcPts val="0"/>
                        </a:spcBef>
                        <a:spcAft>
                          <a:spcPts val="0"/>
                        </a:spcAft>
                      </a:pPr>
                      <a:r>
                        <a:rPr lang="es-NI" sz="1800" b="1" dirty="0">
                          <a:latin typeface="Gill Sans MT"/>
                          <a:ea typeface="Times New Roman"/>
                        </a:rPr>
                        <a:t>Evidencias favorables </a:t>
                      </a:r>
                      <a:endParaRPr lang="en-US" sz="1800" dirty="0">
                        <a:latin typeface="Times New Roman"/>
                        <a:ea typeface="Times New Roman"/>
                      </a:endParaRPr>
                    </a:p>
                  </a:txBody>
                  <a:tcPr marL="25057" marR="25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SV" sz="1800" b="1" kern="1200" noProof="0" dirty="0">
                          <a:solidFill>
                            <a:schemeClr val="tx1"/>
                          </a:solidFill>
                          <a:latin typeface="Gill Sans MT"/>
                          <a:ea typeface="Times New Roman"/>
                          <a:cs typeface="+mn-cs"/>
                        </a:rPr>
                        <a:t>Evidencias limitantes </a:t>
                      </a:r>
                    </a:p>
                  </a:txBody>
                  <a:tcPr marL="25057" marR="25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10000"/>
                  </a:ext>
                </a:extLst>
              </a:tr>
              <a:tr h="5678864">
                <a:tc>
                  <a:txBody>
                    <a:bodyPr/>
                    <a:lstStyle/>
                    <a:p>
                      <a:pPr marL="285750" marR="0" indent="-285750">
                        <a:spcBef>
                          <a:spcPts val="600"/>
                        </a:spcBef>
                        <a:spcAft>
                          <a:spcPts val="0"/>
                        </a:spcAft>
                        <a:buFont typeface="Arial" panose="020B0604020202020204" pitchFamily="34" charset="0"/>
                        <a:buChar char="•"/>
                      </a:pPr>
                      <a:r>
                        <a:rPr lang="es-SV" sz="1400" b="1" kern="1200" noProof="0" dirty="0">
                          <a:solidFill>
                            <a:schemeClr val="tx1"/>
                          </a:solidFill>
                          <a:latin typeface="Gill Sans MT" panose="020B0502020104020203" pitchFamily="34" charset="0"/>
                          <a:ea typeface="Times New Roman"/>
                          <a:cs typeface="+mn-cs"/>
                        </a:rPr>
                        <a:t>Acceso a</a:t>
                      </a:r>
                      <a:r>
                        <a:rPr lang="es-SV" sz="1400" b="1" kern="1200" baseline="0" noProof="0" dirty="0">
                          <a:solidFill>
                            <a:schemeClr val="tx1"/>
                          </a:solidFill>
                          <a:latin typeface="Gill Sans MT" panose="020B0502020104020203" pitchFamily="34" charset="0"/>
                          <a:ea typeface="Times New Roman"/>
                          <a:cs typeface="+mn-cs"/>
                        </a:rPr>
                        <a:t> los servicios de atención en salud</a:t>
                      </a:r>
                      <a:r>
                        <a:rPr lang="es-SV" sz="1400" b="1" kern="1200" noProof="0" dirty="0">
                          <a:solidFill>
                            <a:schemeClr val="tx1"/>
                          </a:solidFill>
                          <a:latin typeface="Gill Sans MT" panose="020B0502020104020203" pitchFamily="34" charset="0"/>
                          <a:ea typeface="Times New Roman"/>
                          <a:cs typeface="+mn-cs"/>
                        </a:rPr>
                        <a:t>: Se</a:t>
                      </a:r>
                      <a:r>
                        <a:rPr lang="es-SV" sz="1400" b="1" kern="1200" baseline="0" noProof="0" dirty="0">
                          <a:solidFill>
                            <a:schemeClr val="tx1"/>
                          </a:solidFill>
                          <a:latin typeface="Gill Sans MT" panose="020B0502020104020203" pitchFamily="34" charset="0"/>
                          <a:ea typeface="Times New Roman"/>
                          <a:cs typeface="+mn-cs"/>
                        </a:rPr>
                        <a:t> </a:t>
                      </a:r>
                      <a:r>
                        <a:rPr lang="es-NI" sz="1400" kern="1200" dirty="0">
                          <a:solidFill>
                            <a:schemeClr val="tx1"/>
                          </a:solidFill>
                          <a:effectLst/>
                          <a:latin typeface="Gill Sans MT" panose="020B0502020104020203" pitchFamily="34" charset="0"/>
                          <a:ea typeface="+mn-ea"/>
                          <a:cs typeface="+mn-cs"/>
                        </a:rPr>
                        <a:t>reporta que se mantienen los servicios de atención integral a PVIH a nivel nacional en 20 hospitales que proporcionan TAR y 18 clínicas VICITS.</a:t>
                      </a:r>
                    </a:p>
                    <a:p>
                      <a:pPr marL="285750" marR="0" indent="-285750">
                        <a:spcBef>
                          <a:spcPts val="600"/>
                        </a:spcBef>
                        <a:spcAft>
                          <a:spcPts val="0"/>
                        </a:spcAft>
                        <a:buFont typeface="Arial" panose="020B0604020202020204" pitchFamily="34" charset="0"/>
                        <a:buChar char="•"/>
                      </a:pPr>
                      <a:r>
                        <a:rPr lang="es-NI" sz="1400" b="1" kern="1200" noProof="0" dirty="0">
                          <a:solidFill>
                            <a:schemeClr val="tx1"/>
                          </a:solidFill>
                          <a:effectLst/>
                          <a:latin typeface="Gill Sans MT" panose="020B0502020104020203" pitchFamily="34" charset="0"/>
                          <a:ea typeface="+mn-ea"/>
                          <a:cs typeface="+mn-cs"/>
                        </a:rPr>
                        <a:t>Acceso al condón:</a:t>
                      </a:r>
                      <a:r>
                        <a:rPr lang="es-NI" sz="1400" b="1" kern="1200" baseline="0" noProof="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El 73.5% (66.2% hombres y 81.3% mujeres) mencionaron que fueron gratis los condones.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Normativas para la atención de las PVIH: </a:t>
                      </a:r>
                      <a:r>
                        <a:rPr lang="es-NI" sz="1400" kern="1200" dirty="0">
                          <a:solidFill>
                            <a:schemeClr val="tx1"/>
                          </a:solidFill>
                          <a:effectLst/>
                          <a:latin typeface="Gill Sans MT" panose="020B0502020104020203" pitchFamily="34" charset="0"/>
                          <a:ea typeface="+mn-ea"/>
                          <a:cs typeface="+mn-cs"/>
                        </a:rPr>
                        <a:t>Se cuenta con la Guía clínica para la atención integral en salud de las personas con VIH publicada en el 2014.</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Cobertura y calidad de la prueba de VIH en PC</a:t>
                      </a:r>
                      <a:r>
                        <a:rPr lang="es-SV" sz="1400" b="0" kern="1200" dirty="0">
                          <a:solidFill>
                            <a:schemeClr val="tx1"/>
                          </a:solidFill>
                          <a:effectLst/>
                          <a:latin typeface="Gill Sans MT" panose="020B0502020104020203" pitchFamily="34" charset="0"/>
                          <a:ea typeface="+mn-ea"/>
                          <a:cs typeface="+mn-cs"/>
                        </a:rPr>
                        <a:t>:</a:t>
                      </a:r>
                      <a:r>
                        <a:rPr lang="es-SV" sz="1400" b="0" kern="1200" baseline="0" dirty="0">
                          <a:solidFill>
                            <a:schemeClr val="tx1"/>
                          </a:solidFill>
                          <a:effectLst/>
                          <a:latin typeface="Gill Sans MT" panose="020B0502020104020203" pitchFamily="34" charset="0"/>
                          <a:ea typeface="+mn-ea"/>
                          <a:cs typeface="+mn-cs"/>
                        </a:rPr>
                        <a:t> </a:t>
                      </a:r>
                      <a:r>
                        <a:rPr lang="es-SV" sz="1400" kern="1200" dirty="0">
                          <a:solidFill>
                            <a:schemeClr val="tx1"/>
                          </a:solidFill>
                          <a:effectLst/>
                          <a:latin typeface="Gill Sans MT" panose="020B0502020104020203" pitchFamily="34" charset="0"/>
                          <a:ea typeface="+mn-ea"/>
                          <a:cs typeface="+mn-cs"/>
                        </a:rPr>
                        <a:t>desde el 2009 a 2018 se han realizada 3,764,528 pruebas de VIH,</a:t>
                      </a:r>
                      <a:r>
                        <a:rPr lang="es-SV" sz="1400" kern="1200" baseline="0" dirty="0">
                          <a:solidFill>
                            <a:schemeClr val="tx1"/>
                          </a:solidFill>
                          <a:effectLst/>
                          <a:latin typeface="Gill Sans MT" panose="020B0502020104020203" pitchFamily="34" charset="0"/>
                          <a:ea typeface="+mn-ea"/>
                          <a:cs typeface="+mn-cs"/>
                        </a:rPr>
                        <a:t> </a:t>
                      </a:r>
                      <a:r>
                        <a:rPr lang="es-SV" sz="1400" kern="1200" dirty="0">
                          <a:solidFill>
                            <a:schemeClr val="tx1"/>
                          </a:solidFill>
                          <a:effectLst/>
                          <a:latin typeface="Gill Sans MT" panose="020B0502020104020203" pitchFamily="34" charset="0"/>
                          <a:ea typeface="+mn-ea"/>
                          <a:cs typeface="+mn-cs"/>
                        </a:rPr>
                        <a:t> a través de MINSAL, ISSS y unidades móviles con el apoyo de fondo mundial y ONG de</a:t>
                      </a:r>
                      <a:r>
                        <a:rPr lang="es-SV" sz="1400" kern="1200" baseline="0" dirty="0">
                          <a:solidFill>
                            <a:schemeClr val="tx1"/>
                          </a:solidFill>
                          <a:effectLst/>
                          <a:latin typeface="Gill Sans MT" panose="020B0502020104020203" pitchFamily="34" charset="0"/>
                          <a:ea typeface="+mn-ea"/>
                          <a:cs typeface="+mn-cs"/>
                        </a:rPr>
                        <a:t> PC</a:t>
                      </a:r>
                      <a:r>
                        <a:rPr lang="es-SV" sz="1400" kern="1200" dirty="0">
                          <a:solidFill>
                            <a:schemeClr val="tx1"/>
                          </a:solidFill>
                          <a:effectLst/>
                          <a:latin typeface="Gill Sans MT" panose="020B0502020104020203" pitchFamily="34" charset="0"/>
                          <a:ea typeface="+mn-ea"/>
                          <a:cs typeface="+mn-cs"/>
                        </a:rPr>
                        <a:t>.</a:t>
                      </a:r>
                    </a:p>
                    <a:p>
                      <a:pPr marL="285750" marR="0" indent="-285750">
                        <a:spcBef>
                          <a:spcPts val="600"/>
                        </a:spcBef>
                        <a:spcAft>
                          <a:spcPts val="0"/>
                        </a:spcAft>
                        <a:buFont typeface="Arial" panose="020B0604020202020204" pitchFamily="34" charset="0"/>
                        <a:buChar char="•"/>
                      </a:pPr>
                      <a:r>
                        <a:rPr lang="es-SV" sz="1400" b="1" kern="1200" noProof="0" dirty="0">
                          <a:solidFill>
                            <a:schemeClr val="tx1"/>
                          </a:solidFill>
                          <a:latin typeface="Gill Sans MT" panose="020B0502020104020203" pitchFamily="34" charset="0"/>
                          <a:ea typeface="+mn-ea"/>
                          <a:cs typeface="+mn-cs"/>
                        </a:rPr>
                        <a:t>Cobertura de CD4 y pruebas genéticas:</a:t>
                      </a:r>
                      <a:r>
                        <a:rPr lang="es-SV" sz="1400" b="1" kern="1200" baseline="0" noProof="0" dirty="0">
                          <a:solidFill>
                            <a:schemeClr val="tx1"/>
                          </a:solidFill>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Descentralización de pruebas de CD4/CD8 y confirmatorias para sífilis FTA ABS a la Región oriental-Hospital Nacional de San Miguel. Pruebas de </a:t>
                      </a:r>
                      <a:r>
                        <a:rPr lang="es-NI" sz="1400" kern="1200" dirty="0" err="1">
                          <a:solidFill>
                            <a:schemeClr val="tx1"/>
                          </a:solidFill>
                          <a:effectLst/>
                          <a:latin typeface="Gill Sans MT" panose="020B0502020104020203" pitchFamily="34" charset="0"/>
                          <a:ea typeface="+mn-ea"/>
                          <a:cs typeface="+mn-cs"/>
                        </a:rPr>
                        <a:t>GeneXpert</a:t>
                      </a:r>
                      <a:r>
                        <a:rPr lang="es-NI" sz="1400" kern="1200" dirty="0">
                          <a:solidFill>
                            <a:schemeClr val="tx1"/>
                          </a:solidFill>
                          <a:effectLst/>
                          <a:latin typeface="Gill Sans MT" panose="020B0502020104020203" pitchFamily="34" charset="0"/>
                          <a:ea typeface="+mn-ea"/>
                          <a:cs typeface="+mn-cs"/>
                        </a:rPr>
                        <a:t> </a:t>
                      </a:r>
                    </a:p>
                    <a:p>
                      <a:pPr marL="285750" marR="0" indent="-285750">
                        <a:spcBef>
                          <a:spcPts val="600"/>
                        </a:spcBef>
                        <a:spcAft>
                          <a:spcPts val="0"/>
                        </a:spcAft>
                        <a:buFont typeface="Arial" panose="020B0604020202020204" pitchFamily="34" charset="0"/>
                        <a:buChar char="•"/>
                      </a:pPr>
                      <a:r>
                        <a:rPr lang="es-NI" sz="1400" b="1" kern="1200" noProof="0" dirty="0">
                          <a:solidFill>
                            <a:schemeClr val="tx1"/>
                          </a:solidFill>
                          <a:effectLst/>
                          <a:latin typeface="Gill Sans MT" panose="020B0502020104020203" pitchFamily="34" charset="0"/>
                          <a:ea typeface="+mn-ea"/>
                          <a:cs typeface="+mn-cs"/>
                        </a:rPr>
                        <a:t>Cascada del continuo de la atención</a:t>
                      </a:r>
                      <a:r>
                        <a:rPr lang="es-NI" sz="1400" b="1" kern="1200" baseline="0" noProof="0" dirty="0">
                          <a:solidFill>
                            <a:schemeClr val="tx1"/>
                          </a:solidFill>
                          <a:effectLst/>
                          <a:latin typeface="Gill Sans MT" panose="020B0502020104020203" pitchFamily="34" charset="0"/>
                          <a:ea typeface="+mn-ea"/>
                          <a:cs typeface="+mn-cs"/>
                        </a:rPr>
                        <a:t> en VIH:</a:t>
                      </a:r>
                      <a:r>
                        <a:rPr lang="es-NI" sz="1400" kern="1200" baseline="0" noProof="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2019 con datos del 2018 reporta que </a:t>
                      </a:r>
                      <a:r>
                        <a:rPr lang="es-NI" sz="1400" kern="1200" baseline="0" dirty="0">
                          <a:solidFill>
                            <a:schemeClr val="tx1"/>
                          </a:solidFill>
                          <a:effectLst/>
                          <a:latin typeface="Gill Sans MT" panose="020B0502020104020203" pitchFamily="34" charset="0"/>
                          <a:ea typeface="+mn-ea"/>
                          <a:cs typeface="+mn-cs"/>
                        </a:rPr>
                        <a:t>P</a:t>
                      </a:r>
                      <a:r>
                        <a:rPr lang="es-NI" sz="1400" kern="1200" dirty="0">
                          <a:solidFill>
                            <a:schemeClr val="tx1"/>
                          </a:solidFill>
                          <a:effectLst/>
                          <a:latin typeface="Gill Sans MT" panose="020B0502020104020203" pitchFamily="34" charset="0"/>
                          <a:ea typeface="+mn-ea"/>
                          <a:cs typeface="+mn-cs"/>
                        </a:rPr>
                        <a:t>VIH el 74% conocen su estado serológico; el 47% están en tratamiento y el 40% tienen carga viral suprimida. </a:t>
                      </a:r>
                    </a:p>
                    <a:p>
                      <a:pPr marL="285750" marR="0" indent="-285750">
                        <a:spcBef>
                          <a:spcPts val="600"/>
                        </a:spcBef>
                        <a:spcAft>
                          <a:spcPts val="0"/>
                        </a:spcAft>
                        <a:buFont typeface="Arial" panose="020B0604020202020204" pitchFamily="34" charset="0"/>
                        <a:buChar char="•"/>
                      </a:pPr>
                      <a:r>
                        <a:rPr lang="es-NI" sz="1400" b="1" kern="1200" dirty="0">
                          <a:solidFill>
                            <a:schemeClr val="tx1"/>
                          </a:solidFill>
                          <a:effectLst/>
                          <a:latin typeface="Gill Sans MT" panose="020B0502020104020203" pitchFamily="34" charset="0"/>
                          <a:ea typeface="+mn-ea"/>
                          <a:cs typeface="+mn-cs"/>
                        </a:rPr>
                        <a:t>Calidad de la atención</a:t>
                      </a:r>
                      <a:r>
                        <a:rPr lang="es-SV" sz="1400" b="0" kern="1200" dirty="0">
                          <a:solidFill>
                            <a:schemeClr val="tx1"/>
                          </a:solidFill>
                          <a:effectLst/>
                          <a:latin typeface="Gill Sans MT" panose="020B0502020104020203" pitchFamily="34" charset="0"/>
                          <a:ea typeface="+mn-ea"/>
                          <a:cs typeface="+mn-cs"/>
                        </a:rPr>
                        <a:t>:</a:t>
                      </a:r>
                      <a:r>
                        <a:rPr lang="es-SV" sz="1400" b="0"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En la encuesta de satisfacción dirigida a PVIH en el 2019 el 95% manifestó satisfacción en la atención.</a:t>
                      </a:r>
                      <a:endParaRPr lang="es-SV" sz="1400" kern="1200" noProof="0" dirty="0">
                        <a:solidFill>
                          <a:schemeClr val="tx1"/>
                        </a:solidFill>
                        <a:latin typeface="Gill Sans MT" panose="020B0502020104020203" pitchFamily="34" charset="0"/>
                        <a:ea typeface="+mn-ea"/>
                        <a:cs typeface="+mn-cs"/>
                      </a:endParaRPr>
                    </a:p>
                  </a:txBody>
                  <a:tcPr marL="25057" marR="25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s-NI" sz="1400" b="1" kern="1200" dirty="0">
                          <a:solidFill>
                            <a:schemeClr val="tx1"/>
                          </a:solidFill>
                          <a:latin typeface="Gill Sans MT" panose="020B0502020104020203" pitchFamily="34" charset="0"/>
                          <a:ea typeface="+mn-ea"/>
                          <a:cs typeface="+mn-cs"/>
                        </a:rPr>
                        <a:t>Acceso</a:t>
                      </a:r>
                      <a:r>
                        <a:rPr lang="es-NI" sz="1400" b="1" kern="1200" baseline="0" dirty="0">
                          <a:solidFill>
                            <a:schemeClr val="tx1"/>
                          </a:solidFill>
                          <a:latin typeface="Gill Sans MT" panose="020B0502020104020203" pitchFamily="34" charset="0"/>
                          <a:ea typeface="+mn-ea"/>
                          <a:cs typeface="+mn-cs"/>
                        </a:rPr>
                        <a:t> al condón: </a:t>
                      </a:r>
                      <a:r>
                        <a:rPr lang="es-NI" sz="1400" kern="1200" baseline="0" dirty="0">
                          <a:solidFill>
                            <a:schemeClr val="tx1"/>
                          </a:solidFill>
                          <a:latin typeface="Gill Sans MT" panose="020B0502020104020203" pitchFamily="34" charset="0"/>
                          <a:ea typeface="+mn-ea"/>
                          <a:cs typeface="+mn-cs"/>
                        </a:rPr>
                        <a:t>Es </a:t>
                      </a:r>
                      <a:r>
                        <a:rPr lang="es-NI" sz="1400" kern="1200" dirty="0">
                          <a:solidFill>
                            <a:schemeClr val="tx1"/>
                          </a:solidFill>
                          <a:effectLst/>
                          <a:latin typeface="Gill Sans MT" panose="020B0502020104020203" pitchFamily="34" charset="0"/>
                          <a:ea typeface="+mn-ea"/>
                          <a:cs typeface="+mn-cs"/>
                        </a:rPr>
                        <a:t>difícil,</a:t>
                      </a:r>
                      <a:r>
                        <a:rPr lang="es-NI" sz="1400" kern="1200" baseline="0" dirty="0">
                          <a:solidFill>
                            <a:schemeClr val="tx1"/>
                          </a:solidFill>
                          <a:effectLst/>
                          <a:latin typeface="Gill Sans MT" panose="020B0502020104020203" pitchFamily="34" charset="0"/>
                          <a:ea typeface="+mn-ea"/>
                          <a:cs typeface="+mn-cs"/>
                        </a:rPr>
                        <a:t> para el </a:t>
                      </a:r>
                      <a:r>
                        <a:rPr lang="es-NI" sz="1400" kern="1200" dirty="0">
                          <a:solidFill>
                            <a:schemeClr val="tx1"/>
                          </a:solidFill>
                          <a:effectLst/>
                          <a:latin typeface="Gill Sans MT" panose="020B0502020104020203" pitchFamily="34" charset="0"/>
                          <a:ea typeface="+mn-ea"/>
                          <a:cs typeface="+mn-cs"/>
                        </a:rPr>
                        <a:t> 7.2% (5.6% hombres y 8.7% mujeres)</a:t>
                      </a:r>
                      <a:r>
                        <a:rPr lang="es-NI" sz="1400" kern="1200" baseline="0" dirty="0">
                          <a:solidFill>
                            <a:schemeClr val="tx1"/>
                          </a:solidFill>
                          <a:effectLst/>
                          <a:latin typeface="Gill Sans MT" panose="020B0502020104020203" pitchFamily="34" charset="0"/>
                          <a:ea typeface="+mn-ea"/>
                          <a:cs typeface="+mn-cs"/>
                        </a:rPr>
                        <a:t> </a:t>
                      </a:r>
                      <a:r>
                        <a:rPr lang="es-NI" sz="1400" kern="1200" baseline="0" dirty="0" err="1">
                          <a:solidFill>
                            <a:schemeClr val="tx1"/>
                          </a:solidFill>
                          <a:effectLst/>
                          <a:latin typeface="Gill Sans MT" panose="020B0502020104020203" pitchFamily="34" charset="0"/>
                          <a:ea typeface="+mn-ea"/>
                          <a:cs typeface="+mn-cs"/>
                        </a:rPr>
                        <a:t>accesar</a:t>
                      </a:r>
                      <a:r>
                        <a:rPr lang="es-NI" sz="1400" kern="1200" baseline="0" dirty="0">
                          <a:solidFill>
                            <a:schemeClr val="tx1"/>
                          </a:solidFill>
                          <a:effectLst/>
                          <a:latin typeface="Gill Sans MT" panose="020B0502020104020203" pitchFamily="34" charset="0"/>
                          <a:ea typeface="+mn-ea"/>
                          <a:cs typeface="+mn-cs"/>
                        </a:rPr>
                        <a:t> a condones, para 2010. </a:t>
                      </a:r>
                    </a:p>
                    <a:p>
                      <a:pPr marL="285750" lvl="0" indent="-285750">
                        <a:buFont typeface="Arial" panose="020B0604020202020204" pitchFamily="34" charset="0"/>
                        <a:buChar char="•"/>
                      </a:pPr>
                      <a:r>
                        <a:rPr lang="es-NI" sz="1400" b="1" kern="1200" dirty="0">
                          <a:solidFill>
                            <a:schemeClr val="tx1"/>
                          </a:solidFill>
                          <a:effectLst/>
                          <a:latin typeface="Gill Sans MT" panose="020B0502020104020203" pitchFamily="34" charset="0"/>
                          <a:ea typeface="+mn-ea"/>
                          <a:cs typeface="+mn-cs"/>
                        </a:rPr>
                        <a:t>Gasto de bolsillo:</a:t>
                      </a:r>
                      <a:r>
                        <a:rPr lang="es-NI" sz="1400" b="1"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El 26.5% (33.8% hombres y 18.7% mujeres) pagaron algo para adquirir condón.</a:t>
                      </a:r>
                    </a:p>
                    <a:p>
                      <a:pPr marL="285750" lvl="0" indent="-285750">
                        <a:buFont typeface="Arial" panose="020B0604020202020204" pitchFamily="34" charset="0"/>
                        <a:buChar char="•"/>
                      </a:pPr>
                      <a:r>
                        <a:rPr lang="es-NI" sz="1400" b="1" kern="1200" dirty="0">
                          <a:solidFill>
                            <a:schemeClr val="tx1"/>
                          </a:solidFill>
                          <a:effectLst/>
                          <a:latin typeface="Gill Sans MT" panose="020B0502020104020203" pitchFamily="34" charset="0"/>
                          <a:ea typeface="+mn-ea"/>
                          <a:cs typeface="+mn-cs"/>
                        </a:rPr>
                        <a:t>Bajo uso de lubricante</a:t>
                      </a:r>
                      <a:r>
                        <a:rPr lang="es-SV" sz="1400" b="0" kern="1200" dirty="0">
                          <a:solidFill>
                            <a:schemeClr val="tx1"/>
                          </a:solidFill>
                          <a:effectLst/>
                          <a:latin typeface="Gill Sans MT" panose="020B0502020104020203" pitchFamily="34" charset="0"/>
                          <a:ea typeface="+mn-ea"/>
                          <a:cs typeface="+mn-cs"/>
                        </a:rPr>
                        <a:t>:</a:t>
                      </a:r>
                      <a:r>
                        <a:rPr lang="es-SV" sz="1400" b="0"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El 18.5% (26.2% hombres y 10.5% mujeres) utilizó lubricante durante las relaciones sexuales.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Diagnóstico tardío de VIH y estado de salud</a:t>
                      </a:r>
                      <a:r>
                        <a:rPr lang="es-NI" sz="1400" b="0" kern="1200" dirty="0">
                          <a:solidFill>
                            <a:schemeClr val="tx1"/>
                          </a:solidFill>
                          <a:effectLst/>
                          <a:latin typeface="Gill Sans MT" panose="020B0502020104020203" pitchFamily="34" charset="0"/>
                          <a:ea typeface="+mn-ea"/>
                          <a:cs typeface="+mn-cs"/>
                        </a:rPr>
                        <a:t>:</a:t>
                      </a:r>
                      <a:r>
                        <a:rPr lang="es-NI" sz="1400" b="0"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Según la ECVC un 47.2% (44.6% hombres y 49.5% mujeres) fue diagnosticado con VIH hace más de tres años. El 38.5% (41.4% hombres y 35.2% mujeres) fue diagnosticado entre 1 a 3 años y solo un 7.7% en menos de 6 meses.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Baja</a:t>
                      </a:r>
                      <a:r>
                        <a:rPr lang="es-NI" sz="1400" b="1" kern="1200" baseline="0" dirty="0">
                          <a:solidFill>
                            <a:schemeClr val="tx1"/>
                          </a:solidFill>
                          <a:effectLst/>
                          <a:latin typeface="Gill Sans MT" panose="020B0502020104020203" pitchFamily="34" charset="0"/>
                          <a:ea typeface="+mn-ea"/>
                          <a:cs typeface="+mn-cs"/>
                        </a:rPr>
                        <a:t> calidad de la atención: </a:t>
                      </a:r>
                      <a:r>
                        <a:rPr lang="es-NI" sz="1400" b="0" kern="1200" baseline="0" dirty="0">
                          <a:solidFill>
                            <a:schemeClr val="tx1"/>
                          </a:solidFill>
                          <a:effectLst/>
                          <a:latin typeface="Gill Sans MT" panose="020B0502020104020203" pitchFamily="34" charset="0"/>
                          <a:ea typeface="+mn-ea"/>
                          <a:cs typeface="+mn-cs"/>
                        </a:rPr>
                        <a:t>E</a:t>
                      </a:r>
                      <a:r>
                        <a:rPr lang="es-NI" sz="1400" kern="1200" dirty="0">
                          <a:solidFill>
                            <a:schemeClr val="tx1"/>
                          </a:solidFill>
                          <a:effectLst/>
                          <a:latin typeface="Gill Sans MT" panose="020B0502020104020203" pitchFamily="34" charset="0"/>
                          <a:ea typeface="+mn-ea"/>
                          <a:cs typeface="+mn-cs"/>
                        </a:rPr>
                        <a:t>l 5% dijo que no estaba satisfecho y las razones fueron: 38.5% actitud del personal de salud, 30.8% problemas de organización del establecimiento de salud, el 15% retraso en la atención y 7.7% discriminación y 7.7% infraestructura.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Discriminación</a:t>
                      </a:r>
                      <a:r>
                        <a:rPr lang="es-NI" sz="1400" b="1"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PASCA en el 2013 reporta que el 35% de mujeres y hombres de 15 a 49 años que reportan actitudes discriminatorias hacia las personas que viven con el VIH.</a:t>
                      </a:r>
                      <a:endParaRPr lang="es-SV" sz="1400" kern="1200" dirty="0">
                        <a:solidFill>
                          <a:schemeClr val="tx1"/>
                        </a:solidFill>
                        <a:effectLst/>
                        <a:latin typeface="Gill Sans MT" panose="020B0502020104020203" pitchFamily="34" charset="0"/>
                        <a:ea typeface="+mn-ea"/>
                        <a:cs typeface="+mn-cs"/>
                      </a:endParaRPr>
                    </a:p>
                  </a:txBody>
                  <a:tcPr marL="25057" marR="25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4349" name="2 Rectángulo">
            <a:extLst>
              <a:ext uri="{FF2B5EF4-FFF2-40B4-BE49-F238E27FC236}">
                <a16:creationId xmlns:a16="http://schemas.microsoft.com/office/drawing/2014/main" xmlns="" id="{94155CBB-84CE-4566-812F-0894A398ABE6}"/>
              </a:ext>
            </a:extLst>
          </p:cNvPr>
          <p:cNvSpPr>
            <a:spLocks noChangeArrowheads="1"/>
          </p:cNvSpPr>
          <p:nvPr/>
        </p:nvSpPr>
        <p:spPr bwMode="auto">
          <a:xfrm>
            <a:off x="251520" y="116632"/>
            <a:ext cx="8569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s-MX" altLang="es-NI" sz="3200" b="1">
                <a:latin typeface="Calibri" panose="020F0502020204030204" pitchFamily="34" charset="0"/>
              </a:rPr>
              <a:t>Acceso de servicios de atención en salud</a:t>
            </a:r>
            <a:endParaRPr lang="en-US" altLang="es-NI" sz="2800" b="1">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xmlns="" id="{1DD10C98-5B06-424F-B18B-EE50A3751D36}"/>
              </a:ext>
            </a:extLst>
          </p:cNvPr>
          <p:cNvGraphicFramePr>
            <a:graphicFrameLocks noGrp="1"/>
          </p:cNvGraphicFramePr>
          <p:nvPr>
            <p:extLst>
              <p:ext uri="{D42A27DB-BD31-4B8C-83A1-F6EECF244321}">
                <p14:modId xmlns:p14="http://schemas.microsoft.com/office/powerpoint/2010/main" val="4144564855"/>
              </p:ext>
            </p:extLst>
          </p:nvPr>
        </p:nvGraphicFramePr>
        <p:xfrm>
          <a:off x="251520" y="772939"/>
          <a:ext cx="8689975" cy="6040437"/>
        </p:xfrm>
        <a:graphic>
          <a:graphicData uri="http://schemas.openxmlformats.org/drawingml/2006/table">
            <a:tbl>
              <a:tblPr/>
              <a:tblGrid>
                <a:gridCol w="4608512">
                  <a:extLst>
                    <a:ext uri="{9D8B030D-6E8A-4147-A177-3AD203B41FA5}">
                      <a16:colId xmlns:a16="http://schemas.microsoft.com/office/drawing/2014/main" xmlns="" val="20000"/>
                    </a:ext>
                  </a:extLst>
                </a:gridCol>
                <a:gridCol w="4081463">
                  <a:extLst>
                    <a:ext uri="{9D8B030D-6E8A-4147-A177-3AD203B41FA5}">
                      <a16:colId xmlns:a16="http://schemas.microsoft.com/office/drawing/2014/main" xmlns="" val="20001"/>
                    </a:ext>
                  </a:extLst>
                </a:gridCol>
              </a:tblGrid>
              <a:tr h="446917">
                <a:tc>
                  <a:txBody>
                    <a:bodyPr/>
                    <a:lstStyle/>
                    <a:p>
                      <a:pPr marL="0" marR="0" algn="ctr">
                        <a:spcBef>
                          <a:spcPts val="0"/>
                        </a:spcBef>
                        <a:spcAft>
                          <a:spcPts val="0"/>
                        </a:spcAft>
                      </a:pPr>
                      <a:r>
                        <a:rPr lang="es-NI" sz="1800" b="1" dirty="0">
                          <a:latin typeface="Gill Sans MT"/>
                          <a:ea typeface="Times New Roman"/>
                        </a:rPr>
                        <a:t>Evidencias favorables </a:t>
                      </a:r>
                      <a:endParaRPr lang="en-US" sz="1800" dirty="0">
                        <a:latin typeface="Times New Roman"/>
                        <a:ea typeface="Times New Roman"/>
                      </a:endParaRPr>
                    </a:p>
                  </a:txBody>
                  <a:tcPr marL="25057" marR="25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tx1"/>
                          </a:solidFill>
                          <a:latin typeface="Gill Sans MT" panose="020B0502020104020203" pitchFamily="34" charset="0"/>
                          <a:ea typeface="Times New Roman"/>
                          <a:cs typeface="+mn-cs"/>
                        </a:rPr>
                        <a:t>Evidencias</a:t>
                      </a:r>
                      <a:r>
                        <a:rPr lang="en-US" sz="1800" b="1" kern="1200" dirty="0">
                          <a:solidFill>
                            <a:schemeClr val="tx1"/>
                          </a:solidFill>
                          <a:latin typeface="Gill Sans MT" panose="020B0502020104020203" pitchFamily="34" charset="0"/>
                          <a:ea typeface="Times New Roman"/>
                          <a:cs typeface="+mn-cs"/>
                        </a:rPr>
                        <a:t> </a:t>
                      </a:r>
                      <a:r>
                        <a:rPr lang="en-US" sz="1800" b="1" kern="1200" dirty="0" err="1">
                          <a:solidFill>
                            <a:schemeClr val="tx1"/>
                          </a:solidFill>
                          <a:latin typeface="Gill Sans MT" panose="020B0502020104020203" pitchFamily="34" charset="0"/>
                          <a:ea typeface="Times New Roman"/>
                          <a:cs typeface="+mn-cs"/>
                        </a:rPr>
                        <a:t>limitantes</a:t>
                      </a:r>
                      <a:r>
                        <a:rPr lang="en-US" sz="1800" b="1" kern="1200" dirty="0">
                          <a:solidFill>
                            <a:schemeClr val="tx1"/>
                          </a:solidFill>
                          <a:latin typeface="Gill Sans MT" panose="020B0502020104020203" pitchFamily="34" charset="0"/>
                          <a:ea typeface="Times New Roman"/>
                          <a:cs typeface="+mn-cs"/>
                        </a:rPr>
                        <a:t> </a:t>
                      </a:r>
                    </a:p>
                  </a:txBody>
                  <a:tcPr marL="25057" marR="25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10000"/>
                  </a:ext>
                </a:extLst>
              </a:tr>
              <a:tr h="5593520">
                <a:tc>
                  <a:txBody>
                    <a:bodyPr/>
                    <a:lstStyle/>
                    <a:p>
                      <a:pPr marL="285750" lvl="0" indent="-285750" fontAlgn="base">
                        <a:buFont typeface="Arial" panose="020B0604020202020204" pitchFamily="34" charset="0"/>
                        <a:buChar char="•"/>
                      </a:pPr>
                      <a:r>
                        <a:rPr lang="es-NI" sz="1400" b="1" kern="1200" dirty="0">
                          <a:solidFill>
                            <a:schemeClr val="tx1"/>
                          </a:solidFill>
                          <a:effectLst/>
                          <a:latin typeface="Gill Sans MT" panose="020B0502020104020203" pitchFamily="34" charset="0"/>
                          <a:ea typeface="+mn-ea"/>
                          <a:cs typeface="+mn-cs"/>
                        </a:rPr>
                        <a:t>Rol de la familia en la prevención del VIH</a:t>
                      </a:r>
                      <a:r>
                        <a:rPr lang="es-NI" sz="1400" b="0" kern="1200" dirty="0">
                          <a:solidFill>
                            <a:schemeClr val="tx1"/>
                          </a:solidFill>
                          <a:effectLst/>
                          <a:latin typeface="Gill Sans MT" panose="020B0502020104020203" pitchFamily="34" charset="0"/>
                          <a:ea typeface="+mn-ea"/>
                          <a:cs typeface="+mn-cs"/>
                        </a:rPr>
                        <a:t>:</a:t>
                      </a:r>
                      <a:r>
                        <a:rPr lang="es-NI" sz="1400" b="0" kern="1200" baseline="0" dirty="0">
                          <a:solidFill>
                            <a:schemeClr val="tx1"/>
                          </a:solidFill>
                          <a:effectLst/>
                          <a:latin typeface="Gill Sans MT" panose="020B0502020104020203" pitchFamily="34" charset="0"/>
                          <a:ea typeface="+mn-ea"/>
                          <a:cs typeface="+mn-cs"/>
                        </a:rPr>
                        <a:t> L</a:t>
                      </a:r>
                      <a:r>
                        <a:rPr lang="es-NI" sz="1400" kern="1200" dirty="0">
                          <a:solidFill>
                            <a:schemeClr val="tx1"/>
                          </a:solidFill>
                          <a:effectLst/>
                          <a:latin typeface="Gill Sans MT" panose="020B0502020104020203" pitchFamily="34" charset="0"/>
                          <a:ea typeface="+mn-ea"/>
                          <a:cs typeface="+mn-cs"/>
                        </a:rPr>
                        <a:t>as PVH se sienten motivados a mejorar su salud. El 41.4% menciona que el amor a su familia/pareja, 53% (56% hombres y 50% mujeres) la autoestima y el 61% deseos de vivir.</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Rol de las ONG en la prevención:</a:t>
                      </a:r>
                      <a:r>
                        <a:rPr lang="es-NI" sz="1400" b="1"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Organizaciones de la sociedad civil están ejecutando la subvención innovando servicios, reduciendo riesgos y renovando vidas dirigidas a </a:t>
                      </a:r>
                      <a:r>
                        <a:rPr lang="es-NI" sz="1400" kern="1200" dirty="0" smtClean="0">
                          <a:solidFill>
                            <a:schemeClr val="tx1"/>
                          </a:solidFill>
                          <a:effectLst/>
                          <a:latin typeface="Gill Sans MT" panose="020B0502020104020203" pitchFamily="34" charset="0"/>
                          <a:ea typeface="+mn-ea"/>
                          <a:cs typeface="+mn-cs"/>
                        </a:rPr>
                        <a:t>PC.</a:t>
                      </a:r>
                      <a:endParaRPr lang="es-SV" sz="1400" kern="1200" dirty="0" smtClean="0">
                        <a:solidFill>
                          <a:schemeClr val="tx1"/>
                        </a:solidFill>
                        <a:effectLst/>
                        <a:latin typeface="Gill Sans MT" panose="020B0502020104020203" pitchFamily="34"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NI" sz="1400" kern="1200" dirty="0" smtClean="0">
                          <a:solidFill>
                            <a:schemeClr val="tx1"/>
                          </a:solidFill>
                          <a:effectLst/>
                          <a:latin typeface="Gill Sans MT" panose="020B0502020104020203" pitchFamily="34" charset="0"/>
                          <a:ea typeface="+mn-ea"/>
                          <a:cs typeface="+mn-cs"/>
                        </a:rPr>
                        <a:t>El </a:t>
                      </a:r>
                      <a:r>
                        <a:rPr lang="es-NI" sz="1400" kern="1200" dirty="0">
                          <a:solidFill>
                            <a:schemeClr val="tx1"/>
                          </a:solidFill>
                          <a:effectLst/>
                          <a:latin typeface="Gill Sans MT" panose="020B0502020104020203" pitchFamily="34" charset="0"/>
                          <a:ea typeface="+mn-ea"/>
                          <a:cs typeface="+mn-cs"/>
                        </a:rPr>
                        <a:t>30% de las PVIH buscó apoyo cuando tuvo la necesidad de denunciar las violaciones a sus derechos.</a:t>
                      </a:r>
                    </a:p>
                    <a:p>
                      <a:pPr marL="285750" lvl="0" indent="-285750" fontAlgn="base">
                        <a:buFont typeface="Arial" panose="020B0604020202020204" pitchFamily="34" charset="0"/>
                        <a:buChar char="•"/>
                      </a:pPr>
                      <a:r>
                        <a:rPr lang="es-NI" sz="1400" b="1" kern="1200" dirty="0" err="1">
                          <a:solidFill>
                            <a:schemeClr val="tx1"/>
                          </a:solidFill>
                          <a:effectLst/>
                          <a:latin typeface="Gill Sans MT" panose="020B0502020104020203" pitchFamily="34" charset="0"/>
                          <a:ea typeface="+mn-ea"/>
                          <a:cs typeface="+mn-cs"/>
                        </a:rPr>
                        <a:t>Autocuido</a:t>
                      </a:r>
                      <a:r>
                        <a:rPr lang="es-NI" sz="1400" b="1" kern="1200" dirty="0">
                          <a:solidFill>
                            <a:schemeClr val="tx1"/>
                          </a:solidFill>
                          <a:effectLst/>
                          <a:latin typeface="Gill Sans MT" panose="020B0502020104020203" pitchFamily="34" charset="0"/>
                          <a:ea typeface="+mn-ea"/>
                          <a:cs typeface="+mn-cs"/>
                        </a:rPr>
                        <a:t> de su salud</a:t>
                      </a:r>
                      <a:r>
                        <a:rPr lang="es-SV" sz="1400" b="0" kern="1200" dirty="0">
                          <a:solidFill>
                            <a:schemeClr val="tx1"/>
                          </a:solidFill>
                          <a:effectLst/>
                          <a:latin typeface="Gill Sans MT" panose="020B0502020104020203" pitchFamily="34" charset="0"/>
                          <a:ea typeface="+mn-ea"/>
                          <a:cs typeface="+mn-cs"/>
                        </a:rPr>
                        <a:t>:</a:t>
                      </a:r>
                      <a:r>
                        <a:rPr lang="es-SV" sz="1400" b="0"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El 93.7% (92% hombres y 95.4% mujeres) manifestaron que cuidan mejor su salud, después de haber recibido el diagnóstico de ser PVIH.</a:t>
                      </a:r>
                    </a:p>
                    <a:p>
                      <a:pPr marL="285750" lvl="0" indent="-285750" fontAlgn="base">
                        <a:buFont typeface="Arial" panose="020B0604020202020204" pitchFamily="34" charset="0"/>
                        <a:buChar char="•"/>
                      </a:pPr>
                      <a:r>
                        <a:rPr lang="es-NI" sz="1400" b="1" kern="1200" dirty="0">
                          <a:solidFill>
                            <a:schemeClr val="tx1"/>
                          </a:solidFill>
                          <a:effectLst/>
                          <a:latin typeface="Gill Sans MT" panose="020B0502020104020203" pitchFamily="34" charset="0"/>
                          <a:ea typeface="+mn-ea"/>
                          <a:cs typeface="+mn-cs"/>
                        </a:rPr>
                        <a:t>Rol de las </a:t>
                      </a:r>
                      <a:r>
                        <a:rPr lang="es-NI" sz="1400" b="1" kern="1200" dirty="0" err="1">
                          <a:solidFill>
                            <a:schemeClr val="tx1"/>
                          </a:solidFill>
                          <a:effectLst/>
                          <a:latin typeface="Gill Sans MT" panose="020B0502020104020203" pitchFamily="34" charset="0"/>
                          <a:ea typeface="+mn-ea"/>
                          <a:cs typeface="+mn-cs"/>
                        </a:rPr>
                        <a:t>ONGs</a:t>
                      </a:r>
                      <a:r>
                        <a:rPr lang="es-NI" sz="1400" b="1" kern="1200" dirty="0">
                          <a:solidFill>
                            <a:schemeClr val="tx1"/>
                          </a:solidFill>
                          <a:effectLst/>
                          <a:latin typeface="Gill Sans MT" panose="020B0502020104020203" pitchFamily="34" charset="0"/>
                          <a:ea typeface="+mn-ea"/>
                          <a:cs typeface="+mn-cs"/>
                        </a:rPr>
                        <a:t> en la abogacía</a:t>
                      </a:r>
                      <a:r>
                        <a:rPr lang="es-NI" sz="1400" b="0" kern="1200" dirty="0">
                          <a:solidFill>
                            <a:schemeClr val="tx1"/>
                          </a:solidFill>
                          <a:effectLst/>
                          <a:latin typeface="Gill Sans MT" panose="020B0502020104020203" pitchFamily="34" charset="0"/>
                          <a:ea typeface="+mn-ea"/>
                          <a:cs typeface="+mn-cs"/>
                        </a:rPr>
                        <a:t>:</a:t>
                      </a:r>
                      <a:r>
                        <a:rPr lang="es-NI" sz="1400" b="0"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El Salvador cuenta con una amplia red de ONG que trabaja en el tema prevención de ITS y VIH entre ellas: FUNDASIDA, REDSAL+, Orquídeas del Mar, Flor de Piedra y Entre Amigos.</a:t>
                      </a:r>
                    </a:p>
                    <a:p>
                      <a:pPr marL="285750" lvl="0" indent="-285750" fontAlgn="base">
                        <a:buFont typeface="Arial" panose="020B0604020202020204" pitchFamily="34" charset="0"/>
                        <a:buChar char="•"/>
                      </a:pPr>
                      <a:r>
                        <a:rPr lang="es-NI" sz="1400" b="1" kern="1200" dirty="0">
                          <a:solidFill>
                            <a:schemeClr val="tx1"/>
                          </a:solidFill>
                          <a:effectLst/>
                          <a:latin typeface="Gill Sans MT" panose="020B0502020104020203" pitchFamily="34" charset="0"/>
                          <a:ea typeface="+mn-ea"/>
                          <a:cs typeface="+mn-cs"/>
                        </a:rPr>
                        <a:t>Participación de los PVIH en ONG:</a:t>
                      </a:r>
                      <a:r>
                        <a:rPr lang="es-NI" sz="1400" b="1"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El 34.6% (26.5% hombres y 43% mujeres) de las PVIH mencionaron que asisten a GAM.</a:t>
                      </a:r>
                    </a:p>
                    <a:p>
                      <a:pPr marL="285750" lvl="0" indent="-285750" fontAlgn="base">
                        <a:buFont typeface="Arial" panose="020B0604020202020204" pitchFamily="34" charset="0"/>
                        <a:buChar char="•"/>
                      </a:pPr>
                      <a:r>
                        <a:rPr lang="es-NI" sz="1400" b="1" kern="1200" dirty="0">
                          <a:solidFill>
                            <a:schemeClr val="tx1"/>
                          </a:solidFill>
                          <a:effectLst/>
                          <a:latin typeface="Gill Sans MT" panose="020B0502020104020203" pitchFamily="34" charset="0"/>
                          <a:ea typeface="+mn-ea"/>
                          <a:cs typeface="+mn-cs"/>
                        </a:rPr>
                        <a:t>Rol de los medios de comunicación en la prevención</a:t>
                      </a:r>
                      <a:r>
                        <a:rPr lang="es-SV" sz="1400" b="0" kern="1200" dirty="0">
                          <a:solidFill>
                            <a:schemeClr val="tx1"/>
                          </a:solidFill>
                          <a:effectLst/>
                          <a:latin typeface="Gill Sans MT" panose="020B0502020104020203" pitchFamily="34" charset="0"/>
                          <a:ea typeface="+mn-ea"/>
                          <a:cs typeface="+mn-cs"/>
                        </a:rPr>
                        <a:t>:</a:t>
                      </a:r>
                      <a:r>
                        <a:rPr lang="es-SV" sz="1400" b="0"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El 11% de las PVIH han escuchados mensajes por la radio; el 8.6% por la TV y el 8% información escrita, eso les ha dado razones para atender su salud.</a:t>
                      </a:r>
                      <a:endParaRPr lang="en-US" sz="1400" kern="1200" dirty="0">
                        <a:solidFill>
                          <a:schemeClr val="tx1"/>
                        </a:solidFill>
                        <a:latin typeface="Gill Sans MT" panose="020B0502020104020203" pitchFamily="34" charset="0"/>
                        <a:ea typeface="+mn-ea"/>
                        <a:cs typeface="+mn-cs"/>
                      </a:endParaRPr>
                    </a:p>
                  </a:txBody>
                  <a:tcPr marL="25057" marR="25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Rol de la familia en la prevención del VIH</a:t>
                      </a:r>
                      <a:r>
                        <a:rPr lang="es-NI" sz="1400" b="0" kern="1200" dirty="0">
                          <a:solidFill>
                            <a:schemeClr val="tx1"/>
                          </a:solidFill>
                          <a:effectLst/>
                          <a:latin typeface="Gill Sans MT" panose="020B0502020104020203" pitchFamily="34" charset="0"/>
                          <a:ea typeface="+mn-ea"/>
                          <a:cs typeface="+mn-cs"/>
                        </a:rPr>
                        <a:t>:</a:t>
                      </a:r>
                      <a:r>
                        <a:rPr lang="es-NI" sz="1400" b="0" kern="1200" baseline="0" dirty="0">
                          <a:solidFill>
                            <a:schemeClr val="tx1"/>
                          </a:solidFill>
                          <a:effectLst/>
                          <a:latin typeface="Gill Sans MT" panose="020B0502020104020203" pitchFamily="34" charset="0"/>
                          <a:ea typeface="+mn-ea"/>
                          <a:cs typeface="+mn-cs"/>
                        </a:rPr>
                        <a:t> Un estudio sobre </a:t>
                      </a:r>
                      <a:r>
                        <a:rPr lang="es-NI" sz="1400" kern="1200" dirty="0">
                          <a:solidFill>
                            <a:schemeClr val="tx1"/>
                          </a:solidFill>
                          <a:effectLst/>
                          <a:latin typeface="Gill Sans MT" panose="020B0502020104020203" pitchFamily="34" charset="0"/>
                          <a:ea typeface="+mn-ea"/>
                          <a:cs typeface="+mn-cs"/>
                        </a:rPr>
                        <a:t>aceptación o rechazo de la familia hacia el PVIH/sida. La minoría de los familiares refiere que “es una enfermedad mortal”, y unos pocos mencionan que “es una enfermedad grave”, y también unos pocos mencionaron que “es por castigo de Dios.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Rol de las ONG en la prevención: </a:t>
                      </a:r>
                      <a:r>
                        <a:rPr lang="es-NI" sz="1400" kern="1200" dirty="0">
                          <a:solidFill>
                            <a:schemeClr val="tx1"/>
                          </a:solidFill>
                          <a:effectLst/>
                          <a:latin typeface="Gill Sans MT" panose="020B0502020104020203" pitchFamily="34" charset="0"/>
                          <a:ea typeface="+mn-ea"/>
                          <a:cs typeface="+mn-cs"/>
                        </a:rPr>
                        <a:t>El hecho de que la mayoría del acceso a prevención sea realizada a través de ONG que dependen de financiamiento externo es un factor limitante para el personal de salud ya que menos conocimiento tendrán sobre la situación que aqueja a la población PVIH.</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VBG</a:t>
                      </a:r>
                      <a:r>
                        <a:rPr lang="es-NI" sz="1400" b="0" kern="1200" dirty="0">
                          <a:solidFill>
                            <a:schemeClr val="tx1"/>
                          </a:solidFill>
                          <a:effectLst/>
                          <a:latin typeface="Gill Sans MT" panose="020B0502020104020203" pitchFamily="34" charset="0"/>
                          <a:ea typeface="+mn-ea"/>
                          <a:cs typeface="+mn-cs"/>
                        </a:rPr>
                        <a:t>:</a:t>
                      </a:r>
                      <a:r>
                        <a:rPr lang="es-NI" sz="1400" b="0"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En cuanto a manifestaciones de rechazo por ser PVIH se encontró que el 36% fue de parte de la familia; el 32% ha sido rechazado por su vecindario; el 28% por las amistades; el 20% sufrieron rechazo por miembros de la comunidad; el 6.4% de las PVIH han sido expulsada de la casa y un 3% rechazo por sus parejas.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NI" sz="1400" b="1" kern="1200" dirty="0">
                          <a:solidFill>
                            <a:schemeClr val="tx1"/>
                          </a:solidFill>
                          <a:effectLst/>
                          <a:latin typeface="Gill Sans MT" panose="020B0502020104020203" pitchFamily="34" charset="0"/>
                          <a:ea typeface="+mn-ea"/>
                          <a:cs typeface="+mn-cs"/>
                        </a:rPr>
                        <a:t>Discriminación</a:t>
                      </a:r>
                      <a:r>
                        <a:rPr lang="es-NI" sz="1400" b="1" kern="1200" baseline="0" dirty="0">
                          <a:solidFill>
                            <a:schemeClr val="tx1"/>
                          </a:solidFill>
                          <a:effectLst/>
                          <a:latin typeface="Gill Sans MT" panose="020B0502020104020203" pitchFamily="34" charset="0"/>
                          <a:ea typeface="+mn-ea"/>
                          <a:cs typeface="+mn-cs"/>
                        </a:rPr>
                        <a:t>: </a:t>
                      </a:r>
                      <a:r>
                        <a:rPr lang="es-NI" sz="1400" b="0" kern="1200" baseline="0" dirty="0">
                          <a:solidFill>
                            <a:schemeClr val="tx1"/>
                          </a:solidFill>
                          <a:effectLst/>
                          <a:latin typeface="Gill Sans MT" panose="020B0502020104020203" pitchFamily="34" charset="0"/>
                          <a:ea typeface="+mn-ea"/>
                          <a:cs typeface="+mn-cs"/>
                        </a:rPr>
                        <a:t>L</a:t>
                      </a:r>
                      <a:r>
                        <a:rPr lang="es-NI" sz="1400" kern="1200" dirty="0">
                          <a:solidFill>
                            <a:schemeClr val="tx1"/>
                          </a:solidFill>
                          <a:effectLst/>
                          <a:latin typeface="Gill Sans MT" panose="020B0502020104020203" pitchFamily="34" charset="0"/>
                          <a:ea typeface="+mn-ea"/>
                          <a:cs typeface="+mn-cs"/>
                        </a:rPr>
                        <a:t>os tipos más frecuente son: el 47.3% refieren aislamiento de familiares y amigos, 32% rechazo de vecindario y un 19% divulgación de su condición.</a:t>
                      </a:r>
                      <a:endParaRPr lang="es-SV" sz="1400" kern="1200" dirty="0">
                        <a:solidFill>
                          <a:schemeClr val="tx1"/>
                        </a:solidFill>
                        <a:effectLst/>
                        <a:latin typeface="Gill Sans MT" panose="020B0502020104020203" pitchFamily="34" charset="0"/>
                        <a:ea typeface="+mn-ea"/>
                        <a:cs typeface="+mn-cs"/>
                      </a:endParaRPr>
                    </a:p>
                  </a:txBody>
                  <a:tcPr marL="25057" marR="25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5373" name="2 Rectángulo">
            <a:extLst>
              <a:ext uri="{FF2B5EF4-FFF2-40B4-BE49-F238E27FC236}">
                <a16:creationId xmlns:a16="http://schemas.microsoft.com/office/drawing/2014/main" xmlns="" id="{146B9A7D-8E9C-4A88-8244-CFDC96C16FAD}"/>
              </a:ext>
            </a:extLst>
          </p:cNvPr>
          <p:cNvSpPr>
            <a:spLocks noChangeArrowheads="1"/>
          </p:cNvSpPr>
          <p:nvPr/>
        </p:nvSpPr>
        <p:spPr bwMode="auto">
          <a:xfrm>
            <a:off x="323528" y="188640"/>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s-MX" altLang="es-NI" b="1" dirty="0"/>
              <a:t>Redes sociales y comunitarias</a:t>
            </a:r>
            <a:endParaRPr lang="en-US" altLang="es-NI" sz="2800" b="1" dirty="0">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xmlns="" id="{43A6EF72-B365-4763-808E-13517878D5F0}"/>
              </a:ext>
            </a:extLst>
          </p:cNvPr>
          <p:cNvGraphicFramePr>
            <a:graphicFrameLocks noGrp="1"/>
          </p:cNvGraphicFramePr>
          <p:nvPr>
            <p:extLst>
              <p:ext uri="{D42A27DB-BD31-4B8C-83A1-F6EECF244321}">
                <p14:modId xmlns:p14="http://schemas.microsoft.com/office/powerpoint/2010/main" val="4145252228"/>
              </p:ext>
            </p:extLst>
          </p:nvPr>
        </p:nvGraphicFramePr>
        <p:xfrm>
          <a:off x="141288" y="620689"/>
          <a:ext cx="8828087" cy="5976663"/>
        </p:xfrm>
        <a:graphic>
          <a:graphicData uri="http://schemas.openxmlformats.org/drawingml/2006/table">
            <a:tbl>
              <a:tblPr/>
              <a:tblGrid>
                <a:gridCol w="2630512">
                  <a:extLst>
                    <a:ext uri="{9D8B030D-6E8A-4147-A177-3AD203B41FA5}">
                      <a16:colId xmlns:a16="http://schemas.microsoft.com/office/drawing/2014/main" xmlns="" val="20000"/>
                    </a:ext>
                  </a:extLst>
                </a:gridCol>
                <a:gridCol w="6197575">
                  <a:extLst>
                    <a:ext uri="{9D8B030D-6E8A-4147-A177-3AD203B41FA5}">
                      <a16:colId xmlns:a16="http://schemas.microsoft.com/office/drawing/2014/main" xmlns="" val="20001"/>
                    </a:ext>
                  </a:extLst>
                </a:gridCol>
              </a:tblGrid>
              <a:tr h="504898">
                <a:tc>
                  <a:txBody>
                    <a:bodyPr/>
                    <a:lstStyle/>
                    <a:p>
                      <a:pPr marL="0" marR="0" algn="ctr">
                        <a:spcBef>
                          <a:spcPts val="0"/>
                        </a:spcBef>
                        <a:spcAft>
                          <a:spcPts val="0"/>
                        </a:spcAft>
                      </a:pPr>
                      <a:r>
                        <a:rPr lang="es-NI" sz="1800" b="1" dirty="0">
                          <a:latin typeface="Gill Sans MT"/>
                          <a:ea typeface="Times New Roman"/>
                        </a:rPr>
                        <a:t>Evidencias favorables</a:t>
                      </a:r>
                      <a:endParaRPr lang="en-US" sz="1800" dirty="0">
                        <a:latin typeface="Times New Roman"/>
                        <a:ea typeface="Times New Roman"/>
                      </a:endParaRPr>
                    </a:p>
                  </a:txBody>
                  <a:tcPr marL="25056" marR="2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SV" sz="1800" b="1" kern="1200" noProof="0" dirty="0">
                          <a:solidFill>
                            <a:schemeClr val="tx1"/>
                          </a:solidFill>
                          <a:latin typeface="Gill Sans MT"/>
                          <a:ea typeface="Times New Roman"/>
                          <a:cs typeface="+mn-cs"/>
                        </a:rPr>
                        <a:t>Evidencias limitantes </a:t>
                      </a:r>
                    </a:p>
                  </a:txBody>
                  <a:tcPr marL="25056" marR="2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10000"/>
                  </a:ext>
                </a:extLst>
              </a:tr>
              <a:tr h="5471765">
                <a:tc>
                  <a:txBody>
                    <a:bodyPr/>
                    <a:lstStyle/>
                    <a:p>
                      <a:pPr marL="285750" lvl="0" indent="-285750" algn="l" defTabSz="914400" rtl="0" eaLnBrk="1" fontAlgn="base" latinLnBrk="0" hangingPunct="1">
                        <a:buFont typeface="Arial" panose="020B0604020202020204" pitchFamily="34" charset="0"/>
                        <a:buChar char="•"/>
                      </a:pPr>
                      <a:r>
                        <a:rPr lang="es-NI" sz="1400" b="1" u="none" kern="1200" dirty="0">
                          <a:solidFill>
                            <a:schemeClr val="tx1"/>
                          </a:solidFill>
                          <a:latin typeface="Gill Sans MT" panose="020B0502020104020203" pitchFamily="34" charset="0"/>
                          <a:ea typeface="+mn-ea"/>
                          <a:cs typeface="+mn-cs"/>
                        </a:rPr>
                        <a:t>Conocimiento: </a:t>
                      </a:r>
                    </a:p>
                    <a:p>
                      <a:r>
                        <a:rPr lang="es-NI" sz="1400" b="1" kern="1200" dirty="0">
                          <a:solidFill>
                            <a:schemeClr val="tx1"/>
                          </a:solidFill>
                          <a:effectLst/>
                          <a:latin typeface="Gill Sans MT" panose="020B0502020104020203" pitchFamily="34" charset="0"/>
                          <a:ea typeface="+mn-ea"/>
                          <a:cs typeface="+mn-cs"/>
                        </a:rPr>
                        <a:t>Derechos que conocen las PVIH: </a:t>
                      </a:r>
                      <a:r>
                        <a:rPr lang="es-NI" sz="1400" kern="1200" dirty="0">
                          <a:solidFill>
                            <a:schemeClr val="tx1"/>
                          </a:solidFill>
                          <a:effectLst/>
                          <a:latin typeface="Gill Sans MT" panose="020B0502020104020203" pitchFamily="34" charset="0"/>
                          <a:ea typeface="+mn-ea"/>
                          <a:cs typeface="+mn-cs"/>
                        </a:rPr>
                        <a:t>el 81% que deben mantenerse en su trabajo, 83% recibir servicios de salud, 45% recibir su TAR, 30% proteger a su pareja.</a:t>
                      </a:r>
                      <a:endParaRPr lang="es-SV" sz="1400" kern="1200" dirty="0">
                        <a:solidFill>
                          <a:schemeClr val="tx1"/>
                        </a:solidFill>
                        <a:effectLst/>
                        <a:latin typeface="Gill Sans MT" panose="020B0502020104020203" pitchFamily="34" charset="0"/>
                        <a:ea typeface="+mn-ea"/>
                        <a:cs typeface="+mn-cs"/>
                      </a:endParaRPr>
                    </a:p>
                    <a:p>
                      <a:pPr marL="0" lvl="0" indent="0" algn="l" defTabSz="914400" rtl="0" eaLnBrk="1" fontAlgn="base" latinLnBrk="0" hangingPunct="1">
                        <a:buFont typeface="Arial" panose="020B0604020202020204" pitchFamily="34" charset="0"/>
                        <a:buNone/>
                      </a:pPr>
                      <a:r>
                        <a:rPr lang="es-MX" sz="1400" b="1" kern="1200" dirty="0">
                          <a:solidFill>
                            <a:schemeClr val="tx1"/>
                          </a:solidFill>
                          <a:latin typeface="Gill Sans MT"/>
                          <a:ea typeface="+mn-ea"/>
                          <a:cs typeface="+mn-cs"/>
                        </a:rPr>
                        <a:t>Prevención</a:t>
                      </a:r>
                      <a:r>
                        <a:rPr lang="es-MX" sz="1400" b="1" kern="1200" baseline="0" dirty="0">
                          <a:solidFill>
                            <a:schemeClr val="tx1"/>
                          </a:solidFill>
                          <a:latin typeface="Gill Sans MT"/>
                          <a:ea typeface="+mn-ea"/>
                          <a:cs typeface="+mn-cs"/>
                        </a:rPr>
                        <a:t>: </a:t>
                      </a:r>
                      <a:r>
                        <a:rPr lang="es-MX" sz="1400" kern="1200" baseline="0" dirty="0">
                          <a:solidFill>
                            <a:schemeClr val="tx1"/>
                          </a:solidFill>
                          <a:latin typeface="Gill Sans MT"/>
                          <a:ea typeface="+mn-ea"/>
                          <a:cs typeface="+mn-cs"/>
                        </a:rPr>
                        <a:t>Entre el 78.7% y 84.4% refieren sobre las formas de prevenir el VIH.</a:t>
                      </a:r>
                    </a:p>
                    <a:p>
                      <a:pPr marL="0" lvl="0" indent="0" algn="l" defTabSz="914400" rtl="0" eaLnBrk="1" fontAlgn="base" latinLnBrk="0" hangingPunct="1">
                        <a:buFont typeface="Arial" panose="020B0604020202020204" pitchFamily="34" charset="0"/>
                        <a:buNone/>
                      </a:pPr>
                      <a:r>
                        <a:rPr lang="es-MX" sz="1400" b="1" kern="1200" baseline="0" dirty="0">
                          <a:solidFill>
                            <a:schemeClr val="tx1"/>
                          </a:solidFill>
                          <a:latin typeface="Gill Sans MT"/>
                          <a:ea typeface="+mn-ea"/>
                          <a:cs typeface="+mn-cs"/>
                        </a:rPr>
                        <a:t>Transmisión: </a:t>
                      </a:r>
                      <a:r>
                        <a:rPr lang="es-MX" sz="1400" kern="1200" baseline="0" dirty="0">
                          <a:solidFill>
                            <a:schemeClr val="tx1"/>
                          </a:solidFill>
                          <a:latin typeface="Gill Sans MT"/>
                          <a:ea typeface="+mn-ea"/>
                          <a:cs typeface="+mn-cs"/>
                        </a:rPr>
                        <a:t>Entre el 78% y el 96% sabe las formas de trasmitir. </a:t>
                      </a:r>
                    </a:p>
                    <a:p>
                      <a:pPr marL="0" lvl="0" indent="0" algn="l" defTabSz="914400" rtl="0" eaLnBrk="1" fontAlgn="base" latinLnBrk="0" hangingPunct="1">
                        <a:buFont typeface="Arial" panose="020B0604020202020204" pitchFamily="34" charset="0"/>
                        <a:buNone/>
                      </a:pPr>
                      <a:endParaRPr lang="es-MX" sz="1400" kern="1200" dirty="0">
                        <a:solidFill>
                          <a:schemeClr val="tx1"/>
                        </a:solidFill>
                        <a:latin typeface="Gill Sans MT"/>
                        <a:ea typeface="+mn-ea"/>
                        <a:cs typeface="+mn-cs"/>
                      </a:endParaRPr>
                    </a:p>
                    <a:p>
                      <a:pPr marL="0" lvl="0" indent="0" algn="l" defTabSz="914400" rtl="0" eaLnBrk="1" fontAlgn="base" latinLnBrk="0" hangingPunct="1">
                        <a:buFont typeface="Arial" panose="020B0604020202020204" pitchFamily="34" charset="0"/>
                        <a:buNone/>
                      </a:pPr>
                      <a:r>
                        <a:rPr lang="es-MX" sz="1400" b="1" kern="1200" dirty="0">
                          <a:solidFill>
                            <a:schemeClr val="tx1"/>
                          </a:solidFill>
                          <a:latin typeface="Gill Sans MT" panose="020B0502020104020203" pitchFamily="34" charset="0"/>
                          <a:ea typeface="+mn-ea"/>
                          <a:cs typeface="+mn-cs"/>
                        </a:rPr>
                        <a:t>Prácticas:</a:t>
                      </a:r>
                    </a:p>
                    <a:p>
                      <a:pPr marL="0" lvl="0" indent="0" algn="l" defTabSz="914400" rtl="0" eaLnBrk="1" fontAlgn="base" latinLnBrk="0" hangingPunct="1">
                        <a:buFont typeface="Arial" panose="020B0604020202020204" pitchFamily="34" charset="0"/>
                        <a:buNone/>
                      </a:pPr>
                      <a:r>
                        <a:rPr lang="es-NI" sz="1400" b="1" kern="1200" dirty="0">
                          <a:solidFill>
                            <a:schemeClr val="tx1"/>
                          </a:solidFill>
                          <a:effectLst/>
                          <a:latin typeface="Gill Sans MT" panose="020B0502020104020203" pitchFamily="34" charset="0"/>
                          <a:ea typeface="+mn-ea"/>
                          <a:cs typeface="+mn-cs"/>
                        </a:rPr>
                        <a:t>R</a:t>
                      </a:r>
                      <a:r>
                        <a:rPr lang="es-HN" sz="1400" b="1" u="sng" kern="1200" dirty="0" err="1">
                          <a:solidFill>
                            <a:schemeClr val="tx1"/>
                          </a:solidFill>
                          <a:effectLst/>
                          <a:latin typeface="Gill Sans MT" panose="020B0502020104020203" pitchFamily="34" charset="0"/>
                          <a:ea typeface="+mn-ea"/>
                          <a:cs typeface="+mn-cs"/>
                        </a:rPr>
                        <a:t>esultado</a:t>
                      </a:r>
                      <a:r>
                        <a:rPr lang="es-HN" sz="1400" b="1" u="sng" kern="1200" dirty="0">
                          <a:solidFill>
                            <a:schemeClr val="tx1"/>
                          </a:solidFill>
                          <a:effectLst/>
                          <a:latin typeface="Gill Sans MT" panose="020B0502020104020203" pitchFamily="34" charset="0"/>
                          <a:ea typeface="+mn-ea"/>
                          <a:cs typeface="+mn-cs"/>
                        </a:rPr>
                        <a:t> de conteo de CD4</a:t>
                      </a:r>
                      <a:r>
                        <a:rPr lang="es-HN" sz="1400" u="sng" kern="1200" dirty="0">
                          <a:solidFill>
                            <a:schemeClr val="tx1"/>
                          </a:solidFill>
                          <a:effectLst/>
                          <a:latin typeface="Gill Sans MT" panose="020B0502020104020203" pitchFamily="34" charset="0"/>
                          <a:ea typeface="+mn-ea"/>
                          <a:cs typeface="+mn-cs"/>
                        </a:rPr>
                        <a:t>: </a:t>
                      </a:r>
                      <a:r>
                        <a:rPr lang="es-HN" sz="1400" kern="1200" dirty="0">
                          <a:solidFill>
                            <a:schemeClr val="tx1"/>
                          </a:solidFill>
                          <a:effectLst/>
                          <a:latin typeface="Gill Sans MT" panose="020B0502020104020203" pitchFamily="34" charset="0"/>
                          <a:ea typeface="+mn-ea"/>
                          <a:cs typeface="+mn-cs"/>
                        </a:rPr>
                        <a:t>El 83.2% su CD4 fue mayor o igual a 200 células por milímetros cúbicos.</a:t>
                      </a:r>
                    </a:p>
                    <a:p>
                      <a:pPr marL="0" lvl="0" indent="0" algn="l" defTabSz="914400" rtl="0" eaLnBrk="1" fontAlgn="base" latinLnBrk="0" hangingPunct="1">
                        <a:buFont typeface="Arial" panose="020B0604020202020204" pitchFamily="34" charset="0"/>
                        <a:buNone/>
                      </a:pPr>
                      <a:r>
                        <a:rPr lang="es-NI" sz="1400" b="1" u="sng" kern="1200" dirty="0">
                          <a:solidFill>
                            <a:schemeClr val="tx1"/>
                          </a:solidFill>
                          <a:effectLst/>
                          <a:latin typeface="Gill Sans MT" panose="020B0502020104020203" pitchFamily="34" charset="0"/>
                          <a:ea typeface="+mn-ea"/>
                          <a:cs typeface="+mn-cs"/>
                        </a:rPr>
                        <a:t>Resultado de carga viral</a:t>
                      </a:r>
                      <a:r>
                        <a:rPr lang="es-NI" sz="1400" b="1" kern="1200" dirty="0">
                          <a:solidFill>
                            <a:schemeClr val="tx1"/>
                          </a:solidFill>
                          <a:effectLst/>
                          <a:latin typeface="Gill Sans MT" panose="020B0502020104020203" pitchFamily="34" charset="0"/>
                          <a:ea typeface="+mn-ea"/>
                          <a:cs typeface="+mn-cs"/>
                        </a:rPr>
                        <a:t>:</a:t>
                      </a:r>
                      <a:r>
                        <a:rPr lang="es-NI" sz="1400" kern="1200" dirty="0">
                          <a:solidFill>
                            <a:schemeClr val="tx1"/>
                          </a:solidFill>
                          <a:effectLst/>
                          <a:latin typeface="Gill Sans MT" panose="020B0502020104020203" pitchFamily="34" charset="0"/>
                          <a:ea typeface="+mn-ea"/>
                          <a:cs typeface="+mn-cs"/>
                        </a:rPr>
                        <a:t> El 80.2% fue menor de 500 copias por ml.</a:t>
                      </a:r>
                      <a:endParaRPr lang="es-MX" sz="1400" kern="1200" dirty="0">
                        <a:solidFill>
                          <a:schemeClr val="tx1"/>
                        </a:solidFill>
                        <a:latin typeface="Gill Sans MT" panose="020B0502020104020203" pitchFamily="34" charset="0"/>
                        <a:ea typeface="+mn-ea"/>
                        <a:cs typeface="+mn-cs"/>
                      </a:endParaRPr>
                    </a:p>
                    <a:p>
                      <a:pPr marL="0" lvl="0" indent="0" algn="l" defTabSz="914400" rtl="0" eaLnBrk="1" fontAlgn="base" latinLnBrk="0" hangingPunct="1">
                        <a:buFont typeface="Arial" panose="020B0604020202020204" pitchFamily="34" charset="0"/>
                        <a:buNone/>
                      </a:pPr>
                      <a:r>
                        <a:rPr lang="es-MX" sz="1400" b="1" kern="1200" dirty="0">
                          <a:solidFill>
                            <a:schemeClr val="tx1"/>
                          </a:solidFill>
                          <a:latin typeface="Gill Sans MT"/>
                          <a:ea typeface="+mn-ea"/>
                          <a:cs typeface="+mn-cs"/>
                        </a:rPr>
                        <a:t>Parejas sexuales: </a:t>
                      </a:r>
                      <a:r>
                        <a:rPr lang="es-MX" sz="1400" b="0" kern="1200" dirty="0">
                          <a:solidFill>
                            <a:schemeClr val="tx1"/>
                          </a:solidFill>
                          <a:latin typeface="Gill Sans MT"/>
                          <a:ea typeface="+mn-ea"/>
                          <a:cs typeface="+mn-cs"/>
                        </a:rPr>
                        <a:t>19.2</a:t>
                      </a:r>
                      <a:r>
                        <a:rPr lang="es-MX" sz="1400" kern="1200" dirty="0">
                          <a:solidFill>
                            <a:schemeClr val="tx1"/>
                          </a:solidFill>
                          <a:latin typeface="Gill Sans MT"/>
                          <a:ea typeface="+mn-ea"/>
                          <a:cs typeface="+mn-cs"/>
                        </a:rPr>
                        <a:t>% reportaron haber tenido una pareja ocasional en los 12 meses.</a:t>
                      </a:r>
                    </a:p>
                    <a:p>
                      <a:pPr marL="0" lvl="0" indent="0" algn="l" defTabSz="914400" rtl="0" eaLnBrk="1" fontAlgn="base" latinLnBrk="0" hangingPunct="1">
                        <a:buFont typeface="Arial" panose="020B0604020202020204" pitchFamily="34" charset="0"/>
                        <a:buNone/>
                      </a:pPr>
                      <a:endParaRPr lang="es-MX" sz="1800" kern="1200" dirty="0">
                        <a:solidFill>
                          <a:schemeClr val="tx1"/>
                        </a:solidFill>
                        <a:latin typeface="Gill Sans MT"/>
                        <a:ea typeface="+mn-ea"/>
                        <a:cs typeface="+mn-cs"/>
                      </a:endParaRPr>
                    </a:p>
                  </a:txBody>
                  <a:tcPr marL="25056" marR="2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fontAlgn="base"/>
                      <a:r>
                        <a:rPr lang="es-NI" sz="1400" b="1" u="none" kern="1200" dirty="0">
                          <a:solidFill>
                            <a:schemeClr val="tx1"/>
                          </a:solidFill>
                          <a:effectLst/>
                          <a:latin typeface="Gill Sans MT" panose="020B0502020104020203" pitchFamily="34" charset="0"/>
                          <a:ea typeface="+mn-ea"/>
                          <a:cs typeface="+mn-cs"/>
                        </a:rPr>
                        <a:t>Conocimiento: </a:t>
                      </a:r>
                      <a:r>
                        <a:rPr lang="es-NI" sz="1400" kern="1200" dirty="0">
                          <a:solidFill>
                            <a:schemeClr val="tx1"/>
                          </a:solidFill>
                          <a:effectLst/>
                          <a:latin typeface="Gill Sans MT" panose="020B0502020104020203" pitchFamily="34" charset="0"/>
                          <a:ea typeface="+mn-ea"/>
                          <a:cs typeface="+mn-cs"/>
                        </a:rPr>
                        <a:t>El 44.3% (48% hombres y 50% mujeres) conoce la Ley especial para PVIH. </a:t>
                      </a:r>
                      <a:endParaRPr lang="es-NI" sz="1400" b="0" u="none" kern="1200" dirty="0">
                        <a:solidFill>
                          <a:schemeClr val="tx1"/>
                        </a:solidFill>
                        <a:effectLst/>
                        <a:latin typeface="Gill Sans MT" panose="020B0502020104020203" pitchFamily="34" charset="0"/>
                        <a:ea typeface="+mn-ea"/>
                        <a:cs typeface="+mn-cs"/>
                      </a:endParaRPr>
                    </a:p>
                    <a:p>
                      <a:r>
                        <a:rPr lang="es-NI" sz="1400" b="1" u="none" kern="1200" dirty="0">
                          <a:solidFill>
                            <a:schemeClr val="tx1"/>
                          </a:solidFill>
                          <a:effectLst/>
                          <a:latin typeface="Gill Sans MT" panose="020B0502020104020203" pitchFamily="34" charset="0"/>
                          <a:ea typeface="+mn-ea"/>
                          <a:cs typeface="+mn-cs"/>
                        </a:rPr>
                        <a:t>Actitud:</a:t>
                      </a:r>
                      <a:r>
                        <a:rPr lang="es-NI" sz="1400" b="0" u="none"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El 57% (53.3% hombres y 59% mujeres) buscó atención médica.</a:t>
                      </a:r>
                      <a:r>
                        <a:rPr lang="es-NI" sz="1400" kern="1200" baseline="3000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El 60% de las PVIH han permanecido asintomáticos de ITS en los últimos 12 meses.</a:t>
                      </a:r>
                    </a:p>
                    <a:p>
                      <a:endParaRPr lang="es-NI" sz="1400" b="0" u="none" kern="1200" dirty="0">
                        <a:solidFill>
                          <a:schemeClr val="tx1"/>
                        </a:solidFill>
                        <a:effectLst/>
                        <a:latin typeface="Gill Sans MT" panose="020B05020201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s-NI" sz="1400" b="1" u="none" kern="1200" dirty="0">
                          <a:solidFill>
                            <a:schemeClr val="tx1"/>
                          </a:solidFill>
                          <a:effectLst/>
                          <a:latin typeface="Gill Sans MT" panose="020B0502020104020203" pitchFamily="34" charset="0"/>
                          <a:ea typeface="+mn-ea"/>
                          <a:cs typeface="+mn-cs"/>
                        </a:rPr>
                        <a:t>Prácticas:</a:t>
                      </a:r>
                      <a:endParaRPr lang="es-NI" sz="1400" b="0" u="none" kern="1200" dirty="0">
                        <a:solidFill>
                          <a:schemeClr val="tx1"/>
                        </a:solidFill>
                        <a:effectLst/>
                        <a:latin typeface="Gill Sans MT" panose="020B0502020104020203" pitchFamily="34" charset="0"/>
                        <a:ea typeface="+mn-ea"/>
                        <a:cs typeface="+mn-cs"/>
                      </a:endParaRPr>
                    </a:p>
                    <a:p>
                      <a:pPr marL="0" lvl="0" indent="0">
                        <a:buFont typeface="Arial" panose="020B0604020202020204" pitchFamily="34" charset="0"/>
                        <a:buNone/>
                      </a:pPr>
                      <a:r>
                        <a:rPr lang="es-MX" sz="1400" b="1" u="none" kern="1200" dirty="0">
                          <a:solidFill>
                            <a:schemeClr val="tx1"/>
                          </a:solidFill>
                          <a:effectLst/>
                          <a:latin typeface="Gill Sans MT" panose="020B0502020104020203" pitchFamily="34" charset="0"/>
                          <a:ea typeface="+mn-ea"/>
                          <a:cs typeface="+mn-cs"/>
                        </a:rPr>
                        <a:t>Uso de condón: </a:t>
                      </a:r>
                      <a:r>
                        <a:rPr lang="es-NI" sz="1400" b="0" u="none" kern="1200" dirty="0">
                          <a:solidFill>
                            <a:schemeClr val="tx1"/>
                          </a:solidFill>
                          <a:effectLst/>
                          <a:latin typeface="Gill Sans MT" panose="020B0502020104020203" pitchFamily="34" charset="0"/>
                          <a:ea typeface="+mn-ea"/>
                          <a:cs typeface="+mn-cs"/>
                        </a:rPr>
                        <a:t>U</a:t>
                      </a:r>
                      <a:r>
                        <a:rPr lang="es-NI" sz="1400" kern="1200" dirty="0">
                          <a:solidFill>
                            <a:schemeClr val="tx1"/>
                          </a:solidFill>
                          <a:effectLst/>
                          <a:latin typeface="Gill Sans MT" panose="020B0502020104020203" pitchFamily="34" charset="0"/>
                          <a:ea typeface="+mn-ea"/>
                          <a:cs typeface="+mn-cs"/>
                        </a:rPr>
                        <a:t>n 40% de los PVIH declaró haber usado un condón durante la última relación sexual.</a:t>
                      </a:r>
                      <a:endParaRPr lang="es-SV" sz="1800" kern="1200" dirty="0">
                        <a:solidFill>
                          <a:schemeClr val="tx1"/>
                        </a:solidFill>
                        <a:effectLst/>
                        <a:latin typeface="+mn-lt"/>
                        <a:ea typeface="+mn-ea"/>
                        <a:cs typeface="+mn-cs"/>
                      </a:endParaRPr>
                    </a:p>
                    <a:p>
                      <a:r>
                        <a:rPr lang="es-NI" sz="1400" b="1" kern="1200" dirty="0">
                          <a:solidFill>
                            <a:schemeClr val="tx1"/>
                          </a:solidFill>
                          <a:effectLst/>
                          <a:latin typeface="Gill Sans MT" panose="020B0502020104020203" pitchFamily="34" charset="0"/>
                          <a:ea typeface="+mn-ea"/>
                          <a:cs typeface="+mn-cs"/>
                        </a:rPr>
                        <a:t>R</a:t>
                      </a:r>
                      <a:r>
                        <a:rPr lang="es-HN" sz="1400" b="1" u="sng" kern="1200" dirty="0" err="1">
                          <a:solidFill>
                            <a:schemeClr val="tx1"/>
                          </a:solidFill>
                          <a:effectLst/>
                          <a:latin typeface="Gill Sans MT" panose="020B0502020104020203" pitchFamily="34" charset="0"/>
                          <a:ea typeface="+mn-ea"/>
                          <a:cs typeface="+mn-cs"/>
                        </a:rPr>
                        <a:t>esultado</a:t>
                      </a:r>
                      <a:r>
                        <a:rPr lang="es-HN" sz="1400" b="1" u="sng" kern="1200" dirty="0">
                          <a:solidFill>
                            <a:schemeClr val="tx1"/>
                          </a:solidFill>
                          <a:effectLst/>
                          <a:latin typeface="Gill Sans MT" panose="020B0502020104020203" pitchFamily="34" charset="0"/>
                          <a:ea typeface="+mn-ea"/>
                          <a:cs typeface="+mn-cs"/>
                        </a:rPr>
                        <a:t> de conteo de CD4:</a:t>
                      </a:r>
                      <a:r>
                        <a:rPr lang="es-HN" sz="1400" b="1" kern="1200" dirty="0">
                          <a:solidFill>
                            <a:schemeClr val="tx1"/>
                          </a:solidFill>
                          <a:effectLst/>
                          <a:latin typeface="Gill Sans MT" panose="020B0502020104020203" pitchFamily="34" charset="0"/>
                          <a:ea typeface="+mn-ea"/>
                          <a:cs typeface="+mn-cs"/>
                        </a:rPr>
                        <a:t> </a:t>
                      </a:r>
                      <a:r>
                        <a:rPr lang="es-HN" sz="1400" kern="1200" dirty="0">
                          <a:solidFill>
                            <a:schemeClr val="tx1"/>
                          </a:solidFill>
                          <a:effectLst/>
                          <a:latin typeface="Gill Sans MT" panose="020B0502020104020203" pitchFamily="34" charset="0"/>
                          <a:ea typeface="+mn-ea"/>
                          <a:cs typeface="+mn-cs"/>
                        </a:rPr>
                        <a:t>El 17% su CD4 fue menor de 200 células por milímetros cúbicos.</a:t>
                      </a:r>
                      <a:endParaRPr lang="es-SV" sz="1400" kern="1200" dirty="0">
                        <a:solidFill>
                          <a:schemeClr val="tx1"/>
                        </a:solidFill>
                        <a:effectLst/>
                        <a:latin typeface="Gill Sans MT" panose="020B0502020104020203" pitchFamily="34" charset="0"/>
                        <a:ea typeface="+mn-ea"/>
                        <a:cs typeface="+mn-cs"/>
                      </a:endParaRPr>
                    </a:p>
                    <a:p>
                      <a:r>
                        <a:rPr lang="es-NI" sz="1400" b="1" u="sng" kern="1200" dirty="0">
                          <a:solidFill>
                            <a:schemeClr val="tx1"/>
                          </a:solidFill>
                          <a:effectLst/>
                          <a:latin typeface="Gill Sans MT" panose="020B0502020104020203" pitchFamily="34" charset="0"/>
                          <a:ea typeface="+mn-ea"/>
                          <a:cs typeface="+mn-cs"/>
                        </a:rPr>
                        <a:t>Resultado de carga viral</a:t>
                      </a:r>
                      <a:r>
                        <a:rPr lang="es-NI" sz="1400" b="1" kern="1200" dirty="0">
                          <a:solidFill>
                            <a:schemeClr val="tx1"/>
                          </a:solidFill>
                          <a:effectLst/>
                          <a:latin typeface="Gill Sans MT" panose="020B0502020104020203" pitchFamily="34" charset="0"/>
                          <a:ea typeface="+mn-ea"/>
                          <a:cs typeface="+mn-cs"/>
                        </a:rPr>
                        <a:t>: </a:t>
                      </a:r>
                      <a:r>
                        <a:rPr lang="es-NI" sz="1400" b="0" kern="1200" dirty="0">
                          <a:solidFill>
                            <a:schemeClr val="tx1"/>
                          </a:solidFill>
                          <a:effectLst/>
                          <a:latin typeface="Gill Sans MT" panose="020B0502020104020203" pitchFamily="34" charset="0"/>
                          <a:ea typeface="+mn-ea"/>
                          <a:cs typeface="+mn-cs"/>
                        </a:rPr>
                        <a:t>E</a:t>
                      </a:r>
                      <a:r>
                        <a:rPr lang="es-NI" sz="1400" kern="1200" dirty="0">
                          <a:solidFill>
                            <a:schemeClr val="tx1"/>
                          </a:solidFill>
                          <a:effectLst/>
                          <a:latin typeface="Gill Sans MT" panose="020B0502020104020203" pitchFamily="34" charset="0"/>
                          <a:ea typeface="+mn-ea"/>
                          <a:cs typeface="+mn-cs"/>
                        </a:rPr>
                        <a:t>l 20% mayor o igual a 500 copias por ml.</a:t>
                      </a:r>
                    </a:p>
                    <a:p>
                      <a:r>
                        <a:rPr lang="es-NI" sz="1400" b="1" kern="1200" dirty="0">
                          <a:solidFill>
                            <a:schemeClr val="tx1"/>
                          </a:solidFill>
                          <a:effectLst/>
                          <a:latin typeface="Gill Sans MT" panose="020B0502020104020203" pitchFamily="34" charset="0"/>
                          <a:ea typeface="+mn-ea"/>
                          <a:cs typeface="+mn-cs"/>
                        </a:rPr>
                        <a:t>Relaciones sexuales a temprana edad:</a:t>
                      </a:r>
                      <a:r>
                        <a:rPr lang="es-NI" sz="1400" kern="1200" dirty="0">
                          <a:solidFill>
                            <a:schemeClr val="tx1"/>
                          </a:solidFill>
                          <a:effectLst/>
                          <a:latin typeface="Gill Sans MT" panose="020B0502020104020203" pitchFamily="34" charset="0"/>
                          <a:ea typeface="+mn-ea"/>
                          <a:cs typeface="+mn-cs"/>
                        </a:rPr>
                        <a:t> El 56% (61% hombres y 51.5% mujeres) tuvo relaciones sexuales por primera vez antes de los 15 años</a:t>
                      </a:r>
                      <a:r>
                        <a:rPr lang="es-SV" sz="1400"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y el 43.8% (39% hombres y 49% mujeres) tuvo relaciones por primera vez después de los 16 años.</a:t>
                      </a:r>
                    </a:p>
                    <a:p>
                      <a:r>
                        <a:rPr lang="es-NI" sz="1400" b="1" i="0" u="none" kern="1200" dirty="0">
                          <a:solidFill>
                            <a:schemeClr val="tx1"/>
                          </a:solidFill>
                          <a:effectLst/>
                          <a:latin typeface="Gill Sans MT" panose="020B0502020104020203" pitchFamily="34" charset="0"/>
                          <a:ea typeface="+mn-ea"/>
                          <a:cs typeface="+mn-cs"/>
                        </a:rPr>
                        <a:t>Número total de parejas ocasionales en los últimos 12 meses:</a:t>
                      </a:r>
                      <a:r>
                        <a:rPr lang="es-NI" sz="1400" b="1" i="0" u="none"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El 68% no tienen parejas. El 19.2% tienen una pareja y el 13% con mayor porcentaje de los hombres han tenido más de 2 parejas.</a:t>
                      </a:r>
                    </a:p>
                    <a:p>
                      <a:r>
                        <a:rPr lang="es-NI" sz="1400" b="1" kern="1200" dirty="0">
                          <a:solidFill>
                            <a:schemeClr val="tx1"/>
                          </a:solidFill>
                          <a:effectLst/>
                          <a:latin typeface="Gill Sans MT" panose="020B0502020104020203" pitchFamily="34" charset="0"/>
                          <a:ea typeface="+mn-ea"/>
                          <a:cs typeface="+mn-cs"/>
                        </a:rPr>
                        <a:t>Trabajo sexual</a:t>
                      </a:r>
                      <a:r>
                        <a:rPr lang="es-NI" sz="1400" b="1"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El 23.3% de los encuestados se dedica al trabajo sexual.</a:t>
                      </a:r>
                      <a:r>
                        <a:rPr lang="es-SV" sz="1400"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El 79% nunca le dice a su cliente,,</a:t>
                      </a:r>
                      <a:r>
                        <a:rPr lang="es-NI" sz="1400" kern="1200" baseline="0" dirty="0">
                          <a:solidFill>
                            <a:schemeClr val="tx1"/>
                          </a:solidFill>
                          <a:effectLst/>
                          <a:latin typeface="Gill Sans MT" panose="020B0502020104020203" pitchFamily="34" charset="0"/>
                          <a:ea typeface="+mn-ea"/>
                          <a:cs typeface="+mn-cs"/>
                        </a:rPr>
                        <a:t> sobre su condición de VIH,</a:t>
                      </a:r>
                      <a:r>
                        <a:rPr lang="es-NI" sz="1400" kern="1200" dirty="0">
                          <a:solidFill>
                            <a:schemeClr val="tx1"/>
                          </a:solidFill>
                          <a:effectLst/>
                          <a:latin typeface="Gill Sans MT" panose="020B0502020104020203" pitchFamily="34" charset="0"/>
                          <a:ea typeface="+mn-ea"/>
                          <a:cs typeface="+mn-cs"/>
                        </a:rPr>
                        <a:t> un 8.3% a veces. Solamente 12.5% le dice siempre a su cliente. </a:t>
                      </a:r>
                    </a:p>
                    <a:p>
                      <a:pPr marL="0" lvl="0" indent="0">
                        <a:buFont typeface="Arial" panose="020B0604020202020204" pitchFamily="34" charset="0"/>
                        <a:buNone/>
                      </a:pPr>
                      <a:r>
                        <a:rPr lang="es-NI" sz="1400" b="1" u="none" kern="1200" dirty="0">
                          <a:solidFill>
                            <a:schemeClr val="tx1"/>
                          </a:solidFill>
                          <a:effectLst/>
                          <a:latin typeface="Gill Sans MT" panose="020B0502020104020203" pitchFamily="34" charset="0"/>
                          <a:ea typeface="+mn-ea"/>
                          <a:cs typeface="+mn-cs"/>
                        </a:rPr>
                        <a:t>Consumo de </a:t>
                      </a:r>
                      <a:r>
                        <a:rPr lang="es-SV" sz="1400" b="1" u="none" kern="1200" dirty="0">
                          <a:solidFill>
                            <a:schemeClr val="tx1"/>
                          </a:solidFill>
                          <a:effectLst/>
                          <a:latin typeface="Gill Sans MT" panose="020B0502020104020203" pitchFamily="34" charset="0"/>
                          <a:ea typeface="+mn-ea"/>
                          <a:cs typeface="+mn-cs"/>
                        </a:rPr>
                        <a:t>drogas:</a:t>
                      </a:r>
                      <a:r>
                        <a:rPr lang="es-SV" sz="1400" b="1" u="none" kern="1200" baseline="0" dirty="0">
                          <a:solidFill>
                            <a:schemeClr val="tx1"/>
                          </a:solidFill>
                          <a:effectLst/>
                          <a:latin typeface="Gill Sans MT" panose="020B0502020104020203" pitchFamily="34" charset="0"/>
                          <a:ea typeface="+mn-ea"/>
                          <a:cs typeface="+mn-cs"/>
                        </a:rPr>
                        <a:t> </a:t>
                      </a:r>
                      <a:r>
                        <a:rPr lang="es-NI" sz="1400" kern="1200" dirty="0">
                          <a:solidFill>
                            <a:schemeClr val="tx1"/>
                          </a:solidFill>
                          <a:effectLst/>
                          <a:latin typeface="Gill Sans MT" panose="020B0502020104020203" pitchFamily="34" charset="0"/>
                          <a:ea typeface="+mn-ea"/>
                          <a:cs typeface="+mn-cs"/>
                        </a:rPr>
                        <a:t>En cuanto al consumo de droga. El 8.1% refiere que consumió drogas alguna vez en la vida. El 3.7% usó drogas en los últimos 12 meses, y el 1.5% en los últimos 30 días. </a:t>
                      </a:r>
                    </a:p>
                    <a:p>
                      <a:pPr marL="0" lvl="0" indent="0">
                        <a:buFont typeface="Arial" panose="020B0604020202020204" pitchFamily="34" charset="0"/>
                        <a:buNone/>
                      </a:pPr>
                      <a:r>
                        <a:rPr lang="es-NI" sz="1400" kern="1200" dirty="0">
                          <a:solidFill>
                            <a:schemeClr val="tx1"/>
                          </a:solidFill>
                          <a:effectLst/>
                          <a:latin typeface="Gill Sans MT" panose="020B0502020104020203" pitchFamily="34" charset="0"/>
                          <a:ea typeface="+mn-ea"/>
                          <a:cs typeface="+mn-cs"/>
                        </a:rPr>
                        <a:t>Un 11.5% (13% hombres y 10% mujeres) manifestaron que usaron sustancia inyectadas diferentes a las drogas.</a:t>
                      </a:r>
                      <a:endParaRPr lang="es-NI" sz="1400" b="0" u="none" kern="1200" dirty="0">
                        <a:solidFill>
                          <a:schemeClr val="tx1"/>
                        </a:solidFill>
                        <a:effectLst/>
                        <a:latin typeface="Gill Sans MT" panose="020B0502020104020203" pitchFamily="34" charset="0"/>
                        <a:ea typeface="+mn-ea"/>
                        <a:cs typeface="+mn-cs"/>
                      </a:endParaRPr>
                    </a:p>
                  </a:txBody>
                  <a:tcPr marL="25056" marR="2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6397" name="2 Rectángulo">
            <a:extLst>
              <a:ext uri="{FF2B5EF4-FFF2-40B4-BE49-F238E27FC236}">
                <a16:creationId xmlns:a16="http://schemas.microsoft.com/office/drawing/2014/main" xmlns="" id="{470F69A1-BA7A-4D3D-98ED-B023F0F10A46}"/>
              </a:ext>
            </a:extLst>
          </p:cNvPr>
          <p:cNvSpPr>
            <a:spLocks noChangeArrowheads="1"/>
          </p:cNvSpPr>
          <p:nvPr/>
        </p:nvSpPr>
        <p:spPr bwMode="auto">
          <a:xfrm>
            <a:off x="141288" y="115888"/>
            <a:ext cx="8828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s-MX" altLang="es-NI" sz="3200" b="1" dirty="0">
                <a:latin typeface="Gill Sans MT" panose="020B0502020104020203" pitchFamily="34" charset="0"/>
              </a:rPr>
              <a:t>Estilo de vida del individuo</a:t>
            </a:r>
            <a:endParaRPr lang="en-US" altLang="es-NI" sz="2800" b="1" dirty="0">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xmlns="" id="{7A5243C3-6269-442A-A804-764159678B29}"/>
              </a:ext>
            </a:extLst>
          </p:cNvPr>
          <p:cNvGraphicFramePr>
            <a:graphicFrameLocks noGrp="1"/>
          </p:cNvGraphicFramePr>
          <p:nvPr>
            <p:extLst>
              <p:ext uri="{D42A27DB-BD31-4B8C-83A1-F6EECF244321}">
                <p14:modId xmlns:p14="http://schemas.microsoft.com/office/powerpoint/2010/main" val="1229922109"/>
              </p:ext>
            </p:extLst>
          </p:nvPr>
        </p:nvGraphicFramePr>
        <p:xfrm>
          <a:off x="141288" y="836613"/>
          <a:ext cx="8828087" cy="5297487"/>
        </p:xfrm>
        <a:graphic>
          <a:graphicData uri="http://schemas.openxmlformats.org/drawingml/2006/table">
            <a:tbl>
              <a:tblPr/>
              <a:tblGrid>
                <a:gridCol w="3206299">
                  <a:extLst>
                    <a:ext uri="{9D8B030D-6E8A-4147-A177-3AD203B41FA5}">
                      <a16:colId xmlns:a16="http://schemas.microsoft.com/office/drawing/2014/main" xmlns="" val="20000"/>
                    </a:ext>
                  </a:extLst>
                </a:gridCol>
                <a:gridCol w="5621788">
                  <a:extLst>
                    <a:ext uri="{9D8B030D-6E8A-4147-A177-3AD203B41FA5}">
                      <a16:colId xmlns:a16="http://schemas.microsoft.com/office/drawing/2014/main" xmlns="" val="20001"/>
                    </a:ext>
                  </a:extLst>
                </a:gridCol>
              </a:tblGrid>
              <a:tr h="359999">
                <a:tc>
                  <a:txBody>
                    <a:bodyPr/>
                    <a:lstStyle/>
                    <a:p>
                      <a:pPr marL="0" marR="0" algn="ctr">
                        <a:spcBef>
                          <a:spcPts val="0"/>
                        </a:spcBef>
                        <a:spcAft>
                          <a:spcPts val="0"/>
                        </a:spcAft>
                      </a:pPr>
                      <a:r>
                        <a:rPr lang="es-NI" sz="1800" b="1" dirty="0">
                          <a:latin typeface="Gill Sans MT"/>
                          <a:ea typeface="Times New Roman"/>
                        </a:rPr>
                        <a:t>Evidencias favorables </a:t>
                      </a:r>
                      <a:endParaRPr lang="en-US" sz="1800" dirty="0">
                        <a:latin typeface="Times New Roman"/>
                        <a:ea typeface="Times New Roman"/>
                      </a:endParaRPr>
                    </a:p>
                  </a:txBody>
                  <a:tcPr marL="25056" marR="2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tx1"/>
                          </a:solidFill>
                          <a:latin typeface="Gill Sans MT"/>
                          <a:ea typeface="Times New Roman"/>
                          <a:cs typeface="+mn-cs"/>
                        </a:rPr>
                        <a:t>Evidencias</a:t>
                      </a:r>
                      <a:r>
                        <a:rPr lang="en-US" sz="1800" b="1" kern="1200" dirty="0">
                          <a:solidFill>
                            <a:schemeClr val="tx1"/>
                          </a:solidFill>
                          <a:latin typeface="Gill Sans MT"/>
                          <a:ea typeface="Times New Roman"/>
                          <a:cs typeface="+mn-cs"/>
                        </a:rPr>
                        <a:t> </a:t>
                      </a:r>
                      <a:r>
                        <a:rPr lang="en-US" sz="1800" b="1" kern="1200" dirty="0" err="1">
                          <a:solidFill>
                            <a:schemeClr val="tx1"/>
                          </a:solidFill>
                          <a:latin typeface="Gill Sans MT"/>
                          <a:ea typeface="Times New Roman"/>
                          <a:cs typeface="+mn-cs"/>
                        </a:rPr>
                        <a:t>limitantes</a:t>
                      </a:r>
                      <a:endParaRPr lang="en-US" sz="1800" b="1" kern="1200" dirty="0">
                        <a:solidFill>
                          <a:schemeClr val="tx1"/>
                        </a:solidFill>
                        <a:latin typeface="Gill Sans MT"/>
                        <a:ea typeface="Times New Roman"/>
                        <a:cs typeface="+mn-cs"/>
                      </a:endParaRPr>
                    </a:p>
                  </a:txBody>
                  <a:tcPr marL="25056" marR="2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10000"/>
                  </a:ext>
                </a:extLst>
              </a:tr>
              <a:tr h="4937488">
                <a:tc>
                  <a:txBody>
                    <a:bodyPr/>
                    <a:lstStyle/>
                    <a:p>
                      <a:pPr marL="285750" lvl="0" indent="-285750" algn="l" defTabSz="914400" rtl="0" eaLnBrk="1" fontAlgn="base" latinLnBrk="0" hangingPunct="1">
                        <a:buFont typeface="Arial" panose="020B0604020202020204" pitchFamily="34" charset="0"/>
                        <a:buChar char="•"/>
                      </a:pPr>
                      <a:r>
                        <a:rPr lang="es-NI" sz="1800" kern="1200" dirty="0">
                          <a:solidFill>
                            <a:schemeClr val="tx1"/>
                          </a:solidFill>
                          <a:latin typeface="Gill Sans MT"/>
                          <a:ea typeface="+mn-ea"/>
                          <a:cs typeface="+mn-cs"/>
                        </a:rPr>
                        <a:t>No se encontraron evidencias favorables </a:t>
                      </a:r>
                    </a:p>
                  </a:txBody>
                  <a:tcPr marL="25056" marR="2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s-NI" sz="1400" b="1" kern="1200" dirty="0">
                          <a:solidFill>
                            <a:schemeClr val="tx1"/>
                          </a:solidFill>
                          <a:effectLst/>
                          <a:latin typeface="Gill Sans MT" panose="020B0502020104020203" pitchFamily="34" charset="0"/>
                          <a:ea typeface="+mn-ea"/>
                          <a:cs typeface="+mn-cs"/>
                        </a:rPr>
                        <a:t>Prevalencia de VIH:</a:t>
                      </a:r>
                      <a:r>
                        <a:rPr lang="es-NI" sz="1400" b="1" kern="1200" baseline="0" dirty="0">
                          <a:solidFill>
                            <a:schemeClr val="tx1"/>
                          </a:solidFill>
                          <a:effectLst/>
                          <a:latin typeface="Gill Sans MT" panose="020B0502020104020203" pitchFamily="34" charset="0"/>
                          <a:ea typeface="+mn-ea"/>
                          <a:cs typeface="+mn-cs"/>
                        </a:rPr>
                        <a:t> </a:t>
                      </a:r>
                      <a:r>
                        <a:rPr lang="es-ES" sz="1400" kern="1200" dirty="0">
                          <a:solidFill>
                            <a:schemeClr val="tx1"/>
                          </a:solidFill>
                          <a:effectLst/>
                          <a:latin typeface="Gill Sans MT" panose="020B0502020104020203" pitchFamily="34" charset="0"/>
                          <a:ea typeface="+mn-ea"/>
                          <a:cs typeface="+mn-cs"/>
                        </a:rPr>
                        <a:t>Según el reporte de ONUSIDA 2019 con datos del 2018 El Salvador presenta una prevalencia de 0.6% [0.5-0.7] en personas mayores de 15 años.</a:t>
                      </a:r>
                      <a:endParaRPr lang="es-SV" sz="1400" kern="1200" dirty="0">
                        <a:solidFill>
                          <a:schemeClr val="tx1"/>
                        </a:solidFill>
                        <a:effectLst/>
                        <a:latin typeface="Gill Sans MT" panose="020B0502020104020203" pitchFamily="34" charset="0"/>
                        <a:ea typeface="+mn-ea"/>
                        <a:cs typeface="+mn-cs"/>
                      </a:endParaRPr>
                    </a:p>
                    <a:p>
                      <a:r>
                        <a:rPr lang="es-ES" sz="1800" kern="1200" dirty="0">
                          <a:solidFill>
                            <a:schemeClr val="tx1"/>
                          </a:solidFill>
                          <a:effectLst/>
                          <a:latin typeface="+mn-lt"/>
                          <a:ea typeface="+mn-ea"/>
                          <a:cs typeface="+mn-cs"/>
                        </a:rPr>
                        <a:t> </a:t>
                      </a:r>
                      <a:endParaRPr lang="es-SV" sz="1400" kern="1200" dirty="0">
                        <a:solidFill>
                          <a:schemeClr val="tx1"/>
                        </a:solidFill>
                        <a:effectLst/>
                        <a:latin typeface="Gill Sans MT" panose="020B0502020104020203" pitchFamily="34" charset="0"/>
                        <a:ea typeface="+mn-ea"/>
                        <a:cs typeface="+mn-cs"/>
                      </a:endParaRPr>
                    </a:p>
                    <a:p>
                      <a:pPr marL="285750" lvl="0" indent="-285750">
                        <a:buFont typeface="Arial" panose="020B0604020202020204" pitchFamily="34" charset="0"/>
                        <a:buChar char="•"/>
                      </a:pPr>
                      <a:r>
                        <a:rPr lang="es-NI" sz="1400" b="1" kern="1200" dirty="0">
                          <a:solidFill>
                            <a:schemeClr val="tx1"/>
                          </a:solidFill>
                          <a:effectLst/>
                          <a:latin typeface="Gill Sans MT" panose="020B0502020104020203" pitchFamily="34" charset="0"/>
                          <a:ea typeface="+mn-ea"/>
                          <a:cs typeface="+mn-cs"/>
                        </a:rPr>
                        <a:t>Prevalencia de ITS:</a:t>
                      </a:r>
                      <a:endParaRPr lang="es-SV" sz="1400" kern="1200" dirty="0">
                        <a:solidFill>
                          <a:schemeClr val="tx1"/>
                        </a:solidFill>
                        <a:effectLst/>
                        <a:latin typeface="Gill Sans MT" panose="020B0502020104020203" pitchFamily="34" charset="0"/>
                        <a:ea typeface="+mn-ea"/>
                        <a:cs typeface="+mn-cs"/>
                      </a:endParaRPr>
                    </a:p>
                    <a:p>
                      <a:r>
                        <a:rPr lang="es-NI" sz="1400" kern="1200" dirty="0">
                          <a:solidFill>
                            <a:schemeClr val="tx1"/>
                          </a:solidFill>
                          <a:effectLst/>
                          <a:latin typeface="Gill Sans MT" panose="020B0502020104020203" pitchFamily="34" charset="0"/>
                          <a:ea typeface="+mn-ea"/>
                          <a:cs typeface="+mn-cs"/>
                        </a:rPr>
                        <a:t>El 84.5% (81% hombres y 88% mujeres) han tenido Virus del Herpes simplex tipo 2. </a:t>
                      </a:r>
                      <a:endParaRPr lang="es-SV" sz="1400" kern="1200" dirty="0">
                        <a:solidFill>
                          <a:schemeClr val="tx1"/>
                        </a:solidFill>
                        <a:effectLst/>
                        <a:latin typeface="Gill Sans MT" panose="020B0502020104020203" pitchFamily="34" charset="0"/>
                        <a:ea typeface="+mn-ea"/>
                        <a:cs typeface="+mn-cs"/>
                      </a:endParaRPr>
                    </a:p>
                    <a:p>
                      <a:r>
                        <a:rPr lang="es-NI" sz="1400" kern="1200" dirty="0">
                          <a:solidFill>
                            <a:schemeClr val="tx1"/>
                          </a:solidFill>
                          <a:effectLst/>
                          <a:latin typeface="Gill Sans MT" panose="020B0502020104020203" pitchFamily="34" charset="0"/>
                          <a:ea typeface="+mn-ea"/>
                          <a:cs typeface="+mn-cs"/>
                        </a:rPr>
                        <a:t> </a:t>
                      </a:r>
                      <a:endParaRPr lang="es-SV" sz="1400" kern="1200" dirty="0">
                        <a:solidFill>
                          <a:schemeClr val="tx1"/>
                        </a:solidFill>
                        <a:effectLst/>
                        <a:latin typeface="Gill Sans MT" panose="020B0502020104020203" pitchFamily="34" charset="0"/>
                        <a:ea typeface="+mn-ea"/>
                        <a:cs typeface="+mn-cs"/>
                      </a:endParaRPr>
                    </a:p>
                    <a:p>
                      <a:r>
                        <a:rPr lang="es-NI" sz="1400" kern="1200" dirty="0">
                          <a:solidFill>
                            <a:schemeClr val="tx1"/>
                          </a:solidFill>
                          <a:effectLst/>
                          <a:latin typeface="Gill Sans MT" panose="020B0502020104020203" pitchFamily="34" charset="0"/>
                          <a:ea typeface="+mn-ea"/>
                          <a:cs typeface="+mn-cs"/>
                        </a:rPr>
                        <a:t>El 15% (20% hombres y 10% mujeres) han tenido Sífilis.</a:t>
                      </a:r>
                      <a:endParaRPr lang="es-SV" sz="1400" kern="1200" dirty="0">
                        <a:solidFill>
                          <a:schemeClr val="tx1"/>
                        </a:solidFill>
                        <a:effectLst/>
                        <a:latin typeface="Gill Sans MT" panose="020B0502020104020203" pitchFamily="34" charset="0"/>
                        <a:ea typeface="+mn-ea"/>
                        <a:cs typeface="+mn-cs"/>
                      </a:endParaRPr>
                    </a:p>
                    <a:p>
                      <a:r>
                        <a:rPr lang="es-NI" sz="1400" kern="1200" baseline="30000" dirty="0">
                          <a:solidFill>
                            <a:schemeClr val="tx1"/>
                          </a:solidFill>
                          <a:effectLst/>
                          <a:latin typeface="Gill Sans MT" panose="020B0502020104020203" pitchFamily="34" charset="0"/>
                          <a:ea typeface="+mn-ea"/>
                          <a:cs typeface="+mn-cs"/>
                        </a:rPr>
                        <a:t> </a:t>
                      </a:r>
                      <a:endParaRPr lang="es-SV" sz="1400" kern="1200" dirty="0">
                        <a:solidFill>
                          <a:schemeClr val="tx1"/>
                        </a:solidFill>
                        <a:effectLst/>
                        <a:latin typeface="Gill Sans MT" panose="020B0502020104020203" pitchFamily="34" charset="0"/>
                        <a:ea typeface="+mn-ea"/>
                        <a:cs typeface="+mn-cs"/>
                      </a:endParaRPr>
                    </a:p>
                    <a:p>
                      <a:r>
                        <a:rPr lang="es-NI" sz="1400" kern="1200" dirty="0">
                          <a:solidFill>
                            <a:schemeClr val="tx1"/>
                          </a:solidFill>
                          <a:effectLst/>
                          <a:latin typeface="Gill Sans MT" panose="020B0502020104020203" pitchFamily="34" charset="0"/>
                          <a:ea typeface="+mn-ea"/>
                          <a:cs typeface="+mn-cs"/>
                        </a:rPr>
                        <a:t>El 3% ha tenido sífilis activa, 25% </a:t>
                      </a:r>
                      <a:r>
                        <a:rPr lang="es-NI" sz="1400" kern="1200" dirty="0" err="1">
                          <a:solidFill>
                            <a:schemeClr val="tx1"/>
                          </a:solidFill>
                          <a:effectLst/>
                          <a:latin typeface="Gill Sans MT" panose="020B0502020104020203" pitchFamily="34" charset="0"/>
                          <a:ea typeface="+mn-ea"/>
                          <a:cs typeface="+mn-cs"/>
                        </a:rPr>
                        <a:t>vaginosis</a:t>
                      </a:r>
                      <a:r>
                        <a:rPr lang="es-NI" sz="1400" kern="1200" dirty="0">
                          <a:solidFill>
                            <a:schemeClr val="tx1"/>
                          </a:solidFill>
                          <a:effectLst/>
                          <a:latin typeface="Gill Sans MT" panose="020B0502020104020203" pitchFamily="34" charset="0"/>
                          <a:ea typeface="+mn-ea"/>
                          <a:cs typeface="+mn-cs"/>
                        </a:rPr>
                        <a:t> bacteriana, 20% alguna ITS, 14.4% </a:t>
                      </a:r>
                      <a:r>
                        <a:rPr lang="es-NI" sz="1400" kern="1200" dirty="0" err="1">
                          <a:solidFill>
                            <a:schemeClr val="tx1"/>
                          </a:solidFill>
                          <a:effectLst/>
                          <a:latin typeface="Gill Sans MT" panose="020B0502020104020203" pitchFamily="34" charset="0"/>
                          <a:ea typeface="+mn-ea"/>
                          <a:cs typeface="+mn-cs"/>
                        </a:rPr>
                        <a:t>micoplasma</a:t>
                      </a:r>
                      <a:r>
                        <a:rPr lang="es-NI" sz="1400" kern="1200" dirty="0">
                          <a:solidFill>
                            <a:schemeClr val="tx1"/>
                          </a:solidFill>
                          <a:effectLst/>
                          <a:latin typeface="Gill Sans MT" panose="020B0502020104020203" pitchFamily="34" charset="0"/>
                          <a:ea typeface="+mn-ea"/>
                          <a:cs typeface="+mn-cs"/>
                        </a:rPr>
                        <a:t> </a:t>
                      </a:r>
                      <a:r>
                        <a:rPr lang="es-NI" sz="1400" kern="1200" dirty="0" err="1">
                          <a:solidFill>
                            <a:schemeClr val="tx1"/>
                          </a:solidFill>
                          <a:effectLst/>
                          <a:latin typeface="Gill Sans MT" panose="020B0502020104020203" pitchFamily="34" charset="0"/>
                          <a:ea typeface="+mn-ea"/>
                          <a:cs typeface="+mn-cs"/>
                        </a:rPr>
                        <a:t>genitalium</a:t>
                      </a:r>
                      <a:r>
                        <a:rPr lang="es-NI" sz="1400" kern="1200" dirty="0">
                          <a:solidFill>
                            <a:schemeClr val="tx1"/>
                          </a:solidFill>
                          <a:effectLst/>
                          <a:latin typeface="Gill Sans MT" panose="020B0502020104020203" pitchFamily="34" charset="0"/>
                          <a:ea typeface="+mn-ea"/>
                          <a:cs typeface="+mn-cs"/>
                        </a:rPr>
                        <a:t>.</a:t>
                      </a:r>
                      <a:endParaRPr lang="es-SV" sz="1400" kern="1200" dirty="0">
                        <a:solidFill>
                          <a:schemeClr val="tx1"/>
                        </a:solidFill>
                        <a:effectLst/>
                        <a:latin typeface="Gill Sans MT" panose="020B0502020104020203" pitchFamily="34" charset="0"/>
                        <a:ea typeface="+mn-ea"/>
                        <a:cs typeface="+mn-cs"/>
                      </a:endParaRPr>
                    </a:p>
                    <a:p>
                      <a:r>
                        <a:rPr lang="es-NI" sz="1800" b="1" kern="1200" dirty="0">
                          <a:solidFill>
                            <a:schemeClr val="tx1"/>
                          </a:solidFill>
                          <a:effectLst/>
                          <a:latin typeface="+mn-lt"/>
                          <a:ea typeface="+mn-ea"/>
                          <a:cs typeface="+mn-cs"/>
                        </a:rPr>
                        <a:t> </a:t>
                      </a:r>
                      <a:endParaRPr lang="es-SV" sz="1800" kern="1200" dirty="0">
                        <a:solidFill>
                          <a:schemeClr val="tx1"/>
                        </a:solidFill>
                        <a:effectLst/>
                        <a:latin typeface="+mn-lt"/>
                        <a:ea typeface="+mn-ea"/>
                        <a:cs typeface="+mn-cs"/>
                      </a:endParaRPr>
                    </a:p>
                    <a:p>
                      <a:pPr marL="285750" lvl="0" indent="-285750">
                        <a:buFont typeface="Arial" panose="020B0604020202020204" pitchFamily="34" charset="0"/>
                        <a:buChar char="•"/>
                      </a:pPr>
                      <a:r>
                        <a:rPr lang="es-NI" sz="1400" b="1" kern="1200" dirty="0">
                          <a:solidFill>
                            <a:schemeClr val="tx1"/>
                          </a:solidFill>
                          <a:effectLst/>
                          <a:latin typeface="Gill Sans MT" panose="020B0502020104020203" pitchFamily="34" charset="0"/>
                          <a:ea typeface="+mn-ea"/>
                          <a:cs typeface="+mn-cs"/>
                        </a:rPr>
                        <a:t>Infecciones oportunistas</a:t>
                      </a:r>
                      <a:endParaRPr lang="es-SV" sz="1400" kern="1200" dirty="0">
                        <a:solidFill>
                          <a:schemeClr val="tx1"/>
                        </a:solidFill>
                        <a:effectLst/>
                        <a:latin typeface="Gill Sans MT" panose="020B0502020104020203" pitchFamily="34" charset="0"/>
                        <a:ea typeface="+mn-ea"/>
                        <a:cs typeface="+mn-cs"/>
                      </a:endParaRPr>
                    </a:p>
                    <a:p>
                      <a:r>
                        <a:rPr lang="es-NI" sz="1400" kern="1200" dirty="0">
                          <a:solidFill>
                            <a:schemeClr val="tx1"/>
                          </a:solidFill>
                          <a:effectLst/>
                          <a:latin typeface="Gill Sans MT" panose="020B0502020104020203" pitchFamily="34" charset="0"/>
                          <a:ea typeface="+mn-ea"/>
                          <a:cs typeface="+mn-cs"/>
                        </a:rPr>
                        <a:t>El 20% ha tenido algún problema de salud o infección en los últimos 3 meses.</a:t>
                      </a:r>
                      <a:endParaRPr lang="es-NI" sz="1400" kern="1200" baseline="30000" dirty="0">
                        <a:solidFill>
                          <a:schemeClr val="tx1"/>
                        </a:solidFill>
                        <a:effectLst/>
                        <a:latin typeface="Gill Sans MT" panose="020B0502020104020203" pitchFamily="34" charset="0"/>
                        <a:ea typeface="+mn-ea"/>
                        <a:cs typeface="+mn-cs"/>
                      </a:endParaRPr>
                    </a:p>
                    <a:p>
                      <a:endParaRPr lang="es-SV" sz="1400" kern="1200" dirty="0">
                        <a:solidFill>
                          <a:schemeClr val="tx1"/>
                        </a:solidFill>
                        <a:effectLst/>
                        <a:latin typeface="Gill Sans MT" panose="020B0502020104020203" pitchFamily="34" charset="0"/>
                        <a:ea typeface="+mn-ea"/>
                        <a:cs typeface="+mn-cs"/>
                      </a:endParaRPr>
                    </a:p>
                    <a:p>
                      <a:r>
                        <a:rPr lang="es-NI" sz="1400" kern="1200" dirty="0">
                          <a:solidFill>
                            <a:schemeClr val="tx1"/>
                          </a:solidFill>
                          <a:effectLst/>
                          <a:latin typeface="Gill Sans MT" panose="020B0502020104020203" pitchFamily="34" charset="0"/>
                          <a:ea typeface="+mn-ea"/>
                          <a:cs typeface="+mn-cs"/>
                        </a:rPr>
                        <a:t>Los síntomas que ha presentado los últimos tres meses son: 49% tos, 39% fiebre prolongada y depresión, 38% dolor de cabeza persistente, 35% diarrea y en menor proporción (enfermedad de la piel, absceso en la piel, herpes, y tuberculosis).</a:t>
                      </a:r>
                      <a:endParaRPr lang="es-NI" sz="1400" kern="1200" dirty="0">
                        <a:solidFill>
                          <a:schemeClr val="tx1"/>
                        </a:solidFill>
                        <a:latin typeface="Gill Sans MT" panose="020B0502020104020203" pitchFamily="34" charset="0"/>
                        <a:ea typeface="+mn-ea"/>
                        <a:cs typeface="+mn-cs"/>
                      </a:endParaRPr>
                    </a:p>
                  </a:txBody>
                  <a:tcPr marL="25056" marR="2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7421" name="2 Rectángulo">
            <a:extLst>
              <a:ext uri="{FF2B5EF4-FFF2-40B4-BE49-F238E27FC236}">
                <a16:creationId xmlns:a16="http://schemas.microsoft.com/office/drawing/2014/main" xmlns="" id="{E89241FC-A65B-451E-BB0D-4D5E3AF91C9C}"/>
              </a:ext>
            </a:extLst>
          </p:cNvPr>
          <p:cNvSpPr>
            <a:spLocks noChangeArrowheads="1"/>
          </p:cNvSpPr>
          <p:nvPr/>
        </p:nvSpPr>
        <p:spPr bwMode="auto">
          <a:xfrm>
            <a:off x="141288" y="115888"/>
            <a:ext cx="88280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s-MX" altLang="es-NI" sz="3200" b="1">
                <a:latin typeface="Gill Sans MT" panose="020B0502020104020203" pitchFamily="34" charset="0"/>
              </a:rPr>
              <a:t>Factores biológicos y caudal genético</a:t>
            </a:r>
            <a:endParaRPr lang="en-US" altLang="es-NI" sz="2800" b="1">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AF5F9543-78CD-4AD9-B551-8084994DDD0F}"/>
              </a:ext>
            </a:extLst>
          </p:cNvPr>
          <p:cNvGraphicFramePr>
            <a:graphicFrameLocks noGrp="1"/>
          </p:cNvGraphicFramePr>
          <p:nvPr>
            <p:ph idx="1"/>
            <p:extLst>
              <p:ext uri="{D42A27DB-BD31-4B8C-83A1-F6EECF244321}">
                <p14:modId xmlns:p14="http://schemas.microsoft.com/office/powerpoint/2010/main" val="3473268557"/>
              </p:ext>
            </p:extLst>
          </p:nvPr>
        </p:nvGraphicFramePr>
        <p:xfrm>
          <a:off x="0" y="1"/>
          <a:ext cx="9144000" cy="6815327"/>
        </p:xfrm>
        <a:graphic>
          <a:graphicData uri="http://schemas.openxmlformats.org/drawingml/2006/table">
            <a:tbl>
              <a:tblPr firstRow="1" bandRow="1">
                <a:tableStyleId>{5DA37D80-6434-44D0-A028-1B22A696006F}</a:tableStyleId>
              </a:tblPr>
              <a:tblGrid>
                <a:gridCol w="2098260">
                  <a:extLst>
                    <a:ext uri="{9D8B030D-6E8A-4147-A177-3AD203B41FA5}">
                      <a16:colId xmlns:a16="http://schemas.microsoft.com/office/drawing/2014/main" xmlns="" val="1811191864"/>
                    </a:ext>
                  </a:extLst>
                </a:gridCol>
                <a:gridCol w="3417169">
                  <a:extLst>
                    <a:ext uri="{9D8B030D-6E8A-4147-A177-3AD203B41FA5}">
                      <a16:colId xmlns:a16="http://schemas.microsoft.com/office/drawing/2014/main" xmlns="" val="3004597686"/>
                    </a:ext>
                  </a:extLst>
                </a:gridCol>
                <a:gridCol w="3628571">
                  <a:extLst>
                    <a:ext uri="{9D8B030D-6E8A-4147-A177-3AD203B41FA5}">
                      <a16:colId xmlns:a16="http://schemas.microsoft.com/office/drawing/2014/main" xmlns="" val="1848234369"/>
                    </a:ext>
                  </a:extLst>
                </a:gridCol>
              </a:tblGrid>
              <a:tr h="668484">
                <a:tc>
                  <a:txBody>
                    <a:bodyPr/>
                    <a:lstStyle/>
                    <a:p>
                      <a:r>
                        <a:rPr lang="es-NI" sz="1800" dirty="0">
                          <a:solidFill>
                            <a:schemeClr val="bg1"/>
                          </a:solidFill>
                          <a:latin typeface="Gill Sans MT" panose="020B0502020104020203" pitchFamily="34" charset="0"/>
                        </a:rPr>
                        <a:t>Nivel de determinantes</a:t>
                      </a:r>
                    </a:p>
                  </a:txBody>
                  <a:tcPr marT="45721" marB="45721">
                    <a:solidFill>
                      <a:schemeClr val="accent2"/>
                    </a:solidFill>
                  </a:tcPr>
                </a:tc>
                <a:tc>
                  <a:txBody>
                    <a:bodyPr/>
                    <a:lstStyle/>
                    <a:p>
                      <a:r>
                        <a:rPr lang="es-NI" sz="1800" dirty="0">
                          <a:solidFill>
                            <a:schemeClr val="bg1"/>
                          </a:solidFill>
                          <a:latin typeface="Gill Sans MT" panose="020B0502020104020203" pitchFamily="34" charset="0"/>
                        </a:rPr>
                        <a:t>Conclusiones</a:t>
                      </a:r>
                    </a:p>
                  </a:txBody>
                  <a:tcPr marT="45721" marB="45721">
                    <a:solidFill>
                      <a:schemeClr val="accent2"/>
                    </a:solidFill>
                  </a:tcPr>
                </a:tc>
                <a:tc>
                  <a:txBody>
                    <a:bodyPr/>
                    <a:lstStyle/>
                    <a:p>
                      <a:r>
                        <a:rPr lang="es-NI" sz="1800" dirty="0">
                          <a:solidFill>
                            <a:schemeClr val="bg1"/>
                          </a:solidFill>
                          <a:latin typeface="Gill Sans MT" panose="020B0502020104020203" pitchFamily="34" charset="0"/>
                        </a:rPr>
                        <a:t>Recomendaciones</a:t>
                      </a:r>
                    </a:p>
                  </a:txBody>
                  <a:tcPr marT="45721" marB="45721">
                    <a:solidFill>
                      <a:schemeClr val="accent2"/>
                    </a:solidFill>
                  </a:tcPr>
                </a:tc>
                <a:extLst>
                  <a:ext uri="{0D108BD9-81ED-4DB2-BD59-A6C34878D82A}">
                    <a16:rowId xmlns:a16="http://schemas.microsoft.com/office/drawing/2014/main" xmlns="" val="4246888358"/>
                  </a:ext>
                </a:extLst>
              </a:tr>
              <a:tr h="2064875">
                <a:tc>
                  <a:txBody>
                    <a:bodyPr/>
                    <a:lstStyle/>
                    <a:p>
                      <a:r>
                        <a:rPr lang="es-NI" sz="1800" dirty="0">
                          <a:latin typeface="Gill Sans MT" panose="020B0502020104020203" pitchFamily="34" charset="0"/>
                        </a:rPr>
                        <a:t>Condiciones socioeconómicas y culturales</a:t>
                      </a:r>
                    </a:p>
                  </a:txBody>
                  <a:tcPr marT="45721" marB="45721"/>
                </a:tc>
                <a:tc>
                  <a:txBody>
                    <a:bodyPr/>
                    <a:lstStyle/>
                    <a:p>
                      <a:r>
                        <a:rPr lang="es-NI" sz="1800" kern="1200" dirty="0">
                          <a:solidFill>
                            <a:schemeClr val="tx1"/>
                          </a:solidFill>
                          <a:effectLst/>
                          <a:latin typeface="Gill Sans MT" panose="020B0502020104020203" pitchFamily="34" charset="0"/>
                          <a:ea typeface="+mn-ea"/>
                          <a:cs typeface="+mn-cs"/>
                        </a:rPr>
                        <a:t>En El Salvador existe un marco jurídico internacional y nacional,</a:t>
                      </a:r>
                      <a:r>
                        <a:rPr lang="es-NI" sz="1800" kern="1200" baseline="0" dirty="0">
                          <a:solidFill>
                            <a:schemeClr val="tx1"/>
                          </a:solidFill>
                          <a:effectLst/>
                          <a:latin typeface="Gill Sans MT" panose="020B0502020104020203" pitchFamily="34" charset="0"/>
                          <a:ea typeface="+mn-ea"/>
                          <a:cs typeface="+mn-cs"/>
                        </a:rPr>
                        <a:t> </a:t>
                      </a:r>
                      <a:r>
                        <a:rPr lang="es-NI" sz="1800" kern="1200" dirty="0">
                          <a:solidFill>
                            <a:schemeClr val="tx1"/>
                          </a:solidFill>
                          <a:effectLst/>
                          <a:latin typeface="Gill Sans MT" panose="020B0502020104020203" pitchFamily="34" charset="0"/>
                          <a:ea typeface="+mn-ea"/>
                          <a:cs typeface="+mn-cs"/>
                        </a:rPr>
                        <a:t>leyes, políticas, acuerdos, planes y programa dirigidos a la PVIH. Sin embargo, </a:t>
                      </a:r>
                      <a:r>
                        <a:rPr lang="es-ES" sz="1800" kern="1200" dirty="0">
                          <a:solidFill>
                            <a:schemeClr val="tx1"/>
                          </a:solidFill>
                          <a:effectLst/>
                          <a:latin typeface="Gill Sans MT" panose="020B0502020104020203" pitchFamily="34" charset="0"/>
                          <a:ea typeface="+mn-ea"/>
                          <a:cs typeface="+mn-cs"/>
                        </a:rPr>
                        <a:t>aún existe un alto nivel de E y D a nivel social. </a:t>
                      </a:r>
                      <a:endParaRPr lang="es-SV" sz="1800" kern="1200" dirty="0">
                        <a:solidFill>
                          <a:schemeClr val="tx1"/>
                        </a:solidFill>
                        <a:effectLst/>
                        <a:latin typeface="Gill Sans MT" panose="020B0502020104020203" pitchFamily="34" charset="0"/>
                        <a:ea typeface="+mn-ea"/>
                        <a:cs typeface="+mn-cs"/>
                      </a:endParaRPr>
                    </a:p>
                  </a:txBody>
                  <a:tcPr marT="45721" marB="45721"/>
                </a:tc>
                <a:tc>
                  <a:txBody>
                    <a:bodyPr/>
                    <a:lstStyle/>
                    <a:p>
                      <a:r>
                        <a:rPr lang="es-ES" sz="1800" kern="1200" dirty="0">
                          <a:solidFill>
                            <a:schemeClr val="tx1"/>
                          </a:solidFill>
                          <a:effectLst/>
                          <a:latin typeface="+mn-lt"/>
                          <a:ea typeface="+mn-ea"/>
                          <a:cs typeface="+mn-cs"/>
                        </a:rPr>
                        <a:t>Realizar abogacía ante las autoridades para establecer un instrumento único de monitoreo y cumplimiento, con la finalidad de ser una sociedad menos </a:t>
                      </a:r>
                      <a:r>
                        <a:rPr lang="es-ES" sz="1800" kern="1200" dirty="0" err="1">
                          <a:solidFill>
                            <a:schemeClr val="tx1"/>
                          </a:solidFill>
                          <a:effectLst/>
                          <a:latin typeface="+mn-lt"/>
                          <a:ea typeface="+mn-ea"/>
                          <a:cs typeface="+mn-cs"/>
                        </a:rPr>
                        <a:t>estigmatizante</a:t>
                      </a:r>
                      <a:r>
                        <a:rPr lang="es-ES" sz="1800" kern="1200" dirty="0">
                          <a:solidFill>
                            <a:schemeClr val="tx1"/>
                          </a:solidFill>
                          <a:effectLst/>
                          <a:latin typeface="+mn-lt"/>
                          <a:ea typeface="+mn-ea"/>
                          <a:cs typeface="+mn-cs"/>
                        </a:rPr>
                        <a:t> y discriminatoria. </a:t>
                      </a:r>
                      <a:endParaRPr lang="es-SV" sz="1800" kern="1200" dirty="0">
                        <a:solidFill>
                          <a:schemeClr val="tx1"/>
                        </a:solidFill>
                        <a:effectLst/>
                        <a:latin typeface="+mn-lt"/>
                        <a:ea typeface="+mn-ea"/>
                        <a:cs typeface="+mn-cs"/>
                      </a:endParaRPr>
                    </a:p>
                  </a:txBody>
                  <a:tcPr marT="45721" marB="45721"/>
                </a:tc>
                <a:extLst>
                  <a:ext uri="{0D108BD9-81ED-4DB2-BD59-A6C34878D82A}">
                    <a16:rowId xmlns:a16="http://schemas.microsoft.com/office/drawing/2014/main" xmlns="" val="20429641"/>
                  </a:ext>
                </a:extLst>
              </a:tr>
              <a:tr h="2017093">
                <a:tc>
                  <a:txBody>
                    <a:bodyPr/>
                    <a:lstStyle/>
                    <a:p>
                      <a:r>
                        <a:rPr lang="es-NI" sz="1800" dirty="0">
                          <a:latin typeface="Gill Sans MT" panose="020B0502020104020203" pitchFamily="34" charset="0"/>
                        </a:rPr>
                        <a:t>Condiciones de vida y trabajo</a:t>
                      </a:r>
                    </a:p>
                  </a:txBody>
                  <a:tcPr marT="45721" marB="45721"/>
                </a:tc>
                <a:tc>
                  <a:txBody>
                    <a:bodyPr/>
                    <a:lstStyle/>
                    <a:p>
                      <a:r>
                        <a:rPr lang="es-ES" sz="1800" kern="1200" dirty="0">
                          <a:solidFill>
                            <a:schemeClr val="tx1"/>
                          </a:solidFill>
                          <a:effectLst/>
                          <a:latin typeface="Gill Sans MT" panose="020B0502020104020203" pitchFamily="34" charset="0"/>
                          <a:ea typeface="+mn-ea"/>
                          <a:cs typeface="+mn-cs"/>
                        </a:rPr>
                        <a:t>La pobreza es un eslabón que afecta varios DSS entre ellos la educación. Uno de los principales problemas de los PVIH es la falta de oportunidades de trabajo, acceso a vivienda a un salario digno y sin discriminación.</a:t>
                      </a:r>
                      <a:endParaRPr lang="es-SV" sz="1800" kern="1200" dirty="0">
                        <a:solidFill>
                          <a:schemeClr val="tx1"/>
                        </a:solidFill>
                        <a:effectLst/>
                        <a:latin typeface="Gill Sans MT" panose="020B0502020104020203" pitchFamily="34" charset="0"/>
                        <a:ea typeface="+mn-ea"/>
                        <a:cs typeface="+mn-cs"/>
                      </a:endParaRPr>
                    </a:p>
                  </a:txBody>
                  <a:tcPr marT="45721" marB="45721"/>
                </a:tc>
                <a:tc>
                  <a:txBody>
                    <a:bodyPr/>
                    <a:lstStyle/>
                    <a:p>
                      <a:r>
                        <a:rPr lang="es-ES" sz="1800" kern="1200" dirty="0">
                          <a:solidFill>
                            <a:schemeClr val="tx1"/>
                          </a:solidFill>
                          <a:effectLst/>
                          <a:latin typeface="+mn-lt"/>
                          <a:ea typeface="+mn-ea"/>
                          <a:cs typeface="+mn-cs"/>
                        </a:rPr>
                        <a:t>Realizar incidencia ante las Instituciones del Estado para que haya mayor apertura de las PVIH a educación, trabajo, acceso a vivienda, atención digna, créditos entre otros necesidades. </a:t>
                      </a:r>
                      <a:endParaRPr lang="es-SV" sz="1800" kern="1200" dirty="0">
                        <a:solidFill>
                          <a:schemeClr val="tx1"/>
                        </a:solidFill>
                        <a:effectLst/>
                        <a:latin typeface="+mn-lt"/>
                        <a:ea typeface="+mn-ea"/>
                        <a:cs typeface="+mn-cs"/>
                      </a:endParaRPr>
                    </a:p>
                  </a:txBody>
                  <a:tcPr marT="45721" marB="45721"/>
                </a:tc>
                <a:extLst>
                  <a:ext uri="{0D108BD9-81ED-4DB2-BD59-A6C34878D82A}">
                    <a16:rowId xmlns:a16="http://schemas.microsoft.com/office/drawing/2014/main" xmlns="" val="85613251"/>
                  </a:ext>
                </a:extLst>
              </a:tr>
              <a:tr h="2064875">
                <a:tc>
                  <a:txBody>
                    <a:bodyPr/>
                    <a:lstStyle/>
                    <a:p>
                      <a:r>
                        <a:rPr lang="es-NI" sz="1800" dirty="0">
                          <a:latin typeface="Gill Sans MT" panose="020B0502020104020203" pitchFamily="34" charset="0"/>
                        </a:rPr>
                        <a:t>Servicios de salud</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Gill Sans MT" panose="020B0502020104020203" pitchFamily="34" charset="0"/>
                          <a:ea typeface="+mn-ea"/>
                          <a:cs typeface="+mn-cs"/>
                        </a:rPr>
                        <a:t>Los PVIH cuentan con servicios especializados. Sin embargo, aún manifiestan que existe cierto nivel de E y D por parte del personal de salud, la mayoría basado en prejuicios religiosos y falta de empatía. </a:t>
                      </a:r>
                      <a:endParaRPr lang="es-SV" sz="1800" kern="1200" dirty="0">
                        <a:solidFill>
                          <a:schemeClr val="tx1"/>
                        </a:solidFill>
                        <a:effectLst/>
                        <a:latin typeface="Gill Sans MT" panose="020B0502020104020203" pitchFamily="34" charset="0"/>
                        <a:ea typeface="+mn-ea"/>
                        <a:cs typeface="+mn-cs"/>
                      </a:endParaRPr>
                    </a:p>
                  </a:txBody>
                  <a:tcPr marT="45721" marB="45721"/>
                </a:tc>
                <a:tc>
                  <a:txBody>
                    <a:bodyPr/>
                    <a:lstStyle/>
                    <a:p>
                      <a:r>
                        <a:rPr lang="es-NI" sz="1800" kern="1200" dirty="0">
                          <a:solidFill>
                            <a:schemeClr val="tx1"/>
                          </a:solidFill>
                          <a:effectLst/>
                          <a:latin typeface="Gill Sans MT" panose="020B0502020104020203" pitchFamily="34" charset="0"/>
                          <a:ea typeface="+mn-ea"/>
                          <a:cs typeface="+mn-cs"/>
                        </a:rPr>
                        <a:t>Ofrecer a los establecimiento de salud servicios de capacitación sobre estigma y discriminación por parte de las ONG que trabajan con PVIH. </a:t>
                      </a:r>
                      <a:endParaRPr lang="es-SV" sz="1800" kern="1200" dirty="0">
                        <a:solidFill>
                          <a:schemeClr val="tx1"/>
                        </a:solidFill>
                        <a:effectLst/>
                        <a:latin typeface="Gill Sans MT" panose="020B0502020104020203" pitchFamily="34" charset="0"/>
                        <a:ea typeface="+mn-ea"/>
                        <a:cs typeface="+mn-cs"/>
                      </a:endParaRPr>
                    </a:p>
                  </a:txBody>
                  <a:tcPr marT="45721" marB="45721"/>
                </a:tc>
                <a:extLst>
                  <a:ext uri="{0D108BD9-81ED-4DB2-BD59-A6C34878D82A}">
                    <a16:rowId xmlns:a16="http://schemas.microsoft.com/office/drawing/2014/main" xmlns="" val="635238850"/>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QAP USAIDBrand template Apr05">
  <a:themeElements>
    <a:clrScheme name="QAP USAIDBrand template Apr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AP USAIDBrand template Apr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lnDef>
  </a:objectDefaults>
  <a:extraClrSchemeLst>
    <a:extraClrScheme>
      <a:clrScheme name="QAP USAIDBrand template Apr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AP USAIDBrand template Apr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AP USAIDBrand template Apr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AP USAIDBrand template Apr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AP USAIDBrand template Apr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AP USAIDBrand template Apr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AP USAIDBrand template Apr0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AP USAIDBrand template Apr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AP USAIDBrand template Apr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AP USAIDBrand template Apr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AP USAIDBrand template Apr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AP USAIDBrand template Apr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2566</TotalTime>
  <Words>2801</Words>
  <Application>Microsoft Office PowerPoint</Application>
  <PresentationFormat>Presentación en pantalla (4:3)</PresentationFormat>
  <Paragraphs>155</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Gill Sans MT</vt:lpstr>
      <vt:lpstr>Times</vt:lpstr>
      <vt:lpstr>Times New Roman</vt:lpstr>
      <vt:lpstr>QAP USAIDBrand template Apr05</vt:lpstr>
      <vt:lpstr>INVESTIGACIÓN PARTICIPATIVA  Análisis de brecha en base a los determinantes sociales de la salud en Personal con VIH en El Salvador  </vt:lpstr>
      <vt:lpstr>Resultados  Clasificación de las evidencias según DSS                                     en población de PVIH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A TODOS/AS  POR SU ATENCIÓN</vt:lpstr>
    </vt:vector>
  </TitlesOfParts>
  <Company>PROYECTO DE GARANTIA DE CALIDAD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Sector TB Assessment, Cambodia (Arial 54pt all CAPS bold)</dc:title>
  <dc:creator>Oscar Nuñez</dc:creator>
  <cp:lastModifiedBy>Amigos</cp:lastModifiedBy>
  <cp:revision>202</cp:revision>
  <cp:lastPrinted>2004-09-30T16:41:33Z</cp:lastPrinted>
  <dcterms:created xsi:type="dcterms:W3CDTF">2005-04-27T15:29:17Z</dcterms:created>
  <dcterms:modified xsi:type="dcterms:W3CDTF">2019-11-28T17:34:45Z</dcterms:modified>
</cp:coreProperties>
</file>