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74" r:id="rId3"/>
    <p:sldId id="278" r:id="rId4"/>
    <p:sldId id="286" r:id="rId5"/>
    <p:sldId id="287" r:id="rId6"/>
    <p:sldId id="258" r:id="rId7"/>
    <p:sldId id="279" r:id="rId8"/>
    <p:sldId id="264" r:id="rId9"/>
    <p:sldId id="260" r:id="rId10"/>
    <p:sldId id="266" r:id="rId11"/>
    <p:sldId id="261" r:id="rId12"/>
    <p:sldId id="267" r:id="rId13"/>
    <p:sldId id="269" r:id="rId14"/>
    <p:sldId id="263" r:id="rId15"/>
    <p:sldId id="270" r:id="rId16"/>
    <p:sldId id="276" r:id="rId17"/>
    <p:sldId id="277" r:id="rId18"/>
    <p:sldId id="271" r:id="rId19"/>
    <p:sldId id="272" r:id="rId20"/>
    <p:sldId id="281" r:id="rId21"/>
    <p:sldId id="280" r:id="rId22"/>
    <p:sldId id="285" r:id="rId23"/>
    <p:sldId id="27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2" d="100"/>
          <a:sy n="72" d="100"/>
        </p:scale>
        <p:origin x="-132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7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emf"/><Relationship Id="rId5" Type="http://schemas.openxmlformats.org/officeDocument/2006/relationships/image" Target="../media/image1.png"/><Relationship Id="rId4" Type="http://schemas.openxmlformats.org/officeDocument/2006/relationships/image" Target="../media/image6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F5108D-386E-42E2-90B2-344A17080A99}" type="datetimeFigureOut">
              <a:rPr lang="en-US" smtClean="0"/>
              <a:pPr/>
              <a:t>6/25/2014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A84B5B-6FCA-408D-AE44-61004D000D6F}" type="slidenum">
              <a:rPr lang="en-US" smtClean="0"/>
              <a:pPr/>
              <a:t>‹Nº›</a:t>
            </a:fld>
            <a:endParaRPr lang="en-US"/>
          </a:p>
        </p:txBody>
      </p:sp>
      <p:pic>
        <p:nvPicPr>
          <p:cNvPr id="7" name="Picture 5" descr="MSMGF_onl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984875"/>
            <a:ext cx="1600200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5791200"/>
            <a:ext cx="91440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solidFill>
                  <a:srgbClr val="002E56"/>
                </a:solidFill>
                <a:latin typeface="Calibri" pitchFamily="34" charset="0"/>
              </a:rPr>
              <a:t>                                         </a:t>
            </a:r>
          </a:p>
          <a:p>
            <a:pPr algn="ctr"/>
            <a:endParaRPr lang="en-US" sz="1200" dirty="0" smtClean="0">
              <a:solidFill>
                <a:srgbClr val="002E56"/>
              </a:solidFill>
              <a:latin typeface="Calibri" pitchFamily="34" charset="0"/>
            </a:endParaRPr>
          </a:p>
          <a:p>
            <a:pPr algn="ctr"/>
            <a:endParaRPr lang="en-US" sz="1200" dirty="0">
              <a:solidFill>
                <a:srgbClr val="002E56"/>
              </a:solidFill>
              <a:latin typeface="Calibri" pitchFamily="34" charset="0"/>
            </a:endParaRPr>
          </a:p>
        </p:txBody>
      </p:sp>
      <p:pic>
        <p:nvPicPr>
          <p:cNvPr id="12" name="Picture 11" descr="SpeakingOutLogoHorizontal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5867400"/>
            <a:ext cx="2209800" cy="965919"/>
          </a:xfrm>
          <a:prstGeom prst="rect">
            <a:avLst/>
          </a:prstGeom>
        </p:spPr>
      </p:pic>
      <p:pic>
        <p:nvPicPr>
          <p:cNvPr id="13" name="Picture 12" descr="MSMGF_logoblack.ep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43800" y="5943600"/>
            <a:ext cx="1371600" cy="731520"/>
          </a:xfrm>
          <a:prstGeom prst="rect">
            <a:avLst/>
          </a:prstGeom>
        </p:spPr>
      </p:pic>
      <p:pic>
        <p:nvPicPr>
          <p:cNvPr id="11" name="Picture 5" descr="MSMGF_only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984875"/>
            <a:ext cx="1600200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4"/>
          <p:cNvSpPr>
            <a:spLocks noChangeArrowheads="1"/>
          </p:cNvSpPr>
          <p:nvPr userDrawn="1"/>
        </p:nvSpPr>
        <p:spPr bwMode="auto">
          <a:xfrm>
            <a:off x="0" y="5791200"/>
            <a:ext cx="91440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solidFill>
                  <a:srgbClr val="002E56"/>
                </a:solidFill>
                <a:latin typeface="Calibri" pitchFamily="34" charset="0"/>
              </a:rPr>
              <a:t>                                         </a:t>
            </a:r>
          </a:p>
          <a:p>
            <a:pPr algn="ctr"/>
            <a:endParaRPr lang="en-US" sz="1200" dirty="0" smtClean="0">
              <a:solidFill>
                <a:srgbClr val="002E56"/>
              </a:solidFill>
              <a:latin typeface="Calibri" pitchFamily="34" charset="0"/>
            </a:endParaRPr>
          </a:p>
          <a:p>
            <a:pPr algn="ctr"/>
            <a:endParaRPr lang="en-US" sz="1200" dirty="0">
              <a:solidFill>
                <a:srgbClr val="002E56"/>
              </a:solidFill>
              <a:latin typeface="Calibri" pitchFamily="34" charset="0"/>
            </a:endParaRPr>
          </a:p>
        </p:txBody>
      </p:sp>
      <p:pic>
        <p:nvPicPr>
          <p:cNvPr id="16" name="Picture 15"/>
          <p:cNvPicPr/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5943600"/>
            <a:ext cx="1233417" cy="673100"/>
          </a:xfrm>
          <a:prstGeom prst="rect">
            <a:avLst/>
          </a:prstGeom>
        </p:spPr>
      </p:pic>
      <p:pic>
        <p:nvPicPr>
          <p:cNvPr id="17" name="Picture 16" descr="SpeakingOutLogoSpn_horizontal.pdf"/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964248"/>
            <a:ext cx="1727200" cy="754971"/>
          </a:xfrm>
          <a:prstGeom prst="rect">
            <a:avLst/>
          </a:prstGeom>
        </p:spPr>
      </p:pic>
      <p:pic>
        <p:nvPicPr>
          <p:cNvPr id="18" name="Picture 17" descr="LOGO ASPIDHII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284" y="5819181"/>
            <a:ext cx="802044" cy="85843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F5108D-386E-42E2-90B2-344A17080A99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A84B5B-6FCA-408D-AE44-61004D000D6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F5108D-386E-42E2-90B2-344A17080A99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A84B5B-6FCA-408D-AE44-61004D000D6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F5108D-386E-42E2-90B2-344A17080A99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A84B5B-6FCA-408D-AE44-61004D000D6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F5108D-386E-42E2-90B2-344A17080A99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A84B5B-6FCA-408D-AE44-61004D000D6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F5108D-386E-42E2-90B2-344A17080A99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A84B5B-6FCA-408D-AE44-61004D000D6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F5108D-386E-42E2-90B2-344A17080A99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A84B5B-6FCA-408D-AE44-61004D000D6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F5108D-386E-42E2-90B2-344A17080A99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A84B5B-6FCA-408D-AE44-61004D000D6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F5108D-386E-42E2-90B2-344A17080A99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A84B5B-6FCA-408D-AE44-61004D000D6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F5108D-386E-42E2-90B2-344A17080A99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A84B5B-6FCA-408D-AE44-61004D000D6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_tradnl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F5108D-386E-42E2-90B2-344A17080A99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A84B5B-6FCA-408D-AE44-61004D000D6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355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title style</a:t>
            </a:r>
            <a:endParaRPr 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A7F5108D-386E-42E2-90B2-344A17080A99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3FA84B5B-6FCA-408D-AE44-61004D000D6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5791200"/>
            <a:ext cx="91440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i="1" dirty="0">
              <a:solidFill>
                <a:srgbClr val="002E56"/>
              </a:solidFill>
              <a:latin typeface="Calibri" pitchFamily="34" charset="0"/>
            </a:endParaRPr>
          </a:p>
        </p:txBody>
      </p:sp>
      <p:pic>
        <p:nvPicPr>
          <p:cNvPr id="10" name="Picture 9"/>
          <p:cNvPicPr/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5943600"/>
            <a:ext cx="1233417" cy="673100"/>
          </a:xfrm>
          <a:prstGeom prst="rect">
            <a:avLst/>
          </a:prstGeom>
        </p:spPr>
      </p:pic>
      <p:pic>
        <p:nvPicPr>
          <p:cNvPr id="2" name="Picture 1" descr="SpeakingOutLogoSpn_horizontal.pdf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964248"/>
            <a:ext cx="1727200" cy="754971"/>
          </a:xfrm>
          <a:prstGeom prst="rect">
            <a:avLst/>
          </a:prstGeom>
        </p:spPr>
      </p:pic>
      <p:pic>
        <p:nvPicPr>
          <p:cNvPr id="3" name="Picture 2" descr="LOGO ASPIDHII.jpg"/>
          <p:cNvPicPr>
            <a:picLocks noChangeAspect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284" y="5819181"/>
            <a:ext cx="802044" cy="85843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35569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peakingOutLogoSpn_horizontal[1]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755088"/>
            <a:ext cx="6590905" cy="2880930"/>
          </a:xfrm>
          <a:prstGeom prst="rect">
            <a:avLst/>
          </a:prstGeom>
        </p:spPr>
      </p:pic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308948" y="3775439"/>
            <a:ext cx="8547559" cy="1502978"/>
          </a:xfrm>
        </p:spPr>
        <p:txBody>
          <a:bodyPr/>
          <a:lstStyle/>
          <a:p>
            <a:r>
              <a:rPr lang="es-ES_tradnl" sz="2000" b="1" dirty="0" smtClean="0">
                <a:solidFill>
                  <a:schemeClr val="tx1"/>
                </a:solidFill>
              </a:rPr>
              <a:t>Una iniciativa del MSMGF en colaboración con ASPIDH</a:t>
            </a:r>
          </a:p>
          <a:p>
            <a:r>
              <a:rPr lang="es-ES_tradnl" sz="2000" b="1" dirty="0" smtClean="0">
                <a:solidFill>
                  <a:schemeClr val="tx1"/>
                </a:solidFill>
              </a:rPr>
              <a:t>para el fortalecimiento en el área de incidencia política en temas de VIH, derechos humanos y población HSH y </a:t>
            </a:r>
            <a:r>
              <a:rPr lang="es-ES_tradnl" sz="2000" b="1" dirty="0" err="1" smtClean="0">
                <a:solidFill>
                  <a:schemeClr val="tx1"/>
                </a:solidFill>
              </a:rPr>
              <a:t>trans</a:t>
            </a:r>
            <a:r>
              <a:rPr lang="es-ES_tradnl" sz="2000" b="1" dirty="0" smtClean="0">
                <a:solidFill>
                  <a:schemeClr val="tx1"/>
                </a:solidFill>
              </a:rPr>
              <a:t> en El Salvador. </a:t>
            </a:r>
          </a:p>
          <a:p>
            <a:r>
              <a:rPr lang="es-ES_tradnl" sz="2000" b="1" dirty="0" smtClean="0">
                <a:solidFill>
                  <a:schemeClr val="tx1"/>
                </a:solidFill>
              </a:rPr>
              <a:t>Financiada por </a:t>
            </a:r>
            <a:r>
              <a:rPr lang="es-ES_tradnl" sz="2000" b="1" dirty="0" err="1" smtClean="0">
                <a:solidFill>
                  <a:schemeClr val="tx1"/>
                </a:solidFill>
              </a:rPr>
              <a:t>The</a:t>
            </a:r>
            <a:r>
              <a:rPr lang="es-ES_tradnl" sz="2000" b="1" dirty="0" smtClean="0">
                <a:solidFill>
                  <a:schemeClr val="tx1"/>
                </a:solidFill>
              </a:rPr>
              <a:t> Levi-Strauss </a:t>
            </a:r>
            <a:r>
              <a:rPr lang="es-ES_tradnl" sz="2000" b="1" dirty="0" err="1" smtClean="0">
                <a:solidFill>
                  <a:schemeClr val="tx1"/>
                </a:solidFill>
              </a:rPr>
              <a:t>Foundation</a:t>
            </a:r>
            <a:r>
              <a:rPr lang="es-ES_tradnl" sz="2000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es-ES_tradnl" sz="2000" b="1" dirty="0" smtClean="0">
                <a:solidFill>
                  <a:schemeClr val="tx1"/>
                </a:solidFill>
              </a:rPr>
              <a:t>2014</a:t>
            </a:r>
            <a:endParaRPr lang="es-ES_tradnl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63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37358"/>
            <a:ext cx="9144000" cy="1143000"/>
          </a:xfrm>
          <a:ln>
            <a:noFill/>
          </a:ln>
        </p:spPr>
        <p:txBody>
          <a:bodyPr/>
          <a:lstStyle/>
          <a:p>
            <a:pPr marL="0" indent="0"/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Adaptación</a:t>
            </a:r>
            <a:endParaRPr lang="en-US" sz="5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9107"/>
            <a:ext cx="8229600" cy="4119135"/>
          </a:xfrm>
        </p:spPr>
        <p:txBody>
          <a:bodyPr/>
          <a:lstStyle/>
          <a:p>
            <a:r>
              <a:rPr lang="es-ES_tradnl" dirty="0" smtClean="0"/>
              <a:t>Revisión, cambios: contenido, datos, imágenes, ejemplos, temas</a:t>
            </a:r>
          </a:p>
          <a:p>
            <a:r>
              <a:rPr lang="es-ES_tradnl" dirty="0" smtClean="0"/>
              <a:t>Desarrollar el primer borrador de la adaptación</a:t>
            </a:r>
          </a:p>
          <a:p>
            <a:r>
              <a:rPr lang="es-ES_tradnl" dirty="0" smtClean="0"/>
              <a:t>Versión final</a:t>
            </a:r>
          </a:p>
          <a:p>
            <a:r>
              <a:rPr lang="es-ES_tradnl" dirty="0" smtClean="0"/>
              <a:t>Disponible impreso e versión en PDF</a:t>
            </a:r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64911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423301" y="2488299"/>
            <a:ext cx="9399478" cy="2632706"/>
          </a:xfrm>
        </p:spPr>
        <p:txBody>
          <a:bodyPr/>
          <a:lstStyle/>
          <a:p>
            <a:pPr marL="0" indent="0" algn="r">
              <a:buNone/>
            </a:pPr>
            <a:r>
              <a:rPr lang="en-US" sz="13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Taller</a:t>
            </a:r>
            <a:endParaRPr lang="en-US" sz="135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Oval 5"/>
          <p:cNvSpPr/>
          <p:nvPr/>
        </p:nvSpPr>
        <p:spPr>
          <a:xfrm>
            <a:off x="78390" y="337119"/>
            <a:ext cx="2916046" cy="3002704"/>
          </a:xfrm>
          <a:prstGeom prst="ellipse">
            <a:avLst/>
          </a:prstGeom>
          <a:solidFill>
            <a:schemeClr val="accent5">
              <a:lumMod val="50000"/>
              <a:alpha val="9000"/>
            </a:schemeClr>
          </a:solidFill>
          <a:ln w="38100"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172458" y="-414723"/>
            <a:ext cx="3283816" cy="39395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endParaRPr lang="en-US" sz="25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11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37358"/>
            <a:ext cx="9144000" cy="1143000"/>
          </a:xfrm>
        </p:spPr>
        <p:txBody>
          <a:bodyPr/>
          <a:lstStyle/>
          <a:p>
            <a:pPr marL="0" indent="0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Taller</a:t>
            </a:r>
            <a:endParaRPr lang="en-US" sz="5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527395"/>
            <a:ext cx="8322295" cy="4119135"/>
          </a:xfrm>
        </p:spPr>
        <p:txBody>
          <a:bodyPr/>
          <a:lstStyle/>
          <a:p>
            <a:r>
              <a:rPr lang="es-ES_tradnl" dirty="0" smtClean="0"/>
              <a:t>Organización responsable de logística y coordinación</a:t>
            </a:r>
            <a:endParaRPr lang="es-ES_tradnl" dirty="0"/>
          </a:p>
          <a:p>
            <a:r>
              <a:rPr lang="es-ES_tradnl" dirty="0" smtClean="0"/>
              <a:t>Convocatoria abierta para participantes</a:t>
            </a:r>
          </a:p>
          <a:p>
            <a:pPr lvl="2"/>
            <a:r>
              <a:rPr lang="es-ES_tradnl" dirty="0" smtClean="0"/>
              <a:t>Selección de participantes basado en perfil</a:t>
            </a:r>
          </a:p>
          <a:p>
            <a:pPr lvl="2"/>
            <a:r>
              <a:rPr lang="es-ES_tradnl" dirty="0"/>
              <a:t>P</a:t>
            </a:r>
            <a:r>
              <a:rPr lang="es-ES_tradnl" dirty="0" smtClean="0"/>
              <a:t>articipantes presentan carta de interés en respuesta a convocatoria</a:t>
            </a:r>
          </a:p>
          <a:p>
            <a:pPr lvl="2"/>
            <a:r>
              <a:rPr lang="es-ES_tradnl" dirty="0" smtClean="0"/>
              <a:t>24 participantes – HSH, </a:t>
            </a:r>
            <a:r>
              <a:rPr lang="es-ES_tradnl" dirty="0" err="1" smtClean="0"/>
              <a:t>gays</a:t>
            </a:r>
            <a:r>
              <a:rPr lang="es-ES_tradnl" dirty="0" smtClean="0"/>
              <a:t>, </a:t>
            </a:r>
            <a:r>
              <a:rPr lang="es-ES_tradnl" dirty="0" err="1" smtClean="0"/>
              <a:t>trans</a:t>
            </a:r>
            <a:r>
              <a:rPr lang="es-ES_tradnl" dirty="0" smtClean="0"/>
              <a:t>, personas con VIH contrabajo en HSH, VIH, derechos humanos, IP</a:t>
            </a:r>
          </a:p>
          <a:p>
            <a:pPr lvl="1"/>
            <a:endParaRPr lang="es-ES_tradnl" dirty="0" smtClean="0"/>
          </a:p>
          <a:p>
            <a:endParaRPr lang="es-ES_tradnl" dirty="0" smtClean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96003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37358"/>
            <a:ext cx="9144000" cy="1143000"/>
          </a:xfrm>
        </p:spPr>
        <p:txBody>
          <a:bodyPr/>
          <a:lstStyle/>
          <a:p>
            <a:pPr marL="0" indent="0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Taller</a:t>
            </a:r>
            <a:endParaRPr lang="en-US" sz="5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646385"/>
            <a:ext cx="8353650" cy="4119135"/>
          </a:xfrm>
        </p:spPr>
        <p:txBody>
          <a:bodyPr/>
          <a:lstStyle/>
          <a:p>
            <a:r>
              <a:rPr lang="es-ES_tradnl" dirty="0" smtClean="0"/>
              <a:t>Invitación a participantes</a:t>
            </a:r>
          </a:p>
          <a:p>
            <a:r>
              <a:rPr lang="es-ES_tradnl" dirty="0" smtClean="0"/>
              <a:t>Preparación de metodología y material</a:t>
            </a:r>
          </a:p>
          <a:p>
            <a:r>
              <a:rPr lang="es-ES_tradnl" dirty="0" smtClean="0"/>
              <a:t>Implementar taller de 5 días</a:t>
            </a:r>
          </a:p>
          <a:p>
            <a:r>
              <a:rPr lang="es-ES_tradnl" dirty="0" smtClean="0"/>
              <a:t>Participantes desarrollar sus proyectos/planes de IP para financiamiento </a:t>
            </a:r>
            <a:r>
              <a:rPr lang="es-ES_tradnl" sz="2000" dirty="0" smtClean="0"/>
              <a:t>(cuando existen fondos disponibles</a:t>
            </a:r>
            <a:r>
              <a:rPr lang="es-ES_tradnl" sz="2000" dirty="0"/>
              <a:t>)</a:t>
            </a:r>
            <a:endParaRPr lang="es-ES_tradnl" sz="2000" dirty="0" smtClean="0"/>
          </a:p>
        </p:txBody>
      </p:sp>
    </p:spTree>
    <p:extLst>
      <p:ext uri="{BB962C8B-B14F-4D97-AF65-F5344CB8AC3E}">
        <p14:creationId xmlns:p14="http://schemas.microsoft.com/office/powerpoint/2010/main" val="222342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55478" y="1082676"/>
            <a:ext cx="9197804" cy="2632706"/>
          </a:xfrm>
        </p:spPr>
        <p:txBody>
          <a:bodyPr/>
          <a:lstStyle/>
          <a:p>
            <a:pPr marL="0" indent="0" algn="r">
              <a:buNone/>
            </a:pPr>
            <a:r>
              <a:rPr lang="en-US" sz="125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Iniciativas</a:t>
            </a:r>
            <a:endParaRPr lang="en-US" sz="125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 algn="r">
              <a:buNone/>
            </a:pPr>
            <a:r>
              <a:rPr lang="en-US" sz="12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 IP</a:t>
            </a:r>
            <a:endParaRPr lang="en-US" sz="125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Oval 5"/>
          <p:cNvSpPr/>
          <p:nvPr/>
        </p:nvSpPr>
        <p:spPr>
          <a:xfrm>
            <a:off x="78390" y="337119"/>
            <a:ext cx="2916046" cy="3002704"/>
          </a:xfrm>
          <a:prstGeom prst="ellipse">
            <a:avLst/>
          </a:prstGeom>
          <a:solidFill>
            <a:schemeClr val="accent5">
              <a:lumMod val="50000"/>
              <a:alpha val="9000"/>
            </a:schemeClr>
          </a:solidFill>
          <a:ln w="38100"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172458" y="-414723"/>
            <a:ext cx="3283816" cy="39395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  <a:endParaRPr lang="en-US" sz="25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5770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/>
          <a:lstStyle/>
          <a:p>
            <a:pPr marL="0" indent="0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Proyectos de IP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9107"/>
            <a:ext cx="8229600" cy="4119135"/>
          </a:xfrm>
        </p:spPr>
        <p:txBody>
          <a:bodyPr/>
          <a:lstStyle/>
          <a:p>
            <a:r>
              <a:rPr lang="es-ES_tradnl" b="1" dirty="0" smtClean="0"/>
              <a:t>Al haber fondos disponibles:</a:t>
            </a:r>
          </a:p>
          <a:p>
            <a:pPr lvl="1"/>
            <a:r>
              <a:rPr lang="es-ES_tradnl" dirty="0" smtClean="0"/>
              <a:t>Los participantes reciben AT del consultor y MSMGF para finalizar diseño de proyecto</a:t>
            </a:r>
          </a:p>
          <a:p>
            <a:pPr lvl="1"/>
            <a:r>
              <a:rPr lang="es-ES_tradnl" dirty="0" smtClean="0"/>
              <a:t>Participantes presentan propuesta de proyecto</a:t>
            </a:r>
          </a:p>
          <a:p>
            <a:pPr lvl="1"/>
            <a:r>
              <a:rPr lang="es-ES_tradnl" dirty="0" smtClean="0"/>
              <a:t>Comité selecciona proyectos a ser financiados</a:t>
            </a:r>
          </a:p>
          <a:p>
            <a:pPr lvl="1"/>
            <a:r>
              <a:rPr lang="es-ES_tradnl" dirty="0" smtClean="0"/>
              <a:t>Organización local implementa proyecto</a:t>
            </a:r>
          </a:p>
          <a:p>
            <a:pPr lvl="2"/>
            <a:r>
              <a:rPr lang="es-ES_tradnl" dirty="0" smtClean="0"/>
              <a:t>Asistencia técnica durante ejecución de proyecto</a:t>
            </a:r>
          </a:p>
        </p:txBody>
      </p:sp>
    </p:spTree>
    <p:extLst>
      <p:ext uri="{BB962C8B-B14F-4D97-AF65-F5344CB8AC3E}">
        <p14:creationId xmlns:p14="http://schemas.microsoft.com/office/powerpoint/2010/main" val="249969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438984" y="2619304"/>
            <a:ext cx="9399478" cy="2632706"/>
          </a:xfrm>
        </p:spPr>
        <p:txBody>
          <a:bodyPr/>
          <a:lstStyle/>
          <a:p>
            <a:pPr marL="0" indent="0" algn="r">
              <a:buNone/>
            </a:pPr>
            <a:r>
              <a:rPr lang="en-US" sz="125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Evaluación</a:t>
            </a:r>
            <a:endParaRPr lang="en-US" sz="125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Oval 5"/>
          <p:cNvSpPr/>
          <p:nvPr/>
        </p:nvSpPr>
        <p:spPr>
          <a:xfrm>
            <a:off x="78390" y="337119"/>
            <a:ext cx="2916046" cy="3002704"/>
          </a:xfrm>
          <a:prstGeom prst="ellipse">
            <a:avLst/>
          </a:prstGeom>
          <a:solidFill>
            <a:schemeClr val="accent5">
              <a:lumMod val="50000"/>
              <a:alpha val="9000"/>
            </a:schemeClr>
          </a:solidFill>
          <a:ln w="38100"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172458" y="-414723"/>
            <a:ext cx="3283816" cy="39395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</a:t>
            </a:r>
            <a:endParaRPr lang="en-US" sz="25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2065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/>
          <a:lstStyle/>
          <a:p>
            <a:pPr marL="0" indent="0"/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Evaluación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0355"/>
            <a:ext cx="8229600" cy="4119135"/>
          </a:xfrm>
        </p:spPr>
        <p:txBody>
          <a:bodyPr/>
          <a:lstStyle/>
          <a:p>
            <a:r>
              <a:rPr lang="es-ES_tradnl" dirty="0" smtClean="0"/>
              <a:t>Evaluación de la organización</a:t>
            </a:r>
          </a:p>
          <a:p>
            <a:pPr lvl="1"/>
            <a:r>
              <a:rPr lang="es-ES_tradnl" dirty="0" smtClean="0"/>
              <a:t>Evaluar </a:t>
            </a:r>
            <a:r>
              <a:rPr lang="es-ES_tradnl" dirty="0"/>
              <a:t>la </a:t>
            </a:r>
            <a:r>
              <a:rPr lang="es-ES_tradnl" dirty="0" smtClean="0"/>
              <a:t>experiencia y capacidad </a:t>
            </a:r>
            <a:r>
              <a:rPr lang="es-ES_tradnl" dirty="0"/>
              <a:t>de la </a:t>
            </a:r>
            <a:r>
              <a:rPr lang="es-ES_tradnl" dirty="0" err="1"/>
              <a:t>Org</a:t>
            </a:r>
            <a:r>
              <a:rPr lang="es-ES_tradnl" dirty="0"/>
              <a:t> para implementar </a:t>
            </a:r>
            <a:r>
              <a:rPr lang="es-ES_tradnl" dirty="0" smtClean="0"/>
              <a:t>Alzando la Voz</a:t>
            </a:r>
          </a:p>
          <a:p>
            <a:r>
              <a:rPr lang="es-ES_tradnl" dirty="0" smtClean="0"/>
              <a:t>Evaluación del taller</a:t>
            </a:r>
            <a:endParaRPr lang="es-ES_tradnl" dirty="0"/>
          </a:p>
          <a:p>
            <a:pPr lvl="1"/>
            <a:r>
              <a:rPr lang="es-ES_tradnl" dirty="0" smtClean="0"/>
              <a:t>Cuestionario pre y post en el taller</a:t>
            </a:r>
          </a:p>
          <a:p>
            <a:pPr lvl="2"/>
            <a:r>
              <a:rPr lang="es-ES_tradnl" dirty="0" smtClean="0"/>
              <a:t>Herramienta para medir conocer el conocimiento</a:t>
            </a:r>
          </a:p>
          <a:p>
            <a:r>
              <a:rPr lang="es-ES_tradnl" dirty="0" smtClean="0"/>
              <a:t>Evaluación / cuestionario de seguimiento</a:t>
            </a:r>
          </a:p>
          <a:p>
            <a:pPr lvl="1"/>
            <a:r>
              <a:rPr lang="es-ES_tradnl" dirty="0" smtClean="0"/>
              <a:t>Para medir impacto</a:t>
            </a:r>
          </a:p>
          <a:p>
            <a:pPr lvl="1"/>
            <a:endParaRPr lang="es-ES_tradnl" dirty="0" smtClean="0"/>
          </a:p>
        </p:txBody>
      </p:sp>
    </p:spTree>
    <p:extLst>
      <p:ext uri="{BB962C8B-B14F-4D97-AF65-F5344CB8AC3E}">
        <p14:creationId xmlns:p14="http://schemas.microsoft.com/office/powerpoint/2010/main" val="184779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438984" y="2619304"/>
            <a:ext cx="9399478" cy="2632706"/>
          </a:xfrm>
        </p:spPr>
        <p:txBody>
          <a:bodyPr/>
          <a:lstStyle/>
          <a:p>
            <a:pPr marL="0" indent="0" algn="r">
              <a:buNone/>
            </a:pPr>
            <a:r>
              <a:rPr lang="en-US" sz="125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Objetivos</a:t>
            </a:r>
            <a:endParaRPr lang="en-US" sz="125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Oval 5"/>
          <p:cNvSpPr/>
          <p:nvPr/>
        </p:nvSpPr>
        <p:spPr>
          <a:xfrm>
            <a:off x="78390" y="337119"/>
            <a:ext cx="2916046" cy="3002704"/>
          </a:xfrm>
          <a:prstGeom prst="ellipse">
            <a:avLst/>
          </a:prstGeom>
          <a:solidFill>
            <a:schemeClr val="accent5">
              <a:lumMod val="50000"/>
              <a:alpha val="9000"/>
            </a:schemeClr>
          </a:solidFill>
          <a:ln w="38100"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172458" y="-414723"/>
            <a:ext cx="3283816" cy="39395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</a:t>
            </a:r>
            <a:endParaRPr lang="en-US" sz="25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0715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/>
          <a:lstStyle/>
          <a:p>
            <a:pPr marL="0" indent="0"/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Objetivos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9107"/>
            <a:ext cx="8229600" cy="4119135"/>
          </a:xfrm>
        </p:spPr>
        <p:txBody>
          <a:bodyPr/>
          <a:lstStyle/>
          <a:p>
            <a:r>
              <a:rPr lang="es-ES_tradnl" b="1" dirty="0" smtClean="0"/>
              <a:t>Organización local fortalecida </a:t>
            </a:r>
          </a:p>
          <a:p>
            <a:r>
              <a:rPr lang="es-ES_tradnl" b="1" dirty="0" smtClean="0"/>
              <a:t># de Activistas capacitados</a:t>
            </a:r>
          </a:p>
          <a:p>
            <a:r>
              <a:rPr lang="es-ES_tradnl" b="1" dirty="0" smtClean="0"/>
              <a:t># de replicas por participantes</a:t>
            </a:r>
          </a:p>
          <a:p>
            <a:r>
              <a:rPr lang="es-ES_tradnl" b="1" dirty="0"/>
              <a:t>Documento </a:t>
            </a:r>
            <a:r>
              <a:rPr lang="es-ES_tradnl" b="1" dirty="0" smtClean="0"/>
              <a:t>adaptado</a:t>
            </a:r>
          </a:p>
          <a:p>
            <a:r>
              <a:rPr lang="es-ES_tradnl" b="1" dirty="0" smtClean="0"/>
              <a:t>Proyectos implementados</a:t>
            </a:r>
          </a:p>
          <a:p>
            <a:pPr lvl="1"/>
            <a:r>
              <a:rPr lang="es-ES_tradnl" b="1" dirty="0" smtClean="0"/>
              <a:t>Impacto a corto plazo</a:t>
            </a:r>
          </a:p>
          <a:p>
            <a:pPr lvl="1"/>
            <a:r>
              <a:rPr lang="es-ES_tradnl" b="1" dirty="0" smtClean="0"/>
              <a:t>Impacto a largo plazo</a:t>
            </a:r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37961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9916" y="3068345"/>
            <a:ext cx="9191034" cy="2632706"/>
          </a:xfrm>
        </p:spPr>
        <p:txBody>
          <a:bodyPr/>
          <a:lstStyle/>
          <a:p>
            <a:pPr marL="0" indent="0" algn="ctr">
              <a:buNone/>
            </a:pPr>
            <a:r>
              <a:rPr lang="en-US" sz="10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Antecedentes</a:t>
            </a:r>
            <a:endParaRPr lang="en-US" sz="10000" b="1" spc="-3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78390" y="337119"/>
            <a:ext cx="2916046" cy="3002704"/>
          </a:xfrm>
          <a:prstGeom prst="ellipse">
            <a:avLst/>
          </a:prstGeom>
          <a:solidFill>
            <a:schemeClr val="accent5">
              <a:lumMod val="50000"/>
              <a:alpha val="9000"/>
            </a:schemeClr>
          </a:solidFill>
          <a:ln w="38100"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-172458" y="-414723"/>
            <a:ext cx="3283816" cy="39395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en-US" sz="25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7152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438984" y="2619304"/>
            <a:ext cx="9399478" cy="2632706"/>
          </a:xfrm>
        </p:spPr>
        <p:txBody>
          <a:bodyPr/>
          <a:lstStyle/>
          <a:p>
            <a:pPr marL="0" indent="0" algn="r">
              <a:buNone/>
            </a:pPr>
            <a:r>
              <a:rPr lang="en-US" sz="12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El Salvador</a:t>
            </a:r>
            <a:endParaRPr lang="en-US" sz="125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Oval 5"/>
          <p:cNvSpPr/>
          <p:nvPr/>
        </p:nvSpPr>
        <p:spPr>
          <a:xfrm>
            <a:off x="78390" y="337119"/>
            <a:ext cx="2916046" cy="3002704"/>
          </a:xfrm>
          <a:prstGeom prst="ellipse">
            <a:avLst/>
          </a:prstGeom>
          <a:solidFill>
            <a:schemeClr val="accent5">
              <a:lumMod val="50000"/>
              <a:alpha val="9000"/>
            </a:schemeClr>
          </a:solidFill>
          <a:ln w="38100"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172458" y="-414723"/>
            <a:ext cx="3283816" cy="39395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</a:t>
            </a:r>
            <a:endParaRPr lang="en-US" sz="25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44220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/>
          <a:lstStyle/>
          <a:p>
            <a:pPr marL="0" indent="0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El Salvador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874" y="1297173"/>
            <a:ext cx="8335926" cy="4531070"/>
          </a:xfrm>
        </p:spPr>
        <p:txBody>
          <a:bodyPr/>
          <a:lstStyle/>
          <a:p>
            <a:r>
              <a:rPr lang="es-ES_tradnl" sz="3000" b="1" dirty="0" smtClean="0"/>
              <a:t>Encontrar sinergia con proyectos locales/nacionales (fondos e iniciativas)</a:t>
            </a:r>
          </a:p>
          <a:p>
            <a:pPr lvl="1"/>
            <a:r>
              <a:rPr lang="es-ES_tradnl" sz="2600" b="1" dirty="0" smtClean="0"/>
              <a:t>Sincronizar esfuerzo con proyectos del MCP y </a:t>
            </a:r>
            <a:r>
              <a:rPr lang="es-ES_tradnl" sz="2600" b="1" dirty="0" err="1" smtClean="0"/>
              <a:t>CCPIs</a:t>
            </a:r>
            <a:endParaRPr lang="es-ES_tradnl" sz="2600" b="1" dirty="0" smtClean="0"/>
          </a:p>
          <a:p>
            <a:r>
              <a:rPr lang="es-ES_tradnl" sz="3000" b="1" dirty="0" err="1" smtClean="0"/>
              <a:t>CCPIs</a:t>
            </a:r>
            <a:r>
              <a:rPr lang="es-ES_tradnl" sz="3000" b="1" dirty="0" smtClean="0"/>
              <a:t> recibirán convocatoria para que su personal presente cartas de interés</a:t>
            </a:r>
          </a:p>
          <a:p>
            <a:r>
              <a:rPr lang="es-ES_tradnl" sz="3000" b="1" dirty="0" err="1" smtClean="0"/>
              <a:t>CCPIs</a:t>
            </a:r>
            <a:r>
              <a:rPr lang="es-ES_tradnl" sz="3000" b="1" dirty="0" smtClean="0"/>
              <a:t> podrían hacer replicas en sus respectivas sedes o centros comunitarios de prevención integral con personal capacitado en talleres de Alzando la Voz</a:t>
            </a:r>
          </a:p>
        </p:txBody>
      </p:sp>
    </p:spTree>
    <p:extLst>
      <p:ext uri="{BB962C8B-B14F-4D97-AF65-F5344CB8AC3E}">
        <p14:creationId xmlns:p14="http://schemas.microsoft.com/office/powerpoint/2010/main" val="236525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/>
          <a:lstStyle/>
          <a:p>
            <a:pPr marL="0" indent="0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El Salvador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874" y="1297173"/>
            <a:ext cx="8335926" cy="4531070"/>
          </a:xfrm>
        </p:spPr>
        <p:txBody>
          <a:bodyPr/>
          <a:lstStyle/>
          <a:p>
            <a:r>
              <a:rPr lang="es-SV" sz="2400" b="1" dirty="0" smtClean="0"/>
              <a:t>Monto de iniciativa: $24,000</a:t>
            </a:r>
          </a:p>
          <a:p>
            <a:pPr lvl="1"/>
            <a:r>
              <a:rPr lang="es-SV" sz="2400" dirty="0" smtClean="0"/>
              <a:t>Cubrir costos de consultoria. $4,000.00</a:t>
            </a:r>
          </a:p>
          <a:p>
            <a:pPr lvl="1"/>
            <a:r>
              <a:rPr lang="es-SV" sz="2400" dirty="0" smtClean="0"/>
              <a:t>Taller de 5 días para 30 participantes, hotel,transporte, viaticos, costo de salon/hotel para taller, material de capacitacion e impresión de documento alzando la voz, etc.: $10,000.</a:t>
            </a:r>
          </a:p>
          <a:p>
            <a:pPr lvl="1"/>
            <a:r>
              <a:rPr lang="es-SV" sz="2400" dirty="0" smtClean="0"/>
              <a:t>Administrar 2 proyectos de IP. Estas propuestas deberán realizarlas las organizaciones que participen en el taller. $10,000.</a:t>
            </a:r>
          </a:p>
          <a:p>
            <a:pPr lvl="1"/>
            <a:endParaRPr lang="es-SV" sz="2400" dirty="0"/>
          </a:p>
          <a:p>
            <a:endParaRPr lang="es-ES_tradnl" sz="3000" b="1" dirty="0" smtClean="0"/>
          </a:p>
        </p:txBody>
      </p:sp>
    </p:spTree>
    <p:extLst>
      <p:ext uri="{BB962C8B-B14F-4D97-AF65-F5344CB8AC3E}">
        <p14:creationId xmlns:p14="http://schemas.microsoft.com/office/powerpoint/2010/main" val="1544974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590701"/>
            <a:ext cx="9144000" cy="2116025"/>
          </a:xfrm>
        </p:spPr>
        <p:txBody>
          <a:bodyPr/>
          <a:lstStyle/>
          <a:p>
            <a:pPr marL="0" indent="0" algn="ctr">
              <a:buNone/>
            </a:pP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Msmgf.org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/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speakingout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Oval 5"/>
          <p:cNvSpPr/>
          <p:nvPr/>
        </p:nvSpPr>
        <p:spPr>
          <a:xfrm>
            <a:off x="3084124" y="399838"/>
            <a:ext cx="2916046" cy="3002704"/>
          </a:xfrm>
          <a:prstGeom prst="ellipse">
            <a:avLst/>
          </a:prstGeom>
          <a:solidFill>
            <a:schemeClr val="accent6">
              <a:lumMod val="40000"/>
              <a:lumOff val="60000"/>
              <a:alpha val="71000"/>
            </a:schemeClr>
          </a:solidFill>
          <a:ln w="38100" cmpd="sng"/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Picture 4" descr="SpeakingOutLogoHorizontal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8976" y="1414306"/>
            <a:ext cx="2209800" cy="965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90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425563"/>
            <a:ext cx="9144000" cy="1143000"/>
          </a:xfrm>
          <a:noFill/>
          <a:ln>
            <a:noFill/>
          </a:ln>
        </p:spPr>
        <p:txBody>
          <a:bodyPr/>
          <a:lstStyle/>
          <a:p>
            <a:pPr marL="0" indent="0"/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Antecedentes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3429"/>
            <a:ext cx="8229600" cy="4119135"/>
          </a:xfrm>
        </p:spPr>
        <p:txBody>
          <a:bodyPr/>
          <a:lstStyle/>
          <a:p>
            <a:pPr marL="857250" lvl="2" indent="-457200">
              <a:buFontTx/>
              <a:buChar char="•"/>
            </a:pPr>
            <a:r>
              <a:rPr lang="es-ES_tradnl" sz="2800" dirty="0" smtClean="0"/>
              <a:t>Financiamiento </a:t>
            </a:r>
            <a:r>
              <a:rPr lang="es-ES_tradnl" sz="2800" dirty="0"/>
              <a:t>para dos </a:t>
            </a:r>
            <a:r>
              <a:rPr lang="es-ES_tradnl" sz="2800" dirty="0" smtClean="0"/>
              <a:t>años 2010-2012</a:t>
            </a:r>
          </a:p>
          <a:p>
            <a:pPr marL="857250" lvl="2" indent="-457200">
              <a:buFontTx/>
              <a:buChar char="•"/>
            </a:pPr>
            <a:r>
              <a:rPr lang="es-ES_tradnl" sz="2800" dirty="0"/>
              <a:t>A</a:t>
            </a:r>
            <a:r>
              <a:rPr lang="es-ES_tradnl" sz="2800" dirty="0" smtClean="0"/>
              <a:t>daptaciones y talleres en región de Medio Oriente, Norte de África, Honduras, Vietnam</a:t>
            </a:r>
          </a:p>
          <a:p>
            <a:pPr marL="857250" lvl="2" indent="-457200">
              <a:buFontTx/>
              <a:buChar char="•"/>
            </a:pPr>
            <a:r>
              <a:rPr lang="es-ES_tradnl" sz="2800" dirty="0" smtClean="0"/>
              <a:t>Expansión de la iniciativa a </a:t>
            </a:r>
            <a:r>
              <a:rPr lang="es-ES_tradnl" dirty="0" smtClean="0"/>
              <a:t>Camboya, Kenia, Ghana, Costa de Marfil, El Salvador, 2013-2015.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27674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19717"/>
            <a:ext cx="9144000" cy="1143000"/>
          </a:xfrm>
          <a:noFill/>
          <a:ln>
            <a:noFill/>
          </a:ln>
        </p:spPr>
        <p:txBody>
          <a:bodyPr/>
          <a:lstStyle/>
          <a:p>
            <a:pPr marL="0" indent="0"/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Antecedentes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9942"/>
            <a:ext cx="8229600" cy="4322204"/>
          </a:xfrm>
        </p:spPr>
        <p:txBody>
          <a:bodyPr/>
          <a:lstStyle/>
          <a:p>
            <a:pPr marL="742950" lvl="2" indent="-342900"/>
            <a:r>
              <a:rPr lang="es-ES_tradnl" sz="2800" b="1" dirty="0" smtClean="0"/>
              <a:t>Proyectos de IP con apoyo de Alzando la Voz</a:t>
            </a:r>
          </a:p>
          <a:p>
            <a:pPr marL="1200150" lvl="3" indent="-342900"/>
            <a:r>
              <a:rPr lang="es-ES_tradnl" sz="2800" dirty="0" smtClean="0"/>
              <a:t>Creación de la coalición de HSH en la región del oriente medio y áfrica del norte</a:t>
            </a:r>
          </a:p>
          <a:p>
            <a:pPr marL="1200150" lvl="3" indent="-342900"/>
            <a:r>
              <a:rPr lang="es-ES_tradnl" sz="2800" dirty="0" smtClean="0"/>
              <a:t>Fortalecimiento de una red de HSH en el sur de Vietnam</a:t>
            </a:r>
          </a:p>
        </p:txBody>
      </p:sp>
    </p:spTree>
    <p:extLst>
      <p:ext uri="{BB962C8B-B14F-4D97-AF65-F5344CB8AC3E}">
        <p14:creationId xmlns:p14="http://schemas.microsoft.com/office/powerpoint/2010/main" val="247153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43307"/>
            <a:ext cx="9144000" cy="1143000"/>
          </a:xfrm>
          <a:noFill/>
          <a:ln>
            <a:noFill/>
          </a:ln>
        </p:spPr>
        <p:txBody>
          <a:bodyPr/>
          <a:lstStyle/>
          <a:p>
            <a:pPr marL="0" indent="0"/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Antecedentes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17019"/>
            <a:ext cx="8229600" cy="4322204"/>
          </a:xfrm>
        </p:spPr>
        <p:txBody>
          <a:bodyPr/>
          <a:lstStyle/>
          <a:p>
            <a:pPr marL="742950" lvl="2" indent="-342900"/>
            <a:r>
              <a:rPr lang="es-ES_tradnl" sz="2800" b="1" dirty="0" smtClean="0"/>
              <a:t>Proyectos de IP con apoyo de Alzando la Voz</a:t>
            </a:r>
          </a:p>
          <a:p>
            <a:pPr marL="1200150" lvl="3" indent="-342900"/>
            <a:r>
              <a:rPr lang="es-ES_tradnl" sz="2800" dirty="0" smtClean="0"/>
              <a:t>IP desarrollo de políticas públicas de protección social en Honduras (para que incluyera a población LGBTI)</a:t>
            </a:r>
          </a:p>
          <a:p>
            <a:pPr marL="1200150" lvl="3" indent="-342900"/>
            <a:r>
              <a:rPr lang="es-ES_tradnl" sz="2800" dirty="0" smtClean="0"/>
              <a:t>Fortalecimiento de grupo técnico de trabajo de HSH en Kenia </a:t>
            </a:r>
            <a:endParaRPr lang="es-ES_tradnl" sz="2800" dirty="0"/>
          </a:p>
        </p:txBody>
      </p:sp>
    </p:spTree>
    <p:extLst>
      <p:ext uri="{BB962C8B-B14F-4D97-AF65-F5344CB8AC3E}">
        <p14:creationId xmlns:p14="http://schemas.microsoft.com/office/powerpoint/2010/main" val="161546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Arrow 10"/>
          <p:cNvSpPr/>
          <p:nvPr/>
        </p:nvSpPr>
        <p:spPr>
          <a:xfrm>
            <a:off x="4260740" y="2725179"/>
            <a:ext cx="4854789" cy="3076665"/>
          </a:xfrm>
          <a:prstGeom prst="rightArrow">
            <a:avLst/>
          </a:prstGeom>
          <a:solidFill>
            <a:schemeClr val="accent5">
              <a:lumMod val="50000"/>
              <a:alpha val="9000"/>
            </a:schemeClr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192" y="2061196"/>
            <a:ext cx="6067553" cy="2632706"/>
          </a:xfrm>
        </p:spPr>
        <p:txBody>
          <a:bodyPr/>
          <a:lstStyle/>
          <a:p>
            <a:pPr marL="0" indent="0" algn="r">
              <a:buNone/>
            </a:pPr>
            <a:r>
              <a:rPr lang="es-ES_tradnl" sz="10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roceso</a:t>
            </a:r>
            <a:endParaRPr lang="es-ES_tradnl" sz="10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Oval 5"/>
          <p:cNvSpPr/>
          <p:nvPr/>
        </p:nvSpPr>
        <p:spPr>
          <a:xfrm>
            <a:off x="828929" y="508528"/>
            <a:ext cx="3897815" cy="3847799"/>
          </a:xfrm>
          <a:prstGeom prst="ellipse">
            <a:avLst/>
          </a:prstGeom>
          <a:solidFill>
            <a:schemeClr val="accent5">
              <a:lumMod val="50000"/>
              <a:alpha val="9000"/>
            </a:schemeClr>
          </a:solidFill>
          <a:ln w="38100" cmpd="sng"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0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</a:t>
            </a:r>
            <a:endParaRPr lang="en-US" sz="200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77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97876" y="1185220"/>
            <a:ext cx="9144000" cy="2632706"/>
          </a:xfrm>
        </p:spPr>
        <p:txBody>
          <a:bodyPr/>
          <a:lstStyle/>
          <a:p>
            <a:pPr marL="0" indent="0" algn="r">
              <a:buNone/>
            </a:pPr>
            <a:r>
              <a:rPr lang="en-US" sz="7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Identificar</a:t>
            </a:r>
            <a:endParaRPr lang="en-US" sz="7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 algn="r">
              <a:buNone/>
            </a:pPr>
            <a:r>
              <a:rPr lang="en-US" sz="7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Organizaciones</a:t>
            </a:r>
            <a:endParaRPr lang="en-US" sz="7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 algn="r">
              <a:buNone/>
            </a:pPr>
            <a:r>
              <a:rPr lang="en-US" sz="7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 HSH y trans </a:t>
            </a:r>
            <a:endParaRPr lang="en-US" sz="7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Oval 5"/>
          <p:cNvSpPr/>
          <p:nvPr/>
        </p:nvSpPr>
        <p:spPr>
          <a:xfrm>
            <a:off x="78390" y="337119"/>
            <a:ext cx="2916046" cy="3002704"/>
          </a:xfrm>
          <a:prstGeom prst="ellipse">
            <a:avLst/>
          </a:prstGeom>
          <a:solidFill>
            <a:schemeClr val="accent5">
              <a:lumMod val="50000"/>
              <a:alpha val="9000"/>
            </a:schemeClr>
          </a:solidFill>
          <a:ln w="38100"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172458" y="-414723"/>
            <a:ext cx="3283816" cy="39395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endParaRPr lang="en-US" sz="25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936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37358"/>
            <a:ext cx="9144000" cy="1143000"/>
          </a:xfrm>
          <a:noFill/>
          <a:ln>
            <a:noFill/>
          </a:ln>
        </p:spPr>
        <p:txBody>
          <a:bodyPr/>
          <a:lstStyle/>
          <a:p>
            <a:pPr marL="0" indent="0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ID org de HSH y Trans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7747"/>
            <a:ext cx="8229600" cy="4119135"/>
          </a:xfrm>
        </p:spPr>
        <p:txBody>
          <a:bodyPr/>
          <a:lstStyle/>
          <a:p>
            <a:r>
              <a:rPr lang="es-ES_tradnl" dirty="0" smtClean="0"/>
              <a:t>Evaluación de la organización </a:t>
            </a:r>
          </a:p>
          <a:p>
            <a:r>
              <a:rPr lang="es-ES_tradnl" dirty="0" smtClean="0"/>
              <a:t>Desarrollar plan de trabajo</a:t>
            </a:r>
          </a:p>
          <a:p>
            <a:r>
              <a:rPr lang="es-ES_tradnl" dirty="0" smtClean="0"/>
              <a:t>Definir responsabilidades</a:t>
            </a:r>
          </a:p>
          <a:p>
            <a:r>
              <a:rPr lang="es-ES_tradnl" dirty="0" smtClean="0"/>
              <a:t>Firmar contracto</a:t>
            </a:r>
          </a:p>
          <a:p>
            <a:r>
              <a:rPr lang="es-ES_tradnl" dirty="0" smtClean="0"/>
              <a:t>ID </a:t>
            </a:r>
            <a:r>
              <a:rPr lang="es-ES_tradnl" dirty="0" err="1" smtClean="0"/>
              <a:t>Consultor@s</a:t>
            </a:r>
            <a:r>
              <a:rPr lang="es-ES_tradnl" dirty="0" smtClean="0"/>
              <a:t>:</a:t>
            </a:r>
          </a:p>
          <a:p>
            <a:pPr lvl="1"/>
            <a:r>
              <a:rPr lang="es-ES_tradnl" dirty="0" smtClean="0"/>
              <a:t>Adaptación del documento; implementar talleres</a:t>
            </a:r>
          </a:p>
          <a:p>
            <a:endParaRPr lang="es-ES_tradnl" dirty="0" smtClean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4120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75406" y="2300139"/>
            <a:ext cx="9399478" cy="2632706"/>
          </a:xfrm>
        </p:spPr>
        <p:txBody>
          <a:bodyPr/>
          <a:lstStyle/>
          <a:p>
            <a:pPr marL="0" indent="0" algn="r">
              <a:buNone/>
            </a:pPr>
            <a:r>
              <a:rPr lang="en-US" sz="9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Adaptación</a:t>
            </a:r>
            <a:endParaRPr lang="en-US" sz="9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 algn="r">
              <a:buNone/>
            </a:pPr>
            <a:r>
              <a:rPr lang="en-U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Documento</a:t>
            </a:r>
            <a:endParaRPr lang="en-US" sz="9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Oval 5"/>
          <p:cNvSpPr/>
          <p:nvPr/>
        </p:nvSpPr>
        <p:spPr>
          <a:xfrm>
            <a:off x="78390" y="337119"/>
            <a:ext cx="2916046" cy="3002704"/>
          </a:xfrm>
          <a:prstGeom prst="ellipse">
            <a:avLst/>
          </a:prstGeom>
          <a:solidFill>
            <a:schemeClr val="accent5">
              <a:lumMod val="50000"/>
              <a:alpha val="9000"/>
            </a:schemeClr>
          </a:solidFill>
          <a:ln w="38100"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172458" y="-414723"/>
            <a:ext cx="3283816" cy="39395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endParaRPr lang="en-US" sz="25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4138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zando_la_Voz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4424</TotalTime>
  <Words>549</Words>
  <Application>Microsoft Office PowerPoint</Application>
  <PresentationFormat>Presentación en pantalla (4:3)</PresentationFormat>
  <Paragraphs>101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4" baseType="lpstr">
      <vt:lpstr>Alzando_la_Voz_template</vt:lpstr>
      <vt:lpstr>Presentación de PowerPoint</vt:lpstr>
      <vt:lpstr>Presentación de PowerPoint</vt:lpstr>
      <vt:lpstr>Antecedentes</vt:lpstr>
      <vt:lpstr>Antecedentes</vt:lpstr>
      <vt:lpstr>Antecedentes</vt:lpstr>
      <vt:lpstr>Presentación de PowerPoint</vt:lpstr>
      <vt:lpstr>Presentación de PowerPoint</vt:lpstr>
      <vt:lpstr>ID org de HSH y Trans</vt:lpstr>
      <vt:lpstr>Presentación de PowerPoint</vt:lpstr>
      <vt:lpstr>Adaptación</vt:lpstr>
      <vt:lpstr>Presentación de PowerPoint</vt:lpstr>
      <vt:lpstr>Taller</vt:lpstr>
      <vt:lpstr>Taller</vt:lpstr>
      <vt:lpstr>Presentación de PowerPoint</vt:lpstr>
      <vt:lpstr>Proyectos de IP</vt:lpstr>
      <vt:lpstr>Presentación de PowerPoint</vt:lpstr>
      <vt:lpstr>Evaluación</vt:lpstr>
      <vt:lpstr>Presentación de PowerPoint</vt:lpstr>
      <vt:lpstr>Objetivos</vt:lpstr>
      <vt:lpstr>Presentación de PowerPoint</vt:lpstr>
      <vt:lpstr>El Salvador</vt:lpstr>
      <vt:lpstr>El Salvador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SPEAKING OUT</dc:title>
  <dc:creator>Omar Banos</dc:creator>
  <cp:lastModifiedBy>edwin hernandez</cp:lastModifiedBy>
  <cp:revision>161</cp:revision>
  <dcterms:created xsi:type="dcterms:W3CDTF">2014-02-12T01:31:17Z</dcterms:created>
  <dcterms:modified xsi:type="dcterms:W3CDTF">2014-06-26T04:41:33Z</dcterms:modified>
</cp:coreProperties>
</file>