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7" r:id="rId2"/>
    <p:sldId id="265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</p:sldIdLst>
  <p:sldSz cx="9144000" cy="6858000" type="screen4x3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8ACDB3CC-F982-40F9-8DD6-BCC9AFBF44BD}" type="datetime1">
              <a:rPr lang="en-US" smtClean="0"/>
              <a:pPr/>
              <a:t>6/25/2014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C5B1FEA-406A-7749-A5C3-DDCB5F67A4CE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1C1A-CAFA-43FD-A579-55B116A1448A}" type="datetime1">
              <a:rPr lang="en-US" smtClean="0"/>
              <a:pPr/>
              <a:t>6/25/2014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BC03-21BF-4F6B-A3BE-29C937D452B1}" type="datetime1">
              <a:rPr lang="en-US" smtClean="0"/>
              <a:pPr/>
              <a:t>6/25/2014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533400" y="685800"/>
            <a:ext cx="4724400" cy="38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1" i="0">
                <a:solidFill>
                  <a:srgbClr val="003399"/>
                </a:solidFill>
                <a:latin typeface="Myriad Pro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3"/>
          <p:cNvSpPr>
            <a:spLocks noGrp="1"/>
          </p:cNvSpPr>
          <p:nvPr>
            <p:ph type="body" sz="quarter" idx="18"/>
          </p:nvPr>
        </p:nvSpPr>
        <p:spPr>
          <a:xfrm>
            <a:off x="533400" y="1381869"/>
            <a:ext cx="6553200" cy="174233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="0" i="0" baseline="0">
                <a:solidFill>
                  <a:srgbClr val="003399"/>
                </a:solidFill>
                <a:latin typeface="Myriad Pro"/>
              </a:defRPr>
            </a:lvl1pPr>
            <a:lvl2pPr>
              <a:defRPr sz="4000">
                <a:latin typeface="Myriad Pro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29400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5"/>
          <p:cNvSpPr>
            <a:spLocks noChangeArrowheads="1"/>
          </p:cNvSpPr>
          <p:nvPr userDrawn="1"/>
        </p:nvSpPr>
        <p:spPr bwMode="auto">
          <a:xfrm>
            <a:off x="8626475" y="5175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4495800"/>
            <a:ext cx="3017520" cy="2377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063240" y="4495800"/>
            <a:ext cx="3017520" cy="2377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126480" y="4495800"/>
            <a:ext cx="3017520" cy="2377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5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533400" y="2209800"/>
            <a:ext cx="7391400" cy="762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 b="1" i="0">
                <a:solidFill>
                  <a:srgbClr val="003399"/>
                </a:solidFill>
                <a:latin typeface="Myriad Pro"/>
              </a:defRPr>
            </a:lvl1pPr>
            <a:lvl2pPr>
              <a:defRPr sz="4000">
                <a:latin typeface="Myriad Pro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2" name="Text Placeholder 33"/>
          <p:cNvSpPr>
            <a:spLocks noGrp="1"/>
          </p:cNvSpPr>
          <p:nvPr>
            <p:ph type="body" sz="quarter" idx="19"/>
          </p:nvPr>
        </p:nvSpPr>
        <p:spPr>
          <a:xfrm>
            <a:off x="533400" y="2743200"/>
            <a:ext cx="6553200" cy="533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0" i="0" baseline="0">
                <a:solidFill>
                  <a:srgbClr val="003399"/>
                </a:solidFill>
                <a:latin typeface="Myriad Pro"/>
              </a:defRPr>
            </a:lvl1pPr>
            <a:lvl2pPr>
              <a:defRPr sz="4000">
                <a:latin typeface="Myriad Pro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9" name="Text Placeholder 33"/>
          <p:cNvSpPr>
            <a:spLocks noGrp="1"/>
          </p:cNvSpPr>
          <p:nvPr>
            <p:ph type="body" sz="quarter" idx="20"/>
          </p:nvPr>
        </p:nvSpPr>
        <p:spPr>
          <a:xfrm>
            <a:off x="533400" y="381000"/>
            <a:ext cx="990600" cy="457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 b="0" i="0">
                <a:solidFill>
                  <a:schemeClr val="bg1">
                    <a:lumMod val="75000"/>
                  </a:schemeClr>
                </a:solidFill>
                <a:latin typeface="Myriad Pro"/>
              </a:defRPr>
            </a:lvl1pPr>
            <a:lvl2pPr>
              <a:defRPr sz="4000">
                <a:latin typeface="Myriad Pro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7012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poi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228600" y="1524000"/>
            <a:ext cx="7239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5" name="Line 9"/>
          <p:cNvSpPr>
            <a:spLocks noChangeShapeType="1"/>
          </p:cNvSpPr>
          <p:nvPr userDrawn="1"/>
        </p:nvSpPr>
        <p:spPr bwMode="auto">
          <a:xfrm flipH="1">
            <a:off x="609600" y="1447800"/>
            <a:ext cx="6249988" cy="0"/>
          </a:xfrm>
          <a:prstGeom prst="line">
            <a:avLst/>
          </a:prstGeom>
          <a:noFill/>
          <a:ln w="25400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7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533400" y="914400"/>
            <a:ext cx="6553200" cy="5204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003399"/>
                </a:solidFill>
                <a:latin typeface="Myriad Pro"/>
              </a:defRPr>
            </a:lvl1pPr>
            <a:lvl2pPr>
              <a:defRPr sz="4000">
                <a:latin typeface="Myriad Pro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33"/>
          <p:cNvSpPr>
            <a:spLocks noGrp="1"/>
          </p:cNvSpPr>
          <p:nvPr>
            <p:ph type="body" sz="quarter" idx="18"/>
          </p:nvPr>
        </p:nvSpPr>
        <p:spPr>
          <a:xfrm>
            <a:off x="533400" y="2133600"/>
            <a:ext cx="6553200" cy="4191000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Arial"/>
              <a:buChar char="•"/>
              <a:defRPr sz="2200" b="0" i="0">
                <a:solidFill>
                  <a:srgbClr val="003399"/>
                </a:solidFill>
                <a:latin typeface="Myriad Pro"/>
              </a:defRPr>
            </a:lvl1pPr>
            <a:lvl2pPr>
              <a:defRPr sz="4000">
                <a:latin typeface="Myriad Pro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75349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6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1295400" y="3048000"/>
            <a:ext cx="6553200" cy="52045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800" b="1" i="0">
                <a:solidFill>
                  <a:srgbClr val="003399"/>
                </a:solidFill>
                <a:latin typeface="Myriad Pro"/>
              </a:defRPr>
            </a:lvl1pPr>
            <a:lvl2pPr>
              <a:defRPr sz="4000">
                <a:latin typeface="Myriad Pro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42529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3566160"/>
            <a:ext cx="5303520" cy="3291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5394960" y="3566160"/>
            <a:ext cx="3749040" cy="3291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533400" y="685800"/>
            <a:ext cx="4724400" cy="38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003399"/>
                </a:solidFill>
                <a:latin typeface="Myriad Pro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33"/>
          <p:cNvSpPr>
            <a:spLocks noGrp="1"/>
          </p:cNvSpPr>
          <p:nvPr>
            <p:ph type="body" sz="quarter" idx="18"/>
          </p:nvPr>
        </p:nvSpPr>
        <p:spPr>
          <a:xfrm>
            <a:off x="533400" y="1381869"/>
            <a:ext cx="6553200" cy="2123332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Arial"/>
              <a:buChar char="•"/>
              <a:defRPr sz="1800" b="0" i="0">
                <a:solidFill>
                  <a:srgbClr val="003399"/>
                </a:solidFill>
                <a:latin typeface="Myriad Pro"/>
              </a:defRPr>
            </a:lvl1pPr>
            <a:lvl2pPr>
              <a:defRPr sz="4000">
                <a:latin typeface="Myriad Pro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60566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4389120"/>
            <a:ext cx="4572000" cy="24688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663440" y="4389120"/>
            <a:ext cx="4480560" cy="24688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533400" y="685800"/>
            <a:ext cx="4724400" cy="38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003399"/>
                </a:solidFill>
                <a:latin typeface="Myriad Pro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3"/>
          <p:cNvSpPr>
            <a:spLocks noGrp="1"/>
          </p:cNvSpPr>
          <p:nvPr>
            <p:ph type="body" sz="quarter" idx="18"/>
          </p:nvPr>
        </p:nvSpPr>
        <p:spPr>
          <a:xfrm>
            <a:off x="533400" y="1381869"/>
            <a:ext cx="6553200" cy="2123332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Arial"/>
              <a:buChar char="•"/>
              <a:defRPr sz="1800" b="0" i="0">
                <a:solidFill>
                  <a:srgbClr val="003399"/>
                </a:solidFill>
                <a:latin typeface="Myriad Pro"/>
              </a:defRPr>
            </a:lvl1pPr>
            <a:lvl2pPr>
              <a:defRPr sz="4000">
                <a:latin typeface="Myriad Pro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702744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761201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90600" y="533400"/>
            <a:ext cx="7013448" cy="57790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03815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368AD85-90F2-4E74-B3B8-D81FD2AEF57E}" type="datetimeFigureOut">
              <a:rPr lang="es-SV" sz="2400" smtClean="0">
                <a:solidFill>
                  <a:srgbClr val="000000"/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25/06/2014</a:t>
            </a:fld>
            <a:endParaRPr lang="es-SV" sz="240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SV" sz="240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2DA859D-B626-4B4D-9D42-9DE786D0E66D}" type="slidenum">
              <a:rPr lang="es-SV" sz="2400" smtClean="0">
                <a:solidFill>
                  <a:srgbClr val="000000"/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SV" sz="2400">
              <a:solidFill>
                <a:srgbClr val="000000"/>
              </a:solidFill>
              <a:ea typeface="ＭＳ Ｐゴシック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2971800"/>
            <a:ext cx="9144000" cy="3886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533400" y="685800"/>
            <a:ext cx="4724400" cy="38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1" i="0">
                <a:solidFill>
                  <a:srgbClr val="003399"/>
                </a:solidFill>
                <a:latin typeface="Myriad Pro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3"/>
          <p:cNvSpPr>
            <a:spLocks noGrp="1"/>
          </p:cNvSpPr>
          <p:nvPr>
            <p:ph type="body" sz="quarter" idx="18"/>
          </p:nvPr>
        </p:nvSpPr>
        <p:spPr>
          <a:xfrm>
            <a:off x="533400" y="1381869"/>
            <a:ext cx="6553200" cy="212333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="0" i="0" baseline="0">
                <a:solidFill>
                  <a:srgbClr val="003399"/>
                </a:solidFill>
                <a:latin typeface="Myriad Pro"/>
              </a:defRPr>
            </a:lvl1pPr>
            <a:lvl2pPr>
              <a:defRPr sz="4000">
                <a:latin typeface="Myriad Pro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92567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3200400"/>
            <a:ext cx="4709160" cy="3657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800600" y="3200400"/>
            <a:ext cx="4343400" cy="3657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533400" y="685800"/>
            <a:ext cx="4724400" cy="38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1" i="0">
                <a:solidFill>
                  <a:srgbClr val="003399"/>
                </a:solidFill>
                <a:latin typeface="Myriad Pro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3"/>
          <p:cNvSpPr>
            <a:spLocks noGrp="1"/>
          </p:cNvSpPr>
          <p:nvPr>
            <p:ph type="body" sz="quarter" idx="18"/>
          </p:nvPr>
        </p:nvSpPr>
        <p:spPr>
          <a:xfrm>
            <a:off x="533400" y="1381869"/>
            <a:ext cx="6553200" cy="174233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="0" i="0" baseline="0">
                <a:solidFill>
                  <a:srgbClr val="003399"/>
                </a:solidFill>
                <a:latin typeface="Myriad Pro"/>
              </a:defRPr>
            </a:lvl1pPr>
            <a:lvl2pPr>
              <a:defRPr sz="4000">
                <a:latin typeface="Myriad Pro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234861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32610" y="0"/>
            <a:ext cx="452628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8945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6/25/2014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1D5B8-D9C5-419F-913D-2186935717ED}" type="datetime1">
              <a:rPr lang="en-US" smtClean="0"/>
              <a:pPr/>
              <a:t>6/25/2014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952F-F888-4FB8-9CB7-51D5F02FA3C8}" type="datetime1">
              <a:rPr lang="en-US" smtClean="0"/>
              <a:pPr/>
              <a:t>6/25/2014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DB32-6162-43C0-9325-230E0A9B0177}" type="datetime1">
              <a:rPr lang="en-US" smtClean="0"/>
              <a:pPr/>
              <a:t>6/25/2014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9B57-0E9E-4DE4-A7F5-9A169EF1CEE0}" type="datetime1">
              <a:rPr lang="en-US" smtClean="0"/>
              <a:pPr/>
              <a:t>6/25/2014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F86C-0F1B-4333-B99B-B3B2B1F87225}" type="datetime1">
              <a:rPr lang="en-US" smtClean="0"/>
              <a:pPr/>
              <a:t>6/25/2014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FCD9-7699-43D6-8D62-436E2DD234FF}" type="datetime1">
              <a:rPr lang="en-US" smtClean="0"/>
              <a:pPr/>
              <a:t>6/25/2014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4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F31D7AE6-23DF-4CDE-A1C4-97732812B72D}" type="datetimeFigureOut">
              <a:rPr lang="es-SV" smtClean="0"/>
              <a:t>25/06/2014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037D5BB2-96C9-486D-AF81-02E9019A40BC}" type="slidenum">
              <a:rPr lang="es-SV" smtClean="0"/>
              <a:t>‹Nº›</a:t>
            </a:fld>
            <a:endParaRPr lang="es-SV"/>
          </a:p>
        </p:txBody>
      </p:sp>
      <p:pic>
        <p:nvPicPr>
          <p:cNvPr id="8" name="Picture 2" descr="PNUD_Logo w Tagline_Spanish.png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04800"/>
            <a:ext cx="719375" cy="16977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Placeholder 1"/>
          <p:cNvSpPr>
            <a:spLocks noGrp="1"/>
          </p:cNvSpPr>
          <p:nvPr>
            <p:ph type="body" sz="quarter" idx="16"/>
          </p:nvPr>
        </p:nvSpPr>
        <p:spPr bwMode="auto">
          <a:xfrm>
            <a:off x="1037456" y="2420888"/>
            <a:ext cx="7062936" cy="19442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SV" sz="2800" dirty="0">
                <a:latin typeface="+mn-lt"/>
                <a:ea typeface="ＭＳ Ｐゴシック" charset="0"/>
                <a:cs typeface="ＭＳ Ｐゴシック" charset="0"/>
              </a:rPr>
              <a:t>PLAN DE ASISTENCIA </a:t>
            </a:r>
            <a:r>
              <a:rPr lang="es-SV" sz="2800" dirty="0" smtClean="0">
                <a:latin typeface="+mn-lt"/>
                <a:ea typeface="ＭＳ Ｐゴシック" charset="0"/>
                <a:cs typeface="ＭＳ Ｐゴシック" charset="0"/>
              </a:rPr>
              <a:t>TÉCNICA </a:t>
            </a:r>
            <a:r>
              <a:rPr lang="es-SV" sz="2800" dirty="0">
                <a:latin typeface="+mn-lt"/>
                <a:ea typeface="ＭＳ Ｐゴシック" charset="0"/>
                <a:cs typeface="ＭＳ Ｐゴシック" charset="0"/>
              </a:rPr>
              <a:t>A PLAN INC EN SU ROL  DE PR PARA </a:t>
            </a:r>
            <a:r>
              <a:rPr lang="es-SV" sz="2800" dirty="0" smtClean="0">
                <a:latin typeface="+mn-lt"/>
                <a:ea typeface="ＭＳ Ｐゴシック" charset="0"/>
                <a:cs typeface="ＭＳ Ｐゴシック" charset="0"/>
              </a:rPr>
              <a:t>LA SUBVENCIÓN </a:t>
            </a:r>
            <a:r>
              <a:rPr lang="es-SV" sz="2800" dirty="0">
                <a:latin typeface="+mn-lt"/>
                <a:ea typeface="ＭＳ Ｐゴシック" charset="0"/>
                <a:cs typeface="ＭＳ Ｐゴシック" charset="0"/>
              </a:rPr>
              <a:t>DEL FONDO MUNDIAL EN EL </a:t>
            </a:r>
            <a:r>
              <a:rPr lang="es-SV" sz="2800" dirty="0" smtClean="0">
                <a:latin typeface="+mn-lt"/>
                <a:ea typeface="ＭＳ Ｐゴシック" charset="0"/>
                <a:cs typeface="ＭＳ Ｐゴシック" charset="0"/>
              </a:rPr>
              <a:t>SALVADOR</a:t>
            </a:r>
          </a:p>
          <a:p>
            <a:pPr algn="just"/>
            <a:endParaRPr lang="es-SV" sz="2800" dirty="0">
              <a:latin typeface="+mn-lt"/>
              <a:ea typeface="ＭＳ Ｐゴシック" charset="0"/>
              <a:cs typeface="ＭＳ Ｐゴシック" charset="0"/>
            </a:endParaRPr>
          </a:p>
          <a:p>
            <a:pPr algn="just"/>
            <a:endParaRPr lang="en-US" sz="280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5 Imagen" descr="Description: Description: Descripción: Nuevo Logo Plan_WEB_Azul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60"/>
          <a:stretch>
            <a:fillRect/>
          </a:stretch>
        </p:blipFill>
        <p:spPr bwMode="auto">
          <a:xfrm>
            <a:off x="35575" y="-16921"/>
            <a:ext cx="864096" cy="87531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CuadroTexto"/>
          <p:cNvSpPr txBox="1"/>
          <p:nvPr/>
        </p:nvSpPr>
        <p:spPr>
          <a:xfrm>
            <a:off x="2483768" y="5877272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 smtClean="0">
                <a:solidFill>
                  <a:schemeClr val="accent6"/>
                </a:solidFill>
              </a:rPr>
              <a:t>Dra. Celina de Miranda</a:t>
            </a:r>
          </a:p>
          <a:p>
            <a:r>
              <a:rPr lang="es-SV" dirty="0" err="1" smtClean="0">
                <a:solidFill>
                  <a:schemeClr val="accent6"/>
                </a:solidFill>
              </a:rPr>
              <a:t>PNUD</a:t>
            </a:r>
            <a:r>
              <a:rPr lang="es-SV" dirty="0" smtClean="0">
                <a:solidFill>
                  <a:schemeClr val="accent6"/>
                </a:solidFill>
              </a:rPr>
              <a:t>/Componente VIH-SIDA del FM</a:t>
            </a:r>
            <a:endParaRPr lang="es-SV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50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Placeholder 2"/>
          <p:cNvSpPr>
            <a:spLocks noGrp="1"/>
          </p:cNvSpPr>
          <p:nvPr>
            <p:ph type="body" sz="quarter" idx="18"/>
          </p:nvPr>
        </p:nvSpPr>
        <p:spPr bwMode="auto">
          <a:xfrm>
            <a:off x="1259632" y="764704"/>
            <a:ext cx="6553200" cy="792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SV" sz="2400" b="1" dirty="0">
                <a:latin typeface="Times New Roman" pitchFamily="18" charset="0"/>
                <a:ea typeface="ＭＳ Ｐゴシック" charset="0"/>
                <a:cs typeface="Times New Roman" pitchFamily="18" charset="0"/>
              </a:rPr>
              <a:t>PLAN OPERATIVO ANUAL  </a:t>
            </a:r>
            <a:r>
              <a:rPr lang="es-SV" sz="2400" b="1" dirty="0" smtClean="0">
                <a:latin typeface="Times New Roman" pitchFamily="18" charset="0"/>
                <a:ea typeface="ＭＳ Ｐゴシック" charset="0"/>
                <a:cs typeface="Times New Roman" pitchFamily="18" charset="0"/>
              </a:rPr>
              <a:t>2014</a:t>
            </a:r>
            <a:endParaRPr lang="en-US" sz="2400" b="1" dirty="0">
              <a:latin typeface="Times New Roman" pitchFamily="18" charset="0"/>
              <a:ea typeface="ＭＳ Ｐゴシック" charset="0"/>
              <a:cs typeface="Times New Roman" pitchFamily="18" charset="0"/>
            </a:endParaRPr>
          </a:p>
        </p:txBody>
      </p:sp>
      <p:pic>
        <p:nvPicPr>
          <p:cNvPr id="6" name="5 Imagen" descr="Description: Description: Descripción: Nuevo Logo Plan_WEB_Azul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60"/>
          <a:stretch>
            <a:fillRect/>
          </a:stretch>
        </p:blipFill>
        <p:spPr bwMode="auto">
          <a:xfrm>
            <a:off x="35574" y="-16922"/>
            <a:ext cx="1008033" cy="128568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Rectángulo"/>
          <p:cNvSpPr/>
          <p:nvPr/>
        </p:nvSpPr>
        <p:spPr>
          <a:xfrm>
            <a:off x="395536" y="1484784"/>
            <a:ext cx="777686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s-E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Durante este proceso de transición el proceso de asistencia técnica diseñado para brindar soporte a Plan Inc. en su rol de </a:t>
            </a:r>
            <a:r>
              <a:rPr lang="es-ES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es-E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de la subvención del fondo mundial ha sufrido cambios, y las actividades acordadas actualmente han sido re direccionadas a apoyar principalmente a la creación de un sistema de control de cadena de abastecimiento y almacenaje de los productos de salud y al fortalecimiento de las </a:t>
            </a:r>
            <a:r>
              <a:rPr lang="es-ES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ONGs</a:t>
            </a:r>
            <a:r>
              <a:rPr lang="es-E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que no clasificaron para ser subreceptores de la subvención en mención, por lo que nuestros esfuerzos estarán dirigidos al fortalecimiento de estas </a:t>
            </a:r>
            <a:r>
              <a:rPr lang="es-E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organizaciones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es-ES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s-E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También se han  </a:t>
            </a:r>
            <a:r>
              <a:rPr lang="es-E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enfocado </a:t>
            </a:r>
            <a:r>
              <a:rPr lang="es-E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esfuerzos </a:t>
            </a:r>
            <a:r>
              <a:rPr lang="es-E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adicionales a </a:t>
            </a:r>
            <a:r>
              <a:rPr lang="es-E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apoyar al </a:t>
            </a:r>
            <a:r>
              <a:rPr lang="es-E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Ministerio de Salud </a:t>
            </a:r>
            <a:r>
              <a:rPr lang="es-E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asistencia técnica a los procesos de adquisición a través de los proyectos </a:t>
            </a:r>
            <a:r>
              <a:rPr lang="es-E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DIM</a:t>
            </a:r>
            <a:r>
              <a:rPr lang="es-E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s-E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al Programa de Tuberculosis se </a:t>
            </a:r>
            <a:r>
              <a:rPr lang="es-E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 brindado asistencia técnica </a:t>
            </a:r>
            <a:r>
              <a:rPr lang="es-E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s-E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 elaboración del MEGAS y el Plan de Monitoreo y Evaluación </a:t>
            </a:r>
            <a:r>
              <a:rPr lang="es-E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del Plan Estratégico Multisectorial  </a:t>
            </a:r>
            <a:r>
              <a:rPr lang="es-E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 TB . </a:t>
            </a:r>
            <a:endParaRPr lang="es-SV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64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Placeholder 2"/>
          <p:cNvSpPr>
            <a:spLocks noGrp="1"/>
          </p:cNvSpPr>
          <p:nvPr>
            <p:ph type="body" sz="quarter" idx="18"/>
          </p:nvPr>
        </p:nvSpPr>
        <p:spPr bwMode="auto">
          <a:xfrm>
            <a:off x="1259632" y="3068960"/>
            <a:ext cx="6553200" cy="792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400" b="1" dirty="0" smtClean="0">
                <a:latin typeface="Times New Roman" pitchFamily="18" charset="0"/>
                <a:ea typeface="ＭＳ Ｐゴシック" charset="0"/>
                <a:cs typeface="Times New Roman" pitchFamily="18" charset="0"/>
              </a:rPr>
              <a:t>GRACIAS</a:t>
            </a:r>
            <a:endParaRPr lang="en-US" sz="4400" b="1" dirty="0">
              <a:latin typeface="Times New Roman" pitchFamily="18" charset="0"/>
              <a:ea typeface="ＭＳ Ｐゴシック" charset="0"/>
              <a:cs typeface="Times New Roman" pitchFamily="18" charset="0"/>
            </a:endParaRPr>
          </a:p>
        </p:txBody>
      </p:sp>
      <p:pic>
        <p:nvPicPr>
          <p:cNvPr id="6" name="5 Imagen" descr="Description: Description: Descripción: Nuevo Logo Plan_WEB_Azul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60"/>
          <a:stretch>
            <a:fillRect/>
          </a:stretch>
        </p:blipFill>
        <p:spPr bwMode="auto">
          <a:xfrm>
            <a:off x="35574" y="-16922"/>
            <a:ext cx="1008033" cy="12856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235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Description: Description: Descripción: Nuevo Logo Plan_WEB_Azul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60"/>
          <a:stretch>
            <a:fillRect/>
          </a:stretch>
        </p:blipFill>
        <p:spPr bwMode="auto">
          <a:xfrm>
            <a:off x="35574" y="-16922"/>
            <a:ext cx="1008033" cy="128568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41391"/>
              </p:ext>
            </p:extLst>
          </p:nvPr>
        </p:nvGraphicFramePr>
        <p:xfrm>
          <a:off x="683568" y="1556788"/>
          <a:ext cx="7344816" cy="4680523"/>
        </p:xfrm>
        <a:graphic>
          <a:graphicData uri="http://schemas.openxmlformats.org/drawingml/2006/table">
            <a:tbl>
              <a:tblPr/>
              <a:tblGrid>
                <a:gridCol w="3739947"/>
                <a:gridCol w="3604869"/>
              </a:tblGrid>
              <a:tr h="70431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SV" sz="16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Plan Operativo Anual</a:t>
                      </a:r>
                      <a:br>
                        <a:rPr lang="es-SV" sz="16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</a:br>
                      <a:r>
                        <a:rPr lang="es-SV" sz="16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PLAN-PNUD</a:t>
                      </a:r>
                      <a:endParaRPr lang="es-SV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374570">
                <a:tc>
                  <a:txBody>
                    <a:bodyPr/>
                    <a:lstStyle/>
                    <a:p>
                      <a:pPr algn="l" fontAlgn="ctr"/>
                      <a:r>
                        <a:rPr lang="es-SV" sz="13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Periodo: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Año 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2341">
                <a:tc>
                  <a:txBody>
                    <a:bodyPr/>
                    <a:lstStyle/>
                    <a:p>
                      <a:pPr algn="l" fontAlgn="ctr"/>
                      <a:r>
                        <a:rPr lang="es-SV" sz="13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Título del Proyecto: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3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Apoyo a Plan Internacional, Inc. en su rol de receptor principal del Fondo Mundial.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67">
                <a:tc>
                  <a:txBody>
                    <a:bodyPr/>
                    <a:lstStyle/>
                    <a:p>
                      <a:pPr algn="l" fontAlgn="ctr"/>
                      <a:r>
                        <a:rPr lang="es-SV" sz="13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3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570">
                <a:tc>
                  <a:txBody>
                    <a:bodyPr/>
                    <a:lstStyle/>
                    <a:p>
                      <a:pPr algn="l" fontAlgn="ctr"/>
                      <a:r>
                        <a:rPr lang="es-SV" sz="13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Código del Acuerdo NIM: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3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570">
                <a:tc>
                  <a:txBody>
                    <a:bodyPr/>
                    <a:lstStyle/>
                    <a:p>
                      <a:pPr algn="l" fontAlgn="ctr"/>
                      <a:r>
                        <a:rPr lang="es-SV" sz="13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Persona Contacto PLAN: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3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Gerardo Lara/Anabell Amaya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570">
                <a:tc>
                  <a:txBody>
                    <a:bodyPr/>
                    <a:lstStyle/>
                    <a:p>
                      <a:pPr algn="l" fontAlgn="ctr"/>
                      <a:r>
                        <a:rPr lang="es-SV" sz="13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Persona Contacto PNUD: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3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Paola Sorto/Dra Celina Miranda.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570">
                <a:tc>
                  <a:txBody>
                    <a:bodyPr/>
                    <a:lstStyle/>
                    <a:p>
                      <a:pPr algn="l" fontAlgn="ctr"/>
                      <a:r>
                        <a:rPr lang="es-SV" sz="13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Fecha de Elaboracion: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3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11 marzo 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276">
                <a:tc>
                  <a:txBody>
                    <a:bodyPr/>
                    <a:lstStyle/>
                    <a:p>
                      <a:pPr algn="l" fontAlgn="ctr"/>
                      <a:r>
                        <a:rPr lang="es-SV" sz="13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Areas a Abordar en el Marco de Resultados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3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- Gestion de Productos de Salud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570">
                <a:tc>
                  <a:txBody>
                    <a:bodyPr/>
                    <a:lstStyle/>
                    <a:p>
                      <a:pPr algn="l" fontAlgn="ctr"/>
                      <a:r>
                        <a:rPr lang="es-SV" sz="13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- Fortalecimiento de SR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683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Placeholder 2"/>
          <p:cNvSpPr>
            <a:spLocks noGrp="1"/>
          </p:cNvSpPr>
          <p:nvPr>
            <p:ph type="body" sz="quarter" idx="18"/>
          </p:nvPr>
        </p:nvSpPr>
        <p:spPr bwMode="auto">
          <a:xfrm>
            <a:off x="1259632" y="764704"/>
            <a:ext cx="6553200" cy="792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SV" sz="2400" b="1" dirty="0">
                <a:latin typeface="Times New Roman" pitchFamily="18" charset="0"/>
                <a:ea typeface="ＭＳ Ｐゴシック" charset="0"/>
                <a:cs typeface="Times New Roman" pitchFamily="18" charset="0"/>
              </a:rPr>
              <a:t>PLAN OPERATIVO ANUAL  </a:t>
            </a:r>
            <a:r>
              <a:rPr lang="es-SV" sz="2400" b="1" dirty="0" smtClean="0">
                <a:latin typeface="Times New Roman" pitchFamily="18" charset="0"/>
                <a:ea typeface="ＭＳ Ｐゴシック" charset="0"/>
                <a:cs typeface="Times New Roman" pitchFamily="18" charset="0"/>
              </a:rPr>
              <a:t>2014</a:t>
            </a:r>
            <a:endParaRPr lang="en-US" sz="2400" b="1" dirty="0">
              <a:latin typeface="Times New Roman" pitchFamily="18" charset="0"/>
              <a:ea typeface="ＭＳ Ｐゴシック" charset="0"/>
              <a:cs typeface="Times New Roman" pitchFamily="18" charset="0"/>
            </a:endParaRPr>
          </a:p>
        </p:txBody>
      </p:sp>
      <p:pic>
        <p:nvPicPr>
          <p:cNvPr id="6" name="5 Imagen" descr="Description: Description: Descripción: Nuevo Logo Plan_WEB_Azul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60"/>
          <a:stretch>
            <a:fillRect/>
          </a:stretch>
        </p:blipFill>
        <p:spPr bwMode="auto">
          <a:xfrm>
            <a:off x="35574" y="-16922"/>
            <a:ext cx="1008033" cy="128568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652210"/>
              </p:ext>
            </p:extLst>
          </p:nvPr>
        </p:nvGraphicFramePr>
        <p:xfrm>
          <a:off x="179512" y="1628801"/>
          <a:ext cx="8712967" cy="4896543"/>
        </p:xfrm>
        <a:graphic>
          <a:graphicData uri="http://schemas.openxmlformats.org/drawingml/2006/table">
            <a:tbl>
              <a:tblPr/>
              <a:tblGrid>
                <a:gridCol w="954159"/>
                <a:gridCol w="861516"/>
                <a:gridCol w="577783"/>
                <a:gridCol w="515877"/>
                <a:gridCol w="742863"/>
                <a:gridCol w="882151"/>
                <a:gridCol w="882151"/>
                <a:gridCol w="882151"/>
                <a:gridCol w="201193"/>
                <a:gridCol w="201193"/>
                <a:gridCol w="201193"/>
                <a:gridCol w="201193"/>
                <a:gridCol w="201193"/>
                <a:gridCol w="201193"/>
                <a:gridCol w="201193"/>
                <a:gridCol w="201193"/>
                <a:gridCol w="201193"/>
                <a:gridCol w="201193"/>
                <a:gridCol w="201193"/>
                <a:gridCol w="201193"/>
              </a:tblGrid>
              <a:tr h="72974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Resultado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Actividad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Indicador del Marco de Resultados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POBLACION META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Tipo de Actividad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Compromiso Plan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1869B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s-SV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ACTIVIDADES POR MES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500788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Compromiso PNUD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Persona Contacto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Ene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Feb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Abr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May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Jun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Jul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Agos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Sept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Oct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Nov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Dic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</a:tr>
              <a:tr h="3666008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 Fortalecidas las capacidades de Plan internacional en su rol de receptor principal, específicamente relacionado con cadena de distribución de productos de salud; y gestión de Sub-receptores de Fondo Mundial 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 Cadena de distribución de productos de salud fortalecidaa. Definición de un mecanismo de almacenamiento y distribución de condones y pruebas para VIH</a:t>
                      </a:r>
                      <a:br>
                        <a:rPr lang="es-SV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s-SV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b. Definición de un sistema de información para manejo de inventarios</a:t>
                      </a:r>
                      <a:br>
                        <a:rPr lang="es-SV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s-SV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c. Adaptación del sistema de control de calidad al manejo de productos de salud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Indicador: a) Existencia de Herramientas que apoyen el  sistema de almacenamiento, distribución e información para productos de salud; 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RP PLAN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1- </a:t>
                      </a:r>
                      <a:r>
                        <a:rPr lang="es-SV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Elaboracion</a:t>
                      </a:r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de una </a:t>
                      </a:r>
                      <a:r>
                        <a:rPr lang="es-SV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guia</a:t>
                      </a:r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amigable para la </a:t>
                      </a:r>
                      <a:r>
                        <a:rPr lang="es-SV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verificacion</a:t>
                      </a:r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de </a:t>
                      </a:r>
                      <a:r>
                        <a:rPr lang="es-SV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BPA</a:t>
                      </a:r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.(Manejo de Bodega o </a:t>
                      </a:r>
                      <a:r>
                        <a:rPr lang="es-SV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Almacen</a:t>
                      </a:r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Plan compartira con PNUD la lista de SR  seleccionados y no seleccionados para que puedan identificar quienes  ya fueron capacitados en buenas practicas de almacenamiento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Documento elaborado en formato digital validado por Plan y PNUD</a:t>
                      </a:r>
                      <a:r>
                        <a:rPr lang="es-SV" sz="900" b="1" i="0" u="none" strike="noStrike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(Manual de procedimientos para el tema de almacenamiento)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Anabell/Celina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3417" marR="3417" marT="3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3417" marR="3417" marT="3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3417" marR="3417" marT="3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3417" marR="3417" marT="3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3417" marR="3417" marT="3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3417" marR="3417" marT="3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3417" marR="3417" marT="3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3417" marR="3417" marT="3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3417" marR="3417" marT="3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3417" marR="3417" marT="3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3417" marR="3417" marT="3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555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Placeholder 2"/>
          <p:cNvSpPr>
            <a:spLocks noGrp="1"/>
          </p:cNvSpPr>
          <p:nvPr>
            <p:ph type="body" sz="quarter" idx="18"/>
          </p:nvPr>
        </p:nvSpPr>
        <p:spPr bwMode="auto">
          <a:xfrm>
            <a:off x="1259632" y="764704"/>
            <a:ext cx="6553200" cy="792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SV" sz="2400" b="1" dirty="0">
                <a:latin typeface="Times New Roman" pitchFamily="18" charset="0"/>
                <a:ea typeface="ＭＳ Ｐゴシック" charset="0"/>
                <a:cs typeface="Times New Roman" pitchFamily="18" charset="0"/>
              </a:rPr>
              <a:t>PLAN OPERATIVO ANUAL  </a:t>
            </a:r>
            <a:r>
              <a:rPr lang="es-SV" sz="2400" b="1" dirty="0" smtClean="0">
                <a:latin typeface="Times New Roman" pitchFamily="18" charset="0"/>
                <a:ea typeface="ＭＳ Ｐゴシック" charset="0"/>
                <a:cs typeface="Times New Roman" pitchFamily="18" charset="0"/>
              </a:rPr>
              <a:t>2014</a:t>
            </a:r>
            <a:endParaRPr lang="en-US" sz="2400" b="1" dirty="0">
              <a:latin typeface="Times New Roman" pitchFamily="18" charset="0"/>
              <a:ea typeface="ＭＳ Ｐゴシック" charset="0"/>
              <a:cs typeface="Times New Roman" pitchFamily="18" charset="0"/>
            </a:endParaRPr>
          </a:p>
        </p:txBody>
      </p:sp>
      <p:pic>
        <p:nvPicPr>
          <p:cNvPr id="6" name="5 Imagen" descr="Description: Description: Descripción: Nuevo Logo Plan_WEB_Azul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60"/>
          <a:stretch>
            <a:fillRect/>
          </a:stretch>
        </p:blipFill>
        <p:spPr bwMode="auto">
          <a:xfrm>
            <a:off x="35574" y="-16922"/>
            <a:ext cx="1008033" cy="128568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76006"/>
              </p:ext>
            </p:extLst>
          </p:nvPr>
        </p:nvGraphicFramePr>
        <p:xfrm>
          <a:off x="179512" y="1628801"/>
          <a:ext cx="8712967" cy="4896543"/>
        </p:xfrm>
        <a:graphic>
          <a:graphicData uri="http://schemas.openxmlformats.org/drawingml/2006/table">
            <a:tbl>
              <a:tblPr/>
              <a:tblGrid>
                <a:gridCol w="792088"/>
                <a:gridCol w="648072"/>
                <a:gridCol w="504056"/>
                <a:gridCol w="576064"/>
                <a:gridCol w="864096"/>
                <a:gridCol w="1152128"/>
                <a:gridCol w="1080120"/>
                <a:gridCol w="864096"/>
                <a:gridCol w="144016"/>
                <a:gridCol w="76301"/>
                <a:gridCol w="201193"/>
                <a:gridCol w="201193"/>
                <a:gridCol w="201193"/>
                <a:gridCol w="201193"/>
                <a:gridCol w="201193"/>
                <a:gridCol w="201193"/>
                <a:gridCol w="201193"/>
                <a:gridCol w="201193"/>
                <a:gridCol w="201193"/>
                <a:gridCol w="201193"/>
              </a:tblGrid>
              <a:tr h="72974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Resultado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Actividad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Indicador del Marco de Resultados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POBLACION</a:t>
                      </a:r>
                      <a:r>
                        <a:rPr lang="es-SV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META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Tipo de Actividad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Compromiso Plan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1869B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ACTIVIDADES POR MES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500788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Compromiso </a:t>
                      </a:r>
                      <a:r>
                        <a:rPr lang="es-SV" sz="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PNUD</a:t>
                      </a:r>
                      <a:endParaRPr lang="es-SV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Persona Contacto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Ene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Feb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Abr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May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Jun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Jul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Agos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Sept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Oct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Nov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Dic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</a:tr>
              <a:tr h="3666008"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RP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2- Desarrollo de talleres de capacitacion sobre la guia de verificacion de BPA y BPD.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Logistica, numero de participantes, acompañamiento a la verificacion en Campo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Diseño,Planificación y Facilitación del taller. Acompañamiento en campo para verificar la aplicación de los conocimientos adquiridos por los SR.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Margarita, Francisco/Rosario y  </a:t>
                      </a:r>
                      <a:r>
                        <a:rPr lang="es-SV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Leydies</a:t>
                      </a:r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688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Placeholder 2"/>
          <p:cNvSpPr>
            <a:spLocks noGrp="1"/>
          </p:cNvSpPr>
          <p:nvPr>
            <p:ph type="body" sz="quarter" idx="18"/>
          </p:nvPr>
        </p:nvSpPr>
        <p:spPr bwMode="auto">
          <a:xfrm>
            <a:off x="1259632" y="764704"/>
            <a:ext cx="6553200" cy="792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SV" sz="2400" b="1" dirty="0">
                <a:latin typeface="Times New Roman" pitchFamily="18" charset="0"/>
                <a:ea typeface="ＭＳ Ｐゴシック" charset="0"/>
                <a:cs typeface="Times New Roman" pitchFamily="18" charset="0"/>
              </a:rPr>
              <a:t>PLAN OPERATIVO ANUAL  </a:t>
            </a:r>
            <a:r>
              <a:rPr lang="es-SV" sz="2400" b="1" dirty="0" smtClean="0">
                <a:latin typeface="Times New Roman" pitchFamily="18" charset="0"/>
                <a:ea typeface="ＭＳ Ｐゴシック" charset="0"/>
                <a:cs typeface="Times New Roman" pitchFamily="18" charset="0"/>
              </a:rPr>
              <a:t>2014</a:t>
            </a:r>
            <a:endParaRPr lang="en-US" sz="2400" b="1" dirty="0">
              <a:latin typeface="Times New Roman" pitchFamily="18" charset="0"/>
              <a:ea typeface="ＭＳ Ｐゴシック" charset="0"/>
              <a:cs typeface="Times New Roman" pitchFamily="18" charset="0"/>
            </a:endParaRPr>
          </a:p>
        </p:txBody>
      </p:sp>
      <p:pic>
        <p:nvPicPr>
          <p:cNvPr id="6" name="5 Imagen" descr="Description: Description: Descripción: Nuevo Logo Plan_WEB_Azul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60"/>
          <a:stretch>
            <a:fillRect/>
          </a:stretch>
        </p:blipFill>
        <p:spPr bwMode="auto">
          <a:xfrm>
            <a:off x="35574" y="-16922"/>
            <a:ext cx="1008033" cy="128568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717183"/>
              </p:ext>
            </p:extLst>
          </p:nvPr>
        </p:nvGraphicFramePr>
        <p:xfrm>
          <a:off x="179512" y="1628801"/>
          <a:ext cx="8712967" cy="4896543"/>
        </p:xfrm>
        <a:graphic>
          <a:graphicData uri="http://schemas.openxmlformats.org/drawingml/2006/table">
            <a:tbl>
              <a:tblPr/>
              <a:tblGrid>
                <a:gridCol w="954159"/>
                <a:gridCol w="861516"/>
                <a:gridCol w="577783"/>
                <a:gridCol w="515877"/>
                <a:gridCol w="742863"/>
                <a:gridCol w="882151"/>
                <a:gridCol w="882151"/>
                <a:gridCol w="882151"/>
                <a:gridCol w="201193"/>
                <a:gridCol w="201193"/>
                <a:gridCol w="201193"/>
                <a:gridCol w="201193"/>
                <a:gridCol w="201193"/>
                <a:gridCol w="201193"/>
                <a:gridCol w="201193"/>
                <a:gridCol w="201193"/>
                <a:gridCol w="201193"/>
                <a:gridCol w="201193"/>
                <a:gridCol w="201193"/>
                <a:gridCol w="201193"/>
              </a:tblGrid>
              <a:tr h="72974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Resultado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Actividad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Indicador del Marco de Resultados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POBLACION META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Tipo de Actividad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Compromiso Plan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1869B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s-SV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ACTIVIDADES POR MES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500788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Compromiso PNUD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Persona Contacto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Ene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Feb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Abr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May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Jun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Jul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Agos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Sept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Oct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Nov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Dic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</a:tr>
              <a:tr h="3666008"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2.a- Desarrollo de talleres de Capacitacion sobre manejo de inventario.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Logista y número de participantes                     Validación de contenidos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Diseño,Planificación</a:t>
                      </a:r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y Facilitación de taller, practica en llenado de herramienta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  <a:r>
                        <a:rPr lang="es-SV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Anabell</a:t>
                      </a:r>
                      <a:r>
                        <a:rPr lang="es-SV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, Margarita, Francisco/Celina, Rosario</a:t>
                      </a:r>
                      <a:endParaRPr lang="es-SV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. </a:t>
                      </a:r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594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Placeholder 2"/>
          <p:cNvSpPr>
            <a:spLocks noGrp="1"/>
          </p:cNvSpPr>
          <p:nvPr>
            <p:ph type="body" sz="quarter" idx="18"/>
          </p:nvPr>
        </p:nvSpPr>
        <p:spPr bwMode="auto">
          <a:xfrm>
            <a:off x="1259632" y="764704"/>
            <a:ext cx="6553200" cy="792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SV" sz="2400" b="1" dirty="0">
                <a:latin typeface="Times New Roman" pitchFamily="18" charset="0"/>
                <a:ea typeface="ＭＳ Ｐゴシック" charset="0"/>
                <a:cs typeface="Times New Roman" pitchFamily="18" charset="0"/>
              </a:rPr>
              <a:t>PLAN OPERATIVO ANUAL  </a:t>
            </a:r>
            <a:r>
              <a:rPr lang="es-SV" sz="2400" b="1" dirty="0" smtClean="0">
                <a:latin typeface="Times New Roman" pitchFamily="18" charset="0"/>
                <a:ea typeface="ＭＳ Ｐゴシック" charset="0"/>
                <a:cs typeface="Times New Roman" pitchFamily="18" charset="0"/>
              </a:rPr>
              <a:t>2014</a:t>
            </a:r>
            <a:endParaRPr lang="en-US" sz="2400" b="1" dirty="0">
              <a:latin typeface="Times New Roman" pitchFamily="18" charset="0"/>
              <a:ea typeface="ＭＳ Ｐゴシック" charset="0"/>
              <a:cs typeface="Times New Roman" pitchFamily="18" charset="0"/>
            </a:endParaRPr>
          </a:p>
        </p:txBody>
      </p:sp>
      <p:pic>
        <p:nvPicPr>
          <p:cNvPr id="6" name="5 Imagen" descr="Description: Description: Descripción: Nuevo Logo Plan_WEB_Azul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60"/>
          <a:stretch>
            <a:fillRect/>
          </a:stretch>
        </p:blipFill>
        <p:spPr bwMode="auto">
          <a:xfrm>
            <a:off x="35574" y="-16922"/>
            <a:ext cx="1008033" cy="128568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12795"/>
              </p:ext>
            </p:extLst>
          </p:nvPr>
        </p:nvGraphicFramePr>
        <p:xfrm>
          <a:off x="179512" y="1628801"/>
          <a:ext cx="8712967" cy="4896543"/>
        </p:xfrm>
        <a:graphic>
          <a:graphicData uri="http://schemas.openxmlformats.org/drawingml/2006/table">
            <a:tbl>
              <a:tblPr/>
              <a:tblGrid>
                <a:gridCol w="792088"/>
                <a:gridCol w="648072"/>
                <a:gridCol w="504056"/>
                <a:gridCol w="576064"/>
                <a:gridCol w="864096"/>
                <a:gridCol w="1152128"/>
                <a:gridCol w="1080120"/>
                <a:gridCol w="864096"/>
                <a:gridCol w="144016"/>
                <a:gridCol w="76301"/>
                <a:gridCol w="201193"/>
                <a:gridCol w="201193"/>
                <a:gridCol w="201193"/>
                <a:gridCol w="201193"/>
                <a:gridCol w="201193"/>
                <a:gridCol w="201193"/>
                <a:gridCol w="201193"/>
                <a:gridCol w="201193"/>
                <a:gridCol w="201193"/>
                <a:gridCol w="201193"/>
              </a:tblGrid>
              <a:tr h="72974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Resultado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Actividad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Indicador del Marco de Resultados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POBLACION</a:t>
                      </a:r>
                      <a:r>
                        <a:rPr lang="es-SV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META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Tipo de Actividad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Compromiso Plan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1869B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ACTIVIDADES POR MES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500788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Compromiso </a:t>
                      </a:r>
                      <a:r>
                        <a:rPr lang="es-SV" sz="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PNUD</a:t>
                      </a:r>
                      <a:endParaRPr lang="es-SV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Persona Contacto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Ene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Feb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Abr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May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Jun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Jul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Agos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Sept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Oct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Nov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Dic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</a:tr>
              <a:tr h="3666008"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RP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3- Desarrollo de talleres de Capacitacion sobre manejo de PQR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Logista y número de participantes                        Validación de contenidos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Diseño,Planificación</a:t>
                      </a:r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y Facilitación de taller, practica en llenado de herramienta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Anabell</a:t>
                      </a:r>
                      <a:r>
                        <a:rPr lang="es-SV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, Margarita/Mario, Juan</a:t>
                      </a:r>
                    </a:p>
                    <a:p>
                      <a:pPr algn="ctr" fontAlgn="ctr"/>
                      <a:r>
                        <a:rPr lang="es-SV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Anabell</a:t>
                      </a:r>
                      <a:r>
                        <a:rPr lang="es-SV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, Margarita, Francisco/Celina, Rosario</a:t>
                      </a:r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682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Placeholder 2"/>
          <p:cNvSpPr>
            <a:spLocks noGrp="1"/>
          </p:cNvSpPr>
          <p:nvPr>
            <p:ph type="body" sz="quarter" idx="18"/>
          </p:nvPr>
        </p:nvSpPr>
        <p:spPr bwMode="auto">
          <a:xfrm>
            <a:off x="1259632" y="764704"/>
            <a:ext cx="6553200" cy="792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SV" sz="2400" b="1" dirty="0">
                <a:latin typeface="Times New Roman" pitchFamily="18" charset="0"/>
                <a:ea typeface="ＭＳ Ｐゴシック" charset="0"/>
                <a:cs typeface="Times New Roman" pitchFamily="18" charset="0"/>
              </a:rPr>
              <a:t>PLAN OPERATIVO ANUAL  </a:t>
            </a:r>
            <a:r>
              <a:rPr lang="es-SV" sz="2400" b="1" dirty="0" smtClean="0">
                <a:latin typeface="Times New Roman" pitchFamily="18" charset="0"/>
                <a:ea typeface="ＭＳ Ｐゴシック" charset="0"/>
                <a:cs typeface="Times New Roman" pitchFamily="18" charset="0"/>
              </a:rPr>
              <a:t>2014</a:t>
            </a:r>
            <a:endParaRPr lang="en-US" sz="2400" b="1" dirty="0">
              <a:latin typeface="Times New Roman" pitchFamily="18" charset="0"/>
              <a:ea typeface="ＭＳ Ｐゴシック" charset="0"/>
              <a:cs typeface="Times New Roman" pitchFamily="18" charset="0"/>
            </a:endParaRPr>
          </a:p>
        </p:txBody>
      </p:sp>
      <p:pic>
        <p:nvPicPr>
          <p:cNvPr id="6" name="5 Imagen" descr="Description: Description: Descripción: Nuevo Logo Plan_WEB_Azul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60"/>
          <a:stretch>
            <a:fillRect/>
          </a:stretch>
        </p:blipFill>
        <p:spPr bwMode="auto">
          <a:xfrm>
            <a:off x="35574" y="-16922"/>
            <a:ext cx="1008033" cy="128568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842445"/>
              </p:ext>
            </p:extLst>
          </p:nvPr>
        </p:nvGraphicFramePr>
        <p:xfrm>
          <a:off x="179512" y="1628801"/>
          <a:ext cx="8712967" cy="4896543"/>
        </p:xfrm>
        <a:graphic>
          <a:graphicData uri="http://schemas.openxmlformats.org/drawingml/2006/table">
            <a:tbl>
              <a:tblPr/>
              <a:tblGrid>
                <a:gridCol w="792088"/>
                <a:gridCol w="648072"/>
                <a:gridCol w="504056"/>
                <a:gridCol w="576064"/>
                <a:gridCol w="864096"/>
                <a:gridCol w="1152128"/>
                <a:gridCol w="1080120"/>
                <a:gridCol w="864096"/>
                <a:gridCol w="144016"/>
                <a:gridCol w="76301"/>
                <a:gridCol w="201193"/>
                <a:gridCol w="201193"/>
                <a:gridCol w="201193"/>
                <a:gridCol w="201193"/>
                <a:gridCol w="201193"/>
                <a:gridCol w="201193"/>
                <a:gridCol w="201193"/>
                <a:gridCol w="201193"/>
                <a:gridCol w="201193"/>
                <a:gridCol w="201193"/>
              </a:tblGrid>
              <a:tr h="72974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Resultado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Actividad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Indicador del Marco de Resultados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POBLACION</a:t>
                      </a:r>
                      <a:r>
                        <a:rPr lang="es-SV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META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Tipo de Actividad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Compromiso Plan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1869B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ACTIVIDADES POR MES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500788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Compromiso </a:t>
                      </a:r>
                      <a:r>
                        <a:rPr lang="es-SV" sz="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PNUD</a:t>
                      </a:r>
                      <a:endParaRPr lang="es-SV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Persona Contacto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Ene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Feb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Abr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May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Jun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Jul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Agos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Sept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Oct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Nov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Dic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</a:tr>
              <a:tr h="3666008"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RP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4- Capacitacion sobre el control de la calidad de los productos de salud.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Socializacion de plan GAS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Asistencia técnica ,diseño planificación y facilitación de taller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Anabell</a:t>
                      </a:r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, Margarita, Francisco/Celina, Rosario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064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Placeholder 2"/>
          <p:cNvSpPr>
            <a:spLocks noGrp="1"/>
          </p:cNvSpPr>
          <p:nvPr>
            <p:ph type="body" sz="quarter" idx="18"/>
          </p:nvPr>
        </p:nvSpPr>
        <p:spPr bwMode="auto">
          <a:xfrm>
            <a:off x="1259632" y="764704"/>
            <a:ext cx="6553200" cy="792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SV" sz="2400" b="1" dirty="0">
                <a:latin typeface="Times New Roman" pitchFamily="18" charset="0"/>
                <a:ea typeface="ＭＳ Ｐゴシック" charset="0"/>
                <a:cs typeface="Times New Roman" pitchFamily="18" charset="0"/>
              </a:rPr>
              <a:t>PLAN OPERATIVO ANUAL  </a:t>
            </a:r>
            <a:r>
              <a:rPr lang="es-SV" sz="2400" b="1" dirty="0" smtClean="0">
                <a:latin typeface="Times New Roman" pitchFamily="18" charset="0"/>
                <a:ea typeface="ＭＳ Ｐゴシック" charset="0"/>
                <a:cs typeface="Times New Roman" pitchFamily="18" charset="0"/>
              </a:rPr>
              <a:t>2014</a:t>
            </a:r>
            <a:endParaRPr lang="en-US" sz="2400" b="1" dirty="0">
              <a:latin typeface="Times New Roman" pitchFamily="18" charset="0"/>
              <a:ea typeface="ＭＳ Ｐゴシック" charset="0"/>
              <a:cs typeface="Times New Roman" pitchFamily="18" charset="0"/>
            </a:endParaRPr>
          </a:p>
        </p:txBody>
      </p:sp>
      <p:pic>
        <p:nvPicPr>
          <p:cNvPr id="6" name="5 Imagen" descr="Description: Description: Descripción: Nuevo Logo Plan_WEB_Azul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60"/>
          <a:stretch>
            <a:fillRect/>
          </a:stretch>
        </p:blipFill>
        <p:spPr bwMode="auto">
          <a:xfrm>
            <a:off x="35574" y="-16922"/>
            <a:ext cx="1008033" cy="128568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770215"/>
              </p:ext>
            </p:extLst>
          </p:nvPr>
        </p:nvGraphicFramePr>
        <p:xfrm>
          <a:off x="179512" y="1628801"/>
          <a:ext cx="8712967" cy="4896543"/>
        </p:xfrm>
        <a:graphic>
          <a:graphicData uri="http://schemas.openxmlformats.org/drawingml/2006/table">
            <a:tbl>
              <a:tblPr/>
              <a:tblGrid>
                <a:gridCol w="432048"/>
                <a:gridCol w="864096"/>
                <a:gridCol w="648072"/>
                <a:gridCol w="576064"/>
                <a:gridCol w="864096"/>
                <a:gridCol w="1152128"/>
                <a:gridCol w="1080120"/>
                <a:gridCol w="864096"/>
                <a:gridCol w="144016"/>
                <a:gridCol w="76301"/>
                <a:gridCol w="201193"/>
                <a:gridCol w="201193"/>
                <a:gridCol w="201193"/>
                <a:gridCol w="201193"/>
                <a:gridCol w="201193"/>
                <a:gridCol w="201193"/>
                <a:gridCol w="201193"/>
                <a:gridCol w="201193"/>
                <a:gridCol w="201193"/>
                <a:gridCol w="201193"/>
              </a:tblGrid>
              <a:tr h="72974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Resultado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Actividad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Indicador del Marco de Resultados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POBLACION</a:t>
                      </a:r>
                      <a:r>
                        <a:rPr lang="es-SV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META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Tipo de Actividad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Compromiso Plan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1869B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ACTIVIDADES POR MES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500788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Compromiso </a:t>
                      </a:r>
                      <a:r>
                        <a:rPr lang="es-SV" sz="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PNUD</a:t>
                      </a:r>
                      <a:endParaRPr lang="es-SV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Persona Contacto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Ene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Feb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Abr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May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Jun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Jul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Agos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Sept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Oct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Nov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Dic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</a:tr>
              <a:tr h="3666008"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2. Socializacion de experiencia en Gestion estrategica de SR fortalecida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b) Existencia de  herramientas administrativas para la gestión de Sub-receptores en funcionamiento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ONGS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1- Desarrollo de un Programa de </a:t>
                      </a:r>
                      <a:r>
                        <a:rPr lang="es-SV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capacitación </a:t>
                      </a:r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dirigido a </a:t>
                      </a:r>
                      <a:r>
                        <a:rPr lang="es-SV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ONGS</a:t>
                      </a:r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que pueden ser potenciales SR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Compartir el resumen del resultado de diagnostico de capacidades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Diseño del programa de formación,que incluira Asistencia técnica en áreas administrativas-financiera y gestion(Revisión y mejora de manuales de   procedimientos operativos).                                          Y Talleres cuyo contenido será diseñado de acuerdo a los resultados del Diagnóstico de capacidades realizado por PLAN.                                                      Monitoreo y Seguimiento a las organizaciones para verificación de la aplicación.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Marielos, Maricela, </a:t>
                      </a:r>
                      <a:r>
                        <a:rPr lang="es-SV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Anabell</a:t>
                      </a:r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/Celina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346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Placeholder 2"/>
          <p:cNvSpPr>
            <a:spLocks noGrp="1"/>
          </p:cNvSpPr>
          <p:nvPr>
            <p:ph type="body" sz="quarter" idx="18"/>
          </p:nvPr>
        </p:nvSpPr>
        <p:spPr bwMode="auto">
          <a:xfrm>
            <a:off x="1259632" y="764704"/>
            <a:ext cx="6553200" cy="792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SV" sz="2400" b="1" dirty="0">
                <a:latin typeface="Times New Roman" pitchFamily="18" charset="0"/>
                <a:ea typeface="ＭＳ Ｐゴシック" charset="0"/>
                <a:cs typeface="Times New Roman" pitchFamily="18" charset="0"/>
              </a:rPr>
              <a:t>PLAN OPERATIVO ANUAL  </a:t>
            </a:r>
            <a:r>
              <a:rPr lang="es-SV" sz="2400" b="1" dirty="0" smtClean="0">
                <a:latin typeface="Times New Roman" pitchFamily="18" charset="0"/>
                <a:ea typeface="ＭＳ Ｐゴシック" charset="0"/>
                <a:cs typeface="Times New Roman" pitchFamily="18" charset="0"/>
              </a:rPr>
              <a:t>2014</a:t>
            </a:r>
            <a:endParaRPr lang="en-US" sz="2400" b="1" dirty="0">
              <a:latin typeface="Times New Roman" pitchFamily="18" charset="0"/>
              <a:ea typeface="ＭＳ Ｐゴシック" charset="0"/>
              <a:cs typeface="Times New Roman" pitchFamily="18" charset="0"/>
            </a:endParaRPr>
          </a:p>
        </p:txBody>
      </p:sp>
      <p:pic>
        <p:nvPicPr>
          <p:cNvPr id="6" name="5 Imagen" descr="Description: Description: Descripción: Nuevo Logo Plan_WEB_Azul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60"/>
          <a:stretch>
            <a:fillRect/>
          </a:stretch>
        </p:blipFill>
        <p:spPr bwMode="auto">
          <a:xfrm>
            <a:off x="35574" y="-16922"/>
            <a:ext cx="1008033" cy="128568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071035"/>
              </p:ext>
            </p:extLst>
          </p:nvPr>
        </p:nvGraphicFramePr>
        <p:xfrm>
          <a:off x="179512" y="1628801"/>
          <a:ext cx="8712967" cy="4896543"/>
        </p:xfrm>
        <a:graphic>
          <a:graphicData uri="http://schemas.openxmlformats.org/drawingml/2006/table">
            <a:tbl>
              <a:tblPr/>
              <a:tblGrid>
                <a:gridCol w="792088"/>
                <a:gridCol w="648072"/>
                <a:gridCol w="504056"/>
                <a:gridCol w="576064"/>
                <a:gridCol w="864096"/>
                <a:gridCol w="1152128"/>
                <a:gridCol w="1080120"/>
                <a:gridCol w="864096"/>
                <a:gridCol w="144016"/>
                <a:gridCol w="76301"/>
                <a:gridCol w="201193"/>
                <a:gridCol w="201193"/>
                <a:gridCol w="201193"/>
                <a:gridCol w="201193"/>
                <a:gridCol w="201193"/>
                <a:gridCol w="201193"/>
                <a:gridCol w="201193"/>
                <a:gridCol w="201193"/>
                <a:gridCol w="201193"/>
                <a:gridCol w="201193"/>
              </a:tblGrid>
              <a:tr h="72974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Resultado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Actividad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Indicador del Marco de Resultados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POBLACION</a:t>
                      </a:r>
                      <a:r>
                        <a:rPr lang="es-SV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META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Tipo de Actividad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Compromiso Plan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1869B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ACTIVIDADES POR MES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500788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Compromiso </a:t>
                      </a:r>
                      <a:r>
                        <a:rPr lang="es-SV" sz="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PNUD</a:t>
                      </a:r>
                      <a:endParaRPr lang="es-SV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Persona Contacto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Ene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Feb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Abr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May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Jun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Jul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Agos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Sept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Oct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Nov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Dic</a:t>
                      </a:r>
                    </a:p>
                  </a:txBody>
                  <a:tcPr marL="3417" marR="3417" marT="3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</a:tr>
              <a:tr h="3666008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2. Apoyo operativo en la compra y entrega oportuna de productos de salud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3. Compra y entrega oportuna de productos de salud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Indicador: Actas de entrega de suministros en almacen Central de Sanidad Militar.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RP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2.1- Capacitacion sobre el proceso de Adquisiciones de productos de salud en el contexto Nacional.                  Proceso administrativo que implica la adquisición(Lineamientos de la DNM,franqui,documentación AWP)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Compartir el plan GAS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Elaborar documento que incluya la ruta y requerimiento para la adquisicion de productos, incluyendo potenciales escenarios.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Anabell</a:t>
                      </a:r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, Margarita, Carlos/Celina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384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Escala de grise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</TotalTime>
  <Words>1023</Words>
  <Application>Microsoft Office PowerPoint</Application>
  <PresentationFormat>Presentación en pantalla (4:3)</PresentationFormat>
  <Paragraphs>319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Sketchbook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SABMiller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Rigoberto Miranda - SVLC</dc:creator>
  <cp:lastModifiedBy>Rigoberto Miranda - SVLC</cp:lastModifiedBy>
  <cp:revision>8</cp:revision>
  <dcterms:created xsi:type="dcterms:W3CDTF">2014-06-26T03:20:40Z</dcterms:created>
  <dcterms:modified xsi:type="dcterms:W3CDTF">2014-06-26T04:32:38Z</dcterms:modified>
</cp:coreProperties>
</file>