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88" r:id="rId3"/>
    <p:sldId id="289" r:id="rId4"/>
    <p:sldId id="293" r:id="rId5"/>
    <p:sldId id="291" r:id="rId6"/>
    <p:sldId id="292" r:id="rId7"/>
    <p:sldId id="28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300192" y="116632"/>
            <a:ext cx="2705473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 smtClean="0"/>
              <a:t>25 / Septiembre </a:t>
            </a:r>
            <a:r>
              <a:rPr lang="es-ES" sz="1600" dirty="0" smtClean="0"/>
              <a:t>2014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979712" y="2420888"/>
            <a:ext cx="4968552" cy="1625235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RATIFICACION DISTRIBUCION DE RECURSOS</a:t>
            </a:r>
            <a:r>
              <a:rPr lang="es-ES" sz="3600" b="1" dirty="0" smtClean="0"/>
              <a:t>.</a:t>
            </a:r>
            <a:endParaRPr lang="es-ES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5736" y="4293096"/>
            <a:ext cx="5184576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Sr. William Hernández </a:t>
            </a:r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164796" cy="432048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AR" sz="1600" dirty="0"/>
              <a:t>La decisión de la distribución  de fondos </a:t>
            </a:r>
            <a:r>
              <a:rPr lang="es-AR" sz="1600" dirty="0" smtClean="0"/>
              <a:t>se ha  llevado </a:t>
            </a:r>
            <a:r>
              <a:rPr lang="es-AR" sz="1600" dirty="0"/>
              <a:t>a cabo mediante el análisis en </a:t>
            </a:r>
            <a:r>
              <a:rPr lang="es-AR" sz="1600" dirty="0" smtClean="0"/>
              <a:t>momentos </a:t>
            </a:r>
            <a:r>
              <a:rPr lang="es-AR" sz="1600" dirty="0"/>
              <a:t>y espacios diferentes</a:t>
            </a:r>
            <a:r>
              <a:rPr lang="es-AR" sz="1600" dirty="0" smtClean="0"/>
              <a:t>:</a:t>
            </a:r>
          </a:p>
          <a:p>
            <a:pPr algn="just">
              <a:buAutoNum type="arabicPeriod"/>
            </a:pPr>
            <a:r>
              <a:rPr lang="es-AR" sz="1600" dirty="0" err="1" smtClean="0"/>
              <a:t>Fonoconferencia</a:t>
            </a:r>
            <a:r>
              <a:rPr lang="es-AR" sz="1600" dirty="0" smtClean="0"/>
              <a:t> </a:t>
            </a:r>
            <a:r>
              <a:rPr lang="es-AR" sz="1600" dirty="0"/>
              <a:t>durante reunión plenaria </a:t>
            </a:r>
            <a:r>
              <a:rPr lang="es-AR" sz="1600" dirty="0" smtClean="0"/>
              <a:t>04-2014 </a:t>
            </a:r>
            <a:r>
              <a:rPr lang="es-AR" sz="1600" dirty="0"/>
              <a:t>con la Gerente de Portafolio donde se clarificaron dudas sobre el proceso. </a:t>
            </a:r>
            <a:endParaRPr lang="es-AR" sz="1600" dirty="0" smtClean="0"/>
          </a:p>
          <a:p>
            <a:pPr algn="just">
              <a:buAutoNum type="arabicPeriod"/>
            </a:pPr>
            <a:r>
              <a:rPr lang="es-AR" sz="1600" dirty="0" smtClean="0"/>
              <a:t>Durante </a:t>
            </a:r>
            <a:r>
              <a:rPr lang="es-AR" sz="1600" dirty="0"/>
              <a:t>el  Dialogo de País desarrollado el 14 de Agosto con amplia participación multisectorial. </a:t>
            </a:r>
            <a:endParaRPr lang="es-AR" sz="1600" dirty="0" smtClean="0"/>
          </a:p>
          <a:p>
            <a:pPr algn="just">
              <a:buAutoNum type="arabicPeriod"/>
            </a:pPr>
            <a:r>
              <a:rPr lang="es-AR" sz="1600" dirty="0" smtClean="0"/>
              <a:t>Reunión </a:t>
            </a:r>
            <a:r>
              <a:rPr lang="es-AR" sz="1600" dirty="0"/>
              <a:t>Plenaria del </a:t>
            </a:r>
            <a:r>
              <a:rPr lang="es-AR" sz="1600" dirty="0" smtClean="0"/>
              <a:t>MCP-ES ME05-2014</a:t>
            </a:r>
          </a:p>
          <a:p>
            <a:pPr algn="just">
              <a:buAutoNum type="arabicPeriod"/>
            </a:pPr>
            <a:r>
              <a:rPr lang="es-AR" sz="1600" dirty="0" smtClean="0"/>
              <a:t>Reunión de Comité Ejecutivo  CE08-2014</a:t>
            </a:r>
          </a:p>
          <a:p>
            <a:pPr algn="just">
              <a:buAutoNum type="arabicPeriod"/>
            </a:pPr>
            <a:r>
              <a:rPr lang="es-AR" sz="1600" dirty="0" smtClean="0"/>
              <a:t>Reunión de Comité de Propuestas CP08-2014</a:t>
            </a:r>
          </a:p>
          <a:p>
            <a:pPr marL="0" indent="0" algn="just">
              <a:buNone/>
            </a:pPr>
            <a:r>
              <a:rPr lang="es-AR" sz="1600" dirty="0"/>
              <a:t> </a:t>
            </a:r>
            <a:r>
              <a:rPr lang="es-SV" sz="1600" dirty="0"/>
              <a:t/>
            </a:r>
            <a:br>
              <a:rPr lang="es-SV" sz="1600" dirty="0"/>
            </a:br>
            <a:r>
              <a:rPr lang="es-AR" sz="1600" dirty="0"/>
              <a:t>Durante el proceso de dialogo, el MCP-ES lideró el proceso de toma de decisiones </a:t>
            </a:r>
            <a:r>
              <a:rPr lang="es-AR" sz="1600" dirty="0" smtClean="0"/>
              <a:t> </a:t>
            </a:r>
            <a:r>
              <a:rPr lang="es-AR" sz="1600" dirty="0"/>
              <a:t>desde la perspectiva de las tres enfermedades, considerando lo siguiente: justificación de la distribución, capacidad de absorción, financiamiento existente, experiencia, capacidad instalada.  En mismo el acto del 14 de agosto se </a:t>
            </a:r>
            <a:r>
              <a:rPr lang="es-AR" sz="1600" dirty="0" smtClean="0"/>
              <a:t>consulto a los sectores sobre </a:t>
            </a:r>
            <a:r>
              <a:rPr lang="es-AR" sz="1600" dirty="0"/>
              <a:t>la distribución </a:t>
            </a:r>
            <a:r>
              <a:rPr lang="es-AR" sz="1600" dirty="0" smtClean="0"/>
              <a:t>esto fue presentado por la Dra. Ana Isabel Nieto, se presento a discusión en la reunión plenaria  del 11 de agosto y durante </a:t>
            </a:r>
            <a:r>
              <a:rPr lang="es-AR" sz="1600" dirty="0"/>
              <a:t> </a:t>
            </a:r>
            <a:r>
              <a:rPr lang="es-AR" sz="1600" dirty="0" smtClean="0"/>
              <a:t>las reuniones de comités ejecutivos y propuestas desarrolladas entre la ultima y la presente reunión. Presentándose este día para la ratificación del pleno.</a:t>
            </a:r>
          </a:p>
          <a:p>
            <a:pPr marL="0" indent="0" algn="just">
              <a:buNone/>
            </a:pPr>
            <a:r>
              <a:rPr lang="es-SV" sz="1600" dirty="0"/>
              <a:t/>
            </a:r>
            <a:br>
              <a:rPr lang="es-SV" sz="1600" dirty="0"/>
            </a:b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819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340767"/>
            <a:ext cx="7200800" cy="48245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1600" dirty="0"/>
              <a:t>A la luz de los siguientes componentes: brechas financieras, brechas programáticas, capacidad de absorción de recursos y capacidad instalada, se ha realizado un análisis de la distribución de los fondos para las tres </a:t>
            </a:r>
            <a:r>
              <a:rPr lang="es-AR" sz="1600" dirty="0" smtClean="0"/>
              <a:t>enfermedades.</a:t>
            </a:r>
          </a:p>
          <a:p>
            <a:pPr marL="0" indent="0" algn="just">
              <a:buNone/>
            </a:pPr>
            <a:r>
              <a:rPr lang="es-AR" sz="1600" dirty="0" smtClean="0"/>
              <a:t>En </a:t>
            </a:r>
            <a:r>
              <a:rPr lang="es-AR" sz="1600" dirty="0"/>
              <a:t>consideración de las necesidades estructurales de fortalecimiento de los sistemas de salud para obtener resultados esperados en las luchas contra las </a:t>
            </a:r>
            <a:r>
              <a:rPr lang="es-AR" sz="1600" dirty="0" smtClean="0"/>
              <a:t>enfermedades:</a:t>
            </a:r>
          </a:p>
          <a:p>
            <a:pPr marL="0" indent="0" algn="just">
              <a:buNone/>
            </a:pPr>
            <a:r>
              <a:rPr lang="es-SV" sz="1600" dirty="0"/>
              <a:t/>
            </a:r>
            <a:br>
              <a:rPr lang="es-SV" sz="1600" dirty="0"/>
            </a:br>
            <a:r>
              <a:rPr lang="es-AR" sz="1600" dirty="0"/>
              <a:t>Para el componente  de TB, los $10,257,193 asignados por el Fondo Mundial para dar respuesta a las actividades contempladas en el Plan Estratégico Nacional Multisectorial es un monto adecuado que permitirá sostener las actividades que el MINSAL se plantea, y además permitirá ampliar la cobertura hacia el componente comunitario. Es importante visualizar que las necesidades financieras para cubrir las acciones planteadas en este plan serán cubiertas en un 77% por recursos nacionales (MINSAL, ISSS, Bienestar Magisterial, entre otros) y un 17% por el Fondo Mundial. </a:t>
            </a:r>
          </a:p>
          <a:p>
            <a:pPr marL="0" indent="0" algn="just">
              <a:buNone/>
            </a:pPr>
            <a:r>
              <a:rPr lang="es-AR" sz="1600" dirty="0" smtClean="0"/>
              <a:t>El </a:t>
            </a:r>
            <a:r>
              <a:rPr lang="es-AR" sz="1600" dirty="0"/>
              <a:t>PEN de TB detalla las necesidades en términos de FSS. De estas, propone que $2,805,230 sean financiadas por el Fondo Mundial</a:t>
            </a:r>
            <a:r>
              <a:rPr lang="es-AR" sz="1600" dirty="0" smtClean="0"/>
              <a:t>.</a:t>
            </a:r>
          </a:p>
          <a:p>
            <a:pPr marL="0" indent="0" algn="just">
              <a:buNone/>
            </a:pPr>
            <a:r>
              <a:rPr lang="es-SV" sz="1600" dirty="0"/>
              <a:t/>
            </a:r>
            <a:br>
              <a:rPr lang="es-SV" sz="1600" dirty="0"/>
            </a:b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58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00634"/>
              </p:ext>
            </p:extLst>
          </p:nvPr>
        </p:nvGraphicFramePr>
        <p:xfrm>
          <a:off x="107504" y="1412776"/>
          <a:ext cx="8856984" cy="43924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93841"/>
                <a:gridCol w="1399736"/>
                <a:gridCol w="951907"/>
                <a:gridCol w="1141492"/>
                <a:gridCol w="966774"/>
                <a:gridCol w="1001718"/>
                <a:gridCol w="1141492"/>
                <a:gridCol w="760024"/>
              </a:tblGrid>
              <a:tr h="55293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CUADRO RESUMEN DE FINANCIAMIENTO POR ENTIDAD FINANCIADORA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76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3645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ENTIDAD FINANCIADORA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2016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2017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2018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2019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2020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 TOTAL 5 AÑOS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/>
                        </a:rPr>
                        <a:t> Porcentaje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MINSAL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7247,834.74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7242,361.87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7445,773.12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7370,971.11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7318,204.19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36625,145.02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60.41%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ISSS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1234,070.02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1308,114.22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1386,601.07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1469,797.14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1557,984.97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6956,567.42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11.47%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OPS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     15,000.00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15,000.00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    15,000.00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15,000.00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15,000.00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     75,000.00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0.12%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FOSALUD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     14,000.00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14,000.00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          -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          -  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      -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     28,000.00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0.05%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CANGE DE DEUDA POR SALUD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  806,000.00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906,000.00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1006,000.00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2203,860.00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2203,860.00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$              7125,720.00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11.75%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5001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FONDO MUNDIAL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 $                       3971,679.00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3840,804.00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2005,371.00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          -  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           -  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 $              9817,854.00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>
                          <a:effectLst/>
                        </a:rPr>
                        <a:t>16.19%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/>
                </a:tc>
              </a:tr>
              <a:tr h="3176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TOTAL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$                    13288,583.76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$     13326,280.09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 $           11858,745.19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 $    11059,628.25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$      11095,049.16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$           60628,286.44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 dirty="0">
                          <a:effectLst/>
                        </a:rPr>
                        <a:t>100.00%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9" marR="8269" marT="826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24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643192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AR" sz="1600" dirty="0" smtClean="0"/>
          </a:p>
          <a:p>
            <a:pPr marL="0" indent="0" algn="just">
              <a:buNone/>
            </a:pPr>
            <a:endParaRPr lang="es-AR" sz="1600" dirty="0" smtClean="0"/>
          </a:p>
          <a:p>
            <a:pPr marL="0" indent="0" algn="just">
              <a:buNone/>
            </a:pPr>
            <a:r>
              <a:rPr lang="es-AR" sz="1600" dirty="0" smtClean="0"/>
              <a:t>Se </a:t>
            </a:r>
            <a:r>
              <a:rPr lang="es-AR" sz="1600" dirty="0"/>
              <a:t>espera negociar un 6% adicional a través del mecanismo de canje de deuda por salud</a:t>
            </a:r>
            <a:r>
              <a:rPr lang="es-AR" sz="1600" dirty="0" smtClean="0"/>
              <a:t>.</a:t>
            </a:r>
          </a:p>
          <a:p>
            <a:pPr marL="0" indent="0" algn="just">
              <a:buNone/>
            </a:pPr>
            <a:r>
              <a:rPr lang="es-SV" sz="1600" dirty="0"/>
              <a:t/>
            </a:r>
            <a:br>
              <a:rPr lang="es-SV" sz="1600" dirty="0"/>
            </a:br>
            <a:r>
              <a:rPr lang="es-AR" sz="1600" dirty="0"/>
              <a:t>Para el componente de Malaria, el país está en este momento evaluando el plan estratégico existente. Se prevé tener un nuevo plan estratégico para el periodo 2015-2019, con un giro importante hacia la eliminación de malaria del país. </a:t>
            </a:r>
            <a:r>
              <a:rPr lang="es-AR" sz="1600" dirty="0" smtClean="0"/>
              <a:t>Se considera </a:t>
            </a:r>
            <a:r>
              <a:rPr lang="es-AR" sz="1600" dirty="0"/>
              <a:t>que el monto asignado por el FM es en principio adecuado, sin embargo una vez que el nuevo Plan  nacional de Malaria sea finalizado </a:t>
            </a:r>
            <a:r>
              <a:rPr lang="es-AR" sz="1600" dirty="0" smtClean="0"/>
              <a:t>se deberá  </a:t>
            </a:r>
            <a:r>
              <a:rPr lang="es-AR" sz="1600" dirty="0"/>
              <a:t>revisar esta decisión, eventualmente proponiendo de destinar una parte del monto de malaria a intervenciones de FSS</a:t>
            </a:r>
            <a:r>
              <a:rPr lang="es-AR" sz="1600" dirty="0" smtClean="0"/>
              <a:t>.</a:t>
            </a:r>
          </a:p>
          <a:p>
            <a:pPr marL="0" indent="0" algn="just">
              <a:buNone/>
            </a:pPr>
            <a:endParaRPr lang="es-AR" sz="1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1600" dirty="0"/>
              <a:t>Para VIH, se considera que el monto adicional es adecuado y permitirá al país cubrir necesidades adicionales para 2017, hasta conocer el monto disponible relativo al nuevo ciclo de recaudación del Fondo Mundial.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AR" sz="1600" dirty="0"/>
          </a:p>
          <a:p>
            <a:pPr marL="0" indent="0" algn="just">
              <a:buNone/>
            </a:pPr>
            <a:endParaRPr lang="es-AR" sz="1600" dirty="0" smtClean="0"/>
          </a:p>
          <a:p>
            <a:pPr marL="0" indent="0" algn="just">
              <a:buNone/>
            </a:pPr>
            <a:r>
              <a:rPr lang="es-AR" sz="1600" dirty="0"/>
              <a:t/>
            </a:r>
            <a:br>
              <a:rPr lang="es-AR" sz="1600" dirty="0"/>
            </a:br>
            <a:r>
              <a:rPr lang="es-AR" sz="1600" dirty="0"/>
              <a:t/>
            </a:r>
            <a:br>
              <a:rPr lang="es-AR" sz="1600" dirty="0"/>
            </a:b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761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80728"/>
            <a:ext cx="6912768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AR" sz="1600" dirty="0" smtClean="0"/>
              <a:t>Como MCP  podemos  solicitar  </a:t>
            </a:r>
            <a:r>
              <a:rPr lang="es-AR" sz="1600" dirty="0"/>
              <a:t>estos fondos </a:t>
            </a:r>
            <a:r>
              <a:rPr lang="es-AR" sz="1600" dirty="0" smtClean="0"/>
              <a:t>en el  </a:t>
            </a:r>
            <a:r>
              <a:rPr lang="es-AR" sz="1600" dirty="0"/>
              <a:t>2016, dependiendo de los resultados de la evaluación del PENM de VIH a llevarse a cabo en 2015. En este sentido, y parecido al caso de malaria, el MCP </a:t>
            </a:r>
            <a:r>
              <a:rPr lang="es-AR" sz="1600" dirty="0" err="1" smtClean="0"/>
              <a:t>podria</a:t>
            </a:r>
            <a:r>
              <a:rPr lang="es-AR" sz="1600" dirty="0" smtClean="0"/>
              <a:t> </a:t>
            </a:r>
            <a:r>
              <a:rPr lang="es-AR" sz="1600" dirty="0"/>
              <a:t>tener una oportunidad de revisar esta decisión, eventualmente proponiendo destinar una parte del monto adicional disponible para VIH a intervenciones de FSS. Notar también que el monto existente asignado a VIH incluye fondos para FSS que ya se han aprobado dentro de las subvenciones en curso, para el fortalecimiento del sistema de almacenamiento y distribución nacional, así como del sistema de información sobre abastecimiento. Esto se </a:t>
            </a:r>
            <a:r>
              <a:rPr lang="es-AR" sz="1600" dirty="0" smtClean="0"/>
              <a:t> deberá reflejar </a:t>
            </a:r>
            <a:r>
              <a:rPr lang="es-AR" sz="1600" dirty="0"/>
              <a:t>en el monto total aprobado por FSS por el MCP</a:t>
            </a:r>
            <a:r>
              <a:rPr lang="es-AR" sz="16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AR" sz="1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1600" dirty="0"/>
              <a:t>Acta Extraordinaria 04-2014  Anexo </a:t>
            </a:r>
            <a:r>
              <a:rPr lang="es-AR" sz="1600" dirty="0" smtClean="0"/>
              <a:t>1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1600" dirty="0" smtClean="0"/>
              <a:t>Agenda </a:t>
            </a:r>
            <a:r>
              <a:rPr lang="es-AR" sz="1600" dirty="0"/>
              <a:t>Dialogo de </a:t>
            </a:r>
            <a:r>
              <a:rPr lang="es-AR" sz="1600" dirty="0" smtClean="0"/>
              <a:t>País </a:t>
            </a:r>
            <a:r>
              <a:rPr lang="es-AR" sz="1600" dirty="0"/>
              <a:t>y listados  punto de agenda   Anexo </a:t>
            </a:r>
            <a:r>
              <a:rPr lang="es-AR" sz="1600" dirty="0" smtClean="0"/>
              <a:t>2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1600" dirty="0" smtClean="0"/>
              <a:t>Acta Reunión ME05-2014</a:t>
            </a:r>
            <a:r>
              <a:rPr lang="es-AR" sz="1600" dirty="0"/>
              <a:t>    Anexo </a:t>
            </a:r>
            <a:r>
              <a:rPr lang="es-AR" sz="1600" dirty="0" smtClean="0"/>
              <a:t>3</a:t>
            </a:r>
          </a:p>
          <a:p>
            <a:pPr marL="0" indent="0" algn="just">
              <a:buNone/>
            </a:pPr>
            <a:r>
              <a:rPr lang="es-AR" sz="1600" dirty="0" smtClean="0"/>
              <a:t>Acta Comité </a:t>
            </a:r>
            <a:r>
              <a:rPr lang="es-AR" sz="1600" dirty="0"/>
              <a:t>Ejecutivo  </a:t>
            </a:r>
            <a:r>
              <a:rPr lang="es-AR" sz="1600" dirty="0" smtClean="0"/>
              <a:t>CE08-2014  Anexo 4</a:t>
            </a:r>
            <a:endParaRPr lang="es-AR" sz="1600" dirty="0"/>
          </a:p>
          <a:p>
            <a:pPr marL="0" indent="0" algn="just">
              <a:buNone/>
            </a:pPr>
            <a:r>
              <a:rPr lang="es-AR" sz="1600" dirty="0" smtClean="0"/>
              <a:t>Acta Reunión </a:t>
            </a:r>
            <a:r>
              <a:rPr lang="es-AR" sz="1600" dirty="0"/>
              <a:t>de Comité de Propuestas </a:t>
            </a:r>
            <a:r>
              <a:rPr lang="es-AR" sz="1600" dirty="0" smtClean="0"/>
              <a:t>CP08-2014 Anexo 5</a:t>
            </a:r>
            <a:endParaRPr lang="es-AR" sz="1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1600" dirty="0"/>
              <a:t/>
            </a:r>
            <a:br>
              <a:rPr lang="es-AR" sz="1600" dirty="0"/>
            </a:b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3059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9029" y="220486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FFC000"/>
                </a:solidFill>
              </a:rPr>
              <a:t>Gracias</a:t>
            </a:r>
            <a:endParaRPr lang="es-ES" sz="48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288032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401</Words>
  <Application>Microsoft Office PowerPoint</Application>
  <PresentationFormat>Presentación en pantalla (4:3)</PresentationFormat>
  <Paragraphs>106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Maria Leydies Portillo</cp:lastModifiedBy>
  <cp:revision>52</cp:revision>
  <dcterms:created xsi:type="dcterms:W3CDTF">2014-09-12T13:24:53Z</dcterms:created>
  <dcterms:modified xsi:type="dcterms:W3CDTF">2014-09-24T22:15:31Z</dcterms:modified>
</cp:coreProperties>
</file>