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57" r:id="rId3"/>
    <p:sldId id="271" r:id="rId4"/>
    <p:sldId id="281" r:id="rId5"/>
    <p:sldId id="282" r:id="rId6"/>
    <p:sldId id="262" r:id="rId7"/>
    <p:sldId id="283" r:id="rId8"/>
    <p:sldId id="263" r:id="rId9"/>
    <p:sldId id="270" r:id="rId10"/>
    <p:sldId id="280" r:id="rId11"/>
    <p:sldId id="272" r:id="rId12"/>
    <p:sldId id="273" r:id="rId13"/>
    <p:sldId id="275" r:id="rId14"/>
    <p:sldId id="279" r:id="rId15"/>
    <p:sldId id="285" r:id="rId16"/>
    <p:sldId id="266" r:id="rId17"/>
    <p:sldId id="292" r:id="rId18"/>
    <p:sldId id="268" r:id="rId19"/>
    <p:sldId id="284" r:id="rId20"/>
    <p:sldId id="286" r:id="rId21"/>
    <p:sldId id="287" r:id="rId22"/>
    <p:sldId id="288" r:id="rId23"/>
    <p:sldId id="289" r:id="rId24"/>
    <p:sldId id="290" r:id="rId25"/>
    <p:sldId id="291" r:id="rId26"/>
    <p:sldId id="293" r:id="rId27"/>
    <p:sldId id="320"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5" d="100"/>
          <a:sy n="115" d="100"/>
        </p:scale>
        <p:origin x="486" y="1446"/>
      </p:cViewPr>
      <p:guideLst>
        <p:guide orient="horz" pos="383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C2F02-E5F5-4F91-9A81-17C96BB908AD}" type="datetimeFigureOut">
              <a:rPr lang="es-SV" smtClean="0"/>
              <a:t>04/12/2014</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81D018-8985-4287-A331-5E71BF8F0D1D}" type="slidenum">
              <a:rPr lang="es-SV" smtClean="0"/>
              <a:t>‹Nº›</a:t>
            </a:fld>
            <a:endParaRPr lang="es-SV"/>
          </a:p>
        </p:txBody>
      </p:sp>
    </p:spTree>
    <p:extLst>
      <p:ext uri="{BB962C8B-B14F-4D97-AF65-F5344CB8AC3E}">
        <p14:creationId xmlns:p14="http://schemas.microsoft.com/office/powerpoint/2010/main" val="8882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Esto debe ir antes de metodologia, pues todavia es parte del marco conceptual</a:t>
            </a: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419744-9D1F-48B4-A63D-845D0BCEC22A}" type="slidenum">
              <a:rPr lang="en-US">
                <a:solidFill>
                  <a:prstClr val="black"/>
                </a:solidFill>
              </a:rPr>
              <a:pPr>
                <a:defRPr/>
              </a:pPr>
              <a:t>27</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 dejar solo metodologia.  Yo omitiria esta diapositiva</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991C6A-C8A7-4BED-ABE8-BAD6D32088A6}" type="slidenum">
              <a:rPr lang="en-US">
                <a:solidFill>
                  <a:prstClr val="black"/>
                </a:solidFill>
              </a:rPr>
              <a:pPr>
                <a:defRPr/>
              </a:pPr>
              <a:t>52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a:t>
            </a:r>
          </a:p>
        </p:txBody>
      </p:sp>
      <p:sp>
        <p:nvSpPr>
          <p:cNvPr id="56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8A579F-2EA9-4348-8FD7-DBFE05AA565A}" type="slidenum">
              <a:rPr lang="en-US">
                <a:solidFill>
                  <a:prstClr val="black"/>
                </a:solidFill>
              </a:rPr>
              <a:pPr>
                <a:defRPr/>
              </a:pPr>
              <a:t>28</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F99C126-A847-470F-ABD8-71E1ECCA7A41}"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a:t>
            </a: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3FCD83E-38FB-44F1-BE4A-AE07315B0B1D}"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Quiza en lugar de primer borrador, poner resultados preliminares.</a:t>
            </a: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187B08F-C730-462D-B3AB-E383CB9253AD}" type="slidenum">
              <a:rPr lang="en-US">
                <a:solidFill>
                  <a:prstClr val="black"/>
                </a:solidFill>
              </a:rPr>
              <a:pPr>
                <a:defRPr/>
              </a:pPr>
              <a:t>31</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n-US" smtClean="0"/>
          </a:p>
        </p:txBody>
      </p:sp>
      <p:sp>
        <p:nvSpPr>
          <p:cNvPr id="727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fontAlgn="base" hangingPunct="1">
              <a:spcBef>
                <a:spcPct val="0"/>
              </a:spcBef>
              <a:spcAft>
                <a:spcPct val="0"/>
              </a:spcAft>
            </a:pPr>
            <a:fld id="{F3F559F0-F7E3-47BD-856C-3C803515D76F}" type="slidenum">
              <a:rPr lang="en-US" altLang="en-US" smtClean="0">
                <a:solidFill>
                  <a:prstClr val="black"/>
                </a:solidFill>
                <a:cs typeface="Arial" charset="0"/>
              </a:rPr>
              <a:pPr algn="r" eaLnBrk="1" fontAlgn="base" hangingPunct="1">
                <a:spcBef>
                  <a:spcPct val="0"/>
                </a:spcBef>
                <a:spcAft>
                  <a:spcPct val="0"/>
                </a:spcAft>
              </a:pPr>
              <a:t>32</a:t>
            </a:fld>
            <a:endParaRPr lang="en-US" altLang="en-US" smtClean="0">
              <a:solidFill>
                <a:prstClr val="black"/>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 dejar solo metodologia.  Yo omitiria esta diapositiva</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445CF7C-00BA-4E11-A017-8F92F79E5DBB}" type="slidenum">
              <a:rPr lang="en-US">
                <a:solidFill>
                  <a:prstClr val="black"/>
                </a:solidFill>
              </a:rPr>
              <a:pPr>
                <a:defRPr/>
              </a:pPr>
              <a:t>49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 dejar solo metodologia.  Yo omitiria esta diapositiva</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0D4BE1-3040-439F-BEF7-2B560174E267}" type="slidenum">
              <a:rPr lang="en-US">
                <a:solidFill>
                  <a:prstClr val="black"/>
                </a:solidFill>
              </a:rPr>
              <a:pPr>
                <a:defRPr/>
              </a:pPr>
              <a:t>50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Idem, dejar solo metodologia.  Yo omitiria esta diapositiva</a:t>
            </a:r>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C0DCB0C-0026-4905-84AA-CEED1756F4E2}" type="slidenum">
              <a:rPr lang="en-US">
                <a:solidFill>
                  <a:prstClr val="black"/>
                </a:solidFill>
              </a:rPr>
              <a:pPr>
                <a:defRPr/>
              </a:pPr>
              <a:t>51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CD6DB3B-35A0-46C8-A749-441D6E3CA95A}" type="datetimeFigureOut">
              <a:rPr lang="en-GB" smtClean="0"/>
              <a:t>04/12/2014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212751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6DB3B-35A0-46C8-A749-441D6E3CA95A}" type="datetimeFigureOut">
              <a:rPr lang="en-GB" smtClean="0"/>
              <a:t>04/12/2014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199964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6DB3B-35A0-46C8-A749-441D6E3CA95A}" type="datetimeFigureOut">
              <a:rPr lang="en-GB" smtClean="0"/>
              <a:t>04/12/2014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3666657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29768" y="5321808"/>
            <a:ext cx="3657600" cy="1634064"/>
          </a:xfrm>
        </p:spPr>
        <p:txBody>
          <a:bodyPr wrap="none">
            <a:noAutofit/>
          </a:bodyPr>
          <a:lstStyle>
            <a:lvl1pPr marL="0" marR="0" indent="-342900" algn="l" defTabSz="457200" rtl="0" eaLnBrk="1" fontAlgn="auto" latinLnBrk="0" hangingPunct="1">
              <a:lnSpc>
                <a:spcPct val="100000"/>
              </a:lnSpc>
              <a:spcBef>
                <a:spcPct val="20000"/>
              </a:spcBef>
              <a:spcAft>
                <a:spcPts val="0"/>
              </a:spcAft>
              <a:buClrTx/>
              <a:buSzTx/>
              <a:buFont typeface="Arial"/>
              <a:buNone/>
              <a:tabLst/>
              <a:defRPr sz="1400" b="1" baseline="0">
                <a:solidFill>
                  <a:srgbClr val="FFFFFF"/>
                </a:solidFill>
                <a:latin typeface="Segoe UI" pitchFamily="34" charset="0"/>
                <a:cs typeface="Segoe UI" pitchFamily="34" charset="0"/>
              </a:defRPr>
            </a:lvl1pPr>
            <a:lvl2pPr marL="0">
              <a:buNone/>
              <a:defRPr sz="1400">
                <a:solidFill>
                  <a:schemeClr val="bg1"/>
                </a:solidFill>
                <a:latin typeface="Segoe UI" pitchFamily="34" charset="0"/>
                <a:cs typeface="Segoe UI" pitchFamily="34" charset="0"/>
              </a:defRPr>
            </a:lvl2pPr>
            <a:lvl3pPr>
              <a:buNone/>
              <a:defRPr sz="1400">
                <a:latin typeface="Century Gothic"/>
                <a:cs typeface="Century Gothic"/>
              </a:defRPr>
            </a:lvl3pPr>
            <a:lvl4pPr>
              <a:buNone/>
              <a:defRPr sz="1400">
                <a:latin typeface="Century Gothic"/>
                <a:cs typeface="Century Gothic"/>
              </a:defRPr>
            </a:lvl4pPr>
            <a:lvl5pPr>
              <a:buNone/>
              <a:defRPr sz="1400">
                <a:latin typeface="Century Gothic"/>
                <a:cs typeface="Century Gothic"/>
              </a:defRPr>
            </a:lvl5pPr>
          </a:lstStyle>
          <a:p>
            <a:pPr lvl="0"/>
            <a:r>
              <a:rPr lang="es-ES" smtClean="0"/>
              <a:t>Haga clic para modificar el estilo de texto del patrón</a:t>
            </a:r>
          </a:p>
        </p:txBody>
      </p:sp>
      <p:sp>
        <p:nvSpPr>
          <p:cNvPr id="12" name="Text Placeholder 11"/>
          <p:cNvSpPr>
            <a:spLocks noGrp="1"/>
          </p:cNvSpPr>
          <p:nvPr>
            <p:ph type="body" sz="quarter" idx="14"/>
          </p:nvPr>
        </p:nvSpPr>
        <p:spPr>
          <a:xfrm>
            <a:off x="429768" y="1609344"/>
            <a:ext cx="7713662" cy="3362325"/>
          </a:xfrm>
        </p:spPr>
        <p:txBody>
          <a:bodyPr/>
          <a:lstStyle>
            <a:lvl1pPr marL="0">
              <a:buNone/>
              <a:defRPr b="1" baseline="0">
                <a:solidFill>
                  <a:srgbClr val="B32317"/>
                </a:solidFill>
                <a:latin typeface="Century Gothic" pitchFamily="34" charset="0"/>
              </a:defRPr>
            </a:lvl1pPr>
            <a:lvl2pPr marL="0">
              <a:buFont typeface="Arial"/>
              <a:buNone/>
              <a:defRPr sz="3600">
                <a:solidFill>
                  <a:srgbClr val="B32317"/>
                </a:solidFill>
                <a:latin typeface="Century Gothic" pitchFamily="34" charset="0"/>
              </a:defRPr>
            </a:lvl2pPr>
          </a:lstStyle>
          <a:p>
            <a:pPr lvl="0"/>
            <a:r>
              <a:rPr lang="es-ES" smtClean="0"/>
              <a:t>Haga clic para modificar el estilo de texto del patrón</a:t>
            </a:r>
          </a:p>
        </p:txBody>
      </p:sp>
    </p:spTree>
    <p:extLst>
      <p:ext uri="{BB962C8B-B14F-4D97-AF65-F5344CB8AC3E}">
        <p14:creationId xmlns:p14="http://schemas.microsoft.com/office/powerpoint/2010/main" val="1308706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29768" y="237744"/>
            <a:ext cx="8229600" cy="1143000"/>
          </a:xfrm>
        </p:spPr>
        <p:txBody>
          <a:bodyPr/>
          <a:lstStyle>
            <a:lvl1pPr>
              <a:defRPr>
                <a:solidFill>
                  <a:srgbClr val="B32317"/>
                </a:solidFill>
              </a:defRPr>
            </a:lvl1pPr>
          </a:lstStyle>
          <a:p>
            <a:r>
              <a:rPr lang="es-ES" smtClean="0"/>
              <a:t>Haga clic para modificar el estilo de título del patrón</a:t>
            </a:r>
            <a:endParaRPr lang="en-US" dirty="0"/>
          </a:p>
        </p:txBody>
      </p:sp>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0" name="Picture Placeholder 9"/>
          <p:cNvSpPr>
            <a:spLocks noGrp="1"/>
          </p:cNvSpPr>
          <p:nvPr>
            <p:ph type="pic" sz="quarter" idx="14"/>
          </p:nvPr>
        </p:nvSpPr>
        <p:spPr>
          <a:xfrm>
            <a:off x="621792"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
        <p:nvSpPr>
          <p:cNvPr id="11" name="Picture Placeholder 9"/>
          <p:cNvSpPr>
            <a:spLocks noGrp="1"/>
          </p:cNvSpPr>
          <p:nvPr>
            <p:ph type="pic" sz="quarter" idx="15"/>
          </p:nvPr>
        </p:nvSpPr>
        <p:spPr>
          <a:xfrm>
            <a:off x="3547872" y="4956048"/>
            <a:ext cx="2057400" cy="1371600"/>
          </a:xfrm>
          <a:effectLst>
            <a:outerShdw blurRad="50800" dist="38100" dir="2700000" algn="tl" rotWithShape="0">
              <a:srgbClr val="000000">
                <a:alpha val="43000"/>
              </a:srgbClr>
            </a:outerShdw>
          </a:effectLst>
        </p:spPr>
        <p:txBody>
          <a:bodyPr rtlCol="0">
            <a:normAutofit/>
          </a:bodyPr>
          <a:lstStyle>
            <a:lvl1pPr>
              <a:buNone/>
              <a:defRPr sz="1200"/>
            </a:lvl1pPr>
          </a:lstStyle>
          <a:p>
            <a:pPr lvl="0"/>
            <a:r>
              <a:rPr lang="es-ES" noProof="0" smtClean="0"/>
              <a:t>Haga clic en el icono para agregar una imagen</a:t>
            </a:r>
            <a:endParaRPr lang="en-US" noProof="0" dirty="0"/>
          </a:p>
        </p:txBody>
      </p:sp>
      <p:sp>
        <p:nvSpPr>
          <p:cNvPr id="12" name="Picture Placeholder 9"/>
          <p:cNvSpPr>
            <a:spLocks noGrp="1"/>
          </p:cNvSpPr>
          <p:nvPr>
            <p:ph type="pic" sz="quarter" idx="16"/>
          </p:nvPr>
        </p:nvSpPr>
        <p:spPr>
          <a:xfrm>
            <a:off x="6464808"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Tree>
    <p:extLst>
      <p:ext uri="{BB962C8B-B14F-4D97-AF65-F5344CB8AC3E}">
        <p14:creationId xmlns:p14="http://schemas.microsoft.com/office/powerpoint/2010/main" val="3786727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le or Graph">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14" name="Chart Placeholder 8"/>
          <p:cNvSpPr>
            <a:spLocks noGrp="1"/>
          </p:cNvSpPr>
          <p:nvPr>
            <p:ph type="chart" sz="quarter" idx="18"/>
          </p:nvPr>
        </p:nvSpPr>
        <p:spPr>
          <a:xfrm>
            <a:off x="3667980" y="2638315"/>
            <a:ext cx="1808040" cy="1808040"/>
          </a:xfrm>
        </p:spPr>
        <p:txBody>
          <a:bodyPr/>
          <a:lstStyle>
            <a:lvl1pPr marL="342900" marR="0" indent="-342900" algn="ctr" defTabSz="457200" rtl="0" eaLnBrk="1" fontAlgn="base" latinLnBrk="0" hangingPunct="1">
              <a:lnSpc>
                <a:spcPct val="100000"/>
              </a:lnSpc>
              <a:spcBef>
                <a:spcPct val="20000"/>
              </a:spcBef>
              <a:spcAft>
                <a:spcPct val="0"/>
              </a:spcAft>
              <a:buClrTx/>
              <a:buSzTx/>
              <a:buFont typeface="Arial" charset="0"/>
              <a:buNone/>
              <a:tabLst/>
              <a:defRPr sz="1200"/>
            </a:lvl1pPr>
          </a:lstStyle>
          <a:p>
            <a:pPr lvl="0"/>
            <a:r>
              <a:rPr lang="es-ES" noProof="0" smtClean="0"/>
              <a:t>Haga clic en el icono para agregar un gráfico</a:t>
            </a:r>
            <a:endParaRPr lang="en-US" noProof="0" dirty="0"/>
          </a:p>
        </p:txBody>
      </p:sp>
    </p:spTree>
    <p:extLst>
      <p:ext uri="{BB962C8B-B14F-4D97-AF65-F5344CB8AC3E}">
        <p14:creationId xmlns:p14="http://schemas.microsoft.com/office/powerpoint/2010/main" val="349008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rt Ar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3" name="Title 12"/>
          <p:cNvSpPr>
            <a:spLocks noGrp="1"/>
          </p:cNvSpPr>
          <p:nvPr>
            <p:ph type="title"/>
          </p:nvPr>
        </p:nvSpPr>
        <p:spPr/>
        <p:txBody>
          <a:bodyPr/>
          <a:lstStyle/>
          <a:p>
            <a:r>
              <a:rPr lang="es-ES" smtClean="0"/>
              <a:t>Haga clic para modificar el estilo de título del patrón</a:t>
            </a:r>
            <a:endParaRPr lang="en-US"/>
          </a:p>
        </p:txBody>
      </p:sp>
      <p:sp>
        <p:nvSpPr>
          <p:cNvPr id="6" name="SmartArt Placeholder 5"/>
          <p:cNvSpPr>
            <a:spLocks noGrp="1"/>
          </p:cNvSpPr>
          <p:nvPr>
            <p:ph type="dgm" sz="quarter" idx="19"/>
          </p:nvPr>
        </p:nvSpPr>
        <p:spPr>
          <a:xfrm>
            <a:off x="3610036" y="2638315"/>
            <a:ext cx="1923928" cy="1808040"/>
          </a:xfrm>
        </p:spPr>
        <p:txBody>
          <a:bodyPr/>
          <a:lstStyle>
            <a:lvl1pPr marL="342900" marR="0" indent="-342900" algn="l" defTabSz="457200" rtl="0" eaLnBrk="1" fontAlgn="base" latinLnBrk="0" hangingPunct="1">
              <a:lnSpc>
                <a:spcPct val="100000"/>
              </a:lnSpc>
              <a:spcBef>
                <a:spcPct val="20000"/>
              </a:spcBef>
              <a:spcAft>
                <a:spcPct val="0"/>
              </a:spcAft>
              <a:buClrTx/>
              <a:buSzTx/>
              <a:buFont typeface="Arial" charset="0"/>
              <a:buNone/>
              <a:tabLst/>
              <a:defRPr sz="1200"/>
            </a:lvl1pPr>
          </a:lstStyle>
          <a:p>
            <a:pPr lvl="0"/>
            <a:r>
              <a:rPr lang="es-ES" noProof="0" smtClean="0"/>
              <a:t>Haga clic en el icono para agregar un gráfico SmartArt</a:t>
            </a:r>
            <a:endParaRPr lang="en-US" noProof="0" dirty="0"/>
          </a:p>
        </p:txBody>
      </p:sp>
    </p:spTree>
    <p:extLst>
      <p:ext uri="{BB962C8B-B14F-4D97-AF65-F5344CB8AC3E}">
        <p14:creationId xmlns:p14="http://schemas.microsoft.com/office/powerpoint/2010/main" val="3339204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lank (N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104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p:cNvSpPr>
            <a:spLocks noGrp="1"/>
          </p:cNvSpPr>
          <p:nvPr>
            <p:ph type="title"/>
          </p:nvPr>
        </p:nvSpPr>
        <p:spPr>
          <a:xfrm>
            <a:off x="429768" y="3057087"/>
            <a:ext cx="8229600" cy="898574"/>
          </a:xfrm>
        </p:spPr>
        <p:txBody>
          <a:bodyPr/>
          <a:lstStyle>
            <a:lvl1pPr algn="ctr">
              <a:defRPr>
                <a:solidFill>
                  <a:srgbClr val="B32317"/>
                </a:solidFill>
              </a:defRPr>
            </a:lvl1p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1940317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611398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2892932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CD6DB3B-35A0-46C8-A749-441D6E3CA95A}" type="datetimeFigureOut">
              <a:rPr lang="en-GB" smtClean="0"/>
              <a:t>04/12/2014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4068677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079871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341668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934182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25283789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767413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4112401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479280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41376190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3538031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2526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D6DB3B-35A0-46C8-A749-441D6E3CA95A}" type="datetimeFigureOut">
              <a:rPr lang="en-GB" smtClean="0"/>
              <a:t>04/12/2014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1044451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19839100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3210057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4079503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pic>
        <p:nvPicPr>
          <p:cNvPr id="5" name="Picture 1" descr="FINAL PPT BAN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pic>
        <p:nvPicPr>
          <p:cNvPr id="7" name="Picture 3" descr="tit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04800"/>
            <a:ext cx="24955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9"/>
          <p:cNvSpPr/>
          <p:nvPr/>
        </p:nvSpPr>
        <p:spPr bwMode="auto">
          <a:xfrm>
            <a:off x="3200400" y="228600"/>
            <a:ext cx="2743200" cy="609600"/>
          </a:xfrm>
          <a:prstGeom prst="rect">
            <a:avLst/>
          </a:prstGeom>
          <a:solidFill>
            <a:schemeClr val="accent4">
              <a:lumMod val="95000"/>
              <a:lumOff val="5000"/>
            </a:schemeClr>
          </a:solidFill>
          <a:ln w="9525" cap="flat" cmpd="sng" algn="ctr">
            <a:noFill/>
            <a:prstDash val="solid"/>
            <a:round/>
            <a:headEnd type="none" w="med" len="med"/>
            <a:tailEnd type="none" w="med" len="med"/>
          </a:ln>
          <a:effectLst/>
        </p:spPr>
        <p:txBody>
          <a:bodyPr/>
          <a:lstStyle/>
          <a:p>
            <a:pPr>
              <a:defRPr/>
            </a:pPr>
            <a:endParaRPr lang="en-US">
              <a:solidFill>
                <a:srgbClr val="000000"/>
              </a:solidFill>
              <a:cs typeface="Arial" charset="0"/>
            </a:endParaRPr>
          </a:p>
        </p:txBody>
      </p:sp>
      <p:sp>
        <p:nvSpPr>
          <p:cNvPr id="2" name="Title 1"/>
          <p:cNvSpPr>
            <a:spLocks noGrp="1"/>
          </p:cNvSpPr>
          <p:nvPr>
            <p:ph type="title"/>
          </p:nvPr>
        </p:nvSpPr>
        <p:spPr>
          <a:xfrm>
            <a:off x="457200" y="1143000"/>
            <a:ext cx="8229600" cy="838200"/>
          </a:xfrm>
          <a:prstGeom prst="rect">
            <a:avLst/>
          </a:prstGeom>
        </p:spPr>
        <p:txBody>
          <a:bodyPr/>
          <a:lstStyle>
            <a:lvl1pPr>
              <a:defRPr sz="3400">
                <a:solidFill>
                  <a:schemeClr val="bg1"/>
                </a:solidFill>
                <a:latin typeface="Georgia" pitchFamily="18" charset="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7200" y="2286000"/>
            <a:ext cx="8229600" cy="4191000"/>
          </a:xfrm>
          <a:prstGeom prst="rect">
            <a:avLst/>
          </a:prstGeom>
        </p:spPr>
        <p:txBody>
          <a:bodyPr/>
          <a:lstStyle>
            <a:lvl1pPr>
              <a:spcBef>
                <a:spcPts val="600"/>
              </a:spcBef>
              <a:spcAft>
                <a:spcPts val="600"/>
              </a:spcAft>
              <a:defRPr sz="2800">
                <a:latin typeface="Tahoma" pitchFamily="34" charset="0"/>
                <a:cs typeface="Tahoma" pitchFamily="34" charset="0"/>
              </a:defRPr>
            </a:lvl1pPr>
            <a:lvl2pPr>
              <a:spcBef>
                <a:spcPts val="600"/>
              </a:spcBef>
              <a:spcAft>
                <a:spcPts val="600"/>
              </a:spcAft>
              <a:defRPr sz="2400">
                <a:latin typeface="Tahoma" pitchFamily="34" charset="0"/>
                <a:cs typeface="Tahoma" pitchFamily="34" charset="0"/>
              </a:defRPr>
            </a:lvl2pPr>
            <a:lvl3pPr>
              <a:spcBef>
                <a:spcPts val="600"/>
              </a:spcBef>
              <a:spcAft>
                <a:spcPts val="600"/>
              </a:spcAft>
              <a:defRPr sz="2000">
                <a:latin typeface="Tahoma" pitchFamily="34" charset="0"/>
                <a:cs typeface="Tahoma" pitchFamily="34" charset="0"/>
              </a:defRPr>
            </a:lvl3pPr>
            <a:lvl4pPr>
              <a:spcBef>
                <a:spcPts val="600"/>
              </a:spcBef>
              <a:spcAft>
                <a:spcPts val="600"/>
              </a:spcAft>
              <a:defRPr>
                <a:latin typeface="Tahoma" pitchFamily="34" charset="0"/>
                <a:cs typeface="Tahoma" pitchFamily="34" charset="0"/>
              </a:defRPr>
            </a:lvl4pPr>
            <a:lvl5pPr>
              <a:spcBef>
                <a:spcPts val="600"/>
              </a:spcBef>
              <a:spcAft>
                <a:spcPts val="600"/>
              </a:spcAft>
              <a:defRPr>
                <a:latin typeface="Tahoma" pitchFamily="34" charset="0"/>
                <a:cs typeface="Tahoma"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p:txBody>
      </p:sp>
      <p:sp>
        <p:nvSpPr>
          <p:cNvPr id="9" name="Text Placeholder 8"/>
          <p:cNvSpPr>
            <a:spLocks noGrp="1"/>
          </p:cNvSpPr>
          <p:nvPr>
            <p:ph type="body" sz="quarter" idx="10"/>
          </p:nvPr>
        </p:nvSpPr>
        <p:spPr>
          <a:xfrm>
            <a:off x="2743200" y="228600"/>
            <a:ext cx="3352800" cy="609600"/>
          </a:xfrm>
          <a:prstGeom prst="rect">
            <a:avLst/>
          </a:prstGeom>
        </p:spPr>
        <p:txBody>
          <a:bodyPr anchor="ctr"/>
          <a:lstStyle>
            <a:lvl1pPr marL="0" indent="0" algn="ctr">
              <a:spcBef>
                <a:spcPts val="0"/>
              </a:spcBef>
              <a:buNone/>
              <a:defRPr sz="1800" b="0" i="1" baseline="0">
                <a:solidFill>
                  <a:srgbClr val="B5D6D5"/>
                </a:solidFill>
                <a:latin typeface="Georgia" pitchFamily="18" charset="0"/>
              </a:defRPr>
            </a:lvl1pPr>
          </a:lstStyle>
          <a:p>
            <a:pPr lvl="0"/>
            <a:r>
              <a:rPr lang="es-ES" smtClean="0"/>
              <a:t>Haga clic para modificar el estilo de texto del patrón</a:t>
            </a:r>
          </a:p>
        </p:txBody>
      </p:sp>
    </p:spTree>
    <p:extLst>
      <p:ext uri="{BB962C8B-B14F-4D97-AF65-F5344CB8AC3E}">
        <p14:creationId xmlns:p14="http://schemas.microsoft.com/office/powerpoint/2010/main" val="21119754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C66D79-7B2C-4EB1-9E0C-3452623531D0}" type="datetimeFigureOut">
              <a:rPr lang="es-GT"/>
              <a:pPr>
                <a:defRPr/>
              </a:pPr>
              <a:t>04/12/2014</a:t>
            </a:fld>
            <a:endParaRPr lang="es-GT"/>
          </a:p>
        </p:txBody>
      </p:sp>
      <p:sp>
        <p:nvSpPr>
          <p:cNvPr id="3" name="Footer Placeholder 4"/>
          <p:cNvSpPr>
            <a:spLocks noGrp="1"/>
          </p:cNvSpPr>
          <p:nvPr>
            <p:ph type="ftr" sz="quarter" idx="11"/>
          </p:nvPr>
        </p:nvSpPr>
        <p:spPr/>
        <p:txBody>
          <a:bodyPr/>
          <a:lstStyle>
            <a:lvl1pPr>
              <a:defRPr/>
            </a:lvl1pPr>
          </a:lstStyle>
          <a:p>
            <a:pPr>
              <a:defRPr/>
            </a:pPr>
            <a:endParaRPr lang="es-GT"/>
          </a:p>
        </p:txBody>
      </p:sp>
      <p:sp>
        <p:nvSpPr>
          <p:cNvPr id="4" name="Slide Number Placeholder 5"/>
          <p:cNvSpPr>
            <a:spLocks noGrp="1"/>
          </p:cNvSpPr>
          <p:nvPr>
            <p:ph type="sldNum" sz="quarter" idx="12"/>
          </p:nvPr>
        </p:nvSpPr>
        <p:spPr/>
        <p:txBody>
          <a:bodyPr/>
          <a:lstStyle>
            <a:lvl1pPr>
              <a:defRPr/>
            </a:lvl1pPr>
          </a:lstStyle>
          <a:p>
            <a:pPr>
              <a:defRPr/>
            </a:pPr>
            <a:fld id="{AEEA09D1-85E6-4BB6-8959-C1FCAE7C3D16}" type="slidenum">
              <a:rPr lang="es-GT"/>
              <a:pPr>
                <a:defRPr/>
              </a:pPr>
              <a:t>‹Nº›</a:t>
            </a:fld>
            <a:endParaRPr lang="es-GT"/>
          </a:p>
        </p:txBody>
      </p:sp>
    </p:spTree>
    <p:extLst>
      <p:ext uri="{BB962C8B-B14F-4D97-AF65-F5344CB8AC3E}">
        <p14:creationId xmlns:p14="http://schemas.microsoft.com/office/powerpoint/2010/main" val="20555349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Date Placeholder 3"/>
          <p:cNvSpPr>
            <a:spLocks noGrp="1"/>
          </p:cNvSpPr>
          <p:nvPr>
            <p:ph type="dt" sz="half" idx="10"/>
          </p:nvPr>
        </p:nvSpPr>
        <p:spPr/>
        <p:txBody>
          <a:bodyPr/>
          <a:lstStyle>
            <a:lvl1pPr>
              <a:defRPr/>
            </a:lvl1pPr>
          </a:lstStyle>
          <a:p>
            <a:pPr>
              <a:defRPr/>
            </a:pPr>
            <a:fld id="{72468371-7FA7-4F66-87E3-E87C82675C23}" type="datetimeFigureOut">
              <a:rPr lang="es-GT"/>
              <a:pPr>
                <a:defRPr/>
              </a:pPr>
              <a:t>04/12/2014</a:t>
            </a:fld>
            <a:endParaRPr lang="es-GT"/>
          </a:p>
        </p:txBody>
      </p:sp>
      <p:sp>
        <p:nvSpPr>
          <p:cNvPr id="4" name="Footer Placeholder 4"/>
          <p:cNvSpPr>
            <a:spLocks noGrp="1"/>
          </p:cNvSpPr>
          <p:nvPr>
            <p:ph type="ftr" sz="quarter" idx="11"/>
          </p:nvPr>
        </p:nvSpPr>
        <p:spPr/>
        <p:txBody>
          <a:bodyPr/>
          <a:lstStyle>
            <a:lvl1pPr>
              <a:defRPr/>
            </a:lvl1pPr>
          </a:lstStyle>
          <a:p>
            <a:pPr>
              <a:defRPr/>
            </a:pPr>
            <a:endParaRPr lang="es-GT"/>
          </a:p>
        </p:txBody>
      </p:sp>
      <p:sp>
        <p:nvSpPr>
          <p:cNvPr id="5" name="Slide Number Placeholder 5"/>
          <p:cNvSpPr>
            <a:spLocks noGrp="1"/>
          </p:cNvSpPr>
          <p:nvPr>
            <p:ph type="sldNum" sz="quarter" idx="12"/>
          </p:nvPr>
        </p:nvSpPr>
        <p:spPr/>
        <p:txBody>
          <a:bodyPr/>
          <a:lstStyle>
            <a:lvl1pPr>
              <a:defRPr/>
            </a:lvl1pPr>
          </a:lstStyle>
          <a:p>
            <a:pPr>
              <a:defRPr/>
            </a:pPr>
            <a:fld id="{991982ED-9E55-4AFF-ABFA-5766A31CFB57}" type="slidenum">
              <a:rPr lang="es-GT"/>
              <a:pPr>
                <a:defRPr/>
              </a:pPr>
              <a:t>‹Nº›</a:t>
            </a:fld>
            <a:endParaRPr lang="es-GT"/>
          </a:p>
        </p:txBody>
      </p:sp>
    </p:spTree>
    <p:extLst>
      <p:ext uri="{BB962C8B-B14F-4D97-AF65-F5344CB8AC3E}">
        <p14:creationId xmlns:p14="http://schemas.microsoft.com/office/powerpoint/2010/main" val="2219654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8" y="237744"/>
            <a:ext cx="8229600" cy="1143000"/>
          </a:xfrm>
        </p:spPr>
        <p:txBody>
          <a:bodyPr/>
          <a:lstStyle>
            <a:lvl1pPr>
              <a:defRPr>
                <a:solidFill>
                  <a:srgbClr val="B32317"/>
                </a:solidFill>
              </a:defRPr>
            </a:lvl1pPr>
          </a:lstStyle>
          <a:p>
            <a:r>
              <a:rPr lang="es-ES" smtClean="0"/>
              <a:t>Haga clic para modificar el estilo de título del patrón</a:t>
            </a:r>
            <a:endParaRPr lang="en-US" dirty="0"/>
          </a:p>
        </p:txBody>
      </p:sp>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0" name="Picture Placeholder 9"/>
          <p:cNvSpPr>
            <a:spLocks noGrp="1"/>
          </p:cNvSpPr>
          <p:nvPr>
            <p:ph type="pic" sz="quarter" idx="14"/>
          </p:nvPr>
        </p:nvSpPr>
        <p:spPr>
          <a:xfrm>
            <a:off x="621792"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
        <p:nvSpPr>
          <p:cNvPr id="11" name="Picture Placeholder 9"/>
          <p:cNvSpPr>
            <a:spLocks noGrp="1"/>
          </p:cNvSpPr>
          <p:nvPr>
            <p:ph type="pic" sz="quarter" idx="15"/>
          </p:nvPr>
        </p:nvSpPr>
        <p:spPr>
          <a:xfrm>
            <a:off x="3547872" y="4956048"/>
            <a:ext cx="2057400" cy="1371600"/>
          </a:xfrm>
          <a:effectLst>
            <a:outerShdw blurRad="50800" dist="38100" dir="2700000" algn="tl" rotWithShape="0">
              <a:srgbClr val="000000">
                <a:alpha val="43000"/>
              </a:srgbClr>
            </a:outerShdw>
          </a:effectLst>
        </p:spPr>
        <p:txBody>
          <a:bodyPr rtlCol="0">
            <a:normAutofit/>
          </a:bodyPr>
          <a:lstStyle>
            <a:lvl1pPr>
              <a:buNone/>
              <a:defRPr sz="1200"/>
            </a:lvl1pPr>
          </a:lstStyle>
          <a:p>
            <a:pPr lvl="0"/>
            <a:r>
              <a:rPr lang="es-ES" noProof="0" smtClean="0"/>
              <a:t>Haga clic en el icono para agregar una imagen</a:t>
            </a:r>
            <a:endParaRPr lang="en-US" noProof="0" dirty="0"/>
          </a:p>
        </p:txBody>
      </p:sp>
      <p:sp>
        <p:nvSpPr>
          <p:cNvPr id="12" name="Picture Placeholder 9"/>
          <p:cNvSpPr>
            <a:spLocks noGrp="1"/>
          </p:cNvSpPr>
          <p:nvPr>
            <p:ph type="pic" sz="quarter" idx="16"/>
          </p:nvPr>
        </p:nvSpPr>
        <p:spPr>
          <a:xfrm>
            <a:off x="6464808"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Tree>
    <p:extLst>
      <p:ext uri="{BB962C8B-B14F-4D97-AF65-F5344CB8AC3E}">
        <p14:creationId xmlns:p14="http://schemas.microsoft.com/office/powerpoint/2010/main" val="12418347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29768" y="5321808"/>
            <a:ext cx="3657600" cy="1634064"/>
          </a:xfrm>
        </p:spPr>
        <p:txBody>
          <a:bodyPr wrap="none">
            <a:noAutofit/>
          </a:bodyPr>
          <a:lstStyle>
            <a:lvl1pPr marL="0" marR="0" indent="-342900" algn="l" defTabSz="457200" rtl="0" eaLnBrk="1" fontAlgn="auto" latinLnBrk="0" hangingPunct="1">
              <a:lnSpc>
                <a:spcPct val="100000"/>
              </a:lnSpc>
              <a:spcBef>
                <a:spcPct val="20000"/>
              </a:spcBef>
              <a:spcAft>
                <a:spcPts val="0"/>
              </a:spcAft>
              <a:buClrTx/>
              <a:buSzTx/>
              <a:buFont typeface="Arial"/>
              <a:buNone/>
              <a:tabLst/>
              <a:defRPr sz="1400" b="1" baseline="0">
                <a:solidFill>
                  <a:srgbClr val="FFFFFF"/>
                </a:solidFill>
                <a:latin typeface="Segoe UI" pitchFamily="34" charset="0"/>
                <a:cs typeface="Segoe UI" pitchFamily="34" charset="0"/>
              </a:defRPr>
            </a:lvl1pPr>
            <a:lvl2pPr marL="0">
              <a:buNone/>
              <a:defRPr sz="1400">
                <a:solidFill>
                  <a:schemeClr val="bg1"/>
                </a:solidFill>
                <a:latin typeface="Segoe UI" pitchFamily="34" charset="0"/>
                <a:cs typeface="Segoe UI" pitchFamily="34" charset="0"/>
              </a:defRPr>
            </a:lvl2pPr>
            <a:lvl3pPr>
              <a:buNone/>
              <a:defRPr sz="1400">
                <a:latin typeface="Century Gothic"/>
                <a:cs typeface="Century Gothic"/>
              </a:defRPr>
            </a:lvl3pPr>
            <a:lvl4pPr>
              <a:buNone/>
              <a:defRPr sz="1400">
                <a:latin typeface="Century Gothic"/>
                <a:cs typeface="Century Gothic"/>
              </a:defRPr>
            </a:lvl4pPr>
            <a:lvl5pPr>
              <a:buNone/>
              <a:defRPr sz="1400">
                <a:latin typeface="Century Gothic"/>
                <a:cs typeface="Century Gothic"/>
              </a:defRPr>
            </a:lvl5pPr>
          </a:lstStyle>
          <a:p>
            <a:pPr lvl="0"/>
            <a:r>
              <a:rPr lang="es-ES" smtClean="0"/>
              <a:t>Haga clic para modificar el estilo de texto del patrón</a:t>
            </a:r>
          </a:p>
        </p:txBody>
      </p:sp>
      <p:sp>
        <p:nvSpPr>
          <p:cNvPr id="12" name="Text Placeholder 11"/>
          <p:cNvSpPr>
            <a:spLocks noGrp="1"/>
          </p:cNvSpPr>
          <p:nvPr>
            <p:ph type="body" sz="quarter" idx="14"/>
          </p:nvPr>
        </p:nvSpPr>
        <p:spPr>
          <a:xfrm>
            <a:off x="429768" y="1609344"/>
            <a:ext cx="7713662" cy="3362325"/>
          </a:xfrm>
        </p:spPr>
        <p:txBody>
          <a:bodyPr/>
          <a:lstStyle>
            <a:lvl1pPr marL="0">
              <a:buNone/>
              <a:defRPr b="1" baseline="0">
                <a:solidFill>
                  <a:srgbClr val="B32317"/>
                </a:solidFill>
                <a:latin typeface="Century Gothic" pitchFamily="34" charset="0"/>
              </a:defRPr>
            </a:lvl1pPr>
            <a:lvl2pPr marL="0">
              <a:buFont typeface="Arial"/>
              <a:buNone/>
              <a:defRPr sz="3600">
                <a:solidFill>
                  <a:srgbClr val="B32317"/>
                </a:solidFill>
                <a:latin typeface="Century Gothic" pitchFamily="34" charset="0"/>
              </a:defRPr>
            </a:lvl2pPr>
          </a:lstStyle>
          <a:p>
            <a:pPr lvl="0"/>
            <a:r>
              <a:rPr lang="es-ES" smtClean="0"/>
              <a:t>Haga clic para modificar el estilo de texto del patrón</a:t>
            </a:r>
          </a:p>
        </p:txBody>
      </p:sp>
    </p:spTree>
    <p:extLst>
      <p:ext uri="{BB962C8B-B14F-4D97-AF65-F5344CB8AC3E}">
        <p14:creationId xmlns:p14="http://schemas.microsoft.com/office/powerpoint/2010/main" val="13333843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8" y="237744"/>
            <a:ext cx="8229600" cy="1143000"/>
          </a:xfrm>
        </p:spPr>
        <p:txBody>
          <a:bodyPr/>
          <a:lstStyle>
            <a:lvl1pPr>
              <a:defRPr>
                <a:solidFill>
                  <a:srgbClr val="B32317"/>
                </a:solidFill>
              </a:defRPr>
            </a:lvl1pPr>
          </a:lstStyle>
          <a:p>
            <a:r>
              <a:rPr lang="es-ES" smtClean="0"/>
              <a:t>Haga clic para modificar el estilo de título del patrón</a:t>
            </a:r>
            <a:endParaRPr lang="en-US" dirty="0"/>
          </a:p>
        </p:txBody>
      </p:sp>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0" name="Picture Placeholder 9"/>
          <p:cNvSpPr>
            <a:spLocks noGrp="1"/>
          </p:cNvSpPr>
          <p:nvPr>
            <p:ph type="pic" sz="quarter" idx="14"/>
          </p:nvPr>
        </p:nvSpPr>
        <p:spPr>
          <a:xfrm>
            <a:off x="621792"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
        <p:nvSpPr>
          <p:cNvPr id="11" name="Picture Placeholder 9"/>
          <p:cNvSpPr>
            <a:spLocks noGrp="1"/>
          </p:cNvSpPr>
          <p:nvPr>
            <p:ph type="pic" sz="quarter" idx="15"/>
          </p:nvPr>
        </p:nvSpPr>
        <p:spPr>
          <a:xfrm>
            <a:off x="3547872" y="4956048"/>
            <a:ext cx="2057400" cy="1371600"/>
          </a:xfrm>
          <a:effectLst>
            <a:outerShdw blurRad="50800" dist="38100" dir="2700000" algn="tl" rotWithShape="0">
              <a:srgbClr val="000000">
                <a:alpha val="43000"/>
              </a:srgbClr>
            </a:outerShdw>
          </a:effectLst>
        </p:spPr>
        <p:txBody>
          <a:bodyPr rtlCol="0">
            <a:normAutofit/>
          </a:bodyPr>
          <a:lstStyle>
            <a:lvl1pPr>
              <a:buNone/>
              <a:defRPr sz="1200"/>
            </a:lvl1pPr>
          </a:lstStyle>
          <a:p>
            <a:pPr lvl="0"/>
            <a:r>
              <a:rPr lang="es-ES" noProof="0" smtClean="0"/>
              <a:t>Haga clic en el icono para agregar una imagen</a:t>
            </a:r>
            <a:endParaRPr lang="en-US" noProof="0" dirty="0"/>
          </a:p>
        </p:txBody>
      </p:sp>
      <p:sp>
        <p:nvSpPr>
          <p:cNvPr id="12" name="Picture Placeholder 9"/>
          <p:cNvSpPr>
            <a:spLocks noGrp="1"/>
          </p:cNvSpPr>
          <p:nvPr>
            <p:ph type="pic" sz="quarter" idx="16"/>
          </p:nvPr>
        </p:nvSpPr>
        <p:spPr>
          <a:xfrm>
            <a:off x="6464808"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Tree>
    <p:extLst>
      <p:ext uri="{BB962C8B-B14F-4D97-AF65-F5344CB8AC3E}">
        <p14:creationId xmlns:p14="http://schemas.microsoft.com/office/powerpoint/2010/main" val="12696216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29768" y="5321808"/>
            <a:ext cx="3657600" cy="1634064"/>
          </a:xfrm>
        </p:spPr>
        <p:txBody>
          <a:bodyPr wrap="none">
            <a:noAutofit/>
          </a:bodyPr>
          <a:lstStyle>
            <a:lvl1pPr marL="0" marR="0" indent="-342900" algn="l" defTabSz="457200" rtl="0" eaLnBrk="1" fontAlgn="auto" latinLnBrk="0" hangingPunct="1">
              <a:lnSpc>
                <a:spcPct val="100000"/>
              </a:lnSpc>
              <a:spcBef>
                <a:spcPct val="20000"/>
              </a:spcBef>
              <a:spcAft>
                <a:spcPts val="0"/>
              </a:spcAft>
              <a:buClrTx/>
              <a:buSzTx/>
              <a:buFont typeface="Arial"/>
              <a:buNone/>
              <a:tabLst/>
              <a:defRPr sz="1400" b="1" baseline="0">
                <a:solidFill>
                  <a:srgbClr val="FFFFFF"/>
                </a:solidFill>
                <a:latin typeface="Segoe UI" pitchFamily="34" charset="0"/>
                <a:cs typeface="Segoe UI" pitchFamily="34" charset="0"/>
              </a:defRPr>
            </a:lvl1pPr>
            <a:lvl2pPr marL="0">
              <a:buNone/>
              <a:defRPr sz="1400">
                <a:solidFill>
                  <a:schemeClr val="bg1"/>
                </a:solidFill>
                <a:latin typeface="Segoe UI" pitchFamily="34" charset="0"/>
                <a:cs typeface="Segoe UI" pitchFamily="34" charset="0"/>
              </a:defRPr>
            </a:lvl2pPr>
            <a:lvl3pPr>
              <a:buNone/>
              <a:defRPr sz="1400">
                <a:latin typeface="Century Gothic"/>
                <a:cs typeface="Century Gothic"/>
              </a:defRPr>
            </a:lvl3pPr>
            <a:lvl4pPr>
              <a:buNone/>
              <a:defRPr sz="1400">
                <a:latin typeface="Century Gothic"/>
                <a:cs typeface="Century Gothic"/>
              </a:defRPr>
            </a:lvl4pPr>
            <a:lvl5pPr>
              <a:buNone/>
              <a:defRPr sz="1400">
                <a:latin typeface="Century Gothic"/>
                <a:cs typeface="Century Gothic"/>
              </a:defRPr>
            </a:lvl5pPr>
          </a:lstStyle>
          <a:p>
            <a:pPr lvl="0"/>
            <a:r>
              <a:rPr lang="es-ES" smtClean="0"/>
              <a:t>Haga clic para modificar el estilo de texto del patrón</a:t>
            </a:r>
          </a:p>
        </p:txBody>
      </p:sp>
      <p:sp>
        <p:nvSpPr>
          <p:cNvPr id="12" name="Text Placeholder 11"/>
          <p:cNvSpPr>
            <a:spLocks noGrp="1"/>
          </p:cNvSpPr>
          <p:nvPr>
            <p:ph type="body" sz="quarter" idx="14"/>
          </p:nvPr>
        </p:nvSpPr>
        <p:spPr>
          <a:xfrm>
            <a:off x="429768" y="1609344"/>
            <a:ext cx="7713662" cy="3362325"/>
          </a:xfrm>
        </p:spPr>
        <p:txBody>
          <a:bodyPr/>
          <a:lstStyle>
            <a:lvl1pPr marL="0">
              <a:buNone/>
              <a:defRPr b="1" baseline="0">
                <a:solidFill>
                  <a:srgbClr val="B32317"/>
                </a:solidFill>
                <a:latin typeface="Century Gothic" pitchFamily="34" charset="0"/>
              </a:defRPr>
            </a:lvl1pPr>
            <a:lvl2pPr marL="0">
              <a:buFont typeface="Arial"/>
              <a:buNone/>
              <a:defRPr sz="3600">
                <a:solidFill>
                  <a:srgbClr val="B32317"/>
                </a:solidFill>
                <a:latin typeface="Century Gothic" pitchFamily="34" charset="0"/>
              </a:defRPr>
            </a:lvl2pPr>
          </a:lstStyle>
          <a:p>
            <a:pPr lvl="0"/>
            <a:r>
              <a:rPr lang="es-ES" smtClean="0"/>
              <a:t>Haga clic para modificar el estilo de texto del patrón</a:t>
            </a:r>
          </a:p>
        </p:txBody>
      </p:sp>
    </p:spTree>
    <p:extLst>
      <p:ext uri="{BB962C8B-B14F-4D97-AF65-F5344CB8AC3E}">
        <p14:creationId xmlns:p14="http://schemas.microsoft.com/office/powerpoint/2010/main" val="59863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CD6DB3B-35A0-46C8-A749-441D6E3CA95A}" type="datetimeFigureOut">
              <a:rPr lang="en-GB" smtClean="0"/>
              <a:t>04/12/2014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42351430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9768" y="237744"/>
            <a:ext cx="8229600" cy="1143000"/>
          </a:xfrm>
        </p:spPr>
        <p:txBody>
          <a:bodyPr/>
          <a:lstStyle>
            <a:lvl1pPr>
              <a:defRPr>
                <a:solidFill>
                  <a:srgbClr val="B32317"/>
                </a:solidFill>
              </a:defRPr>
            </a:lvl1pPr>
          </a:lstStyle>
          <a:p>
            <a:r>
              <a:rPr lang="es-ES" smtClean="0"/>
              <a:t>Haga clic para modificar el estilo de título del patrón</a:t>
            </a:r>
            <a:endParaRPr lang="en-US" dirty="0"/>
          </a:p>
        </p:txBody>
      </p:sp>
      <p:sp>
        <p:nvSpPr>
          <p:cNvPr id="8" name="Text Placeholder 7"/>
          <p:cNvSpPr>
            <a:spLocks noGrp="1"/>
          </p:cNvSpPr>
          <p:nvPr>
            <p:ph type="body" sz="quarter" idx="13"/>
          </p:nvPr>
        </p:nvSpPr>
        <p:spPr>
          <a:xfrm>
            <a:off x="429768" y="1618488"/>
            <a:ext cx="8229600" cy="2827867"/>
          </a:xfrm>
        </p:spPr>
        <p:txBody>
          <a:bodyPr/>
          <a:lstStyle>
            <a:lvl1pPr>
              <a:buNone/>
              <a:defRPr sz="3200">
                <a:latin typeface="Segoe UI" pitchFamily="34" charset="0"/>
                <a:cs typeface="Segoe UI" pitchFamily="34" charset="0"/>
              </a:defRPr>
            </a:lvl1pPr>
          </a:lstStyle>
          <a:p>
            <a:pPr lvl="0"/>
            <a:r>
              <a:rPr lang="es-ES" smtClean="0"/>
              <a:t>Haga clic para modificar el estilo de texto del patrón</a:t>
            </a:r>
          </a:p>
        </p:txBody>
      </p:sp>
      <p:sp>
        <p:nvSpPr>
          <p:cNvPr id="10" name="Picture Placeholder 9"/>
          <p:cNvSpPr>
            <a:spLocks noGrp="1"/>
          </p:cNvSpPr>
          <p:nvPr>
            <p:ph type="pic" sz="quarter" idx="14"/>
          </p:nvPr>
        </p:nvSpPr>
        <p:spPr>
          <a:xfrm>
            <a:off x="621792"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
        <p:nvSpPr>
          <p:cNvPr id="11" name="Picture Placeholder 9"/>
          <p:cNvSpPr>
            <a:spLocks noGrp="1"/>
          </p:cNvSpPr>
          <p:nvPr>
            <p:ph type="pic" sz="quarter" idx="15"/>
          </p:nvPr>
        </p:nvSpPr>
        <p:spPr>
          <a:xfrm>
            <a:off x="3547872" y="4956048"/>
            <a:ext cx="2057400" cy="1371600"/>
          </a:xfrm>
          <a:effectLst>
            <a:outerShdw blurRad="50800" dist="38100" dir="2700000" algn="tl" rotWithShape="0">
              <a:srgbClr val="000000">
                <a:alpha val="43000"/>
              </a:srgbClr>
            </a:outerShdw>
          </a:effectLst>
        </p:spPr>
        <p:txBody>
          <a:bodyPr rtlCol="0">
            <a:normAutofit/>
          </a:bodyPr>
          <a:lstStyle>
            <a:lvl1pPr>
              <a:buNone/>
              <a:defRPr sz="1200"/>
            </a:lvl1pPr>
          </a:lstStyle>
          <a:p>
            <a:pPr lvl="0"/>
            <a:r>
              <a:rPr lang="es-ES" noProof="0" smtClean="0"/>
              <a:t>Haga clic en el icono para agregar una imagen</a:t>
            </a:r>
            <a:endParaRPr lang="en-US" noProof="0" dirty="0"/>
          </a:p>
        </p:txBody>
      </p:sp>
      <p:sp>
        <p:nvSpPr>
          <p:cNvPr id="12" name="Picture Placeholder 9"/>
          <p:cNvSpPr>
            <a:spLocks noGrp="1"/>
          </p:cNvSpPr>
          <p:nvPr>
            <p:ph type="pic" sz="quarter" idx="16"/>
          </p:nvPr>
        </p:nvSpPr>
        <p:spPr>
          <a:xfrm>
            <a:off x="6464808" y="4956048"/>
            <a:ext cx="2057400" cy="1371600"/>
          </a:xfrm>
          <a:effectLst>
            <a:outerShdw blurRad="50800" dist="38100" dir="2700000" algn="tl" rotWithShape="0">
              <a:srgbClr val="000000">
                <a:alpha val="43000"/>
              </a:srgbClr>
            </a:outerShdw>
          </a:effectLst>
        </p:spPr>
        <p:txBody>
          <a:bodyPr rtlCol="0">
            <a:normAutofit/>
          </a:bodyPr>
          <a:lstStyle>
            <a:lvl1pPr>
              <a:buNone/>
              <a:defRPr sz="1200" baseline="0"/>
            </a:lvl1pPr>
          </a:lstStyle>
          <a:p>
            <a:pPr lvl="0"/>
            <a:r>
              <a:rPr lang="es-ES" noProof="0" smtClean="0"/>
              <a:t>Haga clic en el icono para agregar una imagen</a:t>
            </a:r>
            <a:endParaRPr lang="en-US" noProof="0" dirty="0"/>
          </a:p>
        </p:txBody>
      </p:sp>
    </p:spTree>
    <p:extLst>
      <p:ext uri="{BB962C8B-B14F-4D97-AF65-F5344CB8AC3E}">
        <p14:creationId xmlns:p14="http://schemas.microsoft.com/office/powerpoint/2010/main" val="1355289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914400" y="1447800"/>
            <a:ext cx="77724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2BB76FE9-D8AF-4C7F-A343-065D773AF43E}" type="datetimeFigureOut">
              <a:rPr lang="es-GT"/>
              <a:pPr>
                <a:defRPr/>
              </a:pPr>
              <a:t>04/12/2014</a:t>
            </a:fld>
            <a:endParaRPr lang="es-GT"/>
          </a:p>
        </p:txBody>
      </p:sp>
      <p:sp>
        <p:nvSpPr>
          <p:cNvPr id="5" name="Footer Placeholder 4"/>
          <p:cNvSpPr>
            <a:spLocks noGrp="1"/>
          </p:cNvSpPr>
          <p:nvPr>
            <p:ph type="ftr" sz="quarter" idx="11"/>
          </p:nvPr>
        </p:nvSpPr>
        <p:spPr/>
        <p:txBody>
          <a:bodyPr/>
          <a:lstStyle>
            <a:lvl1pPr>
              <a:defRPr/>
            </a:lvl1pPr>
          </a:lstStyle>
          <a:p>
            <a:pPr>
              <a:defRPr/>
            </a:pPr>
            <a:endParaRPr lang="es-GT"/>
          </a:p>
        </p:txBody>
      </p:sp>
      <p:sp>
        <p:nvSpPr>
          <p:cNvPr id="6" name="Slide Number Placeholder 5"/>
          <p:cNvSpPr>
            <a:spLocks noGrp="1"/>
          </p:cNvSpPr>
          <p:nvPr>
            <p:ph type="sldNum" sz="quarter" idx="12"/>
          </p:nvPr>
        </p:nvSpPr>
        <p:spPr/>
        <p:txBody>
          <a:bodyPr/>
          <a:lstStyle>
            <a:lvl1pPr>
              <a:defRPr/>
            </a:lvl1pPr>
          </a:lstStyle>
          <a:p>
            <a:pPr>
              <a:defRPr/>
            </a:pPr>
            <a:fld id="{688D20DE-ACBB-4320-8123-21754818F098}" type="slidenum">
              <a:rPr lang="es-GT"/>
              <a:pPr>
                <a:defRPr/>
              </a:pPr>
              <a:t>‹Nº›</a:t>
            </a:fld>
            <a:endParaRPr lang="es-GT"/>
          </a:p>
        </p:txBody>
      </p:sp>
    </p:spTree>
    <p:extLst>
      <p:ext uri="{BB962C8B-B14F-4D97-AF65-F5344CB8AC3E}">
        <p14:creationId xmlns:p14="http://schemas.microsoft.com/office/powerpoint/2010/main" val="2775954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CD6DB3B-35A0-46C8-A749-441D6E3CA95A}" type="datetimeFigureOut">
              <a:rPr lang="en-GB" smtClean="0"/>
              <a:t>04/12/2014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3049801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D6DB3B-35A0-46C8-A749-441D6E3CA95A}" type="datetimeFigureOut">
              <a:rPr lang="en-GB" smtClean="0"/>
              <a:t>04/12/2014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1122553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D6DB3B-35A0-46C8-A749-441D6E3CA95A}" type="datetimeFigureOut">
              <a:rPr lang="en-GB" smtClean="0"/>
              <a:t>04/12/2014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4278097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6DB3B-35A0-46C8-A749-441D6E3CA95A}" type="datetimeFigureOut">
              <a:rPr lang="en-GB" smtClean="0"/>
              <a:t>04/12/2014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3897128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D6DB3B-35A0-46C8-A749-441D6E3CA95A}" type="datetimeFigureOut">
              <a:rPr lang="en-GB" smtClean="0"/>
              <a:t>04/12/2014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A681A-4898-4381-B73E-FF9B76DF35BE}" type="slidenum">
              <a:rPr lang="en-GB" smtClean="0"/>
              <a:t>‹Nº›</a:t>
            </a:fld>
            <a:endParaRPr lang="en-GB"/>
          </a:p>
        </p:txBody>
      </p:sp>
    </p:spTree>
    <p:extLst>
      <p:ext uri="{BB962C8B-B14F-4D97-AF65-F5344CB8AC3E}">
        <p14:creationId xmlns:p14="http://schemas.microsoft.com/office/powerpoint/2010/main" val="179576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D6DB3B-35A0-46C8-A749-441D6E3CA95A}" type="datetimeFigureOut">
              <a:rPr lang="en-GB" smtClean="0"/>
              <a:t>04/12/2014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A681A-4898-4381-B73E-FF9B76DF35BE}" type="slidenum">
              <a:rPr lang="en-GB" smtClean="0"/>
              <a:t>‹Nº›</a:t>
            </a:fld>
            <a:endParaRPr lang="en-GB"/>
          </a:p>
        </p:txBody>
      </p:sp>
    </p:spTree>
    <p:extLst>
      <p:ext uri="{BB962C8B-B14F-4D97-AF65-F5344CB8AC3E}">
        <p14:creationId xmlns:p14="http://schemas.microsoft.com/office/powerpoint/2010/main" val="2987037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título del patrón</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fld id="{6E7F226A-2BD8-4F4A-8A41-76AE61E9D316}" type="datetimeFigureOut">
              <a:rPr lang="es-GT"/>
              <a:pPr>
                <a:defRPr/>
              </a:pPr>
              <a:t>04/12/2014</a:t>
            </a:fld>
            <a:endParaRPr lang="es-G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es-G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cs typeface="+mn-cs"/>
              </a:defRPr>
            </a:lvl1pPr>
          </a:lstStyle>
          <a:p>
            <a:pPr>
              <a:defRPr/>
            </a:pPr>
            <a:fld id="{50723E6F-6AD4-4507-ADF3-51E90373CE4A}" type="slidenum">
              <a:rPr lang="es-GT"/>
              <a:pPr>
                <a:defRPr/>
              </a:pPr>
              <a:t>‹Nº›</a:t>
            </a:fld>
            <a:endParaRPr lang="es-GT"/>
          </a:p>
        </p:txBody>
      </p:sp>
    </p:spTree>
    <p:extLst>
      <p:ext uri="{BB962C8B-B14F-4D97-AF65-F5344CB8AC3E}">
        <p14:creationId xmlns:p14="http://schemas.microsoft.com/office/powerpoint/2010/main" val="875666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457200" rtl="0" eaLnBrk="0" fontAlgn="base" hangingPunct="0">
        <a:spcBef>
          <a:spcPct val="0"/>
        </a:spcBef>
        <a:spcAft>
          <a:spcPct val="0"/>
        </a:spcAft>
        <a:defRPr sz="3600" b="1" kern="1200">
          <a:solidFill>
            <a:srgbClr val="B32317"/>
          </a:solidFill>
          <a:latin typeface="Century Gothic"/>
          <a:ea typeface="Century Gothic" pitchFamily="34" charset="0"/>
          <a:cs typeface="Century Gothic"/>
        </a:defRPr>
      </a:lvl1pPr>
      <a:lvl2pPr algn="l" defTabSz="457200" rtl="0" eaLnBrk="0" fontAlgn="base" hangingPunct="0">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2pPr>
      <a:lvl3pPr algn="l" defTabSz="457200" rtl="0" eaLnBrk="0" fontAlgn="base" hangingPunct="0">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3pPr>
      <a:lvl4pPr algn="l" defTabSz="457200" rtl="0" eaLnBrk="0" fontAlgn="base" hangingPunct="0">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4pPr>
      <a:lvl5pPr algn="l" defTabSz="457200" rtl="0" eaLnBrk="0" fontAlgn="base" hangingPunct="0">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5pPr>
      <a:lvl6pPr marL="4572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6pPr>
      <a:lvl7pPr marL="9144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7pPr>
      <a:lvl8pPr marL="13716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8pPr>
      <a:lvl9pPr marL="1828800" algn="l" defTabSz="457200" rtl="0" eaLnBrk="1" fontAlgn="base" hangingPunct="1">
        <a:spcBef>
          <a:spcPct val="0"/>
        </a:spcBef>
        <a:spcAft>
          <a:spcPct val="0"/>
        </a:spcAft>
        <a:defRPr sz="3600" b="1">
          <a:solidFill>
            <a:srgbClr val="B32317"/>
          </a:solidFill>
          <a:latin typeface="Century Gothic" pitchFamily="34" charset="0"/>
          <a:ea typeface="Century Gothic" pitchFamily="34" charset="0"/>
          <a:cs typeface="Century Gothic" pitchFamily="34" charset="0"/>
        </a:defRPr>
      </a:lvl9pPr>
    </p:titleStyle>
    <p:bodyStyle>
      <a:lvl1pPr marL="342900" indent="-342900" algn="l" defTabSz="457200" rtl="0" eaLnBrk="0" fontAlgn="base" hangingPunct="0">
        <a:spcBef>
          <a:spcPct val="20000"/>
        </a:spcBef>
        <a:spcAft>
          <a:spcPct val="0"/>
        </a:spcAft>
        <a:buFont typeface="Arial" charset="0"/>
        <a:buChar char="•"/>
        <a:defRPr sz="3600" kern="1200">
          <a:solidFill>
            <a:schemeClr val="tx1"/>
          </a:solidFill>
          <a:latin typeface="Segoe UI" pitchFamily="34" charset="0"/>
          <a:ea typeface="+mn-ea"/>
          <a:cs typeface="Segoe UI" pitchFamily="34"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Segoe UI" pitchFamily="34" charset="0"/>
          <a:ea typeface="+mn-ea"/>
          <a:cs typeface="Segoe UI" pitchFamily="34"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Segoe UI" pitchFamily="34" charset="0"/>
          <a:ea typeface="+mn-ea"/>
          <a:cs typeface="Segoe UI" pitchFamily="34"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Segoe UI" pitchFamily="34"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Segoe UI" pitchFamily="34" charset="0"/>
          <a:ea typeface="+mn-ea"/>
          <a:cs typeface="Segoe UI"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40.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949811" y="2060848"/>
            <a:ext cx="5478622" cy="576064"/>
            <a:chOff x="1835696" y="2348880"/>
            <a:chExt cx="5478622" cy="576064"/>
          </a:xfrm>
        </p:grpSpPr>
        <p:sp>
          <p:nvSpPr>
            <p:cNvPr id="7" name="Rectángulo 6"/>
            <p:cNvSpPr/>
            <p:nvPr/>
          </p:nvSpPr>
          <p:spPr>
            <a:xfrm>
              <a:off x="1835696" y="2348880"/>
              <a:ext cx="5400600" cy="144016"/>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p:cNvSpPr/>
            <p:nvPr/>
          </p:nvSpPr>
          <p:spPr>
            <a:xfrm rot="5400000">
              <a:off x="1637727" y="2570929"/>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ángulo 9"/>
            <p:cNvSpPr/>
            <p:nvPr/>
          </p:nvSpPr>
          <p:spPr>
            <a:xfrm rot="5400000">
              <a:off x="6960304" y="2546850"/>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2" name="Grupo 11"/>
          <p:cNvGrpSpPr/>
          <p:nvPr/>
        </p:nvGrpSpPr>
        <p:grpSpPr>
          <a:xfrm rot="10800000">
            <a:off x="1949811" y="5013176"/>
            <a:ext cx="5478622" cy="576064"/>
            <a:chOff x="1835696" y="2348880"/>
            <a:chExt cx="5478622" cy="576064"/>
          </a:xfrm>
        </p:grpSpPr>
        <p:sp>
          <p:nvSpPr>
            <p:cNvPr id="13" name="Rectángulo 12"/>
            <p:cNvSpPr/>
            <p:nvPr/>
          </p:nvSpPr>
          <p:spPr>
            <a:xfrm>
              <a:off x="1835696" y="2348880"/>
              <a:ext cx="5400600" cy="144016"/>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p:cNvSpPr/>
            <p:nvPr/>
          </p:nvSpPr>
          <p:spPr>
            <a:xfrm rot="5400000">
              <a:off x="1637727" y="2570929"/>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p:cNvSpPr/>
            <p:nvPr/>
          </p:nvSpPr>
          <p:spPr>
            <a:xfrm rot="5400000">
              <a:off x="6960304" y="2546850"/>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1 Rectángulo"/>
          <p:cNvSpPr/>
          <p:nvPr/>
        </p:nvSpPr>
        <p:spPr>
          <a:xfrm>
            <a:off x="2448272" y="2564904"/>
            <a:ext cx="4572000" cy="1569660"/>
          </a:xfrm>
          <a:prstGeom prst="rect">
            <a:avLst/>
          </a:prstGeom>
        </p:spPr>
        <p:txBody>
          <a:bodyPr>
            <a:spAutoFit/>
          </a:bodyPr>
          <a:lstStyle/>
          <a:p>
            <a:pPr lvl="0" algn="ctr" fontAlgn="base">
              <a:spcBef>
                <a:spcPct val="0"/>
              </a:spcBef>
              <a:spcAft>
                <a:spcPct val="0"/>
              </a:spcAft>
            </a:pPr>
            <a:r>
              <a:rPr lang="es-SV" altLang="es-SV" sz="2400" b="1" dirty="0">
                <a:latin typeface="Arial Narrow" pitchFamily="34" charset="0"/>
                <a:ea typeface="Times New Roman" pitchFamily="18" charset="0"/>
                <a:cs typeface="Arial" pitchFamily="34" charset="0"/>
              </a:rPr>
              <a:t>REUNION </a:t>
            </a:r>
            <a:r>
              <a:rPr lang="es-SV" altLang="es-SV" sz="2400" b="1" dirty="0" smtClean="0">
                <a:latin typeface="Arial Narrow" pitchFamily="34" charset="0"/>
                <a:ea typeface="Times New Roman" pitchFamily="18" charset="0"/>
                <a:cs typeface="Arial" pitchFamily="34" charset="0"/>
              </a:rPr>
              <a:t>CON AUTORIDADES NACIONALES  E INSTANCIAS POLITICAS</a:t>
            </a:r>
          </a:p>
          <a:p>
            <a:pPr lvl="0" algn="ctr" fontAlgn="base">
              <a:spcBef>
                <a:spcPct val="0"/>
              </a:spcBef>
              <a:spcAft>
                <a:spcPct val="0"/>
              </a:spcAft>
            </a:pPr>
            <a:r>
              <a:rPr lang="es-SV" altLang="es-SV" sz="2400" b="1" dirty="0" smtClean="0">
                <a:latin typeface="Arial Narrow" pitchFamily="34" charset="0"/>
                <a:ea typeface="Times New Roman" pitchFamily="18" charset="0"/>
                <a:cs typeface="Arial" pitchFamily="34" charset="0"/>
              </a:rPr>
              <a:t>4 </a:t>
            </a:r>
            <a:r>
              <a:rPr lang="es-SV" altLang="es-SV" sz="2400" b="1" dirty="0">
                <a:latin typeface="Arial Narrow" pitchFamily="34" charset="0"/>
                <a:ea typeface="Times New Roman" pitchFamily="18" charset="0"/>
                <a:cs typeface="Arial" pitchFamily="34" charset="0"/>
              </a:rPr>
              <a:t>DE </a:t>
            </a:r>
            <a:r>
              <a:rPr lang="es-SV" altLang="es-SV" sz="2400" b="1" dirty="0" smtClean="0">
                <a:latin typeface="Arial Narrow" pitchFamily="34" charset="0"/>
                <a:ea typeface="Times New Roman" pitchFamily="18" charset="0"/>
                <a:cs typeface="Arial" pitchFamily="34" charset="0"/>
              </a:rPr>
              <a:t>DICIEMBRE 2014</a:t>
            </a:r>
            <a:endParaRPr lang="es-SV" altLang="es-SV" sz="2400" dirty="0">
              <a:latin typeface="Arial" pitchFamily="34" charset="0"/>
              <a:cs typeface="Arial" pitchFamily="34" charset="0"/>
            </a:endParaRPr>
          </a:p>
        </p:txBody>
      </p:sp>
      <p:sp>
        <p:nvSpPr>
          <p:cNvPr id="4" name="3 CuadroTexto"/>
          <p:cNvSpPr txBox="1"/>
          <p:nvPr/>
        </p:nvSpPr>
        <p:spPr>
          <a:xfrm>
            <a:off x="2123728" y="4860449"/>
            <a:ext cx="5304706" cy="584775"/>
          </a:xfrm>
          <a:prstGeom prst="rect">
            <a:avLst/>
          </a:prstGeom>
          <a:noFill/>
        </p:spPr>
        <p:txBody>
          <a:bodyPr wrap="square" rtlCol="0">
            <a:spAutoFit/>
          </a:bodyPr>
          <a:lstStyle/>
          <a:p>
            <a:r>
              <a:rPr lang="es-SV" sz="1600" b="1" dirty="0"/>
              <a:t>Programa Conjunto de las Naciones Unidas para el VIH-SIDA</a:t>
            </a:r>
          </a:p>
          <a:p>
            <a:r>
              <a:rPr lang="es-SV" sz="1600" b="1"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782"/>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4819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83009" y="980728"/>
            <a:ext cx="7773400" cy="5534075"/>
          </a:xfrm>
        </p:spPr>
      </p:pic>
    </p:spTree>
    <p:extLst>
      <p:ext uri="{BB962C8B-B14F-4D97-AF65-F5344CB8AC3E}">
        <p14:creationId xmlns:p14="http://schemas.microsoft.com/office/powerpoint/2010/main" val="558842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2276872"/>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1104" y="188640"/>
            <a:ext cx="7361791" cy="5521343"/>
          </a:xfrm>
        </p:spPr>
      </p:pic>
    </p:spTree>
    <p:extLst>
      <p:ext uri="{BB962C8B-B14F-4D97-AF65-F5344CB8AC3E}">
        <p14:creationId xmlns:p14="http://schemas.microsoft.com/office/powerpoint/2010/main" val="22427392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2276872"/>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365522"/>
            <a:ext cx="7416824" cy="5184577"/>
          </a:xfrm>
        </p:spPr>
      </p:pic>
    </p:spTree>
    <p:extLst>
      <p:ext uri="{BB962C8B-B14F-4D97-AF65-F5344CB8AC3E}">
        <p14:creationId xmlns:p14="http://schemas.microsoft.com/office/powerpoint/2010/main" val="4227227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224135" y="2060848"/>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9526" y="250107"/>
            <a:ext cx="7368818" cy="5842717"/>
          </a:xfrm>
        </p:spPr>
      </p:pic>
    </p:spTree>
    <p:extLst>
      <p:ext uri="{BB962C8B-B14F-4D97-AF65-F5344CB8AC3E}">
        <p14:creationId xmlns:p14="http://schemas.microsoft.com/office/powerpoint/2010/main" val="4025906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106092"/>
            <a:ext cx="7488832" cy="6096094"/>
          </a:xfrm>
        </p:spPr>
      </p:pic>
    </p:spTree>
    <p:extLst>
      <p:ext uri="{BB962C8B-B14F-4D97-AF65-F5344CB8AC3E}">
        <p14:creationId xmlns:p14="http://schemas.microsoft.com/office/powerpoint/2010/main" val="2737099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5576" y="404664"/>
            <a:ext cx="7012610" cy="5022558"/>
          </a:xfrm>
        </p:spPr>
      </p:pic>
    </p:spTree>
    <p:extLst>
      <p:ext uri="{BB962C8B-B14F-4D97-AF65-F5344CB8AC3E}">
        <p14:creationId xmlns:p14="http://schemas.microsoft.com/office/powerpoint/2010/main" val="3578497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568" y="80628"/>
            <a:ext cx="7416824" cy="5652628"/>
          </a:xfrm>
        </p:spPr>
      </p:pic>
    </p:spTree>
    <p:extLst>
      <p:ext uri="{BB962C8B-B14F-4D97-AF65-F5344CB8AC3E}">
        <p14:creationId xmlns:p14="http://schemas.microsoft.com/office/powerpoint/2010/main" val="3721695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78877" y="332656"/>
            <a:ext cx="7386245" cy="5616624"/>
          </a:xfrm>
        </p:spPr>
      </p:pic>
    </p:spTree>
    <p:extLst>
      <p:ext uri="{BB962C8B-B14F-4D97-AF65-F5344CB8AC3E}">
        <p14:creationId xmlns:p14="http://schemas.microsoft.com/office/powerpoint/2010/main" val="873983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664" y="548680"/>
            <a:ext cx="7875719" cy="5577483"/>
          </a:xfrm>
        </p:spPr>
      </p:pic>
    </p:spTree>
    <p:extLst>
      <p:ext uri="{BB962C8B-B14F-4D97-AF65-F5344CB8AC3E}">
        <p14:creationId xmlns:p14="http://schemas.microsoft.com/office/powerpoint/2010/main" val="38338025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2718" y="525408"/>
            <a:ext cx="7683698" cy="5600755"/>
          </a:xfrm>
        </p:spPr>
      </p:pic>
    </p:spTree>
    <p:extLst>
      <p:ext uri="{BB962C8B-B14F-4D97-AF65-F5344CB8AC3E}">
        <p14:creationId xmlns:p14="http://schemas.microsoft.com/office/powerpoint/2010/main" val="108521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2276872"/>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3481"/>
            <a:ext cx="29241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1124744"/>
            <a:ext cx="6494288" cy="4524315"/>
          </a:xfrm>
          <a:prstGeom prst="rect">
            <a:avLst/>
          </a:prstGeom>
        </p:spPr>
        <p:txBody>
          <a:bodyPr wrap="square">
            <a:spAutoFit/>
          </a:bodyPr>
          <a:lstStyle/>
          <a:p>
            <a:pPr marL="285750" indent="-285750" algn="just" fontAlgn="base">
              <a:buBlip>
                <a:blip r:embed="rId4"/>
              </a:buBlip>
            </a:pPr>
            <a:r>
              <a:rPr lang="es-SV" dirty="0">
                <a:solidFill>
                  <a:srgbClr val="221E1F"/>
                </a:solidFill>
                <a:latin typeface="Arial"/>
                <a:ea typeface="Times New Roman"/>
              </a:rPr>
              <a:t>Como nunca antes en la corta historia de la epidemia, estamos en condiciones de controlarla en los próximos diez o quince años.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Pero </a:t>
            </a:r>
            <a:r>
              <a:rPr lang="es-SV" dirty="0">
                <a:solidFill>
                  <a:srgbClr val="221E1F"/>
                </a:solidFill>
                <a:latin typeface="Arial"/>
                <a:ea typeface="Times New Roman"/>
              </a:rPr>
              <a:t>no nos engañemos: hoy, en 2014, el VIH/sida no es cosa del pasado, como a veces se supone </a:t>
            </a:r>
            <a:r>
              <a:rPr lang="es-SV" dirty="0" smtClean="0">
                <a:solidFill>
                  <a:srgbClr val="221E1F"/>
                </a:solidFill>
                <a:latin typeface="Arial"/>
                <a:ea typeface="Times New Roman"/>
              </a:rPr>
              <a:t>erróneamente.</a:t>
            </a: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Mientras </a:t>
            </a:r>
            <a:r>
              <a:rPr lang="es-SV" dirty="0">
                <a:solidFill>
                  <a:srgbClr val="221E1F"/>
                </a:solidFill>
                <a:latin typeface="Arial"/>
                <a:ea typeface="Times New Roman"/>
              </a:rPr>
              <a:t>el ébola copó la atención de los medios de comunicación (y está muy bien que así sea porque no hay mejor manera de frenar una pandemia que antes de que llegue a ser tal),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Hay </a:t>
            </a:r>
            <a:r>
              <a:rPr lang="es-SV" dirty="0">
                <a:solidFill>
                  <a:srgbClr val="221E1F"/>
                </a:solidFill>
                <a:latin typeface="Arial"/>
                <a:ea typeface="Times New Roman"/>
              </a:rPr>
              <a:t>quienes creen  que el </a:t>
            </a:r>
            <a:r>
              <a:rPr lang="es-SV" dirty="0" smtClean="0">
                <a:solidFill>
                  <a:srgbClr val="221E1F"/>
                </a:solidFill>
                <a:latin typeface="Arial"/>
                <a:ea typeface="Times New Roman"/>
              </a:rPr>
              <a:t>VIH-sida </a:t>
            </a:r>
            <a:r>
              <a:rPr lang="es-SV" dirty="0">
                <a:solidFill>
                  <a:srgbClr val="221E1F"/>
                </a:solidFill>
                <a:latin typeface="Arial"/>
                <a:ea typeface="Times New Roman"/>
              </a:rPr>
              <a:t>“</a:t>
            </a:r>
            <a:r>
              <a:rPr lang="es-SV" dirty="0" smtClean="0">
                <a:solidFill>
                  <a:srgbClr val="221E1F"/>
                </a:solidFill>
                <a:latin typeface="Arial"/>
                <a:ea typeface="Times New Roman"/>
              </a:rPr>
              <a:t>ya se </a:t>
            </a:r>
            <a:r>
              <a:rPr lang="es-SV" dirty="0">
                <a:solidFill>
                  <a:srgbClr val="221E1F"/>
                </a:solidFill>
                <a:latin typeface="Arial"/>
                <a:ea typeface="Times New Roman"/>
              </a:rPr>
              <a:t>fue</a:t>
            </a:r>
            <a:r>
              <a:rPr lang="es-SV" dirty="0" smtClean="0">
                <a:solidFill>
                  <a:srgbClr val="221E1F"/>
                </a:solidFill>
                <a:latin typeface="Arial"/>
                <a:ea typeface="Times New Roman"/>
              </a:rPr>
              <a:t>” y </a:t>
            </a:r>
            <a:r>
              <a:rPr lang="es-SV" dirty="0">
                <a:solidFill>
                  <a:srgbClr val="221E1F"/>
                </a:solidFill>
                <a:latin typeface="Arial"/>
                <a:ea typeface="Times New Roman"/>
              </a:rPr>
              <a:t>sin embargo este año habrán muerto menos de 20 mil personas a causa del ébola y más de 1,5 millones a causa del sida.</a:t>
            </a:r>
            <a:endParaRPr lang="en-GB" sz="1600" dirty="0">
              <a:effectLst/>
              <a:latin typeface="Times New Roman"/>
              <a:ea typeface="Times New Roman"/>
            </a:endParaRPr>
          </a:p>
        </p:txBody>
      </p:sp>
    </p:spTree>
    <p:extLst>
      <p:ext uri="{BB962C8B-B14F-4D97-AF65-F5344CB8AC3E}">
        <p14:creationId xmlns:p14="http://schemas.microsoft.com/office/powerpoint/2010/main" val="12447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0222" y="44624"/>
            <a:ext cx="7672178" cy="5400600"/>
          </a:xfrm>
        </p:spPr>
      </p:pic>
    </p:spTree>
    <p:extLst>
      <p:ext uri="{BB962C8B-B14F-4D97-AF65-F5344CB8AC3E}">
        <p14:creationId xmlns:p14="http://schemas.microsoft.com/office/powerpoint/2010/main" val="2177912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37532" y="268108"/>
            <a:ext cx="7118844" cy="5339133"/>
          </a:xfrm>
        </p:spPr>
      </p:pic>
    </p:spTree>
    <p:extLst>
      <p:ext uri="{BB962C8B-B14F-4D97-AF65-F5344CB8AC3E}">
        <p14:creationId xmlns:p14="http://schemas.microsoft.com/office/powerpoint/2010/main" val="3604171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404664"/>
            <a:ext cx="7601571" cy="5454606"/>
          </a:xfrm>
        </p:spPr>
      </p:pic>
    </p:spTree>
    <p:extLst>
      <p:ext uri="{BB962C8B-B14F-4D97-AF65-F5344CB8AC3E}">
        <p14:creationId xmlns:p14="http://schemas.microsoft.com/office/powerpoint/2010/main" val="3850198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59758" y="44624"/>
            <a:ext cx="7628666" cy="6552728"/>
          </a:xfrm>
        </p:spPr>
      </p:pic>
    </p:spTree>
    <p:extLst>
      <p:ext uri="{BB962C8B-B14F-4D97-AF65-F5344CB8AC3E}">
        <p14:creationId xmlns:p14="http://schemas.microsoft.com/office/powerpoint/2010/main" val="1696820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99592" y="188639"/>
            <a:ext cx="7224802" cy="5904185"/>
          </a:xfrm>
        </p:spPr>
      </p:pic>
    </p:spTree>
    <p:extLst>
      <p:ext uri="{BB962C8B-B14F-4D97-AF65-F5344CB8AC3E}">
        <p14:creationId xmlns:p14="http://schemas.microsoft.com/office/powerpoint/2010/main" val="17821384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2 Marcador de contenido"/>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71600" y="725562"/>
            <a:ext cx="7200800" cy="5655766"/>
          </a:xfrm>
        </p:spPr>
      </p:pic>
    </p:spTree>
    <p:extLst>
      <p:ext uri="{BB962C8B-B14F-4D97-AF65-F5344CB8AC3E}">
        <p14:creationId xmlns:p14="http://schemas.microsoft.com/office/powerpoint/2010/main" val="28458930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10"/>
          <p:cNvGrpSpPr/>
          <p:nvPr/>
        </p:nvGrpSpPr>
        <p:grpSpPr>
          <a:xfrm>
            <a:off x="1949811" y="2060848"/>
            <a:ext cx="5478622" cy="576064"/>
            <a:chOff x="1835696" y="2348880"/>
            <a:chExt cx="5478622" cy="576064"/>
          </a:xfrm>
        </p:grpSpPr>
        <p:sp>
          <p:nvSpPr>
            <p:cNvPr id="7" name="Rectángulo 6"/>
            <p:cNvSpPr/>
            <p:nvPr/>
          </p:nvSpPr>
          <p:spPr>
            <a:xfrm>
              <a:off x="1835696" y="2348880"/>
              <a:ext cx="5400600" cy="144016"/>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Rectángulo 7"/>
            <p:cNvSpPr/>
            <p:nvPr/>
          </p:nvSpPr>
          <p:spPr>
            <a:xfrm rot="5400000">
              <a:off x="1637727" y="2570929"/>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0" name="Rectángulo 9"/>
            <p:cNvSpPr/>
            <p:nvPr/>
          </p:nvSpPr>
          <p:spPr>
            <a:xfrm rot="5400000">
              <a:off x="6960304" y="2546850"/>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grpSp>
        <p:nvGrpSpPr>
          <p:cNvPr id="12" name="Grupo 11"/>
          <p:cNvGrpSpPr/>
          <p:nvPr/>
        </p:nvGrpSpPr>
        <p:grpSpPr>
          <a:xfrm rot="10800000">
            <a:off x="1949811" y="5013176"/>
            <a:ext cx="5478622" cy="576064"/>
            <a:chOff x="1835696" y="2348880"/>
            <a:chExt cx="5478622" cy="576064"/>
          </a:xfrm>
        </p:grpSpPr>
        <p:sp>
          <p:nvSpPr>
            <p:cNvPr id="13" name="Rectángulo 12"/>
            <p:cNvSpPr/>
            <p:nvPr/>
          </p:nvSpPr>
          <p:spPr>
            <a:xfrm>
              <a:off x="1835696" y="2348880"/>
              <a:ext cx="5400600" cy="144016"/>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4" name="Rectángulo 13"/>
            <p:cNvSpPr/>
            <p:nvPr/>
          </p:nvSpPr>
          <p:spPr>
            <a:xfrm rot="5400000">
              <a:off x="1637727" y="2570929"/>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5" name="Rectángulo 14"/>
            <p:cNvSpPr/>
            <p:nvPr/>
          </p:nvSpPr>
          <p:spPr>
            <a:xfrm rot="5400000">
              <a:off x="6960304" y="2546850"/>
              <a:ext cx="551984" cy="156045"/>
            </a:xfrm>
            <a:prstGeom prst="rect">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grpSp>
      <p:sp>
        <p:nvSpPr>
          <p:cNvPr id="2" name="1 Rectángulo"/>
          <p:cNvSpPr/>
          <p:nvPr/>
        </p:nvSpPr>
        <p:spPr>
          <a:xfrm>
            <a:off x="2451568" y="2360919"/>
            <a:ext cx="4572000" cy="3046988"/>
          </a:xfrm>
          <a:prstGeom prst="rect">
            <a:avLst/>
          </a:prstGeom>
        </p:spPr>
        <p:txBody>
          <a:bodyPr>
            <a:spAutoFit/>
          </a:bodyPr>
          <a:lstStyle/>
          <a:p>
            <a:pPr algn="ctr"/>
            <a:r>
              <a:rPr lang="es-GT" altLang="en-US" sz="2400" dirty="0"/>
              <a:t>Resultados de</a:t>
            </a:r>
          </a:p>
          <a:p>
            <a:pPr algn="ctr"/>
            <a:r>
              <a:rPr lang="es-GT" altLang="en-US" sz="2400" dirty="0"/>
              <a:t>Evaluación de Adherencia al Tratamiento Antirretroviral, </a:t>
            </a:r>
          </a:p>
          <a:p>
            <a:pPr algn="ctr"/>
            <a:r>
              <a:rPr lang="es-GT" altLang="en-US" sz="2400" dirty="0"/>
              <a:t>Cascada de servicios de atención de VIH y Condiciones Institucionales que puedan influir en el proceso, El Salvador</a:t>
            </a:r>
          </a:p>
          <a:p>
            <a:pPr algn="ctr" fontAlgn="base">
              <a:spcBef>
                <a:spcPct val="0"/>
              </a:spcBef>
              <a:spcAft>
                <a:spcPct val="0"/>
              </a:spcAft>
            </a:pPr>
            <a:endParaRPr lang="es-SV" altLang="es-SV" sz="2400" b="1" dirty="0" smtClean="0">
              <a:solidFill>
                <a:prstClr val="black"/>
              </a:solidFill>
              <a:latin typeface="Arial Narrow" pitchFamily="34" charset="0"/>
              <a:ea typeface="Times New Roman" pitchFamily="18" charset="0"/>
              <a:cs typeface="Arial"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782"/>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779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323850" y="0"/>
            <a:ext cx="8501063" cy="1143000"/>
          </a:xfrm>
        </p:spPr>
        <p:txBody>
          <a:bodyPr anchor="ctr"/>
          <a:lstStyle/>
          <a:p>
            <a:pPr eaLnBrk="1" hangingPunct="1"/>
            <a:r>
              <a:rPr lang="es-GT" altLang="en-US" sz="3200" smtClean="0">
                <a:latin typeface="Century Gothic" pitchFamily="34" charset="0"/>
                <a:cs typeface="Arial" charset="0"/>
              </a:rPr>
              <a:t>Indicador de adherencia </a:t>
            </a:r>
          </a:p>
        </p:txBody>
      </p:sp>
      <p:sp>
        <p:nvSpPr>
          <p:cNvPr id="3" name="2 Marcador de contenido"/>
          <p:cNvSpPr>
            <a:spLocks noGrp="1"/>
          </p:cNvSpPr>
          <p:nvPr>
            <p:ph sz="quarter" idx="1"/>
          </p:nvPr>
        </p:nvSpPr>
        <p:spPr>
          <a:xfrm>
            <a:off x="611188" y="1196975"/>
            <a:ext cx="7848600" cy="5400675"/>
          </a:xfrm>
        </p:spPr>
        <p:txBody>
          <a:bodyPr>
            <a:noAutofit/>
          </a:bodyPr>
          <a:lstStyle/>
          <a:p>
            <a:pPr marL="0" indent="0" eaLnBrk="1" fontAlgn="auto" hangingPunct="1">
              <a:lnSpc>
                <a:spcPct val="170000"/>
              </a:lnSpc>
              <a:spcBef>
                <a:spcPts val="580"/>
              </a:spcBef>
              <a:spcAft>
                <a:spcPts val="0"/>
              </a:spcAft>
              <a:buFont typeface="Wingdings 2"/>
              <a:buNone/>
              <a:defRPr/>
            </a:pPr>
            <a:r>
              <a:rPr lang="es-GT" sz="2000" b="1" dirty="0" smtClean="0"/>
              <a:t>Indicador de medición de adherencia: </a:t>
            </a:r>
          </a:p>
          <a:p>
            <a:pPr marL="0" indent="0" eaLnBrk="1" fontAlgn="auto" hangingPunct="1">
              <a:lnSpc>
                <a:spcPct val="170000"/>
              </a:lnSpc>
              <a:spcBef>
                <a:spcPts val="580"/>
              </a:spcBef>
              <a:spcAft>
                <a:spcPts val="0"/>
              </a:spcAft>
              <a:buFont typeface="Wingdings 2"/>
              <a:buNone/>
              <a:defRPr/>
            </a:pPr>
            <a:r>
              <a:rPr lang="es-GT" sz="2000" dirty="0" smtClean="0"/>
              <a:t>Porcentaje de PVV en tratamiento con carga viral (CV), suprimida (&lt; 50 y &lt; 1000 copias/ml). </a:t>
            </a:r>
          </a:p>
          <a:p>
            <a:pPr marL="0" indent="0" eaLnBrk="1" fontAlgn="auto" hangingPunct="1">
              <a:lnSpc>
                <a:spcPct val="170000"/>
              </a:lnSpc>
              <a:spcBef>
                <a:spcPts val="580"/>
              </a:spcBef>
              <a:spcAft>
                <a:spcPts val="0"/>
              </a:spcAft>
              <a:buFont typeface="Arial" charset="0"/>
              <a:buNone/>
              <a:defRPr/>
            </a:pPr>
            <a:r>
              <a:rPr lang="es-GT" sz="2000" b="1" dirty="0" smtClean="0"/>
              <a:t>Numerador</a:t>
            </a:r>
            <a:r>
              <a:rPr lang="es-GT" sz="2000" dirty="0" smtClean="0"/>
              <a:t>: Número de PV en TAR al menos 6 meses, con el último recuento de CV &lt;50 copias/ml  y &lt; 1000 copias/ml durante el año de estudio.</a:t>
            </a:r>
          </a:p>
          <a:p>
            <a:pPr marL="0" indent="0" eaLnBrk="1" fontAlgn="auto" hangingPunct="1">
              <a:lnSpc>
                <a:spcPct val="170000"/>
              </a:lnSpc>
              <a:spcBef>
                <a:spcPts val="580"/>
              </a:spcBef>
              <a:spcAft>
                <a:spcPts val="0"/>
              </a:spcAft>
              <a:buFont typeface="Wingdings 2"/>
              <a:buNone/>
              <a:defRPr/>
            </a:pPr>
            <a:r>
              <a:rPr lang="es-GT" sz="2000" b="1" dirty="0" smtClean="0"/>
              <a:t>Denominador</a:t>
            </a:r>
            <a:r>
              <a:rPr lang="es-GT" sz="2000" dirty="0" smtClean="0"/>
              <a:t>: Número de PV en TAR al menos durante 6 meses a diciembre 2013</a:t>
            </a:r>
          </a:p>
          <a:p>
            <a:pPr marL="177800" indent="-177800" eaLnBrk="1" fontAlgn="auto" hangingPunct="1">
              <a:lnSpc>
                <a:spcPct val="170000"/>
              </a:lnSpc>
              <a:spcBef>
                <a:spcPts val="580"/>
              </a:spcBef>
              <a:spcAft>
                <a:spcPts val="0"/>
              </a:spcAft>
              <a:buFont typeface="Wingdings 2"/>
              <a:buNone/>
              <a:defRPr/>
            </a:pPr>
            <a:r>
              <a:rPr lang="es-GT" sz="2000" dirty="0" smtClean="0"/>
              <a:t>* </a:t>
            </a:r>
            <a:r>
              <a:rPr lang="es-GT" sz="1600" dirty="0" smtClean="0"/>
              <a:t>En El Salvador se medirá valores menores a 20 copias/ml, que es el dato que   proporciona el Laboratorio Nacional</a:t>
            </a:r>
          </a:p>
          <a:p>
            <a:pPr marL="274320" indent="-274320" eaLnBrk="1" fontAlgn="auto" hangingPunct="1">
              <a:spcBef>
                <a:spcPts val="580"/>
              </a:spcBef>
              <a:spcAft>
                <a:spcPts val="0"/>
              </a:spcAft>
              <a:buFont typeface="Wingdings 2"/>
              <a:buChar char=""/>
              <a:defRPr/>
            </a:pPr>
            <a:endParaRPr lang="es-GT" sz="1800" dirty="0"/>
          </a:p>
        </p:txBody>
      </p:sp>
    </p:spTree>
    <p:extLst>
      <p:ext uri="{BB962C8B-B14F-4D97-AF65-F5344CB8AC3E}">
        <p14:creationId xmlns:p14="http://schemas.microsoft.com/office/powerpoint/2010/main" val="1835639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23850" y="1268413"/>
            <a:ext cx="8605838" cy="5184775"/>
          </a:xfrm>
        </p:spPr>
        <p:txBody>
          <a:bodyPr>
            <a:normAutofit fontScale="25000" lnSpcReduction="20000"/>
          </a:bodyPr>
          <a:lstStyle/>
          <a:p>
            <a:pPr marL="274320" indent="-274320" eaLnBrk="1" fontAlgn="auto" hangingPunct="1">
              <a:lnSpc>
                <a:spcPct val="170000"/>
              </a:lnSpc>
              <a:spcBef>
                <a:spcPts val="580"/>
              </a:spcBef>
              <a:spcAft>
                <a:spcPts val="0"/>
              </a:spcAft>
              <a:buFont typeface="Wingdings 2"/>
              <a:buNone/>
              <a:defRPr/>
            </a:pPr>
            <a:r>
              <a:rPr lang="es-GT" sz="6400" dirty="0" smtClean="0">
                <a:ea typeface="Segoe UI" pitchFamily="34" charset="0"/>
              </a:rPr>
              <a:t> </a:t>
            </a:r>
            <a:r>
              <a:rPr lang="es-GT" sz="6400" b="1" dirty="0" smtClean="0">
                <a:ea typeface="Segoe UI" pitchFamily="34" charset="0"/>
              </a:rPr>
              <a:t>	</a:t>
            </a:r>
            <a:r>
              <a:rPr lang="es-GT" sz="7200" b="1" dirty="0" smtClean="0">
                <a:ea typeface="Segoe UI" pitchFamily="34" charset="0"/>
              </a:rPr>
              <a:t>1. Número de personas vivas y con VIH que se estima hay en el país</a:t>
            </a:r>
            <a:endParaRPr lang="es-ES" sz="7200" b="1" dirty="0" smtClean="0">
              <a:ea typeface="Segoe UI" pitchFamily="34" charset="0"/>
            </a:endParaRPr>
          </a:p>
          <a:p>
            <a:pPr marL="274320" indent="-274320" eaLnBrk="1" fontAlgn="auto" hangingPunct="1">
              <a:lnSpc>
                <a:spcPct val="170000"/>
              </a:lnSpc>
              <a:spcBef>
                <a:spcPts val="580"/>
              </a:spcBef>
              <a:spcAft>
                <a:spcPts val="0"/>
              </a:spcAft>
              <a:buFont typeface="Wingdings 2"/>
              <a:buNone/>
              <a:defRPr/>
            </a:pPr>
            <a:r>
              <a:rPr lang="es-GT" sz="7200" b="1" dirty="0" smtClean="0">
                <a:ea typeface="Segoe UI" pitchFamily="34" charset="0"/>
              </a:rPr>
              <a:t>	</a:t>
            </a:r>
            <a:r>
              <a:rPr lang="es-GT" sz="7200" b="1" i="1" dirty="0" smtClean="0">
                <a:ea typeface="Segoe UI" pitchFamily="34" charset="0"/>
              </a:rPr>
              <a:t>Fuente:</a:t>
            </a:r>
            <a:r>
              <a:rPr lang="es-GT" sz="7200" i="1" dirty="0" smtClean="0">
                <a:ea typeface="Segoe UI" pitchFamily="34" charset="0"/>
              </a:rPr>
              <a:t> </a:t>
            </a:r>
            <a:r>
              <a:rPr lang="es-GT" sz="7200" dirty="0" smtClean="0">
                <a:ea typeface="Segoe UI" pitchFamily="34" charset="0"/>
              </a:rPr>
              <a:t>Informe Nacional del Ejercicio de Estimaciones a Diciembre 2013. Programa </a:t>
            </a:r>
            <a:r>
              <a:rPr lang="es-GT" sz="7200" dirty="0" err="1" smtClean="0">
                <a:ea typeface="Segoe UI" pitchFamily="34" charset="0"/>
              </a:rPr>
              <a:t>Spectrum</a:t>
            </a:r>
            <a:r>
              <a:rPr lang="es-GT" sz="7200" dirty="0" smtClean="0">
                <a:ea typeface="Segoe UI" pitchFamily="34" charset="0"/>
              </a:rPr>
              <a:t>.</a:t>
            </a:r>
          </a:p>
          <a:p>
            <a:pPr marL="274320" indent="-274320" eaLnBrk="1" fontAlgn="auto" hangingPunct="1">
              <a:lnSpc>
                <a:spcPct val="170000"/>
              </a:lnSpc>
              <a:spcBef>
                <a:spcPts val="580"/>
              </a:spcBef>
              <a:spcAft>
                <a:spcPts val="0"/>
              </a:spcAft>
              <a:buFont typeface="Wingdings 2"/>
              <a:buNone/>
              <a:defRPr/>
            </a:pPr>
            <a:endParaRPr lang="es-ES" sz="3200" dirty="0" smtClean="0">
              <a:ea typeface="Segoe UI" pitchFamily="34" charset="0"/>
            </a:endParaRPr>
          </a:p>
          <a:p>
            <a:pPr marL="274320" indent="-274320" eaLnBrk="1" fontAlgn="auto" hangingPunct="1">
              <a:lnSpc>
                <a:spcPct val="170000"/>
              </a:lnSpc>
              <a:spcBef>
                <a:spcPts val="580"/>
              </a:spcBef>
              <a:spcAft>
                <a:spcPts val="0"/>
              </a:spcAft>
              <a:buFont typeface="Wingdings 2"/>
              <a:buNone/>
              <a:defRPr/>
            </a:pPr>
            <a:r>
              <a:rPr lang="es-GT" sz="7200" dirty="0" smtClean="0">
                <a:ea typeface="Segoe UI" pitchFamily="34" charset="0"/>
              </a:rPr>
              <a:t> </a:t>
            </a:r>
            <a:r>
              <a:rPr lang="es-GT" sz="7200" b="1" dirty="0" smtClean="0">
                <a:ea typeface="Segoe UI" pitchFamily="34" charset="0"/>
              </a:rPr>
              <a:t>	2. Número de PVV que conocen su diagnóstico de VIH a diciembre del 2013 y porcentaje respecto al total de </a:t>
            </a:r>
            <a:r>
              <a:rPr lang="es-GT" sz="7200" b="1" dirty="0" err="1" smtClean="0">
                <a:ea typeface="Segoe UI" pitchFamily="34" charset="0"/>
              </a:rPr>
              <a:t>PVs</a:t>
            </a:r>
            <a:r>
              <a:rPr lang="es-GT" sz="7200" b="1" dirty="0" smtClean="0">
                <a:ea typeface="Segoe UI" pitchFamily="34" charset="0"/>
              </a:rPr>
              <a:t> estimado</a:t>
            </a:r>
          </a:p>
          <a:p>
            <a:pPr marL="274320" indent="-274320" eaLnBrk="1" fontAlgn="auto" hangingPunct="1">
              <a:lnSpc>
                <a:spcPct val="170000"/>
              </a:lnSpc>
              <a:spcBef>
                <a:spcPts val="580"/>
              </a:spcBef>
              <a:spcAft>
                <a:spcPts val="0"/>
              </a:spcAft>
              <a:buFont typeface="Wingdings 2"/>
              <a:buNone/>
              <a:defRPr/>
            </a:pPr>
            <a:r>
              <a:rPr lang="es-GT" sz="7200" b="1" i="1" dirty="0" smtClean="0">
                <a:ea typeface="Segoe UI" pitchFamily="34" charset="0"/>
              </a:rPr>
              <a:t>	</a:t>
            </a:r>
            <a:r>
              <a:rPr lang="es-GT" sz="7200" i="1" dirty="0" smtClean="0">
                <a:ea typeface="Segoe UI" pitchFamily="34" charset="0"/>
              </a:rPr>
              <a:t> </a:t>
            </a:r>
            <a:r>
              <a:rPr lang="es-GT" sz="7200" b="1" i="1" dirty="0" smtClean="0">
                <a:ea typeface="Segoe UI" pitchFamily="34" charset="0"/>
              </a:rPr>
              <a:t>Fuente</a:t>
            </a:r>
            <a:r>
              <a:rPr lang="es-GT" sz="7200" i="1" dirty="0" smtClean="0">
                <a:ea typeface="Segoe UI" pitchFamily="34" charset="0"/>
              </a:rPr>
              <a:t>: </a:t>
            </a:r>
            <a:r>
              <a:rPr lang="es-GT" sz="7200" dirty="0" smtClean="0">
                <a:ea typeface="Segoe UI" pitchFamily="34" charset="0"/>
              </a:rPr>
              <a:t>Sistemas de Información de Vigilancia y Estadísticas Vitales, de Ministerio de Salud o Seguridad Social. 	</a:t>
            </a:r>
          </a:p>
          <a:p>
            <a:pPr marL="274320" indent="-274320" eaLnBrk="1" fontAlgn="auto" hangingPunct="1">
              <a:lnSpc>
                <a:spcPct val="170000"/>
              </a:lnSpc>
              <a:spcBef>
                <a:spcPts val="580"/>
              </a:spcBef>
              <a:spcAft>
                <a:spcPts val="0"/>
              </a:spcAft>
              <a:buFont typeface="Wingdings 2"/>
              <a:buNone/>
              <a:defRPr/>
            </a:pPr>
            <a:endParaRPr lang="es-GT" sz="3200" dirty="0" smtClean="0">
              <a:ea typeface="Segoe UI" pitchFamily="34" charset="0"/>
            </a:endParaRPr>
          </a:p>
          <a:p>
            <a:pPr marL="274320" indent="-274320" eaLnBrk="1" fontAlgn="auto" hangingPunct="1">
              <a:lnSpc>
                <a:spcPct val="170000"/>
              </a:lnSpc>
              <a:spcBef>
                <a:spcPts val="580"/>
              </a:spcBef>
              <a:spcAft>
                <a:spcPts val="0"/>
              </a:spcAft>
              <a:buFont typeface="Wingdings 2"/>
              <a:buNone/>
              <a:defRPr/>
            </a:pPr>
            <a:r>
              <a:rPr lang="es-GT" sz="7200" dirty="0" smtClean="0">
                <a:ea typeface="Segoe UI" pitchFamily="34" charset="0"/>
              </a:rPr>
              <a:t>     </a:t>
            </a:r>
            <a:r>
              <a:rPr lang="es-GT" sz="7200" b="1" dirty="0" smtClean="0">
                <a:ea typeface="Segoe UI" pitchFamily="34" charset="0"/>
              </a:rPr>
              <a:t>3. Número de PVV que conocen su diagnóstico y han estado vinculados a servicios de atención y porcentaje respecto al total de </a:t>
            </a:r>
            <a:r>
              <a:rPr lang="es-GT" sz="7200" b="1" dirty="0" err="1" smtClean="0">
                <a:ea typeface="Segoe UI" pitchFamily="34" charset="0"/>
              </a:rPr>
              <a:t>PVs</a:t>
            </a:r>
            <a:r>
              <a:rPr lang="es-GT" sz="7200" b="1" dirty="0" smtClean="0">
                <a:ea typeface="Segoe UI" pitchFamily="34" charset="0"/>
              </a:rPr>
              <a:t> estimado</a:t>
            </a:r>
          </a:p>
          <a:p>
            <a:pPr marL="274320" indent="-274320" eaLnBrk="1" fontAlgn="auto" hangingPunct="1">
              <a:lnSpc>
                <a:spcPct val="170000"/>
              </a:lnSpc>
              <a:spcBef>
                <a:spcPts val="580"/>
              </a:spcBef>
              <a:spcAft>
                <a:spcPts val="0"/>
              </a:spcAft>
              <a:buFont typeface="Wingdings 2"/>
              <a:buNone/>
              <a:defRPr/>
            </a:pPr>
            <a:r>
              <a:rPr lang="es-GT" sz="7200" b="1" i="1" dirty="0" smtClean="0">
                <a:ea typeface="Segoe UI" pitchFamily="34" charset="0"/>
              </a:rPr>
              <a:t>	</a:t>
            </a:r>
            <a:r>
              <a:rPr lang="es-GT" sz="7200" i="1" dirty="0" smtClean="0">
                <a:ea typeface="Segoe UI" pitchFamily="34" charset="0"/>
              </a:rPr>
              <a:t> </a:t>
            </a:r>
            <a:r>
              <a:rPr lang="es-GT" sz="7200" b="1" i="1" dirty="0" smtClean="0">
                <a:ea typeface="Segoe UI" pitchFamily="34" charset="0"/>
              </a:rPr>
              <a:t>Fuente</a:t>
            </a:r>
            <a:r>
              <a:rPr lang="es-GT" sz="7200" i="1" dirty="0" smtClean="0">
                <a:ea typeface="Segoe UI" pitchFamily="34" charset="0"/>
              </a:rPr>
              <a:t>: </a:t>
            </a:r>
            <a:r>
              <a:rPr lang="es-GT" sz="7200" dirty="0" smtClean="0">
                <a:ea typeface="Segoe UI" pitchFamily="34" charset="0"/>
              </a:rPr>
              <a:t>Sistemas de Información de Vigilancia y Estadísticas Vitales, de Ministerio de Salud o Seguridad Social. </a:t>
            </a:r>
          </a:p>
          <a:p>
            <a:pPr marL="274320" indent="-274320" eaLnBrk="1" fontAlgn="auto" hangingPunct="1">
              <a:spcBef>
                <a:spcPts val="580"/>
              </a:spcBef>
              <a:spcAft>
                <a:spcPts val="0"/>
              </a:spcAft>
              <a:buFont typeface="Wingdings 2"/>
              <a:buNone/>
              <a:defRPr/>
            </a:pPr>
            <a:endParaRPr lang="es-ES" dirty="0" smtClean="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endParaRPr lang="es-ES" dirty="0" smtClean="0"/>
          </a:p>
          <a:p>
            <a:pPr marL="274320" indent="-274320" eaLnBrk="1" fontAlgn="auto" hangingPunct="1">
              <a:spcBef>
                <a:spcPts val="580"/>
              </a:spcBef>
              <a:spcAft>
                <a:spcPts val="0"/>
              </a:spcAft>
              <a:buFont typeface="Wingdings 2"/>
              <a:buNone/>
              <a:defRPr/>
            </a:pPr>
            <a:endParaRPr lang="es-GT" dirty="0"/>
          </a:p>
        </p:txBody>
      </p:sp>
      <p:sp>
        <p:nvSpPr>
          <p:cNvPr id="36867" name="1 Título"/>
          <p:cNvSpPr>
            <a:spLocks noGrp="1"/>
          </p:cNvSpPr>
          <p:nvPr>
            <p:ph type="title"/>
          </p:nvPr>
        </p:nvSpPr>
        <p:spPr>
          <a:xfrm>
            <a:off x="323850" y="0"/>
            <a:ext cx="8501063" cy="1143000"/>
          </a:xfrm>
        </p:spPr>
        <p:txBody>
          <a:bodyPr anchor="ctr"/>
          <a:lstStyle/>
          <a:p>
            <a:pPr eaLnBrk="1" hangingPunct="1"/>
            <a:r>
              <a:rPr lang="es-GT" altLang="en-US" sz="2400" smtClean="0">
                <a:latin typeface="Century Gothic" pitchFamily="34" charset="0"/>
                <a:cs typeface="Arial" charset="0"/>
              </a:rPr>
              <a:t>Indicadores de Cascada de servicios de atención del VIH</a:t>
            </a:r>
          </a:p>
        </p:txBody>
      </p:sp>
    </p:spTree>
    <p:extLst>
      <p:ext uri="{BB962C8B-B14F-4D97-AF65-F5344CB8AC3E}">
        <p14:creationId xmlns:p14="http://schemas.microsoft.com/office/powerpoint/2010/main" val="3945435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Título"/>
          <p:cNvSpPr>
            <a:spLocks noGrp="1"/>
          </p:cNvSpPr>
          <p:nvPr>
            <p:ph type="title"/>
          </p:nvPr>
        </p:nvSpPr>
        <p:spPr>
          <a:xfrm>
            <a:off x="539750" y="0"/>
            <a:ext cx="8229600" cy="1143000"/>
          </a:xfrm>
        </p:spPr>
        <p:txBody>
          <a:bodyPr anchor="ctr"/>
          <a:lstStyle/>
          <a:p>
            <a:pPr eaLnBrk="1" hangingPunct="1"/>
            <a:r>
              <a:rPr lang="es-GT" altLang="en-US" sz="2400" smtClean="0">
                <a:latin typeface="Century Gothic" pitchFamily="34" charset="0"/>
                <a:cs typeface="Arial" charset="0"/>
              </a:rPr>
              <a:t>Indicadores de Cascada de servicios de atención del VIH</a:t>
            </a:r>
            <a:endParaRPr lang="es-GT" altLang="en-US" sz="2400" smtClean="0">
              <a:latin typeface="Century Gothic" pitchFamily="34" charset="0"/>
              <a:cs typeface="Century Gothic" pitchFamily="34" charset="0"/>
            </a:endParaRPr>
          </a:p>
        </p:txBody>
      </p:sp>
      <p:sp>
        <p:nvSpPr>
          <p:cNvPr id="37891" name="2 Marcador de contenido"/>
          <p:cNvSpPr>
            <a:spLocks noGrp="1"/>
          </p:cNvSpPr>
          <p:nvPr>
            <p:ph sz="quarter" idx="1"/>
          </p:nvPr>
        </p:nvSpPr>
        <p:spPr>
          <a:xfrm>
            <a:off x="684213" y="1341438"/>
            <a:ext cx="7772400" cy="4572000"/>
          </a:xfrm>
        </p:spPr>
        <p:txBody>
          <a:bodyPr/>
          <a:lstStyle/>
          <a:p>
            <a:pPr marL="287338" indent="-287338" eaLnBrk="1" hangingPunct="1">
              <a:lnSpc>
                <a:spcPct val="150000"/>
              </a:lnSpc>
              <a:spcBef>
                <a:spcPts val="575"/>
              </a:spcBef>
              <a:buFont typeface="Arial" charset="0"/>
              <a:buNone/>
            </a:pPr>
            <a:r>
              <a:rPr lang="es-GT" altLang="en-US" sz="1800" b="1" smtClean="0"/>
              <a:t>4. Número de PV vinculados y retenidos en servicios de atención y porcentaje respecto al total de PVs estimado</a:t>
            </a:r>
          </a:p>
          <a:p>
            <a:pPr marL="287338" indent="-287338" eaLnBrk="1" hangingPunct="1">
              <a:lnSpc>
                <a:spcPct val="150000"/>
              </a:lnSpc>
              <a:spcBef>
                <a:spcPts val="575"/>
              </a:spcBef>
              <a:buFont typeface="Arial" charset="0"/>
              <a:buNone/>
            </a:pPr>
            <a:r>
              <a:rPr lang="es-GT" altLang="en-US" sz="1800" b="1" smtClean="0"/>
              <a:t>	</a:t>
            </a:r>
            <a:r>
              <a:rPr lang="es-GT" altLang="en-US" sz="1800" smtClean="0"/>
              <a:t>(Incluye pacientes en TAR y pacientes sin TAR, pero en seguimiento y cuidado).</a:t>
            </a:r>
          </a:p>
          <a:p>
            <a:pPr marL="287338" indent="-287338" eaLnBrk="1" hangingPunct="1">
              <a:lnSpc>
                <a:spcPct val="150000"/>
              </a:lnSpc>
              <a:spcBef>
                <a:spcPts val="575"/>
              </a:spcBef>
              <a:buFont typeface="Arial" charset="0"/>
              <a:buNone/>
            </a:pPr>
            <a:r>
              <a:rPr lang="es-GT" altLang="en-US" sz="1800" b="1" i="1" smtClean="0"/>
              <a:t>Fuente: </a:t>
            </a:r>
            <a:r>
              <a:rPr lang="es-GT" altLang="en-US" sz="1800" smtClean="0"/>
              <a:t>Sistemas de Información de Vigilancia y Estadísticas Vitales, de Ministerio de Salud o Seguridad Social, Unidades de Atención.</a:t>
            </a:r>
          </a:p>
          <a:p>
            <a:pPr marL="287338" indent="-287338" eaLnBrk="1" hangingPunct="1">
              <a:lnSpc>
                <a:spcPct val="150000"/>
              </a:lnSpc>
              <a:spcBef>
                <a:spcPts val="575"/>
              </a:spcBef>
              <a:buFont typeface="Arial" charset="0"/>
              <a:buNone/>
            </a:pPr>
            <a:r>
              <a:rPr lang="es-GT" altLang="en-US" sz="1800" b="1" smtClean="0"/>
              <a:t> 5. Número de PVV activos en TAR a diciembre del 2013 y porcentaje respecto al total de PVs estimado</a:t>
            </a:r>
          </a:p>
          <a:p>
            <a:pPr marL="287338" indent="-287338" eaLnBrk="1" hangingPunct="1">
              <a:lnSpc>
                <a:spcPct val="150000"/>
              </a:lnSpc>
              <a:spcBef>
                <a:spcPts val="575"/>
              </a:spcBef>
              <a:buFont typeface="Arial" charset="0"/>
              <a:buNone/>
            </a:pPr>
            <a:r>
              <a:rPr lang="es-GT" altLang="en-US" sz="1800" b="1" i="1" smtClean="0"/>
              <a:t>Fuente: </a:t>
            </a:r>
            <a:r>
              <a:rPr lang="es-GT" altLang="en-US" sz="1800" smtClean="0"/>
              <a:t>Sistemas de Información de Vigilancia y Estadísticas Vitales, de Ministerio de Salud o Seguridad Social, Unidades de Atención</a:t>
            </a:r>
            <a:endParaRPr lang="es-GT" altLang="en-US" sz="1800" b="1" smtClean="0"/>
          </a:p>
          <a:p>
            <a:pPr marL="0" lvl="1" indent="0" eaLnBrk="1" hangingPunct="1">
              <a:lnSpc>
                <a:spcPct val="150000"/>
              </a:lnSpc>
              <a:spcBef>
                <a:spcPts val="375"/>
              </a:spcBef>
              <a:buFont typeface="Arial" charset="0"/>
              <a:buNone/>
            </a:pPr>
            <a:r>
              <a:rPr lang="es-GT" altLang="en-US" sz="1800" smtClean="0"/>
              <a:t> </a:t>
            </a:r>
          </a:p>
          <a:p>
            <a:pPr marL="0" lvl="1" indent="0" eaLnBrk="1" hangingPunct="1">
              <a:lnSpc>
                <a:spcPct val="150000"/>
              </a:lnSpc>
              <a:spcBef>
                <a:spcPts val="375"/>
              </a:spcBef>
              <a:buFont typeface="Wingdings 2" pitchFamily="18" charset="2"/>
              <a:buChar char=""/>
            </a:pPr>
            <a:endParaRPr lang="es-GT" altLang="en-US" sz="1800" smtClean="0"/>
          </a:p>
          <a:p>
            <a:pPr marL="287338" indent="-287338" eaLnBrk="1" hangingPunct="1">
              <a:lnSpc>
                <a:spcPct val="150000"/>
              </a:lnSpc>
              <a:spcBef>
                <a:spcPts val="575"/>
              </a:spcBef>
              <a:buFont typeface="Wingdings 2" pitchFamily="18" charset="2"/>
              <a:buChar char=""/>
            </a:pPr>
            <a:endParaRPr lang="es-GT" altLang="en-US" sz="1800" smtClean="0"/>
          </a:p>
          <a:p>
            <a:pPr marL="287338" indent="-287338" eaLnBrk="1" hangingPunct="1">
              <a:lnSpc>
                <a:spcPct val="150000"/>
              </a:lnSpc>
              <a:spcBef>
                <a:spcPts val="575"/>
              </a:spcBef>
              <a:buFont typeface="Wingdings 2" pitchFamily="18" charset="2"/>
              <a:buChar char=""/>
            </a:pPr>
            <a:endParaRPr lang="es-GT" altLang="en-US" sz="1800" smtClean="0"/>
          </a:p>
        </p:txBody>
      </p:sp>
    </p:spTree>
    <p:extLst>
      <p:ext uri="{BB962C8B-B14F-4D97-AF65-F5344CB8AC3E}">
        <p14:creationId xmlns:p14="http://schemas.microsoft.com/office/powerpoint/2010/main" val="2795942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2276872"/>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3481"/>
            <a:ext cx="29241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1124744"/>
            <a:ext cx="6494288" cy="5078313"/>
          </a:xfrm>
          <a:prstGeom prst="rect">
            <a:avLst/>
          </a:prstGeom>
        </p:spPr>
        <p:txBody>
          <a:bodyPr wrap="square">
            <a:spAutoFit/>
          </a:bodyPr>
          <a:lstStyle/>
          <a:p>
            <a:pPr marL="285750" indent="-285750" algn="just" fontAlgn="base">
              <a:buBlip>
                <a:blip r:embed="rId4"/>
              </a:buBlip>
            </a:pPr>
            <a:r>
              <a:rPr lang="es-SV" dirty="0">
                <a:solidFill>
                  <a:srgbClr val="221E1F"/>
                </a:solidFill>
                <a:latin typeface="Arial"/>
                <a:ea typeface="Times New Roman"/>
              </a:rPr>
              <a:t>Conocemos de qué manera se transmite el VIH y cómo prevenirlo.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Conocemos </a:t>
            </a:r>
            <a:r>
              <a:rPr lang="es-SV" dirty="0">
                <a:solidFill>
                  <a:srgbClr val="221E1F"/>
                </a:solidFill>
                <a:latin typeface="Arial"/>
                <a:ea typeface="Times New Roman"/>
              </a:rPr>
              <a:t>los beneficios de iniciar el tratamiento antiviral apenas conocida la infección.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Sabemos </a:t>
            </a:r>
            <a:r>
              <a:rPr lang="es-SV" dirty="0">
                <a:solidFill>
                  <a:srgbClr val="221E1F"/>
                </a:solidFill>
                <a:latin typeface="Arial"/>
                <a:ea typeface="Times New Roman"/>
              </a:rPr>
              <a:t>que el tratamiento no sólo es beneficioso para quien lo toma, sino también para la comunidad: una persona con VIH en tratamiento tiene un 96% menos de posibilidades de infectar a su pareja sexual que si no lo tomara.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Mientras </a:t>
            </a:r>
            <a:r>
              <a:rPr lang="es-SV" dirty="0">
                <a:solidFill>
                  <a:srgbClr val="221E1F"/>
                </a:solidFill>
                <a:latin typeface="Arial"/>
                <a:ea typeface="Times New Roman"/>
              </a:rPr>
              <a:t>tanto, durante este día, y ayer, y mañana, y pasado, y así cada día, más de 5500 personas contraerán el VIH en el mundo. </a:t>
            </a:r>
            <a:endParaRPr lang="es-SV" dirty="0" smtClean="0">
              <a:solidFill>
                <a:srgbClr val="221E1F"/>
              </a:solidFill>
              <a:latin typeface="Arial"/>
              <a:ea typeface="Times New Roman"/>
            </a:endParaRPr>
          </a:p>
          <a:p>
            <a:pPr marL="285750" indent="-285750" algn="just" fontAlgn="base">
              <a:buBlip>
                <a:blip r:embed="rId4"/>
              </a:buBlip>
            </a:pPr>
            <a:endParaRPr lang="es-SV" dirty="0">
              <a:solidFill>
                <a:srgbClr val="221E1F"/>
              </a:solidFill>
              <a:latin typeface="Arial"/>
              <a:ea typeface="Times New Roman"/>
            </a:endParaRPr>
          </a:p>
          <a:p>
            <a:pPr marL="285750" indent="-285750" algn="just" fontAlgn="base">
              <a:buBlip>
                <a:blip r:embed="rId4"/>
              </a:buBlip>
            </a:pPr>
            <a:r>
              <a:rPr lang="es-SV" dirty="0" smtClean="0">
                <a:solidFill>
                  <a:srgbClr val="221E1F"/>
                </a:solidFill>
                <a:latin typeface="Arial"/>
                <a:ea typeface="Times New Roman"/>
              </a:rPr>
              <a:t>Y </a:t>
            </a:r>
            <a:r>
              <a:rPr lang="es-SV" dirty="0">
                <a:solidFill>
                  <a:srgbClr val="221E1F"/>
                </a:solidFill>
                <a:latin typeface="Arial"/>
                <a:ea typeface="Times New Roman"/>
              </a:rPr>
              <a:t>mientras tanto, durante este día, y ayer, y mañana, y pasado, morirán más de 4000 personas a causa del sida.</a:t>
            </a:r>
            <a:endParaRPr lang="en-GB" sz="1600" dirty="0">
              <a:effectLst/>
              <a:latin typeface="Times New Roman"/>
              <a:ea typeface="Times New Roman"/>
            </a:endParaRPr>
          </a:p>
        </p:txBody>
      </p:sp>
    </p:spTree>
    <p:extLst>
      <p:ext uri="{BB962C8B-B14F-4D97-AF65-F5344CB8AC3E}">
        <p14:creationId xmlns:p14="http://schemas.microsoft.com/office/powerpoint/2010/main" val="1887651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539750" y="0"/>
            <a:ext cx="8229600" cy="1143000"/>
          </a:xfrm>
        </p:spPr>
        <p:txBody>
          <a:bodyPr anchor="ctr"/>
          <a:lstStyle/>
          <a:p>
            <a:pPr eaLnBrk="1" hangingPunct="1"/>
            <a:r>
              <a:rPr lang="es-GT" altLang="en-US" sz="2400" smtClean="0">
                <a:latin typeface="Century Gothic" pitchFamily="34" charset="0"/>
                <a:cs typeface="Arial" charset="0"/>
              </a:rPr>
              <a:t>Indicadores de Cascada de servicios de atención del VIH</a:t>
            </a:r>
            <a:endParaRPr lang="es-GT" altLang="en-US" sz="2400" smtClean="0">
              <a:latin typeface="Century Gothic" pitchFamily="34" charset="0"/>
              <a:cs typeface="Century Gothic" pitchFamily="34" charset="0"/>
            </a:endParaRPr>
          </a:p>
        </p:txBody>
      </p:sp>
      <p:sp>
        <p:nvSpPr>
          <p:cNvPr id="38915" name="2 Marcador de contenido"/>
          <p:cNvSpPr>
            <a:spLocks noGrp="1"/>
          </p:cNvSpPr>
          <p:nvPr>
            <p:ph sz="quarter" idx="1"/>
          </p:nvPr>
        </p:nvSpPr>
        <p:spPr>
          <a:xfrm>
            <a:off x="684213" y="1341438"/>
            <a:ext cx="7772400" cy="5040312"/>
          </a:xfrm>
        </p:spPr>
        <p:txBody>
          <a:bodyPr/>
          <a:lstStyle/>
          <a:p>
            <a:pPr marL="287338" indent="-287338" eaLnBrk="1" hangingPunct="1">
              <a:lnSpc>
                <a:spcPct val="150000"/>
              </a:lnSpc>
              <a:spcBef>
                <a:spcPts val="575"/>
              </a:spcBef>
              <a:buFont typeface="Arial" charset="0"/>
              <a:buNone/>
            </a:pPr>
            <a:r>
              <a:rPr lang="es-GT" altLang="en-US" sz="1800" b="1" smtClean="0"/>
              <a:t>6. Número de PV activos en TAR con carga viral &lt; 1000 copias/ml y porcentaje respecto al total de PVs estimado</a:t>
            </a:r>
          </a:p>
          <a:p>
            <a:pPr marL="287338" indent="-287338" eaLnBrk="1" hangingPunct="1">
              <a:lnSpc>
                <a:spcPct val="150000"/>
              </a:lnSpc>
              <a:spcBef>
                <a:spcPts val="575"/>
              </a:spcBef>
              <a:buFont typeface="Arial" charset="0"/>
              <a:buNone/>
            </a:pPr>
            <a:r>
              <a:rPr lang="es-GT" altLang="en-US" sz="1800" b="1" smtClean="0"/>
              <a:t> </a:t>
            </a:r>
            <a:r>
              <a:rPr lang="es-GT" altLang="en-US" sz="1800" b="1" i="1" smtClean="0"/>
              <a:t>Fuente: </a:t>
            </a:r>
            <a:r>
              <a:rPr lang="es-GT" altLang="en-US" sz="1800" smtClean="0"/>
              <a:t>Sistemas de Información de Vigilancia y Estadísticas Vitales, de Ministerio de Salud o Seguridad Social, Unidades de Atención, Laboratorio central</a:t>
            </a:r>
          </a:p>
          <a:p>
            <a:pPr marL="287338" indent="-287338" eaLnBrk="1" hangingPunct="1">
              <a:lnSpc>
                <a:spcPct val="150000"/>
              </a:lnSpc>
              <a:spcBef>
                <a:spcPts val="575"/>
              </a:spcBef>
              <a:buFont typeface="Arial" charset="0"/>
              <a:buNone/>
            </a:pPr>
            <a:endParaRPr lang="es-GT" altLang="en-US" sz="800" b="1" smtClean="0"/>
          </a:p>
          <a:p>
            <a:pPr marL="287338" indent="-287338" eaLnBrk="1" hangingPunct="1">
              <a:lnSpc>
                <a:spcPct val="150000"/>
              </a:lnSpc>
              <a:spcBef>
                <a:spcPts val="575"/>
              </a:spcBef>
              <a:buFont typeface="Arial" charset="0"/>
              <a:buNone/>
            </a:pPr>
            <a:r>
              <a:rPr lang="es-GT" altLang="en-US" sz="1800" b="1" smtClean="0"/>
              <a:t>7. Número de PV activos en TAR con carga viral &lt; 20 copias/ml y porcentaje respecto al total de PVs estimado</a:t>
            </a:r>
          </a:p>
          <a:p>
            <a:pPr marL="287338" indent="-287338" eaLnBrk="1" hangingPunct="1">
              <a:lnSpc>
                <a:spcPct val="150000"/>
              </a:lnSpc>
              <a:spcBef>
                <a:spcPts val="575"/>
              </a:spcBef>
              <a:buFont typeface="Arial" charset="0"/>
              <a:buNone/>
            </a:pPr>
            <a:r>
              <a:rPr lang="es-GT" altLang="en-US" sz="1800" b="1" smtClean="0"/>
              <a:t> </a:t>
            </a:r>
            <a:r>
              <a:rPr lang="es-GT" altLang="en-US" sz="1800" b="1" i="1" smtClean="0"/>
              <a:t>Fuente: </a:t>
            </a:r>
            <a:r>
              <a:rPr lang="es-GT" altLang="en-US" sz="1800" smtClean="0"/>
              <a:t>Sistemas de Información de Vigilancia y Estadísticas Vitales, de Ministerio de Salud o Seguridad Social, Unidades de Atención, Laboratorio central </a:t>
            </a:r>
          </a:p>
          <a:p>
            <a:pPr marL="547688" lvl="1" eaLnBrk="1" hangingPunct="1">
              <a:lnSpc>
                <a:spcPct val="150000"/>
              </a:lnSpc>
              <a:spcBef>
                <a:spcPts val="375"/>
              </a:spcBef>
              <a:buFont typeface="Wingdings 2" pitchFamily="18" charset="2"/>
              <a:buChar char=""/>
            </a:pPr>
            <a:endParaRPr lang="es-GT" altLang="en-US" sz="1800" smtClean="0"/>
          </a:p>
          <a:p>
            <a:pPr marL="287338" indent="-287338" eaLnBrk="1" hangingPunct="1">
              <a:lnSpc>
                <a:spcPct val="150000"/>
              </a:lnSpc>
              <a:spcBef>
                <a:spcPts val="575"/>
              </a:spcBef>
              <a:buFont typeface="Wingdings 2" pitchFamily="18" charset="2"/>
              <a:buChar char=""/>
            </a:pPr>
            <a:endParaRPr lang="es-GT" altLang="en-US" sz="1800" smtClean="0"/>
          </a:p>
          <a:p>
            <a:pPr marL="287338" indent="-287338" eaLnBrk="1" hangingPunct="1">
              <a:lnSpc>
                <a:spcPct val="150000"/>
              </a:lnSpc>
              <a:spcBef>
                <a:spcPts val="575"/>
              </a:spcBef>
              <a:buFont typeface="Wingdings 2" pitchFamily="18" charset="2"/>
              <a:buChar char=""/>
            </a:pPr>
            <a:endParaRPr lang="es-GT" altLang="en-US" sz="1800" smtClean="0"/>
          </a:p>
        </p:txBody>
      </p:sp>
    </p:spTree>
    <p:extLst>
      <p:ext uri="{BB962C8B-B14F-4D97-AF65-F5344CB8AC3E}">
        <p14:creationId xmlns:p14="http://schemas.microsoft.com/office/powerpoint/2010/main" val="4900053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539750" y="3068638"/>
            <a:ext cx="8208963" cy="1196975"/>
          </a:xfrm>
        </p:spPr>
        <p:txBody>
          <a:bodyPr anchor="ctr"/>
          <a:lstStyle/>
          <a:p>
            <a:pPr algn="ctr" eaLnBrk="1" hangingPunct="1"/>
            <a:r>
              <a:rPr lang="es-GT" altLang="en-US" smtClean="0">
                <a:latin typeface="Century Gothic" pitchFamily="34" charset="0"/>
                <a:cs typeface="Arial" charset="0"/>
              </a:rPr>
              <a:t>Resultados El Salvador</a:t>
            </a:r>
            <a:endParaRPr lang="en-US" altLang="en-US" smtClean="0">
              <a:latin typeface="Century Gothic" pitchFamily="34" charset="0"/>
              <a:cs typeface="Arial" charset="0"/>
            </a:endParaRPr>
          </a:p>
        </p:txBody>
      </p:sp>
    </p:spTree>
    <p:extLst>
      <p:ext uri="{BB962C8B-B14F-4D97-AF65-F5344CB8AC3E}">
        <p14:creationId xmlns:p14="http://schemas.microsoft.com/office/powerpoint/2010/main" val="3582501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ChangeArrowheads="1"/>
          </p:cNvSpPr>
          <p:nvPr/>
        </p:nvSpPr>
        <p:spPr bwMode="auto">
          <a:xfrm>
            <a:off x="304800" y="1219200"/>
            <a:ext cx="86868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600">
                <a:solidFill>
                  <a:schemeClr val="tx1"/>
                </a:solidFill>
                <a:latin typeface="Segoe UI" pitchFamily="34" charset="0"/>
                <a:cs typeface="Segoe UI" pitchFamily="34" charset="0"/>
              </a:defRPr>
            </a:lvl1pPr>
            <a:lvl2pPr marL="742950" indent="-285750" eaLnBrk="0" hangingPunct="0">
              <a:spcBef>
                <a:spcPct val="20000"/>
              </a:spcBef>
              <a:buFont typeface="Arial" charset="0"/>
              <a:buChar char="–"/>
              <a:defRPr sz="2800">
                <a:solidFill>
                  <a:schemeClr val="tx1"/>
                </a:solidFill>
                <a:latin typeface="Segoe UI" pitchFamily="34" charset="0"/>
                <a:cs typeface="Segoe UI" pitchFamily="34" charset="0"/>
              </a:defRPr>
            </a:lvl2pPr>
            <a:lvl3pPr marL="1143000" indent="-228600" eaLnBrk="0" hangingPunct="0">
              <a:spcBef>
                <a:spcPct val="20000"/>
              </a:spcBef>
              <a:buFont typeface="Arial" charset="0"/>
              <a:buChar char="•"/>
              <a:defRPr sz="2400">
                <a:solidFill>
                  <a:schemeClr val="tx1"/>
                </a:solidFill>
                <a:latin typeface="Segoe UI" pitchFamily="34" charset="0"/>
                <a:cs typeface="Segoe UI" pitchFamily="34" charset="0"/>
              </a:defRPr>
            </a:lvl3pPr>
            <a:lvl4pPr marL="1600200" indent="-228600" eaLnBrk="0" hangingPunct="0">
              <a:spcBef>
                <a:spcPct val="20000"/>
              </a:spcBef>
              <a:buFont typeface="Arial" charset="0"/>
              <a:buChar char="–"/>
              <a:defRPr sz="2000">
                <a:solidFill>
                  <a:schemeClr val="tx1"/>
                </a:solidFill>
                <a:latin typeface="Segoe UI" pitchFamily="34" charset="0"/>
                <a:cs typeface="Segoe UI" pitchFamily="34" charset="0"/>
              </a:defRPr>
            </a:lvl4pPr>
            <a:lvl5pPr marL="2057400" indent="-228600" eaLnBrk="0" hangingPunct="0">
              <a:spcBef>
                <a:spcPct val="20000"/>
              </a:spcBef>
              <a:buFont typeface="Arial" charset="0"/>
              <a:buChar char="»"/>
              <a:defRPr sz="2000">
                <a:solidFill>
                  <a:schemeClr val="tx1"/>
                </a:solidFill>
                <a:latin typeface="Segoe UI" pitchFamily="34" charset="0"/>
                <a:cs typeface="Segoe U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9pPr>
          </a:lstStyle>
          <a:p>
            <a:pPr eaLnBrk="1" fontAlgn="base" hangingPunct="1">
              <a:spcBef>
                <a:spcPct val="0"/>
              </a:spcBef>
              <a:spcAft>
                <a:spcPct val="0"/>
              </a:spcAft>
              <a:buFontTx/>
              <a:buNone/>
            </a:pPr>
            <a:r>
              <a:rPr lang="en-US" altLang="en-US" sz="1200" i="1" smtClean="0">
                <a:solidFill>
                  <a:srgbClr val="000000"/>
                </a:solidFill>
                <a:latin typeface="Calibri" pitchFamily="34" charset="0"/>
                <a:cs typeface="Arial" charset="0"/>
              </a:rPr>
              <a:t>                                                                                                                                                                                                                                              </a:t>
            </a: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s-GT" altLang="en-US" sz="1200" i="1" smtClean="0">
              <a:solidFill>
                <a:srgbClr val="000000"/>
              </a:solidFill>
              <a:latin typeface="Calibri" pitchFamily="34" charset="0"/>
              <a:cs typeface="Arial" charset="0"/>
            </a:endParaRPr>
          </a:p>
          <a:p>
            <a:pPr eaLnBrk="1" fontAlgn="base" hangingPunct="1">
              <a:spcBef>
                <a:spcPct val="0"/>
              </a:spcBef>
              <a:spcAft>
                <a:spcPct val="0"/>
              </a:spcAft>
              <a:buFontTx/>
              <a:buNone/>
            </a:pPr>
            <a:endParaRPr lang="en-US" altLang="en-US" sz="1200" smtClean="0">
              <a:solidFill>
                <a:srgbClr val="000000"/>
              </a:solidFill>
              <a:latin typeface="Calibri" pitchFamily="34" charset="0"/>
              <a:cs typeface="Arial" charset="0"/>
            </a:endParaRPr>
          </a:p>
        </p:txBody>
      </p:sp>
      <p:sp>
        <p:nvSpPr>
          <p:cNvPr id="40963" name="7 Rectángulo"/>
          <p:cNvSpPr>
            <a:spLocks noChangeArrowheads="1"/>
          </p:cNvSpPr>
          <p:nvPr/>
        </p:nvSpPr>
        <p:spPr bwMode="auto">
          <a:xfrm>
            <a:off x="250825" y="333375"/>
            <a:ext cx="8677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600">
                <a:solidFill>
                  <a:schemeClr val="tx1"/>
                </a:solidFill>
                <a:latin typeface="Segoe UI" pitchFamily="34" charset="0"/>
                <a:cs typeface="Segoe UI" pitchFamily="34" charset="0"/>
              </a:defRPr>
            </a:lvl1pPr>
            <a:lvl2pPr marL="742950" indent="-285750" eaLnBrk="0" hangingPunct="0">
              <a:spcBef>
                <a:spcPct val="20000"/>
              </a:spcBef>
              <a:buFont typeface="Arial" charset="0"/>
              <a:buChar char="–"/>
              <a:defRPr sz="2800">
                <a:solidFill>
                  <a:schemeClr val="tx1"/>
                </a:solidFill>
                <a:latin typeface="Segoe UI" pitchFamily="34" charset="0"/>
                <a:cs typeface="Segoe UI" pitchFamily="34" charset="0"/>
              </a:defRPr>
            </a:lvl2pPr>
            <a:lvl3pPr marL="1143000" indent="-228600" eaLnBrk="0" hangingPunct="0">
              <a:spcBef>
                <a:spcPct val="20000"/>
              </a:spcBef>
              <a:buFont typeface="Arial" charset="0"/>
              <a:buChar char="•"/>
              <a:defRPr sz="2400">
                <a:solidFill>
                  <a:schemeClr val="tx1"/>
                </a:solidFill>
                <a:latin typeface="Segoe UI" pitchFamily="34" charset="0"/>
                <a:cs typeface="Segoe UI" pitchFamily="34" charset="0"/>
              </a:defRPr>
            </a:lvl3pPr>
            <a:lvl4pPr marL="1600200" indent="-228600" eaLnBrk="0" hangingPunct="0">
              <a:spcBef>
                <a:spcPct val="20000"/>
              </a:spcBef>
              <a:buFont typeface="Arial" charset="0"/>
              <a:buChar char="–"/>
              <a:defRPr sz="2000">
                <a:solidFill>
                  <a:schemeClr val="tx1"/>
                </a:solidFill>
                <a:latin typeface="Segoe UI" pitchFamily="34" charset="0"/>
                <a:cs typeface="Segoe UI" pitchFamily="34" charset="0"/>
              </a:defRPr>
            </a:lvl4pPr>
            <a:lvl5pPr marL="2057400" indent="-228600" eaLnBrk="0" hangingPunct="0">
              <a:spcBef>
                <a:spcPct val="20000"/>
              </a:spcBef>
              <a:buFont typeface="Arial" charset="0"/>
              <a:buChar char="»"/>
              <a:defRPr sz="2000">
                <a:solidFill>
                  <a:schemeClr val="tx1"/>
                </a:solidFill>
                <a:latin typeface="Segoe UI" pitchFamily="34" charset="0"/>
                <a:cs typeface="Segoe U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9pPr>
          </a:lstStyle>
          <a:p>
            <a:pPr eaLnBrk="1" fontAlgn="base" hangingPunct="1">
              <a:spcBef>
                <a:spcPct val="0"/>
              </a:spcBef>
              <a:spcAft>
                <a:spcPct val="0"/>
              </a:spcAft>
              <a:buFontTx/>
              <a:buNone/>
            </a:pPr>
            <a:r>
              <a:rPr lang="es-GT" altLang="en-US" sz="2400" b="1" smtClean="0">
                <a:solidFill>
                  <a:srgbClr val="B32317"/>
                </a:solidFill>
                <a:latin typeface="Century Gothic" pitchFamily="34" charset="0"/>
                <a:cs typeface="Arial" charset="0"/>
              </a:rPr>
              <a:t>Centros de Atención Integral -CAI- El Salvador </a:t>
            </a:r>
            <a:endParaRPr lang="en-US" altLang="en-US" sz="2400" b="1" smtClean="0">
              <a:solidFill>
                <a:srgbClr val="B32317"/>
              </a:solidFill>
              <a:latin typeface="Century Gothic" pitchFamily="34" charset="0"/>
              <a:cs typeface="Arial" charset="0"/>
            </a:endParaRPr>
          </a:p>
        </p:txBody>
      </p:sp>
      <p:sp>
        <p:nvSpPr>
          <p:cNvPr id="7" name="6 CuadroTexto"/>
          <p:cNvSpPr txBox="1"/>
          <p:nvPr/>
        </p:nvSpPr>
        <p:spPr>
          <a:xfrm>
            <a:off x="0" y="4365625"/>
            <a:ext cx="5219700" cy="2676525"/>
          </a:xfrm>
          <a:prstGeom prst="rect">
            <a:avLst/>
          </a:prstGeom>
          <a:noFill/>
        </p:spPr>
        <p:txBody>
          <a:bodyPr>
            <a:spAutoFit/>
          </a:bodyPr>
          <a:lstStyle/>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1.  Hospital Nacional de niños Benjamín </a:t>
            </a:r>
            <a:r>
              <a:rPr lang="es-GT" sz="1200" dirty="0" err="1">
                <a:solidFill>
                  <a:srgbClr val="000000"/>
                </a:solidFill>
                <a:latin typeface="Segoe UI" pitchFamily="34" charset="0"/>
                <a:ea typeface="Segoe UI" pitchFamily="34" charset="0"/>
                <a:cs typeface="Segoe UI" pitchFamily="34" charset="0"/>
              </a:rPr>
              <a:t>Bloom</a:t>
            </a:r>
            <a:r>
              <a:rPr lang="es-GT" sz="1200" dirty="0">
                <a:solidFill>
                  <a:srgbClr val="000000"/>
                </a:solidFill>
                <a:latin typeface="Segoe UI" pitchFamily="34" charset="0"/>
                <a:ea typeface="Segoe UI" pitchFamily="34" charset="0"/>
                <a:cs typeface="Segoe UI" pitchFamily="34" charset="0"/>
              </a:rPr>
              <a:t>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2.  Hospital de Maternidad Dr. Raúl </a:t>
            </a:r>
            <a:r>
              <a:rPr lang="es-GT" sz="1200" dirty="0" err="1">
                <a:solidFill>
                  <a:srgbClr val="000000"/>
                </a:solidFill>
                <a:latin typeface="Segoe UI" pitchFamily="34" charset="0"/>
                <a:ea typeface="Segoe UI" pitchFamily="34" charset="0"/>
                <a:cs typeface="Segoe UI" pitchFamily="34" charset="0"/>
              </a:rPr>
              <a:t>Argello</a:t>
            </a:r>
            <a:r>
              <a:rPr lang="es-GT" sz="1200" dirty="0">
                <a:solidFill>
                  <a:srgbClr val="000000"/>
                </a:solidFill>
                <a:latin typeface="Segoe UI" pitchFamily="34" charset="0"/>
                <a:ea typeface="Segoe UI" pitchFamily="34" charset="0"/>
                <a:cs typeface="Segoe UI" pitchFamily="34" charset="0"/>
              </a:rPr>
              <a:t> Escolán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3. Hospital San Juan de Dios ( San Miguel)</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4. Hospital San Juan de Dios (Santa Ana)</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5. Hospital Nacional Rosales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6. Hospital Saldaña Dr.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7. Hospital </a:t>
            </a:r>
            <a:r>
              <a:rPr lang="es-GT" sz="1200" dirty="0" err="1">
                <a:solidFill>
                  <a:srgbClr val="000000"/>
                </a:solidFill>
                <a:latin typeface="Segoe UI" pitchFamily="34" charset="0"/>
                <a:ea typeface="Segoe UI" pitchFamily="34" charset="0"/>
                <a:cs typeface="Segoe UI" pitchFamily="34" charset="0"/>
              </a:rPr>
              <a:t>Soyapango</a:t>
            </a:r>
            <a:r>
              <a:rPr lang="es-GT" sz="1200" dirty="0">
                <a:solidFill>
                  <a:srgbClr val="000000"/>
                </a:solidFill>
                <a:latin typeface="Segoe UI" pitchFamily="34" charset="0"/>
                <a:ea typeface="Segoe UI" pitchFamily="34" charset="0"/>
                <a:cs typeface="Segoe UI" pitchFamily="34" charset="0"/>
              </a:rPr>
              <a:t> (San Salvador)</a:t>
            </a:r>
          </a:p>
          <a:p>
            <a:pPr marL="177800" indent="-177800"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8. Hospital San Bartolo Enfermera  Angélica Vidal de Najarro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  9. Hospital Nacional </a:t>
            </a:r>
            <a:r>
              <a:rPr lang="es-GT" sz="1200" dirty="0" err="1">
                <a:solidFill>
                  <a:srgbClr val="000000"/>
                </a:solidFill>
                <a:latin typeface="Segoe UI" pitchFamily="34" charset="0"/>
                <a:ea typeface="Segoe UI" pitchFamily="34" charset="0"/>
                <a:cs typeface="Segoe UI" pitchFamily="34" charset="0"/>
              </a:rPr>
              <a:t>Zacamil</a:t>
            </a:r>
            <a:r>
              <a:rPr lang="es-GT" sz="1200" dirty="0">
                <a:solidFill>
                  <a:srgbClr val="000000"/>
                </a:solidFill>
                <a:latin typeface="Segoe UI" pitchFamily="34" charset="0"/>
                <a:ea typeface="Segoe UI" pitchFamily="34" charset="0"/>
                <a:cs typeface="Segoe UI" pitchFamily="34" charset="0"/>
              </a:rPr>
              <a:t> Dr. Juan José Fernández (San Salvador)</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10. Hospital Sonsonate Dr. Jorge </a:t>
            </a:r>
            <a:r>
              <a:rPr lang="es-GT" sz="1200" dirty="0" err="1">
                <a:solidFill>
                  <a:srgbClr val="000000"/>
                </a:solidFill>
                <a:latin typeface="Segoe UI" pitchFamily="34" charset="0"/>
                <a:ea typeface="Segoe UI" pitchFamily="34" charset="0"/>
                <a:cs typeface="Segoe UI" pitchFamily="34" charset="0"/>
              </a:rPr>
              <a:t>Mazzini</a:t>
            </a:r>
            <a:r>
              <a:rPr lang="es-GT" sz="1200" dirty="0">
                <a:solidFill>
                  <a:srgbClr val="000000"/>
                </a:solidFill>
                <a:latin typeface="Segoe UI" pitchFamily="34" charset="0"/>
                <a:ea typeface="Segoe UI" pitchFamily="34" charset="0"/>
                <a:cs typeface="Segoe UI" pitchFamily="34" charset="0"/>
              </a:rPr>
              <a:t> Villacorta (Sonsonate)</a:t>
            </a:r>
          </a:p>
          <a:p>
            <a:pPr fontAlgn="base">
              <a:spcBef>
                <a:spcPct val="0"/>
              </a:spcBef>
              <a:spcAft>
                <a:spcPct val="0"/>
              </a:spcAft>
              <a:defRPr/>
            </a:pPr>
            <a:r>
              <a:rPr lang="es-GT" sz="1200" dirty="0">
                <a:solidFill>
                  <a:srgbClr val="000000"/>
                </a:solidFill>
                <a:latin typeface="Segoe UI" pitchFamily="34" charset="0"/>
                <a:ea typeface="Segoe UI" pitchFamily="34" charset="0"/>
                <a:cs typeface="Segoe UI" pitchFamily="34" charset="0"/>
              </a:rPr>
              <a:t>11. Hospital Ahuachapán. Gral. Francisco Méndez (Ahuachapán)</a:t>
            </a:r>
          </a:p>
          <a:p>
            <a:pPr fontAlgn="base">
              <a:spcBef>
                <a:spcPct val="0"/>
              </a:spcBef>
              <a:spcAft>
                <a:spcPct val="0"/>
              </a:spcAft>
              <a:defRPr/>
            </a:pPr>
            <a:endParaRPr lang="es-GT" sz="1200" dirty="0">
              <a:solidFill>
                <a:srgbClr val="000000"/>
              </a:solidFill>
              <a:latin typeface="Segoe UI" pitchFamily="34" charset="0"/>
              <a:ea typeface="Segoe UI" pitchFamily="34" charset="0"/>
              <a:cs typeface="Segoe UI" pitchFamily="34" charset="0"/>
            </a:endParaRPr>
          </a:p>
          <a:p>
            <a:pPr fontAlgn="base">
              <a:spcBef>
                <a:spcPct val="0"/>
              </a:spcBef>
              <a:spcAft>
                <a:spcPct val="0"/>
              </a:spcAft>
              <a:defRPr/>
            </a:pPr>
            <a:endParaRPr lang="es-GT" sz="1200" dirty="0">
              <a:solidFill>
                <a:srgbClr val="000000"/>
              </a:solidFill>
              <a:latin typeface="Segoe UI" pitchFamily="34" charset="0"/>
              <a:ea typeface="Segoe UI" pitchFamily="34" charset="0"/>
              <a:cs typeface="Segoe UI" pitchFamily="34" charset="0"/>
            </a:endParaRPr>
          </a:p>
        </p:txBody>
      </p:sp>
      <p:pic>
        <p:nvPicPr>
          <p:cNvPr id="40965" name="Picture 7" descr="C:\Users\cguzman\Documents\backupClaudia\Capacity\Mapas\mapa CA\Mapa de CA - UAI-09.png"/>
          <p:cNvPicPr>
            <a:picLocks noChangeAspect="1" noChangeArrowheads="1"/>
          </p:cNvPicPr>
          <p:nvPr/>
        </p:nvPicPr>
        <p:blipFill>
          <a:blip r:embed="rId3">
            <a:extLst>
              <a:ext uri="{28A0092B-C50C-407E-A947-70E740481C1C}">
                <a14:useLocalDpi xmlns:a14="http://schemas.microsoft.com/office/drawing/2010/main" val="0"/>
              </a:ext>
            </a:extLst>
          </a:blip>
          <a:srcRect b="31670"/>
          <a:stretch>
            <a:fillRect/>
          </a:stretch>
        </p:blipFill>
        <p:spPr bwMode="auto">
          <a:xfrm>
            <a:off x="0" y="981075"/>
            <a:ext cx="8964613"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9 CuadroTexto"/>
          <p:cNvSpPr txBox="1">
            <a:spLocks noChangeArrowheads="1"/>
          </p:cNvSpPr>
          <p:nvPr/>
        </p:nvSpPr>
        <p:spPr bwMode="auto">
          <a:xfrm>
            <a:off x="5256213" y="4724400"/>
            <a:ext cx="38877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600">
                <a:solidFill>
                  <a:schemeClr val="tx1"/>
                </a:solidFill>
                <a:latin typeface="Segoe UI" pitchFamily="34" charset="0"/>
                <a:cs typeface="Segoe UI" pitchFamily="34" charset="0"/>
              </a:defRPr>
            </a:lvl1pPr>
            <a:lvl2pPr marL="742950" indent="-285750" eaLnBrk="0" hangingPunct="0">
              <a:spcBef>
                <a:spcPct val="20000"/>
              </a:spcBef>
              <a:buFont typeface="Arial" charset="0"/>
              <a:buChar char="–"/>
              <a:defRPr sz="2800">
                <a:solidFill>
                  <a:schemeClr val="tx1"/>
                </a:solidFill>
                <a:latin typeface="Segoe UI" pitchFamily="34" charset="0"/>
                <a:cs typeface="Segoe UI" pitchFamily="34" charset="0"/>
              </a:defRPr>
            </a:lvl2pPr>
            <a:lvl3pPr marL="1143000" indent="-228600" eaLnBrk="0" hangingPunct="0">
              <a:spcBef>
                <a:spcPct val="20000"/>
              </a:spcBef>
              <a:buFont typeface="Arial" charset="0"/>
              <a:buChar char="•"/>
              <a:defRPr sz="2400">
                <a:solidFill>
                  <a:schemeClr val="tx1"/>
                </a:solidFill>
                <a:latin typeface="Segoe UI" pitchFamily="34" charset="0"/>
                <a:cs typeface="Segoe UI" pitchFamily="34" charset="0"/>
              </a:defRPr>
            </a:lvl3pPr>
            <a:lvl4pPr marL="1600200" indent="-228600" eaLnBrk="0" hangingPunct="0">
              <a:spcBef>
                <a:spcPct val="20000"/>
              </a:spcBef>
              <a:buFont typeface="Arial" charset="0"/>
              <a:buChar char="–"/>
              <a:defRPr sz="2000">
                <a:solidFill>
                  <a:schemeClr val="tx1"/>
                </a:solidFill>
                <a:latin typeface="Segoe UI" pitchFamily="34" charset="0"/>
                <a:cs typeface="Segoe UI" pitchFamily="34" charset="0"/>
              </a:defRPr>
            </a:lvl4pPr>
            <a:lvl5pPr marL="2057400" indent="-228600" eaLnBrk="0" hangingPunct="0">
              <a:spcBef>
                <a:spcPct val="20000"/>
              </a:spcBef>
              <a:buFont typeface="Arial" charset="0"/>
              <a:buChar char="»"/>
              <a:defRPr sz="2000">
                <a:solidFill>
                  <a:schemeClr val="tx1"/>
                </a:solidFill>
                <a:latin typeface="Segoe UI" pitchFamily="34" charset="0"/>
                <a:cs typeface="Segoe U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Segoe UI" pitchFamily="34" charset="0"/>
                <a:cs typeface="Segoe UI" pitchFamily="34" charset="0"/>
              </a:defRPr>
            </a:lvl9pPr>
          </a:lstStyle>
          <a:p>
            <a:pPr eaLnBrk="1" fontAlgn="base" hangingPunct="1">
              <a:spcBef>
                <a:spcPct val="0"/>
              </a:spcBef>
              <a:spcAft>
                <a:spcPct val="0"/>
              </a:spcAft>
              <a:buFontTx/>
              <a:buNone/>
            </a:pPr>
            <a:r>
              <a:rPr lang="es-GT" altLang="en-US" sz="1200" smtClean="0">
                <a:solidFill>
                  <a:srgbClr val="000000"/>
                </a:solidFill>
              </a:rPr>
              <a:t>12. Hospital Usulután San Pedro (Usulután)</a:t>
            </a:r>
          </a:p>
          <a:p>
            <a:pPr eaLnBrk="1" fontAlgn="base" hangingPunct="1">
              <a:spcBef>
                <a:spcPct val="0"/>
              </a:spcBef>
              <a:spcAft>
                <a:spcPct val="0"/>
              </a:spcAft>
              <a:buFontTx/>
              <a:buNone/>
            </a:pPr>
            <a:r>
              <a:rPr lang="es-GT" altLang="en-US" sz="1200" smtClean="0">
                <a:solidFill>
                  <a:srgbClr val="000000"/>
                </a:solidFill>
              </a:rPr>
              <a:t>13. Hospital La Unión (La Unión)</a:t>
            </a:r>
          </a:p>
          <a:p>
            <a:pPr eaLnBrk="1" fontAlgn="base" hangingPunct="1">
              <a:spcBef>
                <a:spcPct val="0"/>
              </a:spcBef>
              <a:spcAft>
                <a:spcPct val="0"/>
              </a:spcAft>
              <a:buFontTx/>
              <a:buNone/>
            </a:pPr>
            <a:r>
              <a:rPr lang="es-GT" altLang="en-US" sz="1200" smtClean="0">
                <a:solidFill>
                  <a:srgbClr val="000000"/>
                </a:solidFill>
              </a:rPr>
              <a:t>14. Hospital Gotera (Morazán) 15. Hospital San Rafael (La Libertad)</a:t>
            </a:r>
          </a:p>
          <a:p>
            <a:pPr eaLnBrk="1" fontAlgn="base" hangingPunct="1">
              <a:spcBef>
                <a:spcPct val="0"/>
              </a:spcBef>
              <a:spcAft>
                <a:spcPct val="0"/>
              </a:spcAft>
              <a:buFontTx/>
              <a:buNone/>
            </a:pPr>
            <a:r>
              <a:rPr lang="es-GT" altLang="en-US" sz="1200" smtClean="0">
                <a:solidFill>
                  <a:srgbClr val="000000"/>
                </a:solidFill>
              </a:rPr>
              <a:t>16. Hospital Chalatenango. Dr. Luis Edmundo Vásquez (Chalatenango)</a:t>
            </a:r>
          </a:p>
          <a:p>
            <a:pPr eaLnBrk="1" fontAlgn="base" hangingPunct="1">
              <a:spcBef>
                <a:spcPct val="0"/>
              </a:spcBef>
              <a:spcAft>
                <a:spcPct val="0"/>
              </a:spcAft>
              <a:buFontTx/>
              <a:buNone/>
            </a:pPr>
            <a:r>
              <a:rPr lang="es-GT" altLang="en-US" sz="1200" smtClean="0">
                <a:solidFill>
                  <a:srgbClr val="000000"/>
                </a:solidFill>
              </a:rPr>
              <a:t>17. Hospital San Vicente Santa Gertrudis (San Vicente)</a:t>
            </a:r>
          </a:p>
          <a:p>
            <a:pPr eaLnBrk="1" fontAlgn="base" hangingPunct="1">
              <a:spcBef>
                <a:spcPct val="0"/>
              </a:spcBef>
              <a:spcAft>
                <a:spcPct val="0"/>
              </a:spcAft>
              <a:buFontTx/>
              <a:buNone/>
            </a:pPr>
            <a:r>
              <a:rPr lang="es-GT" altLang="en-US" sz="1200" smtClean="0">
                <a:solidFill>
                  <a:srgbClr val="000000"/>
                </a:solidFill>
              </a:rPr>
              <a:t>18. Hospital Sensuntepeque (Cabañas)</a:t>
            </a:r>
          </a:p>
          <a:p>
            <a:pPr eaLnBrk="1" fontAlgn="base" hangingPunct="1">
              <a:spcBef>
                <a:spcPct val="0"/>
              </a:spcBef>
              <a:spcAft>
                <a:spcPct val="0"/>
              </a:spcAft>
              <a:buFontTx/>
              <a:buNone/>
            </a:pPr>
            <a:r>
              <a:rPr lang="es-GT" altLang="en-US" sz="1200" smtClean="0">
                <a:solidFill>
                  <a:srgbClr val="000000"/>
                </a:solidFill>
              </a:rPr>
              <a:t>19. Hospital Zacatecoluca, Santa Teresa (La Paz)</a:t>
            </a:r>
          </a:p>
          <a:p>
            <a:pPr eaLnBrk="1" fontAlgn="base" hangingPunct="1">
              <a:spcBef>
                <a:spcPct val="0"/>
              </a:spcBef>
              <a:spcAft>
                <a:spcPct val="0"/>
              </a:spcAft>
              <a:buFontTx/>
              <a:buNone/>
            </a:pPr>
            <a:r>
              <a:rPr lang="es-GT" altLang="en-US" sz="1200" smtClean="0">
                <a:solidFill>
                  <a:srgbClr val="000000"/>
                </a:solidFill>
              </a:rPr>
              <a:t>20. Hospital de Cojutepeque  (Cuscatlán)</a:t>
            </a:r>
          </a:p>
        </p:txBody>
      </p:sp>
    </p:spTree>
    <p:extLst>
      <p:ext uri="{BB962C8B-B14F-4D97-AF65-F5344CB8AC3E}">
        <p14:creationId xmlns:p14="http://schemas.microsoft.com/office/powerpoint/2010/main" val="35602980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430213" y="44450"/>
            <a:ext cx="8229600" cy="1143000"/>
          </a:xfrm>
        </p:spPr>
        <p:txBody>
          <a:bodyPr anchor="ctr"/>
          <a:lstStyle/>
          <a:p>
            <a:r>
              <a:rPr lang="es-GT" altLang="en-US" sz="2800" smtClean="0">
                <a:latin typeface="Century Gothic" pitchFamily="34" charset="0"/>
                <a:cs typeface="Century Gothic" pitchFamily="34" charset="0"/>
              </a:rPr>
              <a:t>Pacientes activos con ARV y Cargas Virales realizadas por CAI</a:t>
            </a:r>
            <a:endParaRPr lang="en-US" altLang="en-US" sz="2800" smtClean="0">
              <a:latin typeface="Century Gothic" pitchFamily="34" charset="0"/>
              <a:cs typeface="Century Gothic" pitchFamily="34" charset="0"/>
            </a:endParaRPr>
          </a:p>
        </p:txBody>
      </p:sp>
      <p:sp>
        <p:nvSpPr>
          <p:cNvPr id="41987"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198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8424862"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668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Título"/>
          <p:cNvSpPr>
            <a:spLocks noGrp="1"/>
          </p:cNvSpPr>
          <p:nvPr>
            <p:ph type="title"/>
          </p:nvPr>
        </p:nvSpPr>
        <p:spPr>
          <a:xfrm>
            <a:off x="430213" y="-26988"/>
            <a:ext cx="8229600" cy="1143001"/>
          </a:xfrm>
        </p:spPr>
        <p:txBody>
          <a:bodyPr anchor="ctr"/>
          <a:lstStyle/>
          <a:p>
            <a:r>
              <a:rPr lang="es-GT" altLang="en-US" sz="2800" smtClean="0">
                <a:latin typeface="Century Gothic" pitchFamily="34" charset="0"/>
                <a:cs typeface="Century Gothic" pitchFamily="34" charset="0"/>
              </a:rPr>
              <a:t>Porcentaje de Pacientes con ARV en relación a pacientes retenidos por CAI (1)</a:t>
            </a:r>
            <a:endParaRPr lang="en-US" altLang="en-US" sz="2800" smtClean="0">
              <a:latin typeface="Century Gothic" pitchFamily="34" charset="0"/>
              <a:cs typeface="Century Gothic" pitchFamily="34" charset="0"/>
            </a:endParaRPr>
          </a:p>
        </p:txBody>
      </p:sp>
      <p:sp>
        <p:nvSpPr>
          <p:cNvPr id="43011"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30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196975"/>
            <a:ext cx="8424862"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4699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title"/>
          </p:nvPr>
        </p:nvSpPr>
        <p:spPr>
          <a:xfrm>
            <a:off x="430213" y="-26988"/>
            <a:ext cx="8229600" cy="1143001"/>
          </a:xfrm>
        </p:spPr>
        <p:txBody>
          <a:bodyPr anchor="ctr"/>
          <a:lstStyle/>
          <a:p>
            <a:r>
              <a:rPr lang="es-GT" altLang="en-US" sz="2800" smtClean="0">
                <a:latin typeface="Century Gothic" pitchFamily="34" charset="0"/>
                <a:cs typeface="Century Gothic" pitchFamily="34" charset="0"/>
              </a:rPr>
              <a:t>Porcentaje de Pacientes con ARV en relación a pacientes retenidos por CAI (2)</a:t>
            </a:r>
            <a:endParaRPr lang="en-US" altLang="en-US" sz="2800" smtClean="0">
              <a:latin typeface="Century Gothic" pitchFamily="34" charset="0"/>
              <a:cs typeface="Century Gothic" pitchFamily="34" charset="0"/>
            </a:endParaRPr>
          </a:p>
        </p:txBody>
      </p:sp>
      <p:sp>
        <p:nvSpPr>
          <p:cNvPr id="44035"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40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93788"/>
            <a:ext cx="8424862"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8923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title"/>
          </p:nvPr>
        </p:nvSpPr>
        <p:spPr>
          <a:xfrm>
            <a:off x="430213" y="53975"/>
            <a:ext cx="8229600" cy="1143000"/>
          </a:xfrm>
        </p:spPr>
        <p:txBody>
          <a:bodyPr anchor="ctr"/>
          <a:lstStyle/>
          <a:p>
            <a:pPr algn="ctr"/>
            <a:r>
              <a:rPr lang="es-GT" altLang="es-ES" sz="2800" smtClean="0">
                <a:latin typeface="Century Gothic" pitchFamily="34" charset="0"/>
                <a:cs typeface="Century Gothic" pitchFamily="34" charset="0"/>
              </a:rPr>
              <a:t>Distribución por sexo del total de pacientes atendidos/as en CAI´s, El Salvador 2013</a:t>
            </a:r>
            <a:endParaRPr lang="en-US" altLang="es-ES" sz="2800" smtClean="0">
              <a:latin typeface="Century Gothic" pitchFamily="34" charset="0"/>
              <a:cs typeface="Century Gothic" pitchFamily="34" charset="0"/>
            </a:endParaRPr>
          </a:p>
        </p:txBody>
      </p:sp>
      <p:sp>
        <p:nvSpPr>
          <p:cNvPr id="45059" name="2 Marcador de texto"/>
          <p:cNvSpPr>
            <a:spLocks noGrp="1"/>
          </p:cNvSpPr>
          <p:nvPr>
            <p:ph type="body" sz="quarter" idx="13"/>
          </p:nvPr>
        </p:nvSpPr>
        <p:spPr>
          <a:xfrm>
            <a:off x="430213" y="1619250"/>
            <a:ext cx="8229600" cy="2827338"/>
          </a:xfrm>
        </p:spPr>
        <p:txBody>
          <a:bodyPr/>
          <a:lstStyle/>
          <a:p>
            <a:endParaRPr lang="en-US" altLang="es-ES" smtClean="0"/>
          </a:p>
        </p:txBody>
      </p:sp>
      <p:pic>
        <p:nvPicPr>
          <p:cNvPr id="450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045450" cy="48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81144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Título"/>
          <p:cNvSpPr>
            <a:spLocks noGrp="1"/>
          </p:cNvSpPr>
          <p:nvPr>
            <p:ph type="title"/>
          </p:nvPr>
        </p:nvSpPr>
        <p:spPr>
          <a:xfrm>
            <a:off x="468313" y="0"/>
            <a:ext cx="8229600" cy="1143000"/>
          </a:xfrm>
        </p:spPr>
        <p:txBody>
          <a:bodyPr anchor="ctr"/>
          <a:lstStyle/>
          <a:p>
            <a:r>
              <a:rPr lang="es-GT" altLang="en-US" sz="2800" smtClean="0">
                <a:latin typeface="Century Gothic" pitchFamily="34" charset="0"/>
                <a:cs typeface="Century Gothic" pitchFamily="34" charset="0"/>
              </a:rPr>
              <a:t>Porcentaje de Pacientes con ARV con carga viral menor de 1000 y 20/ml por CAI (2)</a:t>
            </a:r>
            <a:endParaRPr lang="en-US" altLang="en-US" sz="2800" smtClean="0">
              <a:latin typeface="Century Gothic" pitchFamily="34" charset="0"/>
              <a:cs typeface="Century Gothic" pitchFamily="34" charset="0"/>
            </a:endParaRPr>
          </a:p>
        </p:txBody>
      </p:sp>
      <p:sp>
        <p:nvSpPr>
          <p:cNvPr id="46083"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608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96975"/>
            <a:ext cx="8496300" cy="553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7766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Título"/>
          <p:cNvSpPr>
            <a:spLocks noGrp="1"/>
          </p:cNvSpPr>
          <p:nvPr>
            <p:ph type="title"/>
          </p:nvPr>
        </p:nvSpPr>
        <p:spPr>
          <a:xfrm>
            <a:off x="519113" y="0"/>
            <a:ext cx="8229600" cy="1143000"/>
          </a:xfrm>
        </p:spPr>
        <p:txBody>
          <a:bodyPr anchor="ctr"/>
          <a:lstStyle/>
          <a:p>
            <a:r>
              <a:rPr lang="es-GT" altLang="en-US" sz="2800" smtClean="0">
                <a:latin typeface="Century Gothic" pitchFamily="34" charset="0"/>
                <a:cs typeface="Century Gothic" pitchFamily="34" charset="0"/>
              </a:rPr>
              <a:t>Porcentaje de Pacientes con ARV con carga viral menor de 1000 y 20/ml por CAI (2)</a:t>
            </a:r>
            <a:endParaRPr lang="en-US" altLang="en-US" sz="2800" smtClean="0">
              <a:latin typeface="Century Gothic" pitchFamily="34" charset="0"/>
              <a:cs typeface="Century Gothic" pitchFamily="34" charset="0"/>
            </a:endParaRPr>
          </a:p>
        </p:txBody>
      </p:sp>
      <p:sp>
        <p:nvSpPr>
          <p:cNvPr id="47107"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710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196975"/>
            <a:ext cx="869315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22662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468313" y="0"/>
            <a:ext cx="8229600" cy="1143000"/>
          </a:xfrm>
        </p:spPr>
        <p:txBody>
          <a:bodyPr anchor="ctr"/>
          <a:lstStyle/>
          <a:p>
            <a:pPr algn="ctr"/>
            <a:r>
              <a:rPr lang="es-GT" altLang="en-US" sz="2400" smtClean="0">
                <a:latin typeface="Century Gothic" pitchFamily="34" charset="0"/>
                <a:cs typeface="Century Gothic" pitchFamily="34" charset="0"/>
              </a:rPr>
              <a:t>Gráfica de porcentaje de pacientes con ARV con carga viral menor de 1000 y 20/ml por CAI </a:t>
            </a:r>
            <a:endParaRPr lang="en-US" altLang="en-US" sz="2400" smtClean="0">
              <a:latin typeface="Century Gothic" pitchFamily="34" charset="0"/>
              <a:cs typeface="Century Gothic" pitchFamily="34" charset="0"/>
            </a:endParaRPr>
          </a:p>
        </p:txBody>
      </p:sp>
      <p:sp>
        <p:nvSpPr>
          <p:cNvPr id="48131"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2688"/>
            <a:ext cx="9144000" cy="567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0732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2276872"/>
            <a:ext cx="7560840" cy="429128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825" y="23481"/>
            <a:ext cx="29241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87624" y="1124744"/>
            <a:ext cx="6494288" cy="6217087"/>
          </a:xfrm>
          <a:prstGeom prst="rect">
            <a:avLst/>
          </a:prstGeom>
        </p:spPr>
        <p:txBody>
          <a:bodyPr wrap="square">
            <a:spAutoFit/>
          </a:bodyPr>
          <a:lstStyle/>
          <a:p>
            <a:pPr marL="285750" indent="-285750" algn="just" fontAlgn="base">
              <a:buBlip>
                <a:blip r:embed="rId4"/>
              </a:buBlip>
            </a:pPr>
            <a:r>
              <a:rPr lang="es-SV" sz="1600" dirty="0">
                <a:solidFill>
                  <a:srgbClr val="221E1F"/>
                </a:solidFill>
                <a:latin typeface="Arial"/>
                <a:ea typeface="Times New Roman"/>
              </a:rPr>
              <a:t>Es por ello que el Programa Conjunto de Naciones Unidas para el Sida (ONUSIDA) lanzó la iniciativa 90-90-90. Lograr para el 2020 :</a:t>
            </a:r>
            <a:endParaRPr lang="es-SV" sz="1600" dirty="0" smtClean="0">
              <a:solidFill>
                <a:srgbClr val="221E1F"/>
              </a:solidFill>
              <a:latin typeface="Arial"/>
              <a:ea typeface="Times New Roman"/>
            </a:endParaRPr>
          </a:p>
          <a:p>
            <a:pPr algn="just" fontAlgn="base"/>
            <a:r>
              <a:rPr lang="es-SV" sz="1600" dirty="0" smtClean="0">
                <a:solidFill>
                  <a:srgbClr val="221E1F"/>
                </a:solidFill>
                <a:latin typeface="Arial"/>
                <a:ea typeface="Times New Roman"/>
              </a:rPr>
              <a:t> </a:t>
            </a:r>
          </a:p>
          <a:p>
            <a:pPr marL="1200150" lvl="2" indent="-285750" algn="just" fontAlgn="base">
              <a:buBlip>
                <a:blip r:embed="rId5"/>
              </a:buBlip>
            </a:pPr>
            <a:r>
              <a:rPr lang="es-SV" sz="1600" dirty="0">
                <a:solidFill>
                  <a:srgbClr val="221E1F"/>
                </a:solidFill>
                <a:latin typeface="Arial"/>
                <a:ea typeface="Times New Roman"/>
              </a:rPr>
              <a:t>Q</a:t>
            </a:r>
            <a:r>
              <a:rPr lang="es-SV" sz="1600" dirty="0" smtClean="0">
                <a:solidFill>
                  <a:srgbClr val="221E1F"/>
                </a:solidFill>
                <a:latin typeface="Arial"/>
                <a:ea typeface="Times New Roman"/>
              </a:rPr>
              <a:t>ue </a:t>
            </a:r>
            <a:r>
              <a:rPr lang="es-SV" sz="1600" dirty="0">
                <a:solidFill>
                  <a:srgbClr val="221E1F"/>
                </a:solidFill>
                <a:latin typeface="Arial"/>
                <a:ea typeface="Times New Roman"/>
              </a:rPr>
              <a:t>el 90% de quienes viven con el virus </a:t>
            </a:r>
            <a:r>
              <a:rPr lang="es-SV" sz="1600" dirty="0" smtClean="0">
                <a:solidFill>
                  <a:srgbClr val="221E1F"/>
                </a:solidFill>
                <a:latin typeface="Arial"/>
                <a:ea typeface="Times New Roman"/>
              </a:rPr>
              <a:t>conozca su estado serológico (hoy </a:t>
            </a:r>
            <a:r>
              <a:rPr lang="es-SV" sz="1600" dirty="0">
                <a:solidFill>
                  <a:srgbClr val="221E1F"/>
                </a:solidFill>
                <a:latin typeface="Arial"/>
                <a:ea typeface="Times New Roman"/>
              </a:rPr>
              <a:t>solo lo sabe la mitad), </a:t>
            </a:r>
            <a:endParaRPr lang="es-SV" sz="1600" dirty="0" smtClean="0">
              <a:solidFill>
                <a:srgbClr val="221E1F"/>
              </a:solidFill>
              <a:latin typeface="Arial"/>
              <a:ea typeface="Times New Roman"/>
            </a:endParaRPr>
          </a:p>
          <a:p>
            <a:pPr marL="1200150" lvl="2" indent="-285750" algn="just" fontAlgn="base">
              <a:buBlip>
                <a:blip r:embed="rId5"/>
              </a:buBlip>
            </a:pPr>
            <a:endParaRPr lang="es-SV" sz="1600" dirty="0">
              <a:solidFill>
                <a:srgbClr val="221E1F"/>
              </a:solidFill>
              <a:latin typeface="Arial"/>
              <a:ea typeface="Times New Roman"/>
            </a:endParaRPr>
          </a:p>
          <a:p>
            <a:pPr marL="1200150" lvl="2" indent="-285750" algn="just" fontAlgn="base">
              <a:buBlip>
                <a:blip r:embed="rId5"/>
              </a:buBlip>
            </a:pPr>
            <a:r>
              <a:rPr lang="es-SV" sz="1600" dirty="0" smtClean="0">
                <a:solidFill>
                  <a:srgbClr val="221E1F"/>
                </a:solidFill>
                <a:latin typeface="Arial"/>
                <a:ea typeface="Times New Roman"/>
              </a:rPr>
              <a:t>Que </a:t>
            </a:r>
            <a:r>
              <a:rPr lang="es-SV" sz="1600" dirty="0">
                <a:solidFill>
                  <a:srgbClr val="221E1F"/>
                </a:solidFill>
                <a:latin typeface="Arial"/>
                <a:ea typeface="Times New Roman"/>
              </a:rPr>
              <a:t>el 90% de ellos esté bajo tratamiento (hoy es algo menos del 40%) </a:t>
            </a:r>
            <a:endParaRPr lang="es-SV" sz="1600" dirty="0" smtClean="0">
              <a:solidFill>
                <a:srgbClr val="221E1F"/>
              </a:solidFill>
              <a:latin typeface="Arial"/>
              <a:ea typeface="Times New Roman"/>
            </a:endParaRPr>
          </a:p>
          <a:p>
            <a:pPr marL="1200150" lvl="2" indent="-285750" algn="just" fontAlgn="base">
              <a:buBlip>
                <a:blip r:embed="rId5"/>
              </a:buBlip>
            </a:pPr>
            <a:endParaRPr lang="es-SV" sz="1600" dirty="0">
              <a:solidFill>
                <a:srgbClr val="221E1F"/>
              </a:solidFill>
              <a:latin typeface="Arial"/>
              <a:ea typeface="Times New Roman"/>
            </a:endParaRPr>
          </a:p>
          <a:p>
            <a:pPr marL="1200150" lvl="2" indent="-285750" algn="just" fontAlgn="base">
              <a:buBlip>
                <a:blip r:embed="rId5"/>
              </a:buBlip>
            </a:pPr>
            <a:r>
              <a:rPr lang="es-SV" sz="1600" dirty="0" smtClean="0">
                <a:solidFill>
                  <a:srgbClr val="221E1F"/>
                </a:solidFill>
                <a:latin typeface="Arial"/>
                <a:ea typeface="Times New Roman"/>
              </a:rPr>
              <a:t>y </a:t>
            </a:r>
            <a:r>
              <a:rPr lang="es-SV" sz="1600" dirty="0">
                <a:solidFill>
                  <a:srgbClr val="221E1F"/>
                </a:solidFill>
                <a:latin typeface="Arial"/>
                <a:ea typeface="Times New Roman"/>
              </a:rPr>
              <a:t>que el 90% de quienes están en tratamiento tengan la carga viral indetectable. </a:t>
            </a:r>
            <a:endParaRPr lang="es-SV" sz="1600" dirty="0" smtClean="0">
              <a:solidFill>
                <a:srgbClr val="221E1F"/>
              </a:solidFill>
              <a:latin typeface="Arial"/>
              <a:ea typeface="Times New Roman"/>
            </a:endParaRPr>
          </a:p>
          <a:p>
            <a:pPr lvl="2" algn="just" fontAlgn="base"/>
            <a:endParaRPr lang="es-SV" sz="1600" dirty="0" smtClean="0">
              <a:solidFill>
                <a:srgbClr val="221E1F"/>
              </a:solidFill>
              <a:latin typeface="Arial"/>
              <a:ea typeface="Times New Roman"/>
            </a:endParaRPr>
          </a:p>
          <a:p>
            <a:pPr lvl="2" algn="just" fontAlgn="base"/>
            <a:endParaRPr lang="es-SV" sz="1600" dirty="0" smtClean="0">
              <a:solidFill>
                <a:srgbClr val="221E1F"/>
              </a:solidFill>
              <a:latin typeface="Arial"/>
              <a:ea typeface="Times New Roman"/>
            </a:endParaRPr>
          </a:p>
          <a:p>
            <a:pPr marL="342900" lvl="2" indent="-342900" algn="just">
              <a:buBlip>
                <a:blip r:embed="rId4"/>
              </a:buBlip>
            </a:pPr>
            <a:r>
              <a:rPr lang="es-ES" sz="2000" dirty="0" smtClean="0"/>
              <a:t>Esta estrategia promueve acciones estratégicas en los próximos cinco años, </a:t>
            </a:r>
            <a:r>
              <a:rPr lang="es-SV" sz="1600" dirty="0" smtClean="0">
                <a:solidFill>
                  <a:srgbClr val="221E1F"/>
                </a:solidFill>
                <a:latin typeface="Arial"/>
                <a:ea typeface="Times New Roman"/>
              </a:rPr>
              <a:t> </a:t>
            </a:r>
            <a:r>
              <a:rPr lang="es-SV" sz="2000" dirty="0"/>
              <a:t>permitiría evitar 21 millones de muertes y prevenir 28 millones de nuevas infecciones para 2030.</a:t>
            </a:r>
          </a:p>
          <a:p>
            <a:pPr marL="342900" indent="-342900" algn="just">
              <a:buBlip>
                <a:blip r:embed="rId4"/>
              </a:buBlip>
            </a:pPr>
            <a:r>
              <a:rPr lang="es-ES" sz="2000" dirty="0" smtClean="0"/>
              <a:t>supone que permitirá al mundo ser testigo del fin de la epidemia de sida como amenaza a la salud pública, para 2030. </a:t>
            </a:r>
          </a:p>
          <a:p>
            <a:pPr algn="just"/>
            <a:endParaRPr lang="es-ES" sz="2000" dirty="0"/>
          </a:p>
          <a:p>
            <a:pPr lvl="2" algn="just" fontAlgn="base"/>
            <a:endParaRPr lang="en-GB" sz="1400" dirty="0">
              <a:latin typeface="Times New Roman"/>
              <a:ea typeface="Times New Roman"/>
            </a:endParaRPr>
          </a:p>
          <a:p>
            <a:pPr marL="285750" indent="-285750" algn="just" fontAlgn="base">
              <a:buBlip>
                <a:blip r:embed="rId4"/>
              </a:buBlip>
            </a:pPr>
            <a:endParaRPr lang="en-GB" sz="1600" dirty="0">
              <a:effectLst/>
              <a:latin typeface="Times New Roman"/>
              <a:ea typeface="Times New Roman"/>
            </a:endParaRPr>
          </a:p>
        </p:txBody>
      </p:sp>
    </p:spTree>
    <p:extLst>
      <p:ext uri="{BB962C8B-B14F-4D97-AF65-F5344CB8AC3E}">
        <p14:creationId xmlns:p14="http://schemas.microsoft.com/office/powerpoint/2010/main" val="3232733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Título"/>
          <p:cNvSpPr>
            <a:spLocks noGrp="1"/>
          </p:cNvSpPr>
          <p:nvPr>
            <p:ph type="title"/>
          </p:nvPr>
        </p:nvSpPr>
        <p:spPr>
          <a:xfrm>
            <a:off x="468313" y="0"/>
            <a:ext cx="8229600" cy="1143000"/>
          </a:xfrm>
        </p:spPr>
        <p:txBody>
          <a:bodyPr anchor="ctr"/>
          <a:lstStyle/>
          <a:p>
            <a:pPr algn="ctr"/>
            <a:r>
              <a:rPr lang="es-GT" altLang="en-US" sz="2800" smtClean="0">
                <a:latin typeface="Century Gothic" pitchFamily="34" charset="0"/>
                <a:cs typeface="Century Gothic" pitchFamily="34" charset="0"/>
              </a:rPr>
              <a:t>Tabla de resultados de Cascada de Servicio de Atención en VIH, El Salvador 2013</a:t>
            </a:r>
            <a:endParaRPr lang="en-US" altLang="en-US" sz="2800" smtClean="0">
              <a:latin typeface="Century Gothic" pitchFamily="34" charset="0"/>
              <a:cs typeface="Century Gothic" pitchFamily="34" charset="0"/>
            </a:endParaRPr>
          </a:p>
        </p:txBody>
      </p:sp>
      <p:sp>
        <p:nvSpPr>
          <p:cNvPr id="49155"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491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628775"/>
            <a:ext cx="8424862"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7893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Título"/>
          <p:cNvSpPr>
            <a:spLocks noGrp="1"/>
          </p:cNvSpPr>
          <p:nvPr>
            <p:ph type="title"/>
          </p:nvPr>
        </p:nvSpPr>
        <p:spPr>
          <a:xfrm>
            <a:off x="395288" y="0"/>
            <a:ext cx="8229600" cy="1143000"/>
          </a:xfrm>
        </p:spPr>
        <p:txBody>
          <a:bodyPr anchor="ctr"/>
          <a:lstStyle/>
          <a:p>
            <a:pPr algn="ctr"/>
            <a:r>
              <a:rPr lang="es-GT" altLang="en-US" sz="2800" smtClean="0">
                <a:latin typeface="Century Gothic" pitchFamily="34" charset="0"/>
                <a:cs typeface="Century Gothic" pitchFamily="34" charset="0"/>
              </a:rPr>
              <a:t>Gráfica de resultados de Cascada de Servicio de Atención en VIH, El Salvador 2013</a:t>
            </a:r>
            <a:endParaRPr lang="en-US" altLang="en-US" sz="2800" smtClean="0">
              <a:latin typeface="Century Gothic" pitchFamily="34" charset="0"/>
              <a:cs typeface="Century Gothic" pitchFamily="34" charset="0"/>
            </a:endParaRPr>
          </a:p>
        </p:txBody>
      </p:sp>
      <p:sp>
        <p:nvSpPr>
          <p:cNvPr id="50179"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5018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204913"/>
            <a:ext cx="917416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06938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Título"/>
          <p:cNvSpPr>
            <a:spLocks noGrp="1"/>
          </p:cNvSpPr>
          <p:nvPr>
            <p:ph type="title"/>
          </p:nvPr>
        </p:nvSpPr>
        <p:spPr>
          <a:xfrm>
            <a:off x="519113" y="0"/>
            <a:ext cx="8229600" cy="1196975"/>
          </a:xfrm>
        </p:spPr>
        <p:txBody>
          <a:bodyPr anchor="ctr"/>
          <a:lstStyle/>
          <a:p>
            <a:pPr algn="ctr"/>
            <a:r>
              <a:rPr lang="es-GT" altLang="en-US" sz="2400" smtClean="0">
                <a:latin typeface="Century Gothic" pitchFamily="34" charset="0"/>
                <a:cs typeface="Century Gothic" pitchFamily="34" charset="0"/>
              </a:rPr>
              <a:t>Gráfica de resultados de Cascada de Servicio de Atención en VIH, por sexo, pilares del 2 al 6 </a:t>
            </a:r>
            <a:br>
              <a:rPr lang="es-GT" altLang="en-US" sz="2400" smtClean="0">
                <a:latin typeface="Century Gothic" pitchFamily="34" charset="0"/>
                <a:cs typeface="Century Gothic" pitchFamily="34" charset="0"/>
              </a:rPr>
            </a:br>
            <a:r>
              <a:rPr lang="es-GT" altLang="en-US" sz="2400" smtClean="0">
                <a:latin typeface="Century Gothic" pitchFamily="34" charset="0"/>
                <a:cs typeface="Century Gothic" pitchFamily="34" charset="0"/>
              </a:rPr>
              <a:t>El Salvador 2013</a:t>
            </a:r>
            <a:endParaRPr lang="en-US" altLang="en-US" sz="2400" smtClean="0">
              <a:latin typeface="Century Gothic" pitchFamily="34" charset="0"/>
              <a:cs typeface="Century Gothic" pitchFamily="34" charset="0"/>
            </a:endParaRPr>
          </a:p>
        </p:txBody>
      </p:sp>
      <p:sp>
        <p:nvSpPr>
          <p:cNvPr id="51203" name="2 Marcador de texto"/>
          <p:cNvSpPr>
            <a:spLocks noGrp="1"/>
          </p:cNvSpPr>
          <p:nvPr>
            <p:ph type="body" sz="quarter" idx="13"/>
          </p:nvPr>
        </p:nvSpPr>
        <p:spPr>
          <a:xfrm>
            <a:off x="430213" y="1619250"/>
            <a:ext cx="8229600" cy="2827338"/>
          </a:xfrm>
        </p:spPr>
        <p:txBody>
          <a:bodyPr/>
          <a:lstStyle/>
          <a:p>
            <a:endParaRPr lang="en-US" altLang="en-US" smtClean="0"/>
          </a:p>
        </p:txBody>
      </p:sp>
      <p:pic>
        <p:nvPicPr>
          <p:cNvPr id="512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341438"/>
            <a:ext cx="85026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3905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Título"/>
          <p:cNvSpPr>
            <a:spLocks noGrp="1"/>
          </p:cNvSpPr>
          <p:nvPr>
            <p:ph type="title"/>
          </p:nvPr>
        </p:nvSpPr>
        <p:spPr>
          <a:xfrm>
            <a:off x="468313" y="0"/>
            <a:ext cx="8229600" cy="1143000"/>
          </a:xfrm>
        </p:spPr>
        <p:txBody>
          <a:bodyPr anchor="ctr"/>
          <a:lstStyle/>
          <a:p>
            <a:r>
              <a:rPr lang="es-GT" altLang="en-US" sz="2800" smtClean="0">
                <a:latin typeface="Century Gothic" pitchFamily="34" charset="0"/>
                <a:cs typeface="Century Gothic" pitchFamily="34" charset="0"/>
              </a:rPr>
              <a:t>Resultado de factores modulares, servicios prestados en CAI’s (n=17)</a:t>
            </a:r>
            <a:endParaRPr lang="en-US" altLang="en-US" sz="2800" smtClean="0">
              <a:latin typeface="Century Gothic" pitchFamily="34" charset="0"/>
              <a:cs typeface="Century Gothic" pitchFamily="34" charset="0"/>
            </a:endParaRPr>
          </a:p>
        </p:txBody>
      </p:sp>
      <p:sp>
        <p:nvSpPr>
          <p:cNvPr id="52227"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196975"/>
            <a:ext cx="669607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6665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a:xfrm>
            <a:off x="519113" y="-26988"/>
            <a:ext cx="8229600" cy="1143001"/>
          </a:xfrm>
        </p:spPr>
        <p:txBody>
          <a:bodyPr anchor="ctr"/>
          <a:lstStyle/>
          <a:p>
            <a:r>
              <a:rPr lang="es-GT" altLang="en-US" sz="2800" smtClean="0">
                <a:latin typeface="Century Gothic" pitchFamily="34" charset="0"/>
                <a:cs typeface="Century Gothic" pitchFamily="34" charset="0"/>
              </a:rPr>
              <a:t>Resultado de factores modulares, actividades de gestión en CAI’s (n=17) (1)</a:t>
            </a:r>
            <a:endParaRPr lang="en-US" altLang="en-US" sz="2800" smtClean="0">
              <a:latin typeface="Century Gothic" pitchFamily="34" charset="0"/>
              <a:cs typeface="Century Gothic" pitchFamily="34" charset="0"/>
            </a:endParaRPr>
          </a:p>
        </p:txBody>
      </p:sp>
      <p:sp>
        <p:nvSpPr>
          <p:cNvPr id="53251"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325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193800"/>
            <a:ext cx="65532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65739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a:xfrm>
            <a:off x="519113" y="0"/>
            <a:ext cx="8229600" cy="1143000"/>
          </a:xfrm>
        </p:spPr>
        <p:txBody>
          <a:bodyPr anchor="ctr"/>
          <a:lstStyle/>
          <a:p>
            <a:r>
              <a:rPr lang="es-GT" altLang="en-US" sz="2800" smtClean="0">
                <a:latin typeface="Century Gothic" pitchFamily="34" charset="0"/>
                <a:cs typeface="Century Gothic" pitchFamily="34" charset="0"/>
              </a:rPr>
              <a:t>Resultado de factores modulares, actividades de gestión en CAI’s (n=17) (2)</a:t>
            </a:r>
            <a:endParaRPr lang="en-US" altLang="en-US" sz="2800" smtClean="0">
              <a:latin typeface="Century Gothic" pitchFamily="34" charset="0"/>
              <a:cs typeface="Century Gothic" pitchFamily="34" charset="0"/>
            </a:endParaRPr>
          </a:p>
        </p:txBody>
      </p:sp>
      <p:sp>
        <p:nvSpPr>
          <p:cNvPr id="54275"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42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196975"/>
            <a:ext cx="69119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32046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Título"/>
          <p:cNvSpPr>
            <a:spLocks noGrp="1"/>
          </p:cNvSpPr>
          <p:nvPr>
            <p:ph type="title"/>
          </p:nvPr>
        </p:nvSpPr>
        <p:spPr>
          <a:xfrm>
            <a:off x="519113" y="-26988"/>
            <a:ext cx="8229600" cy="1143001"/>
          </a:xfrm>
        </p:spPr>
        <p:txBody>
          <a:bodyPr anchor="ctr"/>
          <a:lstStyle/>
          <a:p>
            <a:r>
              <a:rPr lang="es-GT" altLang="en-US" sz="2800" smtClean="0">
                <a:latin typeface="Century Gothic" pitchFamily="34" charset="0"/>
                <a:cs typeface="Century Gothic" pitchFamily="34" charset="0"/>
              </a:rPr>
              <a:t>Resultado de factores modulares, personal que labora en CAI’s (n=17)</a:t>
            </a:r>
            <a:endParaRPr lang="en-US" altLang="en-US" sz="2800" smtClean="0">
              <a:latin typeface="Century Gothic" pitchFamily="34" charset="0"/>
              <a:cs typeface="Century Gothic" pitchFamily="34" charset="0"/>
            </a:endParaRPr>
          </a:p>
        </p:txBody>
      </p:sp>
      <p:sp>
        <p:nvSpPr>
          <p:cNvPr id="55299"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530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350" y="1695450"/>
            <a:ext cx="83947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122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446088" y="0"/>
            <a:ext cx="8229600" cy="1143000"/>
          </a:xfrm>
        </p:spPr>
        <p:txBody>
          <a:bodyPr anchor="ctr"/>
          <a:lstStyle/>
          <a:p>
            <a:r>
              <a:rPr lang="es-GT" altLang="en-US" sz="2800" smtClean="0">
                <a:latin typeface="Century Gothic" pitchFamily="34" charset="0"/>
                <a:cs typeface="Century Gothic" pitchFamily="34" charset="0"/>
              </a:rPr>
              <a:t>Resultado de factores modulares, personal médico que labora en CAI’s (n=17)</a:t>
            </a:r>
            <a:endParaRPr lang="en-US" altLang="en-US" sz="2800" smtClean="0">
              <a:latin typeface="Century Gothic" pitchFamily="34" charset="0"/>
              <a:cs typeface="Century Gothic" pitchFamily="34" charset="0"/>
            </a:endParaRPr>
          </a:p>
        </p:txBody>
      </p:sp>
      <p:sp>
        <p:nvSpPr>
          <p:cNvPr id="56323"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632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43000"/>
            <a:ext cx="7272338"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66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Título"/>
          <p:cNvSpPr>
            <a:spLocks noGrp="1"/>
          </p:cNvSpPr>
          <p:nvPr>
            <p:ph type="title"/>
          </p:nvPr>
        </p:nvSpPr>
        <p:spPr>
          <a:xfrm>
            <a:off x="430213" y="44450"/>
            <a:ext cx="8229600" cy="1143000"/>
          </a:xfrm>
        </p:spPr>
        <p:txBody>
          <a:bodyPr/>
          <a:lstStyle/>
          <a:p>
            <a:r>
              <a:rPr lang="es-GT" altLang="en-US" sz="2400" smtClean="0">
                <a:latin typeface="Century Gothic" pitchFamily="34" charset="0"/>
                <a:cs typeface="Century Gothic" pitchFamily="34" charset="0"/>
              </a:rPr>
              <a:t>Resultado de factores modulares, promedio de pacientes por médico por CAI y adherencia de </a:t>
            </a:r>
            <a:r>
              <a:rPr lang="es-GT" altLang="en-US" sz="2400" u="sng" smtClean="0">
                <a:latin typeface="Century Gothic" pitchFamily="34" charset="0"/>
                <a:cs typeface="Century Gothic" pitchFamily="34" charset="0"/>
              </a:rPr>
              <a:t>&gt;</a:t>
            </a:r>
            <a:r>
              <a:rPr lang="es-GT" altLang="en-US" sz="2400" smtClean="0">
                <a:latin typeface="Century Gothic" pitchFamily="34" charset="0"/>
                <a:cs typeface="Century Gothic" pitchFamily="34" charset="0"/>
              </a:rPr>
              <a:t>85% con carga viral menor a 1000 copias  (n=20)</a:t>
            </a:r>
            <a:endParaRPr lang="en-US" altLang="en-US" sz="2400" smtClean="0">
              <a:latin typeface="Century Gothic" pitchFamily="34" charset="0"/>
              <a:cs typeface="Century Gothic" pitchFamily="34" charset="0"/>
            </a:endParaRPr>
          </a:p>
        </p:txBody>
      </p:sp>
      <p:sp>
        <p:nvSpPr>
          <p:cNvPr id="57347" name="2 Marcador de texto"/>
          <p:cNvSpPr>
            <a:spLocks noGrp="1"/>
          </p:cNvSpPr>
          <p:nvPr>
            <p:ph type="body" sz="quarter" idx="13"/>
          </p:nvPr>
        </p:nvSpPr>
        <p:spPr>
          <a:xfrm>
            <a:off x="430213" y="1619250"/>
            <a:ext cx="8229600" cy="4978400"/>
          </a:xfrm>
        </p:spPr>
        <p:txBody>
          <a:bodyPr/>
          <a:lstStyle/>
          <a:p>
            <a:endParaRPr lang="en-US" altLang="en-US" smtClean="0"/>
          </a:p>
        </p:txBody>
      </p:sp>
      <p:pic>
        <p:nvPicPr>
          <p:cNvPr id="573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97025"/>
            <a:ext cx="836771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529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Título"/>
          <p:cNvSpPr>
            <a:spLocks noGrp="1"/>
          </p:cNvSpPr>
          <p:nvPr>
            <p:ph type="title"/>
          </p:nvPr>
        </p:nvSpPr>
        <p:spPr>
          <a:xfrm>
            <a:off x="457200" y="274638"/>
            <a:ext cx="8229600" cy="777875"/>
          </a:xfrm>
        </p:spPr>
        <p:txBody>
          <a:bodyPr/>
          <a:lstStyle/>
          <a:p>
            <a:pPr eaLnBrk="1" hangingPunct="1"/>
            <a:r>
              <a:rPr lang="es-GT" altLang="en-US" smtClean="0">
                <a:latin typeface="Century Gothic" pitchFamily="34" charset="0"/>
                <a:cs typeface="Arial" charset="0"/>
              </a:rPr>
              <a:t>Limitaciones de registro de datos </a:t>
            </a:r>
          </a:p>
        </p:txBody>
      </p:sp>
      <p:sp>
        <p:nvSpPr>
          <p:cNvPr id="9219" name="2 Marcador de contenido"/>
          <p:cNvSpPr>
            <a:spLocks noGrp="1"/>
          </p:cNvSpPr>
          <p:nvPr>
            <p:ph sz="quarter" idx="1"/>
          </p:nvPr>
        </p:nvSpPr>
        <p:spPr>
          <a:xfrm>
            <a:off x="468313" y="1557338"/>
            <a:ext cx="8135937" cy="4967287"/>
          </a:xfrm>
        </p:spPr>
        <p:txBody>
          <a:bodyPr/>
          <a:lstStyle/>
          <a:p>
            <a:pPr marL="266700" indent="-85725" eaLnBrk="1" hangingPunct="1">
              <a:lnSpc>
                <a:spcPct val="150000"/>
              </a:lnSpc>
              <a:defRPr/>
            </a:pPr>
            <a:r>
              <a:rPr lang="es-GT" sz="1600" dirty="0" smtClean="0">
                <a:ea typeface="Segoe UI" pitchFamily="34" charset="0"/>
              </a:rPr>
              <a:t>3 Clínicas no fueron incluidas en relación a factores modulares, una atiende exclusivamente a niños/as, el de Maternidad para el 2013 aun era sólo para profilaxis y el de La Unión, por situaciones administrativas del CAI, solo brinda servicios un día a la semana.</a:t>
            </a:r>
          </a:p>
          <a:p>
            <a:pPr marL="266700" indent="-85725" eaLnBrk="1" hangingPunct="1">
              <a:lnSpc>
                <a:spcPct val="150000"/>
              </a:lnSpc>
              <a:defRPr/>
            </a:pPr>
            <a:r>
              <a:rPr lang="es-GT" sz="1600" dirty="0" smtClean="0">
                <a:ea typeface="Segoe UI" pitchFamily="34" charset="0"/>
              </a:rPr>
              <a:t>Sanidad Militar e ISSS no cuentan con desagregación de información completa, y en el 2013 no ingresa datos al SUMEVE.</a:t>
            </a:r>
          </a:p>
          <a:p>
            <a:pPr marL="266700" indent="-85725" eaLnBrk="1" hangingPunct="1">
              <a:lnSpc>
                <a:spcPct val="150000"/>
              </a:lnSpc>
              <a:defRPr/>
            </a:pPr>
            <a:r>
              <a:rPr lang="es-SV" sz="1600" dirty="0" smtClean="0"/>
              <a:t>El país no tiene sistematizado la forma de reportar la mortalidad por VIH, sobre todo si se habla de muerte NO institucional, por lo que el pilar dos, de la cascada no es exacto.</a:t>
            </a:r>
          </a:p>
          <a:p>
            <a:pPr marL="266700" indent="-85725" eaLnBrk="1" hangingPunct="1">
              <a:lnSpc>
                <a:spcPct val="150000"/>
              </a:lnSpc>
              <a:defRPr/>
            </a:pPr>
            <a:r>
              <a:rPr lang="es-SV" sz="1600" dirty="0" smtClean="0">
                <a:ea typeface="Segoe UI" pitchFamily="34" charset="0"/>
              </a:rPr>
              <a:t>Fechas de información.</a:t>
            </a:r>
          </a:p>
          <a:p>
            <a:pPr marL="266700" indent="-85725" eaLnBrk="1" hangingPunct="1">
              <a:lnSpc>
                <a:spcPct val="150000"/>
              </a:lnSpc>
              <a:defRPr/>
            </a:pPr>
            <a:r>
              <a:rPr lang="es-SV" sz="1600" dirty="0" smtClean="0"/>
              <a:t>Existen diversas formas para la recolección de información en las CAI.  No hay una estandarización de los procesos de atención y medición de adherencia en el MINSAL e ISSS.</a:t>
            </a:r>
            <a:endParaRPr lang="en-US" sz="1600" dirty="0" smtClean="0"/>
          </a:p>
          <a:p>
            <a:pPr marL="0" indent="0" eaLnBrk="1" hangingPunct="1">
              <a:lnSpc>
                <a:spcPct val="150000"/>
              </a:lnSpc>
              <a:buFont typeface="Wingdings 2" pitchFamily="18" charset="2"/>
              <a:buNone/>
              <a:defRPr/>
            </a:pPr>
            <a:endParaRPr lang="es-SV" sz="1600" dirty="0" smtClean="0">
              <a:ea typeface="Segoe UI" pitchFamily="34" charset="0"/>
            </a:endParaRPr>
          </a:p>
          <a:p>
            <a:pPr marL="0" indent="0" eaLnBrk="1" hangingPunct="1">
              <a:lnSpc>
                <a:spcPct val="150000"/>
              </a:lnSpc>
              <a:buFont typeface="Wingdings 2" pitchFamily="18" charset="2"/>
              <a:buNone/>
              <a:defRPr/>
            </a:pPr>
            <a:r>
              <a:rPr lang="es-SV" sz="1600" dirty="0" smtClean="0">
                <a:ea typeface="Segoe UI" pitchFamily="34" charset="0"/>
              </a:rPr>
              <a:t> </a:t>
            </a:r>
            <a:endParaRPr lang="es-GT" sz="1600" dirty="0" smtClean="0">
              <a:ea typeface="Segoe UI" pitchFamily="34" charset="0"/>
            </a:endParaRPr>
          </a:p>
          <a:p>
            <a:pPr eaLnBrk="1" hangingPunct="1">
              <a:buFont typeface="Wingdings 2" pitchFamily="18" charset="2"/>
              <a:buNone/>
              <a:defRPr/>
            </a:pPr>
            <a:endParaRPr lang="es-GT" dirty="0" smtClean="0"/>
          </a:p>
        </p:txBody>
      </p:sp>
    </p:spTree>
    <p:extLst>
      <p:ext uri="{BB962C8B-B14F-4D97-AF65-F5344CB8AC3E}">
        <p14:creationId xmlns:p14="http://schemas.microsoft.com/office/powerpoint/2010/main" val="4284381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554782"/>
            <a:ext cx="7560840" cy="5754538"/>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000" dirty="0">
              <a:solidFill>
                <a:srgbClr val="000000"/>
              </a:solidFill>
            </a:endParaRPr>
          </a:p>
          <a:p>
            <a:pPr marL="342900" indent="-342900" algn="just">
              <a:buBlip>
                <a:blip r:embed="rId3"/>
              </a:buBlip>
            </a:pPr>
            <a:r>
              <a:rPr lang="es-ES" sz="2000" dirty="0">
                <a:solidFill>
                  <a:srgbClr val="000000"/>
                </a:solidFill>
              </a:rPr>
              <a:t> </a:t>
            </a:r>
            <a:r>
              <a:rPr lang="es-ES" dirty="0">
                <a:solidFill>
                  <a:srgbClr val="000000"/>
                </a:solidFill>
              </a:rPr>
              <a:t>América Latina sigue siendo una región con alta cobertura de tratamiento antirretroviral. </a:t>
            </a:r>
            <a:endParaRPr lang="es-ES" dirty="0" smtClean="0">
              <a:solidFill>
                <a:srgbClr val="000000"/>
              </a:solidFill>
            </a:endParaRPr>
          </a:p>
          <a:p>
            <a:pPr marL="342900" indent="-342900" algn="just">
              <a:buBlip>
                <a:blip r:embed="rId3"/>
              </a:buBlip>
            </a:pPr>
            <a:endParaRPr lang="es-ES" dirty="0">
              <a:solidFill>
                <a:srgbClr val="000000"/>
              </a:solidFill>
            </a:endParaRPr>
          </a:p>
          <a:p>
            <a:pPr marL="342900" indent="-342900" algn="just">
              <a:buBlip>
                <a:blip r:embed="rId3"/>
              </a:buBlip>
            </a:pPr>
            <a:r>
              <a:rPr lang="es-ES" dirty="0" smtClean="0">
                <a:solidFill>
                  <a:srgbClr val="000000"/>
                </a:solidFill>
              </a:rPr>
              <a:t>Aproximadamente </a:t>
            </a:r>
            <a:r>
              <a:rPr lang="es-ES" dirty="0">
                <a:solidFill>
                  <a:srgbClr val="000000"/>
                </a:solidFill>
              </a:rPr>
              <a:t>el 45% de los 1,6 millones de personas estimadas que viven con el VIH tienen acceso a la terapia antirretroviral, aunque existe variación entre y dentro de los países. </a:t>
            </a:r>
            <a:endParaRPr lang="es-ES" dirty="0" smtClean="0">
              <a:solidFill>
                <a:srgbClr val="000000"/>
              </a:solidFill>
            </a:endParaRPr>
          </a:p>
          <a:p>
            <a:pPr marL="342900" indent="-342900" algn="just">
              <a:buBlip>
                <a:blip r:embed="rId3"/>
              </a:buBlip>
            </a:pPr>
            <a:endParaRPr lang="es-ES" dirty="0">
              <a:solidFill>
                <a:srgbClr val="000000"/>
              </a:solidFill>
            </a:endParaRPr>
          </a:p>
          <a:p>
            <a:pPr marL="342900" indent="-342900" algn="just">
              <a:buBlip>
                <a:blip r:embed="rId3"/>
              </a:buBlip>
            </a:pPr>
            <a:r>
              <a:rPr lang="es-ES" dirty="0" smtClean="0">
                <a:solidFill>
                  <a:srgbClr val="000000"/>
                </a:solidFill>
              </a:rPr>
              <a:t>Este </a:t>
            </a:r>
            <a:r>
              <a:rPr lang="es-ES" dirty="0">
                <a:solidFill>
                  <a:srgbClr val="000000"/>
                </a:solidFill>
              </a:rPr>
              <a:t>año, 26 países de América Latina y Caribe establecieron nuevas metas regionales para 2020 sobre diagnóstico temprano, tratamiento y detección de carga viral, con el fin de impulsar la reducción de nuevas infecciones, mejorar la calidad de vida de las personas que viven con el VIH y reducir la mortalidad por sida y otras enfermedades asociadas. </a:t>
            </a:r>
            <a:endParaRPr lang="es-ES" dirty="0" smtClean="0">
              <a:solidFill>
                <a:srgbClr val="000000"/>
              </a:solidFill>
            </a:endParaRPr>
          </a:p>
          <a:p>
            <a:pPr marL="342900" indent="-342900" algn="just">
              <a:buBlip>
                <a:blip r:embed="rId3"/>
              </a:buBlip>
            </a:pPr>
            <a:endParaRPr lang="es-ES" dirty="0">
              <a:solidFill>
                <a:srgbClr val="000000"/>
              </a:solidFill>
            </a:endParaRPr>
          </a:p>
          <a:p>
            <a:pPr marL="342900" indent="-342900" algn="just">
              <a:buBlip>
                <a:blip r:embed="rId3"/>
              </a:buBlip>
            </a:pPr>
            <a:r>
              <a:rPr lang="es-ES" dirty="0" smtClean="0">
                <a:solidFill>
                  <a:srgbClr val="000000"/>
                </a:solidFill>
              </a:rPr>
              <a:t>En </a:t>
            </a:r>
            <a:r>
              <a:rPr lang="es-ES" dirty="0">
                <a:solidFill>
                  <a:srgbClr val="000000"/>
                </a:solidFill>
              </a:rPr>
              <a:t>estas dos regiones se estima en la actualidad que el 70% de las personas viviendo con VIH han sido diagnosticadas. </a:t>
            </a:r>
            <a:endParaRPr lang="es-ES" dirty="0" smtClean="0">
              <a:solidFill>
                <a:srgbClr val="000000"/>
              </a:solidFill>
            </a:endParaRPr>
          </a:p>
          <a:p>
            <a:pPr marL="342900" indent="-342900" algn="just">
              <a:buBlip>
                <a:blip r:embed="rId3"/>
              </a:buBlip>
            </a:pPr>
            <a:endParaRPr lang="es-ES" dirty="0">
              <a:solidFill>
                <a:srgbClr val="000000"/>
              </a:solidFill>
            </a:endParaRPr>
          </a:p>
          <a:p>
            <a:pPr marL="342900" indent="-342900" algn="just">
              <a:buBlip>
                <a:blip r:embed="rId3"/>
              </a:buBlip>
            </a:pPr>
            <a:r>
              <a:rPr lang="es-ES" dirty="0" smtClean="0">
                <a:solidFill>
                  <a:srgbClr val="000000"/>
                </a:solidFill>
              </a:rPr>
              <a:t>Las </a:t>
            </a:r>
            <a:r>
              <a:rPr lang="es-ES" dirty="0">
                <a:solidFill>
                  <a:srgbClr val="000000"/>
                </a:solidFill>
              </a:rPr>
              <a:t>tendencias actuales sugieren que es factible que el 90% de todas las personas que viven con el VIH sean diagnosticadas para 2020, siempre ofreciendo la prueba de VIH dentro de un marco de respeto de los derechos humanos. </a:t>
            </a:r>
            <a:endParaRPr lang="es-ES"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500" y="116632"/>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4842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Título"/>
          <p:cNvSpPr>
            <a:spLocks noGrp="1"/>
          </p:cNvSpPr>
          <p:nvPr>
            <p:ph type="title"/>
          </p:nvPr>
        </p:nvSpPr>
        <p:spPr/>
        <p:txBody>
          <a:bodyPr/>
          <a:lstStyle/>
          <a:p>
            <a:pPr eaLnBrk="1" hangingPunct="1"/>
            <a:r>
              <a:rPr lang="es-GT" altLang="en-US" smtClean="0">
                <a:latin typeface="Century Gothic" pitchFamily="34" charset="0"/>
                <a:cs typeface="Arial" charset="0"/>
              </a:rPr>
              <a:t>Conclusiones El Salvador</a:t>
            </a:r>
          </a:p>
        </p:txBody>
      </p:sp>
      <p:sp>
        <p:nvSpPr>
          <p:cNvPr id="59395" name="2 Marcador de contenido"/>
          <p:cNvSpPr>
            <a:spLocks noGrp="1"/>
          </p:cNvSpPr>
          <p:nvPr>
            <p:ph sz="quarter" idx="1"/>
          </p:nvPr>
        </p:nvSpPr>
        <p:spPr>
          <a:xfrm>
            <a:off x="684213" y="1557338"/>
            <a:ext cx="7920037" cy="4572000"/>
          </a:xfrm>
        </p:spPr>
        <p:txBody>
          <a:bodyPr/>
          <a:lstStyle/>
          <a:p>
            <a:pPr eaLnBrk="1" hangingPunct="1">
              <a:lnSpc>
                <a:spcPct val="150000"/>
              </a:lnSpc>
            </a:pPr>
            <a:r>
              <a:rPr lang="es-GT" altLang="en-US" sz="1600" smtClean="0"/>
              <a:t>95% de los CAI’s realizan una carga viral al año.</a:t>
            </a:r>
          </a:p>
          <a:p>
            <a:pPr eaLnBrk="1" hangingPunct="1">
              <a:lnSpc>
                <a:spcPct val="150000"/>
              </a:lnSpc>
            </a:pPr>
            <a:r>
              <a:rPr lang="es-GT" altLang="en-US" sz="1600" smtClean="0"/>
              <a:t>10% (2 de 20) de los CAI’s realiza dos cargas virales al año a pacientes en atención, 85% (17 de 20) al menos una carga viral al año, y 5% (1 de 20) realizan carga viral al 80% de los pacientes atendidos en el CAI.</a:t>
            </a:r>
          </a:p>
          <a:p>
            <a:pPr eaLnBrk="1" hangingPunct="1">
              <a:lnSpc>
                <a:spcPct val="150000"/>
              </a:lnSpc>
            </a:pPr>
            <a:r>
              <a:rPr lang="es-GT" altLang="en-US" sz="1600" smtClean="0"/>
              <a:t>El 59% de las personas con VIH atendidos en los CAI´s son masculinos. (ligados, retenidos, en TARV, y con reporte de adherencia menor a 1000 y 20 copias /mL)</a:t>
            </a:r>
          </a:p>
          <a:p>
            <a:pPr eaLnBrk="1" hangingPunct="1">
              <a:lnSpc>
                <a:spcPct val="150000"/>
              </a:lnSpc>
            </a:pPr>
            <a:r>
              <a:rPr lang="es-GT" altLang="en-US" sz="1600" smtClean="0"/>
              <a:t>10% (2 de 20) de CAI’s cuentan con pacientes con ARV con adherencia ≥ al 85%, y el 55% (11 de 20) entre 84 a 70% de adherencia con carga viral menos a 1000 copias por ml.</a:t>
            </a:r>
          </a:p>
          <a:p>
            <a:pPr eaLnBrk="1" hangingPunct="1">
              <a:lnSpc>
                <a:spcPct val="150000"/>
              </a:lnSpc>
            </a:pPr>
            <a:r>
              <a:rPr lang="es-GT" altLang="en-US" sz="1600" smtClean="0"/>
              <a:t>En El Salvador el 70% de los pacientes  con ARV presentan carga viral menor a 1000 copias por ml, y el 47% de ellos presentan carga viral menor a 20 copias por ml.</a:t>
            </a:r>
          </a:p>
          <a:p>
            <a:pPr eaLnBrk="1" hangingPunct="1">
              <a:lnSpc>
                <a:spcPct val="150000"/>
              </a:lnSpc>
            </a:pPr>
            <a:endParaRPr lang="es-GT" altLang="en-US" sz="1600" smtClean="0"/>
          </a:p>
          <a:p>
            <a:pPr eaLnBrk="1" hangingPunct="1">
              <a:lnSpc>
                <a:spcPct val="150000"/>
              </a:lnSpc>
            </a:pPr>
            <a:endParaRPr lang="es-GT" altLang="en-US" sz="1600" smtClean="0"/>
          </a:p>
          <a:p>
            <a:pPr eaLnBrk="1" hangingPunct="1">
              <a:lnSpc>
                <a:spcPct val="150000"/>
              </a:lnSpc>
            </a:pPr>
            <a:endParaRPr lang="es-GT" altLang="en-US" sz="1600" smtClean="0"/>
          </a:p>
          <a:p>
            <a:pPr eaLnBrk="1" hangingPunct="1">
              <a:buFont typeface="Wingdings 2" pitchFamily="18" charset="2"/>
              <a:buNone/>
            </a:pPr>
            <a:endParaRPr lang="es-GT" altLang="en-US" smtClean="0"/>
          </a:p>
        </p:txBody>
      </p:sp>
    </p:spTree>
    <p:extLst>
      <p:ext uri="{BB962C8B-B14F-4D97-AF65-F5344CB8AC3E}">
        <p14:creationId xmlns:p14="http://schemas.microsoft.com/office/powerpoint/2010/main" val="118324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Título"/>
          <p:cNvSpPr>
            <a:spLocks noGrp="1"/>
          </p:cNvSpPr>
          <p:nvPr>
            <p:ph type="title"/>
          </p:nvPr>
        </p:nvSpPr>
        <p:spPr/>
        <p:txBody>
          <a:bodyPr/>
          <a:lstStyle/>
          <a:p>
            <a:pPr eaLnBrk="1" hangingPunct="1"/>
            <a:r>
              <a:rPr lang="es-GT" altLang="en-US" smtClean="0">
                <a:latin typeface="Century Gothic" pitchFamily="34" charset="0"/>
                <a:cs typeface="Arial" charset="0"/>
              </a:rPr>
              <a:t>Conclusiones El Salvador</a:t>
            </a:r>
          </a:p>
        </p:txBody>
      </p:sp>
      <p:sp>
        <p:nvSpPr>
          <p:cNvPr id="60419" name="2 Marcador de contenido"/>
          <p:cNvSpPr>
            <a:spLocks noGrp="1"/>
          </p:cNvSpPr>
          <p:nvPr>
            <p:ph sz="quarter" idx="1"/>
          </p:nvPr>
        </p:nvSpPr>
        <p:spPr>
          <a:xfrm>
            <a:off x="684213" y="1557338"/>
            <a:ext cx="7920037" cy="5040312"/>
          </a:xfrm>
        </p:spPr>
        <p:txBody>
          <a:bodyPr/>
          <a:lstStyle/>
          <a:p>
            <a:pPr eaLnBrk="1" hangingPunct="1">
              <a:lnSpc>
                <a:spcPct val="150000"/>
              </a:lnSpc>
            </a:pPr>
            <a:r>
              <a:rPr lang="es-GT" altLang="en-US" sz="1600" smtClean="0"/>
              <a:t>Del total de personas que conocen su diagnóstico, el 20% no están vinculadas a cuidado. </a:t>
            </a:r>
          </a:p>
          <a:p>
            <a:pPr eaLnBrk="1" hangingPunct="1">
              <a:lnSpc>
                <a:spcPct val="150000"/>
              </a:lnSpc>
            </a:pPr>
            <a:r>
              <a:rPr lang="es-GT" altLang="en-US" sz="1600" smtClean="0"/>
              <a:t>Se cuenta con personal en las CAI para atender la demanda en el 90% de las clínicas.</a:t>
            </a:r>
          </a:p>
          <a:p>
            <a:pPr eaLnBrk="1" hangingPunct="1">
              <a:lnSpc>
                <a:spcPct val="150000"/>
              </a:lnSpc>
            </a:pPr>
            <a:r>
              <a:rPr lang="es-GT" altLang="en-US" sz="1600" smtClean="0"/>
              <a:t>100% de las clínicas no realizan investigación sobre uso/abuso de sustancias.  </a:t>
            </a:r>
          </a:p>
          <a:p>
            <a:pPr eaLnBrk="1" hangingPunct="1">
              <a:lnSpc>
                <a:spcPct val="150000"/>
              </a:lnSpc>
            </a:pPr>
            <a:r>
              <a:rPr lang="es-GT" altLang="en-US" sz="1600" smtClean="0"/>
              <a:t>Debe fortalecerse la atención en la detección temprana del </a:t>
            </a:r>
            <a:r>
              <a:rPr lang="es-GT" altLang="en-US" sz="1600" smtClean="0">
                <a:solidFill>
                  <a:srgbClr val="FF0000"/>
                </a:solidFill>
              </a:rPr>
              <a:t>CA Cervico Uterino</a:t>
            </a:r>
            <a:r>
              <a:rPr lang="es-GT" altLang="en-US" sz="1600" smtClean="0"/>
              <a:t>.</a:t>
            </a:r>
          </a:p>
          <a:p>
            <a:pPr eaLnBrk="1" hangingPunct="1">
              <a:lnSpc>
                <a:spcPct val="150000"/>
              </a:lnSpc>
            </a:pPr>
            <a:r>
              <a:rPr lang="es-SV" altLang="en-US" sz="1600" smtClean="0"/>
              <a:t>Todos los CAI cuentan con promotor/a contratado/a para visita domiciliaria. Esto podría ser una oportunidad para reforzar el tema de adherencia.  </a:t>
            </a:r>
            <a:r>
              <a:rPr lang="es-GT" altLang="en-US" sz="1600" smtClean="0"/>
              <a:t>Aunque la visita domiciliaria se dificulta en zonas con altos índice de violencia.</a:t>
            </a:r>
          </a:p>
          <a:p>
            <a:pPr eaLnBrk="1" hangingPunct="1">
              <a:lnSpc>
                <a:spcPct val="150000"/>
              </a:lnSpc>
            </a:pPr>
            <a:r>
              <a:rPr lang="es-SV" altLang="en-US" sz="1600" smtClean="0"/>
              <a:t>En El Salvador las clínicas de TAR no cuentan con pruebas de tamizaje para Gonorrea/Chlamydia ni otras ITS. Si hacen el tamizaje basal para hepatitis B y C. </a:t>
            </a:r>
          </a:p>
          <a:p>
            <a:pPr eaLnBrk="1" hangingPunct="1">
              <a:lnSpc>
                <a:spcPct val="150000"/>
              </a:lnSpc>
            </a:pPr>
            <a:endParaRPr lang="es-GT" altLang="en-US" sz="1600" smtClean="0"/>
          </a:p>
          <a:p>
            <a:pPr eaLnBrk="1" hangingPunct="1">
              <a:buFont typeface="Wingdings 2" pitchFamily="18" charset="2"/>
              <a:buNone/>
            </a:pPr>
            <a:endParaRPr lang="es-GT" altLang="en-US" smtClean="0"/>
          </a:p>
        </p:txBody>
      </p:sp>
    </p:spTree>
    <p:extLst>
      <p:ext uri="{BB962C8B-B14F-4D97-AF65-F5344CB8AC3E}">
        <p14:creationId xmlns:p14="http://schemas.microsoft.com/office/powerpoint/2010/main" val="4143104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p:txBody>
          <a:bodyPr/>
          <a:lstStyle/>
          <a:p>
            <a:pPr eaLnBrk="1" hangingPunct="1"/>
            <a:r>
              <a:rPr lang="es-GT" altLang="en-US" smtClean="0">
                <a:latin typeface="Century Gothic" pitchFamily="34" charset="0"/>
                <a:cs typeface="Arial" charset="0"/>
              </a:rPr>
              <a:t>Recomendaciones El Salvador</a:t>
            </a:r>
          </a:p>
        </p:txBody>
      </p:sp>
      <p:sp>
        <p:nvSpPr>
          <p:cNvPr id="61443" name="2 Marcador de contenido"/>
          <p:cNvSpPr>
            <a:spLocks noGrp="1"/>
          </p:cNvSpPr>
          <p:nvPr>
            <p:ph sz="quarter" idx="1"/>
          </p:nvPr>
        </p:nvSpPr>
        <p:spPr>
          <a:xfrm>
            <a:off x="684213" y="1557338"/>
            <a:ext cx="7920037" cy="5040312"/>
          </a:xfrm>
        </p:spPr>
        <p:txBody>
          <a:bodyPr/>
          <a:lstStyle/>
          <a:p>
            <a:pPr eaLnBrk="1" hangingPunct="1">
              <a:lnSpc>
                <a:spcPct val="150000"/>
              </a:lnSpc>
            </a:pPr>
            <a:r>
              <a:rPr lang="es-PA" altLang="es-ES" sz="1600" smtClean="0"/>
              <a:t>Fortalecer la referencia a de las personas VIH que son recién diagnosticadas  a los CAI´s para su vinculación y retención. </a:t>
            </a:r>
          </a:p>
          <a:p>
            <a:pPr eaLnBrk="1" hangingPunct="1">
              <a:lnSpc>
                <a:spcPct val="150000"/>
              </a:lnSpc>
            </a:pPr>
            <a:r>
              <a:rPr lang="es-PA" altLang="es-ES" sz="1600" smtClean="0"/>
              <a:t>Fortalecer los servicios proporcionados por los CAI´s, para lograr que al menos el 85% de las personas que reciben ARV sean adherentes al tratamiento.  </a:t>
            </a:r>
          </a:p>
          <a:p>
            <a:pPr eaLnBrk="1" hangingPunct="1">
              <a:lnSpc>
                <a:spcPct val="150000"/>
              </a:lnSpc>
            </a:pPr>
            <a:r>
              <a:rPr lang="es-PA" altLang="es-ES" sz="1600" smtClean="0"/>
              <a:t>Estandarizar los procesos de atención, recolección de datos y análisis de información bajo la mirada de la nueva Guía de Atención de VIH 2014.</a:t>
            </a:r>
          </a:p>
          <a:p>
            <a:pPr eaLnBrk="1" hangingPunct="1">
              <a:lnSpc>
                <a:spcPct val="150000"/>
              </a:lnSpc>
            </a:pPr>
            <a:r>
              <a:rPr lang="es-PA" altLang="es-ES" sz="1600" smtClean="0"/>
              <a:t>Capacitar y actualizar a los equipos multidisciplinarios de las CAI´s en el uso y beneficios del SUMEVE.</a:t>
            </a:r>
          </a:p>
          <a:p>
            <a:pPr eaLnBrk="1" hangingPunct="1">
              <a:lnSpc>
                <a:spcPct val="150000"/>
              </a:lnSpc>
            </a:pPr>
            <a:r>
              <a:rPr lang="es-PA" altLang="es-ES" sz="1600" smtClean="0"/>
              <a:t>Fortalecer los equipos multidisciplinarios y las CAI con recursos humanos capacitados para brindar atención de calidad.</a:t>
            </a:r>
          </a:p>
          <a:p>
            <a:pPr eaLnBrk="1" hangingPunct="1">
              <a:lnSpc>
                <a:spcPct val="150000"/>
              </a:lnSpc>
            </a:pPr>
            <a:endParaRPr lang="es-PA" altLang="es-ES" sz="1600" smtClean="0"/>
          </a:p>
          <a:p>
            <a:pPr eaLnBrk="1" hangingPunct="1">
              <a:lnSpc>
                <a:spcPct val="150000"/>
              </a:lnSpc>
            </a:pPr>
            <a:endParaRPr lang="es-GT" altLang="en-US" smtClean="0"/>
          </a:p>
        </p:txBody>
      </p:sp>
    </p:spTree>
    <p:extLst>
      <p:ext uri="{BB962C8B-B14F-4D97-AF65-F5344CB8AC3E}">
        <p14:creationId xmlns:p14="http://schemas.microsoft.com/office/powerpoint/2010/main" val="18101287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351731"/>
            <a:ext cx="7560840" cy="5973613"/>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Blip>
                <a:blip r:embed="rId3"/>
              </a:buBlip>
            </a:pPr>
            <a:r>
              <a:rPr lang="es-SV" sz="1500" dirty="0" smtClean="0">
                <a:solidFill>
                  <a:srgbClr val="221E1F"/>
                </a:solidFill>
                <a:latin typeface="Arial"/>
                <a:ea typeface="Calibri"/>
              </a:rPr>
              <a:t>En </a:t>
            </a:r>
            <a:r>
              <a:rPr lang="es-SV" sz="1500" dirty="0">
                <a:solidFill>
                  <a:srgbClr val="221E1F"/>
                </a:solidFill>
                <a:latin typeface="Arial"/>
                <a:ea typeface="Calibri"/>
              </a:rPr>
              <a:t>nuestro país, cada año contraen VIH más de 1.200 personas. El 30 por ciento de ellos lo sabrán de forma tardía. Es decir, cuando su sistema de defensas ya esté debilitado y permite la aparición de alguna enfermedad oportunista. a pesar de que el tratamiento es </a:t>
            </a:r>
            <a:r>
              <a:rPr lang="es-SV" sz="1500" dirty="0" smtClean="0">
                <a:solidFill>
                  <a:srgbClr val="221E1F"/>
                </a:solidFill>
                <a:latin typeface="Arial"/>
                <a:ea typeface="Calibri"/>
              </a:rPr>
              <a:t>gratuito y es </a:t>
            </a:r>
            <a:r>
              <a:rPr lang="es-SV" sz="1500" dirty="0">
                <a:solidFill>
                  <a:srgbClr val="221E1F"/>
                </a:solidFill>
                <a:latin typeface="Arial"/>
                <a:ea typeface="Calibri"/>
              </a:rPr>
              <a:t>provisto por el </a:t>
            </a:r>
            <a:r>
              <a:rPr lang="es-SV" sz="1500" dirty="0" smtClean="0">
                <a:solidFill>
                  <a:srgbClr val="221E1F"/>
                </a:solidFill>
                <a:latin typeface="Arial"/>
                <a:ea typeface="Calibri"/>
              </a:rPr>
              <a:t>MINSAL y por </a:t>
            </a:r>
            <a:r>
              <a:rPr lang="es-SV" sz="1500" dirty="0">
                <a:solidFill>
                  <a:srgbClr val="221E1F"/>
                </a:solidFill>
                <a:latin typeface="Arial"/>
                <a:ea typeface="Calibri"/>
              </a:rPr>
              <a:t>el ISSS </a:t>
            </a:r>
            <a:endParaRPr lang="es-SV" sz="1500" dirty="0" smtClean="0">
              <a:solidFill>
                <a:srgbClr val="221E1F"/>
              </a:solidFill>
              <a:latin typeface="Arial"/>
              <a:ea typeface="Calibri"/>
            </a:endParaRPr>
          </a:p>
          <a:p>
            <a:pPr algn="just"/>
            <a:endParaRPr lang="es-SV" sz="1500" dirty="0">
              <a:solidFill>
                <a:srgbClr val="221E1F"/>
              </a:solidFill>
              <a:latin typeface="Arial"/>
              <a:ea typeface="Calibri"/>
            </a:endParaRPr>
          </a:p>
          <a:p>
            <a:pPr marL="342900" indent="-342900" algn="just">
              <a:buBlip>
                <a:blip r:embed="rId3"/>
              </a:buBlip>
            </a:pPr>
            <a:r>
              <a:rPr lang="es-SV" sz="1500" dirty="0" smtClean="0">
                <a:solidFill>
                  <a:srgbClr val="221E1F"/>
                </a:solidFill>
                <a:latin typeface="Arial"/>
                <a:ea typeface="Calibri"/>
              </a:rPr>
              <a:t>El </a:t>
            </a:r>
            <a:r>
              <a:rPr lang="es-SV" sz="1500" dirty="0">
                <a:solidFill>
                  <a:srgbClr val="221E1F"/>
                </a:solidFill>
                <a:latin typeface="Arial"/>
                <a:ea typeface="Calibri"/>
              </a:rPr>
              <a:t>Salvador es del  grupo de países que  “testea y trata”: es decir facilita y promueve </a:t>
            </a:r>
            <a:r>
              <a:rPr lang="es-SV" sz="1500" dirty="0" smtClean="0">
                <a:solidFill>
                  <a:srgbClr val="221E1F"/>
                </a:solidFill>
                <a:latin typeface="Arial"/>
                <a:ea typeface="Calibri"/>
              </a:rPr>
              <a:t>la prueba voluntaria </a:t>
            </a:r>
            <a:r>
              <a:rPr lang="es-SV" sz="1500" dirty="0">
                <a:solidFill>
                  <a:srgbClr val="221E1F"/>
                </a:solidFill>
                <a:latin typeface="Arial"/>
                <a:ea typeface="Calibri"/>
              </a:rPr>
              <a:t> y ofrece  tratamiento a todos aquellos cuyo </a:t>
            </a:r>
            <a:r>
              <a:rPr lang="es-SV" sz="1500" dirty="0" smtClean="0">
                <a:solidFill>
                  <a:srgbClr val="221E1F"/>
                </a:solidFill>
                <a:latin typeface="Arial"/>
                <a:ea typeface="Calibri"/>
              </a:rPr>
              <a:t>resultado </a:t>
            </a:r>
            <a:r>
              <a:rPr lang="es-SV" sz="1500" dirty="0">
                <a:solidFill>
                  <a:srgbClr val="221E1F"/>
                </a:solidFill>
                <a:latin typeface="Arial"/>
                <a:ea typeface="Calibri"/>
              </a:rPr>
              <a:t>sea  positivo, de acuerdo a  su estado inmunológico. </a:t>
            </a:r>
            <a:endParaRPr lang="es-ES" sz="1500" dirty="0">
              <a:solidFill>
                <a:srgbClr val="000000"/>
              </a:solidFill>
            </a:endParaRPr>
          </a:p>
          <a:p>
            <a:pPr marL="342900" indent="-342900" algn="just">
              <a:buBlip>
                <a:blip r:embed="rId3"/>
              </a:buBlip>
            </a:pPr>
            <a:endParaRPr lang="es-ES" sz="1500" dirty="0">
              <a:solidFill>
                <a:srgbClr val="000000"/>
              </a:solidFill>
            </a:endParaRPr>
          </a:p>
          <a:p>
            <a:pPr marL="342900" indent="-342900" algn="just">
              <a:buBlip>
                <a:blip r:embed="rId3"/>
              </a:buBlip>
            </a:pPr>
            <a:endParaRPr lang="es-SV" sz="1500" dirty="0" smtClean="0">
              <a:solidFill>
                <a:srgbClr val="221E1F"/>
              </a:solidFill>
              <a:latin typeface="Arial"/>
              <a:ea typeface="Times New Roman"/>
            </a:endParaRPr>
          </a:p>
          <a:p>
            <a:pPr marL="342900" indent="-342900" algn="just">
              <a:buBlip>
                <a:blip r:embed="rId3"/>
              </a:buBlip>
            </a:pPr>
            <a:r>
              <a:rPr lang="es-SV" sz="1500" dirty="0" smtClean="0">
                <a:solidFill>
                  <a:srgbClr val="221E1F"/>
                </a:solidFill>
                <a:latin typeface="Arial"/>
                <a:ea typeface="Times New Roman"/>
              </a:rPr>
              <a:t>En </a:t>
            </a:r>
            <a:r>
              <a:rPr lang="es-SV" sz="1500" dirty="0">
                <a:solidFill>
                  <a:srgbClr val="221E1F"/>
                </a:solidFill>
                <a:latin typeface="Arial"/>
                <a:ea typeface="Times New Roman"/>
              </a:rPr>
              <a:t>El Salvador, </a:t>
            </a:r>
            <a:r>
              <a:rPr lang="es-SV" sz="1500" dirty="0" smtClean="0">
                <a:solidFill>
                  <a:srgbClr val="221E1F"/>
                </a:solidFill>
                <a:latin typeface="Arial"/>
                <a:ea typeface="Times New Roman"/>
              </a:rPr>
              <a:t>para el % que desconoce </a:t>
            </a:r>
            <a:r>
              <a:rPr lang="es-SV" sz="1500" dirty="0">
                <a:solidFill>
                  <a:srgbClr val="221E1F"/>
                </a:solidFill>
                <a:latin typeface="Arial"/>
                <a:ea typeface="Times New Roman"/>
              </a:rPr>
              <a:t>su </a:t>
            </a:r>
            <a:r>
              <a:rPr lang="es-SV" sz="1500" dirty="0" smtClean="0">
                <a:solidFill>
                  <a:srgbClr val="221E1F"/>
                </a:solidFill>
                <a:latin typeface="Arial"/>
                <a:ea typeface="Times New Roman"/>
              </a:rPr>
              <a:t>situación </a:t>
            </a:r>
            <a:r>
              <a:rPr lang="es-SV" sz="1500" dirty="0">
                <a:solidFill>
                  <a:srgbClr val="221E1F"/>
                </a:solidFill>
                <a:latin typeface="Arial"/>
                <a:ea typeface="Times New Roman"/>
              </a:rPr>
              <a:t>es fundamental redoblar los esfuerzos para facilitar y acercar </a:t>
            </a:r>
            <a:r>
              <a:rPr lang="es-SV" sz="1500" dirty="0" smtClean="0">
                <a:solidFill>
                  <a:srgbClr val="221E1F"/>
                </a:solidFill>
                <a:latin typeface="Arial"/>
                <a:ea typeface="Times New Roman"/>
              </a:rPr>
              <a:t>la prueba. </a:t>
            </a:r>
          </a:p>
          <a:p>
            <a:pPr marL="342900" indent="-342900" algn="just">
              <a:buBlip>
                <a:blip r:embed="rId3"/>
              </a:buBlip>
            </a:pPr>
            <a:endParaRPr lang="es-SV" sz="1500" dirty="0">
              <a:solidFill>
                <a:srgbClr val="221E1F"/>
              </a:solidFill>
              <a:latin typeface="Arial"/>
              <a:ea typeface="Times New Roman"/>
            </a:endParaRPr>
          </a:p>
          <a:p>
            <a:pPr marL="342900" indent="-342900" algn="just">
              <a:buBlip>
                <a:blip r:embed="rId3"/>
              </a:buBlip>
            </a:pPr>
            <a:r>
              <a:rPr lang="es-SV" sz="1500" dirty="0" smtClean="0">
                <a:solidFill>
                  <a:srgbClr val="221E1F"/>
                </a:solidFill>
                <a:latin typeface="Arial"/>
                <a:ea typeface="Times New Roman"/>
              </a:rPr>
              <a:t>Porque </a:t>
            </a:r>
            <a:r>
              <a:rPr lang="es-SV" sz="1500" dirty="0">
                <a:solidFill>
                  <a:srgbClr val="221E1F"/>
                </a:solidFill>
                <a:latin typeface="Arial"/>
                <a:ea typeface="Times New Roman"/>
              </a:rPr>
              <a:t>cuando hablamos de estos casos, hablamos de Juan, de Pedro, de María; de hombres que podrían no </a:t>
            </a:r>
            <a:r>
              <a:rPr lang="es-SV" sz="1500" dirty="0" smtClean="0">
                <a:solidFill>
                  <a:srgbClr val="221E1F"/>
                </a:solidFill>
                <a:latin typeface="Arial"/>
                <a:ea typeface="Times New Roman"/>
              </a:rPr>
              <a:t>adquirir el VIH, </a:t>
            </a:r>
            <a:r>
              <a:rPr lang="es-SV" sz="1500" dirty="0">
                <a:solidFill>
                  <a:srgbClr val="221E1F"/>
                </a:solidFill>
                <a:latin typeface="Arial"/>
                <a:ea typeface="Times New Roman"/>
              </a:rPr>
              <a:t>de mujeres que podrían no enfermarse, de chicos que podrían no morirse.</a:t>
            </a:r>
            <a:endParaRPr lang="es-SV" sz="1500" dirty="0">
              <a:latin typeface="Times New Roman"/>
              <a:ea typeface="Times New Roman"/>
            </a:endParaRPr>
          </a:p>
          <a:p>
            <a:pPr marL="342900" indent="-342900" algn="just">
              <a:buBlip>
                <a:blip r:embed="rId3"/>
              </a:buBlip>
            </a:pPr>
            <a:endParaRPr lang="es-ES" sz="1500" dirty="0">
              <a:solidFill>
                <a:srgbClr val="000000"/>
              </a:solidFill>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0500" y="116632"/>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41770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755576" y="1052736"/>
            <a:ext cx="7560840" cy="5083376"/>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2000" dirty="0">
              <a:solidFill>
                <a:srgbClr val="000000"/>
              </a:solidFill>
            </a:endParaRPr>
          </a:p>
          <a:p>
            <a:pPr algn="just"/>
            <a:r>
              <a:rPr lang="es-ES" sz="2000" dirty="0">
                <a:solidFill>
                  <a:srgbClr val="000000"/>
                </a:solidFill>
              </a:rPr>
              <a:t> Si queremos lograrlo, es necesario hacer frente a los retos pendientes que la epidemia nos plantea en esta región. </a:t>
            </a:r>
            <a:endParaRPr lang="es-ES" sz="2000" dirty="0" smtClean="0">
              <a:solidFill>
                <a:srgbClr val="000000"/>
              </a:solidFill>
            </a:endParaRPr>
          </a:p>
          <a:p>
            <a:pPr algn="just"/>
            <a:endParaRPr lang="es-ES" sz="2000" dirty="0">
              <a:solidFill>
                <a:srgbClr val="000000"/>
              </a:solidFill>
            </a:endParaRPr>
          </a:p>
          <a:p>
            <a:pPr algn="just"/>
            <a:r>
              <a:rPr lang="es-ES" sz="2000" dirty="0" smtClean="0">
                <a:solidFill>
                  <a:srgbClr val="000000"/>
                </a:solidFill>
              </a:rPr>
              <a:t>Entre </a:t>
            </a:r>
            <a:r>
              <a:rPr lang="es-ES" sz="2000" dirty="0">
                <a:solidFill>
                  <a:srgbClr val="000000"/>
                </a:solidFill>
              </a:rPr>
              <a:t>ellos destacamos: </a:t>
            </a:r>
            <a:endParaRPr lang="es-ES" sz="2000" dirty="0" smtClean="0">
              <a:solidFill>
                <a:srgbClr val="000000"/>
              </a:solidFill>
            </a:endParaRPr>
          </a:p>
          <a:p>
            <a:pPr algn="just"/>
            <a:endParaRPr lang="es-ES" sz="2000" dirty="0">
              <a:solidFill>
                <a:srgbClr val="000000"/>
              </a:solidFill>
            </a:endParaRPr>
          </a:p>
          <a:p>
            <a:pPr marL="342900" indent="-342900" algn="just">
              <a:buBlip>
                <a:blip r:embed="rId3"/>
              </a:buBlip>
            </a:pPr>
            <a:r>
              <a:rPr lang="es-ES" sz="2000" dirty="0">
                <a:solidFill>
                  <a:srgbClr val="000000"/>
                </a:solidFill>
              </a:rPr>
              <a:t>M</a:t>
            </a:r>
            <a:r>
              <a:rPr lang="es-ES" sz="2000" dirty="0" smtClean="0">
                <a:solidFill>
                  <a:srgbClr val="000000"/>
                </a:solidFill>
              </a:rPr>
              <a:t>ejorar </a:t>
            </a:r>
            <a:r>
              <a:rPr lang="es-ES" sz="2000" dirty="0">
                <a:solidFill>
                  <a:srgbClr val="000000"/>
                </a:solidFill>
              </a:rPr>
              <a:t>la adherencia al tratamiento, </a:t>
            </a:r>
            <a:endParaRPr lang="es-ES" sz="2000" dirty="0" smtClean="0">
              <a:solidFill>
                <a:srgbClr val="000000"/>
              </a:solidFill>
            </a:endParaRPr>
          </a:p>
          <a:p>
            <a:pPr marL="342900" indent="-342900" algn="just">
              <a:buBlip>
                <a:blip r:embed="rId3"/>
              </a:buBlip>
            </a:pPr>
            <a:r>
              <a:rPr lang="es-ES" sz="2000" dirty="0" smtClean="0">
                <a:solidFill>
                  <a:srgbClr val="000000"/>
                </a:solidFill>
              </a:rPr>
              <a:t>Fortalecer </a:t>
            </a:r>
            <a:r>
              <a:rPr lang="es-ES" sz="2000" dirty="0">
                <a:solidFill>
                  <a:srgbClr val="000000"/>
                </a:solidFill>
              </a:rPr>
              <a:t>los sistemas de suministro de medicamentos, </a:t>
            </a:r>
            <a:endParaRPr lang="es-ES" sz="2000" dirty="0" smtClean="0">
              <a:solidFill>
                <a:srgbClr val="000000"/>
              </a:solidFill>
            </a:endParaRPr>
          </a:p>
          <a:p>
            <a:pPr marL="342900" indent="-342900" algn="just">
              <a:buBlip>
                <a:blip r:embed="rId3"/>
              </a:buBlip>
            </a:pPr>
            <a:r>
              <a:rPr lang="es-ES" sz="2000" dirty="0" smtClean="0">
                <a:solidFill>
                  <a:srgbClr val="000000"/>
                </a:solidFill>
              </a:rPr>
              <a:t>Reducir </a:t>
            </a:r>
            <a:r>
              <a:rPr lang="es-ES" sz="2000" dirty="0">
                <a:solidFill>
                  <a:srgbClr val="000000"/>
                </a:solidFill>
              </a:rPr>
              <a:t>el número de protocolos de tratamiento </a:t>
            </a:r>
            <a:r>
              <a:rPr lang="es-ES" sz="2000" dirty="0" smtClean="0">
                <a:solidFill>
                  <a:srgbClr val="000000"/>
                </a:solidFill>
              </a:rPr>
              <a:t>existentes,</a:t>
            </a:r>
          </a:p>
          <a:p>
            <a:pPr marL="342900" indent="-342900" algn="just">
              <a:buBlip>
                <a:blip r:embed="rId3"/>
              </a:buBlip>
            </a:pPr>
            <a:r>
              <a:rPr lang="es-ES" sz="2000" dirty="0" smtClean="0">
                <a:solidFill>
                  <a:srgbClr val="000000"/>
                </a:solidFill>
              </a:rPr>
              <a:t>Simplificar </a:t>
            </a:r>
            <a:r>
              <a:rPr lang="es-ES" sz="2000" dirty="0">
                <a:solidFill>
                  <a:srgbClr val="000000"/>
                </a:solidFill>
              </a:rPr>
              <a:t>la administración de la terapia </a:t>
            </a:r>
            <a:endParaRPr lang="es-ES" sz="2000" dirty="0" smtClean="0">
              <a:solidFill>
                <a:srgbClr val="000000"/>
              </a:solidFill>
            </a:endParaRPr>
          </a:p>
          <a:p>
            <a:pPr marL="342900" indent="-342900" algn="just">
              <a:buBlip>
                <a:blip r:embed="rId3"/>
              </a:buBlip>
            </a:pPr>
            <a:r>
              <a:rPr lang="es-ES" sz="2000" dirty="0" smtClean="0">
                <a:solidFill>
                  <a:srgbClr val="000000"/>
                </a:solidFill>
              </a:rPr>
              <a:t>y </a:t>
            </a:r>
            <a:r>
              <a:rPr lang="es-ES" sz="2000" dirty="0">
                <a:solidFill>
                  <a:srgbClr val="000000"/>
                </a:solidFill>
              </a:rPr>
              <a:t>fortalecer los laboratorios clínicos. </a:t>
            </a:r>
            <a:endParaRPr lang="es-ES" sz="2000" dirty="0" smtClean="0">
              <a:solidFill>
                <a:srgbClr val="000000"/>
              </a:solidFill>
            </a:endParaRPr>
          </a:p>
          <a:p>
            <a:pPr marL="342900" indent="-342900" algn="just">
              <a:buBlip>
                <a:blip r:embed="rId3"/>
              </a:buBlip>
            </a:pPr>
            <a:r>
              <a:rPr lang="es-ES" sz="2000" dirty="0" smtClean="0">
                <a:solidFill>
                  <a:srgbClr val="000000"/>
                </a:solidFill>
              </a:rPr>
              <a:t>Es </a:t>
            </a:r>
            <a:r>
              <a:rPr lang="es-ES" sz="2000" dirty="0">
                <a:solidFill>
                  <a:srgbClr val="000000"/>
                </a:solidFill>
              </a:rPr>
              <a:t>también urgente fortalecer los esfuerzos de diagnóstico y tratamiento temprano y oportuno. </a:t>
            </a:r>
            <a:endParaRPr lang="es-ES" sz="2000"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093" y="188640"/>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707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827584" y="1124744"/>
            <a:ext cx="7560840" cy="5443416"/>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Blip>
                <a:blip r:embed="rId3"/>
              </a:buBlip>
            </a:pPr>
            <a:r>
              <a:rPr lang="es-ES" sz="1600" dirty="0">
                <a:solidFill>
                  <a:srgbClr val="000000"/>
                </a:solidFill>
              </a:rPr>
              <a:t>Tenemos un breve plazo de cinco años para llegar a las personas que </a:t>
            </a:r>
            <a:r>
              <a:rPr lang="es-ES" sz="1600" dirty="0" smtClean="0">
                <a:solidFill>
                  <a:srgbClr val="000000"/>
                </a:solidFill>
              </a:rPr>
              <a:t> </a:t>
            </a:r>
            <a:r>
              <a:rPr lang="es-ES" sz="1600" dirty="0">
                <a:solidFill>
                  <a:srgbClr val="000000"/>
                </a:solidFill>
              </a:rPr>
              <a:t>presentan mayor riesgo de adquirir el VIH, como son los hombres que tienen relaciones sexuales con otros hombres, las personas trans, las y los trabajadores sexuales, las personas que usan drogas y los </a:t>
            </a:r>
            <a:r>
              <a:rPr lang="es-ES" sz="1600" dirty="0" smtClean="0">
                <a:solidFill>
                  <a:srgbClr val="000000"/>
                </a:solidFill>
              </a:rPr>
              <a:t>jóvenes</a:t>
            </a:r>
          </a:p>
          <a:p>
            <a:pPr marL="285750" indent="-285750" algn="just">
              <a:buBlip>
                <a:blip r:embed="rId3"/>
              </a:buBlip>
            </a:pPr>
            <a:endParaRPr lang="es-ES" sz="1600" dirty="0">
              <a:solidFill>
                <a:srgbClr val="000000"/>
              </a:solidFill>
            </a:endParaRPr>
          </a:p>
          <a:p>
            <a:pPr marL="285750" indent="-285750" algn="just">
              <a:buBlip>
                <a:blip r:embed="rId3"/>
              </a:buBlip>
            </a:pPr>
            <a:r>
              <a:rPr lang="es-ES" sz="1600" dirty="0" smtClean="0">
                <a:solidFill>
                  <a:srgbClr val="000000"/>
                </a:solidFill>
              </a:rPr>
              <a:t>Las </a:t>
            </a:r>
            <a:r>
              <a:rPr lang="es-ES" sz="1600" dirty="0">
                <a:solidFill>
                  <a:srgbClr val="000000"/>
                </a:solidFill>
              </a:rPr>
              <a:t>poblaciones clave y las personas que viven con VIH enfrentan importantes obstáculos </a:t>
            </a:r>
            <a:r>
              <a:rPr lang="es-ES" sz="1600" dirty="0" smtClean="0">
                <a:solidFill>
                  <a:srgbClr val="000000"/>
                </a:solidFill>
              </a:rPr>
              <a:t>como </a:t>
            </a:r>
            <a:r>
              <a:rPr lang="es-ES" sz="1600" dirty="0">
                <a:solidFill>
                  <a:srgbClr val="000000"/>
                </a:solidFill>
              </a:rPr>
              <a:t>el estigma y discriminación, la violencia y la inequidad de género. </a:t>
            </a:r>
            <a:endParaRPr lang="es-ES" sz="1600" dirty="0" smtClean="0">
              <a:solidFill>
                <a:srgbClr val="000000"/>
              </a:solidFill>
            </a:endParaRPr>
          </a:p>
          <a:p>
            <a:pPr marL="285750" indent="-285750" algn="just">
              <a:buBlip>
                <a:blip r:embed="rId3"/>
              </a:buBlip>
            </a:pPr>
            <a:endParaRPr lang="es-ES" sz="1600" dirty="0">
              <a:solidFill>
                <a:srgbClr val="000000"/>
              </a:solidFill>
            </a:endParaRPr>
          </a:p>
          <a:p>
            <a:pPr marL="285750" indent="-285750" algn="just">
              <a:buBlip>
                <a:blip r:embed="rId3"/>
              </a:buBlip>
            </a:pPr>
            <a:r>
              <a:rPr lang="es-ES" sz="1600" dirty="0" smtClean="0">
                <a:solidFill>
                  <a:srgbClr val="000000"/>
                </a:solidFill>
              </a:rPr>
              <a:t>Es  </a:t>
            </a:r>
            <a:r>
              <a:rPr lang="es-ES" sz="1600" dirty="0">
                <a:solidFill>
                  <a:srgbClr val="000000"/>
                </a:solidFill>
              </a:rPr>
              <a:t>imperativo reforzar las intervenciones de prevención, sobre todo para poblaciones clave y para jóvenes, mismas que requieren de mayor inversión de parte de los gobiernos e involucramiento de la comunidad. </a:t>
            </a:r>
            <a:endParaRPr lang="es-ES" sz="1600" dirty="0" smtClean="0">
              <a:solidFill>
                <a:srgbClr val="000000"/>
              </a:solidFill>
            </a:endParaRPr>
          </a:p>
          <a:p>
            <a:pPr marL="285750" indent="-285750" algn="just">
              <a:buBlip>
                <a:blip r:embed="rId3"/>
              </a:buBlip>
            </a:pPr>
            <a:endParaRPr lang="es-ES" sz="1600" dirty="0">
              <a:solidFill>
                <a:srgbClr val="000000"/>
              </a:solidFill>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55880"/>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93457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ángulo redondeado 3"/>
          <p:cNvSpPr/>
          <p:nvPr/>
        </p:nvSpPr>
        <p:spPr>
          <a:xfrm>
            <a:off x="611560" y="836712"/>
            <a:ext cx="7560840" cy="5443416"/>
          </a:xfrm>
          <a:prstGeom prst="roundRect">
            <a:avLst>
              <a:gd name="adj" fmla="val 4633"/>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1600" dirty="0">
              <a:solidFill>
                <a:srgbClr val="000000"/>
              </a:solidFill>
            </a:endParaRPr>
          </a:p>
          <a:p>
            <a:pPr marL="285750" indent="-285750" algn="just">
              <a:buBlip>
                <a:blip r:embed="rId3"/>
              </a:buBlip>
            </a:pPr>
            <a:r>
              <a:rPr lang="es-ES" sz="1600" dirty="0" smtClean="0">
                <a:solidFill>
                  <a:srgbClr val="000000"/>
                </a:solidFill>
              </a:rPr>
              <a:t>A </a:t>
            </a:r>
            <a:r>
              <a:rPr lang="es-ES" sz="1600" dirty="0">
                <a:solidFill>
                  <a:srgbClr val="000000"/>
                </a:solidFill>
              </a:rPr>
              <a:t>pesar de los altos porcentajes de gasto doméstico en la mayoría de los países de la región Latinoamericana, los programas preventivos dirigidos a poblaciones en mayor riesgo son aun mayormente financiados por donantes. </a:t>
            </a:r>
            <a:endParaRPr lang="es-ES" sz="1600" dirty="0" smtClean="0">
              <a:solidFill>
                <a:srgbClr val="000000"/>
              </a:solidFill>
            </a:endParaRPr>
          </a:p>
          <a:p>
            <a:pPr algn="just"/>
            <a:endParaRPr lang="es-ES" sz="1600" dirty="0" smtClean="0">
              <a:solidFill>
                <a:srgbClr val="000000"/>
              </a:solidFill>
            </a:endParaRPr>
          </a:p>
          <a:p>
            <a:pPr marL="285750" indent="-285750" algn="just">
              <a:buBlip>
                <a:blip r:embed="rId3"/>
              </a:buBlip>
            </a:pPr>
            <a:r>
              <a:rPr lang="es-ES" sz="1600" dirty="0" smtClean="0">
                <a:solidFill>
                  <a:srgbClr val="000000"/>
                </a:solidFill>
              </a:rPr>
              <a:t>Esta </a:t>
            </a:r>
            <a:r>
              <a:rPr lang="es-ES" sz="1600" dirty="0">
                <a:solidFill>
                  <a:srgbClr val="000000"/>
                </a:solidFill>
              </a:rPr>
              <a:t>alta dependencia debe ser analizada cuidadosamente, ya que la capacidad de acceder a fondos internacionales seguirá siendo cada vez menor a medida que las economías de los países de la región continúen creciendo. </a:t>
            </a:r>
            <a:endParaRPr lang="es-ES" sz="1600" dirty="0" smtClean="0">
              <a:solidFill>
                <a:srgbClr val="000000"/>
              </a:solidFill>
            </a:endParaRPr>
          </a:p>
          <a:p>
            <a:pPr marL="285750" indent="-285750" algn="just">
              <a:buBlip>
                <a:blip r:embed="rId3"/>
              </a:buBlip>
            </a:pPr>
            <a:endParaRPr lang="es-ES" sz="1600" dirty="0">
              <a:solidFill>
                <a:srgbClr val="000000"/>
              </a:solidFill>
            </a:endParaRPr>
          </a:p>
          <a:p>
            <a:pPr marL="285750" indent="-285750" algn="just">
              <a:buBlip>
                <a:blip r:embed="rId3"/>
              </a:buBlip>
            </a:pPr>
            <a:r>
              <a:rPr lang="es-ES" sz="1600" dirty="0" smtClean="0">
                <a:solidFill>
                  <a:srgbClr val="000000"/>
                </a:solidFill>
              </a:rPr>
              <a:t>Los </a:t>
            </a:r>
            <a:r>
              <a:rPr lang="es-ES" sz="1600" dirty="0">
                <a:solidFill>
                  <a:srgbClr val="000000"/>
                </a:solidFill>
              </a:rPr>
              <a:t>países de América Latina </a:t>
            </a:r>
            <a:r>
              <a:rPr lang="es-ES" sz="1600" dirty="0" smtClean="0">
                <a:solidFill>
                  <a:srgbClr val="000000"/>
                </a:solidFill>
              </a:rPr>
              <a:t>tenemos </a:t>
            </a:r>
            <a:r>
              <a:rPr lang="es-ES" sz="1600" dirty="0">
                <a:solidFill>
                  <a:srgbClr val="000000"/>
                </a:solidFill>
              </a:rPr>
              <a:t>la oportunidad de poner fin a la epidemia de sida para 2030 </a:t>
            </a:r>
            <a:r>
              <a:rPr lang="es-ES" sz="1600" dirty="0" smtClean="0">
                <a:solidFill>
                  <a:srgbClr val="000000"/>
                </a:solidFill>
              </a:rPr>
              <a:t>si intensificamos la respuesta nacional, </a:t>
            </a:r>
            <a:r>
              <a:rPr lang="es-ES" sz="1600" dirty="0">
                <a:solidFill>
                  <a:srgbClr val="000000"/>
                </a:solidFill>
              </a:rPr>
              <a:t>invirtiendo los recursos financieros estratégicamente, a través de un esfuerzo conjunto y multisectorial </a:t>
            </a:r>
            <a:endParaRPr lang="es-ES" sz="1600" dirty="0" smtClean="0">
              <a:solidFill>
                <a:srgbClr val="000000"/>
              </a:solidFill>
            </a:endParaRPr>
          </a:p>
          <a:p>
            <a:pPr marL="285750" indent="-285750" algn="just">
              <a:buBlip>
                <a:blip r:embed="rId3"/>
              </a:buBlip>
            </a:pPr>
            <a:endParaRPr lang="es-ES" sz="1600" dirty="0">
              <a:solidFill>
                <a:srgbClr val="000000"/>
              </a:solidFill>
            </a:endParaRPr>
          </a:p>
          <a:p>
            <a:pPr marL="285750" indent="-285750" algn="just">
              <a:buBlip>
                <a:blip r:embed="rId3"/>
              </a:buBlip>
            </a:pPr>
            <a:r>
              <a:rPr lang="es-ES" sz="1600" b="1" dirty="0" smtClean="0">
                <a:solidFill>
                  <a:srgbClr val="000000"/>
                </a:solidFill>
              </a:rPr>
              <a:t>Unámonos </a:t>
            </a:r>
            <a:r>
              <a:rPr lang="es-ES" sz="1600" b="1" dirty="0">
                <a:solidFill>
                  <a:srgbClr val="000000"/>
                </a:solidFill>
              </a:rPr>
              <a:t>p</a:t>
            </a:r>
            <a:r>
              <a:rPr lang="es-ES" sz="1600" b="1" dirty="0" smtClean="0">
                <a:solidFill>
                  <a:srgbClr val="000000"/>
                </a:solidFill>
              </a:rPr>
              <a:t>ara </a:t>
            </a:r>
            <a:r>
              <a:rPr lang="es-ES" sz="1600" b="1" dirty="0">
                <a:solidFill>
                  <a:srgbClr val="000000"/>
                </a:solidFill>
              </a:rPr>
              <a:t>cerrar la brecha y poner fin a la epidemia </a:t>
            </a:r>
            <a:r>
              <a:rPr lang="es-ES" sz="1600" b="1" dirty="0" smtClean="0">
                <a:solidFill>
                  <a:srgbClr val="000000"/>
                </a:solidFill>
              </a:rPr>
              <a:t>del VIH </a:t>
            </a:r>
            <a:r>
              <a:rPr lang="es-ES" sz="1600" b="1" dirty="0">
                <a:solidFill>
                  <a:srgbClr val="000000"/>
                </a:solidFill>
              </a:rPr>
              <a:t>para el 2030. </a:t>
            </a:r>
            <a:endParaRPr lang="es-ES" sz="1600" b="1" dirty="0" smtClean="0">
              <a:solidFill>
                <a:srgbClr val="000000"/>
              </a:solidFill>
            </a:endParaRPr>
          </a:p>
          <a:p>
            <a:pPr marL="285750" indent="-285750" algn="just">
              <a:buBlip>
                <a:blip r:embed="rId3"/>
              </a:buBlip>
            </a:pPr>
            <a:endParaRPr lang="es-ES" sz="1600" b="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9825" y="55880"/>
            <a:ext cx="29241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7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1">
  <a:themeElements>
    <a:clrScheme name="IntraHealth Branding">
      <a:dk1>
        <a:srgbClr val="000000"/>
      </a:dk1>
      <a:lt1>
        <a:srgbClr val="FFFFFF"/>
      </a:lt1>
      <a:dk2>
        <a:srgbClr val="7F7F7F"/>
      </a:dk2>
      <a:lt2>
        <a:srgbClr val="7F7F7F"/>
      </a:lt2>
      <a:accent1>
        <a:srgbClr val="569FD3"/>
      </a:accent1>
      <a:accent2>
        <a:srgbClr val="B32317"/>
      </a:accent2>
      <a:accent3>
        <a:srgbClr val="5F6062"/>
      </a:accent3>
      <a:accent4>
        <a:srgbClr val="005595"/>
      </a:accent4>
      <a:accent5>
        <a:srgbClr val="78496A"/>
      </a:accent5>
      <a:accent6>
        <a:srgbClr val="8A8D3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2295</Words>
  <Application>Microsoft Office PowerPoint</Application>
  <PresentationFormat>Presentación en pantalla (4:3)</PresentationFormat>
  <Paragraphs>214</Paragraphs>
  <Slides>52</Slides>
  <Notes>10</Notes>
  <HiddenSlides>0</HiddenSlides>
  <MMClips>0</MMClips>
  <ScaleCrop>false</ScaleCrop>
  <HeadingPairs>
    <vt:vector size="4" baseType="variant">
      <vt:variant>
        <vt:lpstr>Tema</vt:lpstr>
      </vt:variant>
      <vt:variant>
        <vt:i4>2</vt:i4>
      </vt:variant>
      <vt:variant>
        <vt:lpstr>Títulos de diapositiva</vt:lpstr>
      </vt:variant>
      <vt:variant>
        <vt:i4>52</vt:i4>
      </vt:variant>
    </vt:vector>
  </HeadingPairs>
  <TitlesOfParts>
    <vt:vector size="54" baseType="lpstr">
      <vt:lpstr>Office Theme</vt:lpstr>
      <vt:lpstr>Tema1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Indicador de adherencia </vt:lpstr>
      <vt:lpstr>Indicadores de Cascada de servicios de atención del VIH</vt:lpstr>
      <vt:lpstr>Indicadores de Cascada de servicios de atención del VIH</vt:lpstr>
      <vt:lpstr>Indicadores de Cascada de servicios de atención del VIH</vt:lpstr>
      <vt:lpstr>Resultados El Salvador</vt:lpstr>
      <vt:lpstr>Presentación de PowerPoint</vt:lpstr>
      <vt:lpstr>Pacientes activos con ARV y Cargas Virales realizadas por CAI</vt:lpstr>
      <vt:lpstr>Porcentaje de Pacientes con ARV en relación a pacientes retenidos por CAI (1)</vt:lpstr>
      <vt:lpstr>Porcentaje de Pacientes con ARV en relación a pacientes retenidos por CAI (2)</vt:lpstr>
      <vt:lpstr>Distribución por sexo del total de pacientes atendidos/as en CAI´s, El Salvador 2013</vt:lpstr>
      <vt:lpstr>Porcentaje de Pacientes con ARV con carga viral menor de 1000 y 20/ml por CAI (2)</vt:lpstr>
      <vt:lpstr>Porcentaje de Pacientes con ARV con carga viral menor de 1000 y 20/ml por CAI (2)</vt:lpstr>
      <vt:lpstr>Gráfica de porcentaje de pacientes con ARV con carga viral menor de 1000 y 20/ml por CAI </vt:lpstr>
      <vt:lpstr>Tabla de resultados de Cascada de Servicio de Atención en VIH, El Salvador 2013</vt:lpstr>
      <vt:lpstr>Gráfica de resultados de Cascada de Servicio de Atención en VIH, El Salvador 2013</vt:lpstr>
      <vt:lpstr>Gráfica de resultados de Cascada de Servicio de Atención en VIH, por sexo, pilares del 2 al 6  El Salvador 2013</vt:lpstr>
      <vt:lpstr>Resultado de factores modulares, servicios prestados en CAI’s (n=17)</vt:lpstr>
      <vt:lpstr>Resultado de factores modulares, actividades de gestión en CAI’s (n=17) (1)</vt:lpstr>
      <vt:lpstr>Resultado de factores modulares, actividades de gestión en CAI’s (n=17) (2)</vt:lpstr>
      <vt:lpstr>Resultado de factores modulares, personal que labora en CAI’s (n=17)</vt:lpstr>
      <vt:lpstr>Resultado de factores modulares, personal médico que labora en CAI’s (n=17)</vt:lpstr>
      <vt:lpstr>Resultado de factores modulares, promedio de pacientes por médico por CAI y adherencia de &gt;85% con carga viral menor a 1000 copias  (n=20)</vt:lpstr>
      <vt:lpstr>Limitaciones de registro de datos </vt:lpstr>
      <vt:lpstr>Conclusiones El Salvador</vt:lpstr>
      <vt:lpstr>Conclusiones El Salvador</vt:lpstr>
      <vt:lpstr>Recomendaciones El Salvador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Celina Miranda</cp:lastModifiedBy>
  <cp:revision>56</cp:revision>
  <dcterms:created xsi:type="dcterms:W3CDTF">2014-11-24T22:47:41Z</dcterms:created>
  <dcterms:modified xsi:type="dcterms:W3CDTF">2014-12-04T17:21:15Z</dcterms:modified>
</cp:coreProperties>
</file>