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9C1B75-0D16-4B8D-93B7-7ACB60C6937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620AC34-30B5-4896-AA10-381684E913DE}">
      <dgm:prSet phldrT="[Texto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OPCIONES</a:t>
          </a:r>
          <a:endParaRPr lang="es-ES" dirty="0"/>
        </a:p>
      </dgm:t>
    </dgm:pt>
    <dgm:pt modelId="{7CD2989F-ADD4-48A4-B2FC-0A0617301574}" type="parTrans" cxnId="{3B237C0E-0F7E-471D-8F06-551FC457383D}">
      <dgm:prSet/>
      <dgm:spPr/>
      <dgm:t>
        <a:bodyPr/>
        <a:lstStyle/>
        <a:p>
          <a:endParaRPr lang="es-ES"/>
        </a:p>
      </dgm:t>
    </dgm:pt>
    <dgm:pt modelId="{B534E0D1-5328-45DB-8C81-F79DF842B019}" type="sibTrans" cxnId="{3B237C0E-0F7E-471D-8F06-551FC457383D}">
      <dgm:prSet/>
      <dgm:spPr/>
      <dgm:t>
        <a:bodyPr/>
        <a:lstStyle/>
        <a:p>
          <a:endParaRPr lang="es-ES"/>
        </a:p>
      </dgm:t>
    </dgm:pt>
    <dgm:pt modelId="{20AD1DC4-7086-4D5D-872F-0BEF0A4367C4}">
      <dgm:prSet phldrT="[Texto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es-ES" sz="1600" dirty="0" smtClean="0"/>
            <a:t>. MINSAL REALIZARA PROCESO DE COMPRA DE   SERVICIOS PRESTADOS. </a:t>
          </a:r>
        </a:p>
        <a:p>
          <a:pPr algn="just"/>
          <a:r>
            <a:rPr lang="es-ES" sz="1600" dirty="0" smtClean="0"/>
            <a:t> .CUMPLIENDO LA LEY LACAP,  A TRAVES DE CONTRATO.</a:t>
          </a:r>
        </a:p>
        <a:p>
          <a:pPr algn="just"/>
          <a:r>
            <a:rPr lang="es-ES" sz="1600" dirty="0" smtClean="0"/>
            <a:t>.LA SELECCION Y EVALUCION A TRAVES DE LICITACION PUBLICA.</a:t>
          </a:r>
        </a:p>
        <a:p>
          <a:pPr algn="just"/>
          <a:r>
            <a:rPr lang="es-ES" sz="1600" dirty="0" smtClean="0"/>
            <a:t>.PAGO POR RESULTADOS CONTRA ENTREGA DE PRODUCTOS, CUMPLIMIENTO DE BASES DE LICITACION Y DE OBJETIVOS CONTRACTUALES SEGÚN  ZONA GEOGRAFICA Y PROBLACION  DEFINIDA</a:t>
          </a:r>
          <a:endParaRPr lang="es-ES" sz="1600" dirty="0"/>
        </a:p>
      </dgm:t>
    </dgm:pt>
    <dgm:pt modelId="{D0868098-F13C-4FAB-8966-7793D0250C02}" type="parTrans" cxnId="{6BF52A54-2381-4374-B3F5-45CF4B2E27B8}">
      <dgm:prSet/>
      <dgm:spPr/>
      <dgm:t>
        <a:bodyPr/>
        <a:lstStyle/>
        <a:p>
          <a:endParaRPr lang="es-ES"/>
        </a:p>
      </dgm:t>
    </dgm:pt>
    <dgm:pt modelId="{AE1F86E0-FB8D-4906-84A6-5A2B39A9221D}" type="sibTrans" cxnId="{6BF52A54-2381-4374-B3F5-45CF4B2E27B8}">
      <dgm:prSet/>
      <dgm:spPr/>
      <dgm:t>
        <a:bodyPr/>
        <a:lstStyle/>
        <a:p>
          <a:endParaRPr lang="es-ES"/>
        </a:p>
      </dgm:t>
    </dgm:pt>
    <dgm:pt modelId="{1F8F861C-70B5-4D0F-B6D4-B2083C5FE906}">
      <dgm:prSet phldrT="[Texto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s-ES" dirty="0" smtClean="0"/>
            <a:t>. CONVENIO DE GESTION DIRECTO  CON COMPROMISO  ENTRE LAS PARTES.</a:t>
          </a:r>
        </a:p>
        <a:p>
          <a:pPr algn="l"/>
          <a:r>
            <a:rPr lang="es-ES" dirty="0" smtClean="0"/>
            <a:t>. SELECCIÓN :  SEGÚN CUMPLIMIENTO DE TERMINOS DE REFERENCIA </a:t>
          </a:r>
        </a:p>
        <a:p>
          <a:pPr algn="l"/>
          <a:r>
            <a:rPr lang="es-ES" dirty="0" smtClean="0"/>
            <a:t>EVALUACION : A TRAVES DE </a:t>
          </a:r>
          <a:r>
            <a:rPr lang="es-ES" smtClean="0"/>
            <a:t>COMITÉ  </a:t>
          </a:r>
          <a:r>
            <a:rPr lang="es-ES" smtClean="0"/>
            <a:t>ESPECIALIZADO</a:t>
          </a:r>
          <a:endParaRPr lang="es-ES" dirty="0" smtClean="0"/>
        </a:p>
        <a:p>
          <a:pPr algn="l"/>
          <a:r>
            <a:rPr lang="es-ES" dirty="0" smtClean="0"/>
            <a:t>. FORMA DE PAGO: SEGUN RESULTADOS, CONTRA ENTREGA DE PRODUCTOS Y CUMPLIMINTO DE OBJETIVOS DEFINIDOS SEGÚN  ZONA GEOGRAFICA Y POBLACION DETERMINADA EN  TERMINOS DE REFERENCIA</a:t>
          </a:r>
          <a:endParaRPr lang="es-ES" dirty="0"/>
        </a:p>
      </dgm:t>
    </dgm:pt>
    <dgm:pt modelId="{8B035C85-3CBE-4B64-AADE-A56A5D264217}" type="parTrans" cxnId="{7A0EB193-8CC8-44F7-BBE3-BBD3CAD5C9D0}">
      <dgm:prSet/>
      <dgm:spPr/>
      <dgm:t>
        <a:bodyPr/>
        <a:lstStyle/>
        <a:p>
          <a:endParaRPr lang="es-ES"/>
        </a:p>
      </dgm:t>
    </dgm:pt>
    <dgm:pt modelId="{7A70AD61-AFE5-4593-A277-A920344F4598}" type="sibTrans" cxnId="{7A0EB193-8CC8-44F7-BBE3-BBD3CAD5C9D0}">
      <dgm:prSet/>
      <dgm:spPr/>
      <dgm:t>
        <a:bodyPr/>
        <a:lstStyle/>
        <a:p>
          <a:endParaRPr lang="es-ES"/>
        </a:p>
      </dgm:t>
    </dgm:pt>
    <dgm:pt modelId="{F7F64936-7B32-489C-A5D5-18659DA741D4}" type="pres">
      <dgm:prSet presAssocID="{999C1B75-0D16-4B8D-93B7-7ACB60C6937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880B519-E7A4-4571-9861-EE4DCC194F3C}" type="pres">
      <dgm:prSet presAssocID="{8620AC34-30B5-4896-AA10-381684E913DE}" presName="centerShape" presStyleLbl="node0" presStyleIdx="0" presStyleCnt="1" custScaleY="92713" custLinFactNeighborX="3525" custLinFactNeighborY="4082"/>
      <dgm:spPr/>
      <dgm:t>
        <a:bodyPr/>
        <a:lstStyle/>
        <a:p>
          <a:endParaRPr lang="es-ES"/>
        </a:p>
      </dgm:t>
    </dgm:pt>
    <dgm:pt modelId="{EC4BE6EC-84BB-44E7-8375-F07E806125A8}" type="pres">
      <dgm:prSet presAssocID="{D0868098-F13C-4FAB-8966-7793D0250C02}" presName="parTrans" presStyleLbl="bgSibTrans2D1" presStyleIdx="0" presStyleCnt="2" custScaleX="108443" custScaleY="119793" custLinFactNeighborX="39721" custLinFactNeighborY="-65580"/>
      <dgm:spPr/>
      <dgm:t>
        <a:bodyPr/>
        <a:lstStyle/>
        <a:p>
          <a:endParaRPr lang="es-ES"/>
        </a:p>
      </dgm:t>
    </dgm:pt>
    <dgm:pt modelId="{C48DA198-A093-455C-AE80-E823CB90985E}" type="pres">
      <dgm:prSet presAssocID="{20AD1DC4-7086-4D5D-872F-0BEF0A4367C4}" presName="node" presStyleLbl="node1" presStyleIdx="0" presStyleCnt="2" custScaleX="102255" custScaleY="232956" custRadScaleRad="82613" custRadScaleInc="-53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B2D1A0-DB47-4CB5-BBEB-3D6A3037DFE1}" type="pres">
      <dgm:prSet presAssocID="{8B035C85-3CBE-4B64-AADE-A56A5D264217}" presName="parTrans" presStyleLbl="bgSibTrans2D1" presStyleIdx="1" presStyleCnt="2" custLinFactNeighborX="-50327" custLinFactNeighborY="-53632"/>
      <dgm:spPr/>
      <dgm:t>
        <a:bodyPr/>
        <a:lstStyle/>
        <a:p>
          <a:endParaRPr lang="es-ES"/>
        </a:p>
      </dgm:t>
    </dgm:pt>
    <dgm:pt modelId="{AF24821C-8429-46DD-8E0A-DB430F1BED09}" type="pres">
      <dgm:prSet presAssocID="{1F8F861C-70B5-4D0F-B6D4-B2083C5FE906}" presName="node" presStyleLbl="node1" presStyleIdx="1" presStyleCnt="2" custScaleY="217783" custRadScaleRad="93517" custRadScaleInc="63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8127763-0C43-4934-8A2A-750E2042A756}" type="presOf" srcId="{D0868098-F13C-4FAB-8966-7793D0250C02}" destId="{EC4BE6EC-84BB-44E7-8375-F07E806125A8}" srcOrd="0" destOrd="0" presId="urn:microsoft.com/office/officeart/2005/8/layout/radial4"/>
    <dgm:cxn modelId="{13FAFDE5-CBA6-42DD-ACC7-5ED30D83D6AC}" type="presOf" srcId="{20AD1DC4-7086-4D5D-872F-0BEF0A4367C4}" destId="{C48DA198-A093-455C-AE80-E823CB90985E}" srcOrd="0" destOrd="0" presId="urn:microsoft.com/office/officeart/2005/8/layout/radial4"/>
    <dgm:cxn modelId="{7A0EB193-8CC8-44F7-BBE3-BBD3CAD5C9D0}" srcId="{8620AC34-30B5-4896-AA10-381684E913DE}" destId="{1F8F861C-70B5-4D0F-B6D4-B2083C5FE906}" srcOrd="1" destOrd="0" parTransId="{8B035C85-3CBE-4B64-AADE-A56A5D264217}" sibTransId="{7A70AD61-AFE5-4593-A277-A920344F4598}"/>
    <dgm:cxn modelId="{79BFB94F-215B-4BF9-98CE-4FA177F844EC}" type="presOf" srcId="{8620AC34-30B5-4896-AA10-381684E913DE}" destId="{F880B519-E7A4-4571-9861-EE4DCC194F3C}" srcOrd="0" destOrd="0" presId="urn:microsoft.com/office/officeart/2005/8/layout/radial4"/>
    <dgm:cxn modelId="{D223BBE1-4FB0-46BB-A282-545A002379B9}" type="presOf" srcId="{8B035C85-3CBE-4B64-AADE-A56A5D264217}" destId="{A7B2D1A0-DB47-4CB5-BBEB-3D6A3037DFE1}" srcOrd="0" destOrd="0" presId="urn:microsoft.com/office/officeart/2005/8/layout/radial4"/>
    <dgm:cxn modelId="{6BF52A54-2381-4374-B3F5-45CF4B2E27B8}" srcId="{8620AC34-30B5-4896-AA10-381684E913DE}" destId="{20AD1DC4-7086-4D5D-872F-0BEF0A4367C4}" srcOrd="0" destOrd="0" parTransId="{D0868098-F13C-4FAB-8966-7793D0250C02}" sibTransId="{AE1F86E0-FB8D-4906-84A6-5A2B39A9221D}"/>
    <dgm:cxn modelId="{77D5D991-8FB2-4519-9EFA-9E93B9F54154}" type="presOf" srcId="{1F8F861C-70B5-4D0F-B6D4-B2083C5FE906}" destId="{AF24821C-8429-46DD-8E0A-DB430F1BED09}" srcOrd="0" destOrd="0" presId="urn:microsoft.com/office/officeart/2005/8/layout/radial4"/>
    <dgm:cxn modelId="{3B237C0E-0F7E-471D-8F06-551FC457383D}" srcId="{999C1B75-0D16-4B8D-93B7-7ACB60C6937B}" destId="{8620AC34-30B5-4896-AA10-381684E913DE}" srcOrd="0" destOrd="0" parTransId="{7CD2989F-ADD4-48A4-B2FC-0A0617301574}" sibTransId="{B534E0D1-5328-45DB-8C81-F79DF842B019}"/>
    <dgm:cxn modelId="{7F57BF9F-FA32-4367-B8E4-7C6249CF589F}" type="presOf" srcId="{999C1B75-0D16-4B8D-93B7-7ACB60C6937B}" destId="{F7F64936-7B32-489C-A5D5-18659DA741D4}" srcOrd="0" destOrd="0" presId="urn:microsoft.com/office/officeart/2005/8/layout/radial4"/>
    <dgm:cxn modelId="{90646502-944D-4C65-9F55-C90445AC8001}" type="presParOf" srcId="{F7F64936-7B32-489C-A5D5-18659DA741D4}" destId="{F880B519-E7A4-4571-9861-EE4DCC194F3C}" srcOrd="0" destOrd="0" presId="urn:microsoft.com/office/officeart/2005/8/layout/radial4"/>
    <dgm:cxn modelId="{7394F859-FC4B-4F96-A3A8-670743BE78FE}" type="presParOf" srcId="{F7F64936-7B32-489C-A5D5-18659DA741D4}" destId="{EC4BE6EC-84BB-44E7-8375-F07E806125A8}" srcOrd="1" destOrd="0" presId="urn:microsoft.com/office/officeart/2005/8/layout/radial4"/>
    <dgm:cxn modelId="{DC09F634-DD64-4871-BA25-BE4546B1BB22}" type="presParOf" srcId="{F7F64936-7B32-489C-A5D5-18659DA741D4}" destId="{C48DA198-A093-455C-AE80-E823CB90985E}" srcOrd="2" destOrd="0" presId="urn:microsoft.com/office/officeart/2005/8/layout/radial4"/>
    <dgm:cxn modelId="{79F411EA-6A7E-40EE-A792-D57E9BC1A683}" type="presParOf" srcId="{F7F64936-7B32-489C-A5D5-18659DA741D4}" destId="{A7B2D1A0-DB47-4CB5-BBEB-3D6A3037DFE1}" srcOrd="3" destOrd="0" presId="urn:microsoft.com/office/officeart/2005/8/layout/radial4"/>
    <dgm:cxn modelId="{1751A640-D956-4CD6-839C-04D325562BE9}" type="presParOf" srcId="{F7F64936-7B32-489C-A5D5-18659DA741D4}" destId="{AF24821C-8429-46DD-8E0A-DB430F1BED09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80B519-E7A4-4571-9861-EE4DCC194F3C}">
      <dsp:nvSpPr>
        <dsp:cNvPr id="0" name=""/>
        <dsp:cNvSpPr/>
      </dsp:nvSpPr>
      <dsp:spPr>
        <a:xfrm>
          <a:off x="3419844" y="4138951"/>
          <a:ext cx="2886075" cy="2675766"/>
        </a:xfrm>
        <a:prstGeom prst="ellipse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glow rad="63500">
            <a:schemeClr val="accent4">
              <a:alpha val="45000"/>
              <a:satMod val="120000"/>
            </a:schemeClr>
          </a:glo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OPCIONES</a:t>
          </a:r>
          <a:endParaRPr lang="es-ES" sz="3300" kern="1200" dirty="0"/>
        </a:p>
      </dsp:txBody>
      <dsp:txXfrm>
        <a:off x="3419844" y="4138951"/>
        <a:ext cx="2886075" cy="2675766"/>
      </dsp:txXfrm>
    </dsp:sp>
    <dsp:sp modelId="{EC4BE6EC-84BB-44E7-8375-F07E806125A8}">
      <dsp:nvSpPr>
        <dsp:cNvPr id="0" name=""/>
        <dsp:cNvSpPr/>
      </dsp:nvSpPr>
      <dsp:spPr>
        <a:xfrm rot="12740654">
          <a:off x="2378841" y="3064192"/>
          <a:ext cx="2273033" cy="98533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DA198-A093-455C-AE80-E823CB90985E}">
      <dsp:nvSpPr>
        <dsp:cNvPr id="0" name=""/>
        <dsp:cNvSpPr/>
      </dsp:nvSpPr>
      <dsp:spPr>
        <a:xfrm>
          <a:off x="395553" y="980725"/>
          <a:ext cx="2803598" cy="5109696"/>
        </a:xfrm>
        <a:prstGeom prst="roundRect">
          <a:avLst>
            <a:gd name="adj" fmla="val 10000"/>
          </a:avLst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glow rad="63500">
            <a:schemeClr val="accent4">
              <a:alpha val="45000"/>
              <a:satMod val="120000"/>
            </a:schemeClr>
          </a:glo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. MINSAL REALIZARA PROCESO DE COMPRA DE   SERVICIOS PRESTADOS.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 .CUMPLIENDO LA LEY LACAP,  A TRAVES DE CONTRATO.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.LA SELECCION Y EVALUCION A TRAVES DE LICITACION PUBLICA.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.PAGO POR RESULTADOS CONTRA ENTREGA DE PRODUCTOS, CUMPLIMIENTO DE BASES DE LICITACION Y DE OBJETIVOS CONTRACTUALES SEGÚN  ZONA GEOGRAFICA Y PROBLACION  DEFINIDA</a:t>
          </a:r>
          <a:endParaRPr lang="es-ES" sz="1600" kern="1200" dirty="0"/>
        </a:p>
      </dsp:txBody>
      <dsp:txXfrm>
        <a:off x="395553" y="980725"/>
        <a:ext cx="2803598" cy="5109696"/>
      </dsp:txXfrm>
    </dsp:sp>
    <dsp:sp modelId="{A7B2D1A0-DB47-4CB5-BBEB-3D6A3037DFE1}">
      <dsp:nvSpPr>
        <dsp:cNvPr id="0" name=""/>
        <dsp:cNvSpPr/>
      </dsp:nvSpPr>
      <dsp:spPr>
        <a:xfrm rot="19445219">
          <a:off x="4859836" y="3123493"/>
          <a:ext cx="2068749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24821C-8429-46DD-8E0A-DB430F1BED09}">
      <dsp:nvSpPr>
        <dsp:cNvPr id="0" name=""/>
        <dsp:cNvSpPr/>
      </dsp:nvSpPr>
      <dsp:spPr>
        <a:xfrm>
          <a:off x="6402214" y="980735"/>
          <a:ext cx="2741771" cy="4776889"/>
        </a:xfrm>
        <a:prstGeom prst="roundRect">
          <a:avLst>
            <a:gd name="adj" fmla="val 10000"/>
          </a:avLst>
        </a:prstGeom>
        <a:solidFill>
          <a:schemeClr val="accent4"/>
        </a:solidFill>
        <a:ln w="1905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. CONVENIO DE GESTION DIRECTO  CON COMPROMISO  ENTRE LAS PARTES.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. SELECCIÓN :  SEGÚN CUMPLIMIENTO DE TERMINOS DE REFERENCIA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EVALUACION : A TRAVES DE </a:t>
          </a:r>
          <a:r>
            <a:rPr lang="es-ES" sz="1600" kern="1200" smtClean="0"/>
            <a:t>COMITÉ  </a:t>
          </a:r>
          <a:r>
            <a:rPr lang="es-ES" sz="1600" kern="1200" smtClean="0"/>
            <a:t>ESPECIALIZADO</a:t>
          </a:r>
          <a:endParaRPr lang="es-ES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. FORMA DE PAGO: SEGUN RESULTADOS, CONTRA ENTREGA DE PRODUCTOS Y CUMPLIMINTO DE OBJETIVOS DEFINIDOS SEGÚN  ZONA GEOGRAFICA Y POBLACION DETERMINADA EN  TERMINOS DE REFERENCIA</a:t>
          </a:r>
          <a:endParaRPr lang="es-ES" sz="1600" kern="1200" dirty="0"/>
        </a:p>
      </dsp:txBody>
      <dsp:txXfrm>
        <a:off x="6402214" y="980735"/>
        <a:ext cx="2741771" cy="4776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A602B-526C-42EB-A772-DA1D82BAB5E0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43132-78F1-483A-9041-02BF8A5BCD4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A602B-526C-42EB-A772-DA1D82BAB5E0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43132-78F1-483A-9041-02BF8A5BCD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A602B-526C-42EB-A772-DA1D82BAB5E0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43132-78F1-483A-9041-02BF8A5BCD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A602B-526C-42EB-A772-DA1D82BAB5E0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43132-78F1-483A-9041-02BF8A5BCD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A602B-526C-42EB-A772-DA1D82BAB5E0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43132-78F1-483A-9041-02BF8A5BCD4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A602B-526C-42EB-A772-DA1D82BAB5E0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43132-78F1-483A-9041-02BF8A5BCD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A602B-526C-42EB-A772-DA1D82BAB5E0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43132-78F1-483A-9041-02BF8A5BCD4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A602B-526C-42EB-A772-DA1D82BAB5E0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43132-78F1-483A-9041-02BF8A5BCD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A602B-526C-42EB-A772-DA1D82BAB5E0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43132-78F1-483A-9041-02BF8A5BCD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A602B-526C-42EB-A772-DA1D82BAB5E0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43132-78F1-483A-9041-02BF8A5BCD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A6A602B-526C-42EB-A772-DA1D82BAB5E0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A943132-78F1-483A-9041-02BF8A5BCD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6A602B-526C-42EB-A772-DA1D82BAB5E0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A943132-78F1-483A-9041-02BF8A5BCD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609454"/>
            <a:ext cx="871296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AR" sz="48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Posibles opciones sobre P</a:t>
            </a:r>
            <a:r>
              <a:rPr kumimoji="0" lang="es-A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ropuesta de mecanismos de </a:t>
            </a:r>
            <a:r>
              <a:rPr lang="es-AR" sz="48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ejecución </a:t>
            </a:r>
            <a:r>
              <a:rPr kumimoji="0" lang="es-A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de fondos de sociedad civil como Sub-Receptores; a través de mecanismos existentes de</a:t>
            </a:r>
            <a:r>
              <a:rPr kumimoji="0" lang="es-AR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RP/</a:t>
            </a:r>
            <a:r>
              <a:rPr kumimoji="0" lang="es-A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MINSAL </a:t>
            </a:r>
            <a:endParaRPr kumimoji="0" lang="es-A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Elipse"/>
          <p:cNvSpPr/>
          <p:nvPr/>
        </p:nvSpPr>
        <p:spPr>
          <a:xfrm>
            <a:off x="539552" y="260648"/>
            <a:ext cx="2376264" cy="576064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dirty="0" smtClean="0"/>
              <a:t>OPCION No. 1 </a:t>
            </a:r>
          </a:p>
        </p:txBody>
      </p:sp>
      <p:sp>
        <p:nvSpPr>
          <p:cNvPr id="6" name="5 Elipse"/>
          <p:cNvSpPr/>
          <p:nvPr/>
        </p:nvSpPr>
        <p:spPr>
          <a:xfrm>
            <a:off x="6588224" y="260648"/>
            <a:ext cx="2376264" cy="576064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dirty="0" smtClean="0"/>
              <a:t>OPCION No. 2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143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Metro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mimcorleto</dc:creator>
  <cp:lastModifiedBy>mimcorleto</cp:lastModifiedBy>
  <cp:revision>19</cp:revision>
  <dcterms:created xsi:type="dcterms:W3CDTF">2014-05-20T15:49:13Z</dcterms:created>
  <dcterms:modified xsi:type="dcterms:W3CDTF">2014-05-22T13:30:35Z</dcterms:modified>
</cp:coreProperties>
</file>