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5" r:id="rId2"/>
    <p:sldId id="286" r:id="rId3"/>
    <p:sldId id="287" r:id="rId4"/>
    <p:sldId id="284" r:id="rId5"/>
    <p:sldId id="289" r:id="rId6"/>
    <p:sldId id="285" r:id="rId7"/>
    <p:sldId id="288" r:id="rId8"/>
    <p:sldId id="290" r:id="rId9"/>
    <p:sldId id="277" r:id="rId10"/>
    <p:sldId id="302" r:id="rId11"/>
    <p:sldId id="278" r:id="rId12"/>
    <p:sldId id="318" r:id="rId13"/>
    <p:sldId id="299" r:id="rId14"/>
    <p:sldId id="292" r:id="rId15"/>
    <p:sldId id="319" r:id="rId16"/>
    <p:sldId id="320" r:id="rId17"/>
    <p:sldId id="294" r:id="rId18"/>
    <p:sldId id="293" r:id="rId19"/>
    <p:sldId id="295" r:id="rId20"/>
    <p:sldId id="273" r:id="rId21"/>
    <p:sldId id="306" r:id="rId22"/>
    <p:sldId id="303" r:id="rId23"/>
    <p:sldId id="307" r:id="rId24"/>
    <p:sldId id="309" r:id="rId25"/>
    <p:sldId id="308" r:id="rId26"/>
    <p:sldId id="296" r:id="rId27"/>
    <p:sldId id="280" r:id="rId28"/>
    <p:sldId id="310" r:id="rId29"/>
    <p:sldId id="281" r:id="rId30"/>
    <p:sldId id="311" r:id="rId31"/>
    <p:sldId id="282" r:id="rId32"/>
    <p:sldId id="312" r:id="rId33"/>
    <p:sldId id="300" r:id="rId34"/>
    <p:sldId id="314" r:id="rId35"/>
    <p:sldId id="315" r:id="rId36"/>
    <p:sldId id="313" r:id="rId37"/>
    <p:sldId id="316" r:id="rId38"/>
    <p:sldId id="317" r:id="rId39"/>
    <p:sldId id="297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Hoja2!$A$3:$A$7</c:f>
              <c:strCache>
                <c:ptCount val="5"/>
                <c:pt idx="0">
                  <c:v>MINSAL</c:v>
                </c:pt>
                <c:pt idx="1">
                  <c:v>ISSS</c:v>
                </c:pt>
                <c:pt idx="2">
                  <c:v>C Penales</c:v>
                </c:pt>
                <c:pt idx="3">
                  <c:v>Bienestar M</c:v>
                </c:pt>
                <c:pt idx="4">
                  <c:v>Sanidad M</c:v>
                </c:pt>
              </c:strCache>
            </c:strRef>
          </c:cat>
          <c:val>
            <c:numRef>
              <c:f>Hoja2!$B$3:$B$7</c:f>
              <c:numCache>
                <c:formatCode>#,##0.00</c:formatCode>
                <c:ptCount val="5"/>
                <c:pt idx="0">
                  <c:v>4480742.63</c:v>
                </c:pt>
                <c:pt idx="1">
                  <c:v>855085.96</c:v>
                </c:pt>
                <c:pt idx="2">
                  <c:v>211028</c:v>
                </c:pt>
                <c:pt idx="3">
                  <c:v>3319.01</c:v>
                </c:pt>
                <c:pt idx="4">
                  <c:v>20148.91</c:v>
                </c:pt>
              </c:numCache>
            </c:numRef>
          </c:val>
        </c:ser>
        <c:ser>
          <c:idx val="1"/>
          <c:order val="1"/>
          <c:tx>
            <c:strRef>
              <c:f>Hoja2!$C$2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Hoja2!$A$3:$A$7</c:f>
              <c:strCache>
                <c:ptCount val="5"/>
                <c:pt idx="0">
                  <c:v>MINSAL</c:v>
                </c:pt>
                <c:pt idx="1">
                  <c:v>ISSS</c:v>
                </c:pt>
                <c:pt idx="2">
                  <c:v>C Penales</c:v>
                </c:pt>
                <c:pt idx="3">
                  <c:v>Bienestar M</c:v>
                </c:pt>
                <c:pt idx="4">
                  <c:v>Sanidad M</c:v>
                </c:pt>
              </c:strCache>
            </c:strRef>
          </c:cat>
          <c:val>
            <c:numRef>
              <c:f>Hoja2!$C$3:$C$7</c:f>
              <c:numCache>
                <c:formatCode>#,##0.00</c:formatCode>
                <c:ptCount val="5"/>
                <c:pt idx="0">
                  <c:v>5415986.6799999997</c:v>
                </c:pt>
                <c:pt idx="1">
                  <c:v>931779.27</c:v>
                </c:pt>
                <c:pt idx="2">
                  <c:v>386183.5</c:v>
                </c:pt>
                <c:pt idx="3">
                  <c:v>4532.34</c:v>
                </c:pt>
                <c:pt idx="4">
                  <c:v>20148.91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6191056"/>
        <c:axId val="686194320"/>
        <c:axId val="0"/>
      </c:bar3DChart>
      <c:catAx>
        <c:axId val="68619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86194320"/>
        <c:crosses val="autoZero"/>
        <c:auto val="1"/>
        <c:lblAlgn val="ctr"/>
        <c:lblOffset val="100"/>
        <c:noMultiLvlLbl val="0"/>
      </c:catAx>
      <c:valAx>
        <c:axId val="68619432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68619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278299504424364"/>
          <c:y val="4.3671669555093107E-2"/>
          <c:w val="0.14058642026644289"/>
          <c:h val="5.79687591109700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Hoja2!$B$9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Hoja2!$A$10:$A$14</c:f>
              <c:strCache>
                <c:ptCount val="5"/>
                <c:pt idx="0">
                  <c:v>OPS</c:v>
                </c:pt>
                <c:pt idx="1">
                  <c:v>Fondo Global</c:v>
                </c:pt>
                <c:pt idx="2">
                  <c:v>Hospital Privado</c:v>
                </c:pt>
                <c:pt idx="3">
                  <c:v>Patrono TB</c:v>
                </c:pt>
                <c:pt idx="4">
                  <c:v>TOTAL</c:v>
                </c:pt>
              </c:strCache>
            </c:strRef>
          </c:cat>
          <c:val>
            <c:numRef>
              <c:f>Hoja2!$B$10:$B$14</c:f>
              <c:numCache>
                <c:formatCode>_("$"* #,##0.00_);_("$"* \(#,##0.00\);_("$"* "-"??_);_(@_)</c:formatCode>
                <c:ptCount val="5"/>
                <c:pt idx="0">
                  <c:v>91562</c:v>
                </c:pt>
                <c:pt idx="1">
                  <c:v>1540301.89</c:v>
                </c:pt>
                <c:pt idx="2">
                  <c:v>80</c:v>
                </c:pt>
                <c:pt idx="3">
                  <c:v>34775.65</c:v>
                </c:pt>
                <c:pt idx="4">
                  <c:v>7237044.0499999998</c:v>
                </c:pt>
              </c:numCache>
            </c:numRef>
          </c:val>
        </c:ser>
        <c:ser>
          <c:idx val="1"/>
          <c:order val="1"/>
          <c:tx>
            <c:strRef>
              <c:f>Hoja2!$C$9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Hoja2!$A$10:$A$14</c:f>
              <c:strCache>
                <c:ptCount val="5"/>
                <c:pt idx="0">
                  <c:v>OPS</c:v>
                </c:pt>
                <c:pt idx="1">
                  <c:v>Fondo Global</c:v>
                </c:pt>
                <c:pt idx="2">
                  <c:v>Hospital Privado</c:v>
                </c:pt>
                <c:pt idx="3">
                  <c:v>Patrono TB</c:v>
                </c:pt>
                <c:pt idx="4">
                  <c:v>TOTAL</c:v>
                </c:pt>
              </c:strCache>
            </c:strRef>
          </c:cat>
          <c:val>
            <c:numRef>
              <c:f>Hoja2!$C$10:$C$14</c:f>
              <c:numCache>
                <c:formatCode>_("$"* #,##0.00_);_("$"* \(#,##0.00\);_("$"* "-"??_);_(@_)</c:formatCode>
                <c:ptCount val="5"/>
                <c:pt idx="0">
                  <c:v>44815</c:v>
                </c:pt>
                <c:pt idx="1">
                  <c:v>2203036.1800000002</c:v>
                </c:pt>
                <c:pt idx="2">
                  <c:v>80</c:v>
                </c:pt>
                <c:pt idx="3">
                  <c:v>35662.78</c:v>
                </c:pt>
                <c:pt idx="4">
                  <c:v>9041724.6600000001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6302736"/>
        <c:axId val="933297984"/>
        <c:axId val="0"/>
      </c:bar3DChart>
      <c:catAx>
        <c:axId val="68630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33297984"/>
        <c:crosses val="autoZero"/>
        <c:auto val="1"/>
        <c:lblAlgn val="ctr"/>
        <c:lblOffset val="100"/>
        <c:noMultiLvlLbl val="0"/>
      </c:catAx>
      <c:valAx>
        <c:axId val="933297984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68630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ayout>
        <c:manualLayout>
          <c:xMode val="edge"/>
          <c:yMode val="edge"/>
          <c:x val="5.2085239341840554E-2"/>
          <c:y val="6.0019950553842981E-2"/>
          <c:w val="0.18831916343575716"/>
          <c:h val="4.0344142051145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5BE-A30C-43FB-8848-12C4773F44B6}" type="datetimeFigureOut">
              <a:rPr lang="es-ES" smtClean="0"/>
              <a:t>24/09/2014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22833-2295-45EA-9EAF-8E696C092A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61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 </a:t>
            </a:r>
          </a:p>
          <a:p>
            <a:r>
              <a:rPr lang="en-US" dirty="0" smtClean="0"/>
              <a:t>4 , four stages, </a:t>
            </a:r>
            <a:r>
              <a:rPr lang="en-US" baseline="0" dirty="0" smtClean="0"/>
              <a:t>movement, timeline, years, period, ahead, steps, aspects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8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522B-734C-4158-AF22-ECD53C536201}" type="datetimeFigureOut">
              <a:rPr lang="es-ES" smtClean="0"/>
              <a:pPr/>
              <a:t>24/09/2014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B0C4-AC0F-4D01-B69D-A22F61CAFCB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com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facebook.com/MCPES200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-180528" y="4046123"/>
            <a:ext cx="5801817" cy="52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dirty="0" smtClean="0"/>
              <a:t>Septiembre 2014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979712" y="2420888"/>
            <a:ext cx="4968552" cy="1625235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PLAN ESTRATÉGICO NACIONAL MULTISECTORIAL PARA LA PREVENCIÓN, EL CONTROL AVANZADO Y LA PRE ELIMINACIÓN DE LA TUBERCULOSIS COMO PROBLEMA DE SALUD PÚBLICA EN EL SALVADOR 2016-2020.</a:t>
            </a:r>
            <a:endParaRPr lang="es-E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71584" t="12595" r="17901" b="77562"/>
          <a:stretch/>
        </p:blipFill>
        <p:spPr>
          <a:xfrm>
            <a:off x="1187624" y="188640"/>
            <a:ext cx="1368152" cy="72008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8640"/>
            <a:ext cx="1564327" cy="68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668808" cy="5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ESTRATEGIA MUNDIAL </a:t>
            </a:r>
            <a:br>
              <a:rPr lang="es-E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tb POST 2015</a:t>
            </a:r>
            <a:br>
              <a:rPr lang="es-E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PILARES Y PRINCIPIOS </a:t>
            </a:r>
            <a:br>
              <a:rPr lang="es-E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PROPUESTOS</a:t>
            </a:r>
            <a:br>
              <a:rPr lang="es-E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21" y="6050332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093296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89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0027"/>
          </a:xfrm>
        </p:spPr>
        <p:txBody>
          <a:bodyPr>
            <a:normAutofit fontScale="90000"/>
          </a:bodyPr>
          <a:lstStyle/>
          <a:p>
            <a:pPr lvl="0">
              <a:lnSpc>
                <a:spcPts val="3000"/>
              </a:lnSpc>
              <a:spcBef>
                <a:spcPts val="0"/>
              </a:spcBef>
            </a:pPr>
            <a:r>
              <a:rPr lang="es-ES_tradnl" sz="3200" b="1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es-ES_tradnl" sz="3200" b="1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5789"/>
          <a:stretch/>
        </p:blipFill>
        <p:spPr>
          <a:xfrm>
            <a:off x="669909" y="1124744"/>
            <a:ext cx="8016891" cy="46085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47098"/>
            <a:ext cx="1174194" cy="61760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0062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49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7772400" cy="136207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Mega tb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093296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107" y="613626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30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465636"/>
              </p:ext>
            </p:extLst>
          </p:nvPr>
        </p:nvGraphicFramePr>
        <p:xfrm>
          <a:off x="171572" y="1916832"/>
          <a:ext cx="8725981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392"/>
                <a:gridCol w="1508443"/>
                <a:gridCol w="1508443"/>
                <a:gridCol w="1624330"/>
                <a:gridCol w="917893"/>
                <a:gridCol w="919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Institución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2011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2012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Total 2 Años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% 2011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%2012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MINSAL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$4480,742.63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$5415,986.68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$9896,729.31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61.91%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59.90%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ISSS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$855,085.96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$931,279.27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$1786,365.23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11.82%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10.30%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C. Penales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$211,028.00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$386,183.50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$597,211.50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2.92%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4.27%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Bienestar Magisterial</a:t>
                      </a:r>
                      <a:r>
                        <a:rPr lang="es-ES" sz="1600" b="1" baseline="0" dirty="0" smtClean="0"/>
                        <a:t> 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$3,319.01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$4,532.34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$7,851.35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0.05%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0.05%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Sanidad Militar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$20,148.91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$20,148.91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$40,297.82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0.28%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0.22%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OPS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$91,562.00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$44,815.00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$136,377.00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1.27%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0.50%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Fondo Global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$1540,301.89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$2203,036.18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$3743,338.07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21.28%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24.37%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Hospital Privado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$80.00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$80.00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$160.00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0.00%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0.00%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Patronato TB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$34,775.65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$35,662.78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$70,438.43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0.48%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0.39%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TOTAL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$7237,044.05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$9041,724.66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$16278,768.71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100</a:t>
                      </a:r>
                      <a:r>
                        <a:rPr lang="es-ES" sz="1600" b="1" baseline="0" dirty="0" smtClean="0"/>
                        <a:t> %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100%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267744" y="1124744"/>
            <a:ext cx="4116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/>
              <a:t>Tabla 1</a:t>
            </a:r>
            <a:r>
              <a:rPr lang="es-ES" sz="1400" dirty="0" smtClean="0"/>
              <a:t>. Gasto en Tuberculosis de acuerdo a fuente de</a:t>
            </a:r>
          </a:p>
          <a:p>
            <a:pPr algn="ctr"/>
            <a:r>
              <a:rPr lang="es-ES" sz="1400" dirty="0" smtClean="0"/>
              <a:t>       Financiamiento para los años 2011-2012.</a:t>
            </a:r>
            <a:endParaRPr lang="es-ES" sz="1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21379" y="6448066"/>
            <a:ext cx="83711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construcción propia a partir de datos provenientes de la Unidad Financiera del Fondo Global MINSAL y entrevistas con diferentes actores en instituciones públicas y privadas que intervienen en el control de la TB en el país durante los años 2011-2012</a:t>
            </a:r>
            <a:endParaRPr lang="es-ES" sz="11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29946"/>
            <a:ext cx="1174194" cy="61760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291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5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3068960"/>
            <a:ext cx="6336704" cy="1584176"/>
          </a:xfrm>
        </p:spPr>
        <p:txBody>
          <a:bodyPr>
            <a:normAutofit/>
          </a:bodyPr>
          <a:lstStyle/>
          <a:p>
            <a:pPr algn="ctr"/>
            <a:r>
              <a:rPr lang="es-ES" sz="3000" dirty="0">
                <a:solidFill>
                  <a:schemeClr val="bg1">
                    <a:lumMod val="50000"/>
                  </a:schemeClr>
                </a:solidFill>
              </a:rPr>
              <a:t>Inversión de las Instituciones que contribuyen a la Respuesta de la TB en El Salvador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093296"/>
            <a:ext cx="1174194" cy="617606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107" y="613626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8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566835"/>
              </p:ext>
            </p:extLst>
          </p:nvPr>
        </p:nvGraphicFramePr>
        <p:xfrm>
          <a:off x="203836" y="1052736"/>
          <a:ext cx="8717741" cy="523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 rot="16200000">
            <a:off x="310975" y="3734593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$44,80,742.63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815030" y="3815431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5,415,986.68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2099372" y="3776946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855,085.96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2613117" y="3788259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$931279.27</a:t>
            </a:r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3585276" y="4196391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$211,028.00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 rot="16200000">
            <a:off x="4165222" y="4136987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386,183.50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5429574" y="445201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3,319.01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5853241" y="447062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4,532.34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6945949" y="443851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20,148.91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 rot="16200000">
            <a:off x="7369616" y="445712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20,148.91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29946"/>
            <a:ext cx="1174194" cy="617606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291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089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462850"/>
              </p:ext>
            </p:extLst>
          </p:nvPr>
        </p:nvGraphicFramePr>
        <p:xfrm>
          <a:off x="395536" y="1268760"/>
          <a:ext cx="8328924" cy="499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 rot="16200000">
            <a:off x="754173" y="412955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91,562.00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1258228" y="415048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44,815.00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2048459" y="3462215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1,540,301.89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2552515" y="3288246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2,203,036.18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3920994" y="441323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$80.00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4363819" y="440344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$80.00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5281384" y="415048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34,775.65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5713432" y="415048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35,662.78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 rot="16200000">
            <a:off x="6431655" y="3704479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7,237,044.05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6860015" y="3720293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$</a:t>
            </a:r>
            <a:r>
              <a:rPr lang="es-ES" dirty="0" smtClean="0"/>
              <a:t>9,041,724.66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29946"/>
            <a:ext cx="1174194" cy="617606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291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7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3140968"/>
            <a:ext cx="5544616" cy="1143000"/>
          </a:xfrm>
        </p:spPr>
        <p:txBody>
          <a:bodyPr>
            <a:noAutofit/>
          </a:bodyPr>
          <a:lstStyle/>
          <a:p>
            <a:r>
              <a:rPr lang="es-ES_tradnl" sz="3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DESARROLLO DE ELABORACIÓN DEL PENMTB</a:t>
            </a:r>
            <a:br>
              <a:rPr lang="es-ES_tradnl" sz="3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3296"/>
            <a:ext cx="1174194" cy="617606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3115" y="613626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17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79512" y="1268760"/>
            <a:ext cx="8540666" cy="5467300"/>
            <a:chOff x="-8226" y="935008"/>
            <a:chExt cx="8540666" cy="5467300"/>
          </a:xfrm>
        </p:grpSpPr>
        <p:grpSp>
          <p:nvGrpSpPr>
            <p:cNvPr id="5" name="Group 88"/>
            <p:cNvGrpSpPr>
              <a:grpSpLocks/>
            </p:cNvGrpSpPr>
            <p:nvPr/>
          </p:nvGrpSpPr>
          <p:grpSpPr bwMode="auto">
            <a:xfrm>
              <a:off x="-8226" y="2161513"/>
              <a:ext cx="2211410" cy="4240795"/>
              <a:chOff x="381794" y="3247324"/>
              <a:chExt cx="1752600" cy="2814552"/>
            </a:xfrm>
          </p:grpSpPr>
          <p:cxnSp>
            <p:nvCxnSpPr>
              <p:cNvPr id="45" name="Straight Connector 63"/>
              <p:cNvCxnSpPr/>
              <p:nvPr/>
            </p:nvCxnSpPr>
            <p:spPr>
              <a:xfrm rot="5400000">
                <a:off x="-857999" y="4821000"/>
                <a:ext cx="2480669" cy="1084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64"/>
              <p:cNvCxnSpPr/>
              <p:nvPr/>
            </p:nvCxnSpPr>
            <p:spPr>
              <a:xfrm>
                <a:off x="381794" y="3580287"/>
                <a:ext cx="1676730" cy="92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61"/>
              <p:cNvSpPr txBox="1">
                <a:spLocks noChangeArrowheads="1"/>
              </p:cNvSpPr>
              <p:nvPr/>
            </p:nvSpPr>
            <p:spPr bwMode="auto">
              <a:xfrm>
                <a:off x="683107" y="3247324"/>
                <a:ext cx="1000402" cy="236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altLang="es-ES" sz="2200" b="1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OBJETIVOS</a:t>
                </a:r>
              </a:p>
            </p:txBody>
          </p:sp>
          <p:sp>
            <p:nvSpPr>
              <p:cNvPr id="48" name="TextBox 62"/>
              <p:cNvSpPr txBox="1"/>
              <p:nvPr/>
            </p:nvSpPr>
            <p:spPr>
              <a:xfrm>
                <a:off x="457664" y="3657550"/>
                <a:ext cx="1676730" cy="15320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180975" indent="-180975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GB" altLang="en-US" sz="1600" b="1" dirty="0" smtClean="0">
                    <a:solidFill>
                      <a:schemeClr val="bg1">
                        <a:lumMod val="50000"/>
                      </a:schemeClr>
                    </a:solidFill>
                    <a:cs typeface="Calibri" pitchFamily="34" charset="0"/>
                  </a:rPr>
                  <a:t>EVALUACION DEL ENTB 2008-2015 </a:t>
                </a:r>
              </a:p>
              <a:p>
                <a:pPr marL="180975" indent="-180975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endParaRPr lang="en-GB" altLang="en-US" sz="1600" b="1" dirty="0" smtClean="0">
                  <a:solidFill>
                    <a:schemeClr val="bg1">
                      <a:lumMod val="50000"/>
                    </a:schemeClr>
                  </a:solidFill>
                  <a:cs typeface="Calibri" pitchFamily="34" charset="0"/>
                </a:endParaRPr>
              </a:p>
              <a:p>
                <a:pPr marL="180975" indent="-180975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GB" altLang="en-US" sz="1600" b="1" dirty="0" smtClean="0">
                    <a:solidFill>
                      <a:schemeClr val="bg1">
                        <a:lumMod val="50000"/>
                      </a:schemeClr>
                    </a:solidFill>
                    <a:cs typeface="Calibri" pitchFamily="34" charset="0"/>
                  </a:rPr>
                  <a:t>DISEÑO PEMN TB 2016-2020</a:t>
                </a:r>
              </a:p>
              <a:p>
                <a:pPr marL="180975" indent="-180975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endParaRPr lang="en-GB" altLang="en-US" sz="1600" b="1" dirty="0" smtClean="0">
                  <a:solidFill>
                    <a:schemeClr val="bg1">
                      <a:lumMod val="50000"/>
                    </a:schemeClr>
                  </a:solidFill>
                  <a:cs typeface="Calibri" pitchFamily="34" charset="0"/>
                </a:endParaRPr>
              </a:p>
              <a:p>
                <a:pPr marL="180975" indent="-180975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GB" altLang="en-US" sz="1600" b="1" dirty="0" smtClean="0">
                    <a:solidFill>
                      <a:schemeClr val="bg1">
                        <a:lumMod val="50000"/>
                      </a:schemeClr>
                    </a:solidFill>
                    <a:cs typeface="Calibri" pitchFamily="34" charset="0"/>
                  </a:rPr>
                  <a:t> ELABORACION DEL PENMTB ENERO-SEPT/14</a:t>
                </a:r>
                <a:endParaRPr lang="en-GB" altLang="en-US" sz="1600" b="1" dirty="0">
                  <a:solidFill>
                    <a:schemeClr val="bg1">
                      <a:lumMod val="50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6" name="Group 92"/>
            <p:cNvGrpSpPr>
              <a:grpSpLocks/>
            </p:cNvGrpSpPr>
            <p:nvPr/>
          </p:nvGrpSpPr>
          <p:grpSpPr bwMode="auto">
            <a:xfrm>
              <a:off x="2344045" y="2173987"/>
              <a:ext cx="2082857" cy="4215507"/>
              <a:chOff x="2666998" y="3260972"/>
              <a:chExt cx="1884543" cy="3027598"/>
            </a:xfrm>
          </p:grpSpPr>
          <p:cxnSp>
            <p:nvCxnSpPr>
              <p:cNvPr id="41" name="Straight Connector 70"/>
              <p:cNvCxnSpPr/>
              <p:nvPr/>
            </p:nvCxnSpPr>
            <p:spPr>
              <a:xfrm>
                <a:off x="2668236" y="3579483"/>
                <a:ext cx="1675424" cy="298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67"/>
              <p:cNvSpPr txBox="1">
                <a:spLocks noChangeArrowheads="1"/>
              </p:cNvSpPr>
              <p:nvPr/>
            </p:nvSpPr>
            <p:spPr bwMode="auto">
              <a:xfrm>
                <a:off x="2956548" y="3260972"/>
                <a:ext cx="1142109" cy="254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altLang="es-ES" sz="2200" b="1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OBJETIVOS</a:t>
                </a:r>
              </a:p>
            </p:txBody>
          </p:sp>
          <p:sp>
            <p:nvSpPr>
              <p:cNvPr id="43" name="TextBox 68"/>
              <p:cNvSpPr txBox="1">
                <a:spLocks noChangeArrowheads="1"/>
              </p:cNvSpPr>
              <p:nvPr/>
            </p:nvSpPr>
            <p:spPr bwMode="auto">
              <a:xfrm>
                <a:off x="2743717" y="3658115"/>
                <a:ext cx="1807824" cy="2630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98438" indent="-198438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marL="180975" indent="-180975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US" sz="16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EVALUACION CONJUNTA</a:t>
                </a:r>
              </a:p>
              <a:p>
                <a:pPr marL="180975" indent="-180975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endParaRPr>
              </a:p>
              <a:p>
                <a:pPr marL="180975" indent="-180975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US" sz="16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 24  Al 30 DE  AGOSTO 2014</a:t>
                </a:r>
              </a:p>
              <a:p>
                <a:pPr marL="180975" indent="-180975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endParaRPr>
              </a:p>
              <a:p>
                <a:pPr marL="180975" indent="-180975">
                  <a:buFont typeface="Arial" pitchFamily="34" charset="0"/>
                  <a:buChar char="•"/>
                </a:pPr>
                <a:r>
                  <a:rPr lang="en-GB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Calibri" pitchFamily="34" charset="0"/>
                  </a:rPr>
                  <a:t> SOCIALIZACION CON ACTORES Y SECTORES DE  NIVEL NACIONAL</a:t>
                </a: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endParaRPr>
              </a:p>
              <a:p>
                <a:pPr marL="180975" indent="-180975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US" sz="16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 SEPTIEMBRE INCORPORACION DE OBS./REC. DEL JANNS 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endParaRPr>
              </a:p>
            </p:txBody>
          </p:sp>
          <p:cxnSp>
            <p:nvCxnSpPr>
              <p:cNvPr id="44" name="Straight Connector 84"/>
              <p:cNvCxnSpPr/>
              <p:nvPr/>
            </p:nvCxnSpPr>
            <p:spPr>
              <a:xfrm rot="16200000" flipH="1">
                <a:off x="1434719" y="4814749"/>
                <a:ext cx="2479408" cy="1484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93"/>
            <p:cNvGrpSpPr>
              <a:grpSpLocks/>
            </p:cNvGrpSpPr>
            <p:nvPr/>
          </p:nvGrpSpPr>
          <p:grpSpPr bwMode="auto">
            <a:xfrm>
              <a:off x="4478872" y="2173987"/>
              <a:ext cx="2062342" cy="3880467"/>
              <a:chOff x="4875212" y="3260972"/>
              <a:chExt cx="1771212" cy="2801621"/>
            </a:xfrm>
          </p:grpSpPr>
          <p:grpSp>
            <p:nvGrpSpPr>
              <p:cNvPr id="36" name="Group 90"/>
              <p:cNvGrpSpPr>
                <a:grpSpLocks/>
              </p:cNvGrpSpPr>
              <p:nvPr/>
            </p:nvGrpSpPr>
            <p:grpSpPr bwMode="auto">
              <a:xfrm>
                <a:off x="4876387" y="3260972"/>
                <a:ext cx="1770037" cy="1883026"/>
                <a:chOff x="4876387" y="3260972"/>
                <a:chExt cx="1770037" cy="1883026"/>
              </a:xfrm>
            </p:grpSpPr>
            <p:cxnSp>
              <p:nvCxnSpPr>
                <p:cNvPr id="38" name="Straight Connector 82"/>
                <p:cNvCxnSpPr/>
                <p:nvPr/>
              </p:nvCxnSpPr>
              <p:spPr>
                <a:xfrm>
                  <a:off x="4876387" y="3579156"/>
                  <a:ext cx="1677248" cy="3001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5242845" y="3260972"/>
                  <a:ext cx="1084103" cy="257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defTabSz="447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defTabSz="447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defTabSz="447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defTabSz="4476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defRPr/>
                  </a:pPr>
                  <a:r>
                    <a:rPr lang="en-US" altLang="es-ES" sz="2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OBJETIVOS</a:t>
                  </a:r>
                </a:p>
              </p:txBody>
            </p:sp>
            <p:sp>
              <p:nvSpPr>
                <p:cNvPr id="40" name="TextBox 80"/>
                <p:cNvSpPr txBox="1"/>
                <p:nvPr/>
              </p:nvSpPr>
              <p:spPr>
                <a:xfrm>
                  <a:off x="4876387" y="3655200"/>
                  <a:ext cx="1770037" cy="148879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180975" indent="-180975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600" b="1" dirty="0">
                      <a:solidFill>
                        <a:schemeClr val="bg1">
                          <a:lumMod val="50000"/>
                        </a:schemeClr>
                      </a:solidFill>
                      <a:cs typeface="Arial" pitchFamily="34" charset="0"/>
                    </a:rPr>
                    <a:t>ELABORACION DE PROPUESTA  PARA NUEVA RONDA DE FONDO MUNDIAL</a:t>
                  </a:r>
                </a:p>
                <a:p>
                  <a:pPr marL="180975" indent="-180975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</a:pPr>
                  <a:endParaRPr lang="en-US" sz="1600" b="1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endParaRPr>
                </a:p>
                <a:p>
                  <a:pPr marL="180975" indent="-180975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600" b="1" dirty="0">
                      <a:solidFill>
                        <a:schemeClr val="bg1">
                          <a:lumMod val="50000"/>
                        </a:schemeClr>
                      </a:solidFill>
                      <a:cs typeface="Arial" pitchFamily="34" charset="0"/>
                    </a:rPr>
                    <a:t>FECHA LIMITE DE ELABORACION  30 DE SEPTIEMBRE</a:t>
                  </a:r>
                </a:p>
              </p:txBody>
            </p:sp>
          </p:grpSp>
          <p:cxnSp>
            <p:nvCxnSpPr>
              <p:cNvPr id="37" name="Straight Connector 85"/>
              <p:cNvCxnSpPr/>
              <p:nvPr/>
            </p:nvCxnSpPr>
            <p:spPr>
              <a:xfrm rot="5400000">
                <a:off x="3635582" y="4821788"/>
                <a:ext cx="2480435" cy="117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6619167" y="2161513"/>
              <a:ext cx="1913273" cy="4082806"/>
              <a:chOff x="7132580" y="3247324"/>
              <a:chExt cx="1804066" cy="2814552"/>
            </a:xfrm>
          </p:grpSpPr>
          <p:cxnSp>
            <p:nvCxnSpPr>
              <p:cNvPr id="32" name="Straight Connector 76"/>
              <p:cNvCxnSpPr/>
              <p:nvPr/>
            </p:nvCxnSpPr>
            <p:spPr>
              <a:xfrm>
                <a:off x="7163529" y="3579797"/>
                <a:ext cx="1676402" cy="191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73"/>
              <p:cNvSpPr txBox="1">
                <a:spLocks noChangeArrowheads="1"/>
              </p:cNvSpPr>
              <p:nvPr/>
            </p:nvSpPr>
            <p:spPr bwMode="auto">
              <a:xfrm>
                <a:off x="7467860" y="3247324"/>
                <a:ext cx="1188956" cy="244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altLang="es-ES" sz="2200" b="1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OBJETIVOS</a:t>
                </a:r>
              </a:p>
            </p:txBody>
          </p:sp>
          <p:sp>
            <p:nvSpPr>
              <p:cNvPr id="34" name="TextBox 74"/>
              <p:cNvSpPr txBox="1">
                <a:spLocks noChangeArrowheads="1"/>
              </p:cNvSpPr>
              <p:nvPr/>
            </p:nvSpPr>
            <p:spPr bwMode="auto">
              <a:xfrm>
                <a:off x="7132580" y="3665781"/>
                <a:ext cx="1804066" cy="2248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98438" indent="-198438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marL="180975" indent="-180975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GB" sz="16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PRESENTACION DE PROPUESTA AL FONDO MUNDIAL 15 DE OCTUBRE PARA COFINANCIAR EL PENMTB</a:t>
                </a:r>
              </a:p>
              <a:p>
                <a:pPr marL="180975" indent="-180975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endParaRPr lang="en-GB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endParaRPr>
              </a:p>
              <a:p>
                <a:pPr marL="180975" indent="-180975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GB" sz="16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OCT. DIC. PARA ACLARACION AL PRT  OBSERVACIONES</a:t>
                </a:r>
                <a:r>
                  <a:rPr lang="en-GB" sz="16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Calibri" pitchFamily="34" charset="0"/>
                  </a:rPr>
                  <a:t>.</a:t>
                </a: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endParaRPr>
              </a:p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endParaRPr lang="en-GB" altLang="es-ES" sz="1500" b="1" dirty="0" smtClean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Straight Connector 86"/>
              <p:cNvCxnSpPr/>
              <p:nvPr/>
            </p:nvCxnSpPr>
            <p:spPr>
              <a:xfrm rot="16200000" flipH="1">
                <a:off x="5924734" y="4821792"/>
                <a:ext cx="2480169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le 95"/>
            <p:cNvSpPr/>
            <p:nvPr/>
          </p:nvSpPr>
          <p:spPr bwMode="auto">
            <a:xfrm>
              <a:off x="6619168" y="935009"/>
              <a:ext cx="1810704" cy="1100389"/>
            </a:xfrm>
            <a:prstGeom prst="round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ounded Rectangle 96"/>
            <p:cNvSpPr/>
            <p:nvPr/>
          </p:nvSpPr>
          <p:spPr bwMode="auto">
            <a:xfrm>
              <a:off x="6686180" y="972426"/>
              <a:ext cx="1676679" cy="10186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97"/>
            <p:cNvSpPr/>
            <p:nvPr/>
          </p:nvSpPr>
          <p:spPr bwMode="auto">
            <a:xfrm>
              <a:off x="6753193" y="1023705"/>
              <a:ext cx="1531713" cy="9299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98"/>
            <p:cNvSpPr txBox="1">
              <a:spLocks noChangeArrowheads="1"/>
            </p:cNvSpPr>
            <p:nvPr/>
          </p:nvSpPr>
          <p:spPr bwMode="auto">
            <a:xfrm>
              <a:off x="6834790" y="1237285"/>
              <a:ext cx="1337610" cy="607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s-ES" sz="3600" dirty="0">
                  <a:solidFill>
                    <a:srgbClr val="FFFFFF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FASE 4</a:t>
              </a:r>
              <a:endParaRPr lang="en-US" altLang="es-ES" sz="4400" dirty="0">
                <a:solidFill>
                  <a:srgbClr val="FFFFFF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26"/>
            <p:cNvSpPr/>
            <p:nvPr/>
          </p:nvSpPr>
          <p:spPr bwMode="auto">
            <a:xfrm>
              <a:off x="6753193" y="1051423"/>
              <a:ext cx="1549492" cy="5280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GB" sz="2600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Rounded Rectangle 101"/>
            <p:cNvSpPr/>
            <p:nvPr/>
          </p:nvSpPr>
          <p:spPr bwMode="auto">
            <a:xfrm>
              <a:off x="155886" y="935009"/>
              <a:ext cx="1812070" cy="1100389"/>
            </a:xfrm>
            <a:prstGeom prst="round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ounded Rectangle 102"/>
            <p:cNvSpPr/>
            <p:nvPr/>
          </p:nvSpPr>
          <p:spPr bwMode="auto">
            <a:xfrm>
              <a:off x="222898" y="972427"/>
              <a:ext cx="1678047" cy="10186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103"/>
            <p:cNvSpPr/>
            <p:nvPr/>
          </p:nvSpPr>
          <p:spPr bwMode="auto">
            <a:xfrm>
              <a:off x="289911" y="1023705"/>
              <a:ext cx="1533080" cy="92992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104"/>
            <p:cNvSpPr txBox="1">
              <a:spLocks noChangeArrowheads="1"/>
            </p:cNvSpPr>
            <p:nvPr/>
          </p:nvSpPr>
          <p:spPr bwMode="auto">
            <a:xfrm>
              <a:off x="429389" y="1231174"/>
              <a:ext cx="1209545" cy="61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s-ES" sz="3600" dirty="0">
                  <a:solidFill>
                    <a:srgbClr val="FFFFFF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FASE</a:t>
              </a:r>
              <a:r>
                <a:rPr lang="en-US" altLang="es-ES" sz="4000" dirty="0">
                  <a:solidFill>
                    <a:srgbClr val="FFFFFF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 1</a:t>
              </a:r>
              <a:endParaRPr lang="en-US" altLang="es-ES" sz="4900" dirty="0">
                <a:solidFill>
                  <a:srgbClr val="FFFFFF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6"/>
            <p:cNvSpPr/>
            <p:nvPr/>
          </p:nvSpPr>
          <p:spPr bwMode="auto">
            <a:xfrm>
              <a:off x="289911" y="1051423"/>
              <a:ext cx="1550859" cy="5280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GB" sz="2600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07"/>
            <p:cNvSpPr/>
            <p:nvPr/>
          </p:nvSpPr>
          <p:spPr bwMode="auto">
            <a:xfrm>
              <a:off x="4532208" y="935009"/>
              <a:ext cx="1850364" cy="1100389"/>
            </a:xfrm>
            <a:prstGeom prst="round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108"/>
            <p:cNvSpPr/>
            <p:nvPr/>
          </p:nvSpPr>
          <p:spPr bwMode="auto">
            <a:xfrm>
              <a:off x="4600589" y="972427"/>
              <a:ext cx="1713604" cy="10186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09"/>
            <p:cNvSpPr/>
            <p:nvPr/>
          </p:nvSpPr>
          <p:spPr bwMode="auto">
            <a:xfrm>
              <a:off x="4668968" y="1023705"/>
              <a:ext cx="1565902" cy="92992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110"/>
            <p:cNvSpPr txBox="1">
              <a:spLocks noChangeArrowheads="1"/>
            </p:cNvSpPr>
            <p:nvPr/>
          </p:nvSpPr>
          <p:spPr bwMode="auto">
            <a:xfrm>
              <a:off x="4836151" y="1212019"/>
              <a:ext cx="1248017" cy="56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s-ES" sz="3600" dirty="0">
                  <a:solidFill>
                    <a:srgbClr val="FFFFFF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FASE 3</a:t>
              </a:r>
            </a:p>
          </p:txBody>
        </p:sp>
        <p:sp>
          <p:nvSpPr>
            <p:cNvPr id="13" name="Rounded Rectangle 114"/>
            <p:cNvSpPr/>
            <p:nvPr/>
          </p:nvSpPr>
          <p:spPr bwMode="auto">
            <a:xfrm>
              <a:off x="2344048" y="935008"/>
              <a:ext cx="1973448" cy="1100389"/>
            </a:xfrm>
            <a:prstGeom prst="round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15"/>
            <p:cNvSpPr/>
            <p:nvPr/>
          </p:nvSpPr>
          <p:spPr bwMode="auto">
            <a:xfrm>
              <a:off x="2416531" y="972426"/>
              <a:ext cx="1828483" cy="10186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116"/>
            <p:cNvSpPr/>
            <p:nvPr/>
          </p:nvSpPr>
          <p:spPr bwMode="auto">
            <a:xfrm>
              <a:off x="2490381" y="1023704"/>
              <a:ext cx="1669842" cy="9299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17"/>
            <p:cNvSpPr txBox="1">
              <a:spLocks noChangeArrowheads="1"/>
            </p:cNvSpPr>
            <p:nvPr/>
          </p:nvSpPr>
          <p:spPr bwMode="auto">
            <a:xfrm>
              <a:off x="2695487" y="1052736"/>
              <a:ext cx="1308683" cy="719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s-ES" sz="3600" dirty="0">
                  <a:solidFill>
                    <a:srgbClr val="FFFFFF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FASE</a:t>
              </a:r>
              <a:r>
                <a:rPr lang="en-US" altLang="es-ES" sz="4800" dirty="0">
                  <a:solidFill>
                    <a:srgbClr val="FFFFFF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s-ES" sz="4000" dirty="0">
                  <a:solidFill>
                    <a:srgbClr val="FFFFFF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" name="Rounded Rectangle 26"/>
            <p:cNvSpPr/>
            <p:nvPr/>
          </p:nvSpPr>
          <p:spPr bwMode="auto">
            <a:xfrm>
              <a:off x="2490381" y="1051423"/>
              <a:ext cx="1688988" cy="5280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GB" sz="2600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49" name="Imagen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29946"/>
            <a:ext cx="1174194" cy="617606"/>
          </a:xfrm>
          <a:prstGeom prst="rect">
            <a:avLst/>
          </a:prstGeom>
        </p:spPr>
      </p:pic>
      <p:pic>
        <p:nvPicPr>
          <p:cNvPr id="50" name="Imagen 4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291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2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5554960" cy="1143000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DIÁLOGO </a:t>
            </a: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PAÍS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79514" y="260657"/>
            <a:ext cx="604837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s-ES_tradnl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21" y="6050332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093296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56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092280" y="188640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05614" y="2035769"/>
            <a:ext cx="4385665" cy="1143000"/>
          </a:xfrm>
        </p:spPr>
        <p:txBody>
          <a:bodyPr>
            <a:noAutofit/>
          </a:bodyPr>
          <a:lstStyle/>
          <a:p>
            <a:r>
              <a:rPr lang="es-ES" sz="6600" dirty="0" smtClean="0">
                <a:solidFill>
                  <a:schemeClr val="bg1">
                    <a:lumMod val="50000"/>
                  </a:schemeClr>
                </a:solidFill>
              </a:rPr>
              <a:t>QUÉ ES EL </a:t>
            </a:r>
            <a:endParaRPr lang="es-ES" sz="6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372200" y="892375"/>
            <a:ext cx="20922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23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2" y="2987824"/>
            <a:ext cx="4361565" cy="14924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 rot="10800000">
            <a:off x="823548" y="919277"/>
            <a:ext cx="20922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s-ES" sz="23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9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085729"/>
              </p:ext>
            </p:extLst>
          </p:nvPr>
        </p:nvGraphicFramePr>
        <p:xfrm>
          <a:off x="611560" y="1268760"/>
          <a:ext cx="7992888" cy="5166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352"/>
                <a:gridCol w="3816424"/>
                <a:gridCol w="100811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PARTICIPACIÓN MULTISECTORIAL</a:t>
                      </a:r>
                      <a:endParaRPr lang="es-E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No.</a:t>
                      </a:r>
                      <a:r>
                        <a:rPr lang="es-ES" sz="1400" b="1" baseline="0" dirty="0" smtClean="0"/>
                        <a:t> De Talleres</a:t>
                      </a:r>
                      <a:endParaRPr lang="es-E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No. De Instituciones Participantes.</a:t>
                      </a:r>
                      <a:endParaRPr lang="es-E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No. De Asistencia</a:t>
                      </a:r>
                      <a:endParaRPr lang="es-E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bg1"/>
                          </a:solidFill>
                        </a:rPr>
                        <a:t>5 Reuniones: Construcción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</a:rPr>
                        <a:t> de la viabilidad técnica y política para el diseño del PENM TB 2016-2020.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47 Instituciones</a:t>
                      </a:r>
                      <a:r>
                        <a:rPr lang="es-ES" sz="1600" baseline="0" dirty="0" smtClean="0"/>
                        <a:t> participantes: MINSAL, ISSS, Instituciones Gubernamentales, ONGs, Agencias de Cooperación.</a:t>
                      </a:r>
                      <a:endParaRPr lang="es-E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78.</a:t>
                      </a:r>
                      <a:endParaRPr lang="es-E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bg1"/>
                          </a:solidFill>
                        </a:rPr>
                        <a:t>6 Talleres de Consulta Nacional y 5 Talleres de Consulta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</a:rPr>
                        <a:t> regional.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69 Instituciones participantes: MINSAL, ISSS, Instituciones Gubernamentales, ONGs, Agencias de Cooperación, Municipalidades, voluntarios,</a:t>
                      </a:r>
                      <a:r>
                        <a:rPr lang="es-ES" sz="1600" baseline="0" dirty="0" smtClean="0"/>
                        <a:t> y personas afectadas por TB.</a:t>
                      </a:r>
                      <a:endParaRPr lang="es-E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466.</a:t>
                      </a:r>
                      <a:endParaRPr lang="es-E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bg1"/>
                          </a:solidFill>
                        </a:rPr>
                        <a:t>1 Taller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</a:rPr>
                        <a:t> preliminar de validación.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8 Instituciones y dependencias</a:t>
                      </a:r>
                      <a:r>
                        <a:rPr lang="es-ES" sz="1600" baseline="0" dirty="0" smtClean="0"/>
                        <a:t> del MINSAL, ISSSS, Instituciones Gubernamentales y Agencias de Cooperación.</a:t>
                      </a:r>
                      <a:endParaRPr lang="es-E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56.</a:t>
                      </a:r>
                      <a:endParaRPr lang="es-E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bg1"/>
                          </a:solidFill>
                        </a:rPr>
                        <a:t>1 Taller de Análisis Financiero.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4 Instituciones gubernamentales.</a:t>
                      </a:r>
                      <a:endParaRPr lang="es-E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25.</a:t>
                      </a:r>
                      <a:endParaRPr lang="es-E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bg1"/>
                          </a:solidFill>
                        </a:rPr>
                        <a:t>Un segundo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</a:rPr>
                        <a:t> Taller de Validación.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20 Instituciones participantes:</a:t>
                      </a:r>
                      <a:r>
                        <a:rPr lang="es-ES" sz="1600" baseline="0" dirty="0" smtClean="0"/>
                        <a:t> MINSAL, ISSS, Instituciones Gubernamentales, Agencias de Cooperación.</a:t>
                      </a:r>
                      <a:endParaRPr lang="es-E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60.</a:t>
                      </a:r>
                      <a:endParaRPr lang="es-E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Total 5 reuniones</a:t>
                      </a:r>
                      <a:r>
                        <a:rPr lang="es-ES" sz="1600" baseline="0" dirty="0" smtClean="0"/>
                        <a:t> y 14 talleres. </a:t>
                      </a:r>
                      <a:endParaRPr lang="es-E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69 Instituciones y organizaciones.</a:t>
                      </a:r>
                      <a:endParaRPr lang="es-E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685.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29946"/>
            <a:ext cx="1174194" cy="617606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291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4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¿QUÉ ES EL PENM TB 2016-2020?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79514" y="260657"/>
            <a:ext cx="604837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s-ES_tradnl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63688" y="400506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</a:rPr>
              <a:t>El PENM TB 2016-2020 </a:t>
            </a:r>
            <a:r>
              <a:rPr lang="es-ES" sz="2800" dirty="0" smtClean="0">
                <a:solidFill>
                  <a:srgbClr val="002060"/>
                </a:solidFill>
              </a:rPr>
              <a:t>tiene </a:t>
            </a:r>
            <a:r>
              <a:rPr lang="es-ES" sz="2800" dirty="0">
                <a:solidFill>
                  <a:srgbClr val="002060"/>
                </a:solidFill>
              </a:rPr>
              <a:t>como fundamentación estratégica lo siguiente</a:t>
            </a:r>
            <a:r>
              <a:rPr lang="es-ES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051754"/>
            <a:ext cx="1174194" cy="61760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107" y="6094718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9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475656" y="1772816"/>
            <a:ext cx="648072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500" b="1" dirty="0" smtClean="0">
                <a:solidFill>
                  <a:srgbClr val="FF0000"/>
                </a:solidFill>
                <a:latin typeface="+mj-lt"/>
              </a:rPr>
              <a:t>PROPÓSITO: </a:t>
            </a:r>
          </a:p>
          <a:p>
            <a:pPr marL="0" indent="0">
              <a:buNone/>
            </a:pPr>
            <a:r>
              <a:rPr lang="es-ES" sz="2500" dirty="0" smtClean="0">
                <a:latin typeface="+mj-lt"/>
              </a:rPr>
              <a:t>Mejorar </a:t>
            </a:r>
            <a:r>
              <a:rPr lang="es-ES" sz="2500" dirty="0">
                <a:latin typeface="+mj-lt"/>
              </a:rPr>
              <a:t>el nivel de salud de la población salvadoreña mediante la modernización </a:t>
            </a:r>
            <a:r>
              <a:rPr lang="es-ES" sz="2500" dirty="0" smtClean="0">
                <a:latin typeface="+mj-lt"/>
              </a:rPr>
              <a:t/>
            </a:r>
            <a:br>
              <a:rPr lang="es-ES" sz="2500" dirty="0" smtClean="0">
                <a:latin typeface="+mj-lt"/>
              </a:rPr>
            </a:br>
            <a:r>
              <a:rPr lang="es-ES" sz="2500" dirty="0" smtClean="0">
                <a:latin typeface="+mj-lt"/>
              </a:rPr>
              <a:t>y </a:t>
            </a:r>
            <a:r>
              <a:rPr lang="es-ES" sz="2500" dirty="0">
                <a:latin typeface="+mj-lt"/>
              </a:rPr>
              <a:t>el desarrollo de intervenciones multisectoriales tendientes a la atención integral de la salud de las personas en el curso de vida, disminución de los riesgos y daños así como el impacto social de la </a:t>
            </a:r>
            <a:r>
              <a:rPr lang="es-ES" sz="2500" dirty="0" smtClean="0">
                <a:latin typeface="+mj-lt"/>
              </a:rPr>
              <a:t>Tuberculosis </a:t>
            </a:r>
            <a:r>
              <a:rPr lang="es-ES" sz="2500" dirty="0">
                <a:latin typeface="+mj-lt"/>
              </a:rPr>
              <a:t>relacionado </a:t>
            </a:r>
            <a:r>
              <a:rPr lang="es-ES" sz="2500" dirty="0" smtClean="0">
                <a:latin typeface="+mj-lt"/>
              </a:rPr>
              <a:t>al costo/beneficio </a:t>
            </a:r>
            <a:r>
              <a:rPr lang="es-ES" sz="2500" dirty="0">
                <a:latin typeface="+mj-lt"/>
              </a:rPr>
              <a:t>y costo/efectividad en la población afectada por la Tuberculosis.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88640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1604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71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475656" y="1700808"/>
            <a:ext cx="6336704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500" b="1" dirty="0">
                <a:solidFill>
                  <a:srgbClr val="FFC000"/>
                </a:solidFill>
                <a:latin typeface="+mj-lt"/>
              </a:rPr>
              <a:t>Misión: </a:t>
            </a:r>
            <a:endParaRPr lang="es-ES" sz="2500" b="1" dirty="0" smtClean="0">
              <a:solidFill>
                <a:srgbClr val="FFC000"/>
              </a:solidFill>
              <a:latin typeface="+mj-lt"/>
            </a:endParaRPr>
          </a:p>
          <a:p>
            <a:pPr marL="0" indent="0">
              <a:buNone/>
            </a:pPr>
            <a:r>
              <a:rPr lang="es-ES" sz="2500" dirty="0" smtClean="0">
                <a:latin typeface="+mj-lt"/>
              </a:rPr>
              <a:t>Disminuir </a:t>
            </a:r>
            <a:r>
              <a:rPr lang="es-ES" sz="2500" dirty="0">
                <a:latin typeface="+mj-lt"/>
              </a:rPr>
              <a:t>el riesgo de la transmisión de la Tuberculosis, reduciendo su incidencia, prevalencia, mortalidad, a través del fortalecimiento de la detección, de la atención eficaz y oportuna, el seguimiento de la persona con TB en el curso de la vida y sus contactos en el marco de la estrategia post 2015 de la </a:t>
            </a:r>
            <a:r>
              <a:rPr lang="es-ES" sz="2500" dirty="0" smtClean="0">
                <a:latin typeface="+mj-lt"/>
              </a:rPr>
              <a:t>OMS…</a:t>
            </a:r>
            <a:endParaRPr lang="es-ES" sz="25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88640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1604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7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547664" y="1628800"/>
            <a:ext cx="6336704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500" b="1" dirty="0">
                <a:solidFill>
                  <a:srgbClr val="FFC000"/>
                </a:solidFill>
                <a:latin typeface="+mj-lt"/>
              </a:rPr>
              <a:t>Misión: </a:t>
            </a:r>
            <a:endParaRPr lang="es-ES" sz="2500" b="1" dirty="0" smtClean="0">
              <a:solidFill>
                <a:srgbClr val="FFC000"/>
              </a:solidFill>
              <a:latin typeface="+mj-lt"/>
            </a:endParaRPr>
          </a:p>
          <a:p>
            <a:pPr marL="0" indent="0">
              <a:buNone/>
            </a:pPr>
            <a:r>
              <a:rPr lang="es-ES" sz="2500" dirty="0" smtClean="0">
                <a:latin typeface="+mj-lt"/>
              </a:rPr>
              <a:t>…facilitando </a:t>
            </a:r>
            <a:r>
              <a:rPr lang="es-ES" sz="2500" dirty="0">
                <a:latin typeface="+mj-lt"/>
              </a:rPr>
              <a:t>para ello el acceso y uso de los servicios de salud en coordinación y cooperación multisectorial involucrando a todos los sectores de la población a fin de iniciar un proceso de pre eliminación de la Tuberculosis como problema de salud pública en municipios definidos.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47098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0062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3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475656" y="2492896"/>
            <a:ext cx="7056784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500" dirty="0" smtClean="0">
                <a:solidFill>
                  <a:srgbClr val="0070C0"/>
                </a:solidFill>
                <a:latin typeface="+mj-lt"/>
              </a:rPr>
              <a:t>VISIÓN: </a:t>
            </a:r>
          </a:p>
          <a:p>
            <a:pPr marL="0" indent="0">
              <a:buNone/>
            </a:pPr>
            <a:r>
              <a:rPr lang="es-ES" sz="2500" dirty="0" smtClean="0">
                <a:latin typeface="+mj-lt"/>
              </a:rPr>
              <a:t>El </a:t>
            </a:r>
            <a:r>
              <a:rPr lang="es-ES" sz="2500" dirty="0">
                <a:latin typeface="+mj-lt"/>
              </a:rPr>
              <a:t>Salvador libre de Tuberculosis como problema de salud pública.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47098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0062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7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METAS Y PILARES </a:t>
            </a:r>
            <a:b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PENM TB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78" y="6123762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7993" y="6166726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26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247636"/>
              </p:ext>
            </p:extLst>
          </p:nvPr>
        </p:nvGraphicFramePr>
        <p:xfrm>
          <a:off x="395536" y="1772816"/>
          <a:ext cx="8424935" cy="4143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/>
                <a:gridCol w="508446"/>
                <a:gridCol w="3596009"/>
              </a:tblGrid>
              <a:tr h="96052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4000" b="1" u="none" strike="noStrike" dirty="0">
                          <a:effectLst/>
                        </a:rPr>
                        <a:t>PILAR I. </a:t>
                      </a:r>
                      <a:endParaRPr lang="es-ES" sz="4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S" sz="1800" b="1" u="none" strike="noStrike" dirty="0" smtClean="0">
                          <a:effectLst/>
                        </a:rPr>
                        <a:t>PREVENCIÓN </a:t>
                      </a:r>
                      <a:r>
                        <a:rPr lang="es-ES" sz="1800" b="1" u="none" strike="noStrike" dirty="0">
                          <a:effectLst/>
                        </a:rPr>
                        <a:t>Y ATENCIÓN INTEGRADA DE LA TB CENTRADA EN LA PERSONA, LA FAMILIA Y LA COMUNIDAD.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1" u="none" strike="noStrike" dirty="0">
                          <a:effectLst/>
                        </a:rPr>
                        <a:t>META 1- </a:t>
                      </a:r>
                      <a:endParaRPr lang="es-ES" sz="1500" b="1" u="none" strike="noStrike" dirty="0" smtClean="0">
                        <a:effectLst/>
                      </a:endParaRPr>
                    </a:p>
                    <a:p>
                      <a:pPr algn="just" fontAlgn="ctr"/>
                      <a:r>
                        <a:rPr lang="es-ES" sz="1500" u="none" strike="noStrike" dirty="0" smtClean="0">
                          <a:effectLst/>
                        </a:rPr>
                        <a:t>Detectar </a:t>
                      </a:r>
                      <a:r>
                        <a:rPr lang="es-ES" sz="1500" u="none" strike="noStrike" dirty="0">
                          <a:effectLst/>
                        </a:rPr>
                        <a:t>por lo menos el 90% de los casos de </a:t>
                      </a:r>
                      <a:r>
                        <a:rPr lang="es-ES" sz="1500" u="none" strike="noStrike" dirty="0" smtClean="0">
                          <a:effectLst/>
                        </a:rPr>
                        <a:t>Tuberculosis</a:t>
                      </a:r>
                      <a:r>
                        <a:rPr lang="es-E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500" u="none" strike="noStrike" dirty="0" smtClean="0">
                          <a:effectLst/>
                        </a:rPr>
                        <a:t>prioritariamente </a:t>
                      </a:r>
                      <a:r>
                        <a:rPr lang="es-ES" sz="1500" u="none" strike="noStrike" dirty="0">
                          <a:effectLst/>
                        </a:rPr>
                        <a:t>en los municipios que presentan mayor brecha de detección de casos</a:t>
                      </a:r>
                      <a:r>
                        <a:rPr lang="es-ES" sz="15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just" fontAlgn="ctr"/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9485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1" u="none" strike="noStrike" dirty="0">
                          <a:effectLst/>
                        </a:rPr>
                        <a:t>META 2</a:t>
                      </a:r>
                      <a:r>
                        <a:rPr lang="es-ES" sz="1500" b="1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just" fontAlgn="ctr"/>
                      <a:r>
                        <a:rPr lang="es-ES" sz="1500" u="none" strike="noStrike" dirty="0" smtClean="0">
                          <a:effectLst/>
                        </a:rPr>
                        <a:t>Lograr </a:t>
                      </a:r>
                      <a:r>
                        <a:rPr lang="es-ES" sz="1500" u="none" strike="noStrike" dirty="0">
                          <a:effectLst/>
                        </a:rPr>
                        <a:t>el 90%  o más de curación a pacientes nuevos de TB Pulmonar Bacteriológicamente positivos integrando un trabajo multisectorial</a:t>
                      </a:r>
                      <a:r>
                        <a:rPr lang="es-ES" sz="15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just" fontAlgn="ctr"/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1766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1" u="none" strike="noStrike" dirty="0">
                          <a:effectLst/>
                        </a:rPr>
                        <a:t>META 3</a:t>
                      </a:r>
                      <a:r>
                        <a:rPr lang="es-ES" sz="1500" b="1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just" fontAlgn="ctr"/>
                      <a:r>
                        <a:rPr lang="es-ES" sz="1500" u="none" strike="noStrike" dirty="0" smtClean="0">
                          <a:effectLst/>
                        </a:rPr>
                        <a:t>Lograr </a:t>
                      </a:r>
                      <a:r>
                        <a:rPr lang="es-ES" sz="1500" u="none" strike="noStrike" dirty="0">
                          <a:effectLst/>
                        </a:rPr>
                        <a:t>que el 100%  de las instituciones proveedoras del Sistema Nacional de Salud apliquen el abordaje integral de enfermedades respiratorias AITER/PAL al menos en los municipios priorizados</a:t>
                      </a:r>
                      <a:r>
                        <a:rPr lang="es-ES" sz="15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just" fontAlgn="ctr"/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88640"/>
            <a:ext cx="1174194" cy="617606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1604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32182"/>
              </p:ext>
            </p:extLst>
          </p:nvPr>
        </p:nvGraphicFramePr>
        <p:xfrm>
          <a:off x="467544" y="2348880"/>
          <a:ext cx="8424935" cy="2771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/>
                <a:gridCol w="508446"/>
                <a:gridCol w="3596009"/>
              </a:tblGrid>
              <a:tr h="5883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4000" b="1" u="none" strike="noStrike" dirty="0" smtClean="0">
                          <a:effectLst/>
                        </a:rPr>
                        <a:t>PILAR I. </a:t>
                      </a:r>
                    </a:p>
                    <a:p>
                      <a:pPr algn="ctr" fontAlgn="ctr"/>
                      <a:r>
                        <a:rPr lang="es-ES" sz="1800" b="1" u="none" strike="noStrike" dirty="0" smtClean="0">
                          <a:effectLst/>
                        </a:rPr>
                        <a:t>PREVENCIÓN Y ATENCIÓN INTEGRADA DE LA TB CENTRADA EN LA PERSONA, LA FAMILIA Y LA COMUNIDAD.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1" u="none" strike="noStrike" dirty="0">
                          <a:effectLst/>
                        </a:rPr>
                        <a:t>META 4: </a:t>
                      </a:r>
                      <a:endParaRPr lang="es-ES" sz="1500" b="1" u="none" strike="noStrike" dirty="0" smtClean="0">
                        <a:effectLst/>
                      </a:endParaRPr>
                    </a:p>
                    <a:p>
                      <a:pPr algn="just" fontAlgn="ctr"/>
                      <a:r>
                        <a:rPr lang="es-ES" sz="1500" u="none" strike="noStrike" dirty="0" smtClean="0">
                          <a:effectLst/>
                        </a:rPr>
                        <a:t>Disminuir </a:t>
                      </a:r>
                      <a:r>
                        <a:rPr lang="es-ES" sz="1500" u="none" strike="noStrike" dirty="0">
                          <a:effectLst/>
                        </a:rPr>
                        <a:t>la tasa de mortalidad de TB/VIH en un 5% con relación  al 2012.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1526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1" u="none" strike="noStrike" dirty="0">
                          <a:effectLst/>
                        </a:rPr>
                        <a:t>META 5</a:t>
                      </a:r>
                      <a:r>
                        <a:rPr lang="es-ES" sz="1500" b="1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just" fontAlgn="ctr"/>
                      <a:r>
                        <a:rPr lang="es-ES" sz="1500" u="none" strike="noStrike" dirty="0" smtClean="0">
                          <a:effectLst/>
                        </a:rPr>
                        <a:t>65</a:t>
                      </a:r>
                      <a:r>
                        <a:rPr lang="es-ES" sz="1500" u="none" strike="noStrike" dirty="0">
                          <a:effectLst/>
                        </a:rPr>
                        <a:t>% de establecimientos de la red del MINSAL y otras instituciones del sector salud aplicando medidas de control de infecciones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459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1" u="none" strike="noStrike" dirty="0">
                          <a:effectLst/>
                        </a:rPr>
                        <a:t>META </a:t>
                      </a:r>
                      <a:r>
                        <a:rPr lang="es-ES" sz="1500" b="1" u="none" strike="noStrike" dirty="0" smtClean="0">
                          <a:effectLst/>
                        </a:rPr>
                        <a:t>6:</a:t>
                      </a:r>
                      <a:endParaRPr lang="es-ES" sz="1500" b="1" u="none" strike="noStrike" baseline="0" dirty="0" smtClean="0">
                        <a:effectLst/>
                      </a:endParaRPr>
                    </a:p>
                    <a:p>
                      <a:pPr algn="just" fontAlgn="ctr"/>
                      <a:r>
                        <a:rPr lang="es-ES" sz="1500" b="0" u="none" strike="noStrike" baseline="0" dirty="0" smtClean="0">
                          <a:effectLst/>
                        </a:rPr>
                        <a:t>D</a:t>
                      </a:r>
                      <a:r>
                        <a:rPr lang="es-ES" sz="1500" u="none" strike="noStrike" dirty="0" smtClean="0">
                          <a:effectLst/>
                        </a:rPr>
                        <a:t>etectar </a:t>
                      </a:r>
                      <a:r>
                        <a:rPr lang="es-ES" sz="1500" u="none" strike="noStrike" dirty="0">
                          <a:effectLst/>
                        </a:rPr>
                        <a:t>el </a:t>
                      </a:r>
                      <a:r>
                        <a:rPr lang="es-ES" sz="1500" u="none" strike="noStrike" dirty="0" smtClean="0">
                          <a:effectLst/>
                        </a:rPr>
                        <a:t>90% </a:t>
                      </a:r>
                      <a:r>
                        <a:rPr lang="es-ES" sz="1500" u="none" strike="noStrike" dirty="0">
                          <a:effectLst/>
                        </a:rPr>
                        <a:t>de casos bacteriología positiva en personas de alto riesgo y grupos vulnerables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47098"/>
            <a:ext cx="1174194" cy="617606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0062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9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82182"/>
              </p:ext>
            </p:extLst>
          </p:nvPr>
        </p:nvGraphicFramePr>
        <p:xfrm>
          <a:off x="323528" y="2060848"/>
          <a:ext cx="8568952" cy="331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/>
                <a:gridCol w="576064"/>
                <a:gridCol w="3096344"/>
              </a:tblGrid>
              <a:tr h="14901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4000" b="1" u="none" strike="noStrike" dirty="0">
                          <a:effectLst/>
                        </a:rPr>
                        <a:t>PILAR 2 . </a:t>
                      </a:r>
                      <a:endParaRPr lang="es-ES" sz="4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S" sz="2000" b="1" u="none" strike="noStrike" dirty="0" smtClean="0">
                          <a:effectLst/>
                        </a:rPr>
                        <a:t>POLÍTICAS </a:t>
                      </a:r>
                      <a:r>
                        <a:rPr lang="es-ES" sz="2000" b="1" u="none" strike="noStrike" dirty="0">
                          <a:effectLst/>
                        </a:rPr>
                        <a:t>AUDACES Y SISTEMA </a:t>
                      </a:r>
                      <a:endParaRPr lang="es-ES" sz="2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S" sz="2000" b="1" u="none" strike="noStrike" dirty="0" smtClean="0">
                          <a:effectLst/>
                        </a:rPr>
                        <a:t>DE </a:t>
                      </a:r>
                      <a:r>
                        <a:rPr lang="es-ES" sz="2000" b="1" u="none" strike="noStrike" dirty="0">
                          <a:effectLst/>
                        </a:rPr>
                        <a:t>SOPORTE (sostenibilidad)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META 1</a:t>
                      </a:r>
                      <a:r>
                        <a:rPr lang="es-ES" sz="1800" b="1" u="none" strike="noStrike" dirty="0" smtClean="0">
                          <a:effectLst/>
                        </a:rPr>
                        <a:t>:</a:t>
                      </a:r>
                      <a:br>
                        <a:rPr lang="es-ES" sz="1800" b="1" u="none" strike="noStrike" dirty="0" smtClean="0">
                          <a:effectLst/>
                        </a:rPr>
                      </a:br>
                      <a:r>
                        <a:rPr lang="es-ES" sz="1800" b="1" u="none" strike="noStrike" dirty="0" smtClean="0">
                          <a:effectLst/>
                        </a:rPr>
                        <a:t> </a:t>
                      </a:r>
                      <a:r>
                        <a:rPr lang="es-ES" sz="1800" u="none" strike="noStrike" dirty="0">
                          <a:effectLst/>
                        </a:rPr>
                        <a:t>60% de las instituciones proveedores de servicios de salud, gubernamentales y no gubernamentales participando en la </a:t>
                      </a:r>
                      <a:r>
                        <a:rPr lang="es-ES" sz="1800" u="none" strike="noStrike" dirty="0" smtClean="0">
                          <a:effectLst/>
                        </a:rPr>
                        <a:t>atención </a:t>
                      </a:r>
                      <a:r>
                        <a:rPr lang="es-ES" sz="1800" u="none" strike="noStrike" dirty="0">
                          <a:effectLst/>
                        </a:rPr>
                        <a:t>y </a:t>
                      </a:r>
                      <a:r>
                        <a:rPr lang="es-ES" sz="1800" u="none" strike="noStrike" dirty="0" smtClean="0">
                          <a:effectLst/>
                        </a:rPr>
                        <a:t>prevención </a:t>
                      </a:r>
                      <a:r>
                        <a:rPr lang="es-ES" sz="1800" u="none" strike="noStrike" dirty="0">
                          <a:effectLst/>
                        </a:rPr>
                        <a:t>de la </a:t>
                      </a:r>
                      <a:r>
                        <a:rPr lang="es-ES" sz="1800" u="none" strike="noStrike" dirty="0" smtClean="0">
                          <a:effectLst/>
                        </a:rPr>
                        <a:t>TB.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13156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META 2: </a:t>
                      </a:r>
                      <a:r>
                        <a:rPr lang="es-ES" sz="1800" b="1" u="none" strike="noStrike" dirty="0" smtClean="0">
                          <a:effectLst/>
                        </a:rPr>
                        <a:t/>
                      </a:r>
                      <a:br>
                        <a:rPr lang="es-ES" sz="1800" b="1" u="none" strike="noStrike" dirty="0" smtClean="0">
                          <a:effectLst/>
                        </a:rPr>
                      </a:br>
                      <a:r>
                        <a:rPr lang="es-ES" sz="1800" b="1" u="none" strike="noStrike" dirty="0" smtClean="0">
                          <a:effectLst/>
                        </a:rPr>
                        <a:t> </a:t>
                      </a:r>
                      <a:r>
                        <a:rPr lang="es-ES" sz="1800" u="none" strike="noStrike" dirty="0" smtClean="0">
                          <a:effectLst/>
                        </a:rPr>
                        <a:t>Incrementar </a:t>
                      </a:r>
                      <a:r>
                        <a:rPr lang="es-ES" sz="1800" u="none" strike="noStrike" dirty="0">
                          <a:effectLst/>
                        </a:rPr>
                        <a:t>en un 25% la participación de las instituciones públicas y un 10 % de las privadas   en el control de la TB.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47098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0062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5611" y="2086954"/>
            <a:ext cx="6624736" cy="30243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2500" dirty="0">
                <a:latin typeface="+mj-lt"/>
              </a:rPr>
              <a:t>E</a:t>
            </a:r>
            <a:r>
              <a:rPr lang="es-ES" sz="2500" dirty="0" smtClean="0">
                <a:latin typeface="+mj-lt"/>
              </a:rPr>
              <a:t>s </a:t>
            </a:r>
            <a:r>
              <a:rPr lang="es-ES" sz="2500" dirty="0">
                <a:latin typeface="+mj-lt"/>
              </a:rPr>
              <a:t>una instancia colegiada, de composición multisectorial </a:t>
            </a:r>
            <a:r>
              <a:rPr lang="es-ES" sz="2500" dirty="0" smtClean="0">
                <a:latin typeface="+mj-lt"/>
              </a:rPr>
              <a:t>público-privado </a:t>
            </a:r>
          </a:p>
          <a:p>
            <a:pPr marL="0" indent="0" algn="ctr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+mj-lt"/>
              </a:rPr>
              <a:t>(MINSAL, Sociedad Civil, Academia, poblaciones afectadas por VIH, TB y Malaria, OPS, ONUSIDA, PUND, entre otras).</a:t>
            </a:r>
            <a:endParaRPr lang="es-ES" sz="2000" dirty="0" smtClean="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092280" y="188640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458627"/>
            <a:ext cx="3672408" cy="12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20257"/>
              </p:ext>
            </p:extLst>
          </p:nvPr>
        </p:nvGraphicFramePr>
        <p:xfrm>
          <a:off x="323528" y="2564904"/>
          <a:ext cx="8568952" cy="3024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576"/>
                <a:gridCol w="527427"/>
                <a:gridCol w="2856949"/>
              </a:tblGrid>
              <a:tr h="13693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4000" b="1" u="none" strike="noStrike" dirty="0" smtClean="0">
                          <a:effectLst/>
                        </a:rPr>
                        <a:t>PILAR 2 . </a:t>
                      </a:r>
                    </a:p>
                    <a:p>
                      <a:pPr algn="ctr" fontAlgn="ctr"/>
                      <a:r>
                        <a:rPr lang="es-ES" sz="2000" b="1" u="none" strike="noStrike" dirty="0" smtClean="0">
                          <a:effectLst/>
                        </a:rPr>
                        <a:t>POLÍTICAS AUDACES Y SISTEMA </a:t>
                      </a:r>
                    </a:p>
                    <a:p>
                      <a:pPr algn="ctr" fontAlgn="ctr"/>
                      <a:r>
                        <a:rPr lang="es-ES" sz="2000" b="1" u="none" strike="noStrike" dirty="0" smtClean="0">
                          <a:effectLst/>
                        </a:rPr>
                        <a:t>DE SOPORTE (sostenibilidad)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META 3 : </a:t>
                      </a:r>
                      <a:endParaRPr lang="es-ES" sz="18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ES" sz="1800" u="none" strike="noStrike" dirty="0" smtClean="0">
                          <a:effectLst/>
                        </a:rPr>
                        <a:t>Implementación </a:t>
                      </a:r>
                      <a:r>
                        <a:rPr lang="es-ES" sz="1800" u="none" strike="noStrike" dirty="0">
                          <a:effectLst/>
                        </a:rPr>
                        <a:t>del 100% de actividades del Plan Nacional Multisectorial  de ACMS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13693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METAS 4</a:t>
                      </a:r>
                      <a:r>
                        <a:rPr lang="es-ES" sz="1800" b="1" u="none" strike="noStrike" dirty="0" smtClean="0">
                          <a:effectLst/>
                        </a:rPr>
                        <a:t>:</a:t>
                      </a:r>
                      <a:br>
                        <a:rPr lang="es-ES" sz="1800" b="1" u="none" strike="noStrike" dirty="0" smtClean="0">
                          <a:effectLst/>
                        </a:rPr>
                      </a:br>
                      <a:r>
                        <a:rPr lang="es-ES" sz="1800" u="none" strike="noStrike" dirty="0" smtClean="0">
                          <a:effectLst/>
                        </a:rPr>
                        <a:t> </a:t>
                      </a:r>
                      <a:r>
                        <a:rPr lang="es-ES" sz="1800" u="none" strike="noStrike" dirty="0">
                          <a:effectLst/>
                        </a:rPr>
                        <a:t>Vigilancia epidemiológica de  la TB en el 100 % de la población  con  riesgo social con enfoque de determinantes sociales.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88640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1604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1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174490"/>
              </p:ext>
            </p:extLst>
          </p:nvPr>
        </p:nvGraphicFramePr>
        <p:xfrm>
          <a:off x="251520" y="1268760"/>
          <a:ext cx="8640960" cy="4533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576"/>
                <a:gridCol w="574792"/>
                <a:gridCol w="2881592"/>
              </a:tblGrid>
              <a:tr h="10771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4000" b="1" u="none" strike="noStrike" dirty="0">
                          <a:effectLst/>
                        </a:rPr>
                        <a:t>PILAR 3: </a:t>
                      </a:r>
                      <a:endParaRPr lang="es-ES" sz="4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S" sz="2000" b="1" u="none" strike="noStrike" dirty="0" smtClean="0">
                          <a:effectLst/>
                        </a:rPr>
                        <a:t>INTERVENCIONES </a:t>
                      </a:r>
                      <a:r>
                        <a:rPr lang="es-ES" sz="2000" b="1" u="none" strike="noStrike" dirty="0">
                          <a:effectLst/>
                        </a:rPr>
                        <a:t>DIFERENCIADAS EN MUNICIPIOS PRIORIZADOS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1" u="none" strike="noStrike" dirty="0">
                          <a:effectLst/>
                        </a:rPr>
                        <a:t>METAS 1 : </a:t>
                      </a:r>
                      <a:endParaRPr lang="es-ES" sz="1600" b="1" u="none" strike="noStrike" dirty="0" smtClean="0">
                        <a:effectLst/>
                      </a:endParaRPr>
                    </a:p>
                    <a:p>
                      <a:pPr algn="just" fontAlgn="ctr"/>
                      <a:r>
                        <a:rPr lang="es-ES" sz="1600" u="none" strike="noStrike" dirty="0" smtClean="0">
                          <a:effectLst/>
                        </a:rPr>
                        <a:t>Detección </a:t>
                      </a:r>
                      <a:r>
                        <a:rPr lang="es-ES" sz="1600" u="none" strike="noStrike" dirty="0">
                          <a:effectLst/>
                        </a:rPr>
                        <a:t>de al menos el 90% de los casos de Tuberculosis en los municipios que presentan mayor  brecha de detección de casos.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0605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1" u="none" strike="noStrike" dirty="0">
                          <a:effectLst/>
                        </a:rPr>
                        <a:t>METAS 2: </a:t>
                      </a:r>
                      <a:endParaRPr lang="es-ES" sz="1600" b="1" u="none" strike="noStrike" dirty="0" smtClean="0">
                        <a:effectLst/>
                      </a:endParaRPr>
                    </a:p>
                    <a:p>
                      <a:pPr algn="just" fontAlgn="ctr"/>
                      <a:r>
                        <a:rPr lang="es-ES" sz="1600" u="none" strike="noStrike" dirty="0" smtClean="0">
                          <a:effectLst/>
                        </a:rPr>
                        <a:t>Alcanzar </a:t>
                      </a:r>
                      <a:r>
                        <a:rPr lang="es-ES" sz="1600" u="none" strike="noStrike" dirty="0">
                          <a:effectLst/>
                        </a:rPr>
                        <a:t>una tasa de incidencia de TB entre el 20 al 24 x 100,000 hab. para  los municipios con Control Avanzado en al menos en el 50% de los  municipios </a:t>
                      </a:r>
                      <a:r>
                        <a:rPr lang="es-ES" sz="1600" u="none" strike="noStrike" dirty="0" smtClean="0">
                          <a:effectLst/>
                        </a:rPr>
                        <a:t>identificados </a:t>
                      </a:r>
                    </a:p>
                    <a:p>
                      <a:pPr algn="just" fontAlgn="ctr"/>
                      <a:r>
                        <a:rPr lang="es-ES" sz="1600" u="none" strike="noStrike" dirty="0" smtClean="0">
                          <a:effectLst/>
                        </a:rPr>
                        <a:t>3</a:t>
                      </a:r>
                      <a:r>
                        <a:rPr lang="es-ES" sz="1600" u="none" strike="noStrike" dirty="0">
                          <a:effectLst/>
                        </a:rPr>
                        <a:t>.   Alcanzar una tasa de incidencia de TB entre el 19 al 15 x 100,000 hab. para municipios clasificados en pre-eliminación al menos en el 50% de los municipios identificados.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47098"/>
            <a:ext cx="1174194" cy="617606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0062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020557"/>
              </p:ext>
            </p:extLst>
          </p:nvPr>
        </p:nvGraphicFramePr>
        <p:xfrm>
          <a:off x="251520" y="2636912"/>
          <a:ext cx="8640960" cy="1262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592"/>
                <a:gridCol w="431412"/>
                <a:gridCol w="2880956"/>
              </a:tblGrid>
              <a:tr h="12628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u="none" strike="noStrike" dirty="0">
                          <a:effectLst/>
                        </a:rPr>
                        <a:t>PILAR 4. </a:t>
                      </a:r>
                      <a:endParaRPr lang="es-ES" sz="40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ES" sz="2000" b="1" u="none" strike="noStrike" dirty="0" smtClean="0">
                          <a:effectLst/>
                        </a:rPr>
                        <a:t>INVESTIGACIÓN </a:t>
                      </a:r>
                      <a:r>
                        <a:rPr lang="es-ES" sz="2000" b="1" u="none" strike="noStrike" dirty="0">
                          <a:effectLst/>
                        </a:rPr>
                        <a:t>E INNOVACIÓN INTENSIFICADA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</a:rPr>
                        <a:t>METAS 1</a:t>
                      </a:r>
                      <a:r>
                        <a:rPr lang="es-ES" sz="1600" b="1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l" fontAlgn="ctr"/>
                      <a:r>
                        <a:rPr lang="es-ES" sz="1600" u="none" strike="noStrike" dirty="0" smtClean="0">
                          <a:effectLst/>
                        </a:rPr>
                        <a:t>5 </a:t>
                      </a:r>
                      <a:r>
                        <a:rPr lang="es-ES" sz="1600" u="none" strike="noStrike" dirty="0">
                          <a:effectLst/>
                        </a:rPr>
                        <a:t>investigaciones por año (1 por región), según áreas temáticas de interés definidas por </a:t>
                      </a:r>
                      <a:r>
                        <a:rPr lang="es-ES" sz="1600" u="none" strike="noStrike" dirty="0" smtClean="0">
                          <a:effectLst/>
                        </a:rPr>
                        <a:t>PNTYER.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88640"/>
            <a:ext cx="1174194" cy="617606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1604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7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835696" y="2996952"/>
            <a:ext cx="5472608" cy="936104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NECESIDAD PRESUPUESTARIA PARA EJECUTAR EL PENM </a:t>
            </a:r>
            <a:b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2016 - 2020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21" y="6093296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13626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4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232865"/>
              </p:ext>
            </p:extLst>
          </p:nvPr>
        </p:nvGraphicFramePr>
        <p:xfrm>
          <a:off x="107504" y="1700808"/>
          <a:ext cx="8936652" cy="421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848"/>
                <a:gridCol w="1638423"/>
                <a:gridCol w="1638423"/>
                <a:gridCol w="1522535"/>
                <a:gridCol w="1638423"/>
              </a:tblGrid>
              <a:tr h="389760">
                <a:tc gridSpan="5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Cuadro Resumen por</a:t>
                      </a:r>
                      <a:r>
                        <a:rPr lang="es-ES" sz="1800" baseline="0" dirty="0" smtClean="0"/>
                        <a:t> Financiamiento por Entidades Financiadoras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2328">
                <a:tc>
                  <a:txBody>
                    <a:bodyPr/>
                    <a:lstStyle/>
                    <a:p>
                      <a:r>
                        <a:rPr lang="es-ES" sz="1800" b="1" i="0" dirty="0" smtClean="0"/>
                        <a:t>Entidad Financiadora</a:t>
                      </a:r>
                      <a:endParaRPr lang="es-ES" sz="1800" b="1" i="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2016</a:t>
                      </a:r>
                      <a:endParaRPr lang="es-ES" sz="1800" b="1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2017</a:t>
                      </a:r>
                      <a:endParaRPr lang="es-ES" sz="1800" b="1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2018</a:t>
                      </a:r>
                      <a:endParaRPr lang="es-ES" sz="1800" b="1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2019</a:t>
                      </a:r>
                      <a:endParaRPr lang="es-ES" sz="1800" b="1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9760">
                <a:tc>
                  <a:txBody>
                    <a:bodyPr/>
                    <a:lstStyle/>
                    <a:p>
                      <a:r>
                        <a:rPr lang="es-ES" sz="1800" b="1" i="0" dirty="0" smtClean="0"/>
                        <a:t>MINSAL</a:t>
                      </a:r>
                      <a:endParaRPr lang="es-ES" sz="1800" b="1" i="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$7247,834.74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$7242,361.87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$7445,773.12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$7370,971.11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760">
                <a:tc>
                  <a:txBody>
                    <a:bodyPr/>
                    <a:lstStyle/>
                    <a:p>
                      <a:r>
                        <a:rPr lang="es-ES" sz="1800" b="1" i="0" dirty="0" smtClean="0"/>
                        <a:t>ISSS</a:t>
                      </a:r>
                      <a:endParaRPr lang="es-ES" sz="1800" b="1" i="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$1234,070.02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$1380,114.82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$1386,601.07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$1469,797.14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760">
                <a:tc>
                  <a:txBody>
                    <a:bodyPr/>
                    <a:lstStyle/>
                    <a:p>
                      <a:r>
                        <a:rPr lang="es-ES" sz="1800" b="1" i="0" dirty="0" smtClean="0"/>
                        <a:t>OPS</a:t>
                      </a:r>
                      <a:endParaRPr lang="es-ES" sz="1800" b="1" i="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$15,000.00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$15,000.00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$15,000.00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$15,000.00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760">
                <a:tc>
                  <a:txBody>
                    <a:bodyPr/>
                    <a:lstStyle/>
                    <a:p>
                      <a:r>
                        <a:rPr lang="es-ES" sz="1800" b="1" i="0" dirty="0" smtClean="0"/>
                        <a:t>FOSALUD</a:t>
                      </a:r>
                      <a:endParaRPr lang="es-ES" sz="1800" b="1" i="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$14,000.00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$14,000.00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$-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$-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0055">
                <a:tc>
                  <a:txBody>
                    <a:bodyPr/>
                    <a:lstStyle/>
                    <a:p>
                      <a:r>
                        <a:rPr lang="es-ES" sz="1800" b="1" i="0" dirty="0" smtClean="0"/>
                        <a:t>Canje</a:t>
                      </a:r>
                      <a:r>
                        <a:rPr lang="es-ES" sz="1800" b="1" i="0" baseline="0" dirty="0" smtClean="0"/>
                        <a:t> de Deuda por Salud</a:t>
                      </a:r>
                      <a:endParaRPr lang="es-ES" sz="1800" b="1" i="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$806,000.00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$906,000.00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$1006,000.00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$2203,860.00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8667">
                <a:tc>
                  <a:txBody>
                    <a:bodyPr/>
                    <a:lstStyle/>
                    <a:p>
                      <a:r>
                        <a:rPr lang="es-ES" sz="1800" b="1" i="0" dirty="0" smtClean="0"/>
                        <a:t>Fondo Mundial</a:t>
                      </a:r>
                      <a:endParaRPr lang="es-ES" sz="1800" b="1" i="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$3971,679.00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$3840,804.00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$2005,371.00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$-</a:t>
                      </a:r>
                      <a:endParaRPr lang="es-ES" sz="1800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8667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Total</a:t>
                      </a:r>
                      <a:endParaRPr lang="es-ES" sz="1800" b="1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$13288,583.76</a:t>
                      </a:r>
                      <a:endParaRPr lang="es-ES" sz="1800" b="1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$13326,280.09</a:t>
                      </a:r>
                      <a:endParaRPr lang="es-ES" sz="1800" b="1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$1185,745.19</a:t>
                      </a:r>
                      <a:endParaRPr lang="es-ES" sz="1800" b="1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$11059,628.25</a:t>
                      </a:r>
                      <a:endParaRPr lang="es-ES" sz="1800" b="1" dirty="0"/>
                    </a:p>
                  </a:txBody>
                  <a:tcPr marL="96105" marR="96105" marT="48053" marB="48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47098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0062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931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187786"/>
              </p:ext>
            </p:extLst>
          </p:nvPr>
        </p:nvGraphicFramePr>
        <p:xfrm>
          <a:off x="1115616" y="1916832"/>
          <a:ext cx="6640153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580"/>
                <a:gridCol w="1629093"/>
                <a:gridCol w="1737000"/>
                <a:gridCol w="919480"/>
              </a:tblGrid>
              <a:tr h="3600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Cuadro Resumen por</a:t>
                      </a:r>
                      <a:r>
                        <a:rPr lang="es-ES" sz="1800" baseline="0" dirty="0" smtClean="0"/>
                        <a:t> Financiamiento por Entidades Financiadoras</a:t>
                      </a:r>
                      <a:endParaRPr lang="es-ES" sz="1800" dirty="0" smtClean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Entidad Financiadora</a:t>
                      </a:r>
                      <a:endParaRPr lang="es-ES" sz="1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2020</a:t>
                      </a:r>
                      <a:endParaRPr lang="es-ES" sz="1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Total 5 años</a:t>
                      </a:r>
                      <a:endParaRPr lang="es-ES" sz="1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%</a:t>
                      </a:r>
                      <a:endParaRPr lang="es-ES" sz="1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MINSAL</a:t>
                      </a:r>
                      <a:endParaRPr lang="es-ES" sz="1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$7318,204.19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$36625,145.02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60.41%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ISSS</a:t>
                      </a:r>
                      <a:endParaRPr lang="es-ES" sz="1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$1557,984.97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$6956,567.42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11.47%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OPS</a:t>
                      </a:r>
                      <a:endParaRPr lang="es-ES" sz="1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$15,000.00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$75,000.00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0.12%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FOSALUD</a:t>
                      </a:r>
                      <a:endParaRPr lang="es-ES" sz="1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$-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$28,000.00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0.5%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Canje</a:t>
                      </a:r>
                      <a:r>
                        <a:rPr lang="es-ES" sz="1800" b="1" baseline="0" dirty="0" smtClean="0"/>
                        <a:t> de Deuda por Salud</a:t>
                      </a:r>
                      <a:endParaRPr lang="es-ES" sz="1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$2203,860.00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$7125,720.00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11.75%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Fondo Mundial</a:t>
                      </a:r>
                      <a:endParaRPr lang="es-ES" sz="1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$-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$9817,854.00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16.19%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Total</a:t>
                      </a:r>
                      <a:endParaRPr lang="es-ES" sz="18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$11095,049.16</a:t>
                      </a:r>
                      <a:endParaRPr lang="es-ES" sz="18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$60628,286.44</a:t>
                      </a:r>
                      <a:endParaRPr lang="es-ES" sz="18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100%</a:t>
                      </a:r>
                      <a:endParaRPr lang="es-ES" sz="18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47098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0062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2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907704" y="2996952"/>
            <a:ext cx="5472608" cy="936104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bg1">
                    <a:lumMod val="50000"/>
                  </a:schemeClr>
                </a:solidFill>
              </a:rPr>
              <a:t>¿</a:t>
            </a:r>
            <a:r>
              <a:rPr lang="es-ES" sz="4000" dirty="0" smtClean="0">
                <a:solidFill>
                  <a:schemeClr val="bg1">
                    <a:lumMod val="50000"/>
                  </a:schemeClr>
                </a:solidFill>
              </a:rPr>
              <a:t>CUÁL </a:t>
            </a:r>
            <a:r>
              <a:rPr lang="es-ES" sz="4000" dirty="0" smtClean="0">
                <a:solidFill>
                  <a:schemeClr val="bg1">
                    <a:lumMod val="50000"/>
                  </a:schemeClr>
                </a:solidFill>
              </a:rPr>
              <a:t>ES EL COMPROMISO QUE  REQUERIMOS DE TODOS USTEDES?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3296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3115" y="613626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53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268760"/>
            <a:ext cx="6480720" cy="4525963"/>
          </a:xfrm>
        </p:spPr>
        <p:txBody>
          <a:bodyPr>
            <a:noAutofit/>
          </a:bodyPr>
          <a:lstStyle/>
          <a:p>
            <a:r>
              <a:rPr lang="es-ES" sz="2500" b="1" dirty="0" smtClean="0">
                <a:solidFill>
                  <a:srgbClr val="C00000"/>
                </a:solidFill>
              </a:rPr>
              <a:t>Apoyo</a:t>
            </a:r>
            <a:r>
              <a:rPr lang="es-ES" sz="2500" dirty="0" smtClean="0"/>
              <a:t> político para que en sus planes como instituciones el control de la tuberculosis aparezca como una prioridad. (multisectorialidad)</a:t>
            </a:r>
          </a:p>
          <a:p>
            <a:endParaRPr lang="es-ES" sz="2500" dirty="0" smtClean="0"/>
          </a:p>
          <a:p>
            <a:r>
              <a:rPr lang="es-ES" sz="2500" b="1" dirty="0" smtClean="0">
                <a:solidFill>
                  <a:srgbClr val="FFC000"/>
                </a:solidFill>
              </a:rPr>
              <a:t>Asignación de Recursos </a:t>
            </a:r>
            <a:r>
              <a:rPr lang="es-ES" sz="2500" dirty="0" smtClean="0"/>
              <a:t>(humanos, técnicos y financieros a la lucha contra la </a:t>
            </a:r>
            <a:r>
              <a:rPr lang="es-ES" sz="2500" dirty="0" smtClean="0"/>
              <a:t>TB.</a:t>
            </a:r>
            <a:endParaRPr lang="es-ES" sz="2500" dirty="0" smtClean="0"/>
          </a:p>
          <a:p>
            <a:endParaRPr lang="es-ES" sz="2500" dirty="0" smtClean="0"/>
          </a:p>
          <a:p>
            <a:r>
              <a:rPr lang="es-ES" sz="2500" b="1" dirty="0" smtClean="0">
                <a:solidFill>
                  <a:srgbClr val="0070C0"/>
                </a:solidFill>
              </a:rPr>
              <a:t>Incremento </a:t>
            </a:r>
            <a:r>
              <a:rPr lang="es-ES" sz="2500" dirty="0" smtClean="0"/>
              <a:t>de los recursos financieros (Voluntad de Pago) adicional al ya asignado los años anteriores.</a:t>
            </a:r>
          </a:p>
          <a:p>
            <a:pPr marL="0" indent="0">
              <a:buNone/>
            </a:pPr>
            <a:endParaRPr lang="es-ES" sz="2500" dirty="0" smtClean="0"/>
          </a:p>
          <a:p>
            <a:endParaRPr lang="es-ES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219106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207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48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1268760"/>
            <a:ext cx="6480720" cy="4525963"/>
          </a:xfrm>
        </p:spPr>
        <p:txBody>
          <a:bodyPr>
            <a:normAutofit/>
          </a:bodyPr>
          <a:lstStyle/>
          <a:p>
            <a:r>
              <a:rPr lang="es-ES" sz="2500" b="1" dirty="0">
                <a:solidFill>
                  <a:srgbClr val="C00000"/>
                </a:solidFill>
              </a:rPr>
              <a:t>Ejecutar</a:t>
            </a:r>
            <a:r>
              <a:rPr lang="es-ES" sz="2500" dirty="0"/>
              <a:t> el PENMTB (a través de planes operativos anuales</a:t>
            </a:r>
            <a:r>
              <a:rPr lang="es-ES" sz="2500" dirty="0" smtClean="0"/>
              <a:t>).</a:t>
            </a:r>
            <a:endParaRPr lang="es-ES" sz="2500" dirty="0" smtClean="0"/>
          </a:p>
          <a:p>
            <a:endParaRPr lang="es-ES" sz="2500" dirty="0"/>
          </a:p>
          <a:p>
            <a:r>
              <a:rPr lang="es-ES" sz="2500" b="1" dirty="0">
                <a:solidFill>
                  <a:srgbClr val="FFC000"/>
                </a:solidFill>
              </a:rPr>
              <a:t>Promover</a:t>
            </a:r>
            <a:r>
              <a:rPr lang="es-ES" sz="2500" dirty="0"/>
              <a:t> la participación comunitaria</a:t>
            </a:r>
            <a:r>
              <a:rPr lang="es-ES" sz="2500" dirty="0" smtClean="0"/>
              <a:t>.</a:t>
            </a:r>
          </a:p>
          <a:p>
            <a:endParaRPr lang="es-ES" sz="2500" dirty="0"/>
          </a:p>
          <a:p>
            <a:r>
              <a:rPr lang="es-ES" sz="2500" b="1" dirty="0">
                <a:solidFill>
                  <a:srgbClr val="0070C0"/>
                </a:solidFill>
              </a:rPr>
              <a:t>Reportarse</a:t>
            </a:r>
            <a:r>
              <a:rPr lang="es-ES" sz="2500" dirty="0"/>
              <a:t> las inversiones hechas por sus instituciones en la prevención y control de la TB (Reporte a través del SAFI</a:t>
            </a:r>
            <a:r>
              <a:rPr lang="es-ES" sz="2500" dirty="0" smtClean="0"/>
              <a:t>).</a:t>
            </a:r>
            <a:endParaRPr lang="es-ES" sz="2500" dirty="0" smtClean="0"/>
          </a:p>
          <a:p>
            <a:endParaRPr lang="es-ES" sz="2500" dirty="0"/>
          </a:p>
          <a:p>
            <a:r>
              <a:rPr lang="es-ES" sz="2500" b="1" dirty="0">
                <a:solidFill>
                  <a:srgbClr val="C00000"/>
                </a:solidFill>
              </a:rPr>
              <a:t>Canje</a:t>
            </a:r>
            <a:r>
              <a:rPr lang="es-ES" sz="2500" dirty="0"/>
              <a:t> de Deuda por </a:t>
            </a:r>
            <a:r>
              <a:rPr lang="es-ES" sz="2500" dirty="0" smtClean="0"/>
              <a:t>salud.</a:t>
            </a:r>
            <a:endParaRPr lang="es-ES" sz="2500" dirty="0"/>
          </a:p>
          <a:p>
            <a:pPr marL="0" indent="0">
              <a:buNone/>
            </a:pPr>
            <a:endParaRPr lang="es-ES" sz="2500" dirty="0" smtClean="0"/>
          </a:p>
          <a:p>
            <a:endParaRPr lang="es-ES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86" y="188640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001" y="231604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7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2460625" y="3498850"/>
            <a:ext cx="5400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s-SV" sz="2400" b="1" dirty="0" smtClean="0">
                <a:solidFill>
                  <a:srgbClr val="000000"/>
                </a:solidFill>
                <a:latin typeface="+mj-lt"/>
                <a:hlinkClick r:id="rId3"/>
              </a:rPr>
              <a:t>www.mcpelsalvador.com.org</a:t>
            </a:r>
            <a:r>
              <a:rPr lang="es-SV" altLang="es-SV" dirty="0" smtClean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3203575" y="4184650"/>
            <a:ext cx="3252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s-SV" sz="1800" dirty="0" smtClean="0">
                <a:solidFill>
                  <a:srgbClr val="000000"/>
                </a:solidFill>
                <a:latin typeface="+mj-lt"/>
                <a:hlinkClick r:id="rId4"/>
              </a:rPr>
              <a:t>www.facebook.com/MCPES2002</a:t>
            </a:r>
            <a:endParaRPr lang="es-SV" altLang="es-SV" sz="18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SV" altLang="es-SV" sz="18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s-SV" sz="1800" dirty="0" smtClean="0">
                <a:solidFill>
                  <a:srgbClr val="000000"/>
                </a:solidFill>
                <a:latin typeface="+mj-lt"/>
              </a:rPr>
              <a:t>@MCPElSalvador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SV" altLang="es-SV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8 Imagen" descr="facebb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4162425"/>
            <a:ext cx="520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9 Imagen" descr="twitte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7847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Rectángulo"/>
          <p:cNvSpPr>
            <a:spLocks noChangeArrowheads="1"/>
          </p:cNvSpPr>
          <p:nvPr/>
        </p:nvSpPr>
        <p:spPr bwMode="auto">
          <a:xfrm>
            <a:off x="971550" y="1854200"/>
            <a:ext cx="71358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SV" sz="1800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SV" sz="2000" b="1" dirty="0" smtClean="0">
                <a:solidFill>
                  <a:srgbClr val="000000"/>
                </a:solidFill>
                <a:latin typeface="+mj-lt"/>
              </a:rPr>
              <a:t>Contribuyendo a la reducción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SV" sz="2000" b="1" dirty="0" smtClean="0">
                <a:solidFill>
                  <a:srgbClr val="000000"/>
                </a:solidFill>
                <a:latin typeface="+mj-lt"/>
              </a:rPr>
              <a:t>significativa y sostenible del VIH Sida,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SV" sz="2000" b="1" dirty="0" smtClean="0">
                <a:solidFill>
                  <a:srgbClr val="000000"/>
                </a:solidFill>
                <a:latin typeface="+mj-lt"/>
              </a:rPr>
              <a:t>Tuberculosis y Malaria, a través de las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SV" sz="2000" b="1" dirty="0" smtClean="0">
                <a:solidFill>
                  <a:srgbClr val="000000"/>
                </a:solidFill>
                <a:latin typeface="+mj-lt"/>
              </a:rPr>
              <a:t> subvenciones del Fondo Mundial </a:t>
            </a:r>
          </a:p>
        </p:txBody>
      </p:sp>
    </p:spTree>
    <p:extLst>
      <p:ext uri="{BB962C8B-B14F-4D97-AF65-F5344CB8AC3E}">
        <p14:creationId xmlns:p14="http://schemas.microsoft.com/office/powerpoint/2010/main" val="31153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9029" y="2204864"/>
            <a:ext cx="6624736" cy="30243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2500" dirty="0"/>
              <a:t>R</a:t>
            </a:r>
            <a:r>
              <a:rPr lang="es-ES" sz="2500" dirty="0" smtClean="0"/>
              <a:t>esponsable </a:t>
            </a:r>
            <a:r>
              <a:rPr lang="es-ES" sz="2500" dirty="0"/>
              <a:t>de </a:t>
            </a:r>
            <a:r>
              <a:rPr lang="es-ES" sz="2500" b="1" dirty="0">
                <a:solidFill>
                  <a:srgbClr val="FFC000"/>
                </a:solidFill>
              </a:rPr>
              <a:t>coordinar</a:t>
            </a:r>
            <a:r>
              <a:rPr lang="es-ES" sz="2500" dirty="0"/>
              <a:t> los esfuerzos conjuntos en materia de financiamiento del Fondo Mundial u otra instancia financiadora en el tema de VIH/Sida, tuberculosis y malaria.  </a:t>
            </a:r>
            <a:endParaRPr lang="es-ES" sz="25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7092280" y="188640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458627"/>
            <a:ext cx="3672408" cy="12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6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2852936"/>
            <a:ext cx="7445933" cy="316835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s-ES" sz="2700" dirty="0" smtClean="0"/>
              <a:t>Garantiza </a:t>
            </a:r>
            <a:r>
              <a:rPr lang="es-ES" sz="2700" dirty="0"/>
              <a:t>el </a:t>
            </a:r>
            <a:r>
              <a:rPr lang="es-ES" sz="2700" b="1" dirty="0">
                <a:solidFill>
                  <a:srgbClr val="FFC000"/>
                </a:solidFill>
              </a:rPr>
              <a:t>uso eficiente, equitativo y transparente</a:t>
            </a:r>
            <a:r>
              <a:rPr lang="es-ES" sz="2700" dirty="0"/>
              <a:t> </a:t>
            </a:r>
            <a:r>
              <a:rPr lang="es-ES" sz="2700" dirty="0" smtClean="0"/>
              <a:t>de </a:t>
            </a:r>
            <a:r>
              <a:rPr lang="es-ES" sz="2700" dirty="0"/>
              <a:t>los recursos asignados, </a:t>
            </a:r>
            <a:r>
              <a:rPr lang="es-ES" sz="2700" dirty="0" smtClean="0"/>
              <a:t>y </a:t>
            </a:r>
            <a:r>
              <a:rPr lang="es-ES" sz="2700" dirty="0"/>
              <a:t>promueve una amplia participación de los diversos sectores de la </a:t>
            </a:r>
            <a:r>
              <a:rPr lang="es-ES" sz="2700" dirty="0" smtClean="0"/>
              <a:t>población </a:t>
            </a:r>
            <a:r>
              <a:rPr lang="es-ES" sz="2700" dirty="0"/>
              <a:t>salvadoreña para la respuesta  del </a:t>
            </a:r>
            <a:r>
              <a:rPr lang="es-ES" sz="2700" dirty="0" smtClean="0"/>
              <a:t>VIH/SIDA, </a:t>
            </a:r>
            <a:r>
              <a:rPr lang="es-ES" sz="2700" dirty="0"/>
              <a:t>tuberculosis y malaria, y del ambiente de discriminación y estigmatización causado por estas epidemias.  </a:t>
            </a:r>
          </a:p>
          <a:p>
            <a:pPr marL="0" indent="0" algn="ctr">
              <a:buNone/>
            </a:pP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7092280" y="188640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458627"/>
            <a:ext cx="3672408" cy="12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9671" y="1988840"/>
            <a:ext cx="6361676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SV" sz="2400" dirty="0" smtClean="0">
              <a:latin typeface="+mj-lt"/>
            </a:endParaRPr>
          </a:p>
          <a:p>
            <a:pPr marL="0" indent="0" algn="ctr">
              <a:buNone/>
            </a:pPr>
            <a:endParaRPr lang="es-SV" sz="2400" dirty="0">
              <a:latin typeface="+mj-lt"/>
            </a:endParaRPr>
          </a:p>
          <a:p>
            <a:pPr marL="0" indent="0" algn="ctr">
              <a:buNone/>
            </a:pPr>
            <a:r>
              <a:rPr lang="es-SV" sz="2500" dirty="0" smtClean="0">
                <a:latin typeface="+mj-lt"/>
              </a:rPr>
              <a:t>Es </a:t>
            </a:r>
            <a:r>
              <a:rPr lang="es-SV" sz="2500" dirty="0">
                <a:latin typeface="+mj-lt"/>
              </a:rPr>
              <a:t>una organización financiera internacional que </a:t>
            </a:r>
            <a:r>
              <a:rPr lang="es-SV" sz="2500" b="1" dirty="0">
                <a:solidFill>
                  <a:srgbClr val="FF0000"/>
                </a:solidFill>
                <a:latin typeface="+mj-lt"/>
              </a:rPr>
              <a:t>lucha contra el SIDA, la tuberculosis y la malaria </a:t>
            </a:r>
            <a:r>
              <a:rPr lang="es-SV" sz="2500" dirty="0">
                <a:latin typeface="+mj-lt"/>
              </a:rPr>
              <a:t>con un enfoque del siglo XXI: colaboración, transparencia, aprendizaje constante y financiamiento basado en los resultados</a:t>
            </a:r>
            <a:r>
              <a:rPr lang="es-SV" sz="2500" dirty="0" smtClean="0">
                <a:latin typeface="+mj-lt"/>
              </a:rPr>
              <a:t>.</a:t>
            </a:r>
          </a:p>
          <a:p>
            <a:pPr marL="0" indent="0" algn="ctr">
              <a:buNone/>
            </a:pPr>
            <a:endParaRPr lang="es-SV" sz="2400" dirty="0">
              <a:latin typeface="+mj-lt"/>
            </a:endParaRPr>
          </a:p>
          <a:p>
            <a:pPr marL="0" indent="0" algn="just">
              <a:buNone/>
            </a:pPr>
            <a:endParaRPr lang="es-SV" sz="2400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29008" b="29007"/>
          <a:stretch/>
        </p:blipFill>
        <p:spPr>
          <a:xfrm>
            <a:off x="1763688" y="1772816"/>
            <a:ext cx="5710699" cy="11226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29946"/>
            <a:ext cx="1174194" cy="61760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291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27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1232" y="1628800"/>
            <a:ext cx="5184576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SV" sz="2900" dirty="0" smtClean="0"/>
          </a:p>
          <a:p>
            <a:pPr marL="0" indent="0" algn="ctr">
              <a:buNone/>
            </a:pPr>
            <a:endParaRPr lang="es-SV" sz="2900" dirty="0"/>
          </a:p>
          <a:p>
            <a:pPr marL="0" indent="0" algn="ctr">
              <a:buNone/>
            </a:pPr>
            <a:r>
              <a:rPr lang="es-SV" sz="2500" b="1" dirty="0" smtClean="0">
                <a:solidFill>
                  <a:srgbClr val="FF0000"/>
                </a:solidFill>
              </a:rPr>
              <a:t>Presta </a:t>
            </a:r>
            <a:r>
              <a:rPr lang="es-SV" sz="2500" b="1" dirty="0">
                <a:solidFill>
                  <a:srgbClr val="FF0000"/>
                </a:solidFill>
              </a:rPr>
              <a:t>su ayuda </a:t>
            </a:r>
            <a:r>
              <a:rPr lang="es-SV" sz="2500" dirty="0"/>
              <a:t>a los asociados en los países que luchan contra las tres </a:t>
            </a:r>
            <a:r>
              <a:rPr lang="es-SV" sz="2500" dirty="0" smtClean="0"/>
              <a:t>pandemias.</a:t>
            </a:r>
          </a:p>
          <a:p>
            <a:pPr marL="514350" indent="-514350">
              <a:buFont typeface="+mj-lt"/>
              <a:buAutoNum type="arabicPeriod"/>
            </a:pPr>
            <a:r>
              <a:rPr lang="es-SV" sz="2500" dirty="0" smtClean="0"/>
              <a:t>SIDA</a:t>
            </a:r>
          </a:p>
          <a:p>
            <a:pPr marL="514350" indent="-514350">
              <a:buFont typeface="+mj-lt"/>
              <a:buAutoNum type="arabicPeriod"/>
            </a:pPr>
            <a:r>
              <a:rPr lang="es-SV" sz="2500" dirty="0" smtClean="0"/>
              <a:t>TUBERCULOSIS</a:t>
            </a:r>
          </a:p>
          <a:p>
            <a:pPr marL="514350" indent="-514350">
              <a:buFont typeface="+mj-lt"/>
              <a:buAutoNum type="arabicPeriod"/>
            </a:pPr>
            <a:r>
              <a:rPr lang="es-SV" sz="2500" dirty="0" smtClean="0"/>
              <a:t>MALARIA</a:t>
            </a:r>
            <a:endParaRPr lang="es-SV" sz="2500" dirty="0"/>
          </a:p>
          <a:p>
            <a:pPr marL="0" indent="0" algn="just">
              <a:buNone/>
            </a:pPr>
            <a:endParaRPr lang="es-SV" sz="27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8" b="29007"/>
          <a:stretch/>
        </p:blipFill>
        <p:spPr>
          <a:xfrm>
            <a:off x="1484802" y="1628800"/>
            <a:ext cx="5940152" cy="11226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29946"/>
            <a:ext cx="1174194" cy="61760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291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chemeClr val="bg1">
                    <a:lumMod val="50000"/>
                  </a:schemeClr>
                </a:solidFill>
              </a:rPr>
              <a:t>Aportes del FM al VIH Tb 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y </a:t>
            </a:r>
            <a:r>
              <a:rPr lang="es-ES" sz="3600" dirty="0">
                <a:solidFill>
                  <a:schemeClr val="bg1">
                    <a:lumMod val="50000"/>
                  </a:schemeClr>
                </a:solidFill>
              </a:rPr>
              <a:t>Malaria en el 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Mundo.</a:t>
            </a:r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05" y="6093296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13626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35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1196752"/>
            <a:ext cx="7416824" cy="5040560"/>
          </a:xfrm>
        </p:spPr>
        <p:txBody>
          <a:bodyPr>
            <a:normAutofit lnSpcReduction="10000"/>
          </a:bodyPr>
          <a:lstStyle/>
          <a:p>
            <a:endParaRPr lang="es-SV" sz="3000" dirty="0" smtClean="0"/>
          </a:p>
          <a:p>
            <a:r>
              <a:rPr lang="es-SV" sz="2700" b="1" dirty="0" smtClean="0">
                <a:solidFill>
                  <a:srgbClr val="FF0000"/>
                </a:solidFill>
              </a:rPr>
              <a:t>6,6 millones </a:t>
            </a:r>
            <a:br>
              <a:rPr lang="es-SV" sz="2700" b="1" dirty="0" smtClean="0">
                <a:solidFill>
                  <a:srgbClr val="FF0000"/>
                </a:solidFill>
              </a:rPr>
            </a:br>
            <a:r>
              <a:rPr lang="es-SV" sz="2700" dirty="0" smtClean="0"/>
              <a:t>Personas </a:t>
            </a:r>
            <a:r>
              <a:rPr lang="es-SV" sz="2700" dirty="0"/>
              <a:t>que reciben actualmente tratamiento </a:t>
            </a:r>
            <a:r>
              <a:rPr lang="es-SV" sz="2700" dirty="0" smtClean="0"/>
              <a:t>antirretroviral.</a:t>
            </a:r>
            <a:br>
              <a:rPr lang="es-SV" sz="2700" dirty="0" smtClean="0"/>
            </a:br>
            <a:endParaRPr lang="es-SV" sz="2700" dirty="0" smtClean="0"/>
          </a:p>
          <a:p>
            <a:r>
              <a:rPr lang="es-SV" sz="2700" b="1" dirty="0">
                <a:solidFill>
                  <a:srgbClr val="FFC000"/>
                </a:solidFill>
              </a:rPr>
              <a:t>11,9 </a:t>
            </a:r>
            <a:r>
              <a:rPr lang="es-SV" sz="2700" b="1" dirty="0" smtClean="0">
                <a:solidFill>
                  <a:srgbClr val="FFC000"/>
                </a:solidFill>
              </a:rPr>
              <a:t>millones </a:t>
            </a:r>
            <a:br>
              <a:rPr lang="es-SV" sz="2700" b="1" dirty="0" smtClean="0">
                <a:solidFill>
                  <a:srgbClr val="FFC000"/>
                </a:solidFill>
              </a:rPr>
            </a:br>
            <a:r>
              <a:rPr lang="es-SV" sz="2700" dirty="0" smtClean="0"/>
              <a:t>Nuevos </a:t>
            </a:r>
            <a:r>
              <a:rPr lang="es-SV" sz="2700" dirty="0"/>
              <a:t>casos de tuberculosis por frotis positivo detectados y </a:t>
            </a:r>
            <a:r>
              <a:rPr lang="es-SV" sz="2700" dirty="0" smtClean="0"/>
              <a:t>tratados.</a:t>
            </a:r>
            <a:br>
              <a:rPr lang="es-SV" sz="2700" dirty="0" smtClean="0"/>
            </a:br>
            <a:endParaRPr lang="es-SV" sz="2700" dirty="0"/>
          </a:p>
          <a:p>
            <a:r>
              <a:rPr lang="es-SV" sz="2700" b="1" dirty="0">
                <a:solidFill>
                  <a:srgbClr val="0070C0"/>
                </a:solidFill>
              </a:rPr>
              <a:t>410 </a:t>
            </a:r>
            <a:r>
              <a:rPr lang="es-SV" sz="2700" b="1" dirty="0" smtClean="0">
                <a:solidFill>
                  <a:srgbClr val="0070C0"/>
                </a:solidFill>
              </a:rPr>
              <a:t>millones </a:t>
            </a:r>
            <a:br>
              <a:rPr lang="es-SV" sz="2700" b="1" dirty="0" smtClean="0">
                <a:solidFill>
                  <a:srgbClr val="0070C0"/>
                </a:solidFill>
              </a:rPr>
            </a:br>
            <a:r>
              <a:rPr lang="es-SV" sz="2700" dirty="0" smtClean="0"/>
              <a:t>Mosquiteros </a:t>
            </a:r>
            <a:r>
              <a:rPr lang="es-SV" sz="2700" dirty="0"/>
              <a:t>tratados con insecticida </a:t>
            </a:r>
            <a:r>
              <a:rPr lang="es-SV" sz="2700" dirty="0" smtClean="0"/>
              <a:t>distribuidos.</a:t>
            </a:r>
            <a:endParaRPr lang="es-SV" sz="2700" dirty="0"/>
          </a:p>
          <a:p>
            <a:endParaRPr lang="es-SV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129946"/>
            <a:ext cx="1174194" cy="61760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2910"/>
            <a:ext cx="1276295" cy="5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6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1548</Words>
  <Application>Microsoft Office PowerPoint</Application>
  <PresentationFormat>Presentación en pantalla (4:3)</PresentationFormat>
  <Paragraphs>314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Microsoft YaHei</vt:lpstr>
      <vt:lpstr>Arial</vt:lpstr>
      <vt:lpstr>Arial Black</vt:lpstr>
      <vt:lpstr>Calibri</vt:lpstr>
      <vt:lpstr>Impact</vt:lpstr>
      <vt:lpstr>Tahoma</vt:lpstr>
      <vt:lpstr>Times New Roman</vt:lpstr>
      <vt:lpstr>Tema de Office</vt:lpstr>
      <vt:lpstr>Presentación de PowerPoint</vt:lpstr>
      <vt:lpstr>QUÉ ES EL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Aportes del FM al VIH Tb  y Malaria en el Mundo.</vt:lpstr>
      <vt:lpstr>Presentación de PowerPoint</vt:lpstr>
      <vt:lpstr>ESTRATEGIA MUNDIAL  tb POST 2015 PILARES Y PRINCIPIOS  PROPUESTOS  </vt:lpstr>
      <vt:lpstr> </vt:lpstr>
      <vt:lpstr>Mega tb</vt:lpstr>
      <vt:lpstr>Presentación de PowerPoint</vt:lpstr>
      <vt:lpstr>Inversión de las Instituciones que contribuyen a la Respuesta de la TB en El Salvador</vt:lpstr>
      <vt:lpstr>Presentación de PowerPoint</vt:lpstr>
      <vt:lpstr>Presentación de PowerPoint</vt:lpstr>
      <vt:lpstr>DESARROLLO DE ELABORACIÓN DEL PENMTB </vt:lpstr>
      <vt:lpstr>Presentación de PowerPoint</vt:lpstr>
      <vt:lpstr>DIÁLOGO DE PAÍS</vt:lpstr>
      <vt:lpstr>Presentación de PowerPoint</vt:lpstr>
      <vt:lpstr>¿QUÉ ES EL PENM TB 2016-2020?</vt:lpstr>
      <vt:lpstr>Presentación de PowerPoint</vt:lpstr>
      <vt:lpstr>Presentación de PowerPoint</vt:lpstr>
      <vt:lpstr>Presentación de PowerPoint</vt:lpstr>
      <vt:lpstr>Presentación de PowerPoint</vt:lpstr>
      <vt:lpstr>METAS Y PILARES  DEL PENM TB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NECESIDAD PRESUPUESTARIA PARA EJECUTAR EL PENM  2016 - 2020</vt:lpstr>
      <vt:lpstr>Presentación de PowerPoint</vt:lpstr>
      <vt:lpstr>Presentación de PowerPoint</vt:lpstr>
      <vt:lpstr>¿CUÁL ES EL COMPROMISO QUE  REQUERIMOS DE TODOS USTEDES?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CCEFG</dc:creator>
  <cp:lastModifiedBy>Christian Barrientos</cp:lastModifiedBy>
  <cp:revision>70</cp:revision>
  <dcterms:created xsi:type="dcterms:W3CDTF">2014-09-12T13:24:53Z</dcterms:created>
  <dcterms:modified xsi:type="dcterms:W3CDTF">2014-09-25T00:47:54Z</dcterms:modified>
</cp:coreProperties>
</file>