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89" r:id="rId4"/>
    <p:sldId id="282" r:id="rId5"/>
    <p:sldId id="284" r:id="rId6"/>
    <p:sldId id="285" r:id="rId7"/>
    <p:sldId id="286" r:id="rId8"/>
    <p:sldId id="287" r:id="rId9"/>
    <p:sldId id="288" r:id="rId10"/>
    <p:sldId id="290" r:id="rId11"/>
    <p:sldId id="268" r:id="rId12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463CE-4343-4053-811A-AD2FDA4DB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1B2FB2-98E1-4071-A4DA-3E37893F7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B44E01-E44C-4C3E-B27A-5F54D6F43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4/12/2019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63E697-0566-4335-B1D4-996833F3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D1FB5E-A810-4F98-879A-B939DEBE6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1412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588C6-D441-4EB2-B1D4-53425127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2DEE5F-C4E3-43B1-865E-4C71CFA69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135C9A-7B92-48E3-95FA-1A44F08EF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4/12/2019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65ABF4-FF86-4C9A-BC30-1944E4B3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FC84C1-ABED-4F28-A248-85A706398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1735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747B62-D578-4CCF-88A4-C58BCDECE8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8CA714-59C7-4A23-8DEC-C3E4B18AB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4EF79B-B281-492F-809A-C6D9AD5C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4/12/2019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3C13C-A2CC-42B2-BE2A-A30CA61A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67B4E0-6346-4814-A261-99E90FBF2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18791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463CE-4343-4053-811A-AD2FDA4DB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1B2FB2-98E1-4071-A4DA-3E37893F7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0F50EE-A190-437E-A4C0-3BA1B5268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E24E4-8863-4B9B-8725-C0C2F1465A64}" type="datetimeFigureOut">
              <a:rPr lang="es-SV"/>
              <a:pPr>
                <a:defRPr/>
              </a:pPr>
              <a:t>4/12/2019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4583EB-8B7B-4383-9FA9-3753864E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A8C0C6-3A9C-4210-9858-9165225E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1C0C4-8251-4576-A4AA-F53404A3562F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64629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55F15-0CC9-44B7-A28A-A5F121EC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15018C-692A-403B-9E9D-6ADF4A02A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3DAB55-6AB8-4AA8-A3C8-8BB13FD3B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316A8-64D6-4FFF-ADF2-49FEC39445D9}" type="datetimeFigureOut">
              <a:rPr lang="es-SV"/>
              <a:pPr>
                <a:defRPr/>
              </a:pPr>
              <a:t>4/12/2019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9484E2-51DC-4A63-917E-14FB515C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6160D8-E4BD-4AC0-97F5-9FC60A729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7229-96C4-44EA-9463-5D348F416C0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21109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F532C-4CC4-43BC-8E76-87BCC45D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CFCC6F-A2D8-477A-A3E2-D1CF9BB9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83160A-AA04-465A-991A-F1AA6FF33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E155A-D569-4AB5-9317-EF3E9B342A1F}" type="datetimeFigureOut">
              <a:rPr lang="es-SV"/>
              <a:pPr>
                <a:defRPr/>
              </a:pPr>
              <a:t>4/12/2019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EC3D95-A771-4FBE-9345-1855847B4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A85ADF-E073-43A7-A504-D6BA69A1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57274-9721-40E2-8846-ABF72D9F697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41480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5A67A-3E4F-4DE0-BAAD-77A43704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77CB5C-5413-4795-B8DE-175C31138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04F089-213D-4154-A3DA-566CAAB69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5445465-021B-4511-85CE-256208F9A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E65F0-15FB-4A0E-A71D-764DF7588FF4}" type="datetimeFigureOut">
              <a:rPr lang="es-SV"/>
              <a:pPr>
                <a:defRPr/>
              </a:pPr>
              <a:t>4/12/2019</a:t>
            </a:fld>
            <a:endParaRPr lang="es-SV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3F830780-D84D-4F70-AD73-46ACE3D37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888BDBED-9810-4834-83DF-FE2D2DF41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B4869-DE34-4E67-9E04-CDC3475FCF3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83041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A1951-7D98-44B2-89F4-1DC9D35A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B8B969-2E73-40AE-92D5-D3DA52F68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F93205-87CE-48E7-81FB-35017288A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9862E4-8B0F-48A9-8EC5-68181F624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4A7A6A-22A6-4584-9D44-B6C5C159D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DDD76B4C-2860-425C-9B71-D8B2E5F1D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AFAE2-A950-4601-9D9C-649820D5D906}" type="datetimeFigureOut">
              <a:rPr lang="es-SV"/>
              <a:pPr>
                <a:defRPr/>
              </a:pPr>
              <a:t>4/12/2019</a:t>
            </a:fld>
            <a:endParaRPr lang="es-SV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719A9950-E638-4295-90B0-9BE0818A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A2D9CC9F-978D-4857-BAD5-992586796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2ABFD-8693-4059-93EC-A1E830DFB58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12445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C6A80-1A4C-4544-959B-0BDE7B27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187C56C5-41B6-4A3B-A9FA-FCA0EF7B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A8469-7646-4F3A-98FE-179C621C360A}" type="datetimeFigureOut">
              <a:rPr lang="es-SV"/>
              <a:pPr>
                <a:defRPr/>
              </a:pPr>
              <a:t>4/12/2019</a:t>
            </a:fld>
            <a:endParaRPr lang="es-SV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E6A03366-8009-47AB-AF34-AFFC40B36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5CF58167-C5E8-47AA-BE99-27F919229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31D14-FBCC-451C-92AC-05ADCE34DC02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94311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72827CDC-2A42-4F94-B120-AE3A568A7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F1EBF-7F75-402F-9F69-7FB3E426DFEC}" type="datetimeFigureOut">
              <a:rPr lang="es-SV"/>
              <a:pPr>
                <a:defRPr/>
              </a:pPr>
              <a:t>4/12/2019</a:t>
            </a:fld>
            <a:endParaRPr lang="es-SV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DEA817C9-05BB-4256-A140-D5EFC5F6E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41253741-1350-48A5-A563-B5D120FB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50D88-97EF-4348-B259-357FBBDF019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04742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51D2C-CFEA-4258-8FC8-ED050B954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50EAA8-1797-4427-BED4-60EFE31A1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230068-EBCF-4DC7-9B8E-538611727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18DBB241-B627-4693-80D8-8CD013A5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69EF3-855F-40C8-AAE9-D16EC02C37D5}" type="datetimeFigureOut">
              <a:rPr lang="es-SV"/>
              <a:pPr>
                <a:defRPr/>
              </a:pPr>
              <a:t>4/12/2019</a:t>
            </a:fld>
            <a:endParaRPr lang="es-SV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1039B7C6-6DDF-4D48-BF30-09581ECD0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B0BDDF76-444F-4384-B08D-9C46C338A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0A6CF-A49E-42D4-B691-DB6624A8AAE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390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55F15-0CC9-44B7-A28A-A5F121EC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15018C-692A-403B-9E9D-6ADF4A02A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A5341F-BBED-4782-8F31-AE821056E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4/12/2019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2BEE8-5F6A-4C6A-8921-675200A7A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D82E14-7727-4CB2-B4FA-9AA01E07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56341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3CC90-7F49-4599-9401-1808CFE0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C3DFCB4-8639-4580-B214-611898D6A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SV" noProof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13CC69-FEFB-4F46-B8BC-6AF85C56B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D484056-3821-4C35-B8ED-E4A30D9B5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F752-12E3-423B-8440-E72A3E13E35D}" type="datetimeFigureOut">
              <a:rPr lang="es-SV"/>
              <a:pPr>
                <a:defRPr/>
              </a:pPr>
              <a:t>4/12/2019</a:t>
            </a:fld>
            <a:endParaRPr lang="es-SV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22568249-C3D2-4B6F-823B-596DD4042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D3507CBD-D708-462C-A026-986D2C96B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FF7FF-6A4F-4EDD-83A0-E0D76CC0F7D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33191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588C6-D441-4EB2-B1D4-53425127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2DEE5F-C4E3-43B1-865E-4C71CFA69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1994F4-63C9-4EB8-972C-7492A34EB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230F6-5DA1-4409-B890-5031D2F67D55}" type="datetimeFigureOut">
              <a:rPr lang="es-SV"/>
              <a:pPr>
                <a:defRPr/>
              </a:pPr>
              <a:t>4/12/2019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A149A1-725E-4922-AF07-4B2BAA7BA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7EB61A-3B19-49D3-9BAA-61D471C7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111F-7B72-4AAD-93B4-78D8C14AD14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37259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747B62-D578-4CCF-88A4-C58BCDECE8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8CA714-59C7-4A23-8DEC-C3E4B18AB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240FC7-FDFB-4831-91DC-86FF4541A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3F9D0-13CA-4031-BB8A-C13CD046324E}" type="datetimeFigureOut">
              <a:rPr lang="es-SV"/>
              <a:pPr>
                <a:defRPr/>
              </a:pPr>
              <a:t>4/12/2019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4AEAAB-F798-434A-8FAC-A5EDBF14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1AB76D-AFF3-49FB-B39A-231DE9B8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49E94-8799-4410-A13A-57AC58D2DD1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8450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F532C-4CC4-43BC-8E76-87BCC45D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CFCC6F-A2D8-477A-A3E2-D1CF9BB9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F95428-1B5C-4953-9382-437EFA1EC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4/12/2019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37FF91-017F-4E31-8BA2-830E2088B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1046CC-3758-4C25-93A9-D6A3B5FCE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3793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5A67A-3E4F-4DE0-BAAD-77A43704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77CB5C-5413-4795-B8DE-175C31138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04F089-213D-4154-A3DA-566CAAB69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4B61E1-59B5-40C0-8EB2-A8834117C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4/12/2019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194C04-0DEA-4F17-834D-68221607D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50128C-A57A-4B2F-B370-4FDB3F05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6511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A1951-7D98-44B2-89F4-1DC9D35A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B8B969-2E73-40AE-92D5-D3DA52F68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F93205-87CE-48E7-81FB-35017288A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9862E4-8B0F-48A9-8EC5-68181F624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4A7A6A-22A6-4584-9D44-B6C5C159D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797755-214F-4F22-85D3-0F44F30E8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4/12/2019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8D34384-5916-4F7B-B0A5-BD165FEE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CCAE2C-1728-4FEF-94AC-5436F93C1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690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C6A80-1A4C-4544-959B-0BDE7B27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E98397-7150-432E-A820-8E793780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4/12/2019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68E4E0-7F61-458E-882C-CF1E4FB8E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1BE09F-1696-4809-96C1-42472D08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554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DBD6FC-6897-457C-9563-D05311F8F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4/12/2019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5EE12D-8ED5-4B29-A9BE-5456FB6D9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30AC4F-296B-4F53-932F-2001EB2B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3397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51D2C-CFEA-4258-8FC8-ED050B954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50EAA8-1797-4427-BED4-60EFE31A1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230068-EBCF-4DC7-9B8E-538611727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CD0282-3BDF-400B-8387-C093D862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4/12/2019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714660-DC83-441B-BF06-8A090D3E0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6E6DB6-69B4-48A3-AE6D-27706907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1939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3CC90-7F49-4599-9401-1808CFE0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C3DFCB4-8639-4580-B214-611898D6A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13CC69-FEFB-4F46-B8BC-6AF85C56B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0DA542-207F-4642-85A1-B366ABBD9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4/12/2019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722234-F110-41D7-88C7-9812015C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05F48C-1FDD-4126-AF53-27D3E011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6208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7BA01E0-FEF9-4DD5-A05C-D426B706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1BFE1C-9253-42A8-AD3C-618B09187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3737E2-0B8E-400D-94DB-71BA9032D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9B477-CB78-4D88-9C86-5F07C5E75C2F}" type="datetimeFigureOut">
              <a:rPr lang="es-SV" smtClean="0"/>
              <a:t>4/12/2019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6E1AE3-210F-40AC-AE53-814153747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CEC54-8346-47A3-90DB-A99D36693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2543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título 1">
            <a:extLst>
              <a:ext uri="{FF2B5EF4-FFF2-40B4-BE49-F238E27FC236}">
                <a16:creationId xmlns:a16="http://schemas.microsoft.com/office/drawing/2014/main" id="{0311EAB9-5207-4F53-B5DD-5A89469F3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título del patrón</a:t>
            </a:r>
            <a:endParaRPr lang="es-SV" altLang="es-SV"/>
          </a:p>
        </p:txBody>
      </p:sp>
      <p:sp>
        <p:nvSpPr>
          <p:cNvPr id="2051" name="Marcador de texto 2">
            <a:extLst>
              <a:ext uri="{FF2B5EF4-FFF2-40B4-BE49-F238E27FC236}">
                <a16:creationId xmlns:a16="http://schemas.microsoft.com/office/drawing/2014/main" id="{EB82F508-6AA4-49D0-8625-D3351027A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los estilos de texto del patrón</a:t>
            </a:r>
          </a:p>
          <a:p>
            <a:pPr lvl="1"/>
            <a:r>
              <a:rPr lang="es-ES" altLang="es-SV"/>
              <a:t>Segundo nivel</a:t>
            </a:r>
          </a:p>
          <a:p>
            <a:pPr lvl="2"/>
            <a:r>
              <a:rPr lang="es-ES" altLang="es-SV"/>
              <a:t>Tercer nivel</a:t>
            </a:r>
          </a:p>
          <a:p>
            <a:pPr lvl="3"/>
            <a:r>
              <a:rPr lang="es-ES" altLang="es-SV"/>
              <a:t>Cuarto nivel</a:t>
            </a:r>
          </a:p>
          <a:p>
            <a:pPr lvl="4"/>
            <a:r>
              <a:rPr lang="es-ES" altLang="es-SV"/>
              <a:t>Quinto nivel</a:t>
            </a:r>
            <a:endParaRPr lang="es-SV" alt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3737E2-0B8E-400D-94DB-71BA9032D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138BE5-223D-402F-BB0C-5B02570BB368}" type="datetimeFigureOut">
              <a:rPr lang="es-SV"/>
              <a:pPr>
                <a:defRPr/>
              </a:pPr>
              <a:t>4/12/2019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6E1AE3-210F-40AC-AE53-814153747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CEC54-8346-47A3-90DB-A99D36693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08717A-1FC3-4606-B921-FC551543B4AD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2050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CPES2002/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://www.mcpelsalvador.org.sv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ED02B1-1BC5-458F-9994-627281C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23691"/>
            <a:ext cx="12192000" cy="1934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809A31-346A-4411-A0FC-51CF2123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388020"/>
            <a:ext cx="7729728" cy="1188720"/>
          </a:xfr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Calendario de actividades </a:t>
            </a: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Año 2020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BE5349-D6CE-486B-8F24-8A085C318824}"/>
              </a:ext>
            </a:extLst>
          </p:cNvPr>
          <p:cNvSpPr txBox="1"/>
          <p:nvPr/>
        </p:nvSpPr>
        <p:spPr>
          <a:xfrm>
            <a:off x="4622231" y="5789245"/>
            <a:ext cx="2947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Lcda. Marta Alicia de Magaña</a:t>
            </a:r>
          </a:p>
          <a:p>
            <a:pPr algn="ctr"/>
            <a:r>
              <a:rPr lang="es-SV" dirty="0">
                <a:solidFill>
                  <a:schemeClr val="bg1"/>
                </a:solidFill>
              </a:rPr>
              <a:t>Directora Ejecutiva MCP-ES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A0EDD9-59B0-4383-A812-FF6DC1EF366F}"/>
              </a:ext>
            </a:extLst>
          </p:cNvPr>
          <p:cNvSpPr txBox="1"/>
          <p:nvPr/>
        </p:nvSpPr>
        <p:spPr>
          <a:xfrm>
            <a:off x="10571348" y="6204743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200" dirty="0">
                <a:solidFill>
                  <a:schemeClr val="bg1"/>
                </a:solidFill>
              </a:rPr>
              <a:t>Plenaria 07-2019</a:t>
            </a:r>
          </a:p>
          <a:p>
            <a:pPr algn="r"/>
            <a:r>
              <a:rPr lang="es-MX" sz="1200" dirty="0">
                <a:solidFill>
                  <a:schemeClr val="bg1"/>
                </a:solidFill>
              </a:rPr>
              <a:t>05/12/2019</a:t>
            </a:r>
            <a:endParaRPr lang="es-SV" sz="1200" dirty="0">
              <a:solidFill>
                <a:schemeClr val="bg1"/>
              </a:solidFill>
            </a:endParaRPr>
          </a:p>
        </p:txBody>
      </p:sp>
      <p:pic>
        <p:nvPicPr>
          <p:cNvPr id="9" name="Imagen 8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0DE5A52C-ECB4-4A71-AF46-9EAE5B804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1144097"/>
            <a:ext cx="7744984" cy="26517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218DA1C-A8D7-4EC1-98EF-855AA8AE36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321"/>
          <a:stretch/>
        </p:blipFill>
        <p:spPr>
          <a:xfrm>
            <a:off x="0" y="-11449"/>
            <a:ext cx="1764371" cy="32322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FE53BF6-EECF-484E-AC13-A609B2B804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321"/>
          <a:stretch/>
        </p:blipFill>
        <p:spPr>
          <a:xfrm flipH="1">
            <a:off x="10334045" y="0"/>
            <a:ext cx="1857955" cy="323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5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ítulo 1">
            <a:extLst>
              <a:ext uri="{FF2B5EF4-FFF2-40B4-BE49-F238E27FC236}">
                <a16:creationId xmlns:a16="http://schemas.microsoft.com/office/drawing/2014/main" id="{ABC8796D-2A50-49C8-811E-4E1D43354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140" y="3443289"/>
            <a:ext cx="1167454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s-SV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Contribuyendo a la respuesta nacional al VIH, Tuberculosis y Malaria en El Salvador.</a:t>
            </a:r>
            <a:endParaRPr kumimoji="0" lang="es-SV" altLang="es-SV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340" name="Grupo 7">
            <a:extLst>
              <a:ext uri="{FF2B5EF4-FFF2-40B4-BE49-F238E27FC236}">
                <a16:creationId xmlns:a16="http://schemas.microsoft.com/office/drawing/2014/main" id="{4CB22231-6ABA-4AFB-8C73-674B1E18E34E}"/>
              </a:ext>
            </a:extLst>
          </p:cNvPr>
          <p:cNvGrpSpPr>
            <a:grpSpLocks/>
          </p:cNvGrpSpPr>
          <p:nvPr/>
        </p:nvGrpSpPr>
        <p:grpSpPr bwMode="auto">
          <a:xfrm>
            <a:off x="2909889" y="4843464"/>
            <a:ext cx="6365875" cy="846137"/>
            <a:chOff x="-82321" y="-51424"/>
            <a:chExt cx="6844083" cy="536057"/>
          </a:xfrm>
        </p:grpSpPr>
        <p:sp>
          <p:nvSpPr>
            <p:cNvPr id="9" name="5 CuadroTexto">
              <a:extLst>
                <a:ext uri="{FF2B5EF4-FFF2-40B4-BE49-F238E27FC236}">
                  <a16:creationId xmlns:a16="http://schemas.microsoft.com/office/drawing/2014/main" id="{DB9501A2-A253-43DF-8C4D-75E348357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2321" y="188947"/>
              <a:ext cx="6844083" cy="295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SV" sz="900" b="0" i="0" u="sng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  <a:hlinkClick r:id="rId2"/>
                </a:rPr>
                <a:t>www.mcpelsalvador.org.sv</a:t>
              </a:r>
              <a:r>
                <a:rPr kumimoji="0" lang="es-SV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                       </a:t>
              </a:r>
              <a:r>
                <a:rPr kumimoji="0" lang="es-SV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  <a:hlinkClick r:id="rId3"/>
                </a:rPr>
                <a:t>https://www.facebook.com/MCPES2002/</a:t>
              </a:r>
              <a:r>
                <a:rPr kumimoji="0" lang="es-SV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                       </a:t>
              </a:r>
              <a:r>
                <a:rPr kumimoji="0" lang="es-SV" sz="900" b="0" i="0" u="sng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@MCPElSalvador</a:t>
              </a:r>
              <a:endParaRPr kumimoji="0" lang="es-SV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344" name="8 Imagen">
              <a:extLst>
                <a:ext uri="{FF2B5EF4-FFF2-40B4-BE49-F238E27FC236}">
                  <a16:creationId xmlns:a16="http://schemas.microsoft.com/office/drawing/2014/main" id="{F04BA1CC-25BD-425A-ABFE-7CD2B41B86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644" y="-51424"/>
              <a:ext cx="376529" cy="206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9 Imagen">
              <a:extLst>
                <a:ext uri="{FF2B5EF4-FFF2-40B4-BE49-F238E27FC236}">
                  <a16:creationId xmlns:a16="http://schemas.microsoft.com/office/drawing/2014/main" id="{479BBCE2-9FE4-4A06-B15D-0735575895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288" y="-41335"/>
              <a:ext cx="318146" cy="21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1" name="Imagen 11">
            <a:extLst>
              <a:ext uri="{FF2B5EF4-FFF2-40B4-BE49-F238E27FC236}">
                <a16:creationId xmlns:a16="http://schemas.microsoft.com/office/drawing/2014/main" id="{112C4EF0-CAA8-4B07-BF4C-098BC7A53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9" y="4759325"/>
            <a:ext cx="4270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iagrama de flujo: proceso 9">
            <a:extLst>
              <a:ext uri="{FF2B5EF4-FFF2-40B4-BE49-F238E27FC236}">
                <a16:creationId xmlns:a16="http://schemas.microsoft.com/office/drawing/2014/main" id="{94BACE14-746F-4E33-89FE-A789C041674A}"/>
              </a:ext>
            </a:extLst>
          </p:cNvPr>
          <p:cNvSpPr/>
          <p:nvPr/>
        </p:nvSpPr>
        <p:spPr>
          <a:xfrm>
            <a:off x="1512888" y="5757864"/>
            <a:ext cx="9155113" cy="7905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370CE5C7-719B-4CB1-91E0-841658AA63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52" y="1119817"/>
            <a:ext cx="7744984" cy="26517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1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 descr="Imagen que contiene calle, rojo, oscuro, luz&#10;&#10;Descripción generada automáticamente">
            <a:extLst>
              <a:ext uri="{FF2B5EF4-FFF2-40B4-BE49-F238E27FC236}">
                <a16:creationId xmlns:a16="http://schemas.microsoft.com/office/drawing/2014/main" id="{77C3C210-8DE7-493F-8D70-A66CEF0A60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" r="7035"/>
          <a:stretch/>
        </p:blipFill>
        <p:spPr>
          <a:xfrm>
            <a:off x="1114426" y="10"/>
            <a:ext cx="9963149" cy="6857990"/>
          </a:xfrm>
          <a:custGeom>
            <a:avLst/>
            <a:gdLst>
              <a:gd name="connsiteX0" fmla="*/ 1593452 w 9948672"/>
              <a:gd name="connsiteY0" fmla="*/ 0 h 6858000"/>
              <a:gd name="connsiteX1" fmla="*/ 8355220 w 9948672"/>
              <a:gd name="connsiteY1" fmla="*/ 0 h 6858000"/>
              <a:gd name="connsiteX2" fmla="*/ 8491722 w 9948672"/>
              <a:gd name="connsiteY2" fmla="*/ 130333 h 6858000"/>
              <a:gd name="connsiteX3" fmla="*/ 9948672 w 9948672"/>
              <a:gd name="connsiteY3" fmla="*/ 3652838 h 6858000"/>
              <a:gd name="connsiteX4" fmla="*/ 8812775 w 9948672"/>
              <a:gd name="connsiteY4" fmla="*/ 6821583 h 6858000"/>
              <a:gd name="connsiteX5" fmla="*/ 8781276 w 9948672"/>
              <a:gd name="connsiteY5" fmla="*/ 6858000 h 6858000"/>
              <a:gd name="connsiteX6" fmla="*/ 1167397 w 9948672"/>
              <a:gd name="connsiteY6" fmla="*/ 6858000 h 6858000"/>
              <a:gd name="connsiteX7" fmla="*/ 1135897 w 9948672"/>
              <a:gd name="connsiteY7" fmla="*/ 6821583 h 6858000"/>
              <a:gd name="connsiteX8" fmla="*/ 0 w 9948672"/>
              <a:gd name="connsiteY8" fmla="*/ 3652838 h 6858000"/>
              <a:gd name="connsiteX9" fmla="*/ 1456950 w 9948672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94269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D42D276-42E9-4A50-8F0B-377A895EC233}"/>
              </a:ext>
            </a:extLst>
          </p:cNvPr>
          <p:cNvSpPr/>
          <p:nvPr/>
        </p:nvSpPr>
        <p:spPr>
          <a:xfrm>
            <a:off x="901690" y="405575"/>
            <a:ext cx="6430414" cy="1371600"/>
          </a:xfrm>
          <a:prstGeom prst="round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Programación Plenarias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3060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6414843-2E94-43E2-B095-1AB4B7CB3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095343"/>
              </p:ext>
            </p:extLst>
          </p:nvPr>
        </p:nvGraphicFramePr>
        <p:xfrm>
          <a:off x="0" y="1978724"/>
          <a:ext cx="12191999" cy="3719702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588332">
                  <a:extLst>
                    <a:ext uri="{9D8B030D-6E8A-4147-A177-3AD203B41FA5}">
                      <a16:colId xmlns:a16="http://schemas.microsoft.com/office/drawing/2014/main" val="2890759568"/>
                    </a:ext>
                  </a:extLst>
                </a:gridCol>
                <a:gridCol w="1897134">
                  <a:extLst>
                    <a:ext uri="{9D8B030D-6E8A-4147-A177-3AD203B41FA5}">
                      <a16:colId xmlns:a16="http://schemas.microsoft.com/office/drawing/2014/main" val="1963284993"/>
                    </a:ext>
                  </a:extLst>
                </a:gridCol>
                <a:gridCol w="731019">
                  <a:extLst>
                    <a:ext uri="{9D8B030D-6E8A-4147-A177-3AD203B41FA5}">
                      <a16:colId xmlns:a16="http://schemas.microsoft.com/office/drawing/2014/main" val="2207937910"/>
                    </a:ext>
                  </a:extLst>
                </a:gridCol>
                <a:gridCol w="741463">
                  <a:extLst>
                    <a:ext uri="{9D8B030D-6E8A-4147-A177-3AD203B41FA5}">
                      <a16:colId xmlns:a16="http://schemas.microsoft.com/office/drawing/2014/main" val="722053327"/>
                    </a:ext>
                  </a:extLst>
                </a:gridCol>
                <a:gridCol w="626588">
                  <a:extLst>
                    <a:ext uri="{9D8B030D-6E8A-4147-A177-3AD203B41FA5}">
                      <a16:colId xmlns:a16="http://schemas.microsoft.com/office/drawing/2014/main" val="3769465162"/>
                    </a:ext>
                  </a:extLst>
                </a:gridCol>
                <a:gridCol w="563929">
                  <a:extLst>
                    <a:ext uri="{9D8B030D-6E8A-4147-A177-3AD203B41FA5}">
                      <a16:colId xmlns:a16="http://schemas.microsoft.com/office/drawing/2014/main" val="1735080473"/>
                    </a:ext>
                  </a:extLst>
                </a:gridCol>
                <a:gridCol w="741463">
                  <a:extLst>
                    <a:ext uri="{9D8B030D-6E8A-4147-A177-3AD203B41FA5}">
                      <a16:colId xmlns:a16="http://schemas.microsoft.com/office/drawing/2014/main" val="3995346238"/>
                    </a:ext>
                  </a:extLst>
                </a:gridCol>
                <a:gridCol w="647474">
                  <a:extLst>
                    <a:ext uri="{9D8B030D-6E8A-4147-A177-3AD203B41FA5}">
                      <a16:colId xmlns:a16="http://schemas.microsoft.com/office/drawing/2014/main" val="2300040165"/>
                    </a:ext>
                  </a:extLst>
                </a:gridCol>
                <a:gridCol w="657918">
                  <a:extLst>
                    <a:ext uri="{9D8B030D-6E8A-4147-A177-3AD203B41FA5}">
                      <a16:colId xmlns:a16="http://schemas.microsoft.com/office/drawing/2014/main" val="2027389568"/>
                    </a:ext>
                  </a:extLst>
                </a:gridCol>
                <a:gridCol w="605701">
                  <a:extLst>
                    <a:ext uri="{9D8B030D-6E8A-4147-A177-3AD203B41FA5}">
                      <a16:colId xmlns:a16="http://schemas.microsoft.com/office/drawing/2014/main" val="4067873334"/>
                    </a:ext>
                  </a:extLst>
                </a:gridCol>
                <a:gridCol w="804121">
                  <a:extLst>
                    <a:ext uri="{9D8B030D-6E8A-4147-A177-3AD203B41FA5}">
                      <a16:colId xmlns:a16="http://schemas.microsoft.com/office/drawing/2014/main" val="526299522"/>
                    </a:ext>
                  </a:extLst>
                </a:gridCol>
                <a:gridCol w="605701">
                  <a:extLst>
                    <a:ext uri="{9D8B030D-6E8A-4147-A177-3AD203B41FA5}">
                      <a16:colId xmlns:a16="http://schemas.microsoft.com/office/drawing/2014/main" val="2502761659"/>
                    </a:ext>
                  </a:extLst>
                </a:gridCol>
                <a:gridCol w="626589">
                  <a:extLst>
                    <a:ext uri="{9D8B030D-6E8A-4147-A177-3AD203B41FA5}">
                      <a16:colId xmlns:a16="http://schemas.microsoft.com/office/drawing/2014/main" val="1674838115"/>
                    </a:ext>
                  </a:extLst>
                </a:gridCol>
                <a:gridCol w="511713">
                  <a:extLst>
                    <a:ext uri="{9D8B030D-6E8A-4147-A177-3AD203B41FA5}">
                      <a16:colId xmlns:a16="http://schemas.microsoft.com/office/drawing/2014/main" val="2561057255"/>
                    </a:ext>
                  </a:extLst>
                </a:gridCol>
                <a:gridCol w="1842854">
                  <a:extLst>
                    <a:ext uri="{9D8B030D-6E8A-4147-A177-3AD203B41FA5}">
                      <a16:colId xmlns:a16="http://schemas.microsoft.com/office/drawing/2014/main" val="3804667310"/>
                    </a:ext>
                  </a:extLst>
                </a:gridCol>
              </a:tblGrid>
              <a:tr h="716634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No</a:t>
                      </a:r>
                      <a:endParaRPr lang="es-SV" sz="20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Actividad</a:t>
                      </a:r>
                      <a:endParaRPr lang="es-SV" sz="20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Q1</a:t>
                      </a:r>
                      <a:endParaRPr lang="es-SV" sz="20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Q2</a:t>
                      </a:r>
                      <a:endParaRPr lang="es-SV" sz="20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Q3</a:t>
                      </a:r>
                      <a:endParaRPr lang="es-SV" sz="20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Q4</a:t>
                      </a:r>
                      <a:endParaRPr lang="es-SV" sz="20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Total Actividades</a:t>
                      </a:r>
                      <a:endParaRPr lang="es-SV" sz="20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262149"/>
                  </a:ext>
                </a:extLst>
              </a:tr>
              <a:tr h="716634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MESES</a:t>
                      </a:r>
                      <a:endParaRPr lang="es-SV" sz="20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223625"/>
                  </a:ext>
                </a:extLst>
              </a:tr>
              <a:tr h="716634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Ene</a:t>
                      </a:r>
                      <a:endParaRPr lang="es-SV" sz="20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Feb</a:t>
                      </a:r>
                      <a:endParaRPr lang="es-SV" sz="20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Mar</a:t>
                      </a:r>
                      <a:endParaRPr lang="es-SV" sz="20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Abr</a:t>
                      </a:r>
                      <a:endParaRPr lang="es-SV" sz="20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May</a:t>
                      </a:r>
                      <a:endParaRPr lang="es-SV" sz="20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Jun</a:t>
                      </a:r>
                      <a:endParaRPr lang="es-SV" sz="20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Jul</a:t>
                      </a:r>
                      <a:endParaRPr lang="es-SV" sz="20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Ago</a:t>
                      </a:r>
                      <a:endParaRPr lang="es-SV" sz="20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Sep</a:t>
                      </a:r>
                      <a:endParaRPr lang="es-SV" sz="20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Oct</a:t>
                      </a:r>
                      <a:endParaRPr lang="es-SV" sz="20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Nov</a:t>
                      </a:r>
                      <a:endParaRPr lang="es-SV" sz="20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Dic</a:t>
                      </a:r>
                      <a:endParaRPr lang="es-SV" sz="20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32421"/>
                  </a:ext>
                </a:extLst>
              </a:tr>
              <a:tr h="71663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Plenarias Aprobación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20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23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25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20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22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6835728"/>
                  </a:ext>
                </a:extLst>
              </a:tr>
              <a:tr h="71663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Plenarias Supervisión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30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19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21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23</a:t>
                      </a:r>
                      <a:endParaRPr lang="es-SV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24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19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es-SV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75300" marR="8390" marT="87650" marB="876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848849"/>
                  </a:ext>
                </a:extLst>
              </a:tr>
            </a:tbl>
          </a:graphicData>
        </a:graphic>
      </p:graphicFrame>
      <p:pic>
        <p:nvPicPr>
          <p:cNvPr id="5" name="Imagen 4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50983602-A7D8-4AFC-AC89-CB4971CCD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209" y="678798"/>
            <a:ext cx="2322587" cy="795219"/>
          </a:xfrm>
          <a:prstGeom prst="rect">
            <a:avLst/>
          </a:prstGeom>
        </p:spPr>
      </p:pic>
      <p:pic>
        <p:nvPicPr>
          <p:cNvPr id="4" name="Imagen 3" descr="Imagen que contiene animal&#10;&#10;Descripción generada automáticamente">
            <a:extLst>
              <a:ext uri="{FF2B5EF4-FFF2-40B4-BE49-F238E27FC236}">
                <a16:creationId xmlns:a16="http://schemas.microsoft.com/office/drawing/2014/main" id="{09FB253C-9C3D-43DF-8294-D8687FFD04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6" b="39535"/>
          <a:stretch/>
        </p:blipFill>
        <p:spPr>
          <a:xfrm>
            <a:off x="10212327" y="5734737"/>
            <a:ext cx="1759933" cy="112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6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D42D276-42E9-4A50-8F0B-377A895EC233}"/>
              </a:ext>
            </a:extLst>
          </p:cNvPr>
          <p:cNvSpPr/>
          <p:nvPr/>
        </p:nvSpPr>
        <p:spPr>
          <a:xfrm>
            <a:off x="901690" y="405575"/>
            <a:ext cx="6430414" cy="1371600"/>
          </a:xfrm>
          <a:prstGeom prst="round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Programación 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Comités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Permanentes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3060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9400181-D034-4217-87FF-2EC300923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41397"/>
              </p:ext>
            </p:extLst>
          </p:nvPr>
        </p:nvGraphicFramePr>
        <p:xfrm>
          <a:off x="89417" y="1935354"/>
          <a:ext cx="12013166" cy="337870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04873">
                  <a:extLst>
                    <a:ext uri="{9D8B030D-6E8A-4147-A177-3AD203B41FA5}">
                      <a16:colId xmlns:a16="http://schemas.microsoft.com/office/drawing/2014/main" val="1508377022"/>
                    </a:ext>
                  </a:extLst>
                </a:gridCol>
                <a:gridCol w="2839282">
                  <a:extLst>
                    <a:ext uri="{9D8B030D-6E8A-4147-A177-3AD203B41FA5}">
                      <a16:colId xmlns:a16="http://schemas.microsoft.com/office/drawing/2014/main" val="2447308098"/>
                    </a:ext>
                  </a:extLst>
                </a:gridCol>
                <a:gridCol w="630001">
                  <a:extLst>
                    <a:ext uri="{9D8B030D-6E8A-4147-A177-3AD203B41FA5}">
                      <a16:colId xmlns:a16="http://schemas.microsoft.com/office/drawing/2014/main" val="2753435223"/>
                    </a:ext>
                  </a:extLst>
                </a:gridCol>
                <a:gridCol w="616315">
                  <a:extLst>
                    <a:ext uri="{9D8B030D-6E8A-4147-A177-3AD203B41FA5}">
                      <a16:colId xmlns:a16="http://schemas.microsoft.com/office/drawing/2014/main" val="2602995240"/>
                    </a:ext>
                  </a:extLst>
                </a:gridCol>
                <a:gridCol w="618269">
                  <a:extLst>
                    <a:ext uri="{9D8B030D-6E8A-4147-A177-3AD203B41FA5}">
                      <a16:colId xmlns:a16="http://schemas.microsoft.com/office/drawing/2014/main" val="907223796"/>
                    </a:ext>
                  </a:extLst>
                </a:gridCol>
                <a:gridCol w="575258">
                  <a:extLst>
                    <a:ext uri="{9D8B030D-6E8A-4147-A177-3AD203B41FA5}">
                      <a16:colId xmlns:a16="http://schemas.microsoft.com/office/drawing/2014/main" val="2523955957"/>
                    </a:ext>
                  </a:extLst>
                </a:gridCol>
                <a:gridCol w="659327">
                  <a:extLst>
                    <a:ext uri="{9D8B030D-6E8A-4147-A177-3AD203B41FA5}">
                      <a16:colId xmlns:a16="http://schemas.microsoft.com/office/drawing/2014/main" val="2046612084"/>
                    </a:ext>
                  </a:extLst>
                </a:gridCol>
                <a:gridCol w="588943">
                  <a:extLst>
                    <a:ext uri="{9D8B030D-6E8A-4147-A177-3AD203B41FA5}">
                      <a16:colId xmlns:a16="http://schemas.microsoft.com/office/drawing/2014/main" val="899917781"/>
                    </a:ext>
                  </a:extLst>
                </a:gridCol>
                <a:gridCol w="504873">
                  <a:extLst>
                    <a:ext uri="{9D8B030D-6E8A-4147-A177-3AD203B41FA5}">
                      <a16:colId xmlns:a16="http://schemas.microsoft.com/office/drawing/2014/main" val="262389901"/>
                    </a:ext>
                  </a:extLst>
                </a:gridCol>
                <a:gridCol w="630001">
                  <a:extLst>
                    <a:ext uri="{9D8B030D-6E8A-4147-A177-3AD203B41FA5}">
                      <a16:colId xmlns:a16="http://schemas.microsoft.com/office/drawing/2014/main" val="1128879753"/>
                    </a:ext>
                  </a:extLst>
                </a:gridCol>
                <a:gridCol w="630001">
                  <a:extLst>
                    <a:ext uri="{9D8B030D-6E8A-4147-A177-3AD203B41FA5}">
                      <a16:colId xmlns:a16="http://schemas.microsoft.com/office/drawing/2014/main" val="885926265"/>
                    </a:ext>
                  </a:extLst>
                </a:gridCol>
                <a:gridCol w="577211">
                  <a:extLst>
                    <a:ext uri="{9D8B030D-6E8A-4147-A177-3AD203B41FA5}">
                      <a16:colId xmlns:a16="http://schemas.microsoft.com/office/drawing/2014/main" val="3320092075"/>
                    </a:ext>
                  </a:extLst>
                </a:gridCol>
                <a:gridCol w="630001">
                  <a:extLst>
                    <a:ext uri="{9D8B030D-6E8A-4147-A177-3AD203B41FA5}">
                      <a16:colId xmlns:a16="http://schemas.microsoft.com/office/drawing/2014/main" val="4163597762"/>
                    </a:ext>
                  </a:extLst>
                </a:gridCol>
                <a:gridCol w="545931">
                  <a:extLst>
                    <a:ext uri="{9D8B030D-6E8A-4147-A177-3AD203B41FA5}">
                      <a16:colId xmlns:a16="http://schemas.microsoft.com/office/drawing/2014/main" val="3876652116"/>
                    </a:ext>
                  </a:extLst>
                </a:gridCol>
                <a:gridCol w="1462880">
                  <a:extLst>
                    <a:ext uri="{9D8B030D-6E8A-4147-A177-3AD203B41FA5}">
                      <a16:colId xmlns:a16="http://schemas.microsoft.com/office/drawing/2014/main" val="3297323673"/>
                    </a:ext>
                  </a:extLst>
                </a:gridCol>
              </a:tblGrid>
              <a:tr h="33350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No</a:t>
                      </a:r>
                      <a:endParaRPr lang="es-SV" sz="2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Actividad</a:t>
                      </a:r>
                      <a:endParaRPr lang="es-SV" sz="2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Q1</a:t>
                      </a:r>
                      <a:endParaRPr lang="es-SV" sz="2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Q2</a:t>
                      </a:r>
                      <a:endParaRPr lang="es-SV" sz="2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Q3</a:t>
                      </a:r>
                      <a:endParaRPr lang="es-SV" sz="2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Q4</a:t>
                      </a:r>
                      <a:endParaRPr lang="es-SV" sz="2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Total Actividades</a:t>
                      </a:r>
                      <a:endParaRPr lang="es-SV" sz="2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extLst>
                  <a:ext uri="{0D108BD9-81ED-4DB2-BD59-A6C34878D82A}">
                    <a16:rowId xmlns:a16="http://schemas.microsoft.com/office/drawing/2014/main" val="3628619073"/>
                  </a:ext>
                </a:extLst>
              </a:tr>
              <a:tr h="333502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MESES</a:t>
                      </a:r>
                      <a:endParaRPr lang="es-SV" sz="2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239781"/>
                  </a:ext>
                </a:extLst>
              </a:tr>
              <a:tr h="333502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Ene</a:t>
                      </a:r>
                      <a:endParaRPr lang="es-SV" sz="2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Feb</a:t>
                      </a:r>
                      <a:endParaRPr lang="es-SV" sz="2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Mar</a:t>
                      </a:r>
                      <a:endParaRPr lang="es-SV" sz="2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Abr</a:t>
                      </a:r>
                      <a:endParaRPr lang="es-SV" sz="2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May</a:t>
                      </a:r>
                      <a:endParaRPr lang="es-SV" sz="2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Jun</a:t>
                      </a:r>
                      <a:endParaRPr lang="es-SV" sz="2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Jul</a:t>
                      </a:r>
                      <a:endParaRPr lang="es-SV" sz="2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Ago</a:t>
                      </a:r>
                      <a:endParaRPr lang="es-SV" sz="2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Sep</a:t>
                      </a:r>
                      <a:endParaRPr lang="es-SV" sz="2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Oct</a:t>
                      </a:r>
                      <a:endParaRPr lang="es-SV" sz="2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Nov</a:t>
                      </a:r>
                      <a:endParaRPr lang="es-SV" sz="2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Dic</a:t>
                      </a:r>
                      <a:endParaRPr lang="es-SV" sz="2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107922"/>
                  </a:ext>
                </a:extLst>
              </a:tr>
              <a:tr h="33350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Comité Ejecutivo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16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18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16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17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endParaRPr lang="es-SV" sz="2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es-SV" sz="2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b"/>
                </a:tc>
                <a:extLst>
                  <a:ext uri="{0D108BD9-81ED-4DB2-BD59-A6C34878D82A}">
                    <a16:rowId xmlns:a16="http://schemas.microsoft.com/office/drawing/2014/main" val="3261254058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Comité de Capacitación y comunicaciones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es-SV" sz="2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s-SV" sz="2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b"/>
                </a:tc>
                <a:extLst>
                  <a:ext uri="{0D108BD9-81ED-4DB2-BD59-A6C34878D82A}">
                    <a16:rowId xmlns:a16="http://schemas.microsoft.com/office/drawing/2014/main" val="2060672073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Comité de Propuestas (TB y VIH)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16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17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16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es-SV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es-SV" sz="2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77" marR="14477" marT="14477" marB="0" anchor="b"/>
                </a:tc>
                <a:extLst>
                  <a:ext uri="{0D108BD9-81ED-4DB2-BD59-A6C34878D82A}">
                    <a16:rowId xmlns:a16="http://schemas.microsoft.com/office/drawing/2014/main" val="2777997013"/>
                  </a:ext>
                </a:extLst>
              </a:tr>
            </a:tbl>
          </a:graphicData>
        </a:graphic>
      </p:graphicFrame>
      <p:pic>
        <p:nvPicPr>
          <p:cNvPr id="14" name="Imagen 13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72F2C9DA-5FC8-472B-A841-37E617F52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209" y="678798"/>
            <a:ext cx="2322587" cy="79521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3DEC97B-3C49-48D2-BBF3-B8664FB660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928"/>
          <a:stretch/>
        </p:blipFill>
        <p:spPr>
          <a:xfrm>
            <a:off x="0" y="5371459"/>
            <a:ext cx="739045" cy="148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03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D42D276-42E9-4A50-8F0B-377A895EC233}"/>
              </a:ext>
            </a:extLst>
          </p:cNvPr>
          <p:cNvSpPr/>
          <p:nvPr/>
        </p:nvSpPr>
        <p:spPr>
          <a:xfrm>
            <a:off x="901690" y="405575"/>
            <a:ext cx="6430414" cy="1371600"/>
          </a:xfrm>
          <a:prstGeom prst="round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Programación Monitoreo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3060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11A802A-A93E-4602-B162-B92595EAAA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909695"/>
              </p:ext>
            </p:extLst>
          </p:nvPr>
        </p:nvGraphicFramePr>
        <p:xfrm>
          <a:off x="271549" y="1961133"/>
          <a:ext cx="11648901" cy="313039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53985">
                  <a:extLst>
                    <a:ext uri="{9D8B030D-6E8A-4147-A177-3AD203B41FA5}">
                      <a16:colId xmlns:a16="http://schemas.microsoft.com/office/drawing/2014/main" val="3110223400"/>
                    </a:ext>
                  </a:extLst>
                </a:gridCol>
                <a:gridCol w="3557263">
                  <a:extLst>
                    <a:ext uri="{9D8B030D-6E8A-4147-A177-3AD203B41FA5}">
                      <a16:colId xmlns:a16="http://schemas.microsoft.com/office/drawing/2014/main" val="3124411633"/>
                    </a:ext>
                  </a:extLst>
                </a:gridCol>
                <a:gridCol w="557900">
                  <a:extLst>
                    <a:ext uri="{9D8B030D-6E8A-4147-A177-3AD203B41FA5}">
                      <a16:colId xmlns:a16="http://schemas.microsoft.com/office/drawing/2014/main" val="3424848738"/>
                    </a:ext>
                  </a:extLst>
                </a:gridCol>
                <a:gridCol w="546092">
                  <a:extLst>
                    <a:ext uri="{9D8B030D-6E8A-4147-A177-3AD203B41FA5}">
                      <a16:colId xmlns:a16="http://schemas.microsoft.com/office/drawing/2014/main" val="577239508"/>
                    </a:ext>
                  </a:extLst>
                </a:gridCol>
                <a:gridCol w="543729">
                  <a:extLst>
                    <a:ext uri="{9D8B030D-6E8A-4147-A177-3AD203B41FA5}">
                      <a16:colId xmlns:a16="http://schemas.microsoft.com/office/drawing/2014/main" val="3318447345"/>
                    </a:ext>
                  </a:extLst>
                </a:gridCol>
                <a:gridCol w="510666">
                  <a:extLst>
                    <a:ext uri="{9D8B030D-6E8A-4147-A177-3AD203B41FA5}">
                      <a16:colId xmlns:a16="http://schemas.microsoft.com/office/drawing/2014/main" val="87202139"/>
                    </a:ext>
                  </a:extLst>
                </a:gridCol>
                <a:gridCol w="579155">
                  <a:extLst>
                    <a:ext uri="{9D8B030D-6E8A-4147-A177-3AD203B41FA5}">
                      <a16:colId xmlns:a16="http://schemas.microsoft.com/office/drawing/2014/main" val="3774767893"/>
                    </a:ext>
                  </a:extLst>
                </a:gridCol>
                <a:gridCol w="522474">
                  <a:extLst>
                    <a:ext uri="{9D8B030D-6E8A-4147-A177-3AD203B41FA5}">
                      <a16:colId xmlns:a16="http://schemas.microsoft.com/office/drawing/2014/main" val="3567111180"/>
                    </a:ext>
                  </a:extLst>
                </a:gridCol>
                <a:gridCol w="453985">
                  <a:extLst>
                    <a:ext uri="{9D8B030D-6E8A-4147-A177-3AD203B41FA5}">
                      <a16:colId xmlns:a16="http://schemas.microsoft.com/office/drawing/2014/main" val="211079664"/>
                    </a:ext>
                  </a:extLst>
                </a:gridCol>
                <a:gridCol w="557900">
                  <a:extLst>
                    <a:ext uri="{9D8B030D-6E8A-4147-A177-3AD203B41FA5}">
                      <a16:colId xmlns:a16="http://schemas.microsoft.com/office/drawing/2014/main" val="541763050"/>
                    </a:ext>
                  </a:extLst>
                </a:gridCol>
                <a:gridCol w="557900">
                  <a:extLst>
                    <a:ext uri="{9D8B030D-6E8A-4147-A177-3AD203B41FA5}">
                      <a16:colId xmlns:a16="http://schemas.microsoft.com/office/drawing/2014/main" val="2141952181"/>
                    </a:ext>
                  </a:extLst>
                </a:gridCol>
                <a:gridCol w="508303">
                  <a:extLst>
                    <a:ext uri="{9D8B030D-6E8A-4147-A177-3AD203B41FA5}">
                      <a16:colId xmlns:a16="http://schemas.microsoft.com/office/drawing/2014/main" val="4183919517"/>
                    </a:ext>
                  </a:extLst>
                </a:gridCol>
                <a:gridCol w="557900">
                  <a:extLst>
                    <a:ext uri="{9D8B030D-6E8A-4147-A177-3AD203B41FA5}">
                      <a16:colId xmlns:a16="http://schemas.microsoft.com/office/drawing/2014/main" val="591027247"/>
                    </a:ext>
                  </a:extLst>
                </a:gridCol>
                <a:gridCol w="489409">
                  <a:extLst>
                    <a:ext uri="{9D8B030D-6E8A-4147-A177-3AD203B41FA5}">
                      <a16:colId xmlns:a16="http://schemas.microsoft.com/office/drawing/2014/main" val="3555653208"/>
                    </a:ext>
                  </a:extLst>
                </a:gridCol>
                <a:gridCol w="1252240">
                  <a:extLst>
                    <a:ext uri="{9D8B030D-6E8A-4147-A177-3AD203B41FA5}">
                      <a16:colId xmlns:a16="http://schemas.microsoft.com/office/drawing/2014/main" val="4039950701"/>
                    </a:ext>
                  </a:extLst>
                </a:gridCol>
              </a:tblGrid>
              <a:tr h="44971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No</a:t>
                      </a:r>
                      <a:endParaRPr lang="es-SV" sz="20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Actividad</a:t>
                      </a:r>
                      <a:endParaRPr lang="es-SV" sz="20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Q1</a:t>
                      </a:r>
                      <a:endParaRPr lang="es-SV" sz="20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Q2</a:t>
                      </a:r>
                      <a:endParaRPr lang="es-SV" sz="20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Q3</a:t>
                      </a:r>
                      <a:endParaRPr lang="es-SV" sz="20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Q4</a:t>
                      </a:r>
                      <a:endParaRPr lang="es-SV" sz="20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Total Actividades</a:t>
                      </a:r>
                      <a:endParaRPr lang="es-SV" sz="20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extLst>
                  <a:ext uri="{0D108BD9-81ED-4DB2-BD59-A6C34878D82A}">
                    <a16:rowId xmlns:a16="http://schemas.microsoft.com/office/drawing/2014/main" val="2772757580"/>
                  </a:ext>
                </a:extLst>
              </a:tr>
              <a:tr h="449712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MESES</a:t>
                      </a:r>
                      <a:endParaRPr lang="es-SV" sz="20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351495"/>
                  </a:ext>
                </a:extLst>
              </a:tr>
              <a:tr h="449712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Ene</a:t>
                      </a:r>
                      <a:endParaRPr lang="es-SV" sz="20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Feb</a:t>
                      </a:r>
                      <a:endParaRPr lang="es-SV" sz="20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Mar</a:t>
                      </a:r>
                      <a:endParaRPr lang="es-SV" sz="20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Abr</a:t>
                      </a:r>
                      <a:endParaRPr lang="es-SV" sz="20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May</a:t>
                      </a:r>
                      <a:endParaRPr lang="es-SV" sz="20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Jun</a:t>
                      </a:r>
                      <a:endParaRPr lang="es-SV" sz="20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Jul</a:t>
                      </a:r>
                      <a:endParaRPr lang="es-SV" sz="20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Ago</a:t>
                      </a:r>
                      <a:endParaRPr lang="es-SV" sz="20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Sep</a:t>
                      </a:r>
                      <a:endParaRPr lang="es-SV" sz="20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Oct</a:t>
                      </a:r>
                      <a:endParaRPr lang="es-SV" sz="20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Nov</a:t>
                      </a:r>
                      <a:endParaRPr lang="es-SV" sz="20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Dic</a:t>
                      </a:r>
                      <a:endParaRPr lang="es-SV" sz="20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548782"/>
                  </a:ext>
                </a:extLst>
              </a:tr>
              <a:tr h="44971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Visitas de Campo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b"/>
                </a:tc>
                <a:extLst>
                  <a:ext uri="{0D108BD9-81ED-4DB2-BD59-A6C34878D82A}">
                    <a16:rowId xmlns:a16="http://schemas.microsoft.com/office/drawing/2014/main" val="2229427522"/>
                  </a:ext>
                </a:extLst>
              </a:tr>
              <a:tr h="44971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Informes de Visita de Campo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16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b"/>
                </a:tc>
                <a:extLst>
                  <a:ext uri="{0D108BD9-81ED-4DB2-BD59-A6C34878D82A}">
                    <a16:rowId xmlns:a16="http://schemas.microsoft.com/office/drawing/2014/main" val="4056711341"/>
                  </a:ext>
                </a:extLst>
              </a:tr>
              <a:tr h="88183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Seguimiento a planes de trabajo con sectores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30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29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s-SV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405" marR="12405" marT="12405" marB="0" anchor="b"/>
                </a:tc>
                <a:extLst>
                  <a:ext uri="{0D108BD9-81ED-4DB2-BD59-A6C34878D82A}">
                    <a16:rowId xmlns:a16="http://schemas.microsoft.com/office/drawing/2014/main" val="2096681749"/>
                  </a:ext>
                </a:extLst>
              </a:tr>
            </a:tbl>
          </a:graphicData>
        </a:graphic>
      </p:graphicFrame>
      <p:pic>
        <p:nvPicPr>
          <p:cNvPr id="9" name="Imagen 8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DB7861D6-B19B-4D3D-B333-CDDB6B8DA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209" y="678798"/>
            <a:ext cx="2322587" cy="795219"/>
          </a:xfrm>
          <a:prstGeom prst="rect">
            <a:avLst/>
          </a:prstGeom>
        </p:spPr>
      </p:pic>
      <p:pic>
        <p:nvPicPr>
          <p:cNvPr id="1026" name="Picture 2" descr="Resultado de imagen para santa escondido">
            <a:extLst>
              <a:ext uri="{FF2B5EF4-FFF2-40B4-BE49-F238E27FC236}">
                <a16:creationId xmlns:a16="http://schemas.microsoft.com/office/drawing/2014/main" id="{BA4F1FFF-BE2E-413F-B53A-C155EFB759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9"/>
          <a:stretch/>
        </p:blipFill>
        <p:spPr bwMode="auto">
          <a:xfrm>
            <a:off x="10955079" y="5143500"/>
            <a:ext cx="1236921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260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D42D276-42E9-4A50-8F0B-377A895EC233}"/>
              </a:ext>
            </a:extLst>
          </p:cNvPr>
          <p:cNvSpPr/>
          <p:nvPr/>
        </p:nvSpPr>
        <p:spPr>
          <a:xfrm>
            <a:off x="901690" y="405575"/>
            <a:ext cx="6430414" cy="1371600"/>
          </a:xfrm>
          <a:prstGeom prst="round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Fortalecimiento y Retiro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3060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23CA8D0-85FA-4CC8-986D-49ECA8C6F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199815"/>
              </p:ext>
            </p:extLst>
          </p:nvPr>
        </p:nvGraphicFramePr>
        <p:xfrm>
          <a:off x="347186" y="2038052"/>
          <a:ext cx="11497627" cy="302974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38221">
                  <a:extLst>
                    <a:ext uri="{9D8B030D-6E8A-4147-A177-3AD203B41FA5}">
                      <a16:colId xmlns:a16="http://schemas.microsoft.com/office/drawing/2014/main" val="4242575723"/>
                    </a:ext>
                  </a:extLst>
                </a:gridCol>
                <a:gridCol w="1904582">
                  <a:extLst>
                    <a:ext uri="{9D8B030D-6E8A-4147-A177-3AD203B41FA5}">
                      <a16:colId xmlns:a16="http://schemas.microsoft.com/office/drawing/2014/main" val="663716033"/>
                    </a:ext>
                  </a:extLst>
                </a:gridCol>
                <a:gridCol w="661418">
                  <a:extLst>
                    <a:ext uri="{9D8B030D-6E8A-4147-A177-3AD203B41FA5}">
                      <a16:colId xmlns:a16="http://schemas.microsoft.com/office/drawing/2014/main" val="3697789354"/>
                    </a:ext>
                  </a:extLst>
                </a:gridCol>
                <a:gridCol w="647418">
                  <a:extLst>
                    <a:ext uri="{9D8B030D-6E8A-4147-A177-3AD203B41FA5}">
                      <a16:colId xmlns:a16="http://schemas.microsoft.com/office/drawing/2014/main" val="3583174657"/>
                    </a:ext>
                  </a:extLst>
                </a:gridCol>
                <a:gridCol w="644618">
                  <a:extLst>
                    <a:ext uri="{9D8B030D-6E8A-4147-A177-3AD203B41FA5}">
                      <a16:colId xmlns:a16="http://schemas.microsoft.com/office/drawing/2014/main" val="2541566504"/>
                    </a:ext>
                  </a:extLst>
                </a:gridCol>
                <a:gridCol w="605420">
                  <a:extLst>
                    <a:ext uri="{9D8B030D-6E8A-4147-A177-3AD203B41FA5}">
                      <a16:colId xmlns:a16="http://schemas.microsoft.com/office/drawing/2014/main" val="653015523"/>
                    </a:ext>
                  </a:extLst>
                </a:gridCol>
                <a:gridCol w="686619">
                  <a:extLst>
                    <a:ext uri="{9D8B030D-6E8A-4147-A177-3AD203B41FA5}">
                      <a16:colId xmlns:a16="http://schemas.microsoft.com/office/drawing/2014/main" val="121205237"/>
                    </a:ext>
                  </a:extLst>
                </a:gridCol>
                <a:gridCol w="619420">
                  <a:extLst>
                    <a:ext uri="{9D8B030D-6E8A-4147-A177-3AD203B41FA5}">
                      <a16:colId xmlns:a16="http://schemas.microsoft.com/office/drawing/2014/main" val="3884249304"/>
                    </a:ext>
                  </a:extLst>
                </a:gridCol>
                <a:gridCol w="538221">
                  <a:extLst>
                    <a:ext uri="{9D8B030D-6E8A-4147-A177-3AD203B41FA5}">
                      <a16:colId xmlns:a16="http://schemas.microsoft.com/office/drawing/2014/main" val="1861192242"/>
                    </a:ext>
                  </a:extLst>
                </a:gridCol>
                <a:gridCol w="661418">
                  <a:extLst>
                    <a:ext uri="{9D8B030D-6E8A-4147-A177-3AD203B41FA5}">
                      <a16:colId xmlns:a16="http://schemas.microsoft.com/office/drawing/2014/main" val="1762168037"/>
                    </a:ext>
                  </a:extLst>
                </a:gridCol>
                <a:gridCol w="661418">
                  <a:extLst>
                    <a:ext uri="{9D8B030D-6E8A-4147-A177-3AD203B41FA5}">
                      <a16:colId xmlns:a16="http://schemas.microsoft.com/office/drawing/2014/main" val="2668675936"/>
                    </a:ext>
                  </a:extLst>
                </a:gridCol>
                <a:gridCol w="602620">
                  <a:extLst>
                    <a:ext uri="{9D8B030D-6E8A-4147-A177-3AD203B41FA5}">
                      <a16:colId xmlns:a16="http://schemas.microsoft.com/office/drawing/2014/main" val="3258487343"/>
                    </a:ext>
                  </a:extLst>
                </a:gridCol>
                <a:gridCol w="661418">
                  <a:extLst>
                    <a:ext uri="{9D8B030D-6E8A-4147-A177-3AD203B41FA5}">
                      <a16:colId xmlns:a16="http://schemas.microsoft.com/office/drawing/2014/main" val="689460430"/>
                    </a:ext>
                  </a:extLst>
                </a:gridCol>
                <a:gridCol w="580222">
                  <a:extLst>
                    <a:ext uri="{9D8B030D-6E8A-4147-A177-3AD203B41FA5}">
                      <a16:colId xmlns:a16="http://schemas.microsoft.com/office/drawing/2014/main" val="89826547"/>
                    </a:ext>
                  </a:extLst>
                </a:gridCol>
                <a:gridCol w="1484594">
                  <a:extLst>
                    <a:ext uri="{9D8B030D-6E8A-4147-A177-3AD203B41FA5}">
                      <a16:colId xmlns:a16="http://schemas.microsoft.com/office/drawing/2014/main" val="4153625366"/>
                    </a:ext>
                  </a:extLst>
                </a:gridCol>
              </a:tblGrid>
              <a:tr h="523529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No</a:t>
                      </a:r>
                      <a:endParaRPr lang="es-SV" sz="19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Actividad</a:t>
                      </a:r>
                      <a:endParaRPr lang="es-SV" sz="19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Q1</a:t>
                      </a:r>
                      <a:endParaRPr lang="es-SV" sz="19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Q2</a:t>
                      </a:r>
                      <a:endParaRPr lang="es-SV" sz="19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Q3</a:t>
                      </a:r>
                      <a:endParaRPr lang="es-SV" sz="19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Q4</a:t>
                      </a:r>
                      <a:endParaRPr lang="es-SV" sz="19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Total Actividades</a:t>
                      </a:r>
                      <a:endParaRPr lang="es-SV" sz="19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extLst>
                  <a:ext uri="{0D108BD9-81ED-4DB2-BD59-A6C34878D82A}">
                    <a16:rowId xmlns:a16="http://schemas.microsoft.com/office/drawing/2014/main" val="3664469670"/>
                  </a:ext>
                </a:extLst>
              </a:tr>
              <a:tr h="52352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MESES</a:t>
                      </a:r>
                      <a:endParaRPr lang="es-SV" sz="19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97231"/>
                  </a:ext>
                </a:extLst>
              </a:tr>
              <a:tr h="52352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Ene</a:t>
                      </a:r>
                      <a:endParaRPr lang="es-SV" sz="19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Feb</a:t>
                      </a:r>
                      <a:endParaRPr lang="es-SV" sz="19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Mar</a:t>
                      </a:r>
                      <a:endParaRPr lang="es-SV" sz="19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Abr</a:t>
                      </a:r>
                      <a:endParaRPr lang="es-SV" sz="19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May</a:t>
                      </a:r>
                      <a:endParaRPr lang="es-SV" sz="19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Jun</a:t>
                      </a:r>
                      <a:endParaRPr lang="es-SV" sz="19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Jul</a:t>
                      </a:r>
                      <a:endParaRPr lang="es-SV" sz="19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Ago</a:t>
                      </a:r>
                      <a:endParaRPr lang="es-SV" sz="19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Sep</a:t>
                      </a:r>
                      <a:endParaRPr lang="es-SV" sz="19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Oct</a:t>
                      </a:r>
                      <a:endParaRPr lang="es-SV" sz="19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Nov</a:t>
                      </a:r>
                      <a:endParaRPr lang="es-SV" sz="19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Dic</a:t>
                      </a:r>
                      <a:endParaRPr lang="es-SV" sz="19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923282"/>
                  </a:ext>
                </a:extLst>
              </a:tr>
              <a:tr h="93562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es-SV" sz="19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Talleres para Fortalecimiento</a:t>
                      </a:r>
                      <a:endParaRPr lang="es-SV" sz="19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9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9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9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9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20</a:t>
                      </a:r>
                      <a:endParaRPr lang="es-SV" sz="19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9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9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9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23</a:t>
                      </a:r>
                      <a:endParaRPr lang="es-SV" sz="19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9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9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9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s-SV" sz="19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b"/>
                </a:tc>
                <a:extLst>
                  <a:ext uri="{0D108BD9-81ED-4DB2-BD59-A6C34878D82A}">
                    <a16:rowId xmlns:a16="http://schemas.microsoft.com/office/drawing/2014/main" val="2814628977"/>
                  </a:ext>
                </a:extLst>
              </a:tr>
              <a:tr h="52352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es-SV" sz="19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Retiro Anual</a:t>
                      </a:r>
                      <a:endParaRPr lang="es-SV" sz="19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9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9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9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9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9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9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9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9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9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9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18</a:t>
                      </a:r>
                      <a:endParaRPr lang="es-SV" sz="19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9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9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s-SV" sz="19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900" marR="14900" marT="14900" marB="0" anchor="b"/>
                </a:tc>
                <a:extLst>
                  <a:ext uri="{0D108BD9-81ED-4DB2-BD59-A6C34878D82A}">
                    <a16:rowId xmlns:a16="http://schemas.microsoft.com/office/drawing/2014/main" val="4109922878"/>
                  </a:ext>
                </a:extLst>
              </a:tr>
            </a:tbl>
          </a:graphicData>
        </a:graphic>
      </p:graphicFrame>
      <p:pic>
        <p:nvPicPr>
          <p:cNvPr id="14" name="Imagen 13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EA81CF3F-054F-4CA8-BDD3-C9AED83CB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209" y="678798"/>
            <a:ext cx="2322587" cy="795219"/>
          </a:xfrm>
          <a:prstGeom prst="rect">
            <a:avLst/>
          </a:prstGeom>
        </p:spPr>
      </p:pic>
      <p:pic>
        <p:nvPicPr>
          <p:cNvPr id="2050" name="Picture 2" descr="Imagen relacionada">
            <a:extLst>
              <a:ext uri="{FF2B5EF4-FFF2-40B4-BE49-F238E27FC236}">
                <a16:creationId xmlns:a16="http://schemas.microsoft.com/office/drawing/2014/main" id="{8282F872-3FF0-45EF-B39C-EBDF1F7C3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95"/>
          <a:stretch/>
        </p:blipFill>
        <p:spPr bwMode="auto">
          <a:xfrm>
            <a:off x="0" y="5218993"/>
            <a:ext cx="3279096" cy="168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213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D42D276-42E9-4A50-8F0B-377A895EC233}"/>
              </a:ext>
            </a:extLst>
          </p:cNvPr>
          <p:cNvSpPr/>
          <p:nvPr/>
        </p:nvSpPr>
        <p:spPr>
          <a:xfrm>
            <a:off x="901690" y="405575"/>
            <a:ext cx="6430414" cy="1371600"/>
          </a:xfrm>
          <a:prstGeom prst="round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Presentación de informes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3060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91E01F6-B2ED-4B8B-B6F2-F635C2DFA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024093"/>
              </p:ext>
            </p:extLst>
          </p:nvPr>
        </p:nvGraphicFramePr>
        <p:xfrm>
          <a:off x="235544" y="1961133"/>
          <a:ext cx="11720912" cy="3820818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524797">
                  <a:extLst>
                    <a:ext uri="{9D8B030D-6E8A-4147-A177-3AD203B41FA5}">
                      <a16:colId xmlns:a16="http://schemas.microsoft.com/office/drawing/2014/main" val="4026166692"/>
                    </a:ext>
                  </a:extLst>
                </a:gridCol>
                <a:gridCol w="2875031">
                  <a:extLst>
                    <a:ext uri="{9D8B030D-6E8A-4147-A177-3AD203B41FA5}">
                      <a16:colId xmlns:a16="http://schemas.microsoft.com/office/drawing/2014/main" val="3382833556"/>
                    </a:ext>
                  </a:extLst>
                </a:gridCol>
                <a:gridCol w="614273">
                  <a:extLst>
                    <a:ext uri="{9D8B030D-6E8A-4147-A177-3AD203B41FA5}">
                      <a16:colId xmlns:a16="http://schemas.microsoft.com/office/drawing/2014/main" val="429572862"/>
                    </a:ext>
                  </a:extLst>
                </a:gridCol>
                <a:gridCol w="603834">
                  <a:extLst>
                    <a:ext uri="{9D8B030D-6E8A-4147-A177-3AD203B41FA5}">
                      <a16:colId xmlns:a16="http://schemas.microsoft.com/office/drawing/2014/main" val="1636311937"/>
                    </a:ext>
                  </a:extLst>
                </a:gridCol>
                <a:gridCol w="603834">
                  <a:extLst>
                    <a:ext uri="{9D8B030D-6E8A-4147-A177-3AD203B41FA5}">
                      <a16:colId xmlns:a16="http://schemas.microsoft.com/office/drawing/2014/main" val="2146501087"/>
                    </a:ext>
                  </a:extLst>
                </a:gridCol>
                <a:gridCol w="574008">
                  <a:extLst>
                    <a:ext uri="{9D8B030D-6E8A-4147-A177-3AD203B41FA5}">
                      <a16:colId xmlns:a16="http://schemas.microsoft.com/office/drawing/2014/main" val="3705028536"/>
                    </a:ext>
                  </a:extLst>
                </a:gridCol>
                <a:gridCol w="633660">
                  <a:extLst>
                    <a:ext uri="{9D8B030D-6E8A-4147-A177-3AD203B41FA5}">
                      <a16:colId xmlns:a16="http://schemas.microsoft.com/office/drawing/2014/main" val="1903849693"/>
                    </a:ext>
                  </a:extLst>
                </a:gridCol>
                <a:gridCol w="584448">
                  <a:extLst>
                    <a:ext uri="{9D8B030D-6E8A-4147-A177-3AD203B41FA5}">
                      <a16:colId xmlns:a16="http://schemas.microsoft.com/office/drawing/2014/main" val="57699073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025983784"/>
                    </a:ext>
                  </a:extLst>
                </a:gridCol>
                <a:gridCol w="614273">
                  <a:extLst>
                    <a:ext uri="{9D8B030D-6E8A-4147-A177-3AD203B41FA5}">
                      <a16:colId xmlns:a16="http://schemas.microsoft.com/office/drawing/2014/main" val="592389165"/>
                    </a:ext>
                  </a:extLst>
                </a:gridCol>
                <a:gridCol w="614273">
                  <a:extLst>
                    <a:ext uri="{9D8B030D-6E8A-4147-A177-3AD203B41FA5}">
                      <a16:colId xmlns:a16="http://schemas.microsoft.com/office/drawing/2014/main" val="649276496"/>
                    </a:ext>
                  </a:extLst>
                </a:gridCol>
                <a:gridCol w="572518">
                  <a:extLst>
                    <a:ext uri="{9D8B030D-6E8A-4147-A177-3AD203B41FA5}">
                      <a16:colId xmlns:a16="http://schemas.microsoft.com/office/drawing/2014/main" val="3351425079"/>
                    </a:ext>
                  </a:extLst>
                </a:gridCol>
                <a:gridCol w="614273">
                  <a:extLst>
                    <a:ext uri="{9D8B030D-6E8A-4147-A177-3AD203B41FA5}">
                      <a16:colId xmlns:a16="http://schemas.microsoft.com/office/drawing/2014/main" val="2852196791"/>
                    </a:ext>
                  </a:extLst>
                </a:gridCol>
                <a:gridCol w="554622">
                  <a:extLst>
                    <a:ext uri="{9D8B030D-6E8A-4147-A177-3AD203B41FA5}">
                      <a16:colId xmlns:a16="http://schemas.microsoft.com/office/drawing/2014/main" val="3811348083"/>
                    </a:ext>
                  </a:extLst>
                </a:gridCol>
                <a:gridCol w="1212271">
                  <a:extLst>
                    <a:ext uri="{9D8B030D-6E8A-4147-A177-3AD203B41FA5}">
                      <a16:colId xmlns:a16="http://schemas.microsoft.com/office/drawing/2014/main" val="68806957"/>
                    </a:ext>
                  </a:extLst>
                </a:gridCol>
              </a:tblGrid>
              <a:tr h="3985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</a:t>
                      </a:r>
                      <a:endParaRPr lang="es-SV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Actividad</a:t>
                      </a:r>
                      <a:endParaRPr lang="es-SV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Q1</a:t>
                      </a:r>
                      <a:endParaRPr lang="es-SV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Q2</a:t>
                      </a:r>
                      <a:endParaRPr lang="es-SV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Q3</a:t>
                      </a:r>
                      <a:endParaRPr lang="es-SV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Q4</a:t>
                      </a:r>
                      <a:endParaRPr lang="es-SV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Total Actividades</a:t>
                      </a:r>
                      <a:endParaRPr lang="es-SV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076132"/>
                  </a:ext>
                </a:extLst>
              </a:tr>
              <a:tr h="398503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MESES</a:t>
                      </a:r>
                      <a:endParaRPr lang="es-SV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486177"/>
                  </a:ext>
                </a:extLst>
              </a:tr>
              <a:tr h="398503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Ene</a:t>
                      </a:r>
                      <a:endParaRPr lang="es-SV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Feb</a:t>
                      </a:r>
                      <a:endParaRPr lang="es-SV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Mar</a:t>
                      </a:r>
                      <a:endParaRPr lang="es-SV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Abr</a:t>
                      </a:r>
                      <a:endParaRPr lang="es-SV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May</a:t>
                      </a:r>
                      <a:endParaRPr lang="es-SV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Jun</a:t>
                      </a:r>
                      <a:endParaRPr lang="es-SV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Jul</a:t>
                      </a:r>
                      <a:endParaRPr lang="es-SV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Ago</a:t>
                      </a:r>
                      <a:endParaRPr lang="es-SV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Sep</a:t>
                      </a:r>
                      <a:endParaRPr lang="es-SV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Oct</a:t>
                      </a:r>
                      <a:endParaRPr lang="es-SV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Nov</a:t>
                      </a:r>
                      <a:endParaRPr lang="es-SV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Dic</a:t>
                      </a:r>
                      <a:endParaRPr lang="es-SV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243814"/>
                  </a:ext>
                </a:extLst>
              </a:tr>
              <a:tr h="60182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11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Boletines Informativos MCP-ES 2020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30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30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30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30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57105"/>
                  </a:ext>
                </a:extLst>
              </a:tr>
              <a:tr h="60182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12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Presentacion de Resultados del  MCP-ES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30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23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22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19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60854"/>
                  </a:ext>
                </a:extLst>
              </a:tr>
              <a:tr h="60182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13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Presentación de Tableros de Mando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19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23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24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22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3887275"/>
                  </a:ext>
                </a:extLst>
              </a:tr>
              <a:tr h="60182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14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Presentación de Informes de Sectores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30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19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23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21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25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23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24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22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19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11</a:t>
                      </a:r>
                      <a:endParaRPr lang="es-SV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2654" marR="7785" marT="81327" marB="81327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607089"/>
                  </a:ext>
                </a:extLst>
              </a:tr>
            </a:tbl>
          </a:graphicData>
        </a:graphic>
      </p:graphicFrame>
      <p:pic>
        <p:nvPicPr>
          <p:cNvPr id="15" name="Imagen 14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46CF3420-B18A-4EBB-9F22-72195FC12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209" y="678798"/>
            <a:ext cx="2322587" cy="79521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67B72E2-EAA6-418A-A1D0-0A8AF8EEFA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28" r="16166"/>
          <a:stretch/>
        </p:blipFill>
        <p:spPr>
          <a:xfrm flipH="1">
            <a:off x="11224437" y="5837275"/>
            <a:ext cx="967563" cy="102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79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D42D276-42E9-4A50-8F0B-377A895EC233}"/>
              </a:ext>
            </a:extLst>
          </p:cNvPr>
          <p:cNvSpPr/>
          <p:nvPr/>
        </p:nvSpPr>
        <p:spPr>
          <a:xfrm>
            <a:off x="901690" y="405575"/>
            <a:ext cx="6430414" cy="1371600"/>
          </a:xfrm>
          <a:prstGeom prst="round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Seguimiento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3060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13631D3-D04A-4062-A526-56BB97335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076874"/>
              </p:ext>
            </p:extLst>
          </p:nvPr>
        </p:nvGraphicFramePr>
        <p:xfrm>
          <a:off x="288705" y="1921771"/>
          <a:ext cx="11614589" cy="410086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81600">
                  <a:extLst>
                    <a:ext uri="{9D8B030D-6E8A-4147-A177-3AD203B41FA5}">
                      <a16:colId xmlns:a16="http://schemas.microsoft.com/office/drawing/2014/main" val="1320421553"/>
                    </a:ext>
                  </a:extLst>
                </a:gridCol>
                <a:gridCol w="2850645">
                  <a:extLst>
                    <a:ext uri="{9D8B030D-6E8A-4147-A177-3AD203B41FA5}">
                      <a16:colId xmlns:a16="http://schemas.microsoft.com/office/drawing/2014/main" val="1770836707"/>
                    </a:ext>
                  </a:extLst>
                </a:gridCol>
                <a:gridCol w="603317">
                  <a:extLst>
                    <a:ext uri="{9D8B030D-6E8A-4147-A177-3AD203B41FA5}">
                      <a16:colId xmlns:a16="http://schemas.microsoft.com/office/drawing/2014/main" val="747434111"/>
                    </a:ext>
                  </a:extLst>
                </a:gridCol>
                <a:gridCol w="589203">
                  <a:extLst>
                    <a:ext uri="{9D8B030D-6E8A-4147-A177-3AD203B41FA5}">
                      <a16:colId xmlns:a16="http://schemas.microsoft.com/office/drawing/2014/main" val="2549179067"/>
                    </a:ext>
                  </a:extLst>
                </a:gridCol>
                <a:gridCol w="587441">
                  <a:extLst>
                    <a:ext uri="{9D8B030D-6E8A-4147-A177-3AD203B41FA5}">
                      <a16:colId xmlns:a16="http://schemas.microsoft.com/office/drawing/2014/main" val="2871604180"/>
                    </a:ext>
                  </a:extLst>
                </a:gridCol>
                <a:gridCol w="548632">
                  <a:extLst>
                    <a:ext uri="{9D8B030D-6E8A-4147-A177-3AD203B41FA5}">
                      <a16:colId xmlns:a16="http://schemas.microsoft.com/office/drawing/2014/main" val="1125523120"/>
                    </a:ext>
                  </a:extLst>
                </a:gridCol>
                <a:gridCol w="628011">
                  <a:extLst>
                    <a:ext uri="{9D8B030D-6E8A-4147-A177-3AD203B41FA5}">
                      <a16:colId xmlns:a16="http://schemas.microsoft.com/office/drawing/2014/main" val="637441100"/>
                    </a:ext>
                  </a:extLst>
                </a:gridCol>
                <a:gridCol w="562744">
                  <a:extLst>
                    <a:ext uri="{9D8B030D-6E8A-4147-A177-3AD203B41FA5}">
                      <a16:colId xmlns:a16="http://schemas.microsoft.com/office/drawing/2014/main" val="180664555"/>
                    </a:ext>
                  </a:extLst>
                </a:gridCol>
                <a:gridCol w="481600">
                  <a:extLst>
                    <a:ext uri="{9D8B030D-6E8A-4147-A177-3AD203B41FA5}">
                      <a16:colId xmlns:a16="http://schemas.microsoft.com/office/drawing/2014/main" val="1554232905"/>
                    </a:ext>
                  </a:extLst>
                </a:gridCol>
                <a:gridCol w="603317">
                  <a:extLst>
                    <a:ext uri="{9D8B030D-6E8A-4147-A177-3AD203B41FA5}">
                      <a16:colId xmlns:a16="http://schemas.microsoft.com/office/drawing/2014/main" val="1803710126"/>
                    </a:ext>
                  </a:extLst>
                </a:gridCol>
                <a:gridCol w="603317">
                  <a:extLst>
                    <a:ext uri="{9D8B030D-6E8A-4147-A177-3AD203B41FA5}">
                      <a16:colId xmlns:a16="http://schemas.microsoft.com/office/drawing/2014/main" val="3536051750"/>
                    </a:ext>
                  </a:extLst>
                </a:gridCol>
                <a:gridCol w="548632">
                  <a:extLst>
                    <a:ext uri="{9D8B030D-6E8A-4147-A177-3AD203B41FA5}">
                      <a16:colId xmlns:a16="http://schemas.microsoft.com/office/drawing/2014/main" val="1835569120"/>
                    </a:ext>
                  </a:extLst>
                </a:gridCol>
                <a:gridCol w="601552">
                  <a:extLst>
                    <a:ext uri="{9D8B030D-6E8A-4147-A177-3AD203B41FA5}">
                      <a16:colId xmlns:a16="http://schemas.microsoft.com/office/drawing/2014/main" val="962423866"/>
                    </a:ext>
                  </a:extLst>
                </a:gridCol>
                <a:gridCol w="520408">
                  <a:extLst>
                    <a:ext uri="{9D8B030D-6E8A-4147-A177-3AD203B41FA5}">
                      <a16:colId xmlns:a16="http://schemas.microsoft.com/office/drawing/2014/main" val="309375528"/>
                    </a:ext>
                  </a:extLst>
                </a:gridCol>
                <a:gridCol w="1404170">
                  <a:extLst>
                    <a:ext uri="{9D8B030D-6E8A-4147-A177-3AD203B41FA5}">
                      <a16:colId xmlns:a16="http://schemas.microsoft.com/office/drawing/2014/main" val="330213644"/>
                    </a:ext>
                  </a:extLst>
                </a:gridCol>
              </a:tblGrid>
              <a:tr h="402779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No</a:t>
                      </a:r>
                      <a:endParaRPr lang="es-SV" sz="18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Actividad</a:t>
                      </a:r>
                      <a:endParaRPr lang="es-SV" sz="18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Q1</a:t>
                      </a:r>
                      <a:endParaRPr lang="es-SV" sz="18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Q2</a:t>
                      </a:r>
                      <a:endParaRPr lang="es-SV" sz="18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Q3</a:t>
                      </a:r>
                      <a:endParaRPr lang="es-SV" sz="18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Q4</a:t>
                      </a:r>
                      <a:endParaRPr lang="es-SV" sz="18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Total Actividades</a:t>
                      </a:r>
                      <a:endParaRPr lang="es-SV" sz="18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extLst>
                  <a:ext uri="{0D108BD9-81ED-4DB2-BD59-A6C34878D82A}">
                    <a16:rowId xmlns:a16="http://schemas.microsoft.com/office/drawing/2014/main" val="2767893137"/>
                  </a:ext>
                </a:extLst>
              </a:tr>
              <a:tr h="40277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MESES</a:t>
                      </a:r>
                      <a:endParaRPr lang="es-SV" sz="18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388496"/>
                  </a:ext>
                </a:extLst>
              </a:tr>
              <a:tr h="40277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Ene</a:t>
                      </a:r>
                      <a:endParaRPr lang="es-SV" sz="18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Feb</a:t>
                      </a:r>
                      <a:endParaRPr lang="es-SV" sz="18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Mar</a:t>
                      </a:r>
                      <a:endParaRPr lang="es-SV" sz="18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Abr</a:t>
                      </a:r>
                      <a:endParaRPr lang="es-SV" sz="18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May</a:t>
                      </a:r>
                      <a:endParaRPr lang="es-SV" sz="18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Jun</a:t>
                      </a:r>
                      <a:endParaRPr lang="es-SV" sz="18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Jul</a:t>
                      </a:r>
                      <a:endParaRPr lang="es-SV" sz="18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Ago</a:t>
                      </a:r>
                      <a:endParaRPr lang="es-SV" sz="18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Sep</a:t>
                      </a:r>
                      <a:endParaRPr lang="es-SV" sz="18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Oct</a:t>
                      </a:r>
                      <a:endParaRPr lang="es-SV" sz="18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Nov</a:t>
                      </a:r>
                      <a:endParaRPr lang="es-SV" sz="18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Dic</a:t>
                      </a:r>
                      <a:endParaRPr lang="es-SV" sz="18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434605"/>
                  </a:ext>
                </a:extLst>
              </a:tr>
              <a:tr h="73961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Seguimiento a Planes de Compra VIH y TB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23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30</a:t>
                      </a:r>
                      <a:endParaRPr lang="es-SV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b"/>
                </a:tc>
                <a:extLst>
                  <a:ext uri="{0D108BD9-81ED-4DB2-BD59-A6C34878D82A}">
                    <a16:rowId xmlns:a16="http://schemas.microsoft.com/office/drawing/2014/main" val="1364252310"/>
                  </a:ext>
                </a:extLst>
              </a:tr>
              <a:tr h="107645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16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Seguimiento a Estrategia de Sostenibilidad VIH y TB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18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17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b"/>
                </a:tc>
                <a:extLst>
                  <a:ext uri="{0D108BD9-81ED-4DB2-BD59-A6C34878D82A}">
                    <a16:rowId xmlns:a16="http://schemas.microsoft.com/office/drawing/2014/main" val="2418328450"/>
                  </a:ext>
                </a:extLst>
              </a:tr>
              <a:tr h="107645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17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Presentación de Avances Propuestas Regionales (CARLAC)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19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24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SV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s-SV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014" marR="15014" marT="15014" marB="0" anchor="b"/>
                </a:tc>
                <a:extLst>
                  <a:ext uri="{0D108BD9-81ED-4DB2-BD59-A6C34878D82A}">
                    <a16:rowId xmlns:a16="http://schemas.microsoft.com/office/drawing/2014/main" val="2040210769"/>
                  </a:ext>
                </a:extLst>
              </a:tr>
            </a:tbl>
          </a:graphicData>
        </a:graphic>
      </p:graphicFrame>
      <p:pic>
        <p:nvPicPr>
          <p:cNvPr id="26" name="Imagen 25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1D5A11B8-291E-433B-B68E-9F27A069C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209" y="678798"/>
            <a:ext cx="2322587" cy="79521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F8A4FF5-200A-4ABC-9FAA-1DD2AD6E50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828"/>
          <a:stretch/>
        </p:blipFill>
        <p:spPr>
          <a:xfrm>
            <a:off x="5062426" y="6069429"/>
            <a:ext cx="2067148" cy="8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68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Marcador de contenido 4" descr="Imagen que contiene cuarto&#10;&#10;Descripción generada automáticamente">
            <a:extLst>
              <a:ext uri="{FF2B5EF4-FFF2-40B4-BE49-F238E27FC236}">
                <a16:creationId xmlns:a16="http://schemas.microsoft.com/office/drawing/2014/main" id="{597E5C36-05D9-4843-BC73-90A52F9C4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9" r="1" b="7208"/>
          <a:stretch/>
        </p:blipFill>
        <p:spPr>
          <a:xfrm>
            <a:off x="1114426" y="10"/>
            <a:ext cx="9963149" cy="6857990"/>
          </a:xfrm>
          <a:custGeom>
            <a:avLst/>
            <a:gdLst>
              <a:gd name="connsiteX0" fmla="*/ 1593452 w 9948672"/>
              <a:gd name="connsiteY0" fmla="*/ 0 h 6858000"/>
              <a:gd name="connsiteX1" fmla="*/ 8355220 w 9948672"/>
              <a:gd name="connsiteY1" fmla="*/ 0 h 6858000"/>
              <a:gd name="connsiteX2" fmla="*/ 8491722 w 9948672"/>
              <a:gd name="connsiteY2" fmla="*/ 130333 h 6858000"/>
              <a:gd name="connsiteX3" fmla="*/ 9948672 w 9948672"/>
              <a:gd name="connsiteY3" fmla="*/ 3652838 h 6858000"/>
              <a:gd name="connsiteX4" fmla="*/ 8812775 w 9948672"/>
              <a:gd name="connsiteY4" fmla="*/ 6821583 h 6858000"/>
              <a:gd name="connsiteX5" fmla="*/ 8781276 w 9948672"/>
              <a:gd name="connsiteY5" fmla="*/ 6858000 h 6858000"/>
              <a:gd name="connsiteX6" fmla="*/ 1167397 w 9948672"/>
              <a:gd name="connsiteY6" fmla="*/ 6858000 h 6858000"/>
              <a:gd name="connsiteX7" fmla="*/ 1135897 w 9948672"/>
              <a:gd name="connsiteY7" fmla="*/ 6821583 h 6858000"/>
              <a:gd name="connsiteX8" fmla="*/ 0 w 9948672"/>
              <a:gd name="connsiteY8" fmla="*/ 3652838 h 6858000"/>
              <a:gd name="connsiteX9" fmla="*/ 1456950 w 9948672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607376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512</Words>
  <Application>Microsoft Office PowerPoint</Application>
  <PresentationFormat>Panorámica</PresentationFormat>
  <Paragraphs>388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Berlin Sans FB</vt:lpstr>
      <vt:lpstr>Calibri</vt:lpstr>
      <vt:lpstr>Calibri Light</vt:lpstr>
      <vt:lpstr>Century Gothic</vt:lpstr>
      <vt:lpstr>Times New Roman</vt:lpstr>
      <vt:lpstr>Tema de Office</vt:lpstr>
      <vt:lpstr>1_Tema de Office</vt:lpstr>
      <vt:lpstr>Calendario de actividades  Año 2020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Calendario de actividades  Año 2020</dc:title>
  <dc:creator>Karla Eugenia Rivera Arévalo</dc:creator>
  <cp:lastModifiedBy>Karla Eugenia Rivera Arévalo</cp:lastModifiedBy>
  <cp:revision>5</cp:revision>
  <dcterms:created xsi:type="dcterms:W3CDTF">2019-12-04T21:49:26Z</dcterms:created>
  <dcterms:modified xsi:type="dcterms:W3CDTF">2019-12-04T22:47:49Z</dcterms:modified>
</cp:coreProperties>
</file>