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78" r:id="rId3"/>
    <p:sldId id="277" r:id="rId4"/>
    <p:sldId id="264" r:id="rId5"/>
    <p:sldId id="265" r:id="rId6"/>
    <p:sldId id="263" r:id="rId7"/>
    <p:sldId id="260" r:id="rId8"/>
    <p:sldId id="267" r:id="rId9"/>
    <p:sldId id="266" r:id="rId10"/>
    <p:sldId id="273" r:id="rId11"/>
    <p:sldId id="274" r:id="rId12"/>
    <p:sldId id="275" r:id="rId13"/>
    <p:sldId id="276" r:id="rId14"/>
    <p:sldId id="268" r:id="rId15"/>
    <p:sldId id="269" r:id="rId16"/>
    <p:sldId id="270" r:id="rId17"/>
    <p:sldId id="261" r:id="rId18"/>
    <p:sldId id="257" r:id="rId19"/>
    <p:sldId id="271" r:id="rId20"/>
    <p:sldId id="272" r:id="rId21"/>
    <p:sldId id="258" r:id="rId22"/>
    <p:sldId id="262" r:id="rId23"/>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9" d="100"/>
          <a:sy n="79" d="100"/>
        </p:scale>
        <p:origin x="-246"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SV"/>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31DA13-EEED-4507-A8E4-777C75E48359}" type="datetimeFigureOut">
              <a:rPr lang="es-SV" smtClean="0"/>
              <a:pPr/>
              <a:t>26/11/2014</a:t>
            </a:fld>
            <a:endParaRPr lang="es-SV"/>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SV"/>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SV"/>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62FCA0-92CA-48D5-9AB7-DA88235EBEA5}" type="slidenum">
              <a:rPr lang="es-SV" smtClean="0"/>
              <a:pPr/>
              <a:t>‹Nº›</a:t>
            </a:fld>
            <a:endParaRPr lang="es-SV"/>
          </a:p>
        </p:txBody>
      </p:sp>
    </p:spTree>
    <p:extLst>
      <p:ext uri="{BB962C8B-B14F-4D97-AF65-F5344CB8AC3E}">
        <p14:creationId xmlns:p14="http://schemas.microsoft.com/office/powerpoint/2010/main" xmlns="" val="2168312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3738"/>
            <a:ext cx="4616450" cy="3462337"/>
          </a:xfrm>
        </p:spPr>
      </p:sp>
      <p:sp>
        <p:nvSpPr>
          <p:cNvPr id="3" name="Notes Placeholder 2"/>
          <p:cNvSpPr>
            <a:spLocks noGrp="1"/>
          </p:cNvSpPr>
          <p:nvPr>
            <p:ph type="body" idx="1"/>
          </p:nvPr>
        </p:nvSpPr>
        <p:spPr/>
        <p:txBody>
          <a:bodyPr>
            <a:normAutofit/>
          </a:bodyPr>
          <a:lstStyle/>
          <a:p>
            <a:r>
              <a:rPr lang="en-US" dirty="0" smtClean="0"/>
              <a:t>Key words: </a:t>
            </a:r>
          </a:p>
          <a:p>
            <a:r>
              <a:rPr lang="en-US" dirty="0" smtClean="0"/>
              <a:t>4 , four stages, </a:t>
            </a:r>
            <a:r>
              <a:rPr lang="en-US" baseline="0" dirty="0" smtClean="0"/>
              <a:t>movement, timeline, years, period, ahead, steps, aspects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FA21DDC-EA38-4C1E-9CF8-9A1EF67C368A}"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xmlns="" val="3814045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spcBef>
                <a:spcPts val="500"/>
              </a:spcBef>
              <a:buFont typeface="Arial" pitchFamily="34" charset="0"/>
              <a:buNone/>
            </a:pPr>
            <a:r>
              <a:rPr lang="es-ES_tradnl" b="1" noProof="0" dirty="0" smtClean="0">
                <a:latin typeface="Arial" pitchFamily="34" charset="0"/>
                <a:cs typeface="Arial" pitchFamily="34" charset="0"/>
              </a:rPr>
              <a:t>Este es el ciclo y </a:t>
            </a:r>
            <a:r>
              <a:rPr lang="es-ES_tradnl" b="1" noProof="0" dirty="0" err="1" smtClean="0">
                <a:latin typeface="Arial" pitchFamily="34" charset="0"/>
                <a:cs typeface="Arial" pitchFamily="34" charset="0"/>
              </a:rPr>
              <a:t>cronologi</a:t>
            </a:r>
            <a:r>
              <a:rPr lang="es-ES_tradnl" b="1" dirty="0" smtClean="0">
                <a:latin typeface="Arial" pitchFamily="34" charset="0"/>
                <a:cs typeface="Arial" pitchFamily="34" charset="0"/>
              </a:rPr>
              <a:t>a del NMF, alguien puede explicar al publico como funciona? O sino que nuevos pasos encontramos aquí?</a:t>
            </a:r>
          </a:p>
          <a:p>
            <a:pPr marL="0" indent="0">
              <a:spcBef>
                <a:spcPts val="500"/>
              </a:spcBef>
              <a:buFont typeface="Arial" pitchFamily="34" charset="0"/>
              <a:buNone/>
            </a:pPr>
            <a:endParaRPr lang="es-ES_tradnl" b="1" noProof="0" dirty="0" smtClean="0">
              <a:latin typeface="Arial" pitchFamily="34" charset="0"/>
              <a:cs typeface="Arial" pitchFamily="34" charset="0"/>
            </a:endParaRPr>
          </a:p>
          <a:p>
            <a:pPr marL="0" indent="0">
              <a:spcBef>
                <a:spcPts val="500"/>
              </a:spcBef>
              <a:buFont typeface="Arial" pitchFamily="34" charset="0"/>
              <a:buNone/>
            </a:pPr>
            <a:r>
              <a:rPr lang="es-ES_tradnl" b="1" noProof="0" dirty="0" smtClean="0">
                <a:latin typeface="Arial" pitchFamily="34" charset="0"/>
                <a:cs typeface="Arial" pitchFamily="34" charset="0"/>
              </a:rPr>
              <a:t>Comencemos por examinar </a:t>
            </a:r>
            <a:r>
              <a:rPr lang="es-ES_tradnl" b="1" baseline="0" noProof="0" dirty="0" smtClean="0">
                <a:latin typeface="Arial" pitchFamily="34" charset="0"/>
                <a:cs typeface="Arial" pitchFamily="34" charset="0"/>
              </a:rPr>
              <a:t>el ciclo del nuevo modelo de financiamiento y la cronología general. </a:t>
            </a:r>
          </a:p>
          <a:p>
            <a:pPr marL="0" indent="0">
              <a:spcBef>
                <a:spcPts val="500"/>
              </a:spcBef>
              <a:buFont typeface="Arial" pitchFamily="34" charset="0"/>
              <a:buNone/>
            </a:pPr>
            <a:endParaRPr lang="es-ES_tradnl" b="1" baseline="0" noProof="0" dirty="0" smtClean="0">
              <a:latin typeface="Arial" pitchFamily="34" charset="0"/>
              <a:cs typeface="Arial" pitchFamily="34" charset="0"/>
            </a:endParaRPr>
          </a:p>
          <a:p>
            <a:pPr marL="171450" indent="-171450">
              <a:spcBef>
                <a:spcPts val="500"/>
              </a:spcBef>
              <a:buFont typeface="Arial" pitchFamily="34" charset="0"/>
              <a:buChar char="•"/>
            </a:pPr>
            <a:r>
              <a:rPr lang="es-ES_tradnl" noProof="0" dirty="0" smtClean="0">
                <a:latin typeface="Arial" pitchFamily="34" charset="0"/>
                <a:cs typeface="Arial" pitchFamily="34" charset="0"/>
              </a:rPr>
              <a:t>El ciclo comienza con su </a:t>
            </a:r>
            <a:r>
              <a:rPr lang="es-ES_tradnl" b="1" noProof="0" dirty="0" smtClean="0">
                <a:latin typeface="Arial" pitchFamily="34" charset="0"/>
                <a:cs typeface="Arial" pitchFamily="34" charset="0"/>
              </a:rPr>
              <a:t>plan estratégico</a:t>
            </a:r>
            <a:r>
              <a:rPr lang="es-ES_tradnl" b="1" baseline="0" noProof="0" dirty="0" smtClean="0">
                <a:latin typeface="Arial" pitchFamily="34" charset="0"/>
                <a:cs typeface="Arial" pitchFamily="34" charset="0"/>
              </a:rPr>
              <a:t> nacional</a:t>
            </a:r>
            <a:r>
              <a:rPr lang="es-ES_tradnl" noProof="0" dirty="0" smtClean="0">
                <a:latin typeface="Arial" pitchFamily="34" charset="0"/>
                <a:cs typeface="Arial" pitchFamily="34" charset="0"/>
              </a:rPr>
              <a:t>, o el supuesto de inversión del</a:t>
            </a:r>
            <a:r>
              <a:rPr lang="es-ES_tradnl" baseline="0" noProof="0" dirty="0" smtClean="0">
                <a:latin typeface="Arial" pitchFamily="34" charset="0"/>
                <a:cs typeface="Arial" pitchFamily="34" charset="0"/>
              </a:rPr>
              <a:t> </a:t>
            </a:r>
            <a:r>
              <a:rPr lang="es-ES_tradnl" noProof="0" dirty="0" smtClean="0">
                <a:latin typeface="Arial" pitchFamily="34" charset="0"/>
                <a:cs typeface="Arial" pitchFamily="34" charset="0"/>
              </a:rPr>
              <a:t>ONUSIDA para el VIH, que sustenta la solicitud de financiamiento.</a:t>
            </a:r>
            <a:r>
              <a:rPr lang="es-ES_tradnl" baseline="0" noProof="0" dirty="0" smtClean="0">
                <a:latin typeface="Arial" pitchFamily="34" charset="0"/>
                <a:cs typeface="Arial" pitchFamily="34" charset="0"/>
              </a:rPr>
              <a:t> Es muy importante que esto sea lo más sólido posible y ha de tener en consideración las intervenciones que se basan en datos epidemiológicos </a:t>
            </a:r>
            <a:r>
              <a:rPr lang="es-ES_tradnl" baseline="0" noProof="0" dirty="0" err="1" smtClean="0">
                <a:latin typeface="Arial" pitchFamily="34" charset="0"/>
                <a:cs typeface="Arial" pitchFamily="34" charset="0"/>
              </a:rPr>
              <a:t>subnacionales</a:t>
            </a:r>
            <a:r>
              <a:rPr lang="es-ES_tradnl" baseline="0" noProof="0" dirty="0" smtClean="0">
                <a:latin typeface="Arial" pitchFamily="34" charset="0"/>
                <a:cs typeface="Arial" pitchFamily="34" charset="0"/>
              </a:rPr>
              <a:t> y datos sobre las poblaciones clave afectadas</a:t>
            </a:r>
            <a:r>
              <a:rPr lang="es-ES_tradnl" noProof="0" dirty="0" smtClean="0">
                <a:latin typeface="Arial" pitchFamily="34" charset="0"/>
                <a:cs typeface="Arial" pitchFamily="34" charset="0"/>
              </a:rPr>
              <a:t> visto que es la columna vertebral de lo que será después la nota conceptual y la próxima subvención</a:t>
            </a:r>
            <a:r>
              <a:rPr lang="es-ES_tradnl" baseline="0" noProof="0" dirty="0" smtClean="0">
                <a:latin typeface="Arial" pitchFamily="34" charset="0"/>
                <a:cs typeface="Arial" pitchFamily="34" charset="0"/>
              </a:rPr>
              <a:t>.</a:t>
            </a:r>
          </a:p>
          <a:p>
            <a:pPr marL="171450" indent="-171450">
              <a:spcBef>
                <a:spcPts val="500"/>
              </a:spcBef>
              <a:buFont typeface="Arial" pitchFamily="34" charset="0"/>
              <a:buChar char="•"/>
            </a:pPr>
            <a:r>
              <a:rPr lang="es-ES_tradnl" baseline="0" noProof="0" dirty="0" smtClean="0">
                <a:latin typeface="Arial" pitchFamily="34" charset="0"/>
                <a:cs typeface="Arial" pitchFamily="34" charset="0"/>
              </a:rPr>
              <a:t>La Secretaría comunica luego la asignación de fondos.  Después de recibir el monto de la asignación, el MCP puede comenzar a elaborar la propuesta de financiamiento, llamada ‘</a:t>
            </a:r>
            <a:r>
              <a:rPr lang="es-ES_tradnl" b="1" baseline="0" noProof="0" dirty="0" smtClean="0">
                <a:latin typeface="Arial" pitchFamily="34" charset="0"/>
                <a:cs typeface="Arial" pitchFamily="34" charset="0"/>
              </a:rPr>
              <a:t>nota conceptual</a:t>
            </a:r>
            <a:r>
              <a:rPr lang="es-ES_tradnl" baseline="0" noProof="0" dirty="0" smtClean="0">
                <a:latin typeface="Arial" pitchFamily="34" charset="0"/>
                <a:cs typeface="Arial" pitchFamily="34" charset="0"/>
              </a:rPr>
              <a:t>’,   </a:t>
            </a:r>
          </a:p>
          <a:p>
            <a:pPr marL="628650" lvl="1" indent="-171450">
              <a:spcBef>
                <a:spcPts val="500"/>
              </a:spcBef>
              <a:buFont typeface="Arial" pitchFamily="34" charset="0"/>
              <a:buChar char="•"/>
            </a:pPr>
            <a:r>
              <a:rPr lang="es-ES_tradnl" baseline="0" noProof="0" dirty="0" smtClean="0">
                <a:latin typeface="Arial" pitchFamily="34" charset="0"/>
                <a:cs typeface="Arial" pitchFamily="34" charset="0"/>
              </a:rPr>
              <a:t>No voy a entrar en detalle en</a:t>
            </a:r>
            <a:r>
              <a:rPr lang="es-ES_tradnl" noProof="0" dirty="0" smtClean="0">
                <a:latin typeface="Arial" pitchFamily="34" charset="0"/>
                <a:cs typeface="Arial" pitchFamily="34" charset="0"/>
              </a:rPr>
              <a:t>  la nota conceptual visto que tendremos una </a:t>
            </a:r>
            <a:r>
              <a:rPr lang="es-ES_tradnl" noProof="0" dirty="0" err="1" smtClean="0">
                <a:latin typeface="Arial" pitchFamily="34" charset="0"/>
                <a:cs typeface="Arial" pitchFamily="34" charset="0"/>
              </a:rPr>
              <a:t>sesion</a:t>
            </a:r>
            <a:r>
              <a:rPr lang="es-ES_tradnl" noProof="0" dirty="0" smtClean="0">
                <a:latin typeface="Arial" pitchFamily="34" charset="0"/>
                <a:cs typeface="Arial" pitchFamily="34" charset="0"/>
              </a:rPr>
              <a:t> en este tema. </a:t>
            </a:r>
            <a:endParaRPr lang="es-ES_tradnl" baseline="0" noProof="0" dirty="0" smtClean="0">
              <a:latin typeface="Arial" pitchFamily="34" charset="0"/>
              <a:cs typeface="Arial" pitchFamily="34" charset="0"/>
            </a:endParaRPr>
          </a:p>
          <a:p>
            <a:pPr marL="171450" indent="-171450">
              <a:spcBef>
                <a:spcPts val="500"/>
              </a:spcBef>
              <a:buFont typeface="Arial" pitchFamily="34" charset="0"/>
              <a:buChar char="•"/>
            </a:pPr>
            <a:r>
              <a:rPr lang="es-ES_tradnl" baseline="0" noProof="0" dirty="0" smtClean="0">
                <a:latin typeface="Arial" pitchFamily="34" charset="0"/>
                <a:cs typeface="Arial" pitchFamily="34" charset="0"/>
              </a:rPr>
              <a:t>El equipo de país del Fondo Mundial colaborará directamente con el MCP durante la duración del diálogo de país, y presentará la nota conceptual al </a:t>
            </a:r>
            <a:r>
              <a:rPr lang="es-ES_tradnl" b="1" baseline="0" noProof="0" dirty="0" smtClean="0">
                <a:latin typeface="Arial" pitchFamily="34" charset="0"/>
                <a:cs typeface="Arial" pitchFamily="34" charset="0"/>
              </a:rPr>
              <a:t>Panel de Revisión Técnica (PRT)</a:t>
            </a:r>
            <a:r>
              <a:rPr lang="es-ES_tradnl" baseline="0" noProof="0" dirty="0" smtClean="0">
                <a:latin typeface="Arial" pitchFamily="34" charset="0"/>
                <a:cs typeface="Arial" pitchFamily="34" charset="0"/>
              </a:rPr>
              <a:t>, un órgano independiente que evalúa la calidad de la propuesta y recomienda qué intervenciones deben financiarse. Una vez que la nota conceptual es aprobada por el PRT, se presenta al </a:t>
            </a:r>
            <a:r>
              <a:rPr lang="es-ES_tradnl" b="1" baseline="0" noProof="0" dirty="0" smtClean="0">
                <a:latin typeface="Arial" pitchFamily="34" charset="0"/>
                <a:cs typeface="Arial" pitchFamily="34" charset="0"/>
              </a:rPr>
              <a:t>Comité de Aprobación de Subvenciones (CAS)</a:t>
            </a:r>
            <a:r>
              <a:rPr lang="es-ES_tradnl" baseline="0" noProof="0" dirty="0" smtClean="0">
                <a:latin typeface="Arial" pitchFamily="34" charset="0"/>
                <a:cs typeface="Arial" pitchFamily="34" charset="0"/>
              </a:rPr>
              <a:t> que establece el nivel de financiamiento aprobado para la elaboración de subvenciones.</a:t>
            </a:r>
          </a:p>
          <a:p>
            <a:pPr marL="171450" indent="-171450">
              <a:spcBef>
                <a:spcPts val="500"/>
              </a:spcBef>
              <a:buFont typeface="Arial" pitchFamily="34" charset="0"/>
              <a:buChar char="•"/>
            </a:pPr>
            <a:r>
              <a:rPr lang="es-ES_tradnl" baseline="0" noProof="0" dirty="0" smtClean="0">
                <a:latin typeface="Arial" pitchFamily="34" charset="0"/>
                <a:cs typeface="Arial" pitchFamily="34" charset="0"/>
              </a:rPr>
              <a:t>Uno de los grandes cambios introducidos en el nuevo modelo de financiamiento es que la </a:t>
            </a:r>
            <a:r>
              <a:rPr lang="es-ES_tradnl" b="1" baseline="0" noProof="0" dirty="0" smtClean="0">
                <a:latin typeface="Arial" pitchFamily="34" charset="0"/>
                <a:cs typeface="Arial" pitchFamily="34" charset="0"/>
              </a:rPr>
              <a:t>elaboración de subvenciones tiene lugar antes de la aprobación de la Junta Directiva</a:t>
            </a:r>
            <a:r>
              <a:rPr lang="es-ES_tradnl" b="0" baseline="0" noProof="0" dirty="0" smtClean="0">
                <a:latin typeface="Arial" pitchFamily="34" charset="0"/>
                <a:cs typeface="Arial" pitchFamily="34" charset="0"/>
              </a:rPr>
              <a:t>. La elaboración de subvenciones </a:t>
            </a:r>
            <a:r>
              <a:rPr lang="es-ES_tradnl" baseline="0" noProof="0" dirty="0" smtClean="0">
                <a:latin typeface="Arial" pitchFamily="34" charset="0"/>
                <a:cs typeface="Arial" pitchFamily="34" charset="0"/>
              </a:rPr>
              <a:t>se llevará a cabo durante un periodo de tiempo corto en el que se ultima con el Receptor Principal los planes de ejecución acordados por el PRT. Cuando la subvención está lista para ejecutar el desembolso, se presenta a la </a:t>
            </a:r>
            <a:r>
              <a:rPr lang="es-ES_tradnl" b="1" baseline="0" noProof="0" dirty="0" smtClean="0">
                <a:latin typeface="Arial" pitchFamily="34" charset="0"/>
                <a:cs typeface="Arial" pitchFamily="34" charset="0"/>
              </a:rPr>
              <a:t>Junta Directiva </a:t>
            </a:r>
            <a:r>
              <a:rPr lang="es-ES_tradnl" b="0" baseline="0" noProof="0" dirty="0" smtClean="0">
                <a:latin typeface="Arial" pitchFamily="34" charset="0"/>
                <a:cs typeface="Arial" pitchFamily="34" charset="0"/>
              </a:rPr>
              <a:t>para su aprobación</a:t>
            </a:r>
            <a:r>
              <a:rPr lang="es-ES_tradnl" baseline="0" noProof="0" dirty="0" smtClean="0">
                <a:latin typeface="Arial" pitchFamily="34" charset="0"/>
                <a:cs typeface="Arial" pitchFamily="34" charset="0"/>
              </a:rPr>
              <a:t>. Ahora el ciclo de vida de la subvención ha sido ampliado a 3 años.</a:t>
            </a:r>
          </a:p>
          <a:p>
            <a:pPr marL="0" indent="0">
              <a:spcBef>
                <a:spcPts val="500"/>
              </a:spcBef>
              <a:buFont typeface="Arial" pitchFamily="34" charset="0"/>
              <a:buNone/>
            </a:pPr>
            <a:endParaRPr lang="es-ES_tradnl" baseline="0" noProof="0" dirty="0" smtClean="0">
              <a:latin typeface="Arial" pitchFamily="34" charset="0"/>
              <a:cs typeface="Arial" pitchFamily="34" charset="0"/>
            </a:endParaRPr>
          </a:p>
          <a:p>
            <a:pPr marL="0" indent="0">
              <a:spcBef>
                <a:spcPts val="500"/>
              </a:spcBef>
              <a:buFont typeface="Arial" pitchFamily="34" charset="0"/>
              <a:buNone/>
            </a:pPr>
            <a:r>
              <a:rPr lang="es-ES_tradnl" u="sng" baseline="0" noProof="0" dirty="0" smtClean="0">
                <a:latin typeface="Arial" pitchFamily="34" charset="0"/>
                <a:cs typeface="Arial" pitchFamily="34" charset="0"/>
              </a:rPr>
              <a:t>Algunos puntos clave a destacar</a:t>
            </a:r>
            <a:r>
              <a:rPr lang="es-ES_tradnl" baseline="0" noProof="0" dirty="0" smtClean="0">
                <a:latin typeface="Arial" pitchFamily="34" charset="0"/>
                <a:cs typeface="Arial" pitchFamily="34" charset="0"/>
              </a:rPr>
              <a:t>:</a:t>
            </a:r>
          </a:p>
          <a:p>
            <a:pPr marL="171450" indent="-171450">
              <a:spcBef>
                <a:spcPts val="500"/>
              </a:spcBef>
              <a:buFont typeface="Arial" pitchFamily="34" charset="0"/>
              <a:buChar char="•"/>
            </a:pPr>
            <a:r>
              <a:rPr lang="es-ES" baseline="0" noProof="0" dirty="0" smtClean="0">
                <a:latin typeface="Arial" pitchFamily="34" charset="0"/>
                <a:cs typeface="Arial" pitchFamily="34" charset="0"/>
              </a:rPr>
              <a:t>Los países pueden recurrir al Fondo Mundial cuando mejor les convenga, y los fondos asignados se mantienen en reserva hasta que presentan su solicitud de financiamiento. Los fondos de la asignación para 2014-2016 pueden emplearse más allá de 2016, para un periodo de 3 años después de firmar la subvención.  </a:t>
            </a:r>
          </a:p>
          <a:p>
            <a:pPr marL="171450" indent="-171450">
              <a:spcBef>
                <a:spcPts val="500"/>
              </a:spcBef>
              <a:buFont typeface="Arial" pitchFamily="34" charset="0"/>
              <a:buChar char="•"/>
            </a:pPr>
            <a:r>
              <a:rPr lang="es-ES" baseline="0" noProof="0" dirty="0" smtClean="0">
                <a:latin typeface="Arial" pitchFamily="34" charset="0"/>
                <a:cs typeface="Arial" pitchFamily="34" charset="0"/>
              </a:rPr>
              <a:t>Las notas conceptuales para enfermedades distintas o FSCC pueden ser </a:t>
            </a:r>
            <a:r>
              <a:rPr lang="es-ES" u="sng" baseline="0" noProof="0" dirty="0" smtClean="0">
                <a:latin typeface="Arial" pitchFamily="34" charset="0"/>
                <a:cs typeface="Arial" pitchFamily="34" charset="0"/>
              </a:rPr>
              <a:t>presentadas en diferentes momentos</a:t>
            </a:r>
            <a:r>
              <a:rPr lang="es-ES" baseline="0" noProof="0" dirty="0" smtClean="0">
                <a:latin typeface="Arial" pitchFamily="34" charset="0"/>
                <a:cs typeface="Arial" pitchFamily="34" charset="0"/>
              </a:rPr>
              <a:t>, aunque en el caso de los países con elevadas tasas de </a:t>
            </a:r>
            <a:r>
              <a:rPr lang="es-ES" baseline="0" noProof="0" dirty="0" err="1" smtClean="0">
                <a:latin typeface="Arial" pitchFamily="34" charset="0"/>
                <a:cs typeface="Arial" pitchFamily="34" charset="0"/>
              </a:rPr>
              <a:t>coinfección</a:t>
            </a:r>
            <a:r>
              <a:rPr lang="es-ES" baseline="0" noProof="0" dirty="0" smtClean="0">
                <a:latin typeface="Arial" pitchFamily="34" charset="0"/>
                <a:cs typeface="Arial" pitchFamily="34" charset="0"/>
              </a:rPr>
              <a:t> tuberculosis/VIH, debe presentarse una propuesta conjunta para ambas enfermedades. </a:t>
            </a:r>
          </a:p>
          <a:p>
            <a:pPr marL="171450" indent="-171450">
              <a:spcBef>
                <a:spcPts val="500"/>
              </a:spcBef>
              <a:buFont typeface="Arial" pitchFamily="34" charset="0"/>
              <a:buChar char="•"/>
            </a:pPr>
            <a:r>
              <a:rPr lang="es-ES" baseline="0" noProof="0" dirty="0" smtClean="0">
                <a:latin typeface="Arial" pitchFamily="34" charset="0"/>
                <a:cs typeface="Arial" pitchFamily="34" charset="0"/>
              </a:rPr>
              <a:t>En la nota conceptual el país debe incluir la “</a:t>
            </a:r>
            <a:r>
              <a:rPr lang="es-ES" u="sng" baseline="0" noProof="0" dirty="0" smtClean="0">
                <a:latin typeface="Arial" pitchFamily="34" charset="0"/>
                <a:cs typeface="Arial" pitchFamily="34" charset="0"/>
              </a:rPr>
              <a:t>expresión de la necesidad total demanda</a:t>
            </a:r>
            <a:r>
              <a:rPr lang="es-ES" baseline="0" noProof="0" dirty="0" smtClean="0">
                <a:latin typeface="Arial" pitchFamily="34" charset="0"/>
                <a:cs typeface="Arial" pitchFamily="34" charset="0"/>
              </a:rPr>
              <a:t>”, en la que los solicitantes priorizan sus necesidades a partir del PEN incluso por encima de lo cubierto por los fondos asignados (denominado “monto indicativo”). Las necesidades que siguen formando parte del PEN pero no están cubiertas por los fondos asignados se denominan “monto por encima del asignado”, y si el PRT aprueba los planes de intervención, entonces son elegibles para competir con otras propuestas de país para obtener financiamiento adicional, el denominado “</a:t>
            </a:r>
            <a:r>
              <a:rPr lang="es-ES" u="sng" baseline="0" noProof="0" dirty="0" smtClean="0">
                <a:latin typeface="Arial" pitchFamily="34" charset="0"/>
                <a:cs typeface="Arial" pitchFamily="34" charset="0"/>
              </a:rPr>
              <a:t>financiamiento de incentivo</a:t>
            </a:r>
            <a:r>
              <a:rPr lang="es-ES" baseline="0" noProof="0" dirty="0" smtClean="0">
                <a:latin typeface="Arial" pitchFamily="34" charset="0"/>
                <a:cs typeface="Arial" pitchFamily="34" charset="0"/>
              </a:rPr>
              <a:t>”, establecido para recompensar las propuestas ambiciosas con buen desempeño y elevado impacto</a:t>
            </a:r>
            <a:r>
              <a:rPr lang="es-ES_tradnl" baseline="0" noProof="0" dirty="0" smtClean="0">
                <a:latin typeface="Arial" pitchFamily="34" charset="0"/>
                <a:cs typeface="Arial" pitchFamily="34" charset="0"/>
              </a:rPr>
              <a:t>.</a:t>
            </a:r>
          </a:p>
          <a:p>
            <a:pPr marL="0" indent="0">
              <a:spcBef>
                <a:spcPts val="500"/>
              </a:spcBef>
              <a:buFont typeface="Arial" pitchFamily="34" charset="0"/>
              <a:buNone/>
            </a:pPr>
            <a:r>
              <a:rPr lang="en-US" b="1" baseline="0" dirty="0" err="1" smtClean="0">
                <a:latin typeface="Arial" pitchFamily="34" charset="0"/>
                <a:cs typeface="Arial" pitchFamily="34" charset="0"/>
              </a:rPr>
              <a:t>Nos</a:t>
            </a:r>
            <a:r>
              <a:rPr lang="en-US" b="1" baseline="0" dirty="0" smtClean="0">
                <a:latin typeface="Arial" pitchFamily="34" charset="0"/>
                <a:cs typeface="Arial" pitchFamily="34" charset="0"/>
              </a:rPr>
              <a:t> </a:t>
            </a:r>
            <a:r>
              <a:rPr lang="en-US" b="1" baseline="0" dirty="0" err="1" smtClean="0">
                <a:latin typeface="Arial" pitchFamily="34" charset="0"/>
                <a:cs typeface="Arial" pitchFamily="34" charset="0"/>
              </a:rPr>
              <a:t>vamos</a:t>
            </a:r>
            <a:r>
              <a:rPr lang="en-US" b="1" baseline="0" dirty="0" smtClean="0">
                <a:latin typeface="Arial" pitchFamily="34" charset="0"/>
                <a:cs typeface="Arial" pitchFamily="34" charset="0"/>
              </a:rPr>
              <a:t> a </a:t>
            </a:r>
            <a:r>
              <a:rPr lang="en-US" b="1" baseline="0" dirty="0" err="1" smtClean="0">
                <a:latin typeface="Arial" pitchFamily="34" charset="0"/>
                <a:cs typeface="Arial" pitchFamily="34" charset="0"/>
              </a:rPr>
              <a:t>centrar</a:t>
            </a:r>
            <a:r>
              <a:rPr lang="en-US" b="1" dirty="0" smtClean="0">
                <a:latin typeface="Arial" pitchFamily="34" charset="0"/>
                <a:cs typeface="Arial" pitchFamily="34" charset="0"/>
              </a:rPr>
              <a:t> en los </a:t>
            </a:r>
            <a:r>
              <a:rPr lang="en-US" b="1" dirty="0" err="1" smtClean="0">
                <a:latin typeface="Arial" pitchFamily="34" charset="0"/>
                <a:cs typeface="Arial" pitchFamily="34" charset="0"/>
              </a:rPr>
              <a:t>primeros</a:t>
            </a:r>
            <a:r>
              <a:rPr lang="en-US" b="1" dirty="0" smtClean="0">
                <a:latin typeface="Arial" pitchFamily="34" charset="0"/>
                <a:cs typeface="Arial" pitchFamily="34" charset="0"/>
              </a:rPr>
              <a:t> dos </a:t>
            </a:r>
            <a:r>
              <a:rPr lang="en-US" b="1" dirty="0" err="1" smtClean="0">
                <a:latin typeface="Arial" pitchFamily="34" charset="0"/>
                <a:cs typeface="Arial" pitchFamily="34" charset="0"/>
              </a:rPr>
              <a:t>pasos</a:t>
            </a:r>
            <a:r>
              <a:rPr lang="en-US" b="1" dirty="0" smtClean="0">
                <a:latin typeface="Arial" pitchFamily="34" charset="0"/>
                <a:cs typeface="Arial" pitchFamily="34" charset="0"/>
              </a:rPr>
              <a:t> del </a:t>
            </a:r>
            <a:r>
              <a:rPr lang="en-US" b="1" dirty="0" err="1" smtClean="0">
                <a:latin typeface="Arial" pitchFamily="34" charset="0"/>
                <a:cs typeface="Arial" pitchFamily="34" charset="0"/>
              </a:rPr>
              <a:t>modelo</a:t>
            </a:r>
            <a:endParaRPr lang="en-US"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8FEE04F-E55B-4DE8-87A3-A5A21B1EEC8B}"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xmlns="" val="175715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8425" y="592138"/>
            <a:ext cx="4068763" cy="3051175"/>
          </a:xfrm>
        </p:spPr>
      </p:sp>
      <p:sp>
        <p:nvSpPr>
          <p:cNvPr id="3" name="Notes Placeholder 2"/>
          <p:cNvSpPr>
            <a:spLocks noGrp="1"/>
          </p:cNvSpPr>
          <p:nvPr>
            <p:ph type="body" idx="1"/>
          </p:nvPr>
        </p:nvSpPr>
        <p:spPr>
          <a:xfrm>
            <a:off x="523118" y="3975025"/>
            <a:ext cx="5739115" cy="4842143"/>
          </a:xfrm>
        </p:spPr>
        <p:txBody>
          <a:bodyPr>
            <a:normAutofit fontScale="92500" lnSpcReduction="20000"/>
          </a:bodyPr>
          <a:lstStyle/>
          <a:p>
            <a:pPr>
              <a:spcAft>
                <a:spcPts val="0"/>
              </a:spcAft>
            </a:pPr>
            <a:r>
              <a:rPr lang="en-US" dirty="0" smtClean="0">
                <a:latin typeface="Arial" panose="020B0604020202020204" pitchFamily="34" charset="0"/>
                <a:cs typeface="Arial" panose="020B0604020202020204" pitchFamily="34" charset="0"/>
              </a:rPr>
              <a:t>Los </a:t>
            </a:r>
            <a:r>
              <a:rPr lang="en-US" dirty="0" err="1" smtClean="0">
                <a:latin typeface="Arial" panose="020B0604020202020204" pitchFamily="34" charset="0"/>
                <a:cs typeface="Arial" panose="020B0604020202020204" pitchFamily="34" charset="0"/>
              </a:rPr>
              <a:t>principios</a:t>
            </a:r>
            <a:r>
              <a:rPr lang="en-US" dirty="0" smtClean="0">
                <a:latin typeface="Arial" panose="020B0604020202020204" pitchFamily="34" charset="0"/>
                <a:cs typeface="Arial" panose="020B0604020202020204" pitchFamily="34" charset="0"/>
              </a:rPr>
              <a:t> del NMF </a:t>
            </a:r>
            <a:r>
              <a:rPr lang="en-US" dirty="0" err="1" smtClean="0">
                <a:latin typeface="Arial" panose="020B0604020202020204" pitchFamily="34" charset="0"/>
                <a:cs typeface="Arial" panose="020B0604020202020204" pitchFamily="34" charset="0"/>
              </a:rPr>
              <a:t>fueron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establecidos</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por</a:t>
            </a:r>
            <a:r>
              <a:rPr lang="en-US" dirty="0" smtClean="0">
                <a:latin typeface="Arial" panose="020B0604020202020204" pitchFamily="34" charset="0"/>
                <a:cs typeface="Arial" panose="020B0604020202020204" pitchFamily="34" charset="0"/>
              </a:rPr>
              <a:t> la junta </a:t>
            </a:r>
            <a:r>
              <a:rPr lang="en-US" dirty="0" err="1" smtClean="0">
                <a:latin typeface="Arial" panose="020B0604020202020204" pitchFamily="34" charset="0"/>
                <a:cs typeface="Arial" panose="020B0604020202020204" pitchFamily="34" charset="0"/>
              </a:rPr>
              <a:t>directiva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como</a:t>
            </a:r>
            <a:r>
              <a:rPr lang="en-US" dirty="0" smtClean="0">
                <a:latin typeface="Arial" panose="020B0604020202020204" pitchFamily="34" charset="0"/>
                <a:cs typeface="Arial" panose="020B0604020202020204" pitchFamily="34" charset="0"/>
              </a:rPr>
              <a:t> parte de l </a:t>
            </a:r>
            <a:r>
              <a:rPr lang="en-US" dirty="0" err="1" smtClean="0">
                <a:latin typeface="Arial" panose="020B0604020202020204" pitchFamily="34" charset="0"/>
                <a:cs typeface="Arial" panose="020B0604020202020204" pitchFamily="34" charset="0"/>
              </a:rPr>
              <a:t>aestrategia</a:t>
            </a:r>
            <a:r>
              <a:rPr lang="en-US" dirty="0" smtClean="0">
                <a:latin typeface="Arial" panose="020B0604020202020204" pitchFamily="34" charset="0"/>
                <a:cs typeface="Arial" panose="020B0604020202020204" pitchFamily="34" charset="0"/>
              </a:rPr>
              <a:t> 2012 2016. Y </a:t>
            </a:r>
            <a:r>
              <a:rPr lang="en-US" dirty="0" err="1" smtClean="0">
                <a:latin typeface="Arial" panose="020B0604020202020204" pitchFamily="34" charset="0"/>
                <a:cs typeface="Arial" panose="020B0604020202020204" pitchFamily="34" charset="0"/>
              </a:rPr>
              <a:t>esta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basado</a:t>
            </a:r>
            <a:r>
              <a:rPr lang="en-US" dirty="0" smtClean="0">
                <a:latin typeface="Arial" panose="020B0604020202020204" pitchFamily="34" charset="0"/>
                <a:cs typeface="Arial" panose="020B0604020202020204" pitchFamily="34" charset="0"/>
              </a:rPr>
              <a:t> en la </a:t>
            </a:r>
            <a:r>
              <a:rPr lang="en-US" dirty="0" err="1" smtClean="0">
                <a:latin typeface="Arial" panose="020B0604020202020204" pitchFamily="34" charset="0"/>
                <a:cs typeface="Arial" panose="020B0604020202020204" pitchFamily="34" charset="0"/>
              </a:rPr>
              <a:t>retroalmientacion</a:t>
            </a:r>
            <a:r>
              <a:rPr lang="en-US" dirty="0" smtClean="0">
                <a:latin typeface="Arial" panose="020B0604020202020204" pitchFamily="34" charset="0"/>
                <a:cs typeface="Arial" panose="020B0604020202020204" pitchFamily="34" charset="0"/>
              </a:rPr>
              <a:t> de los </a:t>
            </a:r>
            <a:r>
              <a:rPr lang="en-US" dirty="0" err="1" smtClean="0">
                <a:latin typeface="Arial" panose="020B0604020202020204" pitchFamily="34" charset="0"/>
                <a:cs typeface="Arial" panose="020B0604020202020204" pitchFamily="34" charset="0"/>
              </a:rPr>
              <a:t>paises</a:t>
            </a:r>
            <a:r>
              <a:rPr lang="en-US" dirty="0" smtClean="0">
                <a:latin typeface="Arial" panose="020B0604020202020204" pitchFamily="34" charset="0"/>
                <a:cs typeface="Arial" panose="020B0604020202020204" pitchFamily="34" charset="0"/>
              </a:rPr>
              <a:t> y </a:t>
            </a:r>
            <a:r>
              <a:rPr lang="en-US" dirty="0" err="1" smtClean="0">
                <a:latin typeface="Arial" panose="020B0604020202020204" pitchFamily="34" charset="0"/>
                <a:cs typeface="Arial" panose="020B0604020202020204" pitchFamily="34" charset="0"/>
              </a:rPr>
              <a:t>diferentes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actores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en </a:t>
            </a:r>
            <a:r>
              <a:rPr lang="en-US" dirty="0" err="1" smtClean="0">
                <a:latin typeface="Arial" panose="020B0604020202020204" pitchFamily="34" charset="0"/>
                <a:cs typeface="Arial" panose="020B0604020202020204" pitchFamily="34" charset="0"/>
              </a:rPr>
              <a:t>como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obtener</a:t>
            </a:r>
            <a:r>
              <a:rPr lang="en-US" dirty="0" smtClean="0">
                <a:latin typeface="Arial" panose="020B0604020202020204" pitchFamily="34" charset="0"/>
                <a:cs typeface="Arial" panose="020B0604020202020204" pitchFamily="34" charset="0"/>
              </a:rPr>
              <a:t> mas </a:t>
            </a:r>
            <a:r>
              <a:rPr lang="en-US" dirty="0" err="1" smtClean="0">
                <a:latin typeface="Arial" panose="020B0604020202020204" pitchFamily="34" charset="0"/>
                <a:cs typeface="Arial" panose="020B0604020202020204" pitchFamily="34" charset="0"/>
              </a:rPr>
              <a:t>impacto</a:t>
            </a:r>
            <a:r>
              <a:rPr lang="en-US" dirty="0" smtClean="0">
                <a:latin typeface="Arial" panose="020B0604020202020204" pitchFamily="34" charset="0"/>
                <a:cs typeface="Arial" panose="020B0604020202020204" pitchFamily="34" charset="0"/>
              </a:rPr>
              <a:t> con </a:t>
            </a:r>
            <a:r>
              <a:rPr lang="en-US" dirty="0" err="1" smtClean="0">
                <a:latin typeface="Arial" panose="020B0604020202020204" pitchFamily="34" charset="0"/>
                <a:cs typeface="Arial" panose="020B0604020202020204" pitchFamily="34" charset="0"/>
              </a:rPr>
              <a:t>nuetsra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inversiones</a:t>
            </a:r>
            <a:r>
              <a:rPr lang="en-US" dirty="0" smtClean="0">
                <a:latin typeface="Arial" panose="020B0604020202020204" pitchFamily="34" charset="0"/>
                <a:cs typeface="Arial" panose="020B0604020202020204" pitchFamily="34" charset="0"/>
              </a:rPr>
              <a:t>. </a:t>
            </a:r>
          </a:p>
          <a:p>
            <a:pPr>
              <a:spcAft>
                <a:spcPts val="0"/>
              </a:spcAft>
            </a:pPr>
            <a:endParaRPr lang="en-US" dirty="0" smtClean="0">
              <a:latin typeface="Arial" panose="020B0604020202020204" pitchFamily="34" charset="0"/>
              <a:cs typeface="Arial" panose="020B0604020202020204" pitchFamily="34" charset="0"/>
            </a:endParaRPr>
          </a:p>
          <a:p>
            <a:pPr>
              <a:spcAft>
                <a:spcPts val="0"/>
              </a:spcAft>
            </a:pPr>
            <a:r>
              <a:rPr lang="en-US" baseline="0" dirty="0" smtClean="0">
                <a:latin typeface="Arial" panose="020B0604020202020204" pitchFamily="34" charset="0"/>
                <a:cs typeface="Arial" panose="020B0604020202020204" pitchFamily="34" charset="0"/>
              </a:rPr>
              <a:t>El NMF </a:t>
            </a:r>
            <a:r>
              <a:rPr lang="en-US" baseline="0" dirty="0" err="1" smtClean="0">
                <a:latin typeface="Arial" panose="020B0604020202020204" pitchFamily="34" charset="0"/>
                <a:cs typeface="Arial" panose="020B0604020202020204" pitchFamily="34" charset="0"/>
              </a:rPr>
              <a:t>esta</a:t>
            </a:r>
            <a:r>
              <a:rPr lang="en-US" baseline="0" dirty="0" smtClean="0">
                <a:latin typeface="Arial" panose="020B0604020202020204" pitchFamily="34" charset="0"/>
                <a:cs typeface="Arial" panose="020B0604020202020204" pitchFamily="34" charset="0"/>
              </a:rPr>
              <a:t> </a:t>
            </a:r>
            <a:r>
              <a:rPr lang="en-US" baseline="0" dirty="0" err="1" smtClean="0">
                <a:latin typeface="Arial" panose="020B0604020202020204" pitchFamily="34" charset="0"/>
                <a:cs typeface="Arial" panose="020B0604020202020204" pitchFamily="34" charset="0"/>
              </a:rPr>
              <a:t>establecido</a:t>
            </a:r>
            <a:r>
              <a:rPr lang="en-US" baseline="0" dirty="0" smtClean="0">
                <a:latin typeface="Arial" panose="020B0604020202020204" pitchFamily="34" charset="0"/>
                <a:cs typeface="Arial" panose="020B0604020202020204" pitchFamily="34" charset="0"/>
              </a:rPr>
              <a:t> para </a:t>
            </a:r>
            <a:r>
              <a:rPr lang="en-US" baseline="0" dirty="0" err="1" smtClean="0">
                <a:latin typeface="Arial" panose="020B0604020202020204" pitchFamily="34" charset="0"/>
                <a:cs typeface="Arial" panose="020B0604020202020204" pitchFamily="34" charset="0"/>
              </a:rPr>
              <a:t>tener</a:t>
            </a:r>
            <a:r>
              <a:rPr lang="en-US" dirty="0" smtClean="0">
                <a:latin typeface="Arial" panose="020B0604020202020204" pitchFamily="34" charset="0"/>
                <a:cs typeface="Arial" panose="020B0604020202020204" pitchFamily="34" charset="0"/>
              </a:rPr>
              <a:t> mayor </a:t>
            </a:r>
            <a:r>
              <a:rPr lang="en-US" dirty="0" err="1" smtClean="0">
                <a:latin typeface="Arial" panose="020B0604020202020204" pitchFamily="34" charset="0"/>
                <a:cs typeface="Arial" panose="020B0604020202020204" pitchFamily="34" charset="0"/>
              </a:rPr>
              <a:t>impacto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ser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previsible</a:t>
            </a:r>
            <a:r>
              <a:rPr lang="en-US" dirty="0" smtClean="0">
                <a:latin typeface="Arial" panose="020B0604020202020204" pitchFamily="34" charset="0"/>
                <a:cs typeface="Arial" panose="020B0604020202020204" pitchFamily="34" charset="0"/>
              </a:rPr>
              <a:t> y </a:t>
            </a:r>
            <a:r>
              <a:rPr lang="en-US" dirty="0" err="1" smtClean="0">
                <a:latin typeface="Arial" panose="020B0604020202020204" pitchFamily="34" charset="0"/>
                <a:cs typeface="Arial" panose="020B0604020202020204" pitchFamily="34" charset="0"/>
              </a:rPr>
              <a:t>por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ende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tener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resultados</a:t>
            </a:r>
            <a:r>
              <a:rPr lang="en-US" dirty="0" smtClean="0">
                <a:latin typeface="Arial" panose="020B0604020202020204" pitchFamily="34" charset="0"/>
                <a:cs typeface="Arial" panose="020B0604020202020204" pitchFamily="34" charset="0"/>
              </a:rPr>
              <a:t> mas </a:t>
            </a:r>
            <a:r>
              <a:rPr lang="en-US" dirty="0" err="1" smtClean="0">
                <a:latin typeface="Arial" panose="020B0604020202020204" pitchFamily="34" charset="0"/>
                <a:cs typeface="Arial" panose="020B0604020202020204" pitchFamily="34" charset="0"/>
              </a:rPr>
              <a:t>seguros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premiar</a:t>
            </a:r>
            <a:r>
              <a:rPr lang="en-US" dirty="0" smtClean="0">
                <a:latin typeface="Arial" panose="020B0604020202020204" pitchFamily="34" charset="0"/>
                <a:cs typeface="Arial" panose="020B0604020202020204" pitchFamily="34" charset="0"/>
              </a:rPr>
              <a:t> a solicitudes mas </a:t>
            </a:r>
            <a:r>
              <a:rPr lang="en-US" dirty="0" err="1" smtClean="0">
                <a:latin typeface="Arial" panose="020B0604020202020204" pitchFamily="34" charset="0"/>
                <a:cs typeface="Arial" panose="020B0604020202020204" pitchFamily="34" charset="0"/>
              </a:rPr>
              <a:t>ambiciosas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plazos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flexibles</a:t>
            </a:r>
            <a:r>
              <a:rPr lang="en-US" dirty="0" smtClean="0">
                <a:latin typeface="Arial" panose="020B0604020202020204" pitchFamily="34" charset="0"/>
                <a:cs typeface="Arial" panose="020B0604020202020204" pitchFamily="34" charset="0"/>
              </a:rPr>
              <a:t> y mas </a:t>
            </a:r>
            <a:r>
              <a:rPr lang="en-US" dirty="0" err="1" smtClean="0">
                <a:latin typeface="Arial" panose="020B0604020202020204" pitchFamily="34" charset="0"/>
                <a:cs typeface="Arial" panose="020B0604020202020204" pitchFamily="34" charset="0"/>
              </a:rPr>
              <a:t>simplificado</a:t>
            </a:r>
            <a:r>
              <a:rPr lang="en-US" dirty="0" smtClean="0">
                <a:latin typeface="Arial" panose="020B0604020202020204" pitchFamily="34" charset="0"/>
                <a:cs typeface="Arial" panose="020B0604020202020204" pitchFamily="34" charset="0"/>
              </a:rPr>
              <a:t>. Un </a:t>
            </a:r>
            <a:r>
              <a:rPr lang="en-US" dirty="0" err="1" smtClean="0">
                <a:latin typeface="Arial" panose="020B0604020202020204" pitchFamily="34" charset="0"/>
                <a:cs typeface="Arial" panose="020B0604020202020204" pitchFamily="34" charset="0"/>
              </a:rPr>
              <a:t>proceso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que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duraba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casi</a:t>
            </a:r>
            <a:r>
              <a:rPr lang="en-US" dirty="0" smtClean="0">
                <a:latin typeface="Arial" panose="020B0604020202020204" pitchFamily="34" charset="0"/>
                <a:cs typeface="Arial" panose="020B0604020202020204" pitchFamily="34" charset="0"/>
              </a:rPr>
              <a:t> dos </a:t>
            </a:r>
            <a:r>
              <a:rPr lang="en-US" dirty="0" err="1" smtClean="0">
                <a:latin typeface="Arial" panose="020B0604020202020204" pitchFamily="34" charset="0"/>
                <a:cs typeface="Arial" panose="020B0604020202020204" pitchFamily="34" charset="0"/>
              </a:rPr>
              <a:t>anios</a:t>
            </a:r>
            <a:r>
              <a:rPr lang="en-US" dirty="0" smtClean="0">
                <a:latin typeface="Arial" panose="020B0604020202020204" pitchFamily="34" charset="0"/>
                <a:cs typeface="Arial" panose="020B0604020202020204" pitchFamily="34" charset="0"/>
              </a:rPr>
              <a:t> entre la </a:t>
            </a:r>
            <a:r>
              <a:rPr lang="en-US" dirty="0" err="1" smtClean="0">
                <a:latin typeface="Arial" panose="020B0604020202020204" pitchFamily="34" charset="0"/>
                <a:cs typeface="Arial" panose="020B0604020202020204" pitchFamily="34" charset="0"/>
              </a:rPr>
              <a:t>elaboracion</a:t>
            </a:r>
            <a:r>
              <a:rPr lang="en-US" dirty="0" smtClean="0">
                <a:latin typeface="Arial" panose="020B0604020202020204" pitchFamily="34" charset="0"/>
                <a:cs typeface="Arial" panose="020B0604020202020204" pitchFamily="34" charset="0"/>
              </a:rPr>
              <a:t> de la </a:t>
            </a:r>
            <a:r>
              <a:rPr lang="en-US" dirty="0" err="1" smtClean="0">
                <a:latin typeface="Arial" panose="020B0604020202020204" pitchFamily="34" charset="0"/>
                <a:cs typeface="Arial" panose="020B0604020202020204" pitchFamily="34" charset="0"/>
              </a:rPr>
              <a:t>propuesta</a:t>
            </a:r>
            <a:r>
              <a:rPr lang="en-US" dirty="0" smtClean="0">
                <a:latin typeface="Arial" panose="020B0604020202020204" pitchFamily="34" charset="0"/>
                <a:cs typeface="Arial" panose="020B0604020202020204" pitchFamily="34" charset="0"/>
              </a:rPr>
              <a:t> a la firm de la </a:t>
            </a:r>
            <a:r>
              <a:rPr lang="en-US" dirty="0" err="1" smtClean="0">
                <a:latin typeface="Arial" panose="020B0604020202020204" pitchFamily="34" charset="0"/>
                <a:cs typeface="Arial" panose="020B0604020202020204" pitchFamily="34" charset="0"/>
              </a:rPr>
              <a:t>subvencion</a:t>
            </a:r>
            <a:r>
              <a:rPr lang="en-US" dirty="0" smtClean="0">
                <a:latin typeface="Arial" panose="020B0604020202020204" pitchFamily="34" charset="0"/>
                <a:cs typeface="Arial" panose="020B0604020202020204" pitchFamily="34" charset="0"/>
              </a:rPr>
              <a:t> a dos </a:t>
            </a:r>
            <a:r>
              <a:rPr lang="en-US" dirty="0" err="1" smtClean="0">
                <a:latin typeface="Arial" panose="020B0604020202020204" pitchFamily="34" charset="0"/>
                <a:cs typeface="Arial" panose="020B0604020202020204" pitchFamily="34" charset="0"/>
              </a:rPr>
              <a:t>anios</a:t>
            </a:r>
            <a:endParaRPr lang="en-US" baseline="0" dirty="0" smtClean="0">
              <a:latin typeface="Arial" panose="020B0604020202020204" pitchFamily="34" charset="0"/>
              <a:cs typeface="Arial" panose="020B0604020202020204" pitchFamily="34" charset="0"/>
            </a:endParaRPr>
          </a:p>
          <a:p>
            <a:pPr>
              <a:spcAft>
                <a:spcPts val="0"/>
              </a:spcAft>
            </a:pPr>
            <a:endParaRPr lang="en-US" baseline="0" dirty="0" smtClean="0">
              <a:latin typeface="Arial" panose="020B0604020202020204" pitchFamily="34" charset="0"/>
              <a:cs typeface="Arial" panose="020B0604020202020204" pitchFamily="34" charset="0"/>
            </a:endParaRPr>
          </a:p>
          <a:p>
            <a:pPr>
              <a:spcAft>
                <a:spcPts val="0"/>
              </a:spcAft>
            </a:pPr>
            <a:r>
              <a:rPr lang="en-US" baseline="0" dirty="0" smtClean="0">
                <a:latin typeface="Arial" panose="020B0604020202020204" pitchFamily="34" charset="0"/>
                <a:cs typeface="Arial" panose="020B0604020202020204" pitchFamily="34" charset="0"/>
              </a:rPr>
              <a:t>Therefore, the new funding model was established to make a </a:t>
            </a:r>
            <a:r>
              <a:rPr lang="en-US" b="1" baseline="0" dirty="0" smtClean="0">
                <a:latin typeface="Arial" panose="020B0604020202020204" pitchFamily="34" charset="0"/>
                <a:cs typeface="Arial" panose="020B0604020202020204" pitchFamily="34" charset="0"/>
              </a:rPr>
              <a:t>bigger impact</a:t>
            </a:r>
            <a:r>
              <a:rPr lang="en-US" baseline="0" dirty="0" smtClean="0">
                <a:latin typeface="Arial" panose="020B0604020202020204" pitchFamily="34" charset="0"/>
                <a:cs typeface="Arial" panose="020B0604020202020204" pitchFamily="34" charset="0"/>
              </a:rPr>
              <a:t>, with more </a:t>
            </a:r>
            <a:r>
              <a:rPr lang="en-US" b="1" baseline="0" dirty="0" smtClean="0">
                <a:latin typeface="Arial" panose="020B0604020202020204" pitchFamily="34" charset="0"/>
                <a:cs typeface="Arial" panose="020B0604020202020204" pitchFamily="34" charset="0"/>
              </a:rPr>
              <a:t>reliable results</a:t>
            </a:r>
            <a:r>
              <a:rPr lang="en-US" baseline="0" dirty="0" smtClean="0">
                <a:latin typeface="Arial" panose="020B0604020202020204" pitchFamily="34" charset="0"/>
                <a:cs typeface="Arial" panose="020B0604020202020204" pitchFamily="34" charset="0"/>
              </a:rPr>
              <a:t>, to </a:t>
            </a:r>
            <a:r>
              <a:rPr lang="en-US" b="1" baseline="0" dirty="0" smtClean="0">
                <a:latin typeface="Arial" panose="020B0604020202020204" pitchFamily="34" charset="0"/>
                <a:cs typeface="Arial" panose="020B0604020202020204" pitchFamily="34" charset="0"/>
              </a:rPr>
              <a:t>reward ambitious vision</a:t>
            </a:r>
            <a:r>
              <a:rPr lang="en-US" baseline="0" dirty="0" smtClean="0">
                <a:latin typeface="Arial" panose="020B0604020202020204" pitchFamily="34" charset="0"/>
                <a:cs typeface="Arial" panose="020B0604020202020204" pitchFamily="34" charset="0"/>
              </a:rPr>
              <a:t>, to work on more </a:t>
            </a:r>
            <a:r>
              <a:rPr lang="en-US" b="1" baseline="0" dirty="0" smtClean="0">
                <a:latin typeface="Arial" panose="020B0604020202020204" pitchFamily="34" charset="0"/>
                <a:cs typeface="Arial" panose="020B0604020202020204" pitchFamily="34" charset="0"/>
              </a:rPr>
              <a:t>flexible timings </a:t>
            </a:r>
            <a:r>
              <a:rPr lang="en-US" baseline="0" dirty="0" smtClean="0">
                <a:latin typeface="Arial" panose="020B0604020202020204" pitchFamily="34" charset="0"/>
                <a:cs typeface="Arial" panose="020B0604020202020204" pitchFamily="34" charset="0"/>
              </a:rPr>
              <a:t>and with a more </a:t>
            </a:r>
            <a:r>
              <a:rPr lang="en-US" b="1" baseline="0" dirty="0" smtClean="0">
                <a:latin typeface="Arial" panose="020B0604020202020204" pitchFamily="34" charset="0"/>
                <a:cs typeface="Arial" panose="020B0604020202020204" pitchFamily="34" charset="0"/>
              </a:rPr>
              <a:t>streamlined approach</a:t>
            </a:r>
            <a:r>
              <a:rPr lang="en-US" baseline="0" dirty="0" smtClean="0">
                <a:latin typeface="Arial" panose="020B0604020202020204" pitchFamily="34" charset="0"/>
                <a:cs typeface="Arial" panose="020B0604020202020204" pitchFamily="34" charset="0"/>
              </a:rPr>
              <a:t>.</a:t>
            </a:r>
          </a:p>
          <a:p>
            <a:pPr>
              <a:spcAft>
                <a:spcPts val="0"/>
              </a:spcAft>
            </a:pPr>
            <a:endParaRPr lang="en-US" baseline="0" dirty="0" smtClean="0">
              <a:latin typeface="Arial" panose="020B0604020202020204" pitchFamily="34" charset="0"/>
              <a:cs typeface="Arial" panose="020B0604020202020204" pitchFamily="34" charset="0"/>
            </a:endParaRPr>
          </a:p>
          <a:p>
            <a:pPr marL="171450" indent="-171450">
              <a:spcAft>
                <a:spcPts val="0"/>
              </a:spcAft>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The </a:t>
            </a:r>
            <a:r>
              <a:rPr lang="en-US" u="sng" baseline="0" dirty="0" smtClean="0">
                <a:latin typeface="Arial" panose="020B0604020202020204" pitchFamily="34" charset="0"/>
                <a:cs typeface="Arial" panose="020B0604020202020204" pitchFamily="34" charset="0"/>
              </a:rPr>
              <a:t>bigger impact </a:t>
            </a:r>
            <a:r>
              <a:rPr lang="en-US" baseline="0" dirty="0" smtClean="0">
                <a:latin typeface="Arial" panose="020B0604020202020204" pitchFamily="34" charset="0"/>
                <a:cs typeface="Arial" panose="020B0604020202020204" pitchFamily="34" charset="0"/>
              </a:rPr>
              <a:t>principle is delivered by establishing which countries have the highest disease burden and lowest ability to pay, and focusing more resources on this group.</a:t>
            </a:r>
          </a:p>
          <a:p>
            <a:pPr marL="171450" indent="-171450">
              <a:spcAft>
                <a:spcPts val="0"/>
              </a:spcAft>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By introducing the idea of an ‘allocation’ for each country, and by supporting each country as they develop their intervention plan, the Global Fund will be able to ensure a more </a:t>
            </a:r>
            <a:r>
              <a:rPr lang="en-US" u="sng" baseline="0" dirty="0" smtClean="0">
                <a:latin typeface="Arial" panose="020B0604020202020204" pitchFamily="34" charset="0"/>
                <a:cs typeface="Arial" panose="020B0604020202020204" pitchFamily="34" charset="0"/>
              </a:rPr>
              <a:t>reliable result</a:t>
            </a:r>
            <a:r>
              <a:rPr lang="en-US" baseline="0" dirty="0" smtClean="0">
                <a:latin typeface="Arial" panose="020B0604020202020204" pitchFamily="34" charset="0"/>
                <a:cs typeface="Arial" panose="020B0604020202020204" pitchFamily="34" charset="0"/>
              </a:rPr>
              <a:t>, with predictable financing levels and a higher success rate of applications.</a:t>
            </a:r>
          </a:p>
          <a:p>
            <a:pPr marL="171450" indent="-171450">
              <a:spcAft>
                <a:spcPts val="0"/>
              </a:spcAft>
              <a:buFont typeface="Arial" panose="020B0604020202020204" pitchFamily="34" charset="0"/>
              <a:buChar char="•"/>
            </a:pPr>
            <a:r>
              <a:rPr lang="en-US" u="sng" baseline="0" dirty="0" smtClean="0">
                <a:latin typeface="Arial" panose="020B0604020202020204" pitchFamily="34" charset="0"/>
                <a:cs typeface="Arial" panose="020B0604020202020204" pitchFamily="34" charset="0"/>
              </a:rPr>
              <a:t>Rewarding ambitious vision</a:t>
            </a:r>
            <a:r>
              <a:rPr lang="en-US" baseline="0" dirty="0" smtClean="0">
                <a:latin typeface="Arial" panose="020B0604020202020204" pitchFamily="34" charset="0"/>
                <a:cs typeface="Arial" panose="020B0604020202020204" pitchFamily="34" charset="0"/>
              </a:rPr>
              <a:t> is achieved by developing a picture, based on National Strategic Plans or investment cases, of what each country would ideally like to do, over and above their funding allocation.  By eliciting the full expression of demand and having a pool of ‘incentive’ funding available, the Global Fund is able to allocate additional funds to the most compelling investment cases.</a:t>
            </a:r>
          </a:p>
          <a:p>
            <a:pPr marL="171450" indent="-171450">
              <a:spcAft>
                <a:spcPts val="0"/>
              </a:spcAft>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Another big change is to move away from the rounds based competition with a set application date, and allow countries to apply at a </a:t>
            </a:r>
            <a:r>
              <a:rPr lang="en-US" u="sng" baseline="0" dirty="0" smtClean="0">
                <a:latin typeface="Arial" panose="020B0604020202020204" pitchFamily="34" charset="0"/>
                <a:cs typeface="Arial" panose="020B0604020202020204" pitchFamily="34" charset="0"/>
              </a:rPr>
              <a:t>time that meets their own national schedules</a:t>
            </a:r>
            <a:r>
              <a:rPr lang="en-US" baseline="0" dirty="0" smtClean="0">
                <a:latin typeface="Arial" panose="020B0604020202020204" pitchFamily="34" charset="0"/>
                <a:cs typeface="Arial" panose="020B0604020202020204" pitchFamily="34" charset="0"/>
              </a:rPr>
              <a:t>, within the 2014-2016 time frame.</a:t>
            </a:r>
          </a:p>
          <a:p>
            <a:pPr marL="171450" indent="-171450">
              <a:spcAft>
                <a:spcPts val="0"/>
              </a:spcAft>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Finally, by including much of the implementation plans up front in the initial proposal, and with greater support from Global Fund Country Teams in the early stages, we are able to make it simpler for countries to navigate the new process.  By reducing complexity we are able to cut a lengthy process that used to take 2 years down to an average of 10 months.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3CD78AC5-3BF3-46D8-A869-2F1BA84ACCAB}"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xmlns="" val="3053874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txBox="1">
            <a:spLocks noGrp="1" noRot="1" noChangeAspect="1" noChangeArrowheads="1"/>
          </p:cNvSpPr>
          <p:nvPr>
            <p:ph type="sldImg"/>
          </p:nvPr>
        </p:nvSpPr>
        <p:spPr bwMode="auto">
          <a:xfrm>
            <a:off x="1117600" y="706438"/>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688182" y="4415790"/>
            <a:ext cx="5505450" cy="418338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s-SV" altLang="es-SV"/>
          </a:p>
        </p:txBody>
      </p:sp>
    </p:spTree>
    <p:extLst>
      <p:ext uri="{BB962C8B-B14F-4D97-AF65-F5344CB8AC3E}">
        <p14:creationId xmlns:p14="http://schemas.microsoft.com/office/powerpoint/2010/main" xmlns="" val="3619561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350FB03-2DB7-428A-A5B4-640F4B3663B5}" type="datetimeFigureOut">
              <a:rPr lang="es-SV" smtClean="0"/>
              <a:pPr/>
              <a:t>26/11/2014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A7D2AD92-C69F-4A87-806F-143EF0ACB996}" type="slidenum">
              <a:rPr lang="es-SV" smtClean="0"/>
              <a:pPr/>
              <a:t>‹Nº›</a:t>
            </a:fld>
            <a:endParaRPr lang="es-S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350FB03-2DB7-428A-A5B4-640F4B3663B5}" type="datetimeFigureOut">
              <a:rPr lang="es-SV" smtClean="0"/>
              <a:pPr/>
              <a:t>26/11/2014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A7D2AD92-C69F-4A87-806F-143EF0ACB996}" type="slidenum">
              <a:rPr lang="es-SV" smtClean="0"/>
              <a:pPr/>
              <a:t>‹Nº›</a:t>
            </a:fld>
            <a:endParaRPr lang="es-S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350FB03-2DB7-428A-A5B4-640F4B3663B5}" type="datetimeFigureOut">
              <a:rPr lang="es-SV" smtClean="0"/>
              <a:pPr/>
              <a:t>26/11/2014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A7D2AD92-C69F-4A87-806F-143EF0ACB996}" type="slidenum">
              <a:rPr lang="es-SV" smtClean="0"/>
              <a:pPr/>
              <a:t>‹Nº›</a:t>
            </a:fld>
            <a:endParaRPr lang="es-S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350FB03-2DB7-428A-A5B4-640F4B3663B5}" type="datetimeFigureOut">
              <a:rPr lang="es-SV" smtClean="0"/>
              <a:pPr/>
              <a:t>26/11/2014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A7D2AD92-C69F-4A87-806F-143EF0ACB996}" type="slidenum">
              <a:rPr lang="es-SV" smtClean="0"/>
              <a:pPr/>
              <a:t>‹Nº›</a:t>
            </a:fld>
            <a:endParaRPr lang="es-S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D350FB03-2DB7-428A-A5B4-640F4B3663B5}" type="datetimeFigureOut">
              <a:rPr lang="es-SV" smtClean="0"/>
              <a:pPr/>
              <a:t>26/11/2014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A7D2AD92-C69F-4A87-806F-143EF0ACB996}" type="slidenum">
              <a:rPr lang="es-SV" smtClean="0"/>
              <a:pPr/>
              <a:t>‹Nº›</a:t>
            </a:fld>
            <a:endParaRPr lang="es-S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350FB03-2DB7-428A-A5B4-640F4B3663B5}" type="datetimeFigureOut">
              <a:rPr lang="es-SV" smtClean="0"/>
              <a:pPr/>
              <a:t>26/11/2014</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A7D2AD92-C69F-4A87-806F-143EF0ACB996}" type="slidenum">
              <a:rPr lang="es-SV" smtClean="0"/>
              <a:pPr/>
              <a:t>‹Nº›</a:t>
            </a:fld>
            <a:endParaRPr lang="es-SV"/>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350FB03-2DB7-428A-A5B4-640F4B3663B5}" type="datetimeFigureOut">
              <a:rPr lang="es-SV" smtClean="0"/>
              <a:pPr/>
              <a:t>26/11/2014</a:t>
            </a:fld>
            <a:endParaRPr lang="es-SV"/>
          </a:p>
        </p:txBody>
      </p:sp>
      <p:sp>
        <p:nvSpPr>
          <p:cNvPr id="8" name="Footer Placeholder 7"/>
          <p:cNvSpPr>
            <a:spLocks noGrp="1"/>
          </p:cNvSpPr>
          <p:nvPr>
            <p:ph type="ftr" sz="quarter" idx="11"/>
          </p:nvPr>
        </p:nvSpPr>
        <p:spPr/>
        <p:txBody>
          <a:bodyPr/>
          <a:lstStyle/>
          <a:p>
            <a:endParaRPr lang="es-SV"/>
          </a:p>
        </p:txBody>
      </p:sp>
      <p:sp>
        <p:nvSpPr>
          <p:cNvPr id="9" name="Slide Number Placeholder 8"/>
          <p:cNvSpPr>
            <a:spLocks noGrp="1"/>
          </p:cNvSpPr>
          <p:nvPr>
            <p:ph type="sldNum" sz="quarter" idx="12"/>
          </p:nvPr>
        </p:nvSpPr>
        <p:spPr/>
        <p:txBody>
          <a:bodyPr/>
          <a:lstStyle/>
          <a:p>
            <a:fld id="{A7D2AD92-C69F-4A87-806F-143EF0ACB996}" type="slidenum">
              <a:rPr lang="es-SV" smtClean="0"/>
              <a:pPr/>
              <a:t>‹Nº›</a:t>
            </a:fld>
            <a:endParaRPr lang="es-S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D350FB03-2DB7-428A-A5B4-640F4B3663B5}" type="datetimeFigureOut">
              <a:rPr lang="es-SV" smtClean="0"/>
              <a:pPr/>
              <a:t>26/11/2014</a:t>
            </a:fld>
            <a:endParaRPr lang="es-SV"/>
          </a:p>
        </p:txBody>
      </p:sp>
      <p:sp>
        <p:nvSpPr>
          <p:cNvPr id="4" name="Footer Placeholder 3"/>
          <p:cNvSpPr>
            <a:spLocks noGrp="1"/>
          </p:cNvSpPr>
          <p:nvPr>
            <p:ph type="ftr" sz="quarter" idx="11"/>
          </p:nvPr>
        </p:nvSpPr>
        <p:spPr/>
        <p:txBody>
          <a:bodyPr/>
          <a:lstStyle/>
          <a:p>
            <a:endParaRPr lang="es-SV"/>
          </a:p>
        </p:txBody>
      </p:sp>
      <p:sp>
        <p:nvSpPr>
          <p:cNvPr id="5" name="Slide Number Placeholder 4"/>
          <p:cNvSpPr>
            <a:spLocks noGrp="1"/>
          </p:cNvSpPr>
          <p:nvPr>
            <p:ph type="sldNum" sz="quarter" idx="12"/>
          </p:nvPr>
        </p:nvSpPr>
        <p:spPr/>
        <p:txBody>
          <a:bodyPr/>
          <a:lstStyle/>
          <a:p>
            <a:fld id="{A7D2AD92-C69F-4A87-806F-143EF0ACB996}" type="slidenum">
              <a:rPr lang="es-SV" smtClean="0"/>
              <a:pPr/>
              <a:t>‹Nº›</a:t>
            </a:fld>
            <a:endParaRPr lang="es-S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50FB03-2DB7-428A-A5B4-640F4B3663B5}" type="datetimeFigureOut">
              <a:rPr lang="es-SV" smtClean="0"/>
              <a:pPr/>
              <a:t>26/11/2014</a:t>
            </a:fld>
            <a:endParaRPr lang="es-SV"/>
          </a:p>
        </p:txBody>
      </p:sp>
      <p:sp>
        <p:nvSpPr>
          <p:cNvPr id="3" name="Footer Placeholder 2"/>
          <p:cNvSpPr>
            <a:spLocks noGrp="1"/>
          </p:cNvSpPr>
          <p:nvPr>
            <p:ph type="ftr" sz="quarter" idx="11"/>
          </p:nvPr>
        </p:nvSpPr>
        <p:spPr/>
        <p:txBody>
          <a:bodyPr/>
          <a:lstStyle/>
          <a:p>
            <a:endParaRPr lang="es-SV"/>
          </a:p>
        </p:txBody>
      </p:sp>
      <p:sp>
        <p:nvSpPr>
          <p:cNvPr id="4" name="Slide Number Placeholder 3"/>
          <p:cNvSpPr>
            <a:spLocks noGrp="1"/>
          </p:cNvSpPr>
          <p:nvPr>
            <p:ph type="sldNum" sz="quarter" idx="12"/>
          </p:nvPr>
        </p:nvSpPr>
        <p:spPr/>
        <p:txBody>
          <a:bodyPr/>
          <a:lstStyle/>
          <a:p>
            <a:fld id="{A7D2AD92-C69F-4A87-806F-143EF0ACB996}" type="slidenum">
              <a:rPr lang="es-SV" smtClean="0"/>
              <a:pPr/>
              <a:t>‹Nº›</a:t>
            </a:fld>
            <a:endParaRPr lang="es-S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D350FB03-2DB7-428A-A5B4-640F4B3663B5}" type="datetimeFigureOut">
              <a:rPr lang="es-SV" smtClean="0"/>
              <a:pPr/>
              <a:t>26/11/2014</a:t>
            </a:fld>
            <a:endParaRPr lang="es-SV"/>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SV"/>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7D2AD92-C69F-4A87-806F-143EF0ACB996}" type="slidenum">
              <a:rPr lang="es-SV" smtClean="0"/>
              <a:pPr/>
              <a:t>‹Nº›</a:t>
            </a:fld>
            <a:endParaRPr lang="es-S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350FB03-2DB7-428A-A5B4-640F4B3663B5}" type="datetimeFigureOut">
              <a:rPr lang="es-SV" smtClean="0"/>
              <a:pPr/>
              <a:t>26/11/2014</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A7D2AD92-C69F-4A87-806F-143EF0ACB996}" type="slidenum">
              <a:rPr lang="es-SV" smtClean="0"/>
              <a:pPr/>
              <a:t>‹Nº›</a:t>
            </a:fld>
            <a:endParaRPr lang="es-S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D350FB03-2DB7-428A-A5B4-640F4B3663B5}" type="datetimeFigureOut">
              <a:rPr lang="es-SV" smtClean="0"/>
              <a:pPr/>
              <a:t>26/11/2014</a:t>
            </a:fld>
            <a:endParaRPr lang="es-SV"/>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SV"/>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7D2AD92-C69F-4A87-806F-143EF0ACB996}" type="slidenum">
              <a:rPr lang="es-SV" smtClean="0"/>
              <a:pPr/>
              <a:t>‹Nº›</a:t>
            </a:fld>
            <a:endParaRPr lang="es-SV"/>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365760"/>
            <a:ext cx="8143932" cy="734868"/>
          </a:xfrm>
        </p:spPr>
        <p:txBody>
          <a:bodyPr/>
          <a:lstStyle/>
          <a:p>
            <a:r>
              <a:rPr lang="es-SV" dirty="0" smtClean="0"/>
              <a:t>PRESENTACIÓN DE NOTA CONCEPTUAL AL </a:t>
            </a:r>
            <a:r>
              <a:rPr lang="es-SV" dirty="0" err="1" smtClean="0"/>
              <a:t>MCP</a:t>
            </a:r>
            <a:r>
              <a:rPr lang="es-SV" dirty="0" smtClean="0"/>
              <a:t> --ES, PARA  </a:t>
            </a:r>
            <a:r>
              <a:rPr lang="es-SV" dirty="0" err="1" smtClean="0"/>
              <a:t>APROBACION</a:t>
            </a:r>
            <a:r>
              <a:rPr lang="es-SV" dirty="0" smtClean="0"/>
              <a:t>  </a:t>
            </a:r>
            <a:endParaRPr lang="es-SV" dirty="0"/>
          </a:p>
        </p:txBody>
      </p:sp>
      <p:sp>
        <p:nvSpPr>
          <p:cNvPr id="3" name="2 Subtítulo"/>
          <p:cNvSpPr>
            <a:spLocks noGrp="1"/>
          </p:cNvSpPr>
          <p:nvPr>
            <p:ph idx="1"/>
          </p:nvPr>
        </p:nvSpPr>
        <p:spPr>
          <a:xfrm>
            <a:off x="899592" y="1772816"/>
            <a:ext cx="7444308" cy="2907661"/>
          </a:xfrm>
        </p:spPr>
        <p:txBody>
          <a:bodyPr/>
          <a:lstStyle/>
          <a:p>
            <a:r>
              <a:rPr lang="es-SV" dirty="0" smtClean="0"/>
              <a:t>27 DE NOVIEMBRE DEL 2014</a:t>
            </a:r>
          </a:p>
          <a:p>
            <a:endParaRPr lang="es-SV" dirty="0"/>
          </a:p>
          <a:p>
            <a:endParaRPr lang="es-SV" dirty="0" smtClean="0"/>
          </a:p>
          <a:p>
            <a:pPr>
              <a:buFont typeface="+mj-lt"/>
              <a:buAutoNum type="arabicPeriod"/>
            </a:pPr>
            <a:r>
              <a:rPr lang="es-SV" dirty="0" smtClean="0"/>
              <a:t>PROCESO.</a:t>
            </a:r>
          </a:p>
          <a:p>
            <a:pPr>
              <a:buFont typeface="+mj-lt"/>
              <a:buAutoNum type="arabicPeriod"/>
            </a:pPr>
            <a:r>
              <a:rPr lang="es-SV" dirty="0" smtClean="0"/>
              <a:t>NOTA CONCEPTUAL</a:t>
            </a:r>
          </a:p>
          <a:p>
            <a:pPr>
              <a:buFont typeface="+mj-lt"/>
              <a:buAutoNum type="arabicPeriod"/>
            </a:pPr>
            <a:r>
              <a:rPr lang="es-SV" dirty="0" smtClean="0"/>
              <a:t>DOCUMENTOS Y SU CONTENIDO PRINCIPAL DE CADA UNO DE ELLOS</a:t>
            </a:r>
          </a:p>
          <a:p>
            <a:pPr>
              <a:buFont typeface="+mj-lt"/>
              <a:buAutoNum type="arabicPeriod"/>
            </a:pPr>
            <a:r>
              <a:rPr lang="es-SV" dirty="0" smtClean="0"/>
              <a:t>ANEXOS</a:t>
            </a:r>
          </a:p>
          <a:p>
            <a:pPr>
              <a:buFont typeface="+mj-lt"/>
              <a:buAutoNum type="arabicPeriod"/>
            </a:pPr>
            <a:endParaRPr lang="es-SV" dirty="0"/>
          </a:p>
        </p:txBody>
      </p:sp>
    </p:spTree>
    <p:extLst>
      <p:ext uri="{BB962C8B-B14F-4D97-AF65-F5344CB8AC3E}">
        <p14:creationId xmlns:p14="http://schemas.microsoft.com/office/powerpoint/2010/main" xmlns="" val="3510112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1960" t="23120" r="4930" b="6321"/>
          <a:stretch/>
        </p:blipFill>
        <p:spPr>
          <a:xfrm>
            <a:off x="412681" y="332656"/>
            <a:ext cx="8956135" cy="6408712"/>
          </a:xfrm>
          <a:prstGeom prst="rect">
            <a:avLst/>
          </a:prstGeom>
        </p:spPr>
      </p:pic>
    </p:spTree>
    <p:extLst>
      <p:ext uri="{BB962C8B-B14F-4D97-AF65-F5344CB8AC3E}">
        <p14:creationId xmlns:p14="http://schemas.microsoft.com/office/powerpoint/2010/main" xmlns="" val="4016915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418" t="28559" r="776" b="5921"/>
          <a:stretch/>
        </p:blipFill>
        <p:spPr>
          <a:xfrm>
            <a:off x="21647" y="0"/>
            <a:ext cx="9172712" cy="6858000"/>
          </a:xfrm>
          <a:prstGeom prst="rect">
            <a:avLst/>
          </a:prstGeom>
        </p:spPr>
      </p:pic>
    </p:spTree>
    <p:extLst>
      <p:ext uri="{BB962C8B-B14F-4D97-AF65-F5344CB8AC3E}">
        <p14:creationId xmlns:p14="http://schemas.microsoft.com/office/powerpoint/2010/main" xmlns="" val="622990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333" t="27320" r="4168" b="6320"/>
          <a:stretch/>
        </p:blipFill>
        <p:spPr>
          <a:xfrm>
            <a:off x="0" y="0"/>
            <a:ext cx="8964540" cy="6858000"/>
          </a:xfrm>
          <a:prstGeom prst="rect">
            <a:avLst/>
          </a:prstGeom>
        </p:spPr>
      </p:pic>
    </p:spTree>
    <p:extLst>
      <p:ext uri="{BB962C8B-B14F-4D97-AF65-F5344CB8AC3E}">
        <p14:creationId xmlns:p14="http://schemas.microsoft.com/office/powerpoint/2010/main" xmlns="" val="2769093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3462" t="27320" r="16453" b="6320"/>
          <a:stretch/>
        </p:blipFill>
        <p:spPr>
          <a:xfrm>
            <a:off x="0" y="116632"/>
            <a:ext cx="8888886" cy="6624736"/>
          </a:xfrm>
          <a:prstGeom prst="rect">
            <a:avLst/>
          </a:prstGeom>
        </p:spPr>
      </p:pic>
    </p:spTree>
    <p:extLst>
      <p:ext uri="{BB962C8B-B14F-4D97-AF65-F5344CB8AC3E}">
        <p14:creationId xmlns:p14="http://schemas.microsoft.com/office/powerpoint/2010/main" xmlns="" val="2684320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611560" y="2420888"/>
            <a:ext cx="7920880" cy="2016224"/>
          </a:xfrm>
          <a:prstGeom prst="round2DiagRect">
            <a:avLst/>
          </a:prstGeom>
          <a:solidFill>
            <a:schemeClr val="accent5">
              <a:lumMod val="75000"/>
            </a:schemeClr>
          </a:solidFill>
          <a:ln>
            <a:solidFill>
              <a:srgbClr val="00B050"/>
            </a:solidFill>
          </a:ln>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SV" b="1" dirty="0"/>
              <a:t>PLAN DE MONITOREO Y EVALUACIÓN (M&amp;E) DEL PLAN ESTRATÉGICO NACIONAL MULTISECTORIAL PARA EL CONTROL DE LA TUBERCULOSIS EN EL SALVADOR 2016-2020</a:t>
            </a:r>
            <a:endParaRPr lang="es-SV" sz="4800" dirty="0"/>
          </a:p>
        </p:txBody>
      </p:sp>
    </p:spTree>
    <p:extLst>
      <p:ext uri="{BB962C8B-B14F-4D97-AF65-F5344CB8AC3E}">
        <p14:creationId xmlns:p14="http://schemas.microsoft.com/office/powerpoint/2010/main" xmlns="" val="2407147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2712" t="18092" r="50207" b="7009"/>
          <a:stretch/>
        </p:blipFill>
        <p:spPr bwMode="auto">
          <a:xfrm>
            <a:off x="61518" y="980728"/>
            <a:ext cx="4306802" cy="52565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1 Rectángulo"/>
          <p:cNvSpPr/>
          <p:nvPr/>
        </p:nvSpPr>
        <p:spPr>
          <a:xfrm>
            <a:off x="4824536" y="980728"/>
            <a:ext cx="3995936" cy="5493812"/>
          </a:xfrm>
          <a:prstGeom prst="rect">
            <a:avLst/>
          </a:prstGeom>
        </p:spPr>
        <p:txBody>
          <a:bodyPr wrap="square">
            <a:spAutoFit/>
          </a:bodyPr>
          <a:lstStyle/>
          <a:p>
            <a:pPr algn="just">
              <a:spcAft>
                <a:spcPts val="1800"/>
              </a:spcAft>
            </a:pPr>
            <a:r>
              <a:rPr lang="es-SV" sz="2100" b="1" cap="all" dirty="0"/>
              <a:t>Introducción</a:t>
            </a:r>
          </a:p>
          <a:p>
            <a:pPr algn="just"/>
            <a:r>
              <a:rPr lang="es-SV" sz="2100" dirty="0"/>
              <a:t>El Plan de Monitoreo y Evaluación del Programa Nacional de Tuberculosis y Enfermedades Respiratorias (PNTYER) en El Salvador, será implementado con la finalidad de medir el desempeño, contar con información de calidad, documentar, orientar las acciones y estrategias destinadas a prevenir y controlar la Tuberculosis así como documentar el grado de cumplimiento de las metas, objetivos e indicadores y en apoyo a todo cambio </a:t>
            </a:r>
            <a:r>
              <a:rPr lang="es-SV" sz="2100" dirty="0" smtClean="0"/>
              <a:t>programático…</a:t>
            </a:r>
            <a:endParaRPr lang="es-SV" sz="2100" dirty="0"/>
          </a:p>
        </p:txBody>
      </p:sp>
    </p:spTree>
    <p:extLst>
      <p:ext uri="{BB962C8B-B14F-4D97-AF65-F5344CB8AC3E}">
        <p14:creationId xmlns:p14="http://schemas.microsoft.com/office/powerpoint/2010/main" xmlns="" val="109347809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046921"/>
            <a:ext cx="8147537" cy="5478423"/>
          </a:xfrm>
          <a:prstGeom prst="rect">
            <a:avLst/>
          </a:prstGeom>
        </p:spPr>
        <p:txBody>
          <a:bodyPr wrap="square">
            <a:spAutoFit/>
          </a:bodyPr>
          <a:lstStyle/>
          <a:p>
            <a:pPr algn="just">
              <a:spcAft>
                <a:spcPts val="600"/>
              </a:spcAft>
            </a:pPr>
            <a:r>
              <a:rPr lang="es-SV" sz="2200" b="1" cap="all" dirty="0" smtClean="0"/>
              <a:t>…</a:t>
            </a:r>
            <a:r>
              <a:rPr lang="es-SV" sz="2200" dirty="0" smtClean="0"/>
              <a:t>El </a:t>
            </a:r>
            <a:r>
              <a:rPr lang="es-SV" sz="2200" dirty="0"/>
              <a:t>Plan desarrolla el sistema de monitoreo y evaluación incluyendo indicadores, metodología, funciones, procesos, procedimientos de todos los actores involucrados para la implementación del programa</a:t>
            </a:r>
            <a:r>
              <a:rPr lang="es-SV" sz="2200" dirty="0" smtClean="0"/>
              <a:t>.</a:t>
            </a:r>
          </a:p>
          <a:p>
            <a:pPr algn="just">
              <a:spcAft>
                <a:spcPts val="600"/>
              </a:spcAft>
            </a:pPr>
            <a:r>
              <a:rPr lang="es-SV" sz="2200" dirty="0"/>
              <a:t>El actual documento es una herramienta que facilitará la toma de decisión oportuna y eficaz en la gerencia, basada en el buen desempeño, en su conjunto tiene como eje transversal la implementación de un trabajo participativo, en el que se centran esfuerzos entre el PNTYER, diferentes actores nacionales, socios y ejecutores, entre otros.</a:t>
            </a:r>
          </a:p>
          <a:p>
            <a:pPr algn="just">
              <a:spcAft>
                <a:spcPts val="600"/>
              </a:spcAft>
            </a:pPr>
            <a:r>
              <a:rPr lang="es-SV" sz="2200" dirty="0"/>
              <a:t>Para la construcción del presente Plan de M&amp;E se ha tomado en consideración las siguientes directrices e instrumentos/herramientas:</a:t>
            </a:r>
          </a:p>
          <a:p>
            <a:pPr marL="542925" lvl="0" indent="-277813" algn="just">
              <a:spcAft>
                <a:spcPts val="600"/>
              </a:spcAft>
              <a:buFont typeface="+mj-lt"/>
              <a:buAutoNum type="arabicPeriod"/>
            </a:pPr>
            <a:r>
              <a:rPr lang="es-SV" sz="2200" dirty="0"/>
              <a:t>Guía para la presentación de un plan de </a:t>
            </a:r>
            <a:r>
              <a:rPr lang="es-SV" sz="2200" dirty="0" smtClean="0"/>
              <a:t>M&amp;E </a:t>
            </a:r>
            <a:r>
              <a:rPr lang="es-SV" sz="2200" dirty="0"/>
              <a:t>para Fondo Mundial, edición Nov. 2009.</a:t>
            </a:r>
          </a:p>
          <a:p>
            <a:pPr marL="542925" indent="-277813" algn="just">
              <a:spcAft>
                <a:spcPts val="600"/>
              </a:spcAft>
              <a:buFont typeface="+mj-lt"/>
              <a:buAutoNum type="arabicPeriod"/>
            </a:pPr>
            <a:r>
              <a:rPr lang="es-ES" sz="2200" dirty="0"/>
              <a:t>Plan Estratégico Nacional Multisectorial para el Control de la Tuberculosis en El Salvador 2016-2020 (</a:t>
            </a:r>
            <a:r>
              <a:rPr lang="es-ES" sz="2200" dirty="0" smtClean="0"/>
              <a:t>PENMTB</a:t>
            </a:r>
            <a:r>
              <a:rPr lang="es-ES" sz="2200" dirty="0"/>
              <a:t>)</a:t>
            </a:r>
            <a:r>
              <a:rPr lang="es-SV" sz="2200" dirty="0"/>
              <a:t>.</a:t>
            </a:r>
          </a:p>
        </p:txBody>
      </p:sp>
    </p:spTree>
    <p:extLst>
      <p:ext uri="{BB962C8B-B14F-4D97-AF65-F5344CB8AC3E}">
        <p14:creationId xmlns:p14="http://schemas.microsoft.com/office/powerpoint/2010/main" xmlns="" val="40949972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79712" y="476672"/>
            <a:ext cx="6364188" cy="4203805"/>
          </a:xfrm>
        </p:spPr>
        <p:txBody>
          <a:bodyPr/>
          <a:lstStyle/>
          <a:p>
            <a:r>
              <a:rPr lang="es-ES" sz="1800" dirty="0">
                <a:solidFill>
                  <a:schemeClr val="accent2">
                    <a:lumMod val="75000"/>
                  </a:schemeClr>
                </a:solidFill>
              </a:rPr>
              <a:t>Sección 3: Solicitud de financiamiento </a:t>
            </a:r>
            <a:br>
              <a:rPr lang="es-ES" sz="1800" dirty="0">
                <a:solidFill>
                  <a:schemeClr val="accent2">
                    <a:lumMod val="75000"/>
                  </a:schemeClr>
                </a:solidFill>
              </a:rPr>
            </a:br>
            <a:endParaRPr lang="es-SV" sz="1800" dirty="0">
              <a:solidFill>
                <a:schemeClr val="accent2">
                  <a:lumMod val="75000"/>
                </a:schemeClr>
              </a:solidFill>
            </a:endParaRPr>
          </a:p>
          <a:p>
            <a:r>
              <a:rPr lang="es-ES" dirty="0"/>
              <a:t>Tomando como base el análisis proporcionado, el </a:t>
            </a:r>
            <a:r>
              <a:rPr lang="es-ES" dirty="0" smtClean="0"/>
              <a:t> país   priorizo </a:t>
            </a:r>
            <a:r>
              <a:rPr lang="es-ES" dirty="0"/>
              <a:t>sus necesidades de financiamiento del Fondo Mundial mediante la selección de módulos apropiados. </a:t>
            </a:r>
            <a:endParaRPr lang="es-SV" dirty="0"/>
          </a:p>
          <a:p>
            <a:r>
              <a:rPr lang="es-ES" dirty="0"/>
              <a:t> </a:t>
            </a:r>
            <a:endParaRPr lang="es-SV" dirty="0"/>
          </a:p>
          <a:p>
            <a:r>
              <a:rPr lang="es-ES" dirty="0">
                <a:solidFill>
                  <a:schemeClr val="accent2">
                    <a:lumMod val="75000"/>
                  </a:schemeClr>
                </a:solidFill>
              </a:rPr>
              <a:t>Sección 4: Disposiciones de aplicación y evaluación de riesgos </a:t>
            </a:r>
            <a:br>
              <a:rPr lang="es-ES" dirty="0">
                <a:solidFill>
                  <a:schemeClr val="accent2">
                    <a:lumMod val="75000"/>
                  </a:schemeClr>
                </a:solidFill>
              </a:rPr>
            </a:br>
            <a:endParaRPr lang="es-SV" dirty="0">
              <a:solidFill>
                <a:schemeClr val="accent2">
                  <a:lumMod val="75000"/>
                </a:schemeClr>
              </a:solidFill>
            </a:endParaRPr>
          </a:p>
          <a:p>
            <a:r>
              <a:rPr lang="es-ES" dirty="0"/>
              <a:t>Tras definir los módulos y las intervenciones que se incluyen en la solicitud de financiamiento propuesta, el solicitante debe asegurar una capacidad de ejecución suficiente y medidas de mitigación de riesgos para la ejecución del programa.</a:t>
            </a:r>
            <a:endParaRPr lang="es-SV" dirty="0"/>
          </a:p>
          <a:p>
            <a:endParaRPr lang="es-SV" dirty="0"/>
          </a:p>
        </p:txBody>
      </p:sp>
      <p:sp>
        <p:nvSpPr>
          <p:cNvPr id="4" name="Pentagon 50"/>
          <p:cNvSpPr/>
          <p:nvPr/>
        </p:nvSpPr>
        <p:spPr>
          <a:xfrm>
            <a:off x="179512" y="1052736"/>
            <a:ext cx="1872209" cy="2567167"/>
          </a:xfrm>
          <a:prstGeom prst="homePlate">
            <a:avLst>
              <a:gd name="adj" fmla="val 12792"/>
            </a:avLst>
          </a:prstGeom>
          <a:solidFill>
            <a:srgbClr val="FF0000"/>
          </a:solidFill>
          <a:ln>
            <a:noFill/>
          </a:ln>
        </p:spPr>
        <p:txBody>
          <a:bodyPr anchor="ctr"/>
          <a:lstStyle/>
          <a:p>
            <a:pPr algn="ctr"/>
            <a:r>
              <a:rPr lang="es-ES_tradnl" sz="2000" b="1" dirty="0" smtClean="0">
                <a:solidFill>
                  <a:srgbClr val="FFFFFF"/>
                </a:solidFill>
              </a:rPr>
              <a:t>Contenido de la nota conceptual</a:t>
            </a:r>
            <a:endParaRPr lang="es-ES_tradnl" sz="2000" b="1" dirty="0">
              <a:solidFill>
                <a:srgbClr val="FFFFFF"/>
              </a:solidFill>
            </a:endParaRPr>
          </a:p>
        </p:txBody>
      </p:sp>
    </p:spTree>
    <p:extLst>
      <p:ext uri="{BB962C8B-B14F-4D97-AF65-F5344CB8AC3E}">
        <p14:creationId xmlns:p14="http://schemas.microsoft.com/office/powerpoint/2010/main" xmlns="" val="1988214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DOCUMENTOS Y TABLAS CONTENTIVAS DE LA NOTA CONCEPTUAL</a:t>
            </a:r>
            <a:endParaRPr lang="es-SV" dirty="0"/>
          </a:p>
        </p:txBody>
      </p:sp>
      <p:sp>
        <p:nvSpPr>
          <p:cNvPr id="3" name="2 Marcador de contenido"/>
          <p:cNvSpPr>
            <a:spLocks noGrp="1"/>
          </p:cNvSpPr>
          <p:nvPr>
            <p:ph idx="1"/>
          </p:nvPr>
        </p:nvSpPr>
        <p:spPr/>
        <p:txBody>
          <a:bodyPr>
            <a:normAutofit/>
          </a:bodyPr>
          <a:lstStyle/>
          <a:p>
            <a:r>
              <a:rPr lang="es-ES" sz="1800" b="1" dirty="0" smtClean="0"/>
              <a:t>Documento NC</a:t>
            </a:r>
          </a:p>
          <a:p>
            <a:r>
              <a:rPr lang="es-ES" sz="1800" b="1" dirty="0" smtClean="0"/>
              <a:t>Tabla </a:t>
            </a:r>
            <a:r>
              <a:rPr lang="es-ES" sz="1800" b="1" dirty="0"/>
              <a:t>1. Tabla de análisis de deficiencias de financiamiento y de financiamiento de contrapartida </a:t>
            </a:r>
            <a:endParaRPr lang="es-SV" sz="1800" dirty="0"/>
          </a:p>
          <a:p>
            <a:r>
              <a:rPr lang="es-ES" sz="1800" b="1" dirty="0"/>
              <a:t>Tabla 2: Tabla de deficiencias programáticas. </a:t>
            </a:r>
            <a:endParaRPr lang="es-SV" sz="1800" dirty="0"/>
          </a:p>
          <a:p>
            <a:r>
              <a:rPr lang="es-ES" sz="1800" b="1" dirty="0"/>
              <a:t>Tabla 3. Herramienta modular </a:t>
            </a:r>
            <a:endParaRPr lang="es-SV" sz="1800" dirty="0"/>
          </a:p>
          <a:p>
            <a:r>
              <a:rPr lang="es-ES" sz="1800" b="1" dirty="0"/>
              <a:t>Tabla 4. Voluntad de Pagar (</a:t>
            </a:r>
            <a:r>
              <a:rPr lang="es-ES" sz="1800" b="1" dirty="0" err="1"/>
              <a:t>Willingness</a:t>
            </a:r>
            <a:r>
              <a:rPr lang="es-ES" sz="1800" b="1" dirty="0"/>
              <a:t>-to-</a:t>
            </a:r>
            <a:r>
              <a:rPr lang="es-ES" sz="1800" b="1" dirty="0" err="1"/>
              <a:t>pay</a:t>
            </a:r>
            <a:r>
              <a:rPr lang="es-ES" sz="1800" b="1" dirty="0"/>
              <a:t>) </a:t>
            </a:r>
            <a:endParaRPr lang="es-SV" sz="1800" dirty="0"/>
          </a:p>
          <a:p>
            <a:r>
              <a:rPr lang="es-ES" sz="1800" b="1" dirty="0"/>
              <a:t>Tabla 5. Requisitos de elegibilidad del MCP</a:t>
            </a:r>
            <a:endParaRPr lang="es-SV" sz="1800" dirty="0"/>
          </a:p>
          <a:p>
            <a:r>
              <a:rPr lang="es-ES" sz="1800" b="1" dirty="0"/>
              <a:t>Tabla 6. Aprobación de la Nota Conceptual por parte del MCP</a:t>
            </a:r>
            <a:endParaRPr lang="es-SV" sz="1800" dirty="0"/>
          </a:p>
          <a:p>
            <a:r>
              <a:rPr lang="es-ES" sz="1800" b="1" dirty="0"/>
              <a:t>Tabla 7. Lista de abreviaturas y anexos</a:t>
            </a:r>
            <a:endParaRPr lang="es-SV" sz="1800" dirty="0"/>
          </a:p>
        </p:txBody>
      </p:sp>
    </p:spTree>
    <p:extLst>
      <p:ext uri="{BB962C8B-B14F-4D97-AF65-F5344CB8AC3E}">
        <p14:creationId xmlns:p14="http://schemas.microsoft.com/office/powerpoint/2010/main" xmlns="" val="2604687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2204864"/>
            <a:ext cx="7920880" cy="1872208"/>
          </a:xfrm>
          <a:prstGeom prst="round2DiagRect">
            <a:avLst/>
          </a:prstGeom>
          <a:solidFill>
            <a:schemeClr val="accent5">
              <a:lumMod val="75000"/>
            </a:schemeClr>
          </a:solidFill>
          <a:ln>
            <a:solidFill>
              <a:srgbClr val="00B050"/>
            </a:solidFill>
          </a:ln>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r>
              <a:rPr lang="es-ES" sz="3200" b="1" dirty="0">
                <a:solidFill>
                  <a:srgbClr val="0070C0"/>
                </a:solidFill>
              </a:rPr>
              <a:t>PLAN DE GESTION DE RIESGOS                                 PARA LA EJECUCION DEL </a:t>
            </a:r>
            <a:r>
              <a:rPr lang="es-ES" sz="3200" b="1" dirty="0" smtClean="0">
                <a:solidFill>
                  <a:srgbClr val="0070C0"/>
                </a:solidFill>
              </a:rPr>
              <a:t>PENMTB </a:t>
            </a:r>
            <a:r>
              <a:rPr lang="es-ES" sz="3200" b="1" dirty="0">
                <a:solidFill>
                  <a:srgbClr val="0070C0"/>
                </a:solidFill>
              </a:rPr>
              <a:t>2016-2020</a:t>
            </a:r>
            <a:endParaRPr lang="es-SV" sz="3200" dirty="0">
              <a:solidFill>
                <a:srgbClr val="0070C0"/>
              </a:solidFill>
            </a:endParaRPr>
          </a:p>
        </p:txBody>
      </p:sp>
    </p:spTree>
    <p:extLst>
      <p:ext uri="{BB962C8B-B14F-4D97-AF65-F5344CB8AC3E}">
        <p14:creationId xmlns:p14="http://schemas.microsoft.com/office/powerpoint/2010/main" xmlns="" val="33352615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PROCESO DE ELABORACIÓN DE NOTA CONCEPTUAL</a:t>
            </a:r>
            <a:endParaRPr lang="es-ES" dirty="0"/>
          </a:p>
        </p:txBody>
      </p:sp>
      <p:sp>
        <p:nvSpPr>
          <p:cNvPr id="3" name="2 Marcador de contenido"/>
          <p:cNvSpPr>
            <a:spLocks noGrp="1"/>
          </p:cNvSpPr>
          <p:nvPr>
            <p:ph idx="1"/>
          </p:nvPr>
        </p:nvSpPr>
        <p:spPr>
          <a:xfrm>
            <a:off x="822960" y="1100628"/>
            <a:ext cx="7520940" cy="3971446"/>
          </a:xfrm>
        </p:spPr>
        <p:txBody>
          <a:bodyPr>
            <a:normAutofit lnSpcReduction="10000"/>
          </a:bodyPr>
          <a:lstStyle/>
          <a:p>
            <a:endParaRPr lang="es-ES" dirty="0" smtClean="0"/>
          </a:p>
          <a:p>
            <a:pPr>
              <a:buFont typeface="Wingdings" pitchFamily="2" charset="2"/>
              <a:buChar char="ü"/>
            </a:pPr>
            <a:r>
              <a:rPr lang="es-ES" dirty="0" smtClean="0"/>
              <a:t>INTERÉS DEL PAÍS EN PRESENTAR PROPUESTA</a:t>
            </a:r>
          </a:p>
          <a:p>
            <a:pPr>
              <a:buFont typeface="Wingdings" pitchFamily="2" charset="2"/>
              <a:buChar char="ü"/>
            </a:pPr>
            <a:r>
              <a:rPr lang="es-ES" dirty="0" smtClean="0"/>
              <a:t>CONFORMACIÓN DE EQUIPO MULTISECTORIAL ,</a:t>
            </a:r>
          </a:p>
          <a:p>
            <a:pPr>
              <a:buFont typeface="Wingdings" pitchFamily="2" charset="2"/>
              <a:buChar char="ü"/>
            </a:pPr>
            <a:r>
              <a:rPr lang="es-ES" dirty="0" smtClean="0"/>
              <a:t>DESARROLLO DIÁLOGO DE PAÍS .</a:t>
            </a:r>
            <a:r>
              <a:rPr lang="es-ES" dirty="0" smtClean="0"/>
              <a:t> (DISTRIBUCIÓN EQUITATIVA DE RECURSOS POR ENFERMEDAD)</a:t>
            </a:r>
            <a:endParaRPr lang="es-ES" dirty="0" smtClean="0"/>
          </a:p>
          <a:p>
            <a:pPr>
              <a:buFont typeface="Wingdings" pitchFamily="2" charset="2"/>
              <a:buChar char="ü"/>
            </a:pPr>
            <a:r>
              <a:rPr lang="es-ES" dirty="0" smtClean="0"/>
              <a:t>ELECCIÓN Y RATIFICACIÓN DEL </a:t>
            </a:r>
            <a:r>
              <a:rPr lang="es-ES" dirty="0" err="1" smtClean="0"/>
              <a:t>RP</a:t>
            </a:r>
            <a:endParaRPr lang="es-ES" dirty="0" smtClean="0"/>
          </a:p>
          <a:p>
            <a:pPr>
              <a:buFont typeface="Wingdings" pitchFamily="2" charset="2"/>
              <a:buChar char="ü"/>
            </a:pPr>
            <a:r>
              <a:rPr lang="es-ES" dirty="0" smtClean="0"/>
              <a:t>DEFINICIÓN DE ESTRATEGIAS </a:t>
            </a:r>
          </a:p>
          <a:p>
            <a:pPr>
              <a:buFont typeface="Wingdings" pitchFamily="2" charset="2"/>
              <a:buChar char="ü"/>
            </a:pPr>
            <a:r>
              <a:rPr lang="es-ES" dirty="0" err="1" smtClean="0"/>
              <a:t>PENM</a:t>
            </a:r>
            <a:r>
              <a:rPr lang="es-ES" dirty="0" smtClean="0"/>
              <a:t> COMO BASE DE LA </a:t>
            </a:r>
            <a:r>
              <a:rPr lang="es-ES" dirty="0" err="1" smtClean="0"/>
              <a:t>NC</a:t>
            </a:r>
            <a:endParaRPr lang="es-ES" dirty="0" smtClean="0"/>
          </a:p>
          <a:p>
            <a:pPr>
              <a:buFont typeface="Wingdings" pitchFamily="2" charset="2"/>
              <a:buChar char="ü"/>
            </a:pPr>
            <a:r>
              <a:rPr lang="es-ES" dirty="0" smtClean="0"/>
              <a:t>EVALUACIÓN CONJUNTA </a:t>
            </a:r>
          </a:p>
          <a:p>
            <a:pPr>
              <a:buFont typeface="Wingdings" pitchFamily="2" charset="2"/>
              <a:buChar char="ü"/>
            </a:pPr>
            <a:r>
              <a:rPr lang="es-ES" dirty="0" smtClean="0"/>
              <a:t>VOLUNTAD DE PAGO  Y FONDOS DE CONTRAPARTIDA</a:t>
            </a:r>
          </a:p>
          <a:p>
            <a:pPr>
              <a:buFont typeface="Wingdings" pitchFamily="2" charset="2"/>
              <a:buChar char="ü"/>
            </a:pPr>
            <a:r>
              <a:rPr lang="es-ES" dirty="0" smtClean="0"/>
              <a:t>CANJE DE DEUDA POR SALUD</a:t>
            </a:r>
          </a:p>
          <a:p>
            <a:pPr>
              <a:buFont typeface="Wingdings" pitchFamily="2" charset="2"/>
              <a:buChar char="ü"/>
            </a:pPr>
            <a:r>
              <a:rPr lang="es-ES" dirty="0" smtClean="0"/>
              <a:t>PLAN </a:t>
            </a:r>
            <a:r>
              <a:rPr lang="es-ES" smtClean="0"/>
              <a:t>DE IMPLEMENTACIÓN</a:t>
            </a:r>
            <a:endParaRPr lang="es-ES" dirty="0" smtClean="0"/>
          </a:p>
          <a:p>
            <a:pPr>
              <a:buFont typeface="Wingdings" pitchFamily="2" charset="2"/>
              <a:buChar char="ü"/>
            </a:pPr>
            <a:endParaRPr lang="es-ES" dirty="0" smtClean="0"/>
          </a:p>
          <a:p>
            <a:pPr>
              <a:buFont typeface="Wingdings" pitchFamily="2" charset="2"/>
              <a:buChar char="ü"/>
            </a:pPr>
            <a:endParaRPr lang="es-ES" dirty="0" smtClean="0"/>
          </a:p>
          <a:p>
            <a:pPr>
              <a:buFont typeface="Wingdings" pitchFamily="2" charset="2"/>
              <a:buChar char="ü"/>
            </a:pPr>
            <a:endParaRPr lang="es-ES" dirty="0" smtClean="0"/>
          </a:p>
          <a:p>
            <a:pPr>
              <a:buFont typeface="Wingdings" pitchFamily="2" charset="2"/>
              <a:buChar char="ü"/>
            </a:pPr>
            <a:endParaRPr lang="es-ES" dirty="0" smtClean="0"/>
          </a:p>
          <a:p>
            <a:pPr>
              <a:buFont typeface="Wingdings" pitchFamily="2" charset="2"/>
              <a:buChar char="ü"/>
            </a:pPr>
            <a:endParaRPr lang="es-ES" dirty="0" smtClean="0"/>
          </a:p>
          <a:p>
            <a:pPr>
              <a:buFont typeface="Wingdings" pitchFamily="2" charset="2"/>
              <a:buChar char="ü"/>
            </a:pPr>
            <a:endParaRPr lang="es-ES" dirty="0" smtClean="0"/>
          </a:p>
          <a:p>
            <a:pPr>
              <a:buFont typeface="Wingdings" pitchFamily="2" charset="2"/>
              <a:buChar char="ü"/>
            </a:pPr>
            <a:endParaRPr lang="es-ES" dirty="0" smtClean="0"/>
          </a:p>
          <a:p>
            <a:pPr>
              <a:buFont typeface="Wingdings" pitchFamily="2" charset="2"/>
              <a:buChar char="ü"/>
            </a:pPr>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5184" t="18349" r="50309" b="6961"/>
          <a:stretch/>
        </p:blipFill>
        <p:spPr bwMode="auto">
          <a:xfrm>
            <a:off x="179512" y="1052438"/>
            <a:ext cx="4122045" cy="54729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2 Rectángulo"/>
          <p:cNvSpPr/>
          <p:nvPr/>
        </p:nvSpPr>
        <p:spPr>
          <a:xfrm>
            <a:off x="4716016" y="1052438"/>
            <a:ext cx="4176464" cy="5616922"/>
          </a:xfrm>
          <a:prstGeom prst="rect">
            <a:avLst/>
          </a:prstGeom>
        </p:spPr>
        <p:txBody>
          <a:bodyPr wrap="square">
            <a:spAutoFit/>
          </a:bodyPr>
          <a:lstStyle/>
          <a:p>
            <a:pPr algn="just">
              <a:spcAft>
                <a:spcPts val="600"/>
              </a:spcAft>
            </a:pPr>
            <a:r>
              <a:rPr lang="es-SV" sz="2000" b="1" dirty="0" smtClean="0"/>
              <a:t>Introducción</a:t>
            </a:r>
          </a:p>
          <a:p>
            <a:pPr algn="just">
              <a:spcAft>
                <a:spcPts val="600"/>
              </a:spcAft>
            </a:pPr>
            <a:r>
              <a:rPr lang="es-SV" dirty="0" smtClean="0"/>
              <a:t>Para </a:t>
            </a:r>
            <a:r>
              <a:rPr lang="es-SV" dirty="0"/>
              <a:t>garantizar la eficiente ejecución de este </a:t>
            </a:r>
            <a:r>
              <a:rPr lang="es-SV" dirty="0" smtClean="0"/>
              <a:t>PENMTB </a:t>
            </a:r>
            <a:r>
              <a:rPr lang="es-SV" dirty="0"/>
              <a:t>2016-2020 se ha desarrollado el presente PLAN DE GESTION DE RIESGOS</a:t>
            </a:r>
            <a:r>
              <a:rPr lang="es-SV" dirty="0" smtClean="0"/>
              <a:t>.</a:t>
            </a:r>
            <a:endParaRPr lang="es-SV" dirty="0"/>
          </a:p>
          <a:p>
            <a:pPr algn="just">
              <a:spcAft>
                <a:spcPts val="600"/>
              </a:spcAft>
            </a:pPr>
            <a:r>
              <a:rPr lang="es-SV" dirty="0"/>
              <a:t>Este plan contiene las </a:t>
            </a:r>
            <a:r>
              <a:rPr lang="es-SV" b="1" dirty="0"/>
              <a:t>medidas técnicas, humanas y organizativas </a:t>
            </a:r>
            <a:r>
              <a:rPr lang="es-SV" dirty="0"/>
              <a:t>necesarias para garantizar la continuidad del PEMN TB 2016-2020 y sus operaciones. </a:t>
            </a:r>
          </a:p>
          <a:p>
            <a:pPr algn="just">
              <a:spcAft>
                <a:spcPts val="600"/>
              </a:spcAft>
            </a:pPr>
            <a:r>
              <a:rPr lang="es-SV" dirty="0"/>
              <a:t>Entenderemos que en este plan de gestión de riesgo se incorporan los procedimientos alternativos al orden normal de la operatividad PEMN TB 2016-2020 cuyo fin es permitir el normal funcionamiento de este, aun cuando alguna de sus funciones se viese dañada por una limitante o situación que impida el normal desarrollo de las actividades por una condición interna o externa.</a:t>
            </a:r>
          </a:p>
        </p:txBody>
      </p:sp>
    </p:spTree>
    <p:extLst>
      <p:ext uri="{BB962C8B-B14F-4D97-AF65-F5344CB8AC3E}">
        <p14:creationId xmlns:p14="http://schemas.microsoft.com/office/powerpoint/2010/main" xmlns="" val="32898288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xmlns="" val="581855174"/>
              </p:ext>
            </p:extLst>
          </p:nvPr>
        </p:nvGraphicFramePr>
        <p:xfrm>
          <a:off x="1475656" y="116632"/>
          <a:ext cx="6984776" cy="6603565"/>
        </p:xfrm>
        <a:graphic>
          <a:graphicData uri="http://schemas.openxmlformats.org/drawingml/2006/table">
            <a:tbl>
              <a:tblPr firstRow="1" firstCol="1" bandRow="1">
                <a:tableStyleId>{EB344D84-9AFB-497E-A393-DC336BA19D2E}</a:tableStyleId>
              </a:tblPr>
              <a:tblGrid>
                <a:gridCol w="3492388"/>
                <a:gridCol w="3492388"/>
              </a:tblGrid>
              <a:tr h="201307">
                <a:tc>
                  <a:txBody>
                    <a:bodyPr/>
                    <a:lstStyle/>
                    <a:p>
                      <a:pPr>
                        <a:lnSpc>
                          <a:spcPct val="115000"/>
                        </a:lnSpc>
                        <a:spcAft>
                          <a:spcPts val="0"/>
                        </a:spcAft>
                      </a:pPr>
                      <a:r>
                        <a:rPr lang="es-ES" sz="1200" dirty="0">
                          <a:effectLst/>
                        </a:rPr>
                        <a:t>DOCUMENTO O TABLA</a:t>
                      </a:r>
                      <a:endParaRPr lang="es-SV" sz="1400" dirty="0">
                        <a:effectLst/>
                        <a:latin typeface="Times New Roman"/>
                        <a:ea typeface="Times New Roman"/>
                      </a:endParaRPr>
                    </a:p>
                  </a:txBody>
                  <a:tcPr marL="50313" marR="50313" marT="0" marB="0" anchor="ctr"/>
                </a:tc>
                <a:tc>
                  <a:txBody>
                    <a:bodyPr/>
                    <a:lstStyle/>
                    <a:p>
                      <a:pPr>
                        <a:lnSpc>
                          <a:spcPct val="115000"/>
                        </a:lnSpc>
                        <a:spcAft>
                          <a:spcPts val="0"/>
                        </a:spcAft>
                      </a:pPr>
                      <a:r>
                        <a:rPr lang="es-ES" sz="1200">
                          <a:effectLst/>
                        </a:rPr>
                        <a:t>NIVEL DE AVANCE</a:t>
                      </a:r>
                      <a:endParaRPr lang="es-SV" sz="1400">
                        <a:effectLst/>
                        <a:latin typeface="Times New Roman"/>
                        <a:ea typeface="Times New Roman"/>
                      </a:endParaRPr>
                    </a:p>
                  </a:txBody>
                  <a:tcPr marL="50313" marR="50313" marT="0" marB="0" anchor="ctr"/>
                </a:tc>
              </a:tr>
              <a:tr h="1021307">
                <a:tc>
                  <a:txBody>
                    <a:bodyPr/>
                    <a:lstStyle/>
                    <a:p>
                      <a:pPr>
                        <a:lnSpc>
                          <a:spcPct val="115000"/>
                        </a:lnSpc>
                        <a:spcAft>
                          <a:spcPts val="0"/>
                        </a:spcAft>
                      </a:pPr>
                      <a:r>
                        <a:rPr lang="es-ES" sz="1200">
                          <a:effectLst/>
                        </a:rPr>
                        <a:t> </a:t>
                      </a:r>
                      <a:endParaRPr lang="es-SV" sz="1400">
                        <a:effectLst/>
                      </a:endParaRPr>
                    </a:p>
                    <a:p>
                      <a:pPr>
                        <a:lnSpc>
                          <a:spcPct val="115000"/>
                        </a:lnSpc>
                        <a:spcAft>
                          <a:spcPts val="0"/>
                        </a:spcAft>
                      </a:pPr>
                      <a:r>
                        <a:rPr lang="es-ES" sz="1200">
                          <a:effectLst/>
                        </a:rPr>
                        <a:t>Documento de la Nota Conceptual Estándar:</a:t>
                      </a:r>
                      <a:endParaRPr lang="es-SV" sz="1400">
                        <a:effectLst/>
                      </a:endParaRPr>
                    </a:p>
                    <a:p>
                      <a:pPr>
                        <a:lnSpc>
                          <a:spcPct val="115000"/>
                        </a:lnSpc>
                        <a:spcAft>
                          <a:spcPts val="0"/>
                        </a:spcAft>
                      </a:pPr>
                      <a:r>
                        <a:rPr lang="es-ES" sz="1200">
                          <a:effectLst/>
                        </a:rPr>
                        <a:t> </a:t>
                      </a:r>
                      <a:endParaRPr lang="es-SV" sz="1400">
                        <a:effectLst/>
                        <a:latin typeface="Times New Roman"/>
                        <a:ea typeface="Times New Roman"/>
                      </a:endParaRPr>
                    </a:p>
                  </a:txBody>
                  <a:tcPr marL="50313" marR="50313" marT="0" marB="0" anchor="ctr"/>
                </a:tc>
                <a:tc>
                  <a:txBody>
                    <a:bodyPr/>
                    <a:lstStyle/>
                    <a:p>
                      <a:pPr>
                        <a:lnSpc>
                          <a:spcPct val="115000"/>
                        </a:lnSpc>
                        <a:spcAft>
                          <a:spcPts val="0"/>
                        </a:spcAft>
                      </a:pPr>
                      <a:r>
                        <a:rPr lang="es-ES" sz="1200" dirty="0">
                          <a:effectLst/>
                        </a:rPr>
                        <a:t>Sección  1.- 1.1/1.2</a:t>
                      </a:r>
                      <a:endParaRPr lang="es-SV" sz="1400" dirty="0">
                        <a:effectLst/>
                      </a:endParaRPr>
                    </a:p>
                    <a:p>
                      <a:pPr>
                        <a:lnSpc>
                          <a:spcPct val="115000"/>
                        </a:lnSpc>
                        <a:spcAft>
                          <a:spcPts val="0"/>
                        </a:spcAft>
                      </a:pPr>
                      <a:r>
                        <a:rPr lang="es-ES" sz="1200" dirty="0">
                          <a:effectLst/>
                        </a:rPr>
                        <a:t>Sección 2.- </a:t>
                      </a:r>
                      <a:r>
                        <a:rPr lang="es-ES" sz="1200" dirty="0" smtClean="0">
                          <a:effectLst/>
                        </a:rPr>
                        <a:t>Elaborado</a:t>
                      </a:r>
                    </a:p>
                    <a:p>
                      <a:pPr>
                        <a:lnSpc>
                          <a:spcPct val="115000"/>
                        </a:lnSpc>
                        <a:spcAft>
                          <a:spcPts val="0"/>
                        </a:spcAft>
                      </a:pPr>
                      <a:r>
                        <a:rPr lang="es-ES" sz="1200" dirty="0" smtClean="0">
                          <a:effectLst/>
                        </a:rPr>
                        <a:t>Sección</a:t>
                      </a:r>
                      <a:r>
                        <a:rPr lang="es-ES" sz="1200" baseline="0" dirty="0" smtClean="0">
                          <a:effectLst/>
                        </a:rPr>
                        <a:t> 3- 3.2/3.3/3.4</a:t>
                      </a:r>
                      <a:endParaRPr lang="es-SV" sz="1400" dirty="0">
                        <a:effectLst/>
                      </a:endParaRPr>
                    </a:p>
                    <a:p>
                      <a:pPr>
                        <a:lnSpc>
                          <a:spcPct val="115000"/>
                        </a:lnSpc>
                        <a:spcAft>
                          <a:spcPts val="0"/>
                        </a:spcAft>
                      </a:pPr>
                      <a:r>
                        <a:rPr lang="es-ES" sz="1200" dirty="0">
                          <a:effectLst/>
                        </a:rPr>
                        <a:t>Sección 4.- </a:t>
                      </a:r>
                      <a:r>
                        <a:rPr lang="es-ES" sz="1200" dirty="0" smtClean="0">
                          <a:effectLst/>
                        </a:rPr>
                        <a:t>4.3</a:t>
                      </a:r>
                    </a:p>
                    <a:p>
                      <a:pPr>
                        <a:lnSpc>
                          <a:spcPct val="115000"/>
                        </a:lnSpc>
                        <a:spcAft>
                          <a:spcPts val="0"/>
                        </a:spcAft>
                      </a:pPr>
                      <a:endParaRPr lang="es-SV" sz="1400" dirty="0">
                        <a:effectLst/>
                        <a:latin typeface="Times New Roman"/>
                        <a:ea typeface="Times New Roman"/>
                      </a:endParaRPr>
                    </a:p>
                  </a:txBody>
                  <a:tcPr marL="50313" marR="50313" marT="0" marB="0" anchor="ctr"/>
                </a:tc>
              </a:tr>
              <a:tr h="1006537">
                <a:tc>
                  <a:txBody>
                    <a:bodyPr/>
                    <a:lstStyle/>
                    <a:p>
                      <a:pPr>
                        <a:lnSpc>
                          <a:spcPct val="115000"/>
                        </a:lnSpc>
                        <a:spcAft>
                          <a:spcPts val="0"/>
                        </a:spcAft>
                      </a:pPr>
                      <a:r>
                        <a:rPr lang="es-ES" sz="1200">
                          <a:effectLst/>
                        </a:rPr>
                        <a:t> </a:t>
                      </a:r>
                      <a:endParaRPr lang="es-SV" sz="1400">
                        <a:effectLst/>
                      </a:endParaRPr>
                    </a:p>
                    <a:p>
                      <a:pPr>
                        <a:lnSpc>
                          <a:spcPct val="115000"/>
                        </a:lnSpc>
                        <a:spcAft>
                          <a:spcPts val="0"/>
                        </a:spcAft>
                      </a:pPr>
                      <a:r>
                        <a:rPr lang="es-ES" sz="1200">
                          <a:effectLst/>
                        </a:rPr>
                        <a:t>Tabla 1. Tabla de análisis de deficiencias de financiamiento y de financiamiento de contrapartida </a:t>
                      </a:r>
                      <a:endParaRPr lang="es-SV" sz="1400">
                        <a:effectLst/>
                      </a:endParaRPr>
                    </a:p>
                    <a:p>
                      <a:pPr>
                        <a:lnSpc>
                          <a:spcPct val="115000"/>
                        </a:lnSpc>
                        <a:spcAft>
                          <a:spcPts val="0"/>
                        </a:spcAft>
                      </a:pPr>
                      <a:r>
                        <a:rPr lang="es-ES" sz="1200">
                          <a:effectLst/>
                        </a:rPr>
                        <a:t> </a:t>
                      </a:r>
                      <a:endParaRPr lang="es-SV" sz="1400">
                        <a:effectLst/>
                        <a:latin typeface="Times New Roman"/>
                        <a:ea typeface="Times New Roman"/>
                      </a:endParaRPr>
                    </a:p>
                  </a:txBody>
                  <a:tcPr marL="50313" marR="50313" marT="0" marB="0" anchor="ctr"/>
                </a:tc>
                <a:tc>
                  <a:txBody>
                    <a:bodyPr/>
                    <a:lstStyle/>
                    <a:p>
                      <a:pPr>
                        <a:lnSpc>
                          <a:spcPct val="115000"/>
                        </a:lnSpc>
                        <a:spcAft>
                          <a:spcPts val="0"/>
                        </a:spcAft>
                      </a:pPr>
                      <a:r>
                        <a:rPr lang="es-ES" sz="1200" dirty="0">
                          <a:effectLst/>
                        </a:rPr>
                        <a:t> </a:t>
                      </a:r>
                      <a:endParaRPr lang="es-SV" sz="1400" dirty="0">
                        <a:effectLst/>
                      </a:endParaRPr>
                    </a:p>
                    <a:p>
                      <a:pPr>
                        <a:lnSpc>
                          <a:spcPct val="115000"/>
                        </a:lnSpc>
                        <a:spcAft>
                          <a:spcPts val="0"/>
                        </a:spcAft>
                      </a:pPr>
                      <a:r>
                        <a:rPr lang="es-ES" sz="1200" dirty="0" smtClean="0">
                          <a:effectLst/>
                        </a:rPr>
                        <a:t>ELABORADO</a:t>
                      </a:r>
                      <a:endParaRPr lang="es-SV" sz="1400" dirty="0">
                        <a:effectLst/>
                      </a:endParaRPr>
                    </a:p>
                  </a:txBody>
                  <a:tcPr marL="50313" marR="50313" marT="0" marB="0" anchor="ctr"/>
                </a:tc>
              </a:tr>
              <a:tr h="732328">
                <a:tc>
                  <a:txBody>
                    <a:bodyPr/>
                    <a:lstStyle/>
                    <a:p>
                      <a:pPr>
                        <a:lnSpc>
                          <a:spcPct val="115000"/>
                        </a:lnSpc>
                        <a:spcAft>
                          <a:spcPts val="0"/>
                        </a:spcAft>
                      </a:pPr>
                      <a:r>
                        <a:rPr lang="es-ES" sz="1200" dirty="0">
                          <a:effectLst/>
                        </a:rPr>
                        <a:t> </a:t>
                      </a:r>
                      <a:endParaRPr lang="es-SV" sz="1400" dirty="0">
                        <a:effectLst/>
                      </a:endParaRPr>
                    </a:p>
                    <a:p>
                      <a:pPr>
                        <a:lnSpc>
                          <a:spcPct val="115000"/>
                        </a:lnSpc>
                        <a:spcAft>
                          <a:spcPts val="0"/>
                        </a:spcAft>
                      </a:pPr>
                      <a:r>
                        <a:rPr lang="es-ES" sz="1200" dirty="0">
                          <a:effectLst/>
                        </a:rPr>
                        <a:t>Tabla 2: Tabla de deficiencias programáticas. </a:t>
                      </a:r>
                      <a:endParaRPr lang="es-SV" sz="1400" dirty="0">
                        <a:effectLst/>
                      </a:endParaRPr>
                    </a:p>
                    <a:p>
                      <a:pPr>
                        <a:lnSpc>
                          <a:spcPct val="115000"/>
                        </a:lnSpc>
                        <a:spcAft>
                          <a:spcPts val="0"/>
                        </a:spcAft>
                      </a:pPr>
                      <a:r>
                        <a:rPr lang="es-ES" sz="1200" dirty="0">
                          <a:effectLst/>
                        </a:rPr>
                        <a:t> </a:t>
                      </a:r>
                      <a:endParaRPr lang="es-SV" sz="1400" dirty="0">
                        <a:effectLst/>
                        <a:latin typeface="Times New Roman"/>
                        <a:ea typeface="Times New Roman"/>
                      </a:endParaRPr>
                    </a:p>
                  </a:txBody>
                  <a:tcPr marL="50313" marR="50313" marT="0" marB="0" anchor="ctr"/>
                </a:tc>
                <a:tc>
                  <a:txBody>
                    <a:bodyPr/>
                    <a:lstStyle/>
                    <a:p>
                      <a:pPr>
                        <a:lnSpc>
                          <a:spcPct val="115000"/>
                        </a:lnSpc>
                        <a:spcAft>
                          <a:spcPts val="0"/>
                        </a:spcAft>
                      </a:pPr>
                      <a:r>
                        <a:rPr lang="es-ES" sz="1200" dirty="0">
                          <a:effectLst/>
                        </a:rPr>
                        <a:t> </a:t>
                      </a:r>
                      <a:endParaRPr lang="es-SV" sz="1400" dirty="0">
                        <a:effectLst/>
                      </a:endParaRPr>
                    </a:p>
                    <a:p>
                      <a:pPr>
                        <a:lnSpc>
                          <a:spcPct val="115000"/>
                        </a:lnSpc>
                        <a:spcAft>
                          <a:spcPts val="0"/>
                        </a:spcAft>
                      </a:pPr>
                      <a:r>
                        <a:rPr lang="es-ES" sz="1200" dirty="0" smtClean="0">
                          <a:effectLst/>
                        </a:rPr>
                        <a:t>ELABORADO</a:t>
                      </a:r>
                      <a:endParaRPr lang="es-SV" sz="1400" dirty="0">
                        <a:effectLst/>
                      </a:endParaRPr>
                    </a:p>
                  </a:txBody>
                  <a:tcPr marL="50313" marR="50313" marT="0" marB="0" anchor="ctr"/>
                </a:tc>
              </a:tr>
              <a:tr h="603922">
                <a:tc>
                  <a:txBody>
                    <a:bodyPr/>
                    <a:lstStyle/>
                    <a:p>
                      <a:pPr>
                        <a:lnSpc>
                          <a:spcPct val="115000"/>
                        </a:lnSpc>
                        <a:spcAft>
                          <a:spcPts val="0"/>
                        </a:spcAft>
                      </a:pPr>
                      <a:r>
                        <a:rPr lang="es-ES" sz="1200">
                          <a:effectLst/>
                        </a:rPr>
                        <a:t> </a:t>
                      </a:r>
                      <a:endParaRPr lang="es-SV" sz="1400">
                        <a:effectLst/>
                      </a:endParaRPr>
                    </a:p>
                    <a:p>
                      <a:pPr>
                        <a:lnSpc>
                          <a:spcPct val="115000"/>
                        </a:lnSpc>
                        <a:spcAft>
                          <a:spcPts val="0"/>
                        </a:spcAft>
                      </a:pPr>
                      <a:r>
                        <a:rPr lang="es-ES" sz="1200">
                          <a:effectLst/>
                        </a:rPr>
                        <a:t>Tabla 3. Herramienta modular </a:t>
                      </a:r>
                      <a:endParaRPr lang="es-SV" sz="1400">
                        <a:effectLst/>
                      </a:endParaRPr>
                    </a:p>
                    <a:p>
                      <a:pPr>
                        <a:lnSpc>
                          <a:spcPct val="115000"/>
                        </a:lnSpc>
                        <a:spcAft>
                          <a:spcPts val="0"/>
                        </a:spcAft>
                      </a:pPr>
                      <a:r>
                        <a:rPr lang="es-ES" sz="1200">
                          <a:effectLst/>
                        </a:rPr>
                        <a:t> </a:t>
                      </a:r>
                      <a:endParaRPr lang="es-SV" sz="1400">
                        <a:effectLst/>
                        <a:latin typeface="Times New Roman"/>
                        <a:ea typeface="Times New Roman"/>
                      </a:endParaRPr>
                    </a:p>
                  </a:txBody>
                  <a:tcPr marL="50313" marR="50313" marT="0" marB="0" anchor="ctr"/>
                </a:tc>
                <a:tc>
                  <a:txBody>
                    <a:bodyPr/>
                    <a:lstStyle/>
                    <a:p>
                      <a:pPr>
                        <a:lnSpc>
                          <a:spcPct val="115000"/>
                        </a:lnSpc>
                        <a:spcAft>
                          <a:spcPts val="0"/>
                        </a:spcAft>
                      </a:pPr>
                      <a:r>
                        <a:rPr lang="es-ES" sz="1200" dirty="0" smtClean="0">
                          <a:effectLst/>
                        </a:rPr>
                        <a:t>ELABORADO</a:t>
                      </a:r>
                      <a:endParaRPr lang="es-SV" sz="1400" dirty="0">
                        <a:effectLst/>
                      </a:endParaRPr>
                    </a:p>
                  </a:txBody>
                  <a:tcPr marL="50313" marR="50313" marT="0" marB="0" anchor="ctr"/>
                </a:tc>
              </a:tr>
              <a:tr h="732328">
                <a:tc>
                  <a:txBody>
                    <a:bodyPr/>
                    <a:lstStyle/>
                    <a:p>
                      <a:pPr>
                        <a:lnSpc>
                          <a:spcPct val="115000"/>
                        </a:lnSpc>
                        <a:spcAft>
                          <a:spcPts val="0"/>
                        </a:spcAft>
                      </a:pPr>
                      <a:r>
                        <a:rPr lang="es-ES" sz="1200" dirty="0">
                          <a:effectLst/>
                        </a:rPr>
                        <a:t> </a:t>
                      </a:r>
                      <a:endParaRPr lang="es-SV" sz="1400" dirty="0">
                        <a:effectLst/>
                      </a:endParaRPr>
                    </a:p>
                    <a:p>
                      <a:pPr>
                        <a:lnSpc>
                          <a:spcPct val="115000"/>
                        </a:lnSpc>
                        <a:spcAft>
                          <a:spcPts val="0"/>
                        </a:spcAft>
                      </a:pPr>
                      <a:r>
                        <a:rPr lang="es-ES" sz="1200" dirty="0">
                          <a:effectLst/>
                        </a:rPr>
                        <a:t>Tabla 4. Voluntad de Pagar (</a:t>
                      </a:r>
                      <a:r>
                        <a:rPr lang="es-ES" sz="1200" dirty="0" err="1">
                          <a:effectLst/>
                        </a:rPr>
                        <a:t>Willingness</a:t>
                      </a:r>
                      <a:r>
                        <a:rPr lang="es-ES" sz="1200" dirty="0">
                          <a:effectLst/>
                        </a:rPr>
                        <a:t>-to-</a:t>
                      </a:r>
                      <a:r>
                        <a:rPr lang="es-ES" sz="1200" dirty="0" err="1">
                          <a:effectLst/>
                        </a:rPr>
                        <a:t>pay</a:t>
                      </a:r>
                      <a:r>
                        <a:rPr lang="es-ES" sz="1200" dirty="0">
                          <a:effectLst/>
                        </a:rPr>
                        <a:t>) </a:t>
                      </a:r>
                      <a:endParaRPr lang="es-SV" sz="1400" dirty="0">
                        <a:effectLst/>
                      </a:endParaRPr>
                    </a:p>
                    <a:p>
                      <a:pPr>
                        <a:lnSpc>
                          <a:spcPct val="115000"/>
                        </a:lnSpc>
                        <a:spcAft>
                          <a:spcPts val="0"/>
                        </a:spcAft>
                      </a:pPr>
                      <a:r>
                        <a:rPr lang="es-ES" sz="1200" dirty="0">
                          <a:effectLst/>
                        </a:rPr>
                        <a:t> </a:t>
                      </a:r>
                      <a:endParaRPr lang="es-SV" sz="1400" dirty="0">
                        <a:effectLst/>
                        <a:latin typeface="Times New Roman"/>
                        <a:ea typeface="Times New Roman"/>
                      </a:endParaRPr>
                    </a:p>
                  </a:txBody>
                  <a:tcPr marL="50313" marR="50313" marT="0" marB="0" anchor="ctr"/>
                </a:tc>
                <a:tc>
                  <a:txBody>
                    <a:bodyPr/>
                    <a:lstStyle/>
                    <a:p>
                      <a:pPr>
                        <a:lnSpc>
                          <a:spcPct val="115000"/>
                        </a:lnSpc>
                        <a:spcAft>
                          <a:spcPts val="0"/>
                        </a:spcAft>
                      </a:pPr>
                      <a:r>
                        <a:rPr lang="es-ES" sz="1200" dirty="0">
                          <a:effectLst/>
                        </a:rPr>
                        <a:t> </a:t>
                      </a:r>
                      <a:endParaRPr lang="es-SV" sz="1400" dirty="0">
                        <a:effectLst/>
                      </a:endParaRPr>
                    </a:p>
                    <a:p>
                      <a:pPr>
                        <a:lnSpc>
                          <a:spcPct val="115000"/>
                        </a:lnSpc>
                        <a:spcAft>
                          <a:spcPts val="0"/>
                        </a:spcAft>
                      </a:pPr>
                      <a:r>
                        <a:rPr lang="es-ES" sz="1200" dirty="0">
                          <a:effectLst/>
                        </a:rPr>
                        <a:t>ELABORADO</a:t>
                      </a:r>
                      <a:endParaRPr lang="es-SV" sz="1400" dirty="0">
                        <a:effectLst/>
                      </a:endParaRPr>
                    </a:p>
                    <a:p>
                      <a:pPr>
                        <a:lnSpc>
                          <a:spcPct val="115000"/>
                        </a:lnSpc>
                        <a:spcAft>
                          <a:spcPts val="0"/>
                        </a:spcAft>
                      </a:pPr>
                      <a:endParaRPr lang="es-SV" sz="1400" dirty="0">
                        <a:effectLst/>
                        <a:latin typeface="Times New Roman"/>
                        <a:ea typeface="Times New Roman"/>
                      </a:endParaRPr>
                    </a:p>
                  </a:txBody>
                  <a:tcPr marL="50313" marR="50313" marT="0" marB="0" anchor="ctr"/>
                </a:tc>
              </a:tr>
              <a:tr h="732328">
                <a:tc>
                  <a:txBody>
                    <a:bodyPr/>
                    <a:lstStyle/>
                    <a:p>
                      <a:pPr>
                        <a:lnSpc>
                          <a:spcPct val="115000"/>
                        </a:lnSpc>
                        <a:spcAft>
                          <a:spcPts val="0"/>
                        </a:spcAft>
                      </a:pPr>
                      <a:r>
                        <a:rPr lang="es-ES" sz="1200">
                          <a:effectLst/>
                        </a:rPr>
                        <a:t> </a:t>
                      </a:r>
                      <a:endParaRPr lang="es-SV" sz="1400">
                        <a:effectLst/>
                      </a:endParaRPr>
                    </a:p>
                    <a:p>
                      <a:pPr>
                        <a:lnSpc>
                          <a:spcPct val="115000"/>
                        </a:lnSpc>
                        <a:spcAft>
                          <a:spcPts val="0"/>
                        </a:spcAft>
                      </a:pPr>
                      <a:r>
                        <a:rPr lang="es-ES" sz="1200">
                          <a:effectLst/>
                        </a:rPr>
                        <a:t>Tabla 5. Requisitos de elegibilidad del MCP</a:t>
                      </a:r>
                      <a:endParaRPr lang="es-SV" sz="1400">
                        <a:effectLst/>
                      </a:endParaRPr>
                    </a:p>
                    <a:p>
                      <a:pPr>
                        <a:lnSpc>
                          <a:spcPct val="115000"/>
                        </a:lnSpc>
                        <a:spcAft>
                          <a:spcPts val="0"/>
                        </a:spcAft>
                      </a:pPr>
                      <a:r>
                        <a:rPr lang="es-ES" sz="1200">
                          <a:effectLst/>
                        </a:rPr>
                        <a:t> </a:t>
                      </a:r>
                      <a:endParaRPr lang="es-SV" sz="1400">
                        <a:effectLst/>
                        <a:latin typeface="Times New Roman"/>
                        <a:ea typeface="Times New Roman"/>
                      </a:endParaRPr>
                    </a:p>
                  </a:txBody>
                  <a:tcPr marL="50313" marR="50313" marT="0" marB="0" anchor="ctr"/>
                </a:tc>
                <a:tc>
                  <a:txBody>
                    <a:bodyPr/>
                    <a:lstStyle/>
                    <a:p>
                      <a:pPr>
                        <a:lnSpc>
                          <a:spcPct val="115000"/>
                        </a:lnSpc>
                        <a:spcAft>
                          <a:spcPts val="0"/>
                        </a:spcAft>
                      </a:pPr>
                      <a:r>
                        <a:rPr lang="es-ES" sz="1200" dirty="0">
                          <a:effectLst/>
                        </a:rPr>
                        <a:t> </a:t>
                      </a:r>
                      <a:endParaRPr lang="es-SV" sz="1400" dirty="0">
                        <a:effectLst/>
                      </a:endParaRPr>
                    </a:p>
                    <a:p>
                      <a:pPr>
                        <a:lnSpc>
                          <a:spcPct val="115000"/>
                        </a:lnSpc>
                        <a:spcAft>
                          <a:spcPts val="0"/>
                        </a:spcAft>
                      </a:pPr>
                      <a:r>
                        <a:rPr lang="es-ES" sz="1200" dirty="0">
                          <a:effectLst/>
                        </a:rPr>
                        <a:t>ELABORADO</a:t>
                      </a:r>
                      <a:endParaRPr lang="es-SV" sz="1400" dirty="0">
                        <a:effectLst/>
                      </a:endParaRPr>
                    </a:p>
                    <a:p>
                      <a:pPr>
                        <a:lnSpc>
                          <a:spcPct val="115000"/>
                        </a:lnSpc>
                        <a:spcAft>
                          <a:spcPts val="0"/>
                        </a:spcAft>
                      </a:pPr>
                      <a:endParaRPr lang="es-SV" sz="1400" dirty="0">
                        <a:effectLst/>
                        <a:latin typeface="Times New Roman"/>
                        <a:ea typeface="Times New Roman"/>
                      </a:endParaRPr>
                    </a:p>
                  </a:txBody>
                  <a:tcPr marL="50313" marR="50313" marT="0" marB="0" anchor="ctr"/>
                </a:tc>
              </a:tr>
              <a:tr h="805230">
                <a:tc>
                  <a:txBody>
                    <a:bodyPr/>
                    <a:lstStyle/>
                    <a:p>
                      <a:pPr>
                        <a:lnSpc>
                          <a:spcPct val="115000"/>
                        </a:lnSpc>
                        <a:spcAft>
                          <a:spcPts val="0"/>
                        </a:spcAft>
                      </a:pPr>
                      <a:r>
                        <a:rPr lang="es-ES" sz="1200">
                          <a:effectLst/>
                        </a:rPr>
                        <a:t> </a:t>
                      </a:r>
                      <a:endParaRPr lang="es-SV" sz="1400">
                        <a:effectLst/>
                      </a:endParaRPr>
                    </a:p>
                    <a:p>
                      <a:pPr>
                        <a:lnSpc>
                          <a:spcPct val="115000"/>
                        </a:lnSpc>
                        <a:spcAft>
                          <a:spcPts val="0"/>
                        </a:spcAft>
                      </a:pPr>
                      <a:r>
                        <a:rPr lang="es-ES" sz="1200">
                          <a:effectLst/>
                        </a:rPr>
                        <a:t>Tabla 6. Aprobación de la Nota Conceptual por parte del MCP </a:t>
                      </a:r>
                      <a:endParaRPr lang="es-SV" sz="1400">
                        <a:effectLst/>
                      </a:endParaRPr>
                    </a:p>
                    <a:p>
                      <a:pPr>
                        <a:lnSpc>
                          <a:spcPct val="115000"/>
                        </a:lnSpc>
                        <a:spcAft>
                          <a:spcPts val="0"/>
                        </a:spcAft>
                      </a:pPr>
                      <a:r>
                        <a:rPr lang="es-ES" sz="1200">
                          <a:effectLst/>
                        </a:rPr>
                        <a:t> </a:t>
                      </a:r>
                      <a:endParaRPr lang="es-SV" sz="1400">
                        <a:effectLst/>
                        <a:latin typeface="Times New Roman"/>
                        <a:ea typeface="Times New Roman"/>
                      </a:endParaRPr>
                    </a:p>
                  </a:txBody>
                  <a:tcPr marL="50313" marR="50313" marT="0" marB="0" anchor="ctr"/>
                </a:tc>
                <a:tc>
                  <a:txBody>
                    <a:bodyPr/>
                    <a:lstStyle/>
                    <a:p>
                      <a:pPr>
                        <a:lnSpc>
                          <a:spcPct val="115000"/>
                        </a:lnSpc>
                        <a:spcAft>
                          <a:spcPts val="0"/>
                        </a:spcAft>
                      </a:pPr>
                      <a:r>
                        <a:rPr lang="es-ES" sz="1200" dirty="0">
                          <a:effectLst/>
                        </a:rPr>
                        <a:t> </a:t>
                      </a:r>
                      <a:endParaRPr lang="es-SV" sz="1400" dirty="0">
                        <a:effectLst/>
                      </a:endParaRPr>
                    </a:p>
                    <a:p>
                      <a:pPr>
                        <a:lnSpc>
                          <a:spcPct val="115000"/>
                        </a:lnSpc>
                        <a:spcAft>
                          <a:spcPts val="0"/>
                        </a:spcAft>
                      </a:pPr>
                      <a:r>
                        <a:rPr lang="es-ES" sz="1200" dirty="0">
                          <a:effectLst/>
                        </a:rPr>
                        <a:t>EN PROCESO</a:t>
                      </a:r>
                      <a:endParaRPr lang="es-SV" sz="1400" dirty="0">
                        <a:solidFill>
                          <a:schemeClr val="accent2">
                            <a:lumMod val="75000"/>
                          </a:schemeClr>
                        </a:solidFill>
                        <a:effectLst/>
                        <a:latin typeface="Times New Roman"/>
                        <a:ea typeface="Times New Roman"/>
                      </a:endParaRPr>
                    </a:p>
                  </a:txBody>
                  <a:tcPr marL="50313" marR="50313" marT="0" marB="0" anchor="ctr"/>
                </a:tc>
              </a:tr>
              <a:tr h="603922">
                <a:tc>
                  <a:txBody>
                    <a:bodyPr/>
                    <a:lstStyle/>
                    <a:p>
                      <a:pPr>
                        <a:lnSpc>
                          <a:spcPct val="115000"/>
                        </a:lnSpc>
                        <a:spcAft>
                          <a:spcPts val="0"/>
                        </a:spcAft>
                      </a:pPr>
                      <a:r>
                        <a:rPr lang="es-ES" sz="1200">
                          <a:effectLst/>
                        </a:rPr>
                        <a:t> </a:t>
                      </a:r>
                      <a:endParaRPr lang="es-SV" sz="1400">
                        <a:effectLst/>
                      </a:endParaRPr>
                    </a:p>
                    <a:p>
                      <a:pPr>
                        <a:lnSpc>
                          <a:spcPct val="115000"/>
                        </a:lnSpc>
                        <a:spcAft>
                          <a:spcPts val="0"/>
                        </a:spcAft>
                      </a:pPr>
                      <a:r>
                        <a:rPr lang="es-ES" sz="1200">
                          <a:effectLst/>
                        </a:rPr>
                        <a:t>Tabla 7. Lista de abreviaturas y anexos </a:t>
                      </a:r>
                      <a:endParaRPr lang="es-SV" sz="1400">
                        <a:effectLst/>
                      </a:endParaRPr>
                    </a:p>
                    <a:p>
                      <a:pPr>
                        <a:lnSpc>
                          <a:spcPct val="115000"/>
                        </a:lnSpc>
                        <a:spcAft>
                          <a:spcPts val="0"/>
                        </a:spcAft>
                      </a:pPr>
                      <a:r>
                        <a:rPr lang="es-ES" sz="1200">
                          <a:effectLst/>
                        </a:rPr>
                        <a:t> </a:t>
                      </a:r>
                      <a:endParaRPr lang="es-SV" sz="1400">
                        <a:effectLst/>
                        <a:latin typeface="Times New Roman"/>
                        <a:ea typeface="Times New Roman"/>
                      </a:endParaRPr>
                    </a:p>
                  </a:txBody>
                  <a:tcPr marL="50313" marR="50313" marT="0" marB="0" anchor="ctr"/>
                </a:tc>
                <a:tc>
                  <a:txBody>
                    <a:bodyPr/>
                    <a:lstStyle/>
                    <a:p>
                      <a:pPr>
                        <a:lnSpc>
                          <a:spcPct val="115000"/>
                        </a:lnSpc>
                        <a:spcAft>
                          <a:spcPts val="0"/>
                        </a:spcAft>
                      </a:pPr>
                      <a:r>
                        <a:rPr lang="es-ES" sz="1200" dirty="0">
                          <a:effectLst/>
                        </a:rPr>
                        <a:t> </a:t>
                      </a:r>
                      <a:endParaRPr lang="es-SV" sz="1400" dirty="0">
                        <a:effectLst/>
                      </a:endParaRPr>
                    </a:p>
                    <a:p>
                      <a:pPr>
                        <a:lnSpc>
                          <a:spcPct val="115000"/>
                        </a:lnSpc>
                        <a:spcAft>
                          <a:spcPts val="0"/>
                        </a:spcAft>
                      </a:pPr>
                      <a:r>
                        <a:rPr lang="es-ES" sz="1200" dirty="0" smtClean="0">
                          <a:effectLst/>
                        </a:rPr>
                        <a:t>ELABORADO</a:t>
                      </a:r>
                      <a:endParaRPr lang="es-SV" sz="1400" dirty="0">
                        <a:effectLst/>
                        <a:latin typeface="Times New Roman"/>
                        <a:ea typeface="Times New Roman"/>
                      </a:endParaRPr>
                    </a:p>
                  </a:txBody>
                  <a:tcPr marL="50313" marR="50313" marT="0" marB="0" anchor="ctr"/>
                </a:tc>
              </a:tr>
            </a:tbl>
          </a:graphicData>
        </a:graphic>
      </p:graphicFrame>
    </p:spTree>
    <p:extLst>
      <p:ext uri="{BB962C8B-B14F-4D97-AF65-F5344CB8AC3E}">
        <p14:creationId xmlns:p14="http://schemas.microsoft.com/office/powerpoint/2010/main" xmlns="" val="3203205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1412776"/>
            <a:ext cx="7520940" cy="1224136"/>
          </a:xfrm>
        </p:spPr>
        <p:txBody>
          <a:bodyPr/>
          <a:lstStyle/>
          <a:p>
            <a:r>
              <a:rPr lang="es-SV" dirty="0" smtClean="0"/>
              <a:t>MUCHAS GRACIAS!!!!!</a:t>
            </a:r>
            <a:endParaRPr lang="es-SV" dirty="0"/>
          </a:p>
        </p:txBody>
      </p:sp>
    </p:spTree>
    <p:extLst>
      <p:ext uri="{BB962C8B-B14F-4D97-AF65-F5344CB8AC3E}">
        <p14:creationId xmlns:p14="http://schemas.microsoft.com/office/powerpoint/2010/main" xmlns="" val="3765570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xmlns="" val="3004148148"/>
              </p:ext>
            </p:extLst>
          </p:nvPr>
        </p:nvGraphicFramePr>
        <p:xfrm>
          <a:off x="467544" y="332656"/>
          <a:ext cx="8280920" cy="6377857"/>
        </p:xfrm>
        <a:graphic>
          <a:graphicData uri="http://schemas.openxmlformats.org/drawingml/2006/table">
            <a:tbl>
              <a:tblPr firstRow="1" bandRow="1">
                <a:tableStyleId>{2D5ABB26-0587-4C30-8999-92F81FD0307C}</a:tableStyleId>
              </a:tblPr>
              <a:tblGrid>
                <a:gridCol w="3282526"/>
                <a:gridCol w="3953953"/>
                <a:gridCol w="1044441"/>
              </a:tblGrid>
              <a:tr h="383059">
                <a:tc gridSpan="3">
                  <a:txBody>
                    <a:bodyPr/>
                    <a:lstStyle/>
                    <a:p>
                      <a:pPr algn="ctr"/>
                      <a:r>
                        <a:rPr lang="es-ES" b="1" dirty="0" smtClean="0"/>
                        <a:t>PARTICIPACIÓN MULTISECTORIAL</a:t>
                      </a:r>
                      <a:endParaRPr lang="es-ES"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es-ES"/>
                    </a:p>
                  </a:txBody>
                  <a:tcPr/>
                </a:tc>
                <a:tc hMerge="1">
                  <a:txBody>
                    <a:bodyPr/>
                    <a:lstStyle/>
                    <a:p>
                      <a:endParaRPr lang="es-ES" dirty="0"/>
                    </a:p>
                  </a:txBody>
                  <a:tcPr/>
                </a:tc>
              </a:tr>
              <a:tr h="766119">
                <a:tc>
                  <a:txBody>
                    <a:bodyPr/>
                    <a:lstStyle/>
                    <a:p>
                      <a:r>
                        <a:rPr lang="es-ES" sz="1400" b="1" dirty="0" smtClean="0"/>
                        <a:t>No.</a:t>
                      </a:r>
                      <a:r>
                        <a:rPr lang="es-ES" sz="1400" b="1" baseline="0" dirty="0" smtClean="0"/>
                        <a:t> De Talleres</a:t>
                      </a:r>
                      <a:endParaRPr lang="es-ES"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s-ES" sz="1400" b="1" dirty="0" smtClean="0"/>
                        <a:t>No. De Instituciones Participantes.</a:t>
                      </a:r>
                      <a:endParaRPr lang="es-ES"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s-ES" sz="1400" b="1" dirty="0" smtClean="0"/>
                        <a:t>No. De Asistencia</a:t>
                      </a:r>
                      <a:endParaRPr lang="es-ES"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1117257">
                <a:tc>
                  <a:txBody>
                    <a:bodyPr/>
                    <a:lstStyle/>
                    <a:p>
                      <a:r>
                        <a:rPr lang="es-ES" sz="1600" b="1" dirty="0" smtClean="0">
                          <a:solidFill>
                            <a:schemeClr val="bg1"/>
                          </a:solidFill>
                        </a:rPr>
                        <a:t>5 Reuniones: Construcción</a:t>
                      </a:r>
                      <a:r>
                        <a:rPr lang="es-ES" sz="1600" b="1" baseline="0" dirty="0" smtClean="0">
                          <a:solidFill>
                            <a:schemeClr val="bg1"/>
                          </a:solidFill>
                        </a:rPr>
                        <a:t> de la viabilidad técnica y política para el diseño del PENM TB 2016-2020.</a:t>
                      </a:r>
                      <a:endParaRPr lang="es-ES" sz="16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r>
                        <a:rPr lang="es-ES" sz="1600" dirty="0" smtClean="0"/>
                        <a:t>47 Instituciones</a:t>
                      </a:r>
                      <a:r>
                        <a:rPr lang="es-ES" sz="1600" baseline="0" dirty="0" smtClean="0"/>
                        <a:t> participantes: MINSAL, ISSS, Instituciones Gubernamentales, ONGs, Agencias de Cooperación.</a:t>
                      </a:r>
                      <a:endParaRPr lang="es-E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600" dirty="0" smtClean="0"/>
                        <a:t>78.</a:t>
                      </a:r>
                      <a:endParaRPr lang="es-E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72629">
                <a:tc>
                  <a:txBody>
                    <a:bodyPr/>
                    <a:lstStyle/>
                    <a:p>
                      <a:r>
                        <a:rPr lang="es-ES" sz="1600" b="1" dirty="0" smtClean="0">
                          <a:solidFill>
                            <a:schemeClr val="bg1"/>
                          </a:solidFill>
                        </a:rPr>
                        <a:t>6 Talleres de Consulta Nacional y 5 Talleres de Consulta</a:t>
                      </a:r>
                      <a:r>
                        <a:rPr lang="es-ES" sz="1600" b="1" baseline="0" dirty="0" smtClean="0">
                          <a:solidFill>
                            <a:schemeClr val="bg1"/>
                          </a:solidFill>
                        </a:rPr>
                        <a:t> regional.</a:t>
                      </a:r>
                      <a:endParaRPr lang="es-ES" sz="16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r>
                        <a:rPr lang="es-ES" sz="1600" dirty="0" smtClean="0"/>
                        <a:t>69 Instituciones participantes: MINSAL, ISSS, Instituciones Gubernamentales, ONGs, Agencias de Cooperación, Municipalidades, voluntarios,</a:t>
                      </a:r>
                      <a:r>
                        <a:rPr lang="es-ES" sz="1600" baseline="0" dirty="0" smtClean="0"/>
                        <a:t> y personas afectadas por TB.</a:t>
                      </a:r>
                      <a:endParaRPr lang="es-E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600" dirty="0" smtClean="0"/>
                        <a:t>466.</a:t>
                      </a:r>
                      <a:endParaRPr lang="es-E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17257">
                <a:tc>
                  <a:txBody>
                    <a:bodyPr/>
                    <a:lstStyle/>
                    <a:p>
                      <a:r>
                        <a:rPr lang="es-ES" sz="1600" b="1" dirty="0" smtClean="0">
                          <a:solidFill>
                            <a:schemeClr val="bg1"/>
                          </a:solidFill>
                        </a:rPr>
                        <a:t>1 Taller</a:t>
                      </a:r>
                      <a:r>
                        <a:rPr lang="es-ES" sz="1600" b="1" baseline="0" dirty="0" smtClean="0">
                          <a:solidFill>
                            <a:schemeClr val="bg1"/>
                          </a:solidFill>
                        </a:rPr>
                        <a:t> preliminar de validación.</a:t>
                      </a:r>
                      <a:endParaRPr lang="es-ES" sz="16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r>
                        <a:rPr lang="es-ES" sz="1600" dirty="0" smtClean="0"/>
                        <a:t>8 Instituciones y dependencias</a:t>
                      </a:r>
                      <a:r>
                        <a:rPr lang="es-ES" sz="1600" baseline="0" dirty="0" smtClean="0"/>
                        <a:t> del MINSAL, ISSSS, Instituciones Gubernamentales y Agencias de Cooperación.</a:t>
                      </a:r>
                      <a:endParaRPr lang="es-E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600" dirty="0" smtClean="0"/>
                        <a:t>56.</a:t>
                      </a:r>
                      <a:endParaRPr lang="es-E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9826">
                <a:tc>
                  <a:txBody>
                    <a:bodyPr/>
                    <a:lstStyle/>
                    <a:p>
                      <a:r>
                        <a:rPr lang="es-ES" sz="1600" b="1" dirty="0" smtClean="0">
                          <a:solidFill>
                            <a:schemeClr val="bg1"/>
                          </a:solidFill>
                        </a:rPr>
                        <a:t>1 Taller de Análisis Financiero.</a:t>
                      </a:r>
                      <a:endParaRPr lang="es-ES" sz="16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r>
                        <a:rPr lang="es-ES" sz="1600" dirty="0" smtClean="0"/>
                        <a:t>4 Instituciones gubernamentales.</a:t>
                      </a:r>
                      <a:endParaRPr lang="es-E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600" dirty="0" smtClean="0"/>
                        <a:t>25.</a:t>
                      </a:r>
                      <a:endParaRPr lang="es-E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61884">
                <a:tc>
                  <a:txBody>
                    <a:bodyPr/>
                    <a:lstStyle/>
                    <a:p>
                      <a:r>
                        <a:rPr lang="es-ES" sz="1600" b="1" dirty="0" smtClean="0">
                          <a:solidFill>
                            <a:schemeClr val="bg1"/>
                          </a:solidFill>
                        </a:rPr>
                        <a:t>Un segundo</a:t>
                      </a:r>
                      <a:r>
                        <a:rPr lang="es-ES" sz="1600" b="1" baseline="0" dirty="0" smtClean="0">
                          <a:solidFill>
                            <a:schemeClr val="bg1"/>
                          </a:solidFill>
                        </a:rPr>
                        <a:t> Taller de Validación.</a:t>
                      </a:r>
                      <a:endParaRPr lang="es-ES" sz="16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r>
                        <a:rPr lang="es-ES" sz="1600" dirty="0" smtClean="0"/>
                        <a:t>20 Instituciones participantes:</a:t>
                      </a:r>
                      <a:r>
                        <a:rPr lang="es-ES" sz="1600" baseline="0" dirty="0" smtClean="0"/>
                        <a:t> MINSAL, ISSS, Instituciones Gubernamentales, Agencias de Cooperación.</a:t>
                      </a:r>
                      <a:endParaRPr lang="es-E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600" dirty="0" smtClean="0"/>
                        <a:t>60.</a:t>
                      </a:r>
                      <a:endParaRPr lang="es-E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9826">
                <a:tc>
                  <a:txBody>
                    <a:bodyPr/>
                    <a:lstStyle/>
                    <a:p>
                      <a:r>
                        <a:rPr lang="es-ES" sz="1600" dirty="0" smtClean="0"/>
                        <a:t>Total 5 reuniones</a:t>
                      </a:r>
                      <a:r>
                        <a:rPr lang="es-ES" sz="1600" baseline="0" dirty="0" smtClean="0"/>
                        <a:t> y 14 talleres. </a:t>
                      </a:r>
                      <a:endParaRPr lang="es-E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s-ES" sz="1600" dirty="0" smtClean="0"/>
                        <a:t>69 Instituciones y organizaciones.</a:t>
                      </a:r>
                      <a:endParaRPr lang="es-E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s-ES" sz="1600" dirty="0" smtClean="0"/>
                        <a:t>685.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r>
            </a:tbl>
          </a:graphicData>
        </a:graphic>
      </p:graphicFrame>
    </p:spTree>
    <p:custDataLst>
      <p:tags r:id="rId1"/>
    </p:custDataLst>
    <p:extLst>
      <p:ext uri="{BB962C8B-B14F-4D97-AF65-F5344CB8AC3E}">
        <p14:creationId xmlns:p14="http://schemas.microsoft.com/office/powerpoint/2010/main" xmlns="" val="137652184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6302" y="548680"/>
            <a:ext cx="8476712" cy="472196"/>
          </a:xfrm>
          <a:prstGeom prst="rect">
            <a:avLst/>
          </a:prstGeom>
        </p:spPr>
        <p:txBody>
          <a:bodyPr/>
          <a:lstStyle>
            <a:lvl1pPr algn="l" rtl="0" eaLnBrk="0" fontAlgn="base" hangingPunct="0">
              <a:spcBef>
                <a:spcPct val="0"/>
              </a:spcBef>
              <a:spcAft>
                <a:spcPct val="0"/>
              </a:spcAft>
              <a:defRPr sz="40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000" b="1">
                <a:solidFill>
                  <a:schemeClr val="tx1"/>
                </a:solidFill>
                <a:latin typeface="Arial" charset="0"/>
                <a:ea typeface="SimHei" pitchFamily="49" charset="-122"/>
                <a:cs typeface="Arial" charset="0"/>
              </a:defRPr>
            </a:lvl2pPr>
            <a:lvl3pPr algn="ctr" rtl="0" eaLnBrk="0" fontAlgn="base" hangingPunct="0">
              <a:spcBef>
                <a:spcPct val="0"/>
              </a:spcBef>
              <a:spcAft>
                <a:spcPct val="0"/>
              </a:spcAft>
              <a:defRPr sz="4000" b="1">
                <a:solidFill>
                  <a:schemeClr val="tx1"/>
                </a:solidFill>
                <a:latin typeface="Arial" charset="0"/>
                <a:ea typeface="SimHei" pitchFamily="49" charset="-122"/>
                <a:cs typeface="Arial" charset="0"/>
              </a:defRPr>
            </a:lvl3pPr>
            <a:lvl4pPr algn="ctr" rtl="0" eaLnBrk="0" fontAlgn="base" hangingPunct="0">
              <a:spcBef>
                <a:spcPct val="0"/>
              </a:spcBef>
              <a:spcAft>
                <a:spcPct val="0"/>
              </a:spcAft>
              <a:defRPr sz="4000" b="1">
                <a:solidFill>
                  <a:schemeClr val="tx1"/>
                </a:solidFill>
                <a:latin typeface="Arial" charset="0"/>
                <a:ea typeface="SimHei" pitchFamily="49" charset="-122"/>
                <a:cs typeface="Arial" charset="0"/>
              </a:defRPr>
            </a:lvl4pPr>
            <a:lvl5pPr algn="ctr" rtl="0" eaLnBrk="0" fontAlgn="base" hangingPunct="0">
              <a:spcBef>
                <a:spcPct val="0"/>
              </a:spcBef>
              <a:spcAft>
                <a:spcPct val="0"/>
              </a:spcAft>
              <a:defRPr sz="4000" b="1">
                <a:solidFill>
                  <a:schemeClr val="tx1"/>
                </a:solidFill>
                <a:latin typeface="Arial" charset="0"/>
                <a:ea typeface="SimHei" pitchFamily="49" charset="-122"/>
                <a:cs typeface="Arial" charset="0"/>
              </a:defRPr>
            </a:lvl5pPr>
            <a:lvl6pPr marL="457200" algn="ctr" rtl="0" fontAlgn="base">
              <a:spcBef>
                <a:spcPct val="0"/>
              </a:spcBef>
              <a:spcAft>
                <a:spcPct val="0"/>
              </a:spcAft>
              <a:defRPr sz="4000" b="1">
                <a:solidFill>
                  <a:schemeClr val="tx1"/>
                </a:solidFill>
                <a:latin typeface="Arial" charset="0"/>
                <a:ea typeface="SimHei" pitchFamily="49" charset="-122"/>
                <a:cs typeface="Arial" charset="0"/>
              </a:defRPr>
            </a:lvl6pPr>
            <a:lvl7pPr marL="914400" algn="ctr" rtl="0" fontAlgn="base">
              <a:spcBef>
                <a:spcPct val="0"/>
              </a:spcBef>
              <a:spcAft>
                <a:spcPct val="0"/>
              </a:spcAft>
              <a:defRPr sz="4000" b="1">
                <a:solidFill>
                  <a:schemeClr val="tx1"/>
                </a:solidFill>
                <a:latin typeface="Arial" charset="0"/>
                <a:ea typeface="SimHei" pitchFamily="49" charset="-122"/>
                <a:cs typeface="Arial" charset="0"/>
              </a:defRPr>
            </a:lvl7pPr>
            <a:lvl8pPr marL="1371600" algn="ctr" rtl="0" fontAlgn="base">
              <a:spcBef>
                <a:spcPct val="0"/>
              </a:spcBef>
              <a:spcAft>
                <a:spcPct val="0"/>
              </a:spcAft>
              <a:defRPr sz="4000" b="1">
                <a:solidFill>
                  <a:schemeClr val="tx1"/>
                </a:solidFill>
                <a:latin typeface="Arial" charset="0"/>
                <a:ea typeface="SimHei" pitchFamily="49" charset="-122"/>
                <a:cs typeface="Arial" charset="0"/>
              </a:defRPr>
            </a:lvl8pPr>
            <a:lvl9pPr marL="1828800" algn="ctr" rtl="0" fontAlgn="base">
              <a:spcBef>
                <a:spcPct val="0"/>
              </a:spcBef>
              <a:spcAft>
                <a:spcPct val="0"/>
              </a:spcAft>
              <a:defRPr sz="4000" b="1">
                <a:solidFill>
                  <a:schemeClr val="tx1"/>
                </a:solidFill>
                <a:latin typeface="Arial" charset="0"/>
                <a:ea typeface="SimHei" pitchFamily="49" charset="-122"/>
                <a:cs typeface="Arial" charset="0"/>
              </a:defRPr>
            </a:lvl9pPr>
          </a:lstStyle>
          <a:p>
            <a:pPr>
              <a:tabLst>
                <a:tab pos="442913" algn="l"/>
              </a:tabLst>
              <a:defRPr/>
            </a:pPr>
            <a:r>
              <a:rPr lang="es-ES" sz="2400" dirty="0" smtClean="0">
                <a:solidFill>
                  <a:srgbClr val="000000"/>
                </a:solidFill>
                <a:latin typeface="Arial" charset="0"/>
              </a:rPr>
              <a:t>Ruta general del nuevo modelo de financiamiento</a:t>
            </a:r>
            <a:endParaRPr lang="es-ES" sz="2400" dirty="0">
              <a:solidFill>
                <a:srgbClr val="000000"/>
              </a:solidFill>
            </a:endParaRPr>
          </a:p>
        </p:txBody>
      </p:sp>
      <p:cxnSp>
        <p:nvCxnSpPr>
          <p:cNvPr id="5" name="Straight Connector 4"/>
          <p:cNvCxnSpPr/>
          <p:nvPr/>
        </p:nvCxnSpPr>
        <p:spPr>
          <a:xfrm flipV="1">
            <a:off x="5603169" y="3283568"/>
            <a:ext cx="0" cy="869648"/>
          </a:xfrm>
          <a:prstGeom prst="line">
            <a:avLst/>
          </a:prstGeom>
          <a:noFill/>
          <a:ln w="19050" cap="flat" cmpd="sng" algn="ctr">
            <a:solidFill>
              <a:srgbClr val="DAEDEF">
                <a:lumMod val="25000"/>
              </a:srgbClr>
            </a:solidFill>
            <a:prstDash val="solid"/>
            <a:tailEnd type="oval"/>
          </a:ln>
          <a:effectLst/>
        </p:spPr>
      </p:cxnSp>
      <p:cxnSp>
        <p:nvCxnSpPr>
          <p:cNvPr id="6" name="Straight Connector 5"/>
          <p:cNvCxnSpPr/>
          <p:nvPr/>
        </p:nvCxnSpPr>
        <p:spPr>
          <a:xfrm flipH="1" flipV="1">
            <a:off x="4342568" y="3180971"/>
            <a:ext cx="1971" cy="861266"/>
          </a:xfrm>
          <a:prstGeom prst="line">
            <a:avLst/>
          </a:prstGeom>
          <a:noFill/>
          <a:ln w="19050" cap="flat" cmpd="sng" algn="ctr">
            <a:solidFill>
              <a:srgbClr val="DAEDEF">
                <a:lumMod val="25000"/>
              </a:srgbClr>
            </a:solidFill>
            <a:prstDash val="solid"/>
            <a:tailEnd type="oval"/>
          </a:ln>
          <a:effectLst/>
        </p:spPr>
      </p:cxnSp>
      <p:cxnSp>
        <p:nvCxnSpPr>
          <p:cNvPr id="7" name="Straight Connector 6"/>
          <p:cNvCxnSpPr/>
          <p:nvPr/>
        </p:nvCxnSpPr>
        <p:spPr>
          <a:xfrm flipV="1">
            <a:off x="1845693" y="2666641"/>
            <a:ext cx="5348115" cy="1"/>
          </a:xfrm>
          <a:prstGeom prst="line">
            <a:avLst/>
          </a:prstGeom>
          <a:noFill/>
          <a:ln w="19050" cap="flat" cmpd="sng" algn="ctr">
            <a:solidFill>
              <a:srgbClr val="DAEDEF">
                <a:lumMod val="25000"/>
              </a:srgbClr>
            </a:solidFill>
            <a:prstDash val="solid"/>
          </a:ln>
          <a:effectLst/>
        </p:spPr>
      </p:cxnSp>
      <p:grpSp>
        <p:nvGrpSpPr>
          <p:cNvPr id="8" name="Group 7"/>
          <p:cNvGrpSpPr/>
          <p:nvPr/>
        </p:nvGrpSpPr>
        <p:grpSpPr>
          <a:xfrm>
            <a:off x="5814596" y="2043248"/>
            <a:ext cx="1047818" cy="818404"/>
            <a:chOff x="5787223" y="2138877"/>
            <a:chExt cx="1047818" cy="818404"/>
          </a:xfrm>
        </p:grpSpPr>
        <p:sp>
          <p:nvSpPr>
            <p:cNvPr id="9" name="Isosceles Triangle 8"/>
            <p:cNvSpPr/>
            <p:nvPr/>
          </p:nvSpPr>
          <p:spPr>
            <a:xfrm rot="10800000">
              <a:off x="6096176" y="2557058"/>
              <a:ext cx="430092" cy="400223"/>
            </a:xfrm>
            <a:prstGeom prst="triangle">
              <a:avLst>
                <a:gd name="adj" fmla="val 50000"/>
              </a:avLst>
            </a:prstGeom>
            <a:solidFill>
              <a:srgbClr val="FF6600"/>
            </a:solidFill>
            <a:ln w="19050">
              <a:noFill/>
            </a:ln>
            <a:effectLst/>
            <a:scene3d>
              <a:camera prst="orthographicFront">
                <a:rot lat="0" lon="0" rev="0"/>
              </a:camera>
              <a:lightRig rig="threePt" dir="t">
                <a:rot lat="0" lon="0" rev="1200000"/>
              </a:lightRig>
            </a:scene3d>
            <a:sp3d/>
          </p:spPr>
          <p:txBody>
            <a:bodyPr wrap="none"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endParaRPr lang="es-ES" sz="1400" kern="0" dirty="0">
                <a:solidFill>
                  <a:srgbClr val="000000"/>
                </a:solidFill>
              </a:endParaRPr>
            </a:p>
          </p:txBody>
        </p:sp>
        <p:sp>
          <p:nvSpPr>
            <p:cNvPr id="10" name="Rectangle 9"/>
            <p:cNvSpPr/>
            <p:nvPr/>
          </p:nvSpPr>
          <p:spPr>
            <a:xfrm>
              <a:off x="5787223" y="2138877"/>
              <a:ext cx="1047818" cy="461663"/>
            </a:xfrm>
            <a:prstGeom prst="rect">
              <a:avLst/>
            </a:prstGeom>
          </p:spPr>
          <p:txBody>
            <a:bodyPr wrap="square" lIns="0" tIns="45719" rIns="0" bIns="45719"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s-ES" sz="1200" b="1" kern="0" dirty="0" smtClean="0">
                  <a:solidFill>
                    <a:srgbClr val="000000"/>
                  </a:solidFill>
                </a:rPr>
                <a:t>2º </a:t>
              </a:r>
            </a:p>
            <a:p>
              <a:pPr algn="ctr" fontAlgn="base">
                <a:spcBef>
                  <a:spcPct val="0"/>
                </a:spcBef>
                <a:spcAft>
                  <a:spcPct val="0"/>
                </a:spcAft>
                <a:defRPr/>
              </a:pPr>
              <a:r>
                <a:rPr lang="es-ES" sz="1200" b="1" kern="0" dirty="0" smtClean="0">
                  <a:solidFill>
                    <a:srgbClr val="000000"/>
                  </a:solidFill>
                </a:rPr>
                <a:t>GAC</a:t>
              </a:r>
            </a:p>
          </p:txBody>
        </p:sp>
      </p:grpSp>
      <p:sp>
        <p:nvSpPr>
          <p:cNvPr id="11" name="TextBox 34"/>
          <p:cNvSpPr txBox="1"/>
          <p:nvPr/>
        </p:nvSpPr>
        <p:spPr>
          <a:xfrm>
            <a:off x="2225067" y="2152248"/>
            <a:ext cx="1260990" cy="1028785"/>
          </a:xfrm>
          <a:prstGeom prst="rect">
            <a:avLst/>
          </a:prstGeom>
          <a:solidFill>
            <a:srgbClr val="A7D5F5"/>
          </a:solidFill>
          <a:ln w="19050">
            <a:noFill/>
          </a:ln>
          <a:effectLst/>
          <a:scene3d>
            <a:camera prst="orthographicFront"/>
            <a:lightRig rig="threePt" dir="t">
              <a:rot lat="0" lon="0" rev="1200000"/>
            </a:lightRig>
          </a:scene3d>
          <a:sp3d/>
        </p:spPr>
        <p:txBody>
          <a:bodyPr wrap="square" lIns="0" tIns="45719" rIns="0" bIns="45719"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s-ES" sz="1400" b="1" dirty="0" smtClean="0">
                <a:solidFill>
                  <a:srgbClr val="000000"/>
                </a:solidFill>
              </a:rPr>
              <a:t>Nota conceptual</a:t>
            </a:r>
          </a:p>
        </p:txBody>
      </p:sp>
      <p:sp>
        <p:nvSpPr>
          <p:cNvPr id="12" name="TextBox 41"/>
          <p:cNvSpPr txBox="1"/>
          <p:nvPr/>
        </p:nvSpPr>
        <p:spPr>
          <a:xfrm>
            <a:off x="4709427" y="2152248"/>
            <a:ext cx="1260990" cy="1028785"/>
          </a:xfrm>
          <a:prstGeom prst="rect">
            <a:avLst/>
          </a:prstGeom>
          <a:solidFill>
            <a:srgbClr val="FFC000"/>
          </a:solidFill>
          <a:ln w="19050">
            <a:noFill/>
          </a:ln>
          <a:effectLst/>
          <a:scene3d>
            <a:camera prst="orthographicFront"/>
            <a:lightRig rig="threePt" dir="t">
              <a:rot lat="0" lon="0" rev="1200000"/>
            </a:lightRig>
          </a:scene3d>
          <a:sp3d/>
        </p:spPr>
        <p:txBody>
          <a:bodyPr wrap="square" lIns="0" tIns="45719" rIns="0" bIns="45719"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s-ES" sz="1400" b="1" dirty="0" smtClean="0">
                <a:solidFill>
                  <a:srgbClr val="1E1E1E"/>
                </a:solidFill>
              </a:rPr>
              <a:t>Elaboración de la subvención</a:t>
            </a:r>
          </a:p>
        </p:txBody>
      </p:sp>
      <p:grpSp>
        <p:nvGrpSpPr>
          <p:cNvPr id="13" name="Group 12"/>
          <p:cNvGrpSpPr/>
          <p:nvPr/>
        </p:nvGrpSpPr>
        <p:grpSpPr>
          <a:xfrm>
            <a:off x="6301349" y="2463409"/>
            <a:ext cx="1047818" cy="775620"/>
            <a:chOff x="6134276" y="2559007"/>
            <a:chExt cx="1047818" cy="775620"/>
          </a:xfrm>
        </p:grpSpPr>
        <p:sp>
          <p:nvSpPr>
            <p:cNvPr id="14" name="Isosceles Triangle 13"/>
            <p:cNvSpPr/>
            <p:nvPr/>
          </p:nvSpPr>
          <p:spPr>
            <a:xfrm>
              <a:off x="6438222" y="2559007"/>
              <a:ext cx="430092" cy="400223"/>
            </a:xfrm>
            <a:prstGeom prst="triangle">
              <a:avLst>
                <a:gd name="adj" fmla="val 50000"/>
              </a:avLst>
            </a:prstGeom>
            <a:solidFill>
              <a:srgbClr val="FF6600"/>
            </a:solidFill>
            <a:ln w="19050">
              <a:noFill/>
            </a:ln>
            <a:effectLst/>
            <a:scene3d>
              <a:camera prst="orthographicFront">
                <a:rot lat="0" lon="0" rev="0"/>
              </a:camera>
              <a:lightRig rig="threePt" dir="t">
                <a:rot lat="0" lon="0" rev="1200000"/>
              </a:lightRig>
            </a:scene3d>
            <a:sp3d/>
          </p:spPr>
          <p:txBody>
            <a:bodyPr wrap="none"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endParaRPr lang="es-ES" sz="1400" kern="0" dirty="0">
                <a:solidFill>
                  <a:srgbClr val="000000"/>
                </a:solidFill>
              </a:endParaRPr>
            </a:p>
          </p:txBody>
        </p:sp>
        <p:sp>
          <p:nvSpPr>
            <p:cNvPr id="15" name="Rectangle 14"/>
            <p:cNvSpPr/>
            <p:nvPr/>
          </p:nvSpPr>
          <p:spPr>
            <a:xfrm>
              <a:off x="6134276" y="2934519"/>
              <a:ext cx="1047818" cy="400108"/>
            </a:xfrm>
            <a:prstGeom prst="rect">
              <a:avLst/>
            </a:prstGeom>
          </p:spPr>
          <p:txBody>
            <a:bodyPr wrap="square" lIns="0" tIns="45719" rIns="0" bIns="45719"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s-ES" sz="1000" b="1" kern="0" dirty="0" smtClean="0">
                  <a:solidFill>
                    <a:srgbClr val="000000"/>
                  </a:solidFill>
                </a:rPr>
                <a:t>Junta </a:t>
              </a:r>
            </a:p>
            <a:p>
              <a:pPr algn="ctr" fontAlgn="base">
                <a:spcBef>
                  <a:spcPct val="0"/>
                </a:spcBef>
                <a:spcAft>
                  <a:spcPct val="0"/>
                </a:spcAft>
                <a:defRPr/>
              </a:pPr>
              <a:r>
                <a:rPr lang="es-ES" sz="1000" b="1" kern="0" dirty="0" smtClean="0">
                  <a:solidFill>
                    <a:srgbClr val="000000"/>
                  </a:solidFill>
                </a:rPr>
                <a:t>Directiva </a:t>
              </a:r>
            </a:p>
          </p:txBody>
        </p:sp>
      </p:grpSp>
      <p:grpSp>
        <p:nvGrpSpPr>
          <p:cNvPr id="16" name="Group 15"/>
          <p:cNvGrpSpPr/>
          <p:nvPr/>
        </p:nvGrpSpPr>
        <p:grpSpPr>
          <a:xfrm>
            <a:off x="3350457" y="2159094"/>
            <a:ext cx="1001252" cy="692557"/>
            <a:chOff x="3145284" y="2343561"/>
            <a:chExt cx="1001252" cy="692557"/>
          </a:xfrm>
        </p:grpSpPr>
        <p:sp>
          <p:nvSpPr>
            <p:cNvPr id="17" name="Rectangle 16"/>
            <p:cNvSpPr/>
            <p:nvPr/>
          </p:nvSpPr>
          <p:spPr>
            <a:xfrm>
              <a:off x="3145284" y="2343561"/>
              <a:ext cx="1001252" cy="276997"/>
            </a:xfrm>
            <a:prstGeom prst="rect">
              <a:avLst/>
            </a:prstGeom>
          </p:spPr>
          <p:txBody>
            <a:bodyPr wrap="square" lIns="0" tIns="45719" rIns="0" bIns="45719"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s-ES" sz="1200" b="1" kern="0" dirty="0" smtClean="0">
                  <a:solidFill>
                    <a:srgbClr val="000000"/>
                  </a:solidFill>
                </a:rPr>
                <a:t>PRT</a:t>
              </a:r>
              <a:endParaRPr lang="es-ES" sz="1200" b="1" kern="0" dirty="0">
                <a:solidFill>
                  <a:srgbClr val="000000"/>
                </a:solidFill>
              </a:endParaRPr>
            </a:p>
          </p:txBody>
        </p:sp>
        <p:sp>
          <p:nvSpPr>
            <p:cNvPr id="18" name="Isosceles Triangle 17"/>
            <p:cNvSpPr/>
            <p:nvPr/>
          </p:nvSpPr>
          <p:spPr>
            <a:xfrm rot="10800000">
              <a:off x="3440043" y="2635895"/>
              <a:ext cx="430092" cy="400223"/>
            </a:xfrm>
            <a:prstGeom prst="triangle">
              <a:avLst>
                <a:gd name="adj" fmla="val 50000"/>
              </a:avLst>
            </a:prstGeom>
            <a:solidFill>
              <a:srgbClr val="FF6600"/>
            </a:solidFill>
            <a:ln w="19050">
              <a:noFill/>
            </a:ln>
            <a:effectLst/>
            <a:scene3d>
              <a:camera prst="orthographicFront">
                <a:rot lat="0" lon="0" rev="0"/>
              </a:camera>
              <a:lightRig rig="threePt" dir="t">
                <a:rot lat="0" lon="0" rev="1200000"/>
              </a:lightRig>
            </a:scene3d>
            <a:sp3d/>
          </p:spPr>
          <p:txBody>
            <a:bodyPr wrap="none"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endParaRPr lang="es-ES" sz="1400" kern="0" dirty="0">
                <a:solidFill>
                  <a:srgbClr val="000000"/>
                </a:solidFill>
              </a:endParaRPr>
            </a:p>
          </p:txBody>
        </p:sp>
      </p:grpSp>
      <p:grpSp>
        <p:nvGrpSpPr>
          <p:cNvPr id="19" name="Group 18"/>
          <p:cNvGrpSpPr/>
          <p:nvPr/>
        </p:nvGrpSpPr>
        <p:grpSpPr>
          <a:xfrm>
            <a:off x="3829488" y="2453142"/>
            <a:ext cx="1001252" cy="665209"/>
            <a:chOff x="3700515" y="2559007"/>
            <a:chExt cx="1001252" cy="665209"/>
          </a:xfrm>
        </p:grpSpPr>
        <p:sp>
          <p:nvSpPr>
            <p:cNvPr id="20" name="Isosceles Triangle 19"/>
            <p:cNvSpPr/>
            <p:nvPr/>
          </p:nvSpPr>
          <p:spPr>
            <a:xfrm>
              <a:off x="3991195" y="2559007"/>
              <a:ext cx="430092" cy="400223"/>
            </a:xfrm>
            <a:prstGeom prst="triangle">
              <a:avLst>
                <a:gd name="adj" fmla="val 50000"/>
              </a:avLst>
            </a:prstGeom>
            <a:solidFill>
              <a:srgbClr val="FF6600"/>
            </a:solidFill>
            <a:ln w="19050">
              <a:noFill/>
            </a:ln>
            <a:effectLst/>
            <a:scene3d>
              <a:camera prst="orthographicFront">
                <a:rot lat="0" lon="0" rev="0"/>
              </a:camera>
              <a:lightRig rig="threePt" dir="t">
                <a:rot lat="0" lon="0" rev="1200000"/>
              </a:lightRig>
            </a:scene3d>
            <a:sp3d/>
          </p:spPr>
          <p:txBody>
            <a:bodyPr wrap="none"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endParaRPr lang="es-ES" sz="1400" kern="0" dirty="0">
                <a:solidFill>
                  <a:srgbClr val="000000"/>
                </a:solidFill>
              </a:endParaRPr>
            </a:p>
          </p:txBody>
        </p:sp>
        <p:sp>
          <p:nvSpPr>
            <p:cNvPr id="21" name="Rectangle 20"/>
            <p:cNvSpPr/>
            <p:nvPr/>
          </p:nvSpPr>
          <p:spPr>
            <a:xfrm>
              <a:off x="3700515" y="2947219"/>
              <a:ext cx="1001252" cy="276997"/>
            </a:xfrm>
            <a:prstGeom prst="rect">
              <a:avLst/>
            </a:prstGeom>
          </p:spPr>
          <p:txBody>
            <a:bodyPr wrap="square" lIns="0" tIns="45719" rIns="0" bIns="45719"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s-ES" sz="1200" b="1" kern="0" dirty="0" smtClean="0">
                  <a:solidFill>
                    <a:srgbClr val="000000"/>
                  </a:solidFill>
                </a:rPr>
                <a:t>GAC</a:t>
              </a:r>
              <a:endParaRPr lang="es-ES" sz="1200" b="1" kern="0" dirty="0">
                <a:solidFill>
                  <a:srgbClr val="000000"/>
                </a:solidFill>
              </a:endParaRPr>
            </a:p>
          </p:txBody>
        </p:sp>
      </p:grpSp>
      <p:cxnSp>
        <p:nvCxnSpPr>
          <p:cNvPr id="23" name="Straight Connector 22"/>
          <p:cNvCxnSpPr/>
          <p:nvPr/>
        </p:nvCxnSpPr>
        <p:spPr>
          <a:xfrm flipV="1">
            <a:off x="2074777" y="2838890"/>
            <a:ext cx="0" cy="803302"/>
          </a:xfrm>
          <a:prstGeom prst="line">
            <a:avLst/>
          </a:prstGeom>
          <a:noFill/>
          <a:ln w="19050" cap="flat" cmpd="sng" algn="ctr">
            <a:solidFill>
              <a:srgbClr val="DAEDEF">
                <a:lumMod val="25000"/>
              </a:srgbClr>
            </a:solidFill>
            <a:prstDash val="solid"/>
            <a:tailEnd type="oval"/>
          </a:ln>
          <a:effectLst/>
        </p:spPr>
      </p:cxnSp>
      <p:sp>
        <p:nvSpPr>
          <p:cNvPr id="25" name="Rectangle 24"/>
          <p:cNvSpPr/>
          <p:nvPr/>
        </p:nvSpPr>
        <p:spPr bwMode="auto">
          <a:xfrm>
            <a:off x="5037283" y="3645024"/>
            <a:ext cx="2144635" cy="2016224"/>
          </a:xfrm>
          <a:prstGeom prst="rect">
            <a:avLst/>
          </a:prstGeom>
          <a:solidFill>
            <a:srgbClr val="FFFFFF">
              <a:lumMod val="85000"/>
            </a:srgbClr>
          </a:solidFill>
          <a:ln w="19050" cap="flat" cmpd="sng" algn="ctr">
            <a:solidFill>
              <a:srgbClr val="FFFFFF">
                <a:lumMod val="65000"/>
              </a:srgbClr>
            </a:solidFill>
            <a:prstDash val="sysDot"/>
            <a:round/>
            <a:headEnd type="none" w="med" len="med"/>
            <a:tailEnd type="none" w="med" len="med"/>
          </a:ln>
          <a:effectLst/>
        </p:spPr>
        <p:txBody>
          <a:bodyPr vert="horz" wrap="square" lIns="91440" tIns="18000" rIns="91440" bIns="18000" numCol="1" rtlCol="0" anchor="ctr"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a:spcBef>
                <a:spcPts val="600"/>
              </a:spcBef>
              <a:spcAft>
                <a:spcPts val="600"/>
              </a:spcAft>
              <a:buClr>
                <a:srgbClr val="1E1E1E"/>
              </a:buClr>
              <a:buFont typeface="Arial" charset="0"/>
              <a:buChar char="•"/>
              <a:tabLst>
                <a:tab pos="173038" algn="l"/>
                <a:tab pos="620713" algn="l"/>
                <a:tab pos="1069975" algn="l"/>
                <a:tab pos="1519238" algn="l"/>
                <a:tab pos="1968500" algn="l"/>
                <a:tab pos="2417763" algn="l"/>
                <a:tab pos="2867025" algn="l"/>
                <a:tab pos="3316288" algn="l"/>
                <a:tab pos="3765550" algn="l"/>
                <a:tab pos="4214813" algn="l"/>
                <a:tab pos="4664075" algn="l"/>
                <a:tab pos="5113338" algn="l"/>
                <a:tab pos="5562600" algn="l"/>
                <a:tab pos="6011863" algn="l"/>
                <a:tab pos="6461125" algn="l"/>
                <a:tab pos="6910388" algn="l"/>
                <a:tab pos="7359650" algn="l"/>
                <a:tab pos="7808913" algn="l"/>
                <a:tab pos="8258175" algn="l"/>
                <a:tab pos="8707438" algn="l"/>
                <a:tab pos="9156700" algn="l"/>
              </a:tabLst>
            </a:pPr>
            <a:r>
              <a:rPr lang="es-ES" sz="1400" dirty="0" smtClean="0">
                <a:solidFill>
                  <a:srgbClr val="000000"/>
                </a:solidFill>
              </a:rPr>
              <a:t>El equipo país y el país ultiman los documentos del acuerdo de subvención:</a:t>
            </a:r>
          </a:p>
          <a:p>
            <a:pPr marL="173038" indent="-173038">
              <a:buClr>
                <a:srgbClr val="1E1E1E"/>
              </a:buClr>
              <a:buFont typeface="Arial" charset="0"/>
              <a:buChar char="-"/>
              <a:tabLst>
                <a:tab pos="173038" algn="l"/>
                <a:tab pos="620713" algn="l"/>
                <a:tab pos="1069975" algn="l"/>
                <a:tab pos="1519238" algn="l"/>
                <a:tab pos="1968500" algn="l"/>
                <a:tab pos="2417763" algn="l"/>
                <a:tab pos="2867025" algn="l"/>
                <a:tab pos="3316288" algn="l"/>
                <a:tab pos="3765550" algn="l"/>
                <a:tab pos="4214813" algn="l"/>
                <a:tab pos="4664075" algn="l"/>
                <a:tab pos="5113338" algn="l"/>
                <a:tab pos="5562600" algn="l"/>
                <a:tab pos="6011863" algn="l"/>
                <a:tab pos="6461125" algn="l"/>
                <a:tab pos="6910388" algn="l"/>
                <a:tab pos="7359650" algn="l"/>
                <a:tab pos="7808913" algn="l"/>
                <a:tab pos="8258175" algn="l"/>
                <a:tab pos="8707438" algn="l"/>
                <a:tab pos="9156700" algn="l"/>
              </a:tabLst>
            </a:pPr>
            <a:r>
              <a:rPr lang="es-ES" sz="1400" dirty="0" smtClean="0">
                <a:solidFill>
                  <a:srgbClr val="000000"/>
                </a:solidFill>
              </a:rPr>
              <a:t>Plan de trabajo y presupuesto</a:t>
            </a:r>
          </a:p>
          <a:p>
            <a:pPr marL="173038" indent="-173038">
              <a:buClr>
                <a:srgbClr val="1E1E1E"/>
              </a:buClr>
              <a:buFont typeface="Arial" charset="0"/>
              <a:buChar char="-"/>
              <a:tabLst>
                <a:tab pos="173038" algn="l"/>
                <a:tab pos="620713" algn="l"/>
                <a:tab pos="1069975" algn="l"/>
                <a:tab pos="1519238" algn="l"/>
                <a:tab pos="1968500" algn="l"/>
                <a:tab pos="2417763" algn="l"/>
                <a:tab pos="2867025" algn="l"/>
                <a:tab pos="3316288" algn="l"/>
                <a:tab pos="3765550" algn="l"/>
                <a:tab pos="4214813" algn="l"/>
                <a:tab pos="4664075" algn="l"/>
                <a:tab pos="5113338" algn="l"/>
                <a:tab pos="5562600" algn="l"/>
                <a:tab pos="6011863" algn="l"/>
                <a:tab pos="6461125" algn="l"/>
                <a:tab pos="6910388" algn="l"/>
                <a:tab pos="7359650" algn="l"/>
                <a:tab pos="7808913" algn="l"/>
                <a:tab pos="8258175" algn="l"/>
                <a:tab pos="8707438" algn="l"/>
                <a:tab pos="9156700" algn="l"/>
              </a:tabLst>
            </a:pPr>
            <a:r>
              <a:rPr lang="es-ES" sz="1400" dirty="0" smtClean="0">
                <a:solidFill>
                  <a:srgbClr val="000000"/>
                </a:solidFill>
              </a:rPr>
              <a:t>Marco de desempeño</a:t>
            </a:r>
          </a:p>
          <a:p>
            <a:pPr marL="173038" indent="-173038">
              <a:buClr>
                <a:srgbClr val="1E1E1E"/>
              </a:buClr>
              <a:buFont typeface="Arial" charset="0"/>
              <a:buChar char="-"/>
              <a:tabLst>
                <a:tab pos="173038" algn="l"/>
                <a:tab pos="620713" algn="l"/>
                <a:tab pos="1069975" algn="l"/>
                <a:tab pos="1519238" algn="l"/>
                <a:tab pos="1968500" algn="l"/>
                <a:tab pos="2417763" algn="l"/>
                <a:tab pos="2867025" algn="l"/>
                <a:tab pos="3316288" algn="l"/>
                <a:tab pos="3765550" algn="l"/>
                <a:tab pos="4214813" algn="l"/>
                <a:tab pos="4664075" algn="l"/>
                <a:tab pos="5113338" algn="l"/>
                <a:tab pos="5562600" algn="l"/>
                <a:tab pos="6011863" algn="l"/>
                <a:tab pos="6461125" algn="l"/>
                <a:tab pos="6910388" algn="l"/>
                <a:tab pos="7359650" algn="l"/>
                <a:tab pos="7808913" algn="l"/>
                <a:tab pos="8258175" algn="l"/>
                <a:tab pos="8707438" algn="l"/>
                <a:tab pos="9156700" algn="l"/>
              </a:tabLst>
            </a:pPr>
            <a:r>
              <a:rPr lang="es-ES" sz="1400" dirty="0" smtClean="0">
                <a:solidFill>
                  <a:srgbClr val="000000"/>
                </a:solidFill>
              </a:rPr>
              <a:t>Plan de adquisiciones</a:t>
            </a:r>
            <a:endParaRPr lang="es-ES" sz="1400" dirty="0">
              <a:solidFill>
                <a:srgbClr val="000000"/>
              </a:solidFill>
            </a:endParaRPr>
          </a:p>
        </p:txBody>
      </p:sp>
      <p:sp>
        <p:nvSpPr>
          <p:cNvPr id="26" name="Rectangle 25"/>
          <p:cNvSpPr/>
          <p:nvPr/>
        </p:nvSpPr>
        <p:spPr bwMode="auto">
          <a:xfrm>
            <a:off x="1156574" y="3645024"/>
            <a:ext cx="1554296" cy="2016224"/>
          </a:xfrm>
          <a:prstGeom prst="rect">
            <a:avLst/>
          </a:prstGeom>
          <a:solidFill>
            <a:srgbClr val="FFFFFF">
              <a:lumMod val="85000"/>
            </a:srgbClr>
          </a:solidFill>
          <a:ln w="19050" cap="flat" cmpd="sng" algn="ctr">
            <a:solidFill>
              <a:srgbClr val="FFFFFF">
                <a:lumMod val="65000"/>
              </a:srgbClr>
            </a:solidFill>
            <a:prstDash val="sysDot"/>
            <a:round/>
            <a:headEnd type="none" w="med" len="med"/>
            <a:tailEnd type="none" w="med" len="med"/>
          </a:ln>
          <a:effectLst/>
        </p:spPr>
        <p:txBody>
          <a:bodyPr vert="horz" wrap="square" lIns="91440" tIns="18000" rIns="91440" bIns="18000" numCol="1" rtlCol="0" anchor="ctr"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a:spcBef>
                <a:spcPts val="600"/>
              </a:spcBef>
              <a:spcAft>
                <a:spcPts val="600"/>
              </a:spcAft>
              <a:buClr>
                <a:srgbClr val="1E1E1E"/>
              </a:buClr>
              <a:buFont typeface="Arial" charset="0"/>
              <a:buChar char="•"/>
              <a:tabLst>
                <a:tab pos="173038" algn="l"/>
                <a:tab pos="620713" algn="l"/>
                <a:tab pos="1069975" algn="l"/>
                <a:tab pos="1519238" algn="l"/>
                <a:tab pos="1968500" algn="l"/>
                <a:tab pos="2417763" algn="l"/>
                <a:tab pos="2867025" algn="l"/>
                <a:tab pos="3316288" algn="l"/>
                <a:tab pos="3765550" algn="l"/>
                <a:tab pos="4214813" algn="l"/>
                <a:tab pos="4664075" algn="l"/>
                <a:tab pos="5113338" algn="l"/>
                <a:tab pos="5562600" algn="l"/>
                <a:tab pos="6011863" algn="l"/>
                <a:tab pos="6461125" algn="l"/>
                <a:tab pos="6910388" algn="l"/>
                <a:tab pos="7359650" algn="l"/>
                <a:tab pos="7808913" algn="l"/>
                <a:tab pos="8258175" algn="l"/>
                <a:tab pos="8707438" algn="l"/>
                <a:tab pos="9156700" algn="l"/>
              </a:tabLst>
            </a:pPr>
            <a:r>
              <a:rPr lang="es-ES" sz="1400" dirty="0" smtClean="0">
                <a:solidFill>
                  <a:srgbClr val="000000"/>
                </a:solidFill>
              </a:rPr>
              <a:t>La Secretaría comunica los montos asignados a cada país</a:t>
            </a:r>
            <a:endParaRPr lang="es-ES" sz="1400" dirty="0">
              <a:solidFill>
                <a:srgbClr val="000000"/>
              </a:solidFill>
            </a:endParaRPr>
          </a:p>
        </p:txBody>
      </p:sp>
      <p:sp>
        <p:nvSpPr>
          <p:cNvPr id="27" name="Pentagon 26"/>
          <p:cNvSpPr/>
          <p:nvPr/>
        </p:nvSpPr>
        <p:spPr>
          <a:xfrm>
            <a:off x="593535" y="1628800"/>
            <a:ext cx="8105978" cy="387070"/>
          </a:xfrm>
          <a:prstGeom prst="homePlate">
            <a:avLst/>
          </a:prstGeom>
          <a:solidFill>
            <a:srgbClr val="FFFFFF">
              <a:lumMod val="85000"/>
            </a:srgbClr>
          </a:solidFill>
          <a:ln w="19050" cap="flat" cmpd="sng" algn="ctr">
            <a:solidFill>
              <a:srgbClr val="FFFFFF">
                <a:lumMod val="65000"/>
              </a:srgbClr>
            </a:solidFill>
            <a:prstDash val="sysDash"/>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defRPr/>
            </a:pPr>
            <a:r>
              <a:rPr lang="es-ES" sz="1300" b="1" dirty="0" smtClean="0">
                <a:solidFill>
                  <a:srgbClr val="1E1E1E"/>
                </a:solidFill>
              </a:rPr>
              <a:t>Diálogo de </a:t>
            </a:r>
            <a:r>
              <a:rPr lang="es-ES" sz="1300" b="1" smtClean="0">
                <a:solidFill>
                  <a:srgbClr val="1E1E1E"/>
                </a:solidFill>
              </a:rPr>
              <a:t>país continuo</a:t>
            </a:r>
            <a:endParaRPr lang="es-ES" sz="1300" b="1" dirty="0">
              <a:solidFill>
                <a:srgbClr val="1E1E1E"/>
              </a:solidFill>
            </a:endParaRPr>
          </a:p>
        </p:txBody>
      </p:sp>
      <p:sp>
        <p:nvSpPr>
          <p:cNvPr id="28" name="Rectangle 27"/>
          <p:cNvSpPr/>
          <p:nvPr/>
        </p:nvSpPr>
        <p:spPr>
          <a:xfrm>
            <a:off x="296271" y="1412776"/>
            <a:ext cx="8619266" cy="2088232"/>
          </a:xfrm>
          <a:prstGeom prst="rect">
            <a:avLst/>
          </a:prstGeom>
          <a:noFill/>
          <a:ln w="25400" cap="flat" cmpd="sng" algn="ctr">
            <a:solidFill>
              <a:srgbClr val="4F81BD">
                <a:shade val="50000"/>
              </a:srgbClr>
            </a:solidFill>
            <a:prstDash val="solid"/>
          </a:ln>
          <a:effectLst/>
        </p:spPr>
        <p:txBody>
          <a:bodyPr wrap="none" lIns="125808" tIns="62900" rIns="125808" bIns="62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s-ES" sz="1300" b="1" kern="0" dirty="0" smtClean="0">
              <a:solidFill>
                <a:sysClr val="window" lastClr="FFFFFF"/>
              </a:solidFill>
              <a:ea typeface="SimHei"/>
            </a:endParaRPr>
          </a:p>
        </p:txBody>
      </p:sp>
      <p:sp>
        <p:nvSpPr>
          <p:cNvPr id="29" name="Pentagon 28"/>
          <p:cNvSpPr/>
          <p:nvPr/>
        </p:nvSpPr>
        <p:spPr>
          <a:xfrm>
            <a:off x="614080" y="2159094"/>
            <a:ext cx="1337225" cy="1024579"/>
          </a:xfrm>
          <a:prstGeom prst="homePlate">
            <a:avLst>
              <a:gd name="adj" fmla="val 17516"/>
            </a:avLst>
          </a:prstGeom>
          <a:solidFill>
            <a:srgbClr val="333399">
              <a:lumMod val="20000"/>
              <a:lumOff val="80000"/>
            </a:srgbClr>
          </a:solidFill>
          <a:ln w="19050" cap="flat" cmpd="sng" algn="ctr">
            <a:noFill/>
            <a:prstDash val="solid"/>
            <a:round/>
            <a:headEnd type="none" w="med" len="med"/>
            <a:tailEnd type="none" w="med" len="med"/>
          </a:ln>
          <a:effectLst/>
        </p:spPr>
        <p:txBody>
          <a:bodyPr vert="horz" wrap="square" lIns="0" tIns="45719" rIns="0" bIns="45719" numCol="1" rtlCol="0" anchor="ctr"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89000" fontAlgn="base">
              <a:defRPr/>
            </a:pPr>
            <a:r>
              <a:rPr lang="es-ES" sz="1300" b="1" dirty="0" smtClean="0">
                <a:solidFill>
                  <a:srgbClr val="1E1E1E"/>
                </a:solidFill>
              </a:rPr>
              <a:t>Plan Estratégico Nacional</a:t>
            </a:r>
          </a:p>
        </p:txBody>
      </p:sp>
      <p:sp>
        <p:nvSpPr>
          <p:cNvPr id="30" name="Pentagon 29"/>
          <p:cNvSpPr/>
          <p:nvPr/>
        </p:nvSpPr>
        <p:spPr>
          <a:xfrm>
            <a:off x="7197742" y="2156454"/>
            <a:ext cx="1440160" cy="1024579"/>
          </a:xfrm>
          <a:prstGeom prst="homePlate">
            <a:avLst>
              <a:gd name="adj" fmla="val 17516"/>
            </a:avLst>
          </a:prstGeom>
          <a:solidFill>
            <a:srgbClr val="B2B2B2"/>
          </a:solidFill>
          <a:ln w="19050">
            <a:noFill/>
          </a:ln>
          <a:effectLst/>
          <a:scene3d>
            <a:camera prst="orthographicFront"/>
            <a:lightRig rig="threePt" dir="t">
              <a:rot lat="0" lon="0" rev="1200000"/>
            </a:lightRig>
          </a:scene3d>
          <a:sp3d/>
        </p:spPr>
        <p:txBody>
          <a:bodyPr wrap="square" lIns="0" tIns="45719" rIns="0" bIns="45719"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s-ES" sz="1400" b="1" dirty="0" smtClean="0">
                <a:solidFill>
                  <a:srgbClr val="1E1E1E"/>
                </a:solidFill>
              </a:rPr>
              <a:t>Ejecución de la subvención</a:t>
            </a:r>
          </a:p>
          <a:p>
            <a:pPr algn="ctr">
              <a:defRPr/>
            </a:pPr>
            <a:r>
              <a:rPr lang="es-ES" sz="1400" dirty="0" smtClean="0">
                <a:solidFill>
                  <a:srgbClr val="1E1E1E"/>
                </a:solidFill>
              </a:rPr>
              <a:t>Max 3 años</a:t>
            </a:r>
            <a:endParaRPr lang="es-ES" sz="1400" dirty="0">
              <a:solidFill>
                <a:srgbClr val="1E1E1E"/>
              </a:solidFill>
            </a:endParaRPr>
          </a:p>
        </p:txBody>
      </p:sp>
      <p:sp>
        <p:nvSpPr>
          <p:cNvPr id="31" name="Rectangle 30"/>
          <p:cNvSpPr/>
          <p:nvPr/>
        </p:nvSpPr>
        <p:spPr bwMode="auto">
          <a:xfrm>
            <a:off x="7297227" y="3645024"/>
            <a:ext cx="1661753" cy="2016224"/>
          </a:xfrm>
          <a:prstGeom prst="rect">
            <a:avLst/>
          </a:prstGeom>
          <a:solidFill>
            <a:srgbClr val="FFFFFF">
              <a:lumMod val="85000"/>
            </a:srgbClr>
          </a:solidFill>
          <a:ln w="19050" cap="flat" cmpd="sng" algn="ctr">
            <a:solidFill>
              <a:srgbClr val="FFFFFF">
                <a:lumMod val="65000"/>
              </a:srgbClr>
            </a:solidFill>
            <a:prstDash val="sysDot"/>
            <a:round/>
            <a:headEnd type="none" w="med" len="med"/>
            <a:tailEnd type="none" w="med" len="med"/>
          </a:ln>
          <a:effectLst/>
        </p:spPr>
        <p:txBody>
          <a:bodyPr vert="horz" wrap="square" lIns="91440" tIns="18000" rIns="91440" bIns="18000" numCol="1" rtlCol="0" anchor="ctr"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7800" indent="-177800" defTabSz="889000" fontAlgn="base">
              <a:spcBef>
                <a:spcPts val="600"/>
              </a:spcBef>
              <a:spcAft>
                <a:spcPts val="600"/>
              </a:spcAft>
              <a:buFont typeface="Arial" pitchFamily="34" charset="0"/>
              <a:buChar char="•"/>
              <a:defRPr/>
            </a:pPr>
            <a:endParaRPr lang="es-ES" sz="1200" dirty="0" smtClean="0">
              <a:solidFill>
                <a:srgbClr val="1E1E1E"/>
              </a:solidFill>
            </a:endParaRPr>
          </a:p>
          <a:p>
            <a:pPr marL="177800" indent="-177800" defTabSz="889000" fontAlgn="base">
              <a:spcBef>
                <a:spcPts val="600"/>
              </a:spcBef>
              <a:spcAft>
                <a:spcPts val="600"/>
              </a:spcAft>
              <a:buFont typeface="Arial" pitchFamily="34" charset="0"/>
              <a:buChar char="•"/>
              <a:defRPr/>
            </a:pPr>
            <a:r>
              <a:rPr lang="es-ES" sz="1400" dirty="0" smtClean="0">
                <a:solidFill>
                  <a:srgbClr val="1E1E1E"/>
                </a:solidFill>
              </a:rPr>
              <a:t>T</a:t>
            </a:r>
            <a:r>
              <a:rPr lang="es-ES" sz="1400" dirty="0" smtClean="0">
                <a:solidFill>
                  <a:srgbClr val="000000"/>
                </a:solidFill>
              </a:rPr>
              <a:t>ras la aprobación por parte de la Junta Directiva, se firma el acuerdo de subvención y  pueden comenzar los desembolsos</a:t>
            </a:r>
          </a:p>
          <a:p>
            <a:pPr marL="177800" indent="-177800" defTabSz="889000" fontAlgn="base">
              <a:spcBef>
                <a:spcPts val="600"/>
              </a:spcBef>
              <a:spcAft>
                <a:spcPts val="600"/>
              </a:spcAft>
              <a:buFont typeface="Arial" pitchFamily="34" charset="0"/>
              <a:buChar char="•"/>
              <a:defRPr/>
            </a:pPr>
            <a:endParaRPr lang="es-ES" sz="1400" dirty="0" smtClean="0">
              <a:solidFill>
                <a:srgbClr val="1E1E1E"/>
              </a:solidFill>
            </a:endParaRPr>
          </a:p>
        </p:txBody>
      </p:sp>
      <p:cxnSp>
        <p:nvCxnSpPr>
          <p:cNvPr id="32" name="Elbow Connector 31"/>
          <p:cNvCxnSpPr>
            <a:stCxn id="15" idx="2"/>
            <a:endCxn id="31" idx="0"/>
          </p:cNvCxnSpPr>
          <p:nvPr/>
        </p:nvCxnSpPr>
        <p:spPr>
          <a:xfrm rot="16200000" flipH="1">
            <a:off x="7273684" y="2790604"/>
            <a:ext cx="405995" cy="1302845"/>
          </a:xfrm>
          <a:prstGeom prst="bentConnector3">
            <a:avLst>
              <a:gd name="adj1" fmla="val 50000"/>
            </a:avLst>
          </a:prstGeom>
          <a:noFill/>
          <a:ln w="19050" cap="flat" cmpd="sng" algn="ctr">
            <a:solidFill>
              <a:srgbClr val="DAEDEF">
                <a:lumMod val="25000"/>
              </a:srgbClr>
            </a:solidFill>
            <a:prstDash val="solid"/>
            <a:headEnd type="oval"/>
            <a:tailEnd type="none"/>
          </a:ln>
          <a:effectLst/>
        </p:spPr>
      </p:cxnSp>
      <p:cxnSp>
        <p:nvCxnSpPr>
          <p:cNvPr id="33" name="Straight Connector 32"/>
          <p:cNvCxnSpPr/>
          <p:nvPr/>
        </p:nvCxnSpPr>
        <p:spPr>
          <a:xfrm flipH="1" flipV="1">
            <a:off x="3851114" y="2977389"/>
            <a:ext cx="1971" cy="861266"/>
          </a:xfrm>
          <a:prstGeom prst="line">
            <a:avLst/>
          </a:prstGeom>
          <a:noFill/>
          <a:ln w="19050" cap="flat" cmpd="sng" algn="ctr">
            <a:solidFill>
              <a:srgbClr val="DAEDEF">
                <a:lumMod val="25000"/>
              </a:srgbClr>
            </a:solidFill>
            <a:prstDash val="solid"/>
            <a:tailEnd type="oval"/>
          </a:ln>
          <a:effectLst/>
        </p:spPr>
      </p:cxnSp>
      <p:sp>
        <p:nvSpPr>
          <p:cNvPr id="24" name="Rectangle 23"/>
          <p:cNvSpPr/>
          <p:nvPr/>
        </p:nvSpPr>
        <p:spPr bwMode="auto">
          <a:xfrm>
            <a:off x="2843808" y="3645024"/>
            <a:ext cx="2024597" cy="2016224"/>
          </a:xfrm>
          <a:prstGeom prst="rect">
            <a:avLst/>
          </a:prstGeom>
          <a:solidFill>
            <a:srgbClr val="FFFFFF">
              <a:lumMod val="85000"/>
            </a:srgbClr>
          </a:solidFill>
          <a:ln w="19050" cap="flat" cmpd="sng" algn="ctr">
            <a:solidFill>
              <a:srgbClr val="FFFFFF">
                <a:lumMod val="65000"/>
              </a:srgbClr>
            </a:solidFill>
            <a:prstDash val="sysDot"/>
            <a:round/>
            <a:headEnd type="none" w="med" len="med"/>
            <a:tailEnd type="none" w="med" len="med"/>
          </a:ln>
          <a:effectLst/>
        </p:spPr>
        <p:txBody>
          <a:bodyPr vert="horz" wrap="square" lIns="91440" tIns="18000" rIns="91440" bIns="18000" numCol="1" rtlCol="0" anchor="ctr"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a:spcBef>
                <a:spcPts val="600"/>
              </a:spcBef>
              <a:buClr>
                <a:srgbClr val="1E1E1E"/>
              </a:buClr>
              <a:buFont typeface="Arial" charset="0"/>
              <a:buChar char="•"/>
              <a:tabLst>
                <a:tab pos="173038" algn="l"/>
                <a:tab pos="620713" algn="l"/>
                <a:tab pos="1069975" algn="l"/>
                <a:tab pos="1519238" algn="l"/>
                <a:tab pos="1968500" algn="l"/>
                <a:tab pos="2417763" algn="l"/>
                <a:tab pos="2867025" algn="l"/>
                <a:tab pos="3316288" algn="l"/>
                <a:tab pos="3765550" algn="l"/>
                <a:tab pos="4214813" algn="l"/>
                <a:tab pos="4664075" algn="l"/>
                <a:tab pos="5113338" algn="l"/>
                <a:tab pos="5562600" algn="l"/>
                <a:tab pos="6011863" algn="l"/>
                <a:tab pos="6461125" algn="l"/>
                <a:tab pos="6910388" algn="l"/>
                <a:tab pos="7359650" algn="l"/>
                <a:tab pos="7808913" algn="l"/>
                <a:tab pos="8258175" algn="l"/>
                <a:tab pos="8707438" algn="l"/>
                <a:tab pos="9156700" algn="l"/>
              </a:tabLst>
            </a:pPr>
            <a:r>
              <a:rPr lang="es-ES" sz="1400" dirty="0" smtClean="0">
                <a:solidFill>
                  <a:srgbClr val="000000"/>
                </a:solidFill>
              </a:rPr>
              <a:t>El PRT revisa las notas conceptuales </a:t>
            </a:r>
          </a:p>
          <a:p>
            <a:pPr marL="173038" indent="-173038">
              <a:spcBef>
                <a:spcPts val="600"/>
              </a:spcBef>
              <a:buClr>
                <a:srgbClr val="1E1E1E"/>
              </a:buClr>
              <a:buFont typeface="Arial" charset="0"/>
              <a:buChar char="•"/>
              <a:tabLst>
                <a:tab pos="173038" algn="l"/>
                <a:tab pos="620713" algn="l"/>
                <a:tab pos="1069975" algn="l"/>
                <a:tab pos="1519238" algn="l"/>
                <a:tab pos="1968500" algn="l"/>
                <a:tab pos="2417763" algn="l"/>
                <a:tab pos="2867025" algn="l"/>
                <a:tab pos="3316288" algn="l"/>
                <a:tab pos="3765550" algn="l"/>
                <a:tab pos="4214813" algn="l"/>
                <a:tab pos="4664075" algn="l"/>
                <a:tab pos="5113338" algn="l"/>
                <a:tab pos="5562600" algn="l"/>
                <a:tab pos="6011863" algn="l"/>
                <a:tab pos="6461125" algn="l"/>
                <a:tab pos="6910388" algn="l"/>
                <a:tab pos="7359650" algn="l"/>
                <a:tab pos="7808913" algn="l"/>
                <a:tab pos="8258175" algn="l"/>
                <a:tab pos="8707438" algn="l"/>
                <a:tab pos="9156700" algn="l"/>
              </a:tabLst>
            </a:pPr>
            <a:r>
              <a:rPr lang="es-ES" sz="1400" dirty="0" smtClean="0">
                <a:solidFill>
                  <a:srgbClr val="000000"/>
                </a:solidFill>
              </a:rPr>
              <a:t>El Comité de Aprobación de Subvenciones (GAC) de la Secretaría fija un límite presupuestario</a:t>
            </a:r>
            <a:endParaRPr lang="es-ES" sz="1400" dirty="0">
              <a:solidFill>
                <a:srgbClr val="000000"/>
              </a:solidFill>
            </a:endParaRPr>
          </a:p>
        </p:txBody>
      </p:sp>
      <p:sp>
        <p:nvSpPr>
          <p:cNvPr id="3" name="Pentagon 2"/>
          <p:cNvSpPr/>
          <p:nvPr/>
        </p:nvSpPr>
        <p:spPr>
          <a:xfrm>
            <a:off x="317989" y="3645024"/>
            <a:ext cx="797627" cy="2016224"/>
          </a:xfrm>
          <a:prstGeom prst="homePlate">
            <a:avLst>
              <a:gd name="adj" fmla="val 20808"/>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smtClean="0">
                <a:solidFill>
                  <a:srgbClr val="FFFFFF"/>
                </a:solidFill>
              </a:rPr>
              <a:t>Etapas clave</a:t>
            </a:r>
            <a:endParaRPr lang="en-US" sz="1400" b="1">
              <a:solidFill>
                <a:srgbClr val="FFFFFF"/>
              </a:solidFill>
            </a:endParaRPr>
          </a:p>
        </p:txBody>
      </p:sp>
    </p:spTree>
    <p:extLst>
      <p:ext uri="{BB962C8B-B14F-4D97-AF65-F5344CB8AC3E}">
        <p14:creationId xmlns:p14="http://schemas.microsoft.com/office/powerpoint/2010/main" xmlns="" val="1505404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51520" y="0"/>
            <a:ext cx="8784976" cy="6858000"/>
          </a:xfrm>
          <a:prstGeom prst="rect">
            <a:avLst/>
          </a:prstGeom>
        </p:spPr>
      </p:pic>
    </p:spTree>
    <p:extLst>
      <p:ext uri="{BB962C8B-B14F-4D97-AF65-F5344CB8AC3E}">
        <p14:creationId xmlns:p14="http://schemas.microsoft.com/office/powerpoint/2010/main" xmlns="" val="786601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1979712" y="260649"/>
            <a:ext cx="6747821" cy="444648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2913" indent="-261938">
              <a:spcBef>
                <a:spcPts val="600"/>
              </a:spcBef>
              <a:spcAft>
                <a:spcPts val="600"/>
              </a:spcAft>
              <a:buFont typeface="Arial" pitchFamily="34" charset="0"/>
              <a:buChar char="•"/>
            </a:pPr>
            <a:endParaRPr lang="en-US" dirty="0">
              <a:solidFill>
                <a:srgbClr val="1E1E1E"/>
              </a:solidFill>
            </a:endParaRPr>
          </a:p>
        </p:txBody>
      </p:sp>
      <p:sp>
        <p:nvSpPr>
          <p:cNvPr id="51" name="Pentagon 50"/>
          <p:cNvSpPr/>
          <p:nvPr/>
        </p:nvSpPr>
        <p:spPr>
          <a:xfrm>
            <a:off x="317989" y="1700809"/>
            <a:ext cx="1872209" cy="2567167"/>
          </a:xfrm>
          <a:prstGeom prst="homePlate">
            <a:avLst>
              <a:gd name="adj" fmla="val 12792"/>
            </a:avLst>
          </a:prstGeom>
          <a:solidFill>
            <a:srgbClr val="FF0000"/>
          </a:solidFill>
          <a:ln>
            <a:noFill/>
          </a:ln>
        </p:spPr>
        <p:txBody>
          <a:bodyPr anchor="ctr"/>
          <a:lstStyle/>
          <a:p>
            <a:pPr algn="ctr"/>
            <a:r>
              <a:rPr lang="es-ES_tradnl" b="1" dirty="0" smtClean="0">
                <a:solidFill>
                  <a:srgbClr val="FFFFFF"/>
                </a:solidFill>
              </a:rPr>
              <a:t>EL SALVADOR en el marco </a:t>
            </a:r>
          </a:p>
          <a:p>
            <a:pPr algn="ctr"/>
            <a:r>
              <a:rPr lang="es-ES_tradnl" dirty="0" smtClean="0">
                <a:solidFill>
                  <a:srgbClr val="FFFFFF"/>
                </a:solidFill>
              </a:rPr>
              <a:t>del nuevo modelo de financiamiento</a:t>
            </a:r>
            <a:endParaRPr lang="es-ES_tradnl" dirty="0">
              <a:solidFill>
                <a:srgbClr val="FFFFFF"/>
              </a:solidFill>
            </a:endParaRPr>
          </a:p>
        </p:txBody>
      </p:sp>
      <p:sp>
        <p:nvSpPr>
          <p:cNvPr id="8" name="FlowTriangle"/>
          <p:cNvSpPr>
            <a:spLocks noChangeArrowheads="1"/>
          </p:cNvSpPr>
          <p:nvPr/>
        </p:nvSpPr>
        <p:spPr bwMode="gray">
          <a:xfrm rot="10800000" flipV="1">
            <a:off x="2976751" y="5073675"/>
            <a:ext cx="4254011" cy="299571"/>
          </a:xfrm>
          <a:prstGeom prst="triangle">
            <a:avLst>
              <a:gd name="adj" fmla="val 50000"/>
            </a:avLst>
          </a:prstGeom>
          <a:solidFill>
            <a:srgbClr val="B2B2B2"/>
          </a:solidFill>
          <a:ln w="9525" algn="ctr">
            <a:solidFill>
              <a:srgbClr val="B2B2B2"/>
            </a:solidFill>
            <a:miter lim="800000"/>
            <a:headEnd/>
            <a:tailEnd/>
          </a:ln>
        </p:spPr>
        <p:txBody>
          <a:bodyPr rot="10800000" vert="eaVert" wrap="none" anchor="ctr"/>
          <a:lstStyle/>
          <a:p>
            <a:pPr algn="ctr"/>
            <a:endParaRPr lang="en-GB" sz="1400" b="1" dirty="0">
              <a:solidFill>
                <a:srgbClr val="000000"/>
              </a:solidFill>
              <a:cs typeface="Arial" pitchFamily="34" charset="0"/>
            </a:endParaRPr>
          </a:p>
        </p:txBody>
      </p:sp>
      <p:sp>
        <p:nvSpPr>
          <p:cNvPr id="9" name="takeaway_box"/>
          <p:cNvSpPr>
            <a:spLocks noChangeArrowheads="1"/>
          </p:cNvSpPr>
          <p:nvPr/>
        </p:nvSpPr>
        <p:spPr bwMode="gray">
          <a:xfrm>
            <a:off x="1828800" y="5486400"/>
            <a:ext cx="6345428" cy="822920"/>
          </a:xfrm>
          <a:prstGeom prst="rect">
            <a:avLst/>
          </a:prstGeom>
          <a:solidFill>
            <a:srgbClr val="0070C0"/>
          </a:solidFill>
          <a:ln w="9525" algn="ctr">
            <a:noFill/>
            <a:miter lim="800000"/>
            <a:headEnd type="none" w="lg" len="lg"/>
            <a:tailEnd type="none" w="lg" len="lg"/>
          </a:ln>
        </p:spPr>
        <p:txBody>
          <a:bodyPr anchor="ctr" anchorCtr="1"/>
          <a:lstStyle/>
          <a:p>
            <a:pPr algn="ctr"/>
            <a:r>
              <a:rPr lang="es-ES_tradnl" b="1" u="sng" dirty="0" smtClean="0">
                <a:solidFill>
                  <a:srgbClr val="FFFFFF"/>
                </a:solidFill>
                <a:cs typeface="Arial" pitchFamily="34" charset="0"/>
              </a:rPr>
              <a:t>El proceso inclusivo de diálogo de país </a:t>
            </a:r>
            <a:r>
              <a:rPr lang="es-ES_tradnl" b="1" u="sng" dirty="0">
                <a:solidFill>
                  <a:srgbClr val="FFFFFF"/>
                </a:solidFill>
                <a:cs typeface="Arial" pitchFamily="34" charset="0"/>
              </a:rPr>
              <a:t> </a:t>
            </a:r>
            <a:r>
              <a:rPr lang="es-ES_tradnl" b="1" u="sng" dirty="0" smtClean="0">
                <a:solidFill>
                  <a:srgbClr val="FFFFFF"/>
                </a:solidFill>
                <a:cs typeface="Arial" pitchFamily="34" charset="0"/>
              </a:rPr>
              <a:t>ha sido esencial</a:t>
            </a:r>
            <a:endParaRPr lang="es-ES_tradnl" b="1" dirty="0" smtClean="0">
              <a:solidFill>
                <a:srgbClr val="FFFFFF"/>
              </a:solidFill>
              <a:cs typeface="Arial" pitchFamily="34" charset="0"/>
            </a:endParaRPr>
          </a:p>
          <a:p>
            <a:pPr algn="ctr"/>
            <a:r>
              <a:rPr lang="es-ES_tradnl" b="1" dirty="0" smtClean="0">
                <a:solidFill>
                  <a:srgbClr val="FFFFFF"/>
                </a:solidFill>
                <a:cs typeface="Arial" pitchFamily="34" charset="0"/>
              </a:rPr>
              <a:t>para alcanzar los objetivos del nuevo modelo de financiamiento</a:t>
            </a:r>
            <a:endParaRPr lang="es-ES_tradnl" b="1" dirty="0">
              <a:solidFill>
                <a:srgbClr val="FFFFFF"/>
              </a:solidFill>
              <a:cs typeface="Arial" pitchFamily="34" charset="0"/>
            </a:endParaRPr>
          </a:p>
        </p:txBody>
      </p:sp>
      <p:sp>
        <p:nvSpPr>
          <p:cNvPr id="2" name="1 Rectángulo"/>
          <p:cNvSpPr/>
          <p:nvPr/>
        </p:nvSpPr>
        <p:spPr>
          <a:xfrm>
            <a:off x="2360794" y="318541"/>
            <a:ext cx="6366739" cy="5355312"/>
          </a:xfrm>
          <a:prstGeom prst="rect">
            <a:avLst/>
          </a:prstGeom>
        </p:spPr>
        <p:txBody>
          <a:bodyPr wrap="square">
            <a:spAutoFit/>
          </a:bodyPr>
          <a:lstStyle/>
          <a:p>
            <a:r>
              <a:rPr lang="es-SV" dirty="0"/>
              <a:t>En el presente año, el Fondo Mundial aprobó de manera oficial los elementos clave para un nuevo modelo de financiamiento, que permite invertir de manera más estratégica y lograr un mayor impacto en la lucha contra el VIH, la tuberculosis y la malaria, el cual fue lanzado  tras la Conferencia de Reaprovisionamiento de Fondos a finales de 2013. </a:t>
            </a:r>
          </a:p>
          <a:p>
            <a:r>
              <a:rPr lang="es-ES" dirty="0"/>
              <a:t>En ese marco se ha definido la elaboración de “NOTAS CONCEPTUALES” que  deben basarse en planes estratégicos nacionales o en un supuesto de inversión, y dicha  nota conceptual es el mecanismo por el que se solicita financiamiento al Fondo Mundial para cualquiera de las tres enfermedades (VIH, TB y Malaria) o para intervenciones transversales de fortalecimiento de los sistemas de salud (FSS). </a:t>
            </a:r>
          </a:p>
          <a:p>
            <a:endParaRPr lang="es-ES" dirty="0"/>
          </a:p>
          <a:p>
            <a:r>
              <a:rPr lang="es-ES" dirty="0"/>
              <a:t>El Salvador ha sido seleccionado para presentar un modelo abreviado basado exclusivamente en el </a:t>
            </a:r>
            <a:r>
              <a:rPr lang="es-ES" dirty="0" smtClean="0"/>
              <a:t>Cofinanciamiento </a:t>
            </a:r>
            <a:r>
              <a:rPr lang="es-ES" dirty="0"/>
              <a:t>a su PENM TB 2016-2020 </a:t>
            </a:r>
            <a:endParaRPr lang="es-SV" dirty="0"/>
          </a:p>
        </p:txBody>
      </p:sp>
    </p:spTree>
    <p:extLst>
      <p:ext uri="{BB962C8B-B14F-4D97-AF65-F5344CB8AC3E}">
        <p14:creationId xmlns:p14="http://schemas.microsoft.com/office/powerpoint/2010/main" xmlns="" val="3593042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339752" y="260648"/>
            <a:ext cx="6480720" cy="5184576"/>
          </a:xfrm>
        </p:spPr>
        <p:txBody>
          <a:bodyPr>
            <a:normAutofit fontScale="92500" lnSpcReduction="10000"/>
          </a:bodyPr>
          <a:lstStyle/>
          <a:p>
            <a:r>
              <a:rPr lang="es-ES" sz="1200" dirty="0"/>
              <a:t>La </a:t>
            </a:r>
            <a:r>
              <a:rPr lang="es-ES" sz="1400" dirty="0"/>
              <a:t>nota conceptual incluye las secciones siguientes:</a:t>
            </a:r>
            <a:endParaRPr lang="es-SV" sz="1400" dirty="0"/>
          </a:p>
          <a:p>
            <a:r>
              <a:rPr lang="es-ES" dirty="0">
                <a:solidFill>
                  <a:schemeClr val="accent2">
                    <a:lumMod val="75000"/>
                  </a:schemeClr>
                </a:solidFill>
              </a:rPr>
              <a:t>Sección 1: Contexto del país </a:t>
            </a:r>
            <a:br>
              <a:rPr lang="es-ES" dirty="0">
                <a:solidFill>
                  <a:schemeClr val="accent2">
                    <a:lumMod val="75000"/>
                  </a:schemeClr>
                </a:solidFill>
              </a:rPr>
            </a:br>
            <a:endParaRPr lang="es-SV" dirty="0">
              <a:solidFill>
                <a:schemeClr val="accent2">
                  <a:lumMod val="75000"/>
                </a:schemeClr>
              </a:solidFill>
            </a:endParaRPr>
          </a:p>
          <a:p>
            <a:r>
              <a:rPr lang="es-ES" sz="1400" dirty="0"/>
              <a:t>La nota conceptual comienza solicitando un análisis de la situación del contexto de la enfermedad en el país. Esto permite al </a:t>
            </a:r>
            <a:r>
              <a:rPr lang="es-ES" sz="1400" dirty="0" smtClean="0"/>
              <a:t> país definir </a:t>
            </a:r>
            <a:r>
              <a:rPr lang="es-ES" sz="1400" dirty="0"/>
              <a:t>el problema incluyendo las limitaciones </a:t>
            </a:r>
            <a:r>
              <a:rPr lang="es-ES" sz="1400" dirty="0" smtClean="0"/>
              <a:t>del  sistema sanitario </a:t>
            </a:r>
            <a:r>
              <a:rPr lang="es-ES" sz="1400" dirty="0"/>
              <a:t>y comunitarios y los obstáculos relacionados con los derechos humanos que es esencial tener en cuenta para definir el conjunto de intervenciones más apropiado. </a:t>
            </a:r>
            <a:endParaRPr lang="es-SV" sz="1400" dirty="0"/>
          </a:p>
          <a:p>
            <a:r>
              <a:rPr lang="es-ES" sz="1400" dirty="0"/>
              <a:t>Después, el </a:t>
            </a:r>
            <a:r>
              <a:rPr lang="es-ES" sz="1400" dirty="0" smtClean="0"/>
              <a:t> país procedió a evaluar </a:t>
            </a:r>
            <a:r>
              <a:rPr lang="es-ES" sz="1400" dirty="0"/>
              <a:t>la respuesta nacional actual </a:t>
            </a:r>
            <a:r>
              <a:rPr lang="es-ES" sz="1400" dirty="0" smtClean="0"/>
              <a:t>de la  enfermedad. </a:t>
            </a:r>
            <a:r>
              <a:rPr lang="es-ES" sz="1400" dirty="0"/>
              <a:t>Esta información se proporciona dentro de un marco más amplio </a:t>
            </a:r>
            <a:r>
              <a:rPr lang="es-ES" sz="1400" dirty="0" smtClean="0"/>
              <a:t> en el PENM TB 2016-2020. </a:t>
            </a:r>
            <a:endParaRPr lang="es-SV" sz="1400" dirty="0"/>
          </a:p>
          <a:p>
            <a:endParaRPr lang="es-ES" sz="1400" dirty="0" smtClean="0"/>
          </a:p>
          <a:p>
            <a:r>
              <a:rPr lang="es-ES" dirty="0" smtClean="0">
                <a:solidFill>
                  <a:schemeClr val="accent2">
                    <a:lumMod val="75000"/>
                  </a:schemeClr>
                </a:solidFill>
              </a:rPr>
              <a:t>Sección </a:t>
            </a:r>
            <a:r>
              <a:rPr lang="es-ES" dirty="0">
                <a:solidFill>
                  <a:schemeClr val="accent2">
                    <a:lumMod val="75000"/>
                  </a:schemeClr>
                </a:solidFill>
              </a:rPr>
              <a:t>2: Panorama de financiamiento, adicionalidad, sostenibilidad </a:t>
            </a:r>
            <a:br>
              <a:rPr lang="es-ES" dirty="0">
                <a:solidFill>
                  <a:schemeClr val="accent2">
                    <a:lumMod val="75000"/>
                  </a:schemeClr>
                </a:solidFill>
              </a:rPr>
            </a:br>
            <a:endParaRPr lang="es-SV" dirty="0" smtClean="0">
              <a:solidFill>
                <a:schemeClr val="accent2">
                  <a:lumMod val="75000"/>
                </a:schemeClr>
              </a:solidFill>
            </a:endParaRPr>
          </a:p>
          <a:p>
            <a:r>
              <a:rPr lang="es-ES" sz="1400" dirty="0" smtClean="0"/>
              <a:t>El </a:t>
            </a:r>
            <a:r>
              <a:rPr lang="es-ES" sz="1400" dirty="0" err="1" smtClean="0"/>
              <a:t>pais</a:t>
            </a:r>
            <a:r>
              <a:rPr lang="es-ES" sz="1400" dirty="0" smtClean="0"/>
              <a:t> describe el panorama de financiamiento actual y previsto del programa nacional a lo largo de la duración de la subvención propuesta. </a:t>
            </a:r>
          </a:p>
          <a:p>
            <a:r>
              <a:rPr lang="es-ES" sz="1400" dirty="0" smtClean="0"/>
              <a:t>Esto </a:t>
            </a:r>
            <a:r>
              <a:rPr lang="es-ES" sz="1400" dirty="0"/>
              <a:t>permite a los revisores conocer los compromisos actuales y futuros (del Gobierno y los países donantes) con respecto a </a:t>
            </a:r>
            <a:r>
              <a:rPr lang="es-ES" sz="1400" dirty="0" smtClean="0"/>
              <a:t>la enfermedad, </a:t>
            </a:r>
            <a:r>
              <a:rPr lang="es-ES" sz="1400" dirty="0"/>
              <a:t>evaluar la observancia de los requisitos de financiamiento de contrapartida, entender la voluntad de pagar del Gobierno y determinar las deficiencias de financiamiento del programa nacional. </a:t>
            </a:r>
            <a:endParaRPr lang="es-SV" sz="1400" dirty="0"/>
          </a:p>
          <a:p>
            <a:r>
              <a:rPr lang="es-ES" sz="1400" dirty="0"/>
              <a:t> </a:t>
            </a:r>
            <a:endParaRPr lang="es-SV" sz="1400" dirty="0"/>
          </a:p>
          <a:p>
            <a:endParaRPr lang="es-SV" sz="600" dirty="0"/>
          </a:p>
        </p:txBody>
      </p:sp>
      <p:sp>
        <p:nvSpPr>
          <p:cNvPr id="4" name="Pentagon 50"/>
          <p:cNvSpPr/>
          <p:nvPr/>
        </p:nvSpPr>
        <p:spPr>
          <a:xfrm>
            <a:off x="317989" y="1700809"/>
            <a:ext cx="1872209" cy="2567167"/>
          </a:xfrm>
          <a:prstGeom prst="homePlate">
            <a:avLst>
              <a:gd name="adj" fmla="val 12792"/>
            </a:avLst>
          </a:prstGeom>
          <a:solidFill>
            <a:srgbClr val="FF0000"/>
          </a:solidFill>
          <a:ln>
            <a:noFill/>
          </a:ln>
        </p:spPr>
        <p:txBody>
          <a:bodyPr anchor="ctr"/>
          <a:lstStyle/>
          <a:p>
            <a:pPr algn="ctr"/>
            <a:r>
              <a:rPr lang="es-ES_tradnl" sz="2000" b="1" dirty="0" smtClean="0">
                <a:solidFill>
                  <a:srgbClr val="FFFFFF"/>
                </a:solidFill>
              </a:rPr>
              <a:t>Contenido de la nota conceptual</a:t>
            </a:r>
            <a:endParaRPr lang="es-ES_tradnl" sz="2000" b="1" dirty="0">
              <a:solidFill>
                <a:srgbClr val="FFFFFF"/>
              </a:solidFill>
            </a:endParaRPr>
          </a:p>
        </p:txBody>
      </p:sp>
    </p:spTree>
    <p:extLst>
      <p:ext uri="{BB962C8B-B14F-4D97-AF65-F5344CB8AC3E}">
        <p14:creationId xmlns:p14="http://schemas.microsoft.com/office/powerpoint/2010/main" xmlns="" val="2000721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5" name="Group 3"/>
          <p:cNvGraphicFramePr>
            <a:graphicFrameLocks noGrp="1"/>
          </p:cNvGraphicFramePr>
          <p:nvPr>
            <p:extLst/>
          </p:nvPr>
        </p:nvGraphicFramePr>
        <p:xfrm>
          <a:off x="107504" y="1484785"/>
          <a:ext cx="8897093" cy="4064916"/>
        </p:xfrm>
        <a:graphic>
          <a:graphicData uri="http://schemas.openxmlformats.org/drawingml/2006/table">
            <a:tbl>
              <a:tblPr/>
              <a:tblGrid>
                <a:gridCol w="1585491"/>
                <a:gridCol w="1137684"/>
                <a:gridCol w="1148316"/>
                <a:gridCol w="1137170"/>
                <a:gridCol w="1117228"/>
                <a:gridCol w="1111250"/>
                <a:gridCol w="1109663"/>
                <a:gridCol w="550291"/>
              </a:tblGrid>
              <a:tr h="498599">
                <a:tc gridSpan="8">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6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Cuadro Resumen por Financiamiento por Entidades Financiadoras</a:t>
                      </a:r>
                    </a:p>
                  </a:txBody>
                  <a:tcPr marL="7200" marR="7200" marT="117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r>
              <a:tr h="433388">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Entidad Financiadora</a:t>
                      </a:r>
                    </a:p>
                  </a:txBody>
                  <a:tcPr marL="7200" marR="7200" marT="1072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4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2016</a:t>
                      </a:r>
                    </a:p>
                  </a:txBody>
                  <a:tcPr marL="7200" marR="7200" marT="1072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4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2017</a:t>
                      </a:r>
                    </a:p>
                  </a:txBody>
                  <a:tcPr marL="7200" marR="7200" marT="1072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4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2018</a:t>
                      </a:r>
                    </a:p>
                  </a:txBody>
                  <a:tcPr marL="7200" marR="7200" marT="1072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4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2019</a:t>
                      </a:r>
                    </a:p>
                  </a:txBody>
                  <a:tcPr marL="7200" marR="7200" marT="1072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4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2020</a:t>
                      </a:r>
                    </a:p>
                  </a:txBody>
                  <a:tcPr marL="7200" marR="7200" marT="1072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4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Total 5 años</a:t>
                      </a:r>
                    </a:p>
                  </a:txBody>
                  <a:tcPr marL="7200" marR="7200" marT="1072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4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p>
                  </a:txBody>
                  <a:tcPr marL="7200" marR="7200" marT="1072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4F"/>
                    </a:solidFill>
                  </a:tcPr>
                </a:tc>
              </a:tr>
              <a:tr h="403225">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MINSAL</a:t>
                      </a:r>
                    </a:p>
                  </a:txBody>
                  <a:tcPr marL="7200" marR="7200" marT="1072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$7,247,834.74 </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$6,575,525.44 </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$6,763,461.02 </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$6,671,088.10 </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$6,600,010.83 </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$3,3857,920.14</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55.25%</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64566">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MINSAL</a:t>
                      </a:r>
                    </a:p>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(Voluntad de pago)</a:t>
                      </a:r>
                    </a:p>
                  </a:txBody>
                  <a:tcPr marL="7200" marR="7200" marT="1072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$440,858.18</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$605,684.79 </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$620,480.09 </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$ 630,193.28 </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$344,329.89</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$2,641,546.23</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4.31%</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03225">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ISSS</a:t>
                      </a:r>
                    </a:p>
                  </a:txBody>
                  <a:tcPr marL="7200" marR="7200" marT="1072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$1,489,313.49 </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$1,377,313.49</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$1,363,313.49 </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Calibri" pitchFamily="34" charset="0"/>
                          <a:cs typeface="DejaVu Sans" pitchFamily="34" charset="0"/>
                        </a:defRPr>
                      </a:lvl1pPr>
                      <a:lvl2pPr>
                        <a:spcBef>
                          <a:spcPts val="70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400">
                          <a:solidFill>
                            <a:srgbClr val="000000"/>
                          </a:solidFill>
                          <a:latin typeface="Calibri" pitchFamily="34" charset="0"/>
                          <a:cs typeface="DejaVu Sans" pitchFamily="34" charset="0"/>
                        </a:defRPr>
                      </a:lvl2pPr>
                      <a:lvl3pPr>
                        <a:spcBef>
                          <a:spcPts val="60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000">
                          <a:solidFill>
                            <a:srgbClr val="000000"/>
                          </a:solidFill>
                          <a:latin typeface="Calibri" pitchFamily="34" charset="0"/>
                          <a:cs typeface="DejaVu Sans" pitchFamily="34" charset="0"/>
                        </a:defRPr>
                      </a:lvl3pPr>
                      <a:lvl4pPr>
                        <a:spcBef>
                          <a:spcPts val="50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Calibri" pitchFamily="34" charset="0"/>
                          <a:cs typeface="DejaVu Sans" pitchFamily="34" charset="0"/>
                        </a:defRPr>
                      </a:lvl4pPr>
                      <a:lvl5pPr>
                        <a:spcBef>
                          <a:spcPts val="50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kumimoji="0" lang="es-SV" altLang="es-SV"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$1,363,313.49  </a:t>
                      </a:r>
                    </a:p>
                  </a:txBody>
                  <a:tcPr marL="7200" marR="7200" marT="1866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$1,363,313.49  </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$6,956,567.43 </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11.35%</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20663">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OPS</a:t>
                      </a:r>
                    </a:p>
                  </a:txBody>
                  <a:tcPr marL="7200" marR="7200" marT="1072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$15,000.00 </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$15,000.00 </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$15,000.00 </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$15,000.00 </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$15,000.00 </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$75,000.00 </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0%</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03225">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FOSALUD</a:t>
                      </a:r>
                    </a:p>
                  </a:txBody>
                  <a:tcPr marL="7200" marR="7200" marT="1072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$325,110.31</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$332,985.07 </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$326,860.75 </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$334,737.34 </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$342,614.88</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1,662,308.36 </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2.71%</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33388">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Canje de Deuda por Salud</a:t>
                      </a:r>
                    </a:p>
                  </a:txBody>
                  <a:tcPr marL="7200" marR="7200" marT="1072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$806,000.00 </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$906,000.00 </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$1,006,000.00 </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$2,203,860.00 </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$1,344,399,79 </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$ 6,266,259.58</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10.23%</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03225">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Fondo Mundial</a:t>
                      </a:r>
                    </a:p>
                  </a:txBody>
                  <a:tcPr marL="7200" marR="7200" marT="1072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$3,971,679.00 </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$3,840,804.08 </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$2,005,371.00 </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$9,817,854.00 </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16%</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01412">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4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Total</a:t>
                      </a:r>
                    </a:p>
                  </a:txBody>
                  <a:tcPr marL="7200" marR="7200" marT="1123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15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$ 14,295,795.68 </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15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$ 13,653,312.87 </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15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$ 12,100,486.59 </a:t>
                      </a:r>
                    </a:p>
                  </a:txBody>
                  <a:tcPr marL="7200" marR="7200" marT="102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15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$ 11,218,192.00 </a:t>
                      </a:r>
                    </a:p>
                  </a:txBody>
                  <a:tcPr marL="7200" marR="7200" marT="102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15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$ 10,009,668.89 </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15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$61,277,456.03 </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DejaVu Sans"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DejaVu Sans"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DejaVu Sans"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5pPr>
                      <a:lvl6pPr marL="25146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6pPr>
                      <a:lvl7pPr marL="29718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7pPr>
                      <a:lvl8pPr marL="34290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8pPr>
                      <a:lvl9pPr marL="3886200" indent="-228600" defTabSz="449263" fontAlgn="base">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cs typeface="DejaVu Sans" pitchFamily="34"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SV" altLang="es-SV" sz="115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100%</a:t>
                      </a:r>
                    </a:p>
                  </a:txBody>
                  <a:tcPr marL="7200" marR="7200" marT="1047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r>
            </a:tbl>
          </a:graphicData>
        </a:graphic>
      </p:graphicFrame>
    </p:spTree>
    <p:extLst>
      <p:ext uri="{BB962C8B-B14F-4D97-AF65-F5344CB8AC3E}">
        <p14:creationId xmlns:p14="http://schemas.microsoft.com/office/powerpoint/2010/main" xmlns="" val="3248523717"/>
      </p:ext>
    </p:extLst>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7504" y="1268760"/>
            <a:ext cx="8928992" cy="3970490"/>
          </a:xfrm>
          <a:prstGeom prst="rect">
            <a:avLst/>
          </a:prstGeom>
        </p:spPr>
      </p:pic>
    </p:spTree>
    <p:extLst>
      <p:ext uri="{BB962C8B-B14F-4D97-AF65-F5344CB8AC3E}">
        <p14:creationId xmlns:p14="http://schemas.microsoft.com/office/powerpoint/2010/main" xmlns="" val="7559274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AUDIO_BITRATE" val="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TotalTime>
  <Words>2181</Words>
  <Application>Microsoft Office PowerPoint</Application>
  <PresentationFormat>Presentación en pantalla (4:3)</PresentationFormat>
  <Paragraphs>266</Paragraphs>
  <Slides>22</Slides>
  <Notes>4</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Ángulos</vt:lpstr>
      <vt:lpstr>PRESENTACIÓN DE NOTA CONCEPTUAL AL MCP --ES, PARA  APROBACION  </vt:lpstr>
      <vt:lpstr>PROCESO DE ELABORACIÓN DE NOTA CONCEPTUAL</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DOCUMENTOS Y TABLAS CONTENTIVAS DE LA NOTA CONCEPTUAL</vt:lpstr>
      <vt:lpstr>PLAN DE GESTION DE RIESGOS                                 PARA LA EJECUCION DEL PENMTB 2016-2020</vt:lpstr>
      <vt:lpstr>Diapositiva 20</vt:lpstr>
      <vt:lpstr>Diapositiva 21</vt:lpstr>
      <vt:lpstr>MUCHAS 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AVANCES NOTA CONCEPTUAL</dc:title>
  <dc:creator>SONY</dc:creator>
  <cp:lastModifiedBy> </cp:lastModifiedBy>
  <cp:revision>18</cp:revision>
  <dcterms:created xsi:type="dcterms:W3CDTF">2014-10-03T04:19:14Z</dcterms:created>
  <dcterms:modified xsi:type="dcterms:W3CDTF">2014-11-26T21:24:11Z</dcterms:modified>
</cp:coreProperties>
</file>