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BAB78-D69A-4A59-8AC5-FDB002D4D469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94B9D-EAAD-4282-91B1-05B504AF5A74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94B9D-EAAD-4282-91B1-05B504AF5A74}" type="slidenum">
              <a:rPr lang="es-SV" smtClean="0"/>
              <a:t>14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3FD29B-B0ED-4312-9405-2E4A337D4B23}" type="datetimeFigureOut">
              <a:rPr lang="es-SV" smtClean="0"/>
              <a:pPr/>
              <a:t>22/05/2014</a:t>
            </a:fld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C064382-62F9-47A1-8287-B32DA22F9DC5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Autofit/>
          </a:bodyPr>
          <a:lstStyle/>
          <a:p>
            <a:r>
              <a:rPr lang="es-ES" sz="3600" i="1" dirty="0" smtClean="0">
                <a:solidFill>
                  <a:srgbClr val="FFC000"/>
                </a:solidFill>
              </a:rPr>
              <a:t>Evaluación de la implementación del Programa de Prevención Combinada en </a:t>
            </a:r>
            <a:r>
              <a:rPr lang="es-ES" sz="3600" i="1" dirty="0">
                <a:solidFill>
                  <a:srgbClr val="FFC000"/>
                </a:solidFill>
              </a:rPr>
              <a:t>El Salvador.</a:t>
            </a:r>
            <a:endParaRPr lang="es-SV" sz="3600" i="1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7952928" cy="1752600"/>
          </a:xfrm>
        </p:spPr>
        <p:txBody>
          <a:bodyPr>
            <a:noAutofit/>
          </a:bodyPr>
          <a:lstStyle/>
          <a:p>
            <a:r>
              <a:rPr lang="es-SV" sz="2800" b="1" i="1" dirty="0" smtClean="0">
                <a:solidFill>
                  <a:srgbClr val="FFFF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MEDICAL COLLEGE OF WISCONSIN</a:t>
            </a:r>
          </a:p>
          <a:p>
            <a:r>
              <a:rPr lang="es-SV" sz="2800" b="1" i="1" dirty="0" smtClean="0">
                <a:solidFill>
                  <a:srgbClr val="FFFF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FUNDASALVA</a:t>
            </a:r>
          </a:p>
          <a:p>
            <a:r>
              <a:rPr lang="es-SV" sz="2800" b="1" i="1" dirty="0" smtClean="0">
                <a:solidFill>
                  <a:srgbClr val="FFFF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San Salvador - Abril 2014</a:t>
            </a:r>
          </a:p>
          <a:p>
            <a:endParaRPr lang="es-SV" sz="2800" b="1" i="1" dirty="0" smtClean="0">
              <a:solidFill>
                <a:srgbClr val="FFFF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SV" sz="2800" b="1" i="1" dirty="0">
              <a:solidFill>
                <a:srgbClr val="FFFF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941168"/>
            <a:ext cx="23762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mcw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18722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SV" sz="2800" b="1" dirty="0" smtClean="0"/>
              <a:t>FASE 2- SEPTIEMBRE 2014/OCTUBRE 2014 </a:t>
            </a: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323850" y="1568450"/>
            <a:ext cx="8569325" cy="4813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SV" sz="2000" i="1" smtClean="0"/>
              <a:t>OBJETIVOS</a:t>
            </a:r>
          </a:p>
          <a:p>
            <a:pPr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smtClean="0"/>
              <a:t>Examinar obstáculos y facilitadores en inicio e  implementación de la intervención de prevención de VIH en El Salvador. </a:t>
            </a:r>
          </a:p>
          <a:p>
            <a:pPr eaLnBrk="1" hangingPunct="1">
              <a:buClr>
                <a:srgbClr val="FF0000"/>
              </a:buClr>
              <a:buSzPct val="90000"/>
              <a:buFont typeface="Wingdings 2" pitchFamily="18" charset="2"/>
              <a:buNone/>
            </a:pPr>
            <a:endParaRPr lang="es-SV" sz="2000" smtClean="0"/>
          </a:p>
          <a:p>
            <a:pPr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smtClean="0"/>
              <a:t>Examinar la fidelidad con la cual se implementan los diversos componentes de la estrategia y razones de cambios o adaptaciones de la intervención.</a:t>
            </a:r>
            <a:endParaRPr lang="es-SV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s-SV" sz="200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SV" sz="2000" i="1" smtClean="0"/>
              <a:t>    ACTIVIDAD</a:t>
            </a:r>
            <a:r>
              <a:rPr lang="es-SV" sz="2000" smtClean="0"/>
              <a:t>:  </a:t>
            </a:r>
            <a:r>
              <a:rPr lang="es-SV" sz="2000" i="1" smtClean="0"/>
              <a:t>IMPLEMENTACION Y FUNCIONAMIENTO DE CLINICAS VICITS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SV" sz="200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es-SV" sz="2000" smtClean="0"/>
          </a:p>
          <a:p>
            <a:pPr eaLnBrk="1" hangingPunct="1">
              <a:buFont typeface="Wingdings 2" pitchFamily="18" charset="2"/>
              <a:buNone/>
            </a:pPr>
            <a:endParaRPr lang="es-SV" sz="2000" smtClean="0"/>
          </a:p>
          <a:p>
            <a:pPr eaLnBrk="1" hangingPunct="1">
              <a:buFont typeface="Wingdings 2" pitchFamily="18" charset="2"/>
              <a:buNone/>
            </a:pPr>
            <a:endParaRPr lang="es-SV" sz="2000" smtClean="0"/>
          </a:p>
          <a:p>
            <a:pPr algn="just" eaLnBrk="1" hangingPunct="1">
              <a:buClr>
                <a:srgbClr val="FFC000"/>
              </a:buClr>
              <a:buFont typeface="Wingdings 2" pitchFamily="18" charset="2"/>
              <a:buNone/>
            </a:pPr>
            <a:endParaRPr lang="es-ES" sz="2000" smtClean="0"/>
          </a:p>
          <a:p>
            <a:pPr algn="just" eaLnBrk="1" hangingPunct="1">
              <a:buClr>
                <a:srgbClr val="FFC000"/>
              </a:buClr>
              <a:buFont typeface="Wingdings" pitchFamily="2" charset="2"/>
              <a:buChar char="ü"/>
            </a:pPr>
            <a:endParaRPr lang="es-SV" sz="200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084513" y="4724400"/>
          <a:ext cx="415178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17"/>
                <a:gridCol w="2279767"/>
              </a:tblGrid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Lugar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Clínicas </a:t>
                      </a:r>
                      <a:r>
                        <a:rPr lang="es-SV" sz="2000" dirty="0" err="1" smtClean="0"/>
                        <a:t>Vicits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Sonsonate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1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San Salvador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2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San Miguel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1</a:t>
                      </a:r>
                      <a:endParaRPr lang="es-SV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088" y="5097463"/>
            <a:ext cx="20161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SV" dirty="0">
                <a:latin typeface="+mn-lt"/>
              </a:rPr>
              <a:t>Entrevistas en profundidad con personal 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SV" sz="2800" b="1" dirty="0" smtClean="0"/>
              <a:t>FASE 2- SEPTIEMBRE 2014/OCTUBRE 2014 </a:t>
            </a: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813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SV" sz="1800" smtClean="0"/>
              <a:t> </a:t>
            </a:r>
            <a:endParaRPr lang="es-SV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s-SV" sz="2000" smtClean="0"/>
              <a:t>    </a:t>
            </a:r>
            <a:r>
              <a:rPr lang="es-SV" sz="2000" i="1" smtClean="0"/>
              <a:t>ACTIVIDAD</a:t>
            </a:r>
            <a:r>
              <a:rPr lang="es-SV" sz="2000" smtClean="0"/>
              <a:t>:  </a:t>
            </a:r>
            <a:r>
              <a:rPr lang="es-SV" sz="2000" i="1" smtClean="0"/>
              <a:t>IMPLEMENTACION Y FUNCIONAMIENTO DE CLINICAS DE ATENCION INTEGRAL DE VIH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SV" sz="200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SV" sz="2000" b="1" smtClean="0"/>
              <a:t> </a:t>
            </a:r>
            <a:endParaRPr lang="es-SV" sz="2000" smtClean="0"/>
          </a:p>
          <a:p>
            <a:pPr algn="just" eaLnBrk="1" hangingPunct="1">
              <a:buClr>
                <a:srgbClr val="FFC000"/>
              </a:buClr>
              <a:buFont typeface="Wingdings 2" pitchFamily="18" charset="2"/>
              <a:buNone/>
            </a:pPr>
            <a:endParaRPr lang="es-ES" sz="2000" smtClean="0"/>
          </a:p>
          <a:p>
            <a:pPr algn="just" eaLnBrk="1" hangingPunct="1">
              <a:buClr>
                <a:srgbClr val="FFC000"/>
              </a:buClr>
              <a:buFont typeface="Wingdings 2" pitchFamily="18" charset="2"/>
              <a:buNone/>
            </a:pPr>
            <a:endParaRPr lang="es-SV" sz="200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68613" y="3068638"/>
          <a:ext cx="350371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17"/>
                <a:gridCol w="1631695"/>
              </a:tblGrid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Lugar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Clínicas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San Salvador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1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San Miguel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1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err="1" smtClean="0"/>
                        <a:t>Ahuachapan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1</a:t>
                      </a:r>
                      <a:endParaRPr lang="es-SV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2000" dirty="0" smtClean="0"/>
                        <a:t>Sonsonate</a:t>
                      </a:r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000" dirty="0" smtClean="0"/>
                        <a:t>1</a:t>
                      </a:r>
                      <a:endParaRPr lang="es-SV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4213" y="3573463"/>
            <a:ext cx="201612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SV" dirty="0">
                <a:latin typeface="+mn-lt"/>
              </a:rPr>
              <a:t>Entrevistas en profundidad con personal 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SV" sz="2800" b="1" dirty="0" smtClean="0"/>
              <a:t>FASE 3- NOVIEMBRE 2014/FEBRERO 2015 </a:t>
            </a: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684213" y="1639888"/>
            <a:ext cx="7775575" cy="48133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s-SV" sz="2000" i="1" dirty="0" smtClean="0"/>
              <a:t>OBJETIVOS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SV" sz="2000" dirty="0" smtClean="0"/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dirty="0" smtClean="0"/>
              <a:t>Examinar obstáculos y facilitadores en la iniciación e   implementación de la intervención de prevención de VIH en El Salvador. </a:t>
            </a:r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endParaRPr lang="es-SV" sz="2000" dirty="0" smtClean="0"/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dirty="0" smtClean="0"/>
              <a:t>Examinar la fidelidad con la cual se implementan los diversos componentes de la estrategia y las razones de los cambios o adaptaciones de la intervención.</a:t>
            </a:r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endParaRPr lang="es-SV" sz="2000" dirty="0" smtClean="0"/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dirty="0" smtClean="0"/>
              <a:t>Identificar las poblaciones que no están siendo alcanzadas y las necesidades no cubiertas de las personas viviendo con VIH   y de las poblaciones </a:t>
            </a:r>
            <a:r>
              <a:rPr lang="es-ES" sz="2000" dirty="0" smtClean="0"/>
              <a:t>claves de mayor riesgo. </a:t>
            </a:r>
            <a:endParaRPr lang="es-SV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SV" sz="2800" b="1" dirty="0" smtClean="0"/>
              <a:t>FASE 3- NOVIEMBRE 2014/FEBRERO 2015 </a:t>
            </a: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79388" y="1412875"/>
            <a:ext cx="9001125" cy="51847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SV" sz="2000" i="1" smtClean="0"/>
              <a:t>     ACTIVIDADES:  IMPLEMENTACION Y FUNCIONAMIENTO DE CENTROS COMUNITARIOS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484438" y="2159000"/>
          <a:ext cx="5832647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141"/>
                <a:gridCol w="1195393"/>
                <a:gridCol w="1414266"/>
                <a:gridCol w="15898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Centros Comunitarios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HSH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TS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MT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San Salvador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San Miguel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err="1" smtClean="0"/>
                        <a:t>Ahuachapan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Sonsonate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484438" y="4437063"/>
          <a:ext cx="5841034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987"/>
                <a:gridCol w="1103325"/>
                <a:gridCol w="1576178"/>
                <a:gridCol w="15065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Centros Comunitarios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HSH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TS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MT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San Salvador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San Miguel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err="1" smtClean="0"/>
                        <a:t>Ahuachapan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Sonsonate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11188" y="2649538"/>
            <a:ext cx="16573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SV" dirty="0">
                <a:latin typeface="+mn-lt"/>
              </a:rPr>
              <a:t>Entrevistas en</a:t>
            </a:r>
          </a:p>
          <a:p>
            <a:pPr>
              <a:defRPr/>
            </a:pPr>
            <a:r>
              <a:rPr lang="es-SV" dirty="0">
                <a:latin typeface="+mn-lt"/>
              </a:rPr>
              <a:t>Profundidad con: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8313" y="5026025"/>
            <a:ext cx="16557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SV" dirty="0">
                <a:latin typeface="+mn-lt"/>
              </a:rPr>
              <a:t>Sesiones de observación: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SV" sz="2800" b="1" dirty="0" smtClean="0"/>
              <a:t>FASE 4- MARZO 2015/JUNIO 2015 </a:t>
            </a:r>
            <a:r>
              <a:rPr lang="es-SV" sz="2800" dirty="0" smtClean="0"/>
              <a:t/>
            </a:r>
            <a:br>
              <a:rPr lang="es-SV" sz="2800" dirty="0" smtClean="0"/>
            </a:br>
            <a:endParaRPr lang="es-SV" sz="28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179388" y="1412875"/>
            <a:ext cx="8496300" cy="51847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SV" sz="2000" i="1" dirty="0" smtClean="0"/>
              <a:t>OBJETIVOS</a:t>
            </a:r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dirty="0" smtClean="0"/>
              <a:t>Examinar la fidelidad con la cual se implementan los diversos componentes de la estrategia y las razones de los cambios o adaptaciones de la intervención.</a:t>
            </a:r>
          </a:p>
          <a:p>
            <a:pPr eaLnBrk="1" hangingPunct="1">
              <a:buClr>
                <a:srgbClr val="FF0000"/>
              </a:buClr>
              <a:buSzPct val="90000"/>
              <a:buFont typeface="Wingdings 2" pitchFamily="18" charset="2"/>
              <a:buNone/>
            </a:pPr>
            <a:endParaRPr lang="es-SV" sz="2000" dirty="0" smtClean="0"/>
          </a:p>
          <a:p>
            <a:pPr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s-ES" sz="2000" dirty="0" smtClean="0"/>
              <a:t>Identificar las poblaciones que no están siendo alcanzadas y las necesidades no cubiertas de las personas viviendo con VIH   y de las </a:t>
            </a:r>
            <a:r>
              <a:rPr lang="es-ES" sz="2000" dirty="0" smtClean="0"/>
              <a:t>poblaciones claves de mayor riesgo. </a:t>
            </a:r>
            <a:endParaRPr lang="es-ES" sz="2000" dirty="0" smtClean="0"/>
          </a:p>
          <a:p>
            <a:pPr eaLnBrk="1" hangingPunct="1">
              <a:buClr>
                <a:srgbClr val="FF0000"/>
              </a:buClr>
              <a:buSzPct val="90000"/>
              <a:buFont typeface="Wingdings 2" pitchFamily="18" charset="2"/>
              <a:buNone/>
            </a:pPr>
            <a:endParaRPr lang="es-SV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s-SV" sz="2000" i="1" dirty="0" smtClean="0"/>
              <a:t>    ACTIVIDAD</a:t>
            </a:r>
            <a:r>
              <a:rPr lang="es-SV" sz="2000" dirty="0" smtClean="0"/>
              <a:t>:  </a:t>
            </a:r>
            <a:r>
              <a:rPr lang="es-SV" sz="2000" i="1" dirty="0" smtClean="0"/>
              <a:t>ALCANCE DE LA INTERVENCION Y COBERTURA DE PERSONAS NECESITADAS</a:t>
            </a:r>
          </a:p>
          <a:p>
            <a:pPr eaLnBrk="1" hangingPunct="1"/>
            <a:endParaRPr lang="es-SV" sz="2000" dirty="0" smtClean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508250" y="5114925"/>
          <a:ext cx="60960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HSH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TS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MT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 que han recibido y 10 que no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 que han recibido y 10 que no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 que han recibido y 10 que no</a:t>
                      </a:r>
                      <a:endParaRPr lang="es-SV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68313" y="5241925"/>
            <a:ext cx="19431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SV" dirty="0">
                <a:latin typeface="+mn-lt"/>
              </a:rPr>
              <a:t>Entrevistas en profundidad en San Salvador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6868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SV" sz="4400" i="1" dirty="0" smtClean="0">
                <a:solidFill>
                  <a:srgbClr val="FFC000"/>
                </a:solidFill>
              </a:rPr>
              <a:t>Financiado por:</a:t>
            </a:r>
            <a:endParaRPr lang="es-SV" sz="4000" i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s-SV" sz="4000" i="1" dirty="0" smtClean="0"/>
          </a:p>
          <a:p>
            <a:pPr algn="ctr">
              <a:buNone/>
            </a:pPr>
            <a:r>
              <a:rPr lang="es-SV" sz="4000" i="1" dirty="0" smtClean="0"/>
              <a:t>Instituto Nacional de Salud Mental de Estados Unidos (2 P30 MH 052776-16)</a:t>
            </a:r>
          </a:p>
          <a:p>
            <a:pPr algn="ctr">
              <a:buNone/>
            </a:pPr>
            <a:endParaRPr lang="es-SV" sz="4000" i="1" dirty="0" smtClean="0"/>
          </a:p>
          <a:p>
            <a:pPr algn="ctr">
              <a:buNone/>
            </a:pPr>
            <a:r>
              <a:rPr lang="es-SV" sz="3600" i="1" dirty="0" smtClean="0"/>
              <a:t>Investigadora Principal: Julia </a:t>
            </a:r>
            <a:r>
              <a:rPr lang="es-SV" sz="3600" i="1" dirty="0" err="1" smtClean="0"/>
              <a:t>Dickson</a:t>
            </a:r>
            <a:r>
              <a:rPr lang="es-SV" sz="3600" i="1" dirty="0" smtClean="0"/>
              <a:t>-Gómez</a:t>
            </a:r>
          </a:p>
          <a:p>
            <a:pPr algn="ctr">
              <a:buNone/>
            </a:pPr>
            <a:endParaRPr lang="es-SV" sz="3600" i="1" dirty="0" smtClean="0"/>
          </a:p>
          <a:p>
            <a:pPr algn="ctr">
              <a:buNone/>
            </a:pPr>
            <a:r>
              <a:rPr lang="es-SV" sz="3600" i="1" dirty="0" smtClean="0"/>
              <a:t>Equipo de Investigación: </a:t>
            </a:r>
            <a:r>
              <a:rPr lang="es-SV" sz="3600" i="1" dirty="0" err="1" smtClean="0"/>
              <a:t>Fundasalva</a:t>
            </a:r>
            <a:endParaRPr lang="es-SV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i="1" dirty="0" smtClean="0">
                <a:solidFill>
                  <a:srgbClr val="FFC000"/>
                </a:solidFill>
                <a:latin typeface="+mn-lt"/>
              </a:rPr>
              <a:t>ANTECEDENTES</a:t>
            </a: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sz="2800" dirty="0" smtClean="0"/>
              <a:t>La prevención combinada </a:t>
            </a:r>
            <a:r>
              <a:rPr lang="es-ES" sz="2800" dirty="0" smtClean="0"/>
              <a:t>integra </a:t>
            </a:r>
            <a:r>
              <a:rPr lang="es-ES" sz="2800" dirty="0"/>
              <a:t>estrategias biomédicas </a:t>
            </a:r>
            <a:r>
              <a:rPr lang="es-ES" sz="2800" dirty="0" smtClean="0"/>
              <a:t>y conductuales, </a:t>
            </a:r>
            <a:r>
              <a:rPr lang="es-ES" sz="2800" dirty="0"/>
              <a:t>abordando el contexto social y estructural en las comunidades afectadas</a:t>
            </a:r>
            <a:r>
              <a:rPr lang="es-ES" sz="2800" dirty="0" smtClean="0"/>
              <a:t>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ES" sz="2800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ES" sz="2800" dirty="0" smtClean="0"/>
              <a:t>Son escasos los estudios de efectividad de estrategias,  por costo elevado y presupuestos de investigación limitados.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ES" sz="2800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ES" sz="2800" dirty="0" smtClean="0"/>
              <a:t>El plan actual de prevención combinada en El Salvador representa una gran oportunidad para investigar su proceso de implementación.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ES" sz="2800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ES" sz="2800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i="1" dirty="0" smtClean="0">
                <a:solidFill>
                  <a:srgbClr val="FFC000"/>
                </a:solidFill>
                <a:latin typeface="+mn-lt"/>
              </a:rPr>
              <a:t>ANTECEDENTES</a:t>
            </a: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Ø"/>
            </a:pPr>
            <a:r>
              <a:rPr lang="es-SV" sz="2400" dirty="0" smtClean="0"/>
              <a:t>La investigación de la implementación del plan de prevención combinada es útil para:</a:t>
            </a:r>
          </a:p>
          <a:p>
            <a:pPr algn="just">
              <a:buClr>
                <a:srgbClr val="FFC000"/>
              </a:buClr>
              <a:buNone/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r>
              <a:rPr lang="es-SV" sz="2400" dirty="0" smtClean="0"/>
              <a:t>Entender las barreras y facilitadores de la intervenciones multiniveles a gran escala.</a:t>
            </a:r>
          </a:p>
          <a:p>
            <a:pPr lvl="1" algn="just">
              <a:buClr>
                <a:srgbClr val="FFC000"/>
              </a:buClr>
              <a:buNone/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r>
              <a:rPr lang="es-SV" sz="2400" dirty="0" smtClean="0"/>
              <a:t> Examinar la fidelidad de implementación.</a:t>
            </a:r>
          </a:p>
          <a:p>
            <a:pPr lvl="1" algn="just">
              <a:buClr>
                <a:srgbClr val="FFC000"/>
              </a:buClr>
              <a:buNone/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r>
              <a:rPr lang="es-SV" sz="2400" dirty="0" smtClean="0"/>
              <a:t>Observar la aceptación en las poblaciones beneficiarias.</a:t>
            </a:r>
          </a:p>
          <a:p>
            <a:pPr lvl="1" algn="just">
              <a:buClr>
                <a:srgbClr val="FFC000"/>
              </a:buClr>
              <a:buNone/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r>
              <a:rPr lang="es-SV" sz="2400" dirty="0" smtClean="0"/>
              <a:t>Determinar el alcance a las poblaciones </a:t>
            </a:r>
            <a:r>
              <a:rPr lang="es-SV" sz="2400" dirty="0" smtClean="0"/>
              <a:t> claves de mayor riesgo.</a:t>
            </a:r>
            <a:endParaRPr lang="es-SV" sz="2400" dirty="0" smtClean="0"/>
          </a:p>
          <a:p>
            <a:pPr lvl="1" algn="just">
              <a:buClr>
                <a:srgbClr val="FFC000"/>
              </a:buClr>
              <a:buNone/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r>
              <a:rPr lang="es-SV" sz="2400" dirty="0" smtClean="0"/>
              <a:t>Identificar adaptaciones de procedimiento y recursos necesarios.</a:t>
            </a:r>
          </a:p>
          <a:p>
            <a:pPr lvl="1" algn="just">
              <a:buClr>
                <a:srgbClr val="FFC000"/>
              </a:buClr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endParaRPr lang="es-SV" sz="2400" dirty="0" smtClean="0"/>
          </a:p>
          <a:p>
            <a:pPr lvl="1" algn="just">
              <a:buClr>
                <a:srgbClr val="FFC000"/>
              </a:buClr>
            </a:pP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i="1" dirty="0" smtClean="0">
                <a:solidFill>
                  <a:srgbClr val="FFC000"/>
                </a:solidFill>
                <a:latin typeface="+mn-lt"/>
              </a:rPr>
              <a:t>OBJETIVOS</a:t>
            </a: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ES" dirty="0" smtClean="0"/>
              <a:t>Examinar </a:t>
            </a:r>
            <a:r>
              <a:rPr lang="es-ES" dirty="0"/>
              <a:t>obstáculos y </a:t>
            </a:r>
            <a:r>
              <a:rPr lang="es-ES" dirty="0" smtClean="0"/>
              <a:t>facilitadores en </a:t>
            </a:r>
            <a:r>
              <a:rPr lang="es-ES" dirty="0"/>
              <a:t>la iniciación </a:t>
            </a:r>
            <a:r>
              <a:rPr lang="es-ES" dirty="0" smtClean="0"/>
              <a:t>e   </a:t>
            </a:r>
            <a:r>
              <a:rPr lang="es-ES" dirty="0"/>
              <a:t>implementación de </a:t>
            </a:r>
            <a:r>
              <a:rPr lang="es-ES" dirty="0" smtClean="0"/>
              <a:t>la intervención de prevención de VIH en </a:t>
            </a:r>
            <a:r>
              <a:rPr lang="es-ES" dirty="0"/>
              <a:t>El Salvador. </a:t>
            </a:r>
            <a:endParaRPr lang="es-ES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/>
          </a:p>
          <a:p>
            <a:pPr lvl="0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ES" dirty="0"/>
              <a:t>Examinar la fidelidad con la cual se </a:t>
            </a:r>
            <a:r>
              <a:rPr lang="es-ES" dirty="0" smtClean="0"/>
              <a:t>implementan </a:t>
            </a:r>
            <a:r>
              <a:rPr lang="es-ES" dirty="0"/>
              <a:t>los diversos componentes de la estrategia y las razones de los cambios o adaptaciones de la intervención</a:t>
            </a:r>
            <a:r>
              <a:rPr lang="es-ES" dirty="0" smtClean="0"/>
              <a:t>.</a:t>
            </a:r>
          </a:p>
          <a:p>
            <a:pPr lvl="0"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/>
          </a:p>
          <a:p>
            <a:pPr lvl="0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ES" dirty="0"/>
              <a:t>Identificar las poblaciones que no están siendo alcanzadas </a:t>
            </a:r>
            <a:r>
              <a:rPr lang="es-ES" dirty="0" smtClean="0"/>
              <a:t>y </a:t>
            </a:r>
            <a:r>
              <a:rPr lang="es-ES" dirty="0"/>
              <a:t>las necesidades no cubiertas de las </a:t>
            </a:r>
            <a:r>
              <a:rPr lang="es-ES" dirty="0" smtClean="0"/>
              <a:t>personas viviendo con VIH </a:t>
            </a:r>
            <a:r>
              <a:rPr lang="es-ES" dirty="0"/>
              <a:t> </a:t>
            </a:r>
            <a:r>
              <a:rPr lang="es-ES" dirty="0" smtClean="0"/>
              <a:t> y de las poblaciones </a:t>
            </a:r>
            <a:r>
              <a:rPr lang="es-ES" dirty="0" smtClean="0"/>
              <a:t>claves de mayor </a:t>
            </a:r>
            <a:r>
              <a:rPr lang="es-ES" dirty="0" smtClean="0"/>
              <a:t> </a:t>
            </a:r>
            <a:r>
              <a:rPr lang="es-ES" dirty="0" smtClean="0"/>
              <a:t>riesgo.</a:t>
            </a:r>
            <a:endParaRPr lang="es-SV" dirty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i="1" dirty="0" smtClean="0">
                <a:solidFill>
                  <a:srgbClr val="FFC000"/>
                </a:solidFill>
                <a:latin typeface="+mn-lt"/>
              </a:rPr>
              <a:t>METODOLOGIA</a:t>
            </a: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C000"/>
              </a:buClr>
              <a:buNone/>
            </a:pPr>
            <a:r>
              <a:rPr lang="es-SV" i="1" dirty="0" smtClean="0"/>
              <a:t>Muestra</a:t>
            </a:r>
          </a:p>
          <a:p>
            <a:pPr marL="628650" lvl="1" indent="-468313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Informantes claves del MCP y de Plan Internacional. (n=20-30)</a:t>
            </a:r>
          </a:p>
          <a:p>
            <a:pPr marL="628650" lvl="1" indent="-468313" algn="just">
              <a:buClr>
                <a:srgbClr val="FFC000"/>
              </a:buClr>
              <a:buNone/>
            </a:pPr>
            <a:endParaRPr lang="es-SV" dirty="0" smtClean="0"/>
          </a:p>
          <a:p>
            <a:pPr marL="628650" lvl="1" indent="-468313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Personal de los Centros Comunitarios. (n=30-40)</a:t>
            </a:r>
          </a:p>
          <a:p>
            <a:pPr marL="628650" lvl="1" indent="-468313" algn="just">
              <a:buClr>
                <a:srgbClr val="FFC000"/>
              </a:buClr>
              <a:buNone/>
            </a:pPr>
            <a:endParaRPr lang="es-SV" dirty="0" smtClean="0"/>
          </a:p>
          <a:p>
            <a:pPr marL="628650" lvl="1" indent="-468313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Personal de equipos multidisciplinarios de Clínicas de Atención Integral para pacientes con VIH y de Clínicas VICITS. (n=20)</a:t>
            </a:r>
          </a:p>
          <a:p>
            <a:pPr marL="628650" lvl="1" indent="-468313" algn="just">
              <a:buClr>
                <a:srgbClr val="FFC000"/>
              </a:buClr>
              <a:buNone/>
            </a:pPr>
            <a:endParaRPr lang="es-SV" dirty="0" smtClean="0"/>
          </a:p>
          <a:p>
            <a:pPr marL="628650" lvl="1" indent="-468313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Personas HSH, </a:t>
            </a:r>
            <a:r>
              <a:rPr lang="es-SV" dirty="0" err="1" smtClean="0"/>
              <a:t>Trans</a:t>
            </a:r>
            <a:r>
              <a:rPr lang="es-SV" dirty="0" smtClean="0"/>
              <a:t>, Trabajadoras de sexo, que han recibido y que no han recibido la intervención. </a:t>
            </a:r>
          </a:p>
          <a:p>
            <a:pPr marL="628650" lvl="1" indent="-468313" algn="just">
              <a:buClr>
                <a:srgbClr val="FFC000"/>
              </a:buClr>
              <a:buNone/>
            </a:pPr>
            <a:r>
              <a:rPr lang="es-SV" dirty="0" smtClean="0"/>
              <a:t>      (n= 60)</a:t>
            </a:r>
          </a:p>
          <a:p>
            <a:pPr lvl="1"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 smtClean="0"/>
          </a:p>
          <a:p>
            <a:pPr lvl="1"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i="1" dirty="0" smtClean="0">
                <a:solidFill>
                  <a:srgbClr val="FFC000"/>
                </a:solidFill>
                <a:latin typeface="+mn-lt"/>
              </a:rPr>
              <a:t>PROCEDIMIENTO</a:t>
            </a: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Recolección de información (entrevistas en profundidad).</a:t>
            </a:r>
          </a:p>
          <a:p>
            <a:pPr lvl="1">
              <a:buClr>
                <a:srgbClr val="FFC000"/>
              </a:buClr>
              <a:buFont typeface="Arial" pitchFamily="34" charset="0"/>
              <a:buChar char="•"/>
            </a:pPr>
            <a:r>
              <a:rPr lang="es-SV" dirty="0" smtClean="0"/>
              <a:t>Experiencias en la implementación.</a:t>
            </a:r>
          </a:p>
          <a:p>
            <a:pPr lvl="1">
              <a:buClr>
                <a:srgbClr val="FFC000"/>
              </a:buClr>
              <a:buFont typeface="Arial" pitchFamily="34" charset="0"/>
              <a:buChar char="•"/>
            </a:pPr>
            <a:r>
              <a:rPr lang="es-SV" dirty="0" smtClean="0"/>
              <a:t>Facilitadores y barreras de la implementación.</a:t>
            </a:r>
          </a:p>
          <a:p>
            <a:pPr lvl="1">
              <a:buClr>
                <a:srgbClr val="FFC000"/>
              </a:buClr>
              <a:buFont typeface="Arial" pitchFamily="34" charset="0"/>
              <a:buChar char="•"/>
            </a:pPr>
            <a:r>
              <a:rPr lang="es-SV" dirty="0" smtClean="0"/>
              <a:t>Alcances y logros.</a:t>
            </a:r>
          </a:p>
          <a:p>
            <a:pPr lvl="1">
              <a:buClr>
                <a:srgbClr val="FFC000"/>
              </a:buClr>
              <a:buFont typeface="Arial" pitchFamily="34" charset="0"/>
              <a:buChar char="•"/>
            </a:pPr>
            <a:r>
              <a:rPr lang="es-SV" dirty="0" smtClean="0"/>
              <a:t>Recursos y necesidades.</a:t>
            </a:r>
          </a:p>
          <a:p>
            <a:pPr lvl="1">
              <a:buClr>
                <a:srgbClr val="FFC000"/>
              </a:buClr>
              <a:buFont typeface="Arial" pitchFamily="34" charset="0"/>
              <a:buChar char="•"/>
            </a:pPr>
            <a:r>
              <a:rPr lang="es-SV" dirty="0" smtClean="0"/>
              <a:t>Impacto de la intervención.</a:t>
            </a:r>
          </a:p>
          <a:p>
            <a:pPr lvl="1">
              <a:buClr>
                <a:srgbClr val="FFC000"/>
              </a:buClr>
              <a:buNone/>
            </a:pPr>
            <a:endParaRPr lang="es-SV" dirty="0" smtClean="0"/>
          </a:p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Registros observacionales de trabajo de campo.</a:t>
            </a:r>
          </a:p>
          <a:p>
            <a:pPr>
              <a:buClr>
                <a:srgbClr val="FFC000"/>
              </a:buClr>
              <a:buNone/>
            </a:pPr>
            <a:endParaRPr lang="es-SV" dirty="0" smtClean="0"/>
          </a:p>
          <a:p>
            <a:pPr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Análisis cualitativo.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i="1" dirty="0" smtClean="0">
                <a:solidFill>
                  <a:srgbClr val="FFC000"/>
                </a:solidFill>
                <a:latin typeface="+mn-lt"/>
              </a:rPr>
              <a:t>ALCANCE DE RESULTADOS</a:t>
            </a: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504056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Mejoras al plan de intervención de prevención  combinada.</a:t>
            </a:r>
            <a:endParaRPr lang="es-SV" dirty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Complementación de indicadores para la evaluación y monitoreo del plan.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Identificación de  modelos de intervención complementarios para personas con VIH y problemas de consumo de drogas, salud mental y situaciones psicosociales adversas.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 smtClean="0"/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es-SV" dirty="0" smtClean="0"/>
              <a:t>Contribución a buenas prácticas de investigación en evaluación de estrategias  de prevención combinada.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ü"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SV" sz="3600" b="1" dirty="0" smtClean="0"/>
              <a:t>FASE 1- JULIO/AGOSTO 2014</a:t>
            </a:r>
            <a:r>
              <a:rPr lang="es-SV" sz="3600" dirty="0" smtClean="0"/>
              <a:t/>
            </a:r>
            <a:br>
              <a:rPr lang="es-SV" sz="3600" dirty="0" smtClean="0"/>
            </a:br>
            <a:endParaRPr lang="es-SV" sz="3600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639888"/>
            <a:ext cx="8280400" cy="4813300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es-SV" sz="2000" i="1" dirty="0" smtClean="0"/>
              <a:t>OBJETIVO</a:t>
            </a:r>
          </a:p>
          <a:p>
            <a:pPr marL="514350" indent="-514350" algn="just" eaLnBrk="1" hangingPunct="1">
              <a:buClr>
                <a:srgbClr val="FF0000"/>
              </a:buClr>
              <a:buSzPct val="90000"/>
              <a:buFont typeface="Wingdings" pitchFamily="2" charset="2"/>
              <a:buChar char="§"/>
              <a:defRPr/>
            </a:pPr>
            <a:r>
              <a:rPr lang="es-ES" sz="2000" dirty="0" smtClean="0"/>
              <a:t>Examinar obstáculos y facilitadores en la iniciación e  implementación de la intervención de prevención de VIH en El Salvador. </a:t>
            </a:r>
            <a:endParaRPr lang="es-SV" sz="2000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endParaRPr lang="es-SV" sz="2000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s-SV" sz="2000" i="1" dirty="0" smtClean="0"/>
              <a:t>ACTIVIDAD:  </a:t>
            </a:r>
            <a:r>
              <a:rPr lang="es-SV" sz="2000" dirty="0" smtClean="0"/>
              <a:t> </a:t>
            </a:r>
            <a:r>
              <a:rPr lang="es-SV" sz="2000" i="1" dirty="0" smtClean="0"/>
              <a:t>COORDINACION CON MCP y PLAN INTERNACIONAL</a:t>
            </a:r>
          </a:p>
          <a:p>
            <a:pPr lvl="1" eaLnBrk="1" hangingPunct="1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s-SV" sz="2000" dirty="0" smtClean="0"/>
              <a:t>Entrevistas en profundidad miembros de MCP</a:t>
            </a:r>
          </a:p>
          <a:p>
            <a:pPr lvl="1" eaLnBrk="1" hangingPunct="1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s-SV" sz="2000" dirty="0" smtClean="0"/>
              <a:t>Entrevistas en profundidad miembros Plan Internacional</a:t>
            </a:r>
          </a:p>
          <a:p>
            <a:pPr lvl="1" eaLnBrk="1" hangingPunct="1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s-SV" sz="2000" dirty="0" smtClean="0"/>
              <a:t>Conocimiento y contacto con las </a:t>
            </a:r>
            <a:r>
              <a:rPr lang="es-SV" sz="2000" dirty="0" err="1" smtClean="0"/>
              <a:t>ONG’s</a:t>
            </a:r>
            <a:r>
              <a:rPr lang="es-SV" sz="2000" dirty="0" smtClean="0"/>
              <a:t> sub receptoras</a:t>
            </a:r>
          </a:p>
          <a:p>
            <a:pPr lvl="1" eaLnBrk="1" hangingPunct="1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s-SV" sz="2000" dirty="0" smtClean="0"/>
              <a:t>Conocimiento y contacto con personal clave de Centros Comunitarios</a:t>
            </a:r>
          </a:p>
          <a:p>
            <a:pPr algn="just" eaLnBrk="1" hangingPunct="1">
              <a:defRPr/>
            </a:pPr>
            <a:endParaRPr lang="es-SV" sz="20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ü"/>
              <a:defRPr/>
            </a:pPr>
            <a:endParaRPr lang="es-ES" sz="20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ü"/>
              <a:defRPr/>
            </a:pPr>
            <a:endParaRPr lang="es-ES" sz="20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ü"/>
              <a:defRPr/>
            </a:pP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180</TotalTime>
  <Words>823</Words>
  <Application>Microsoft Office PowerPoint</Application>
  <PresentationFormat>Presentación en pantalla (4:3)</PresentationFormat>
  <Paragraphs>176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Fundición</vt:lpstr>
      <vt:lpstr>Evaluación de la implementación del Programa de Prevención Combinada en El Salvador.</vt:lpstr>
      <vt:lpstr>Diapositiva 2</vt:lpstr>
      <vt:lpstr>ANTECEDENTES</vt:lpstr>
      <vt:lpstr>ANTECEDENTES</vt:lpstr>
      <vt:lpstr>OBJETIVOS</vt:lpstr>
      <vt:lpstr>METODOLOGIA</vt:lpstr>
      <vt:lpstr>PROCEDIMIENTO</vt:lpstr>
      <vt:lpstr>ALCANCE DE RESULTADOS</vt:lpstr>
      <vt:lpstr>FASE 1- JULIO/AGOSTO 2014 </vt:lpstr>
      <vt:lpstr>FASE 2- SEPTIEMBRE 2014/OCTUBRE 2014  </vt:lpstr>
      <vt:lpstr>FASE 2- SEPTIEMBRE 2014/OCTUBRE 2014  </vt:lpstr>
      <vt:lpstr>FASE 3- NOVIEMBRE 2014/FEBRERO 2015  </vt:lpstr>
      <vt:lpstr>FASE 3- NOVIEMBRE 2014/FEBRERO 2015  </vt:lpstr>
      <vt:lpstr>FASE 4- MARZO 2015/JUNIO 2015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la implementación del programa de prevención combinada en El Salvador.</dc:title>
  <dc:creator>investigacion</dc:creator>
  <cp:lastModifiedBy>gloriab</cp:lastModifiedBy>
  <cp:revision>54</cp:revision>
  <dcterms:created xsi:type="dcterms:W3CDTF">2014-03-20T14:55:19Z</dcterms:created>
  <dcterms:modified xsi:type="dcterms:W3CDTF">2014-05-22T13:10:21Z</dcterms:modified>
</cp:coreProperties>
</file>