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418" r:id="rId1"/>
    <p:sldMasterId id="2147484430" r:id="rId2"/>
  </p:sldMasterIdLst>
  <p:notesMasterIdLst>
    <p:notesMasterId r:id="rId34"/>
  </p:notesMasterIdLst>
  <p:sldIdLst>
    <p:sldId id="453" r:id="rId3"/>
    <p:sldId id="296" r:id="rId4"/>
    <p:sldId id="304" r:id="rId5"/>
    <p:sldId id="455" r:id="rId6"/>
    <p:sldId id="351" r:id="rId7"/>
    <p:sldId id="456" r:id="rId8"/>
    <p:sldId id="361" r:id="rId9"/>
    <p:sldId id="468" r:id="rId10"/>
    <p:sldId id="460" r:id="rId11"/>
    <p:sldId id="454" r:id="rId12"/>
    <p:sldId id="458" r:id="rId13"/>
    <p:sldId id="457" r:id="rId14"/>
    <p:sldId id="459" r:id="rId15"/>
    <p:sldId id="362" r:id="rId16"/>
    <p:sldId id="464" r:id="rId17"/>
    <p:sldId id="352" r:id="rId18"/>
    <p:sldId id="461" r:id="rId19"/>
    <p:sldId id="465" r:id="rId20"/>
    <p:sldId id="462" r:id="rId21"/>
    <p:sldId id="466" r:id="rId22"/>
    <p:sldId id="298" r:id="rId23"/>
    <p:sldId id="423" r:id="rId24"/>
    <p:sldId id="469" r:id="rId25"/>
    <p:sldId id="470" r:id="rId26"/>
    <p:sldId id="472" r:id="rId27"/>
    <p:sldId id="471" r:id="rId28"/>
    <p:sldId id="467" r:id="rId29"/>
    <p:sldId id="374" r:id="rId30"/>
    <p:sldId id="421" r:id="rId31"/>
    <p:sldId id="422" r:id="rId32"/>
    <p:sldId id="452" r:id="rId3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E08520"/>
    <a:srgbClr val="046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660"/>
  </p:normalViewPr>
  <p:slideViewPr>
    <p:cSldViewPr showGuides="1">
      <p:cViewPr>
        <p:scale>
          <a:sx n="46" d="100"/>
          <a:sy n="46" d="100"/>
        </p:scale>
        <p:origin x="-1608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CB141-E0E4-4397-8EB4-8D78B85A4792}" type="doc">
      <dgm:prSet loTypeId="urn:microsoft.com/office/officeart/2005/8/layout/gear1" loCatId="cycle" qsTypeId="urn:microsoft.com/office/officeart/2005/8/quickstyle/simple2" qsCatId="simple" csTypeId="urn:microsoft.com/office/officeart/2005/8/colors/accent1_4" csCatId="accent1" phldr="1"/>
      <dgm:spPr/>
    </dgm:pt>
    <dgm:pt modelId="{A9515CC7-FC87-4C96-8201-3780994D67A3}">
      <dgm:prSet phldrT="[Texto]" custT="1"/>
      <dgm:spPr/>
      <dgm:t>
        <a:bodyPr/>
        <a:lstStyle/>
        <a:p>
          <a:r>
            <a:rPr lang="es-MX" sz="2400" dirty="0" smtClean="0"/>
            <a:t>pruébalo</a:t>
          </a:r>
          <a:endParaRPr lang="es-ES" sz="2400" dirty="0"/>
        </a:p>
      </dgm:t>
    </dgm:pt>
    <dgm:pt modelId="{04564D00-14F6-4BF6-BB5C-5E6E3D1AB15D}" type="parTrans" cxnId="{893F702E-B64D-499A-B099-454112B3CDEE}">
      <dgm:prSet/>
      <dgm:spPr/>
      <dgm:t>
        <a:bodyPr/>
        <a:lstStyle/>
        <a:p>
          <a:endParaRPr lang="es-ES"/>
        </a:p>
      </dgm:t>
    </dgm:pt>
    <dgm:pt modelId="{BFA6980C-089B-449D-8672-77B5CB452058}" type="sibTrans" cxnId="{893F702E-B64D-499A-B099-454112B3CDEE}">
      <dgm:prSet/>
      <dgm:spPr/>
      <dgm:t>
        <a:bodyPr/>
        <a:lstStyle/>
        <a:p>
          <a:endParaRPr lang="es-ES"/>
        </a:p>
      </dgm:t>
    </dgm:pt>
    <dgm:pt modelId="{C73D7646-DAD7-452B-91B1-8831CCC4C13F}">
      <dgm:prSet phldrT="[Texto]" custT="1"/>
      <dgm:spPr/>
      <dgm:t>
        <a:bodyPr/>
        <a:lstStyle/>
        <a:p>
          <a:r>
            <a:rPr lang="es-MX" sz="2400" b="1" dirty="0" smtClean="0"/>
            <a:t>alcánzalo</a:t>
          </a:r>
          <a:endParaRPr lang="es-ES" sz="2400" b="1" dirty="0"/>
        </a:p>
      </dgm:t>
    </dgm:pt>
    <dgm:pt modelId="{2117EAD1-F4A9-4741-82E3-3054BC6FD5F4}" type="parTrans" cxnId="{0F767885-DDFF-41A7-880E-F4A025723CF8}">
      <dgm:prSet/>
      <dgm:spPr/>
      <dgm:t>
        <a:bodyPr/>
        <a:lstStyle/>
        <a:p>
          <a:endParaRPr lang="es-ES"/>
        </a:p>
      </dgm:t>
    </dgm:pt>
    <dgm:pt modelId="{7F29BB3E-7AE7-4E30-8BC3-3B62CB911B0C}" type="sibTrans" cxnId="{0F767885-DDFF-41A7-880E-F4A025723CF8}">
      <dgm:prSet/>
      <dgm:spPr/>
      <dgm:t>
        <a:bodyPr/>
        <a:lstStyle/>
        <a:p>
          <a:endParaRPr lang="es-ES"/>
        </a:p>
      </dgm:t>
    </dgm:pt>
    <dgm:pt modelId="{7D3C5F58-DD4A-4E73-B5EC-3D20F6C70BFB}">
      <dgm:prSet phldrT="[Texto]" custT="1"/>
      <dgm:spPr/>
      <dgm:t>
        <a:bodyPr/>
        <a:lstStyle/>
        <a:p>
          <a:r>
            <a:rPr lang="es-MX" sz="2400" b="1" dirty="0" smtClean="0"/>
            <a:t>gástalo</a:t>
          </a:r>
          <a:endParaRPr lang="es-ES" sz="2400" b="1" dirty="0"/>
        </a:p>
      </dgm:t>
    </dgm:pt>
    <dgm:pt modelId="{E44BE70B-522E-4D9C-837D-C7E743DA0329}" type="parTrans" cxnId="{AF37ECF5-60AA-481A-B5DF-C769F35CB0F1}">
      <dgm:prSet/>
      <dgm:spPr/>
      <dgm:t>
        <a:bodyPr/>
        <a:lstStyle/>
        <a:p>
          <a:endParaRPr lang="es-ES"/>
        </a:p>
      </dgm:t>
    </dgm:pt>
    <dgm:pt modelId="{BA8D8A6B-964E-43E1-BDC3-8CFEC5FE0E96}" type="sibTrans" cxnId="{AF37ECF5-60AA-481A-B5DF-C769F35CB0F1}">
      <dgm:prSet/>
      <dgm:spPr/>
      <dgm:t>
        <a:bodyPr/>
        <a:lstStyle/>
        <a:p>
          <a:endParaRPr lang="es-ES"/>
        </a:p>
      </dgm:t>
    </dgm:pt>
    <dgm:pt modelId="{CAC69701-1C8A-41E6-8EC4-F1826508FBC0}" type="pres">
      <dgm:prSet presAssocID="{A77CB141-E0E4-4397-8EB4-8D78B85A47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605245E-F144-4589-9D49-3F747D50D9D4}" type="pres">
      <dgm:prSet presAssocID="{A9515CC7-FC87-4C96-8201-3780994D67A3}" presName="gear1" presStyleLbl="node1" presStyleIdx="0" presStyleCnt="3" custScaleX="135154" custScaleY="1273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FA509-E020-4BAE-A845-EA267A8266B7}" type="pres">
      <dgm:prSet presAssocID="{A9515CC7-FC87-4C96-8201-3780994D67A3}" presName="gear1srcNode" presStyleLbl="node1" presStyleIdx="0" presStyleCnt="3"/>
      <dgm:spPr/>
      <dgm:t>
        <a:bodyPr/>
        <a:lstStyle/>
        <a:p>
          <a:endParaRPr lang="es-ES"/>
        </a:p>
      </dgm:t>
    </dgm:pt>
    <dgm:pt modelId="{AB8172BB-73AA-4040-938D-DDFB48E0BE2D}" type="pres">
      <dgm:prSet presAssocID="{A9515CC7-FC87-4C96-8201-3780994D67A3}" presName="gear1dstNode" presStyleLbl="node1" presStyleIdx="0" presStyleCnt="3"/>
      <dgm:spPr/>
      <dgm:t>
        <a:bodyPr/>
        <a:lstStyle/>
        <a:p>
          <a:endParaRPr lang="es-ES"/>
        </a:p>
      </dgm:t>
    </dgm:pt>
    <dgm:pt modelId="{005D08FD-D700-4822-8D5B-9F36D9E4B076}" type="pres">
      <dgm:prSet presAssocID="{C73D7646-DAD7-452B-91B1-8831CCC4C13F}" presName="gear2" presStyleLbl="node1" presStyleIdx="1" presStyleCnt="3" custScaleX="123842" custScaleY="1410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713BD3-1B40-4DF4-812B-AC102EABAE04}" type="pres">
      <dgm:prSet presAssocID="{C73D7646-DAD7-452B-91B1-8831CCC4C13F}" presName="gear2srcNode" presStyleLbl="node1" presStyleIdx="1" presStyleCnt="3"/>
      <dgm:spPr/>
      <dgm:t>
        <a:bodyPr/>
        <a:lstStyle/>
        <a:p>
          <a:endParaRPr lang="es-ES"/>
        </a:p>
      </dgm:t>
    </dgm:pt>
    <dgm:pt modelId="{9EE80731-AAD1-4132-915A-A985E7B092C1}" type="pres">
      <dgm:prSet presAssocID="{C73D7646-DAD7-452B-91B1-8831CCC4C13F}" presName="gear2dstNode" presStyleLbl="node1" presStyleIdx="1" presStyleCnt="3"/>
      <dgm:spPr/>
      <dgm:t>
        <a:bodyPr/>
        <a:lstStyle/>
        <a:p>
          <a:endParaRPr lang="es-ES"/>
        </a:p>
      </dgm:t>
    </dgm:pt>
    <dgm:pt modelId="{A184ACA8-FF28-47EC-8087-12499A6F263A}" type="pres">
      <dgm:prSet presAssocID="{7D3C5F58-DD4A-4E73-B5EC-3D20F6C70BFB}" presName="gear3" presStyleLbl="node1" presStyleIdx="2" presStyleCnt="3" custScaleX="135154" custScaleY="127321"/>
      <dgm:spPr/>
      <dgm:t>
        <a:bodyPr/>
        <a:lstStyle/>
        <a:p>
          <a:endParaRPr lang="es-ES"/>
        </a:p>
      </dgm:t>
    </dgm:pt>
    <dgm:pt modelId="{F44B9F65-1746-4788-B578-729F1D08D4DC}" type="pres">
      <dgm:prSet presAssocID="{7D3C5F58-DD4A-4E73-B5EC-3D20F6C70BF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536AA8-C04B-4582-A8F7-1DF840BF0529}" type="pres">
      <dgm:prSet presAssocID="{7D3C5F58-DD4A-4E73-B5EC-3D20F6C70BFB}" presName="gear3srcNode" presStyleLbl="node1" presStyleIdx="2" presStyleCnt="3"/>
      <dgm:spPr/>
      <dgm:t>
        <a:bodyPr/>
        <a:lstStyle/>
        <a:p>
          <a:endParaRPr lang="es-ES"/>
        </a:p>
      </dgm:t>
    </dgm:pt>
    <dgm:pt modelId="{CDF075C1-00DB-49CA-825D-A32F3EFA1AB0}" type="pres">
      <dgm:prSet presAssocID="{7D3C5F58-DD4A-4E73-B5EC-3D20F6C70BFB}" presName="gear3dstNode" presStyleLbl="node1" presStyleIdx="2" presStyleCnt="3"/>
      <dgm:spPr/>
      <dgm:t>
        <a:bodyPr/>
        <a:lstStyle/>
        <a:p>
          <a:endParaRPr lang="es-ES"/>
        </a:p>
      </dgm:t>
    </dgm:pt>
    <dgm:pt modelId="{D893D587-37D3-4CD4-B3DC-63788024D1AB}" type="pres">
      <dgm:prSet presAssocID="{BFA6980C-089B-449D-8672-77B5CB452058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A42FE2C7-5DB4-4CB0-B8AD-1CB3206E12DE}" type="pres">
      <dgm:prSet presAssocID="{7F29BB3E-7AE7-4E30-8BC3-3B62CB911B0C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BCAB1423-6A10-42A1-B198-5AF8363D21C9}" type="pres">
      <dgm:prSet presAssocID="{BA8D8A6B-964E-43E1-BDC3-8CFEC5FE0E96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688AF9DB-07A7-4B68-BEC6-CD358CE8FB7A}" type="presOf" srcId="{C73D7646-DAD7-452B-91B1-8831CCC4C13F}" destId="{F3713BD3-1B40-4DF4-812B-AC102EABAE04}" srcOrd="1" destOrd="0" presId="urn:microsoft.com/office/officeart/2005/8/layout/gear1"/>
    <dgm:cxn modelId="{745F758D-28A0-4FAE-B17F-D61DA616E485}" type="presOf" srcId="{7D3C5F58-DD4A-4E73-B5EC-3D20F6C70BFB}" destId="{29536AA8-C04B-4582-A8F7-1DF840BF0529}" srcOrd="2" destOrd="0" presId="urn:microsoft.com/office/officeart/2005/8/layout/gear1"/>
    <dgm:cxn modelId="{07581E46-E9DC-42DD-9707-E2CF2D901831}" type="presOf" srcId="{A9515CC7-FC87-4C96-8201-3780994D67A3}" destId="{AB8172BB-73AA-4040-938D-DDFB48E0BE2D}" srcOrd="2" destOrd="0" presId="urn:microsoft.com/office/officeart/2005/8/layout/gear1"/>
    <dgm:cxn modelId="{8BCB9A8E-422E-4ECF-AAB2-9B0DBA4CCF9C}" type="presOf" srcId="{C73D7646-DAD7-452B-91B1-8831CCC4C13F}" destId="{005D08FD-D700-4822-8D5B-9F36D9E4B076}" srcOrd="0" destOrd="0" presId="urn:microsoft.com/office/officeart/2005/8/layout/gear1"/>
    <dgm:cxn modelId="{893F702E-B64D-499A-B099-454112B3CDEE}" srcId="{A77CB141-E0E4-4397-8EB4-8D78B85A4792}" destId="{A9515CC7-FC87-4C96-8201-3780994D67A3}" srcOrd="0" destOrd="0" parTransId="{04564D00-14F6-4BF6-BB5C-5E6E3D1AB15D}" sibTransId="{BFA6980C-089B-449D-8672-77B5CB452058}"/>
    <dgm:cxn modelId="{FCC622E3-BCDC-48B5-B64C-04449EA2AD24}" type="presOf" srcId="{7D3C5F58-DD4A-4E73-B5EC-3D20F6C70BFB}" destId="{A184ACA8-FF28-47EC-8087-12499A6F263A}" srcOrd="0" destOrd="0" presId="urn:microsoft.com/office/officeart/2005/8/layout/gear1"/>
    <dgm:cxn modelId="{DD2DAB06-5B75-4CB1-86EE-64E5C9FFDCFB}" type="presOf" srcId="{C73D7646-DAD7-452B-91B1-8831CCC4C13F}" destId="{9EE80731-AAD1-4132-915A-A985E7B092C1}" srcOrd="2" destOrd="0" presId="urn:microsoft.com/office/officeart/2005/8/layout/gear1"/>
    <dgm:cxn modelId="{AF37ECF5-60AA-481A-B5DF-C769F35CB0F1}" srcId="{A77CB141-E0E4-4397-8EB4-8D78B85A4792}" destId="{7D3C5F58-DD4A-4E73-B5EC-3D20F6C70BFB}" srcOrd="2" destOrd="0" parTransId="{E44BE70B-522E-4D9C-837D-C7E743DA0329}" sibTransId="{BA8D8A6B-964E-43E1-BDC3-8CFEC5FE0E96}"/>
    <dgm:cxn modelId="{DF6E1D5A-92EC-4341-8D26-90600C60E46D}" type="presOf" srcId="{A77CB141-E0E4-4397-8EB4-8D78B85A4792}" destId="{CAC69701-1C8A-41E6-8EC4-F1826508FBC0}" srcOrd="0" destOrd="0" presId="urn:microsoft.com/office/officeart/2005/8/layout/gear1"/>
    <dgm:cxn modelId="{4B25840E-8C79-4DD3-A9BA-968CEACCF7E2}" type="presOf" srcId="{BFA6980C-089B-449D-8672-77B5CB452058}" destId="{D893D587-37D3-4CD4-B3DC-63788024D1AB}" srcOrd="0" destOrd="0" presId="urn:microsoft.com/office/officeart/2005/8/layout/gear1"/>
    <dgm:cxn modelId="{0F767885-DDFF-41A7-880E-F4A025723CF8}" srcId="{A77CB141-E0E4-4397-8EB4-8D78B85A4792}" destId="{C73D7646-DAD7-452B-91B1-8831CCC4C13F}" srcOrd="1" destOrd="0" parTransId="{2117EAD1-F4A9-4741-82E3-3054BC6FD5F4}" sibTransId="{7F29BB3E-7AE7-4E30-8BC3-3B62CB911B0C}"/>
    <dgm:cxn modelId="{4017459F-8C28-4C21-9132-57AE6D009F92}" type="presOf" srcId="{A9515CC7-FC87-4C96-8201-3780994D67A3}" destId="{F4DFA509-E020-4BAE-A845-EA267A8266B7}" srcOrd="1" destOrd="0" presId="urn:microsoft.com/office/officeart/2005/8/layout/gear1"/>
    <dgm:cxn modelId="{F9D9F765-E3F0-4707-8F90-BC39854CFC6F}" type="presOf" srcId="{A9515CC7-FC87-4C96-8201-3780994D67A3}" destId="{B605245E-F144-4589-9D49-3F747D50D9D4}" srcOrd="0" destOrd="0" presId="urn:microsoft.com/office/officeart/2005/8/layout/gear1"/>
    <dgm:cxn modelId="{C3F79AE0-40EB-4F06-96A2-A73D88E6253A}" type="presOf" srcId="{7D3C5F58-DD4A-4E73-B5EC-3D20F6C70BFB}" destId="{CDF075C1-00DB-49CA-825D-A32F3EFA1AB0}" srcOrd="3" destOrd="0" presId="urn:microsoft.com/office/officeart/2005/8/layout/gear1"/>
    <dgm:cxn modelId="{0E328F92-36ED-41E7-A8E6-2F14E2798D06}" type="presOf" srcId="{BA8D8A6B-964E-43E1-BDC3-8CFEC5FE0E96}" destId="{BCAB1423-6A10-42A1-B198-5AF8363D21C9}" srcOrd="0" destOrd="0" presId="urn:microsoft.com/office/officeart/2005/8/layout/gear1"/>
    <dgm:cxn modelId="{783D9EA3-71AC-4B13-9445-4952690EFBF0}" type="presOf" srcId="{7F29BB3E-7AE7-4E30-8BC3-3B62CB911B0C}" destId="{A42FE2C7-5DB4-4CB0-B8AD-1CB3206E12DE}" srcOrd="0" destOrd="0" presId="urn:microsoft.com/office/officeart/2005/8/layout/gear1"/>
    <dgm:cxn modelId="{2477E78D-88F8-4ACB-B44E-8772EF5A91EA}" type="presOf" srcId="{7D3C5F58-DD4A-4E73-B5EC-3D20F6C70BFB}" destId="{F44B9F65-1746-4788-B578-729F1D08D4DC}" srcOrd="1" destOrd="0" presId="urn:microsoft.com/office/officeart/2005/8/layout/gear1"/>
    <dgm:cxn modelId="{5E428563-4175-4BB0-9B59-AA7B7E4BEFC4}" type="presParOf" srcId="{CAC69701-1C8A-41E6-8EC4-F1826508FBC0}" destId="{B605245E-F144-4589-9D49-3F747D50D9D4}" srcOrd="0" destOrd="0" presId="urn:microsoft.com/office/officeart/2005/8/layout/gear1"/>
    <dgm:cxn modelId="{7C9DB7F6-CFBE-47FF-B06F-19F5D7942789}" type="presParOf" srcId="{CAC69701-1C8A-41E6-8EC4-F1826508FBC0}" destId="{F4DFA509-E020-4BAE-A845-EA267A8266B7}" srcOrd="1" destOrd="0" presId="urn:microsoft.com/office/officeart/2005/8/layout/gear1"/>
    <dgm:cxn modelId="{BF921309-6A8F-4D1C-9E79-2E5E12201EF8}" type="presParOf" srcId="{CAC69701-1C8A-41E6-8EC4-F1826508FBC0}" destId="{AB8172BB-73AA-4040-938D-DDFB48E0BE2D}" srcOrd="2" destOrd="0" presId="urn:microsoft.com/office/officeart/2005/8/layout/gear1"/>
    <dgm:cxn modelId="{0CF52138-78C6-4EF2-80D1-FDAE8F06774C}" type="presParOf" srcId="{CAC69701-1C8A-41E6-8EC4-F1826508FBC0}" destId="{005D08FD-D700-4822-8D5B-9F36D9E4B076}" srcOrd="3" destOrd="0" presId="urn:microsoft.com/office/officeart/2005/8/layout/gear1"/>
    <dgm:cxn modelId="{3BB9518A-B505-449A-BE85-16842A0EBD22}" type="presParOf" srcId="{CAC69701-1C8A-41E6-8EC4-F1826508FBC0}" destId="{F3713BD3-1B40-4DF4-812B-AC102EABAE04}" srcOrd="4" destOrd="0" presId="urn:microsoft.com/office/officeart/2005/8/layout/gear1"/>
    <dgm:cxn modelId="{1C360CEE-92FD-45B0-B2D1-80AA3F656EFC}" type="presParOf" srcId="{CAC69701-1C8A-41E6-8EC4-F1826508FBC0}" destId="{9EE80731-AAD1-4132-915A-A985E7B092C1}" srcOrd="5" destOrd="0" presId="urn:microsoft.com/office/officeart/2005/8/layout/gear1"/>
    <dgm:cxn modelId="{C1DDB9CE-5C24-4D8D-B255-DE1658FDB05C}" type="presParOf" srcId="{CAC69701-1C8A-41E6-8EC4-F1826508FBC0}" destId="{A184ACA8-FF28-47EC-8087-12499A6F263A}" srcOrd="6" destOrd="0" presId="urn:microsoft.com/office/officeart/2005/8/layout/gear1"/>
    <dgm:cxn modelId="{CEFA55E6-52ED-4FC9-9AE2-F4027344C0BE}" type="presParOf" srcId="{CAC69701-1C8A-41E6-8EC4-F1826508FBC0}" destId="{F44B9F65-1746-4788-B578-729F1D08D4DC}" srcOrd="7" destOrd="0" presId="urn:microsoft.com/office/officeart/2005/8/layout/gear1"/>
    <dgm:cxn modelId="{8FFA3C95-00F8-4415-BBDE-DBC136EEE2FF}" type="presParOf" srcId="{CAC69701-1C8A-41E6-8EC4-F1826508FBC0}" destId="{29536AA8-C04B-4582-A8F7-1DF840BF0529}" srcOrd="8" destOrd="0" presId="urn:microsoft.com/office/officeart/2005/8/layout/gear1"/>
    <dgm:cxn modelId="{67C307AE-32F1-4454-9E6B-918493167EFD}" type="presParOf" srcId="{CAC69701-1C8A-41E6-8EC4-F1826508FBC0}" destId="{CDF075C1-00DB-49CA-825D-A32F3EFA1AB0}" srcOrd="9" destOrd="0" presId="urn:microsoft.com/office/officeart/2005/8/layout/gear1"/>
    <dgm:cxn modelId="{FE254B5B-5B01-440F-B1CB-D3B7111EC48F}" type="presParOf" srcId="{CAC69701-1C8A-41E6-8EC4-F1826508FBC0}" destId="{D893D587-37D3-4CD4-B3DC-63788024D1AB}" srcOrd="10" destOrd="0" presId="urn:microsoft.com/office/officeart/2005/8/layout/gear1"/>
    <dgm:cxn modelId="{CC6F4682-A911-46DD-9EF5-5E8660A36036}" type="presParOf" srcId="{CAC69701-1C8A-41E6-8EC4-F1826508FBC0}" destId="{A42FE2C7-5DB4-4CB0-B8AD-1CB3206E12DE}" srcOrd="11" destOrd="0" presId="urn:microsoft.com/office/officeart/2005/8/layout/gear1"/>
    <dgm:cxn modelId="{6AEA59A7-1F5E-4AD8-BF3C-0E3A004338B7}" type="presParOf" srcId="{CAC69701-1C8A-41E6-8EC4-F1826508FBC0}" destId="{BCAB1423-6A10-42A1-B198-5AF8363D21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7FC7F-F8CA-4F22-844E-3F2BBC8FF577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8B1856B3-5407-4D50-A956-C58EB512E1E7}">
      <dgm:prSet phldrT="[Texto]"/>
      <dgm:spPr/>
      <dgm:t>
        <a:bodyPr/>
        <a:lstStyle/>
        <a:p>
          <a:r>
            <a:rPr lang="es-ES" dirty="0" smtClean="0"/>
            <a:t>Planificación</a:t>
          </a:r>
          <a:endParaRPr lang="es-ES" dirty="0"/>
        </a:p>
      </dgm:t>
    </dgm:pt>
    <dgm:pt modelId="{BC13070F-EF98-4DC5-ADBB-CFD62846FDF9}" type="parTrans" cxnId="{A0B5F8F9-4AB5-4727-8F3A-C50D78B85BD9}">
      <dgm:prSet/>
      <dgm:spPr/>
      <dgm:t>
        <a:bodyPr/>
        <a:lstStyle/>
        <a:p>
          <a:endParaRPr lang="es-ES"/>
        </a:p>
      </dgm:t>
    </dgm:pt>
    <dgm:pt modelId="{C3CE48AC-D2C7-4F6E-A840-4780B394E517}" type="sibTrans" cxnId="{A0B5F8F9-4AB5-4727-8F3A-C50D78B85BD9}">
      <dgm:prSet/>
      <dgm:spPr/>
      <dgm:t>
        <a:bodyPr/>
        <a:lstStyle/>
        <a:p>
          <a:endParaRPr lang="es-ES"/>
        </a:p>
      </dgm:t>
    </dgm:pt>
    <dgm:pt modelId="{F9C95A63-2A55-4D26-844C-1C84535296E8}">
      <dgm:prSet phldrT="[Texto]"/>
      <dgm:spPr/>
      <dgm:t>
        <a:bodyPr/>
        <a:lstStyle/>
        <a:p>
          <a:r>
            <a:rPr lang="es-ES" dirty="0" smtClean="0"/>
            <a:t>Recolección y Análisis de Resultados</a:t>
          </a:r>
          <a:endParaRPr lang="es-ES" dirty="0"/>
        </a:p>
      </dgm:t>
    </dgm:pt>
    <dgm:pt modelId="{5EBA34B3-CF42-4D41-A199-E6BDB4032C9E}" type="parTrans" cxnId="{6195917B-DA9E-4EB2-9916-DCDE72F6E134}">
      <dgm:prSet/>
      <dgm:spPr/>
      <dgm:t>
        <a:bodyPr/>
        <a:lstStyle/>
        <a:p>
          <a:endParaRPr lang="es-ES"/>
        </a:p>
      </dgm:t>
    </dgm:pt>
    <dgm:pt modelId="{EAB4B9B8-8B93-44D9-9696-DB4B03FF0D7A}" type="sibTrans" cxnId="{6195917B-DA9E-4EB2-9916-DCDE72F6E134}">
      <dgm:prSet/>
      <dgm:spPr/>
      <dgm:t>
        <a:bodyPr/>
        <a:lstStyle/>
        <a:p>
          <a:endParaRPr lang="es-ES"/>
        </a:p>
      </dgm:t>
    </dgm:pt>
    <dgm:pt modelId="{23FB0823-26A2-489A-9BD6-DED87BBC69A0}">
      <dgm:prSet phldrT="[Texto]"/>
      <dgm:spPr/>
      <dgm:t>
        <a:bodyPr/>
        <a:lstStyle/>
        <a:p>
          <a:r>
            <a:rPr lang="es-ES" dirty="0" smtClean="0"/>
            <a:t>Elaboración y Validación del Documento</a:t>
          </a:r>
          <a:endParaRPr lang="es-ES" dirty="0"/>
        </a:p>
      </dgm:t>
    </dgm:pt>
    <dgm:pt modelId="{1DED4E0C-CB19-4D23-8D3B-9AB9AE33FE21}" type="parTrans" cxnId="{EE86EE63-0F09-4E5C-B51A-7FC6EC9D45CF}">
      <dgm:prSet/>
      <dgm:spPr/>
      <dgm:t>
        <a:bodyPr/>
        <a:lstStyle/>
        <a:p>
          <a:endParaRPr lang="es-ES"/>
        </a:p>
      </dgm:t>
    </dgm:pt>
    <dgm:pt modelId="{7B32C6DE-FD99-406B-9E28-0EC4037C7598}" type="sibTrans" cxnId="{EE86EE63-0F09-4E5C-B51A-7FC6EC9D45CF}">
      <dgm:prSet/>
      <dgm:spPr/>
      <dgm:t>
        <a:bodyPr/>
        <a:lstStyle/>
        <a:p>
          <a:endParaRPr lang="es-ES"/>
        </a:p>
      </dgm:t>
    </dgm:pt>
    <dgm:pt modelId="{334A409C-0A6B-4F98-B530-62EF1846D026}" type="pres">
      <dgm:prSet presAssocID="{0A57FC7F-F8CA-4F22-844E-3F2BBC8FF577}" presName="linearFlow" presStyleCnt="0">
        <dgm:presLayoutVars>
          <dgm:resizeHandles val="exact"/>
        </dgm:presLayoutVars>
      </dgm:prSet>
      <dgm:spPr/>
    </dgm:pt>
    <dgm:pt modelId="{FA877E67-DBBD-4F1A-8D23-B0834FFFAD0E}" type="pres">
      <dgm:prSet presAssocID="{8B1856B3-5407-4D50-A956-C58EB512E1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17ED9-B627-4C85-B264-3F013F9AC19B}" type="pres">
      <dgm:prSet presAssocID="{C3CE48AC-D2C7-4F6E-A840-4780B394E51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D815C28-C168-4A4A-8894-75C74A8BC467}" type="pres">
      <dgm:prSet presAssocID="{C3CE48AC-D2C7-4F6E-A840-4780B394E517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263047A-9D4E-4250-BB1F-2A47DA25BDDE}" type="pres">
      <dgm:prSet presAssocID="{F9C95A63-2A55-4D26-844C-1C84535296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AD95A-E140-4839-8FC3-4EC5D51E5D3C}" type="pres">
      <dgm:prSet presAssocID="{EAB4B9B8-8B93-44D9-9696-DB4B03FF0D7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532D919-46C8-4588-8634-64B2C4382BE3}" type="pres">
      <dgm:prSet presAssocID="{EAB4B9B8-8B93-44D9-9696-DB4B03FF0D7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FFC818D6-A4EA-4E8D-A232-51F39A36650A}" type="pres">
      <dgm:prSet presAssocID="{23FB0823-26A2-489A-9BD6-DED87BBC69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D119CE-7E18-4336-8D7F-3EDC9A6108CD}" type="presOf" srcId="{C3CE48AC-D2C7-4F6E-A840-4780B394E517}" destId="{FD815C28-C168-4A4A-8894-75C74A8BC467}" srcOrd="1" destOrd="0" presId="urn:microsoft.com/office/officeart/2005/8/layout/process2"/>
    <dgm:cxn modelId="{798F3C59-F8FC-4C7C-B1F0-B2634C150A80}" type="presOf" srcId="{C3CE48AC-D2C7-4F6E-A840-4780B394E517}" destId="{4C917ED9-B627-4C85-B264-3F013F9AC19B}" srcOrd="0" destOrd="0" presId="urn:microsoft.com/office/officeart/2005/8/layout/process2"/>
    <dgm:cxn modelId="{537C4714-48A1-4DE8-9FB3-3782472FF464}" type="presOf" srcId="{8B1856B3-5407-4D50-A956-C58EB512E1E7}" destId="{FA877E67-DBBD-4F1A-8D23-B0834FFFAD0E}" srcOrd="0" destOrd="0" presId="urn:microsoft.com/office/officeart/2005/8/layout/process2"/>
    <dgm:cxn modelId="{AF7CFD59-26AD-459A-9BE3-BB085B110A1B}" type="presOf" srcId="{0A57FC7F-F8CA-4F22-844E-3F2BBC8FF577}" destId="{334A409C-0A6B-4F98-B530-62EF1846D026}" srcOrd="0" destOrd="0" presId="urn:microsoft.com/office/officeart/2005/8/layout/process2"/>
    <dgm:cxn modelId="{A0B5F8F9-4AB5-4727-8F3A-C50D78B85BD9}" srcId="{0A57FC7F-F8CA-4F22-844E-3F2BBC8FF577}" destId="{8B1856B3-5407-4D50-A956-C58EB512E1E7}" srcOrd="0" destOrd="0" parTransId="{BC13070F-EF98-4DC5-ADBB-CFD62846FDF9}" sibTransId="{C3CE48AC-D2C7-4F6E-A840-4780B394E517}"/>
    <dgm:cxn modelId="{EE86EE63-0F09-4E5C-B51A-7FC6EC9D45CF}" srcId="{0A57FC7F-F8CA-4F22-844E-3F2BBC8FF577}" destId="{23FB0823-26A2-489A-9BD6-DED87BBC69A0}" srcOrd="2" destOrd="0" parTransId="{1DED4E0C-CB19-4D23-8D3B-9AB9AE33FE21}" sibTransId="{7B32C6DE-FD99-406B-9E28-0EC4037C7598}"/>
    <dgm:cxn modelId="{225AE35A-3665-418C-8986-54C3E4EE1C24}" type="presOf" srcId="{23FB0823-26A2-489A-9BD6-DED87BBC69A0}" destId="{FFC818D6-A4EA-4E8D-A232-51F39A36650A}" srcOrd="0" destOrd="0" presId="urn:microsoft.com/office/officeart/2005/8/layout/process2"/>
    <dgm:cxn modelId="{2B6ADF88-9E91-4E36-AAD6-102BB26E4AAD}" type="presOf" srcId="{EAB4B9B8-8B93-44D9-9696-DB4B03FF0D7A}" destId="{9532D919-46C8-4588-8634-64B2C4382BE3}" srcOrd="1" destOrd="0" presId="urn:microsoft.com/office/officeart/2005/8/layout/process2"/>
    <dgm:cxn modelId="{1510AADB-EE76-4467-BBED-28B51514103B}" type="presOf" srcId="{EAB4B9B8-8B93-44D9-9696-DB4B03FF0D7A}" destId="{D0CAD95A-E140-4839-8FC3-4EC5D51E5D3C}" srcOrd="0" destOrd="0" presId="urn:microsoft.com/office/officeart/2005/8/layout/process2"/>
    <dgm:cxn modelId="{6195917B-DA9E-4EB2-9916-DCDE72F6E134}" srcId="{0A57FC7F-F8CA-4F22-844E-3F2BBC8FF577}" destId="{F9C95A63-2A55-4D26-844C-1C84535296E8}" srcOrd="1" destOrd="0" parTransId="{5EBA34B3-CF42-4D41-A199-E6BDB4032C9E}" sibTransId="{EAB4B9B8-8B93-44D9-9696-DB4B03FF0D7A}"/>
    <dgm:cxn modelId="{DCBBA55D-0BDE-406E-B6E6-8EDFC4E0743E}" type="presOf" srcId="{F9C95A63-2A55-4D26-844C-1C84535296E8}" destId="{1263047A-9D4E-4250-BB1F-2A47DA25BDDE}" srcOrd="0" destOrd="0" presId="urn:microsoft.com/office/officeart/2005/8/layout/process2"/>
    <dgm:cxn modelId="{53197418-8BA0-402C-8358-429286E43FD3}" type="presParOf" srcId="{334A409C-0A6B-4F98-B530-62EF1846D026}" destId="{FA877E67-DBBD-4F1A-8D23-B0834FFFAD0E}" srcOrd="0" destOrd="0" presId="urn:microsoft.com/office/officeart/2005/8/layout/process2"/>
    <dgm:cxn modelId="{7EE94CC3-049F-4A15-BD1D-CE2518A45A6F}" type="presParOf" srcId="{334A409C-0A6B-4F98-B530-62EF1846D026}" destId="{4C917ED9-B627-4C85-B264-3F013F9AC19B}" srcOrd="1" destOrd="0" presId="urn:microsoft.com/office/officeart/2005/8/layout/process2"/>
    <dgm:cxn modelId="{681B1510-1FEB-412F-83B7-B0CDEE8B1B6C}" type="presParOf" srcId="{4C917ED9-B627-4C85-B264-3F013F9AC19B}" destId="{FD815C28-C168-4A4A-8894-75C74A8BC467}" srcOrd="0" destOrd="0" presId="urn:microsoft.com/office/officeart/2005/8/layout/process2"/>
    <dgm:cxn modelId="{AFDFA97A-AB75-4841-94C9-DAAD72D6F90E}" type="presParOf" srcId="{334A409C-0A6B-4F98-B530-62EF1846D026}" destId="{1263047A-9D4E-4250-BB1F-2A47DA25BDDE}" srcOrd="2" destOrd="0" presId="urn:microsoft.com/office/officeart/2005/8/layout/process2"/>
    <dgm:cxn modelId="{7432E90D-8A91-4184-ADD5-AC89B4B464F3}" type="presParOf" srcId="{334A409C-0A6B-4F98-B530-62EF1846D026}" destId="{D0CAD95A-E140-4839-8FC3-4EC5D51E5D3C}" srcOrd="3" destOrd="0" presId="urn:microsoft.com/office/officeart/2005/8/layout/process2"/>
    <dgm:cxn modelId="{C969B1FA-6513-48DF-9B81-BCA9C46AA4DE}" type="presParOf" srcId="{D0CAD95A-E140-4839-8FC3-4EC5D51E5D3C}" destId="{9532D919-46C8-4588-8634-64B2C4382BE3}" srcOrd="0" destOrd="0" presId="urn:microsoft.com/office/officeart/2005/8/layout/process2"/>
    <dgm:cxn modelId="{D5ACF0DF-2E97-402B-A40C-7E1960F1FF52}" type="presParOf" srcId="{334A409C-0A6B-4F98-B530-62EF1846D026}" destId="{FFC818D6-A4EA-4E8D-A232-51F39A36650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7FC7F-F8CA-4F22-844E-3F2BBC8FF577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8B1856B3-5407-4D50-A956-C58EB512E1E7}">
      <dgm:prSet phldrT="[Texto]" custT="1"/>
      <dgm:spPr/>
      <dgm:t>
        <a:bodyPr/>
        <a:lstStyle/>
        <a:p>
          <a:r>
            <a:rPr lang="es-SV" sz="1400" dirty="0" smtClean="0"/>
            <a:t>Plan de aceleramiento  detallado. En el caso de Plan  situación por SR y en el Caso de MINSAL  por VICITS.</a:t>
          </a:r>
          <a:endParaRPr lang="es-ES" sz="1400" dirty="0"/>
        </a:p>
      </dgm:t>
    </dgm:pt>
    <dgm:pt modelId="{BC13070F-EF98-4DC5-ADBB-CFD62846FDF9}" type="parTrans" cxnId="{A0B5F8F9-4AB5-4727-8F3A-C50D78B85BD9}">
      <dgm:prSet/>
      <dgm:spPr/>
      <dgm:t>
        <a:bodyPr/>
        <a:lstStyle/>
        <a:p>
          <a:endParaRPr lang="es-ES"/>
        </a:p>
      </dgm:t>
    </dgm:pt>
    <dgm:pt modelId="{C3CE48AC-D2C7-4F6E-A840-4780B394E517}" type="sibTrans" cxnId="{A0B5F8F9-4AB5-4727-8F3A-C50D78B85BD9}">
      <dgm:prSet/>
      <dgm:spPr/>
      <dgm:t>
        <a:bodyPr/>
        <a:lstStyle/>
        <a:p>
          <a:endParaRPr lang="es-ES"/>
        </a:p>
      </dgm:t>
    </dgm:pt>
    <dgm:pt modelId="{80AF6CFB-EF43-4A3F-B1E9-2B3C68F3930E}">
      <dgm:prSet custT="1"/>
      <dgm:spPr/>
      <dgm:t>
        <a:bodyPr/>
        <a:lstStyle/>
        <a:p>
          <a:r>
            <a:rPr lang="es-SV" sz="1400" dirty="0" smtClean="0"/>
            <a:t>Necesidades</a:t>
          </a:r>
          <a:endParaRPr lang="es-SV" sz="1400" dirty="0" smtClean="0"/>
        </a:p>
      </dgm:t>
    </dgm:pt>
    <dgm:pt modelId="{AB9BB647-E3B3-4A44-892C-76402FE299D0}" type="parTrans" cxnId="{FA563B3D-F3F9-4F64-9140-EF586C79B0F3}">
      <dgm:prSet/>
      <dgm:spPr/>
      <dgm:t>
        <a:bodyPr/>
        <a:lstStyle/>
        <a:p>
          <a:endParaRPr lang="es-SV"/>
        </a:p>
      </dgm:t>
    </dgm:pt>
    <dgm:pt modelId="{2627EFD0-2153-418E-8DBE-97A6882BF86A}" type="sibTrans" cxnId="{FA563B3D-F3F9-4F64-9140-EF586C79B0F3}">
      <dgm:prSet/>
      <dgm:spPr/>
      <dgm:t>
        <a:bodyPr/>
        <a:lstStyle/>
        <a:p>
          <a:endParaRPr lang="es-SV"/>
        </a:p>
      </dgm:t>
    </dgm:pt>
    <dgm:pt modelId="{39F6D6DB-B515-4045-B8BD-8B67F0CEDB41}">
      <dgm:prSet custT="1"/>
      <dgm:spPr/>
      <dgm:t>
        <a:bodyPr/>
        <a:lstStyle/>
        <a:p>
          <a:r>
            <a:rPr lang="es-SV" sz="1200" dirty="0" smtClean="0"/>
            <a:t>Limitaciones</a:t>
          </a:r>
          <a:endParaRPr lang="es-SV" sz="1200" dirty="0" smtClean="0"/>
        </a:p>
      </dgm:t>
    </dgm:pt>
    <dgm:pt modelId="{155A01DB-19A5-4BEB-BAC4-4CC0974DF93B}" type="parTrans" cxnId="{8EEA552D-2EF1-42C8-A569-F8CDB06A1E30}">
      <dgm:prSet/>
      <dgm:spPr/>
      <dgm:t>
        <a:bodyPr/>
        <a:lstStyle/>
        <a:p>
          <a:endParaRPr lang="es-SV"/>
        </a:p>
      </dgm:t>
    </dgm:pt>
    <dgm:pt modelId="{E5CEB954-C60F-4006-B8FE-44D85EFB724D}" type="sibTrans" cxnId="{8EEA552D-2EF1-42C8-A569-F8CDB06A1E30}">
      <dgm:prSet/>
      <dgm:spPr/>
      <dgm:t>
        <a:bodyPr/>
        <a:lstStyle/>
        <a:p>
          <a:endParaRPr lang="es-SV"/>
        </a:p>
      </dgm:t>
    </dgm:pt>
    <dgm:pt modelId="{9EED4A8C-12A7-457B-A771-C9065A9DA2B6}">
      <dgm:prSet custT="1"/>
      <dgm:spPr/>
      <dgm:t>
        <a:bodyPr/>
        <a:lstStyle/>
        <a:p>
          <a:r>
            <a:rPr lang="es-SV" sz="1200" dirty="0" smtClean="0"/>
            <a:t>Oportunidades</a:t>
          </a:r>
          <a:endParaRPr lang="es-SV" sz="1200" dirty="0" smtClean="0"/>
        </a:p>
      </dgm:t>
    </dgm:pt>
    <dgm:pt modelId="{A61C7E53-5326-4AFE-B26A-118C9E3A42A6}" type="parTrans" cxnId="{CAC1F604-D4F0-49C6-8551-D301C9F851F0}">
      <dgm:prSet/>
      <dgm:spPr/>
      <dgm:t>
        <a:bodyPr/>
        <a:lstStyle/>
        <a:p>
          <a:endParaRPr lang="es-SV"/>
        </a:p>
      </dgm:t>
    </dgm:pt>
    <dgm:pt modelId="{4E8BD361-F456-44F5-83EB-BFAA1CAC7A27}" type="sibTrans" cxnId="{CAC1F604-D4F0-49C6-8551-D301C9F851F0}">
      <dgm:prSet/>
      <dgm:spPr/>
      <dgm:t>
        <a:bodyPr/>
        <a:lstStyle/>
        <a:p>
          <a:endParaRPr lang="es-SV"/>
        </a:p>
      </dgm:t>
    </dgm:pt>
    <dgm:pt modelId="{88B7B156-22F7-4D4E-933D-BE2708B85EE7}">
      <dgm:prSet custT="1"/>
      <dgm:spPr/>
      <dgm:t>
        <a:bodyPr/>
        <a:lstStyle/>
        <a:p>
          <a:r>
            <a:rPr lang="es-SV" sz="1200" dirty="0" smtClean="0"/>
            <a:t>Acciones conjuntas entre los 2 RP.</a:t>
          </a:r>
          <a:endParaRPr lang="es-SV" sz="1200" dirty="0" smtClean="0"/>
        </a:p>
      </dgm:t>
    </dgm:pt>
    <dgm:pt modelId="{F2CCC7C4-60EB-4113-A810-50572CAF85F0}" type="parTrans" cxnId="{3CE75824-E68C-4CB9-A27F-ADDDC78A09D1}">
      <dgm:prSet/>
      <dgm:spPr/>
      <dgm:t>
        <a:bodyPr/>
        <a:lstStyle/>
        <a:p>
          <a:endParaRPr lang="es-SV"/>
        </a:p>
      </dgm:t>
    </dgm:pt>
    <dgm:pt modelId="{95C01E94-955E-49E8-A81C-5276E52B2EFE}" type="sibTrans" cxnId="{3CE75824-E68C-4CB9-A27F-ADDDC78A09D1}">
      <dgm:prSet/>
      <dgm:spPr/>
      <dgm:t>
        <a:bodyPr/>
        <a:lstStyle/>
        <a:p>
          <a:endParaRPr lang="es-SV"/>
        </a:p>
      </dgm:t>
    </dgm:pt>
    <dgm:pt modelId="{334A409C-0A6B-4F98-B530-62EF1846D026}" type="pres">
      <dgm:prSet presAssocID="{0A57FC7F-F8CA-4F22-844E-3F2BBC8FF577}" presName="linearFlow" presStyleCnt="0">
        <dgm:presLayoutVars>
          <dgm:resizeHandles val="exact"/>
        </dgm:presLayoutVars>
      </dgm:prSet>
      <dgm:spPr/>
    </dgm:pt>
    <dgm:pt modelId="{FA877E67-DBBD-4F1A-8D23-B0834FFFAD0E}" type="pres">
      <dgm:prSet presAssocID="{8B1856B3-5407-4D50-A956-C58EB512E1E7}" presName="node" presStyleLbl="node1" presStyleIdx="0" presStyleCnt="5" custScaleX="106274" custScaleY="373940" custLinFactX="-21674" custLinFactY="100000" custLinFactNeighborX="-100000" custLinFactNeighborY="1481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17ED9-B627-4C85-B264-3F013F9AC19B}" type="pres">
      <dgm:prSet presAssocID="{C3CE48AC-D2C7-4F6E-A840-4780B394E517}" presName="sibTrans" presStyleLbl="sibTrans2D1" presStyleIdx="0" presStyleCnt="4" custAng="246140" custScaleX="99722" custScaleY="169213" custLinFactNeighborX="-3056" custLinFactNeighborY="-24313"/>
      <dgm:spPr/>
      <dgm:t>
        <a:bodyPr/>
        <a:lstStyle/>
        <a:p>
          <a:endParaRPr lang="es-ES"/>
        </a:p>
      </dgm:t>
    </dgm:pt>
    <dgm:pt modelId="{FD815C28-C168-4A4A-8894-75C74A8BC467}" type="pres">
      <dgm:prSet presAssocID="{C3CE48AC-D2C7-4F6E-A840-4780B394E517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344069C-1A76-4C16-9173-14BC51610FE1}" type="pres">
      <dgm:prSet presAssocID="{80AF6CFB-EF43-4A3F-B1E9-2B3C68F3930E}" presName="node" presStyleLbl="node1" presStyleIdx="1" presStyleCnt="5" custLinFactY="-100000" custLinFactNeighborX="63406" custLinFactNeighborY="-19257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EAE8176-9C2E-4B34-B8D3-52127E28F4F8}" type="pres">
      <dgm:prSet presAssocID="{2627EFD0-2153-418E-8DBE-97A6882BF86A}" presName="sibTrans" presStyleLbl="sibTrans2D1" presStyleIdx="1" presStyleCnt="4" custAng="21510445" custScaleX="111205" custScaleY="65730" custLinFactNeighborX="15128" custLinFactNeighborY="-38199"/>
      <dgm:spPr/>
    </dgm:pt>
    <dgm:pt modelId="{6EEAB4DB-87B9-4639-99A6-49C7C20CC045}" type="pres">
      <dgm:prSet presAssocID="{2627EFD0-2153-418E-8DBE-97A6882BF86A}" presName="connectorText" presStyleLbl="sibTrans2D1" presStyleIdx="1" presStyleCnt="4"/>
      <dgm:spPr/>
    </dgm:pt>
    <dgm:pt modelId="{5BA72E0D-93C2-4BFB-9579-1816921747C8}" type="pres">
      <dgm:prSet presAssocID="{39F6D6DB-B515-4045-B8BD-8B67F0CEDB41}" presName="node" presStyleLbl="node1" presStyleIdx="2" presStyleCnt="5" custLinFactY="-56857" custLinFactNeighborX="60775" custLinFactNeighborY="-100000">
        <dgm:presLayoutVars>
          <dgm:bulletEnabled val="1"/>
        </dgm:presLayoutVars>
      </dgm:prSet>
      <dgm:spPr/>
    </dgm:pt>
    <dgm:pt modelId="{8F3A6E98-F7E6-46B6-B3B3-D4A3085E9391}" type="pres">
      <dgm:prSet presAssocID="{E5CEB954-C60F-4006-B8FE-44D85EFB724D}" presName="sibTrans" presStyleLbl="sibTrans2D1" presStyleIdx="2" presStyleCnt="4" custScaleX="84877" custScaleY="95858" custLinFactNeighborY="-67329"/>
      <dgm:spPr/>
    </dgm:pt>
    <dgm:pt modelId="{613EB9F0-9716-48CC-ACE2-11B28422DD71}" type="pres">
      <dgm:prSet presAssocID="{E5CEB954-C60F-4006-B8FE-44D85EFB724D}" presName="connectorText" presStyleLbl="sibTrans2D1" presStyleIdx="2" presStyleCnt="4"/>
      <dgm:spPr/>
    </dgm:pt>
    <dgm:pt modelId="{9A45AADD-E890-4F99-A703-E587CD2AB983}" type="pres">
      <dgm:prSet presAssocID="{9EED4A8C-12A7-457B-A771-C9065A9DA2B6}" presName="node" presStyleLbl="node1" presStyleIdx="3" presStyleCnt="5" custLinFactY="-50442" custLinFactNeighborX="59311" custLinFactNeighborY="-100000">
        <dgm:presLayoutVars>
          <dgm:bulletEnabled val="1"/>
        </dgm:presLayoutVars>
      </dgm:prSet>
      <dgm:spPr/>
    </dgm:pt>
    <dgm:pt modelId="{F732C026-96E9-4F6C-AF02-74062F4BADD2}" type="pres">
      <dgm:prSet presAssocID="{4E8BD361-F456-44F5-83EB-BFAA1CAC7A27}" presName="sibTrans" presStyleLbl="sibTrans2D1" presStyleIdx="3" presStyleCnt="4" custAng="550527" custScaleX="148815" custScaleY="283782"/>
      <dgm:spPr/>
    </dgm:pt>
    <dgm:pt modelId="{A367BF43-5E3C-4EFC-BD29-BC110A856C58}" type="pres">
      <dgm:prSet presAssocID="{4E8BD361-F456-44F5-83EB-BFAA1CAC7A27}" presName="connectorText" presStyleLbl="sibTrans2D1" presStyleIdx="3" presStyleCnt="4"/>
      <dgm:spPr/>
    </dgm:pt>
    <dgm:pt modelId="{CC2AE6D7-4D33-4073-96AF-638BEA1F4CC0}" type="pres">
      <dgm:prSet presAssocID="{88B7B156-22F7-4D4E-933D-BE2708B85EE7}" presName="node" presStyleLbl="node1" presStyleIdx="4" presStyleCnt="5" custScaleX="117910" custScaleY="107021" custLinFactNeighborX="68266" custLinFactNeighborY="1076">
        <dgm:presLayoutVars>
          <dgm:bulletEnabled val="1"/>
        </dgm:presLayoutVars>
      </dgm:prSet>
      <dgm:spPr/>
    </dgm:pt>
  </dgm:ptLst>
  <dgm:cxnLst>
    <dgm:cxn modelId="{A9922DC6-D9FA-4991-AD1E-F4F13DD8A205}" type="presOf" srcId="{C3CE48AC-D2C7-4F6E-A840-4780B394E517}" destId="{FD815C28-C168-4A4A-8894-75C74A8BC467}" srcOrd="1" destOrd="0" presId="urn:microsoft.com/office/officeart/2005/8/layout/process2"/>
    <dgm:cxn modelId="{CAC1F604-D4F0-49C6-8551-D301C9F851F0}" srcId="{0A57FC7F-F8CA-4F22-844E-3F2BBC8FF577}" destId="{9EED4A8C-12A7-457B-A771-C9065A9DA2B6}" srcOrd="3" destOrd="0" parTransId="{A61C7E53-5326-4AFE-B26A-118C9E3A42A6}" sibTransId="{4E8BD361-F456-44F5-83EB-BFAA1CAC7A27}"/>
    <dgm:cxn modelId="{0FA64AE3-40E8-43F0-8402-137A7AB4EEBC}" type="presOf" srcId="{2627EFD0-2153-418E-8DBE-97A6882BF86A}" destId="{6EEAB4DB-87B9-4639-99A6-49C7C20CC045}" srcOrd="1" destOrd="0" presId="urn:microsoft.com/office/officeart/2005/8/layout/process2"/>
    <dgm:cxn modelId="{8EEA552D-2EF1-42C8-A569-F8CDB06A1E30}" srcId="{0A57FC7F-F8CA-4F22-844E-3F2BBC8FF577}" destId="{39F6D6DB-B515-4045-B8BD-8B67F0CEDB41}" srcOrd="2" destOrd="0" parTransId="{155A01DB-19A5-4BEB-BAC4-4CC0974DF93B}" sibTransId="{E5CEB954-C60F-4006-B8FE-44D85EFB724D}"/>
    <dgm:cxn modelId="{2B6BB0F5-40A9-4063-9E5A-A20BF850E04B}" type="presOf" srcId="{4E8BD361-F456-44F5-83EB-BFAA1CAC7A27}" destId="{F732C026-96E9-4F6C-AF02-74062F4BADD2}" srcOrd="0" destOrd="0" presId="urn:microsoft.com/office/officeart/2005/8/layout/process2"/>
    <dgm:cxn modelId="{E8EAE0C0-7092-4E09-AE3F-2707071B1EBB}" type="presOf" srcId="{9EED4A8C-12A7-457B-A771-C9065A9DA2B6}" destId="{9A45AADD-E890-4F99-A703-E587CD2AB983}" srcOrd="0" destOrd="0" presId="urn:microsoft.com/office/officeart/2005/8/layout/process2"/>
    <dgm:cxn modelId="{1280E388-B199-49CD-B6AD-3F5B6178F180}" type="presOf" srcId="{C3CE48AC-D2C7-4F6E-A840-4780B394E517}" destId="{4C917ED9-B627-4C85-B264-3F013F9AC19B}" srcOrd="0" destOrd="0" presId="urn:microsoft.com/office/officeart/2005/8/layout/process2"/>
    <dgm:cxn modelId="{719CD5EE-2F8E-4E9B-B0F6-00E225BEB418}" type="presOf" srcId="{88B7B156-22F7-4D4E-933D-BE2708B85EE7}" destId="{CC2AE6D7-4D33-4073-96AF-638BEA1F4CC0}" srcOrd="0" destOrd="0" presId="urn:microsoft.com/office/officeart/2005/8/layout/process2"/>
    <dgm:cxn modelId="{BB4CAC31-8320-43D6-A59E-6973E50C9CC5}" type="presOf" srcId="{2627EFD0-2153-418E-8DBE-97A6882BF86A}" destId="{0EAE8176-9C2E-4B34-B8D3-52127E28F4F8}" srcOrd="0" destOrd="0" presId="urn:microsoft.com/office/officeart/2005/8/layout/process2"/>
    <dgm:cxn modelId="{3F16EBCA-1560-4B09-8119-BB6D24D71A7D}" type="presOf" srcId="{E5CEB954-C60F-4006-B8FE-44D85EFB724D}" destId="{8F3A6E98-F7E6-46B6-B3B3-D4A3085E9391}" srcOrd="0" destOrd="0" presId="urn:microsoft.com/office/officeart/2005/8/layout/process2"/>
    <dgm:cxn modelId="{FA563B3D-F3F9-4F64-9140-EF586C79B0F3}" srcId="{0A57FC7F-F8CA-4F22-844E-3F2BBC8FF577}" destId="{80AF6CFB-EF43-4A3F-B1E9-2B3C68F3930E}" srcOrd="1" destOrd="0" parTransId="{AB9BB647-E3B3-4A44-892C-76402FE299D0}" sibTransId="{2627EFD0-2153-418E-8DBE-97A6882BF86A}"/>
    <dgm:cxn modelId="{44A7A500-CFB9-4B48-981F-62D027AF5BA8}" type="presOf" srcId="{8B1856B3-5407-4D50-A956-C58EB512E1E7}" destId="{FA877E67-DBBD-4F1A-8D23-B0834FFFAD0E}" srcOrd="0" destOrd="0" presId="urn:microsoft.com/office/officeart/2005/8/layout/process2"/>
    <dgm:cxn modelId="{7CFAF9C7-C85D-4A25-BFC0-0071A603AC2F}" type="presOf" srcId="{0A57FC7F-F8CA-4F22-844E-3F2BBC8FF577}" destId="{334A409C-0A6B-4F98-B530-62EF1846D026}" srcOrd="0" destOrd="0" presId="urn:microsoft.com/office/officeart/2005/8/layout/process2"/>
    <dgm:cxn modelId="{DA5C2006-9B86-4196-90B6-DA91948A0AB5}" type="presOf" srcId="{80AF6CFB-EF43-4A3F-B1E9-2B3C68F3930E}" destId="{A344069C-1A76-4C16-9173-14BC51610FE1}" srcOrd="0" destOrd="0" presId="urn:microsoft.com/office/officeart/2005/8/layout/process2"/>
    <dgm:cxn modelId="{A0B5F8F9-4AB5-4727-8F3A-C50D78B85BD9}" srcId="{0A57FC7F-F8CA-4F22-844E-3F2BBC8FF577}" destId="{8B1856B3-5407-4D50-A956-C58EB512E1E7}" srcOrd="0" destOrd="0" parTransId="{BC13070F-EF98-4DC5-ADBB-CFD62846FDF9}" sibTransId="{C3CE48AC-D2C7-4F6E-A840-4780B394E517}"/>
    <dgm:cxn modelId="{3CE75824-E68C-4CB9-A27F-ADDDC78A09D1}" srcId="{0A57FC7F-F8CA-4F22-844E-3F2BBC8FF577}" destId="{88B7B156-22F7-4D4E-933D-BE2708B85EE7}" srcOrd="4" destOrd="0" parTransId="{F2CCC7C4-60EB-4113-A810-50572CAF85F0}" sibTransId="{95C01E94-955E-49E8-A81C-5276E52B2EFE}"/>
    <dgm:cxn modelId="{F178574A-7F66-4115-8C96-4CBD36BCA47F}" type="presOf" srcId="{39F6D6DB-B515-4045-B8BD-8B67F0CEDB41}" destId="{5BA72E0D-93C2-4BFB-9579-1816921747C8}" srcOrd="0" destOrd="0" presId="urn:microsoft.com/office/officeart/2005/8/layout/process2"/>
    <dgm:cxn modelId="{6AF4F7E9-870E-4512-9656-6AC235B3F244}" type="presOf" srcId="{4E8BD361-F456-44F5-83EB-BFAA1CAC7A27}" destId="{A367BF43-5E3C-4EFC-BD29-BC110A856C58}" srcOrd="1" destOrd="0" presId="urn:microsoft.com/office/officeart/2005/8/layout/process2"/>
    <dgm:cxn modelId="{47288926-0622-4B80-AFD2-8FA4AA851398}" type="presOf" srcId="{E5CEB954-C60F-4006-B8FE-44D85EFB724D}" destId="{613EB9F0-9716-48CC-ACE2-11B28422DD71}" srcOrd="1" destOrd="0" presId="urn:microsoft.com/office/officeart/2005/8/layout/process2"/>
    <dgm:cxn modelId="{4D1FFE0B-D441-4FE1-9992-873A8B98D30E}" type="presParOf" srcId="{334A409C-0A6B-4F98-B530-62EF1846D026}" destId="{FA877E67-DBBD-4F1A-8D23-B0834FFFAD0E}" srcOrd="0" destOrd="0" presId="urn:microsoft.com/office/officeart/2005/8/layout/process2"/>
    <dgm:cxn modelId="{20C4E04E-3B61-4914-9848-F0A55438B07C}" type="presParOf" srcId="{334A409C-0A6B-4F98-B530-62EF1846D026}" destId="{4C917ED9-B627-4C85-B264-3F013F9AC19B}" srcOrd="1" destOrd="0" presId="urn:microsoft.com/office/officeart/2005/8/layout/process2"/>
    <dgm:cxn modelId="{3A45A304-A94A-421D-99FB-21B5B6B12CB5}" type="presParOf" srcId="{4C917ED9-B627-4C85-B264-3F013F9AC19B}" destId="{FD815C28-C168-4A4A-8894-75C74A8BC467}" srcOrd="0" destOrd="0" presId="urn:microsoft.com/office/officeart/2005/8/layout/process2"/>
    <dgm:cxn modelId="{35A4CA66-E5B9-4F42-A753-2084A7CD3927}" type="presParOf" srcId="{334A409C-0A6B-4F98-B530-62EF1846D026}" destId="{A344069C-1A76-4C16-9173-14BC51610FE1}" srcOrd="2" destOrd="0" presId="urn:microsoft.com/office/officeart/2005/8/layout/process2"/>
    <dgm:cxn modelId="{2CA16FB3-8F2A-4855-9B5A-E7008990223D}" type="presParOf" srcId="{334A409C-0A6B-4F98-B530-62EF1846D026}" destId="{0EAE8176-9C2E-4B34-B8D3-52127E28F4F8}" srcOrd="3" destOrd="0" presId="urn:microsoft.com/office/officeart/2005/8/layout/process2"/>
    <dgm:cxn modelId="{2CA95CE6-1683-4A85-8341-00F32E17CEE1}" type="presParOf" srcId="{0EAE8176-9C2E-4B34-B8D3-52127E28F4F8}" destId="{6EEAB4DB-87B9-4639-99A6-49C7C20CC045}" srcOrd="0" destOrd="0" presId="urn:microsoft.com/office/officeart/2005/8/layout/process2"/>
    <dgm:cxn modelId="{BE304A2E-BDCC-49A1-81E3-FD3301A4C7F0}" type="presParOf" srcId="{334A409C-0A6B-4F98-B530-62EF1846D026}" destId="{5BA72E0D-93C2-4BFB-9579-1816921747C8}" srcOrd="4" destOrd="0" presId="urn:microsoft.com/office/officeart/2005/8/layout/process2"/>
    <dgm:cxn modelId="{7F7FCDBE-9564-4BDD-B85B-D400681E867D}" type="presParOf" srcId="{334A409C-0A6B-4F98-B530-62EF1846D026}" destId="{8F3A6E98-F7E6-46B6-B3B3-D4A3085E9391}" srcOrd="5" destOrd="0" presId="urn:microsoft.com/office/officeart/2005/8/layout/process2"/>
    <dgm:cxn modelId="{0428F3D5-7A14-4753-975B-3A5BC1D41797}" type="presParOf" srcId="{8F3A6E98-F7E6-46B6-B3B3-D4A3085E9391}" destId="{613EB9F0-9716-48CC-ACE2-11B28422DD71}" srcOrd="0" destOrd="0" presId="urn:microsoft.com/office/officeart/2005/8/layout/process2"/>
    <dgm:cxn modelId="{3093235D-8ABF-4AF6-A0C5-3750123B2BC5}" type="presParOf" srcId="{334A409C-0A6B-4F98-B530-62EF1846D026}" destId="{9A45AADD-E890-4F99-A703-E587CD2AB983}" srcOrd="6" destOrd="0" presId="urn:microsoft.com/office/officeart/2005/8/layout/process2"/>
    <dgm:cxn modelId="{906E3765-3DC0-46BC-A78C-1E4C3DA97E87}" type="presParOf" srcId="{334A409C-0A6B-4F98-B530-62EF1846D026}" destId="{F732C026-96E9-4F6C-AF02-74062F4BADD2}" srcOrd="7" destOrd="0" presId="urn:microsoft.com/office/officeart/2005/8/layout/process2"/>
    <dgm:cxn modelId="{1009B426-B353-4F05-A620-8B0AE110A8A5}" type="presParOf" srcId="{F732C026-96E9-4F6C-AF02-74062F4BADD2}" destId="{A367BF43-5E3C-4EFC-BD29-BC110A856C58}" srcOrd="0" destOrd="0" presId="urn:microsoft.com/office/officeart/2005/8/layout/process2"/>
    <dgm:cxn modelId="{F9E82C09-AEF6-4F95-B33F-246BB6CBFCD0}" type="presParOf" srcId="{334A409C-0A6B-4F98-B530-62EF1846D026}" destId="{CC2AE6D7-4D33-4073-96AF-638BEA1F4CC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7FC7F-F8CA-4F22-844E-3F2BBC8FF577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8B1856B3-5407-4D50-A956-C58EB512E1E7}">
      <dgm:prSet phldrT="[Texto]"/>
      <dgm:spPr/>
      <dgm:t>
        <a:bodyPr/>
        <a:lstStyle/>
        <a:p>
          <a:r>
            <a:rPr lang="es-SV" dirty="0" smtClean="0"/>
            <a:t>Avance  de ejecución al 30 de septiembre </a:t>
          </a:r>
          <a:endParaRPr lang="es-ES" dirty="0"/>
        </a:p>
      </dgm:t>
    </dgm:pt>
    <dgm:pt modelId="{BC13070F-EF98-4DC5-ADBB-CFD62846FDF9}" type="parTrans" cxnId="{A0B5F8F9-4AB5-4727-8F3A-C50D78B85BD9}">
      <dgm:prSet/>
      <dgm:spPr/>
      <dgm:t>
        <a:bodyPr/>
        <a:lstStyle/>
        <a:p>
          <a:endParaRPr lang="es-ES"/>
        </a:p>
      </dgm:t>
    </dgm:pt>
    <dgm:pt modelId="{C3CE48AC-D2C7-4F6E-A840-4780B394E517}" type="sibTrans" cxnId="{A0B5F8F9-4AB5-4727-8F3A-C50D78B85BD9}">
      <dgm:prSet/>
      <dgm:spPr/>
      <dgm:t>
        <a:bodyPr/>
        <a:lstStyle/>
        <a:p>
          <a:endParaRPr lang="es-ES"/>
        </a:p>
      </dgm:t>
    </dgm:pt>
    <dgm:pt modelId="{F9C95A63-2A55-4D26-844C-1C84535296E8}">
      <dgm:prSet phldrT="[Texto]"/>
      <dgm:spPr/>
      <dgm:t>
        <a:bodyPr/>
        <a:lstStyle/>
        <a:p>
          <a:r>
            <a:rPr lang="es-SV" dirty="0" smtClean="0"/>
            <a:t>Metas por SR  y avance</a:t>
          </a:r>
        </a:p>
        <a:p>
          <a:r>
            <a:rPr lang="es-SV" dirty="0" smtClean="0"/>
            <a:t>Metas de VICIT  y avance</a:t>
          </a:r>
          <a:endParaRPr lang="es-ES" dirty="0"/>
        </a:p>
      </dgm:t>
    </dgm:pt>
    <dgm:pt modelId="{5EBA34B3-CF42-4D41-A199-E6BDB4032C9E}" type="parTrans" cxnId="{6195917B-DA9E-4EB2-9916-DCDE72F6E134}">
      <dgm:prSet/>
      <dgm:spPr/>
      <dgm:t>
        <a:bodyPr/>
        <a:lstStyle/>
        <a:p>
          <a:endParaRPr lang="es-ES"/>
        </a:p>
      </dgm:t>
    </dgm:pt>
    <dgm:pt modelId="{EAB4B9B8-8B93-44D9-9696-DB4B03FF0D7A}" type="sibTrans" cxnId="{6195917B-DA9E-4EB2-9916-DCDE72F6E134}">
      <dgm:prSet/>
      <dgm:spPr/>
      <dgm:t>
        <a:bodyPr/>
        <a:lstStyle/>
        <a:p>
          <a:endParaRPr lang="es-ES"/>
        </a:p>
      </dgm:t>
    </dgm:pt>
    <dgm:pt modelId="{23FB0823-26A2-489A-9BD6-DED87BBC69A0}">
      <dgm:prSet phldrT="[Texto]"/>
      <dgm:spPr/>
      <dgm:t>
        <a:bodyPr/>
        <a:lstStyle/>
        <a:p>
          <a:r>
            <a:rPr lang="es-ES" dirty="0" smtClean="0"/>
            <a:t>Procesamiento</a:t>
          </a:r>
          <a:endParaRPr lang="es-ES" dirty="0"/>
        </a:p>
      </dgm:t>
    </dgm:pt>
    <dgm:pt modelId="{1DED4E0C-CB19-4D23-8D3B-9AB9AE33FE21}" type="parTrans" cxnId="{EE86EE63-0F09-4E5C-B51A-7FC6EC9D45CF}">
      <dgm:prSet/>
      <dgm:spPr/>
      <dgm:t>
        <a:bodyPr/>
        <a:lstStyle/>
        <a:p>
          <a:endParaRPr lang="es-ES"/>
        </a:p>
      </dgm:t>
    </dgm:pt>
    <dgm:pt modelId="{7B32C6DE-FD99-406B-9E28-0EC4037C7598}" type="sibTrans" cxnId="{EE86EE63-0F09-4E5C-B51A-7FC6EC9D45CF}">
      <dgm:prSet/>
      <dgm:spPr/>
      <dgm:t>
        <a:bodyPr/>
        <a:lstStyle/>
        <a:p>
          <a:endParaRPr lang="es-ES"/>
        </a:p>
      </dgm:t>
    </dgm:pt>
    <dgm:pt modelId="{90C727B5-83A9-466B-8100-805A49E25AF3}">
      <dgm:prSet phldrT="[Texto]"/>
      <dgm:spPr/>
      <dgm:t>
        <a:bodyPr/>
        <a:lstStyle/>
        <a:p>
          <a:r>
            <a:rPr lang="es-SV" smtClean="0"/>
            <a:t>Recomendaciones del MCP-ES </a:t>
          </a:r>
          <a:endParaRPr lang="es-ES" dirty="0"/>
        </a:p>
      </dgm:t>
    </dgm:pt>
    <dgm:pt modelId="{AD50503B-C515-495D-9CE6-D532444417E8}" type="parTrans" cxnId="{6AD8EDA7-C9C4-480B-B2AD-8099B3332FB3}">
      <dgm:prSet/>
      <dgm:spPr/>
      <dgm:t>
        <a:bodyPr/>
        <a:lstStyle/>
        <a:p>
          <a:endParaRPr lang="es-SV"/>
        </a:p>
      </dgm:t>
    </dgm:pt>
    <dgm:pt modelId="{86DF649A-01D2-483C-959C-6416ED30C5BD}" type="sibTrans" cxnId="{6AD8EDA7-C9C4-480B-B2AD-8099B3332FB3}">
      <dgm:prSet/>
      <dgm:spPr/>
      <dgm:t>
        <a:bodyPr/>
        <a:lstStyle/>
        <a:p>
          <a:endParaRPr lang="es-SV"/>
        </a:p>
      </dgm:t>
    </dgm:pt>
    <dgm:pt modelId="{C7B12D87-AF0D-4B45-BA88-DB7929F52AEF}">
      <dgm:prSet/>
      <dgm:spPr/>
      <dgm:t>
        <a:bodyPr/>
        <a:lstStyle/>
        <a:p>
          <a:r>
            <a:rPr lang="es-SV" dirty="0" smtClean="0"/>
            <a:t>Definición  de fechas y responsables  para cumplimiento de recomendaciones.</a:t>
          </a:r>
          <a:endParaRPr lang="es-SV" dirty="0"/>
        </a:p>
      </dgm:t>
    </dgm:pt>
    <dgm:pt modelId="{AEDF16EF-E526-4C52-A88A-00124AD86874}" type="parTrans" cxnId="{D0FE238D-0C33-42BC-8198-576650D56419}">
      <dgm:prSet/>
      <dgm:spPr/>
      <dgm:t>
        <a:bodyPr/>
        <a:lstStyle/>
        <a:p>
          <a:endParaRPr lang="es-SV"/>
        </a:p>
      </dgm:t>
    </dgm:pt>
    <dgm:pt modelId="{D72B7E9F-C133-4B0D-87ED-4CF5565418A9}" type="sibTrans" cxnId="{D0FE238D-0C33-42BC-8198-576650D56419}">
      <dgm:prSet/>
      <dgm:spPr/>
      <dgm:t>
        <a:bodyPr/>
        <a:lstStyle/>
        <a:p>
          <a:endParaRPr lang="es-SV"/>
        </a:p>
      </dgm:t>
    </dgm:pt>
    <dgm:pt modelId="{334A409C-0A6B-4F98-B530-62EF1846D026}" type="pres">
      <dgm:prSet presAssocID="{0A57FC7F-F8CA-4F22-844E-3F2BBC8FF577}" presName="linearFlow" presStyleCnt="0">
        <dgm:presLayoutVars>
          <dgm:resizeHandles val="exact"/>
        </dgm:presLayoutVars>
      </dgm:prSet>
      <dgm:spPr/>
    </dgm:pt>
    <dgm:pt modelId="{FA877E67-DBBD-4F1A-8D23-B0834FFFAD0E}" type="pres">
      <dgm:prSet presAssocID="{8B1856B3-5407-4D50-A956-C58EB512E1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17ED9-B627-4C85-B264-3F013F9AC19B}" type="pres">
      <dgm:prSet presAssocID="{C3CE48AC-D2C7-4F6E-A840-4780B394E517}" presName="sibTrans" presStyleLbl="sibTrans2D1" presStyleIdx="0" presStyleCnt="4"/>
      <dgm:spPr/>
      <dgm:t>
        <a:bodyPr/>
        <a:lstStyle/>
        <a:p>
          <a:endParaRPr lang="es-ES"/>
        </a:p>
      </dgm:t>
    </dgm:pt>
    <dgm:pt modelId="{FD815C28-C168-4A4A-8894-75C74A8BC467}" type="pres">
      <dgm:prSet presAssocID="{C3CE48AC-D2C7-4F6E-A840-4780B394E517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1263047A-9D4E-4250-BB1F-2A47DA25BDDE}" type="pres">
      <dgm:prSet presAssocID="{F9C95A63-2A55-4D26-844C-1C84535296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AD95A-E140-4839-8FC3-4EC5D51E5D3C}" type="pres">
      <dgm:prSet presAssocID="{EAB4B9B8-8B93-44D9-9696-DB4B03FF0D7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9532D919-46C8-4588-8634-64B2C4382BE3}" type="pres">
      <dgm:prSet presAssocID="{EAB4B9B8-8B93-44D9-9696-DB4B03FF0D7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FFC818D6-A4EA-4E8D-A232-51F39A36650A}" type="pres">
      <dgm:prSet presAssocID="{23FB0823-26A2-489A-9BD6-DED87BBC69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B0C41-B359-43F3-87F6-B939B75D7C73}" type="pres">
      <dgm:prSet presAssocID="{7B32C6DE-FD99-406B-9E28-0EC4037C7598}" presName="sibTrans" presStyleLbl="sibTrans2D1" presStyleIdx="2" presStyleCnt="4"/>
      <dgm:spPr/>
      <dgm:t>
        <a:bodyPr/>
        <a:lstStyle/>
        <a:p>
          <a:endParaRPr lang="es-SV"/>
        </a:p>
      </dgm:t>
    </dgm:pt>
    <dgm:pt modelId="{BB419F89-C9C8-4F6B-AB62-36D96BBF7205}" type="pres">
      <dgm:prSet presAssocID="{7B32C6DE-FD99-406B-9E28-0EC4037C7598}" presName="connectorText" presStyleLbl="sibTrans2D1" presStyleIdx="2" presStyleCnt="4"/>
      <dgm:spPr/>
      <dgm:t>
        <a:bodyPr/>
        <a:lstStyle/>
        <a:p>
          <a:endParaRPr lang="es-SV"/>
        </a:p>
      </dgm:t>
    </dgm:pt>
    <dgm:pt modelId="{73CE2600-1D1B-45CD-9123-5A71CD2AD31E}" type="pres">
      <dgm:prSet presAssocID="{90C727B5-83A9-466B-8100-805A49E25A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73479D2-EB7E-4F0A-BFDB-819E343BDF64}" type="pres">
      <dgm:prSet presAssocID="{86DF649A-01D2-483C-959C-6416ED30C5BD}" presName="sibTrans" presStyleLbl="sibTrans2D1" presStyleIdx="3" presStyleCnt="4"/>
      <dgm:spPr/>
    </dgm:pt>
    <dgm:pt modelId="{124E7CA4-FA57-4836-8E4F-14A0E7AD83DB}" type="pres">
      <dgm:prSet presAssocID="{86DF649A-01D2-483C-959C-6416ED30C5BD}" presName="connectorText" presStyleLbl="sibTrans2D1" presStyleIdx="3" presStyleCnt="4"/>
      <dgm:spPr/>
    </dgm:pt>
    <dgm:pt modelId="{84E4E2DE-52E6-427F-8C75-FC38A53DADDF}" type="pres">
      <dgm:prSet presAssocID="{C7B12D87-AF0D-4B45-BA88-DB7929F52AEF}" presName="node" presStyleLbl="node1" presStyleIdx="4" presStyleCnt="5">
        <dgm:presLayoutVars>
          <dgm:bulletEnabled val="1"/>
        </dgm:presLayoutVars>
      </dgm:prSet>
      <dgm:spPr/>
    </dgm:pt>
  </dgm:ptLst>
  <dgm:cxnLst>
    <dgm:cxn modelId="{A3DB0F1F-EC53-40CA-A516-F2F3B39D00C2}" type="presOf" srcId="{23FB0823-26A2-489A-9BD6-DED87BBC69A0}" destId="{FFC818D6-A4EA-4E8D-A232-51F39A36650A}" srcOrd="0" destOrd="0" presId="urn:microsoft.com/office/officeart/2005/8/layout/process2"/>
    <dgm:cxn modelId="{75111A70-6A65-4CDB-8F07-EA32CD2344C4}" type="presOf" srcId="{F9C95A63-2A55-4D26-844C-1C84535296E8}" destId="{1263047A-9D4E-4250-BB1F-2A47DA25BDDE}" srcOrd="0" destOrd="0" presId="urn:microsoft.com/office/officeart/2005/8/layout/process2"/>
    <dgm:cxn modelId="{18CC89AF-EAF2-414D-9892-0402F9258214}" type="presOf" srcId="{86DF649A-01D2-483C-959C-6416ED30C5BD}" destId="{124E7CA4-FA57-4836-8E4F-14A0E7AD83DB}" srcOrd="1" destOrd="0" presId="urn:microsoft.com/office/officeart/2005/8/layout/process2"/>
    <dgm:cxn modelId="{582696AE-BCB7-4E3E-9A28-1D190D7D74B5}" type="presOf" srcId="{EAB4B9B8-8B93-44D9-9696-DB4B03FF0D7A}" destId="{D0CAD95A-E140-4839-8FC3-4EC5D51E5D3C}" srcOrd="0" destOrd="0" presId="urn:microsoft.com/office/officeart/2005/8/layout/process2"/>
    <dgm:cxn modelId="{6AD8EDA7-C9C4-480B-B2AD-8099B3332FB3}" srcId="{0A57FC7F-F8CA-4F22-844E-3F2BBC8FF577}" destId="{90C727B5-83A9-466B-8100-805A49E25AF3}" srcOrd="3" destOrd="0" parTransId="{AD50503B-C515-495D-9CE6-D532444417E8}" sibTransId="{86DF649A-01D2-483C-959C-6416ED30C5BD}"/>
    <dgm:cxn modelId="{D39D0C40-C6B5-48CC-B052-D58DC36BD3CC}" type="presOf" srcId="{8B1856B3-5407-4D50-A956-C58EB512E1E7}" destId="{FA877E67-DBBD-4F1A-8D23-B0834FFFAD0E}" srcOrd="0" destOrd="0" presId="urn:microsoft.com/office/officeart/2005/8/layout/process2"/>
    <dgm:cxn modelId="{359C0F0E-FB83-4A89-A35C-31CED9F8B23D}" type="presOf" srcId="{7B32C6DE-FD99-406B-9E28-0EC4037C7598}" destId="{BB419F89-C9C8-4F6B-AB62-36D96BBF7205}" srcOrd="1" destOrd="0" presId="urn:microsoft.com/office/officeart/2005/8/layout/process2"/>
    <dgm:cxn modelId="{A0B5F8F9-4AB5-4727-8F3A-C50D78B85BD9}" srcId="{0A57FC7F-F8CA-4F22-844E-3F2BBC8FF577}" destId="{8B1856B3-5407-4D50-A956-C58EB512E1E7}" srcOrd="0" destOrd="0" parTransId="{BC13070F-EF98-4DC5-ADBB-CFD62846FDF9}" sibTransId="{C3CE48AC-D2C7-4F6E-A840-4780B394E517}"/>
    <dgm:cxn modelId="{9D97E8B8-83FE-4DF3-9699-086C7B72514F}" type="presOf" srcId="{86DF649A-01D2-483C-959C-6416ED30C5BD}" destId="{E73479D2-EB7E-4F0A-BFDB-819E343BDF64}" srcOrd="0" destOrd="0" presId="urn:microsoft.com/office/officeart/2005/8/layout/process2"/>
    <dgm:cxn modelId="{BF1230E9-D266-4A95-900A-20777C0DEEFC}" type="presOf" srcId="{7B32C6DE-FD99-406B-9E28-0EC4037C7598}" destId="{7F5B0C41-B359-43F3-87F6-B939B75D7C73}" srcOrd="0" destOrd="0" presId="urn:microsoft.com/office/officeart/2005/8/layout/process2"/>
    <dgm:cxn modelId="{D331040C-E9A3-4C41-897A-BC08F124A317}" type="presOf" srcId="{C7B12D87-AF0D-4B45-BA88-DB7929F52AEF}" destId="{84E4E2DE-52E6-427F-8C75-FC38A53DADDF}" srcOrd="0" destOrd="0" presId="urn:microsoft.com/office/officeart/2005/8/layout/process2"/>
    <dgm:cxn modelId="{3944AAF0-0536-46A5-AE08-E4DAB1C9AD4D}" type="presOf" srcId="{90C727B5-83A9-466B-8100-805A49E25AF3}" destId="{73CE2600-1D1B-45CD-9123-5A71CD2AD31E}" srcOrd="0" destOrd="0" presId="urn:microsoft.com/office/officeart/2005/8/layout/process2"/>
    <dgm:cxn modelId="{EE86EE63-0F09-4E5C-B51A-7FC6EC9D45CF}" srcId="{0A57FC7F-F8CA-4F22-844E-3F2BBC8FF577}" destId="{23FB0823-26A2-489A-9BD6-DED87BBC69A0}" srcOrd="2" destOrd="0" parTransId="{1DED4E0C-CB19-4D23-8D3B-9AB9AE33FE21}" sibTransId="{7B32C6DE-FD99-406B-9E28-0EC4037C7598}"/>
    <dgm:cxn modelId="{80938045-D625-445D-8BA1-A542D24BD370}" type="presOf" srcId="{C3CE48AC-D2C7-4F6E-A840-4780B394E517}" destId="{FD815C28-C168-4A4A-8894-75C74A8BC467}" srcOrd="1" destOrd="0" presId="urn:microsoft.com/office/officeart/2005/8/layout/process2"/>
    <dgm:cxn modelId="{E9B463F8-DF09-4215-9B73-97720F5EF15C}" type="presOf" srcId="{0A57FC7F-F8CA-4F22-844E-3F2BBC8FF577}" destId="{334A409C-0A6B-4F98-B530-62EF1846D026}" srcOrd="0" destOrd="0" presId="urn:microsoft.com/office/officeart/2005/8/layout/process2"/>
    <dgm:cxn modelId="{D0FE238D-0C33-42BC-8198-576650D56419}" srcId="{0A57FC7F-F8CA-4F22-844E-3F2BBC8FF577}" destId="{C7B12D87-AF0D-4B45-BA88-DB7929F52AEF}" srcOrd="4" destOrd="0" parTransId="{AEDF16EF-E526-4C52-A88A-00124AD86874}" sibTransId="{D72B7E9F-C133-4B0D-87ED-4CF5565418A9}"/>
    <dgm:cxn modelId="{E81F9149-5041-4BBE-859F-557DF65A2F0C}" type="presOf" srcId="{C3CE48AC-D2C7-4F6E-A840-4780B394E517}" destId="{4C917ED9-B627-4C85-B264-3F013F9AC19B}" srcOrd="0" destOrd="0" presId="urn:microsoft.com/office/officeart/2005/8/layout/process2"/>
    <dgm:cxn modelId="{7E7A6CFE-3F00-4EFB-93EA-035577852F32}" type="presOf" srcId="{EAB4B9B8-8B93-44D9-9696-DB4B03FF0D7A}" destId="{9532D919-46C8-4588-8634-64B2C4382BE3}" srcOrd="1" destOrd="0" presId="urn:microsoft.com/office/officeart/2005/8/layout/process2"/>
    <dgm:cxn modelId="{6195917B-DA9E-4EB2-9916-DCDE72F6E134}" srcId="{0A57FC7F-F8CA-4F22-844E-3F2BBC8FF577}" destId="{F9C95A63-2A55-4D26-844C-1C84535296E8}" srcOrd="1" destOrd="0" parTransId="{5EBA34B3-CF42-4D41-A199-E6BDB4032C9E}" sibTransId="{EAB4B9B8-8B93-44D9-9696-DB4B03FF0D7A}"/>
    <dgm:cxn modelId="{0A6DBAC6-AE9B-4354-8E34-FD8363BCCE57}" type="presParOf" srcId="{334A409C-0A6B-4F98-B530-62EF1846D026}" destId="{FA877E67-DBBD-4F1A-8D23-B0834FFFAD0E}" srcOrd="0" destOrd="0" presId="urn:microsoft.com/office/officeart/2005/8/layout/process2"/>
    <dgm:cxn modelId="{5C382657-B178-46BB-B973-B38577511EA7}" type="presParOf" srcId="{334A409C-0A6B-4F98-B530-62EF1846D026}" destId="{4C917ED9-B627-4C85-B264-3F013F9AC19B}" srcOrd="1" destOrd="0" presId="urn:microsoft.com/office/officeart/2005/8/layout/process2"/>
    <dgm:cxn modelId="{FE79C01B-D753-476E-B9C9-19E92E33D30B}" type="presParOf" srcId="{4C917ED9-B627-4C85-B264-3F013F9AC19B}" destId="{FD815C28-C168-4A4A-8894-75C74A8BC467}" srcOrd="0" destOrd="0" presId="urn:microsoft.com/office/officeart/2005/8/layout/process2"/>
    <dgm:cxn modelId="{A578D950-A375-4091-9D8C-50F9FC91817D}" type="presParOf" srcId="{334A409C-0A6B-4F98-B530-62EF1846D026}" destId="{1263047A-9D4E-4250-BB1F-2A47DA25BDDE}" srcOrd="2" destOrd="0" presId="urn:microsoft.com/office/officeart/2005/8/layout/process2"/>
    <dgm:cxn modelId="{82EEEAE5-39F2-4383-A68F-A13C89F3C0AD}" type="presParOf" srcId="{334A409C-0A6B-4F98-B530-62EF1846D026}" destId="{D0CAD95A-E140-4839-8FC3-4EC5D51E5D3C}" srcOrd="3" destOrd="0" presId="urn:microsoft.com/office/officeart/2005/8/layout/process2"/>
    <dgm:cxn modelId="{FE1E48AA-88A5-4915-901D-126D1EBF6D2D}" type="presParOf" srcId="{D0CAD95A-E140-4839-8FC3-4EC5D51E5D3C}" destId="{9532D919-46C8-4588-8634-64B2C4382BE3}" srcOrd="0" destOrd="0" presId="urn:microsoft.com/office/officeart/2005/8/layout/process2"/>
    <dgm:cxn modelId="{EF47543C-2D92-4A41-BBF3-7BDD8D3907EA}" type="presParOf" srcId="{334A409C-0A6B-4F98-B530-62EF1846D026}" destId="{FFC818D6-A4EA-4E8D-A232-51F39A36650A}" srcOrd="4" destOrd="0" presId="urn:microsoft.com/office/officeart/2005/8/layout/process2"/>
    <dgm:cxn modelId="{14965838-D348-40B7-B111-49D247E6BF74}" type="presParOf" srcId="{334A409C-0A6B-4F98-B530-62EF1846D026}" destId="{7F5B0C41-B359-43F3-87F6-B939B75D7C73}" srcOrd="5" destOrd="0" presId="urn:microsoft.com/office/officeart/2005/8/layout/process2"/>
    <dgm:cxn modelId="{F4568071-8C07-499C-946C-8C0C2587CAE2}" type="presParOf" srcId="{7F5B0C41-B359-43F3-87F6-B939B75D7C73}" destId="{BB419F89-C9C8-4F6B-AB62-36D96BBF7205}" srcOrd="0" destOrd="0" presId="urn:microsoft.com/office/officeart/2005/8/layout/process2"/>
    <dgm:cxn modelId="{23FD8AB4-03F2-41E3-BDD0-ACCF90E4F05C}" type="presParOf" srcId="{334A409C-0A6B-4F98-B530-62EF1846D026}" destId="{73CE2600-1D1B-45CD-9123-5A71CD2AD31E}" srcOrd="6" destOrd="0" presId="urn:microsoft.com/office/officeart/2005/8/layout/process2"/>
    <dgm:cxn modelId="{9EA7570F-F3DE-4193-ABD7-CE5E7A17D2FE}" type="presParOf" srcId="{334A409C-0A6B-4F98-B530-62EF1846D026}" destId="{E73479D2-EB7E-4F0A-BFDB-819E343BDF64}" srcOrd="7" destOrd="0" presId="urn:microsoft.com/office/officeart/2005/8/layout/process2"/>
    <dgm:cxn modelId="{08CAA6F5-5C2A-4509-B3F2-76B31B616339}" type="presParOf" srcId="{E73479D2-EB7E-4F0A-BFDB-819E343BDF64}" destId="{124E7CA4-FA57-4836-8E4F-14A0E7AD83DB}" srcOrd="0" destOrd="0" presId="urn:microsoft.com/office/officeart/2005/8/layout/process2"/>
    <dgm:cxn modelId="{FA5FE0A6-1340-400C-91A4-140401B8B17C}" type="presParOf" srcId="{334A409C-0A6B-4F98-B530-62EF1846D026}" destId="{84E4E2DE-52E6-427F-8C75-FC38A53DADD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5245E-F144-4589-9D49-3F747D50D9D4}">
      <dsp:nvSpPr>
        <dsp:cNvPr id="0" name=""/>
        <dsp:cNvSpPr/>
      </dsp:nvSpPr>
      <dsp:spPr>
        <a:xfrm>
          <a:off x="2255478" y="1504029"/>
          <a:ext cx="3020962" cy="2845878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pruébalo</a:t>
          </a:r>
          <a:endParaRPr lang="es-ES" sz="2400" kern="1200" dirty="0"/>
        </a:p>
      </dsp:txBody>
      <dsp:txXfrm>
        <a:off x="2849740" y="2170662"/>
        <a:ext cx="1832438" cy="1462840"/>
      </dsp:txXfrm>
    </dsp:sp>
    <dsp:sp modelId="{005D08FD-D700-4822-8D5B-9F36D9E4B076}">
      <dsp:nvSpPr>
        <dsp:cNvPr id="0" name=""/>
        <dsp:cNvSpPr/>
      </dsp:nvSpPr>
      <dsp:spPr>
        <a:xfrm>
          <a:off x="1154091" y="947338"/>
          <a:ext cx="2013175" cy="2293022"/>
        </a:xfrm>
        <a:prstGeom prst="gear6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alcánzalo</a:t>
          </a:r>
          <a:endParaRPr lang="es-ES" sz="2400" b="1" kern="1200" dirty="0"/>
        </a:p>
      </dsp:txBody>
      <dsp:txXfrm>
        <a:off x="1660914" y="1498511"/>
        <a:ext cx="999529" cy="1190676"/>
      </dsp:txXfrm>
    </dsp:sp>
    <dsp:sp modelId="{A184ACA8-FF28-47EC-8087-12499A6F263A}">
      <dsp:nvSpPr>
        <dsp:cNvPr id="0" name=""/>
        <dsp:cNvSpPr/>
      </dsp:nvSpPr>
      <dsp:spPr>
        <a:xfrm rot="20700000">
          <a:off x="1955589" y="-35194"/>
          <a:ext cx="2198339" cy="1982247"/>
        </a:xfrm>
        <a:prstGeom prst="gear6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gástalo</a:t>
          </a:r>
          <a:endParaRPr lang="es-ES" sz="2400" b="1" kern="1200" dirty="0"/>
        </a:p>
      </dsp:txBody>
      <dsp:txXfrm rot="-20700000">
        <a:off x="2450567" y="386753"/>
        <a:ext cx="1208384" cy="1138351"/>
      </dsp:txXfrm>
    </dsp:sp>
    <dsp:sp modelId="{D893D587-37D3-4CD4-B3DC-63788024D1AB}">
      <dsp:nvSpPr>
        <dsp:cNvPr id="0" name=""/>
        <dsp:cNvSpPr/>
      </dsp:nvSpPr>
      <dsp:spPr>
        <a:xfrm>
          <a:off x="2475065" y="147289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2FE2C7-5DB4-4CB0-B8AD-1CB3206E12DE}">
      <dsp:nvSpPr>
        <dsp:cNvPr id="0" name=""/>
        <dsp:cNvSpPr/>
      </dsp:nvSpPr>
      <dsp:spPr>
        <a:xfrm>
          <a:off x="1059988" y="921924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AB1423-6A10-42A1-B198-5AF8363D21C9}">
      <dsp:nvSpPr>
        <dsp:cNvPr id="0" name=""/>
        <dsp:cNvSpPr/>
      </dsp:nvSpPr>
      <dsp:spPr>
        <a:xfrm>
          <a:off x="1889960" y="-188763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77E67-DBBD-4F1A-8D23-B0834FFFAD0E}">
      <dsp:nvSpPr>
        <dsp:cNvPr id="0" name=""/>
        <dsp:cNvSpPr/>
      </dsp:nvSpPr>
      <dsp:spPr>
        <a:xfrm>
          <a:off x="2633181" y="0"/>
          <a:ext cx="2257012" cy="1253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Planificación</a:t>
          </a:r>
          <a:endParaRPr lang="es-ES" sz="2300" kern="1200" dirty="0"/>
        </a:p>
      </dsp:txBody>
      <dsp:txXfrm>
        <a:off x="2669906" y="36725"/>
        <a:ext cx="2183562" cy="1180445"/>
      </dsp:txXfrm>
    </dsp:sp>
    <dsp:sp modelId="{4C917ED9-B627-4C85-B264-3F013F9AC19B}">
      <dsp:nvSpPr>
        <dsp:cNvPr id="0" name=""/>
        <dsp:cNvSpPr/>
      </dsp:nvSpPr>
      <dsp:spPr>
        <a:xfrm rot="5400000">
          <a:off x="3526582" y="1285243"/>
          <a:ext cx="470210" cy="564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-5400000">
        <a:off x="3592412" y="1332265"/>
        <a:ext cx="338551" cy="329147"/>
      </dsp:txXfrm>
    </dsp:sp>
    <dsp:sp modelId="{1263047A-9D4E-4250-BB1F-2A47DA25BDDE}">
      <dsp:nvSpPr>
        <dsp:cNvPr id="0" name=""/>
        <dsp:cNvSpPr/>
      </dsp:nvSpPr>
      <dsp:spPr>
        <a:xfrm>
          <a:off x="2633181" y="1880843"/>
          <a:ext cx="2257012" cy="1253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Recolección y Análisis de Resultados</a:t>
          </a:r>
          <a:endParaRPr lang="es-ES" sz="2300" kern="1200" dirty="0"/>
        </a:p>
      </dsp:txBody>
      <dsp:txXfrm>
        <a:off x="2669906" y="1917568"/>
        <a:ext cx="2183562" cy="1180445"/>
      </dsp:txXfrm>
    </dsp:sp>
    <dsp:sp modelId="{D0CAD95A-E140-4839-8FC3-4EC5D51E5D3C}">
      <dsp:nvSpPr>
        <dsp:cNvPr id="0" name=""/>
        <dsp:cNvSpPr/>
      </dsp:nvSpPr>
      <dsp:spPr>
        <a:xfrm rot="5400000">
          <a:off x="3526582" y="3166086"/>
          <a:ext cx="470210" cy="564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-5400000">
        <a:off x="3592412" y="3213108"/>
        <a:ext cx="338551" cy="329147"/>
      </dsp:txXfrm>
    </dsp:sp>
    <dsp:sp modelId="{FFC818D6-A4EA-4E8D-A232-51F39A36650A}">
      <dsp:nvSpPr>
        <dsp:cNvPr id="0" name=""/>
        <dsp:cNvSpPr/>
      </dsp:nvSpPr>
      <dsp:spPr>
        <a:xfrm>
          <a:off x="2633181" y="3761687"/>
          <a:ext cx="2257012" cy="12538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Elaboración y Validación del Documento</a:t>
          </a:r>
          <a:endParaRPr lang="es-ES" sz="2300" kern="1200" dirty="0"/>
        </a:p>
      </dsp:txBody>
      <dsp:txXfrm>
        <a:off x="2669906" y="3798412"/>
        <a:ext cx="2183562" cy="118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77E67-DBBD-4F1A-8D23-B0834FFFAD0E}">
      <dsp:nvSpPr>
        <dsp:cNvPr id="0" name=""/>
        <dsp:cNvSpPr/>
      </dsp:nvSpPr>
      <dsp:spPr>
        <a:xfrm>
          <a:off x="190420" y="737071"/>
          <a:ext cx="2171104" cy="1909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Plan de aceleramiento  detallado. En el caso de Plan  situación por SR y en el Caso de MINSAL  por VICITS.</a:t>
          </a:r>
          <a:endParaRPr lang="es-ES" sz="1400" kern="1200" dirty="0"/>
        </a:p>
      </dsp:txBody>
      <dsp:txXfrm>
        <a:off x="246357" y="793008"/>
        <a:ext cx="2059230" cy="1797959"/>
      </dsp:txXfrm>
    </dsp:sp>
    <dsp:sp modelId="{4C917ED9-B627-4C85-B264-3F013F9AC19B}">
      <dsp:nvSpPr>
        <dsp:cNvPr id="0" name=""/>
        <dsp:cNvSpPr/>
      </dsp:nvSpPr>
      <dsp:spPr>
        <a:xfrm rot="21369540">
          <a:off x="2527718" y="1173397"/>
          <a:ext cx="1264168" cy="388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527849" y="1255085"/>
        <a:ext cx="1147498" cy="233341"/>
      </dsp:txXfrm>
    </dsp:sp>
    <dsp:sp modelId="{A344069C-1A76-4C16-9173-14BC51610FE1}">
      <dsp:nvSpPr>
        <dsp:cNvPr id="0" name=""/>
        <dsp:cNvSpPr/>
      </dsp:nvSpPr>
      <dsp:spPr>
        <a:xfrm>
          <a:off x="4035562" y="909041"/>
          <a:ext cx="2042930" cy="5107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Necesidades</a:t>
          </a:r>
          <a:endParaRPr lang="es-SV" sz="1400" kern="1200" dirty="0" smtClean="0"/>
        </a:p>
      </dsp:txBody>
      <dsp:txXfrm>
        <a:off x="4050521" y="924000"/>
        <a:ext cx="2013012" cy="480814"/>
      </dsp:txXfrm>
    </dsp:sp>
    <dsp:sp modelId="{0EAE8176-9C2E-4B34-B8D3-52127E28F4F8}">
      <dsp:nvSpPr>
        <dsp:cNvPr id="0" name=""/>
        <dsp:cNvSpPr/>
      </dsp:nvSpPr>
      <dsp:spPr>
        <a:xfrm rot="5436240">
          <a:off x="4739305" y="1735190"/>
          <a:ext cx="799112" cy="151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400" kern="1200"/>
        </a:p>
      </dsp:txBody>
      <dsp:txXfrm rot="-5400000">
        <a:off x="5093779" y="1411169"/>
        <a:ext cx="90641" cy="753792"/>
      </dsp:txXfrm>
    </dsp:sp>
    <dsp:sp modelId="{5BA72E0D-93C2-4BFB-9579-1816921747C8}">
      <dsp:nvSpPr>
        <dsp:cNvPr id="0" name=""/>
        <dsp:cNvSpPr/>
      </dsp:nvSpPr>
      <dsp:spPr>
        <a:xfrm>
          <a:off x="3981813" y="2377258"/>
          <a:ext cx="2042930" cy="5107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Limitaciones</a:t>
          </a:r>
          <a:endParaRPr lang="es-SV" sz="1200" kern="1200" dirty="0" smtClean="0"/>
        </a:p>
      </dsp:txBody>
      <dsp:txXfrm>
        <a:off x="3996772" y="2392217"/>
        <a:ext cx="2013012" cy="480814"/>
      </dsp:txXfrm>
    </dsp:sp>
    <dsp:sp modelId="{8F3A6E98-F7E6-46B6-B3B3-D4A3085E9391}">
      <dsp:nvSpPr>
        <dsp:cNvPr id="0" name=""/>
        <dsp:cNvSpPr/>
      </dsp:nvSpPr>
      <dsp:spPr>
        <a:xfrm rot="5505391">
          <a:off x="4840395" y="2855365"/>
          <a:ext cx="295857" cy="220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600" kern="1200"/>
        </a:p>
      </dsp:txBody>
      <dsp:txXfrm rot="-5400000">
        <a:off x="4923243" y="2817607"/>
        <a:ext cx="132186" cy="229764"/>
      </dsp:txXfrm>
    </dsp:sp>
    <dsp:sp modelId="{9A45AADD-E890-4F99-A703-E587CD2AB983}">
      <dsp:nvSpPr>
        <dsp:cNvPr id="0" name=""/>
        <dsp:cNvSpPr/>
      </dsp:nvSpPr>
      <dsp:spPr>
        <a:xfrm>
          <a:off x="3951904" y="3352534"/>
          <a:ext cx="2042930" cy="5107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Oportunidades</a:t>
          </a:r>
          <a:endParaRPr lang="es-SV" sz="1200" kern="1200" dirty="0" smtClean="0"/>
        </a:p>
      </dsp:txBody>
      <dsp:txXfrm>
        <a:off x="3966863" y="3367493"/>
        <a:ext cx="2013012" cy="480814"/>
      </dsp:txXfrm>
    </dsp:sp>
    <dsp:sp modelId="{F732C026-96E9-4F6C-AF02-74062F4BADD2}">
      <dsp:nvSpPr>
        <dsp:cNvPr id="0" name=""/>
        <dsp:cNvSpPr/>
      </dsp:nvSpPr>
      <dsp:spPr>
        <a:xfrm rot="5400000">
          <a:off x="4721990" y="3839132"/>
          <a:ext cx="682807" cy="652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3400" kern="1200"/>
        </a:p>
      </dsp:txBody>
      <dsp:txXfrm rot="-5400000">
        <a:off x="4867729" y="3823836"/>
        <a:ext cx="391329" cy="487143"/>
      </dsp:txXfrm>
    </dsp:sp>
    <dsp:sp modelId="{CC2AE6D7-4D33-4073-96AF-638BEA1F4CC0}">
      <dsp:nvSpPr>
        <dsp:cNvPr id="0" name=""/>
        <dsp:cNvSpPr/>
      </dsp:nvSpPr>
      <dsp:spPr>
        <a:xfrm>
          <a:off x="3951904" y="4467212"/>
          <a:ext cx="2408819" cy="5465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Acciones conjuntas entre los 2 RP.</a:t>
          </a:r>
          <a:endParaRPr lang="es-SV" sz="1200" kern="1200" dirty="0" smtClean="0"/>
        </a:p>
      </dsp:txBody>
      <dsp:txXfrm>
        <a:off x="3967913" y="4483221"/>
        <a:ext cx="2376801" cy="514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77E67-DBBD-4F1A-8D23-B0834FFFAD0E}">
      <dsp:nvSpPr>
        <dsp:cNvPr id="0" name=""/>
        <dsp:cNvSpPr/>
      </dsp:nvSpPr>
      <dsp:spPr>
        <a:xfrm>
          <a:off x="2814849" y="755"/>
          <a:ext cx="2939253" cy="8844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Avance  de ejecución al 30 de septiembre </a:t>
          </a:r>
          <a:endParaRPr lang="es-ES" sz="1600" kern="1200" dirty="0"/>
        </a:p>
      </dsp:txBody>
      <dsp:txXfrm>
        <a:off x="2840754" y="26660"/>
        <a:ext cx="2887443" cy="832643"/>
      </dsp:txXfrm>
    </dsp:sp>
    <dsp:sp modelId="{4C917ED9-B627-4C85-B264-3F013F9AC19B}">
      <dsp:nvSpPr>
        <dsp:cNvPr id="0" name=""/>
        <dsp:cNvSpPr/>
      </dsp:nvSpPr>
      <dsp:spPr>
        <a:xfrm rot="5400000">
          <a:off x="4118640" y="907321"/>
          <a:ext cx="331670" cy="398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4165075" y="940488"/>
        <a:ext cx="238802" cy="232169"/>
      </dsp:txXfrm>
    </dsp:sp>
    <dsp:sp modelId="{1263047A-9D4E-4250-BB1F-2A47DA25BDDE}">
      <dsp:nvSpPr>
        <dsp:cNvPr id="0" name=""/>
        <dsp:cNvSpPr/>
      </dsp:nvSpPr>
      <dsp:spPr>
        <a:xfrm>
          <a:off x="2814849" y="1327436"/>
          <a:ext cx="2939253" cy="8844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Metas por SR  y avance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Metas de VICIT  y avance</a:t>
          </a:r>
          <a:endParaRPr lang="es-ES" sz="1600" kern="1200" dirty="0"/>
        </a:p>
      </dsp:txBody>
      <dsp:txXfrm>
        <a:off x="2840754" y="1353341"/>
        <a:ext cx="2887443" cy="832643"/>
      </dsp:txXfrm>
    </dsp:sp>
    <dsp:sp modelId="{D0CAD95A-E140-4839-8FC3-4EC5D51E5D3C}">
      <dsp:nvSpPr>
        <dsp:cNvPr id="0" name=""/>
        <dsp:cNvSpPr/>
      </dsp:nvSpPr>
      <dsp:spPr>
        <a:xfrm rot="5400000">
          <a:off x="4118640" y="2234001"/>
          <a:ext cx="331670" cy="398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4165075" y="2267168"/>
        <a:ext cx="238802" cy="232169"/>
      </dsp:txXfrm>
    </dsp:sp>
    <dsp:sp modelId="{FFC818D6-A4EA-4E8D-A232-51F39A36650A}">
      <dsp:nvSpPr>
        <dsp:cNvPr id="0" name=""/>
        <dsp:cNvSpPr/>
      </dsp:nvSpPr>
      <dsp:spPr>
        <a:xfrm>
          <a:off x="2814849" y="2654117"/>
          <a:ext cx="2939253" cy="8844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Procesamiento</a:t>
          </a:r>
          <a:endParaRPr lang="es-ES" sz="1600" kern="1200" dirty="0"/>
        </a:p>
      </dsp:txBody>
      <dsp:txXfrm>
        <a:off x="2840754" y="2680022"/>
        <a:ext cx="2887443" cy="832643"/>
      </dsp:txXfrm>
    </dsp:sp>
    <dsp:sp modelId="{7F5B0C41-B359-43F3-87F6-B939B75D7C73}">
      <dsp:nvSpPr>
        <dsp:cNvPr id="0" name=""/>
        <dsp:cNvSpPr/>
      </dsp:nvSpPr>
      <dsp:spPr>
        <a:xfrm rot="5400000">
          <a:off x="4118640" y="3560682"/>
          <a:ext cx="331670" cy="398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4165075" y="3593849"/>
        <a:ext cx="238802" cy="232169"/>
      </dsp:txXfrm>
    </dsp:sp>
    <dsp:sp modelId="{73CE2600-1D1B-45CD-9123-5A71CD2AD31E}">
      <dsp:nvSpPr>
        <dsp:cNvPr id="0" name=""/>
        <dsp:cNvSpPr/>
      </dsp:nvSpPr>
      <dsp:spPr>
        <a:xfrm>
          <a:off x="2814849" y="3980797"/>
          <a:ext cx="2939253" cy="8844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smtClean="0"/>
            <a:t>Recomendaciones del MCP-ES </a:t>
          </a:r>
          <a:endParaRPr lang="es-ES" sz="1600" kern="1200" dirty="0"/>
        </a:p>
      </dsp:txBody>
      <dsp:txXfrm>
        <a:off x="2840754" y="4006702"/>
        <a:ext cx="2887443" cy="832643"/>
      </dsp:txXfrm>
    </dsp:sp>
    <dsp:sp modelId="{E73479D2-EB7E-4F0A-BFDB-819E343BDF64}">
      <dsp:nvSpPr>
        <dsp:cNvPr id="0" name=""/>
        <dsp:cNvSpPr/>
      </dsp:nvSpPr>
      <dsp:spPr>
        <a:xfrm rot="5400000">
          <a:off x="4118640" y="4887362"/>
          <a:ext cx="331670" cy="398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300" kern="1200"/>
        </a:p>
      </dsp:txBody>
      <dsp:txXfrm rot="-5400000">
        <a:off x="4165075" y="4920529"/>
        <a:ext cx="238802" cy="232169"/>
      </dsp:txXfrm>
    </dsp:sp>
    <dsp:sp modelId="{84E4E2DE-52E6-427F-8C75-FC38A53DADDF}">
      <dsp:nvSpPr>
        <dsp:cNvPr id="0" name=""/>
        <dsp:cNvSpPr/>
      </dsp:nvSpPr>
      <dsp:spPr>
        <a:xfrm>
          <a:off x="2814849" y="5307478"/>
          <a:ext cx="2939253" cy="8844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Definición  de fechas y responsables  para cumplimiento de recomendaciones.</a:t>
          </a:r>
          <a:endParaRPr lang="es-SV" sz="1600" kern="1200" dirty="0"/>
        </a:p>
      </dsp:txBody>
      <dsp:txXfrm>
        <a:off x="2840754" y="5333383"/>
        <a:ext cx="2887443" cy="83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A2735-AC3C-44E5-BA98-E9A33DE7298D}" type="datetimeFigureOut">
              <a:rPr lang="es-ES" smtClean="0"/>
              <a:t>22/10/2014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FE9DF-E62F-4302-8455-50653E6D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2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394A14-2725-4B35-B335-DA46D6B489D6}" type="slidenum">
              <a:rPr lang="es-ES" altLang="es-SV" smtClean="0"/>
              <a:pPr eaLnBrk="1" hangingPunct="1"/>
              <a:t>4</a:t>
            </a:fld>
            <a:endParaRPr lang="es-ES" altLang="es-SV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SV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FE9DF-E62F-4302-8455-50653E6DC05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6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A0DB-F724-4C78-8D1F-C722C865938C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132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5A43-0EE2-44BC-BFBA-0AC8C4F9E2D4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601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99D4-16B1-4844-BEBA-67AC59238981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026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A0DB-F724-4C78-8D1F-C722C865938C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B97E-0A5C-4AB0-B697-E237BA4F854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2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476-C11C-4617-AC02-13F1162B226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9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40C2-8360-4258-8281-1968DD7603F4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3F41-EB3B-41A2-BC5A-2C00CC9DDFE8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1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E56-72F9-4419-A782-39A4728E541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80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453-63CF-4E55-AC44-B18CD757EF17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2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3ABE-2B2F-449C-B5D9-4FDA002A0C23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7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B97E-0A5C-4AB0-B697-E237BA4F854F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72208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BCEF-2A83-4198-AC7F-4D6AF1830B4C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91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5A43-0EE2-44BC-BFBA-0AC8C4F9E2D4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5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99D4-16B1-4844-BEBA-67AC5923898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4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476-C11C-4617-AC02-13F1162B2262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2889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40C2-8360-4258-8281-1968DD7603F4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4689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3F41-EB3B-41A2-BC5A-2C00CC9DDFE8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616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E56-72F9-4419-A782-39A4728E5412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32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453-63CF-4E55-AC44-B18CD757EF17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3502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3ABE-2B2F-449C-B5D9-4FDA002A0C23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323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BCEF-2A83-4198-AC7F-4D6AF1830B4C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20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1552-6D94-4636-9135-81E89B081520}" type="datetime1">
              <a:rPr lang="es-SV" smtClean="0"/>
              <a:t>22/10/2014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5407-6EE5-455E-B768-C13705F868A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481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1552-6D94-4636-9135-81E89B081520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22/10/2014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0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facebook.com/MCPES200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alific%20MINSAL%20Y%20PLAN/Anexo_2_Marco_Desempe&#241;o_Modificaciones.xl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259632" y="4509120"/>
            <a:ext cx="6624736" cy="833760"/>
          </a:xfrm>
        </p:spPr>
        <p:txBody>
          <a:bodyPr>
            <a:normAutofit/>
          </a:bodyPr>
          <a:lstStyle/>
          <a:p>
            <a:r>
              <a:rPr lang="es-SV" sz="3200" b="1" dirty="0" smtClean="0">
                <a:solidFill>
                  <a:schemeClr val="bg2">
                    <a:lumMod val="75000"/>
                  </a:schemeClr>
                </a:solidFill>
              </a:rPr>
              <a:t>Dra. Celina Miranda</a:t>
            </a:r>
            <a:endParaRPr lang="es-SV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15616" y="2781350"/>
            <a:ext cx="6858000" cy="1655762"/>
          </a:xfrm>
        </p:spPr>
        <p:txBody>
          <a:bodyPr>
            <a:noAutofit/>
          </a:bodyPr>
          <a:lstStyle/>
          <a:p>
            <a:pPr lvl="0"/>
            <a:r>
              <a:rPr lang="es-SV" sz="3200" b="1" dirty="0">
                <a:solidFill>
                  <a:srgbClr val="005696"/>
                </a:solidFill>
              </a:rPr>
              <a:t>Análisis de Resultados de Ejecución proyectos  VIH y TB  de Enero a Junio del 2014  según retroalimentación del Fondo Mundial</a:t>
            </a:r>
          </a:p>
          <a:p>
            <a:endParaRPr lang="es-SV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1</a:t>
            </a:fld>
            <a:endParaRPr lang="es-SV" dirty="0"/>
          </a:p>
        </p:txBody>
      </p:sp>
      <p:sp>
        <p:nvSpPr>
          <p:cNvPr id="6" name="CuadroTexto 5"/>
          <p:cNvSpPr txBox="1"/>
          <p:nvPr/>
        </p:nvSpPr>
        <p:spPr>
          <a:xfrm>
            <a:off x="755576" y="38610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cap="all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endParaRPr lang="es-ES" sz="2400" b="1" cap="al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 descr="http://www.presidencia.gob.sv/wp-content/uploads/2014/07/168404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64621"/>
            <a:ext cx="1613708" cy="8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654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10</a:t>
            </a:fld>
            <a:endParaRPr lang="es-SV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11182" r="6591" b="19000"/>
          <a:stretch/>
        </p:blipFill>
        <p:spPr bwMode="auto">
          <a:xfrm>
            <a:off x="72008" y="836712"/>
            <a:ext cx="88204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3894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11</a:t>
            </a:fld>
            <a:endParaRPr lang="es-SV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3363" r="6250" b="6182"/>
          <a:stretch/>
        </p:blipFill>
        <p:spPr bwMode="auto">
          <a:xfrm>
            <a:off x="15343" y="692696"/>
            <a:ext cx="912865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596336" y="1124744"/>
            <a:ext cx="115212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859244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5740" y="2751509"/>
            <a:ext cx="7886700" cy="1325563"/>
          </a:xfrm>
        </p:spPr>
        <p:txBody>
          <a:bodyPr/>
          <a:lstStyle/>
          <a:p>
            <a:r>
              <a:rPr lang="en-US" b="1" u="sng" dirty="0">
                <a:solidFill>
                  <a:srgbClr val="005696"/>
                </a:solidFill>
              </a:rPr>
              <a:t>Grant Rating Tool for </a:t>
            </a:r>
            <a:r>
              <a:rPr lang="en-US" b="1" u="sng" dirty="0" err="1">
                <a:solidFill>
                  <a:srgbClr val="005696"/>
                </a:solidFill>
              </a:rPr>
              <a:t>Grant:SLV-H-PLAN</a:t>
            </a:r>
            <a:endParaRPr lang="es-ES" b="1" u="sng" dirty="0">
              <a:solidFill>
                <a:srgbClr val="005696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12</a:t>
            </a:fld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24334118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13</a:t>
            </a:fld>
            <a:endParaRPr lang="es-SV" sz="1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5723"/>
              </p:ext>
            </p:extLst>
          </p:nvPr>
        </p:nvGraphicFramePr>
        <p:xfrm>
          <a:off x="0" y="72007"/>
          <a:ext cx="9143999" cy="6669361"/>
        </p:xfrm>
        <a:graphic>
          <a:graphicData uri="http://schemas.openxmlformats.org/drawingml/2006/table">
            <a:tbl>
              <a:tblPr/>
              <a:tblGrid>
                <a:gridCol w="50751"/>
                <a:gridCol w="470251"/>
                <a:gridCol w="433816"/>
                <a:gridCol w="4303472"/>
                <a:gridCol w="486021"/>
                <a:gridCol w="1064824"/>
                <a:gridCol w="473254"/>
                <a:gridCol w="1069100"/>
                <a:gridCol w="792510"/>
              </a:tblGrid>
              <a:tr h="497383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10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</a:t>
                      </a:r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Percentage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497383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Period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Period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741955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10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and percentage of MSM reached with HIV prevention programmes through basic comprehensive services package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1,558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16,932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9.2 %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144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16,932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0.9 %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 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86528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10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and percentage of sex workers reached with HIV prevention programmes through basic comprehensive services package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1,171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13,305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8.8 %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36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13,305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0.3 %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 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86528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10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and percentage of transgender population reached with HIV prevention programmes through basic comprehensive services package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220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2,756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8 %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26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2,756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0.9 %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 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86528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and percentage of MSM reached with HIV prevention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through complementary comprehensive services package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453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16,932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2.7 %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273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16,932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1.6 %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 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</a:tr>
              <a:tr h="986528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and percentage of sex workers reached with HIV prevention programmes through complementary comprehensive services package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1,200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13,305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9 %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276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13,305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2.1 %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 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86528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effectLst/>
                        <a:latin typeface="+mn-lt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and percentage of transgender population reached with HIV prevention programmes through complementary comprehensive services package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225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2,756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8.2 %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N: 90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D: 2,756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P: 3.3 %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 </a:t>
                      </a:r>
                    </a:p>
                  </a:txBody>
                  <a:tcPr marL="8213" marR="8213" marT="8213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65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14</a:t>
            </a:fld>
            <a:endParaRPr lang="es-SV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12376"/>
              </p:ext>
            </p:extLst>
          </p:nvPr>
        </p:nvGraphicFramePr>
        <p:xfrm>
          <a:off x="179512" y="764704"/>
          <a:ext cx="8712968" cy="6024314"/>
        </p:xfrm>
        <a:graphic>
          <a:graphicData uri="http://schemas.openxmlformats.org/drawingml/2006/table">
            <a:tbl>
              <a:tblPr/>
              <a:tblGrid>
                <a:gridCol w="7364229"/>
                <a:gridCol w="1348739"/>
              </a:tblGrid>
              <a:tr h="106043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on TRAINING Indicators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(Rendimiento promedio sobre Indicadores capacitación)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3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on TOP TEN indicators (including TRAINING)(Rendimiento promedio sobreTop Ten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(Incluyendo  Indicadores capacitación)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9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TEN indicators rating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(calificación Indicadores de Top Ten)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0999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ALL indicators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(Rendimiento promedio de todos los Indicadores)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3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indicators rating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(calificación todos los Indicadores)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604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TOP TEN indicators with B2 or C Rating</a:t>
                      </a:r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(Número de indicadores Top Ten con calificación B2 o C)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9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Quantitative Indicator rating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(Calicación cuantitativa de indicadores)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62416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61502" y="2852936"/>
            <a:ext cx="3926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ea typeface="Cambria" panose="02040503050406030204" pitchFamily="18" charset="0"/>
                <a:cs typeface="Times New Roman" panose="02020603050405020304" pitchFamily="18" charset="0"/>
              </a:rPr>
              <a:t>SLV-H-MINSAL</a:t>
            </a:r>
            <a:endParaRPr lang="es-ES" sz="44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SV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776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16</a:t>
            </a:fld>
            <a:endParaRPr lang="es-SV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11454" r="14773" b="5364"/>
          <a:stretch/>
        </p:blipFill>
        <p:spPr bwMode="auto">
          <a:xfrm>
            <a:off x="20781" y="26996"/>
            <a:ext cx="9123219" cy="67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536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17</a:t>
            </a:fld>
            <a:endParaRPr lang="es-SV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12000" r="15115" b="27455"/>
          <a:stretch/>
        </p:blipFill>
        <p:spPr bwMode="auto">
          <a:xfrm>
            <a:off x="151650" y="908720"/>
            <a:ext cx="881283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452320" y="1268760"/>
            <a:ext cx="115212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02796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5740" y="2751509"/>
            <a:ext cx="7886700" cy="1325563"/>
          </a:xfrm>
        </p:spPr>
        <p:txBody>
          <a:bodyPr/>
          <a:lstStyle/>
          <a:p>
            <a:r>
              <a:rPr lang="en-US" b="1" u="sng" dirty="0">
                <a:solidFill>
                  <a:srgbClr val="005696"/>
                </a:solidFill>
              </a:rPr>
              <a:t>Grant Rating Tool for </a:t>
            </a:r>
            <a:r>
              <a:rPr lang="en-US" b="1" u="sng" dirty="0" err="1" smtClean="0">
                <a:solidFill>
                  <a:srgbClr val="005696"/>
                </a:solidFill>
              </a:rPr>
              <a:t>Grant:SLV-H-MINSAL</a:t>
            </a:r>
            <a:endParaRPr lang="es-ES" b="1" u="sng" dirty="0">
              <a:solidFill>
                <a:srgbClr val="005696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SV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359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19</a:t>
            </a:fld>
            <a:endParaRPr lang="es-SV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12546" r="16818" b="13818"/>
          <a:stretch/>
        </p:blipFill>
        <p:spPr bwMode="auto">
          <a:xfrm>
            <a:off x="179512" y="623454"/>
            <a:ext cx="8784976" cy="611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95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31228" y="2852936"/>
            <a:ext cx="3926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1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INTRODUCCIÓN</a:t>
            </a:r>
            <a:endParaRPr lang="es-ES" sz="4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2</a:t>
            </a:fld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6537244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42421"/>
              </p:ext>
            </p:extLst>
          </p:nvPr>
        </p:nvGraphicFramePr>
        <p:xfrm>
          <a:off x="179512" y="764704"/>
          <a:ext cx="8712968" cy="6024314"/>
        </p:xfrm>
        <a:graphic>
          <a:graphicData uri="http://schemas.openxmlformats.org/drawingml/2006/table">
            <a:tbl>
              <a:tblPr/>
              <a:tblGrid>
                <a:gridCol w="7364229"/>
                <a:gridCol w="1348739"/>
              </a:tblGrid>
              <a:tr h="106043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</a:t>
                      </a:r>
                      <a:r>
                        <a:rPr lang="es-SV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TRAINING Indicators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(Rendimiento promedio sobre Indicadores capacitación)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3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on TOP TEN indicators (including TRAINING)(Rendimiento promedio sobreTop Ten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(Incluyendo  Indicadores capacitación)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9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TEN indicators rating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(calificación Indicadores de Top Ten)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0999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ALL indicators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(Rendimiento promedio de todos los Indicadores)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3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indicators rating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(calificación todos los Indicadores)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604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TOP TEN indicators with B2 or C Rating</a:t>
                      </a:r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(Número de indicadores Top Ten con calificación B2 o C)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9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Quantitative Indicator rating</a:t>
                      </a:r>
                      <a:r>
                        <a:rPr lang="es-SV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(Calicación cuantitativa de indicadores)</a:t>
                      </a:r>
                      <a:endParaRPr lang="es-SV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8386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2659559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4400" b="1" kern="1000" dirty="0">
                <a:solidFill>
                  <a:schemeClr val="bg2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Que implica una segunda calificación C</a:t>
            </a:r>
            <a:endParaRPr lang="es-ES" sz="4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21</a:t>
            </a:fld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198373575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22</a:t>
            </a:fld>
            <a:endParaRPr lang="es-SV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472018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SV" b="1" dirty="0">
                <a:solidFill>
                  <a:srgbClr val="005696"/>
                </a:solidFill>
              </a:rPr>
              <a:t>La calificación está relacionada con los avances generales desde el principio del programa hasta el fin del período cubierto por la </a:t>
            </a:r>
            <a:r>
              <a:rPr lang="es-SV" b="1" dirty="0" smtClean="0">
                <a:solidFill>
                  <a:srgbClr val="005696"/>
                </a:solidFill>
              </a:rPr>
              <a:t> subvención.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b="1" dirty="0">
              <a:solidFill>
                <a:srgbClr val="0056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b="1" dirty="0" smtClean="0">
              <a:solidFill>
                <a:srgbClr val="0056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5696"/>
                </a:solidFill>
              </a:rPr>
              <a:t>Normalmente, para lograr la calificación A se deben lograr al menos el 80 por ciento de las metas en al menos un </a:t>
            </a:r>
            <a:r>
              <a:rPr lang="es-ES" b="1" dirty="0" smtClean="0">
                <a:solidFill>
                  <a:srgbClr val="005696"/>
                </a:solidFill>
              </a:rPr>
              <a:t>90por </a:t>
            </a:r>
            <a:r>
              <a:rPr lang="es-ES" b="1" dirty="0">
                <a:solidFill>
                  <a:srgbClr val="005696"/>
                </a:solidFill>
              </a:rPr>
              <a:t>ciento de los indicadores sobre el fortalecimiento de la capacidad y personas alcanzadas por los </a:t>
            </a:r>
            <a:r>
              <a:rPr lang="es-ES" b="1" dirty="0" smtClean="0">
                <a:solidFill>
                  <a:srgbClr val="005696"/>
                </a:solidFill>
              </a:rPr>
              <a:t>servicios</a:t>
            </a:r>
          </a:p>
          <a:p>
            <a:pPr algn="just"/>
            <a:endParaRPr lang="es-ES" b="1" dirty="0" smtClean="0">
              <a:solidFill>
                <a:srgbClr val="0056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5696"/>
                </a:solidFill>
              </a:rPr>
              <a:t>una calificación B1 será dada cuando se han logrado entre el </a:t>
            </a:r>
            <a:r>
              <a:rPr lang="es-ES" b="1" dirty="0" smtClean="0">
                <a:solidFill>
                  <a:srgbClr val="005696"/>
                </a:solidFill>
              </a:rPr>
              <a:t>60 </a:t>
            </a:r>
            <a:r>
              <a:rPr lang="es-ES" b="1" dirty="0">
                <a:solidFill>
                  <a:srgbClr val="005696"/>
                </a:solidFill>
              </a:rPr>
              <a:t>y </a:t>
            </a:r>
            <a:r>
              <a:rPr lang="es-ES" b="1" dirty="0" smtClean="0">
                <a:solidFill>
                  <a:srgbClr val="005696"/>
                </a:solidFill>
              </a:rPr>
              <a:t>89 </a:t>
            </a:r>
            <a:r>
              <a:rPr lang="es-ES" b="1" dirty="0">
                <a:solidFill>
                  <a:srgbClr val="005696"/>
                </a:solidFill>
              </a:rPr>
              <a:t>por ciento de las metas en al menos un </a:t>
            </a:r>
            <a:r>
              <a:rPr lang="es-ES" b="1" dirty="0" smtClean="0">
                <a:solidFill>
                  <a:srgbClr val="005696"/>
                </a:solidFill>
              </a:rPr>
              <a:t>60 </a:t>
            </a:r>
            <a:r>
              <a:rPr lang="es-ES" b="1" dirty="0">
                <a:solidFill>
                  <a:srgbClr val="005696"/>
                </a:solidFill>
              </a:rPr>
              <a:t>por ciento de los indicadores sobre el fortalecimiento de la capacidad y personas alcanzadas por los </a:t>
            </a:r>
            <a:r>
              <a:rPr lang="es-ES" b="1" dirty="0" smtClean="0">
                <a:solidFill>
                  <a:srgbClr val="005696"/>
                </a:solidFill>
              </a:rPr>
              <a:t>servicios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5696"/>
                </a:solidFill>
              </a:rPr>
              <a:t>una calificación B2 será dada cuando se han logrado entre el 30 y </a:t>
            </a:r>
            <a:r>
              <a:rPr lang="es-ES" b="1" dirty="0" smtClean="0">
                <a:solidFill>
                  <a:srgbClr val="005696"/>
                </a:solidFill>
              </a:rPr>
              <a:t>59 </a:t>
            </a:r>
            <a:r>
              <a:rPr lang="es-ES" b="1" dirty="0">
                <a:solidFill>
                  <a:srgbClr val="005696"/>
                </a:solidFill>
              </a:rPr>
              <a:t>por ciento de las metas en al menos un </a:t>
            </a:r>
            <a:r>
              <a:rPr lang="es-ES" b="1" dirty="0" smtClean="0">
                <a:solidFill>
                  <a:srgbClr val="005696"/>
                </a:solidFill>
              </a:rPr>
              <a:t>30 </a:t>
            </a:r>
            <a:r>
              <a:rPr lang="es-ES" b="1" dirty="0">
                <a:solidFill>
                  <a:srgbClr val="005696"/>
                </a:solidFill>
              </a:rPr>
              <a:t>por ciento de los indicadores sobre el fortalecimiento de la capacidad y personas alcanzadas por los </a:t>
            </a:r>
            <a:r>
              <a:rPr lang="es-ES" b="1" dirty="0" smtClean="0">
                <a:solidFill>
                  <a:srgbClr val="005696"/>
                </a:solidFill>
              </a:rPr>
              <a:t>servicios</a:t>
            </a:r>
          </a:p>
          <a:p>
            <a:pPr algn="just"/>
            <a:endParaRPr lang="es-ES" b="1" dirty="0" smtClean="0">
              <a:solidFill>
                <a:srgbClr val="005696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5696"/>
                </a:solidFill>
              </a:rPr>
              <a:t>una calificación C será dada cuando los logros de las metas sean inferiores </a:t>
            </a:r>
            <a:r>
              <a:rPr lang="es-ES" b="1" dirty="0" smtClean="0">
                <a:solidFill>
                  <a:srgbClr val="005696"/>
                </a:solidFill>
              </a:rPr>
              <a:t>a 30 </a:t>
            </a:r>
            <a:r>
              <a:rPr lang="es-ES" b="1" dirty="0">
                <a:solidFill>
                  <a:srgbClr val="005696"/>
                </a:solidFill>
              </a:rPr>
              <a:t>los </a:t>
            </a:r>
            <a:r>
              <a:rPr lang="es-ES" b="1" dirty="0" smtClean="0">
                <a:solidFill>
                  <a:srgbClr val="005696"/>
                </a:solidFill>
              </a:rPr>
              <a:t>indicadores </a:t>
            </a:r>
            <a:r>
              <a:rPr lang="es-ES" b="1" i="1" dirty="0">
                <a:solidFill>
                  <a:srgbClr val="005696"/>
                </a:solidFill>
              </a:rPr>
              <a:t>O</a:t>
            </a:r>
            <a:r>
              <a:rPr lang="es-ES" b="1" dirty="0">
                <a:solidFill>
                  <a:srgbClr val="005696"/>
                </a:solidFill>
              </a:rPr>
              <a:t> cuando se violen las obligaciones contractuales del Acuerdo de Subvención (</a:t>
            </a:r>
            <a:r>
              <a:rPr lang="es-ES" b="1" dirty="0" err="1">
                <a:solidFill>
                  <a:srgbClr val="005696"/>
                </a:solidFill>
              </a:rPr>
              <a:t>p.e</a:t>
            </a:r>
            <a:r>
              <a:rPr lang="es-ES" b="1" dirty="0">
                <a:solidFill>
                  <a:srgbClr val="005696"/>
                </a:solidFill>
              </a:rPr>
              <a:t>., incompetencia programática crasa o malversación de fondos).</a:t>
            </a:r>
            <a:endParaRPr lang="es-SV" b="1" dirty="0">
              <a:solidFill>
                <a:srgbClr val="0056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SV" b="1" dirty="0" smtClean="0">
              <a:solidFill>
                <a:srgbClr val="0056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SV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298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23</a:t>
            </a:fld>
            <a:endParaRPr lang="es-SV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07198"/>
              </p:ext>
            </p:extLst>
          </p:nvPr>
        </p:nvGraphicFramePr>
        <p:xfrm>
          <a:off x="0" y="692696"/>
          <a:ext cx="8964488" cy="58441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81759"/>
                <a:gridCol w="4482729"/>
              </a:tblGrid>
              <a:tr h="4531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Categoría de Recomendación</a:t>
                      </a:r>
                      <a:endParaRPr lang="es-SV" sz="1800" b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Rendimiento del proyecto y consideraciones contextuales</a:t>
                      </a:r>
                      <a:endParaRPr lang="es-SV" sz="1800" b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861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“Continuar”</a:t>
                      </a:r>
                      <a:endParaRPr lang="es-SV" sz="1800" b="1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2400" algn="l"/>
                        </a:tabLst>
                      </a:pP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El financiamiento </a:t>
                      </a:r>
                      <a:r>
                        <a:rPr lang="es-ES" sz="1800" b="0" dirty="0" smtClean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 debe </a:t>
                      </a: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ser comprometido para el resto del período de la propuesta. </a:t>
                      </a:r>
                      <a:endParaRPr lang="es-SV" sz="1800" b="0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SV" sz="1800" b="0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Las subvenciones no tienen (a) problemas programáticos o contextuales significativos o (b) algún problema significativo con la integridad de la información (p.e., la subvención ha demostrado la plenitud de los indicadores, los resultados y la consistencia de la información).</a:t>
                      </a:r>
                      <a:endParaRPr lang="es-SV" sz="1800" b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393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 “Continuar Condicionado”</a:t>
                      </a:r>
                      <a:endParaRPr lang="es-SV" sz="1800" b="1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El financiamiento </a:t>
                      </a:r>
                      <a:r>
                        <a:rPr lang="es-ES" sz="1800" b="0" dirty="0" smtClean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 puede </a:t>
                      </a: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ser </a:t>
                      </a:r>
                      <a:r>
                        <a:rPr lang="es-ES" sz="1800" b="0" dirty="0" smtClean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renovado </a:t>
                      </a: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condicionalmente con base a acciones temporales a ser ejecutadas por el BP o MCP.</a:t>
                      </a:r>
                      <a:endParaRPr lang="es-SV" sz="1800" b="0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Subvenciones con problemas contextuales, programáticos o de la integridad de la data significativos que pueden ser resueltos por el BP o MCP; subvenciones con problemas programáticos o contextuales que no han demostrado mejorías significativas; y subvenciones que están actualmente, o estarán, beneficiándose de un cambio importante en el entorno de apoyo.</a:t>
                      </a:r>
                      <a:endParaRPr lang="es-SV" sz="1800" b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063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“No Continuar”</a:t>
                      </a:r>
                      <a:endParaRPr lang="es-SV" sz="1800" b="0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El financiamiento </a:t>
                      </a:r>
                      <a:r>
                        <a:rPr lang="es-ES" sz="1800" b="0" dirty="0" smtClean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no debe ser comprometido.</a:t>
                      </a:r>
                      <a:endParaRPr lang="es-SV" sz="1800" b="0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Times New Roman"/>
                        </a:rPr>
                        <a:t>Subvenciones con problemas programáticos o contextuales adversos significativos y sin solución.</a:t>
                      </a:r>
                      <a:endParaRPr lang="es-SV" sz="1800" b="0" dirty="0">
                        <a:solidFill>
                          <a:srgbClr val="00569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4462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>
                <a:solidFill>
                  <a:srgbClr val="005696"/>
                </a:solidFill>
              </a:rPr>
              <a:t>Decisión Sobre La Continuación del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29734064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24</a:t>
            </a:fld>
            <a:endParaRPr lang="es-SV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4462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>
                <a:solidFill>
                  <a:srgbClr val="005696"/>
                </a:solidFill>
              </a:rPr>
              <a:t>Decisión Sobre La Continuación del Financiamiento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764704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5696"/>
                </a:solidFill>
              </a:rPr>
              <a:t>Sin embargo, los porcentajes indicados anteriormente son sólo recomendaciones. Para completar la calificación sobre el rendimiento del </a:t>
            </a:r>
            <a:r>
              <a:rPr lang="es-ES" sz="2800" b="1" dirty="0" smtClean="0">
                <a:solidFill>
                  <a:srgbClr val="005696"/>
                </a:solidFill>
              </a:rPr>
              <a:t>proyecto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800" b="1" dirty="0">
              <a:solidFill>
                <a:srgbClr val="00569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5696"/>
                </a:solidFill>
              </a:rPr>
              <a:t>El </a:t>
            </a:r>
            <a:r>
              <a:rPr lang="es-ES" sz="2800" b="1" dirty="0">
                <a:solidFill>
                  <a:srgbClr val="005696"/>
                </a:solidFill>
              </a:rPr>
              <a:t>Fondo Mundial también </a:t>
            </a:r>
            <a:r>
              <a:rPr lang="es-ES" sz="2800" b="1" dirty="0" smtClean="0">
                <a:solidFill>
                  <a:srgbClr val="005696"/>
                </a:solidFill>
              </a:rPr>
              <a:t>puede </a:t>
            </a:r>
            <a:r>
              <a:rPr lang="es-ES" sz="2800" b="1" dirty="0">
                <a:solidFill>
                  <a:srgbClr val="005696"/>
                </a:solidFill>
              </a:rPr>
              <a:t>usar su juicio para interpretar los avances del proyecto. Por </a:t>
            </a:r>
            <a:r>
              <a:rPr lang="es-ES" sz="2800" b="1" dirty="0" smtClean="0">
                <a:solidFill>
                  <a:srgbClr val="005696"/>
                </a:solidFill>
              </a:rPr>
              <a:t>ejemplo</a:t>
            </a:r>
          </a:p>
          <a:p>
            <a:pPr marL="1890713" indent="-373063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5696"/>
                </a:solidFill>
              </a:rPr>
              <a:t>Si </a:t>
            </a:r>
            <a:r>
              <a:rPr lang="es-ES" sz="2800" b="1" dirty="0">
                <a:solidFill>
                  <a:srgbClr val="005696"/>
                </a:solidFill>
              </a:rPr>
              <a:t>hay discrepancias significativas en los resultados de las áreas de prestación de servicio o regiones, </a:t>
            </a:r>
            <a:r>
              <a:rPr lang="es-ES" sz="2800" b="1" dirty="0" smtClean="0">
                <a:solidFill>
                  <a:srgbClr val="005696"/>
                </a:solidFill>
              </a:rPr>
              <a:t>el FM considerará </a:t>
            </a:r>
            <a:r>
              <a:rPr lang="es-ES" sz="2800" b="1" dirty="0">
                <a:solidFill>
                  <a:srgbClr val="005696"/>
                </a:solidFill>
              </a:rPr>
              <a:t>el contexto particular de ese </a:t>
            </a:r>
            <a:r>
              <a:rPr lang="es-ES" sz="2800" b="1" dirty="0" smtClean="0">
                <a:solidFill>
                  <a:srgbClr val="005696"/>
                </a:solidFill>
              </a:rPr>
              <a:t>país.</a:t>
            </a:r>
          </a:p>
          <a:p>
            <a:pPr marL="1517650"/>
            <a:endParaRPr lang="es-SV" sz="2800" b="1" dirty="0">
              <a:solidFill>
                <a:srgbClr val="005696"/>
              </a:solidFill>
            </a:endParaRPr>
          </a:p>
          <a:p>
            <a:pPr marL="1890713" indent="-373063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5696"/>
                </a:solidFill>
              </a:rPr>
              <a:t>Si </a:t>
            </a:r>
            <a:r>
              <a:rPr lang="es-ES" sz="2800" b="1" dirty="0">
                <a:solidFill>
                  <a:srgbClr val="005696"/>
                </a:solidFill>
              </a:rPr>
              <a:t>el proyecto ha demostrado un rendimiento reciente sólido luego de un comienzo lento, eso será visto de una manera favorable. </a:t>
            </a:r>
            <a:endParaRPr lang="es-SV" sz="2800" b="1" dirty="0">
              <a:solidFill>
                <a:srgbClr val="005696"/>
              </a:solidFill>
            </a:endParaRPr>
          </a:p>
          <a:p>
            <a:endParaRPr lang="es-SV" sz="2800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982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25</a:t>
            </a:fld>
            <a:endParaRPr lang="es-SV" dirty="0"/>
          </a:p>
        </p:txBody>
      </p:sp>
      <p:sp>
        <p:nvSpPr>
          <p:cNvPr id="3" name="2 Flecha derecha"/>
          <p:cNvSpPr/>
          <p:nvPr/>
        </p:nvSpPr>
        <p:spPr>
          <a:xfrm>
            <a:off x="1403648" y="3635959"/>
            <a:ext cx="172819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CuadroTexto"/>
          <p:cNvSpPr txBox="1"/>
          <p:nvPr/>
        </p:nvSpPr>
        <p:spPr>
          <a:xfrm>
            <a:off x="-1" y="3247816"/>
            <a:ext cx="1403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2060"/>
                </a:solidFill>
              </a:rPr>
              <a:t>PERIODO 1</a:t>
            </a:r>
          </a:p>
          <a:p>
            <a:r>
              <a:rPr lang="es-SV" b="1" dirty="0" smtClean="0">
                <a:solidFill>
                  <a:srgbClr val="002060"/>
                </a:solidFill>
              </a:rPr>
              <a:t> 1 DE ENERO A 20 DE JUNIO DE 2014</a:t>
            </a:r>
            <a:endParaRPr lang="es-SV" b="1" dirty="0">
              <a:solidFill>
                <a:srgbClr val="00206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962911" y="2901292"/>
            <a:ext cx="288033" cy="412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CuadroTexto"/>
          <p:cNvSpPr txBox="1"/>
          <p:nvPr/>
        </p:nvSpPr>
        <p:spPr>
          <a:xfrm>
            <a:off x="1115616" y="178559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2060"/>
                </a:solidFill>
              </a:rPr>
              <a:t>INORME 45 DIAS DESPUÉS(AGOSTO 2014)</a:t>
            </a:r>
            <a:endParaRPr lang="es-SV" b="1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75856" y="3308791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2060"/>
                </a:solidFill>
              </a:rPr>
              <a:t>PERIODO 2</a:t>
            </a:r>
          </a:p>
          <a:p>
            <a:r>
              <a:rPr lang="es-SV" b="1" dirty="0" smtClean="0">
                <a:solidFill>
                  <a:srgbClr val="002060"/>
                </a:solidFill>
              </a:rPr>
              <a:t>1 DE JULIO A 31 DE DIC. 2014</a:t>
            </a:r>
            <a:endParaRPr lang="es-SV" b="1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22" y="3663751"/>
            <a:ext cx="17494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Flecha abajo"/>
          <p:cNvSpPr/>
          <p:nvPr/>
        </p:nvSpPr>
        <p:spPr>
          <a:xfrm>
            <a:off x="5549581" y="2865133"/>
            <a:ext cx="288033" cy="412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CuadroTexto"/>
          <p:cNvSpPr txBox="1"/>
          <p:nvPr/>
        </p:nvSpPr>
        <p:spPr>
          <a:xfrm>
            <a:off x="6876256" y="3513782"/>
            <a:ext cx="195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2060"/>
                </a:solidFill>
              </a:rPr>
              <a:t>INORME 45 DIAS DESPUÉS(ENERO 2015)</a:t>
            </a:r>
            <a:endParaRPr lang="es-SV" b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1713582"/>
            <a:ext cx="174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2060"/>
                </a:solidFill>
              </a:rPr>
              <a:t>Faltan 53 días para finalizar el semestre 2</a:t>
            </a:r>
            <a:endParaRPr lang="es-SV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188640"/>
            <a:ext cx="49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b="1" dirty="0" smtClean="0">
                <a:solidFill>
                  <a:srgbClr val="002060"/>
                </a:solidFill>
              </a:rPr>
              <a:t>DONDE ESTAMOS</a:t>
            </a:r>
            <a:endParaRPr lang="es-SV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05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26</a:t>
            </a:fld>
            <a:endParaRPr lang="es-SV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412776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s-ES" dirty="0">
                <a:solidFill>
                  <a:srgbClr val="FF0000"/>
                </a:solidFill>
                <a:latin typeface="Arial"/>
                <a:ea typeface="Times New Roman"/>
              </a:rPr>
              <a:t>► </a:t>
            </a:r>
            <a:r>
              <a:rPr lang="es-ES" b="1" i="1" dirty="0">
                <a:solidFill>
                  <a:srgbClr val="FF0000"/>
                </a:solidFill>
                <a:latin typeface="Arial"/>
                <a:ea typeface="Times New Roman"/>
              </a:rPr>
              <a:t>ALERTA</a:t>
            </a:r>
            <a:endParaRPr lang="es-SV" sz="20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es-ES" dirty="0">
                <a:latin typeface="Arial"/>
                <a:ea typeface="Times New Roman"/>
              </a:rPr>
              <a:t> </a:t>
            </a:r>
            <a:endParaRPr lang="es-SV" sz="2000" dirty="0">
              <a:latin typeface="Times New Roman"/>
              <a:ea typeface="Times New Roman"/>
            </a:endParaRPr>
          </a:p>
          <a:p>
            <a:pPr algn="just"/>
            <a:r>
              <a:rPr lang="es-ES" sz="3200" b="1" u="sng" dirty="0">
                <a:solidFill>
                  <a:srgbClr val="005696"/>
                </a:solidFill>
                <a:ea typeface="Times New Roman"/>
              </a:rPr>
              <a:t>Al comentar sobre los resultados alcanzados hasta la fecha, el MCP </a:t>
            </a:r>
            <a:r>
              <a:rPr lang="es-ES" sz="3200" b="1" u="sng" dirty="0" smtClean="0">
                <a:solidFill>
                  <a:srgbClr val="005696"/>
                </a:solidFill>
                <a:ea typeface="Times New Roman"/>
              </a:rPr>
              <a:t>d</a:t>
            </a:r>
            <a:r>
              <a:rPr lang="es-SV" sz="3200" b="1" u="sng" dirty="0" err="1" smtClean="0">
                <a:solidFill>
                  <a:srgbClr val="005696"/>
                </a:solidFill>
                <a:ea typeface="Times New Roman"/>
              </a:rPr>
              <a:t>ebe</a:t>
            </a:r>
            <a:r>
              <a:rPr lang="es-SV" sz="3200" b="1" u="sng" dirty="0" smtClean="0">
                <a:solidFill>
                  <a:srgbClr val="005696"/>
                </a:solidFill>
                <a:ea typeface="Times New Roman"/>
              </a:rPr>
              <a:t> </a:t>
            </a:r>
            <a:r>
              <a:rPr lang="es-SV" sz="3200" b="1" u="sng" dirty="0">
                <a:solidFill>
                  <a:srgbClr val="005696"/>
                </a:solidFill>
                <a:ea typeface="Times New Roman"/>
              </a:rPr>
              <a:t>usar la misma escala de calificación utilizada por el </a:t>
            </a:r>
            <a:r>
              <a:rPr lang="es-SV" sz="3200" b="1" u="sng" dirty="0" smtClean="0">
                <a:solidFill>
                  <a:srgbClr val="005696"/>
                </a:solidFill>
                <a:ea typeface="Times New Roman"/>
              </a:rPr>
              <a:t>FM </a:t>
            </a:r>
            <a:r>
              <a:rPr lang="es-SV" sz="3200" b="1" u="sng" dirty="0">
                <a:solidFill>
                  <a:srgbClr val="005696"/>
                </a:solidFill>
                <a:ea typeface="Times New Roman"/>
              </a:rPr>
              <a:t>en su evaluación </a:t>
            </a:r>
            <a:r>
              <a:rPr lang="es-ES" sz="3200" b="1" u="sng" dirty="0" smtClean="0">
                <a:solidFill>
                  <a:srgbClr val="005696"/>
                </a:solidFill>
                <a:ea typeface="Times New Roman"/>
              </a:rPr>
              <a:t> </a:t>
            </a:r>
            <a:r>
              <a:rPr lang="es-ES" sz="3200" b="1" u="sng" dirty="0">
                <a:solidFill>
                  <a:srgbClr val="005696"/>
                </a:solidFill>
                <a:ea typeface="Times New Roman"/>
              </a:rPr>
              <a:t>sobre cualquier meta que no haya sido lograda. </a:t>
            </a:r>
            <a:r>
              <a:rPr lang="es-ES" sz="3200" b="1" u="sng" dirty="0" smtClean="0">
                <a:solidFill>
                  <a:srgbClr val="005696"/>
                </a:solidFill>
                <a:ea typeface="Times New Roman"/>
              </a:rPr>
              <a:t>Y debe </a:t>
            </a:r>
            <a:r>
              <a:rPr lang="es-ES" sz="3200" b="1" u="sng" dirty="0">
                <a:solidFill>
                  <a:srgbClr val="005696"/>
                </a:solidFill>
                <a:ea typeface="Times New Roman"/>
              </a:rPr>
              <a:t>describir los pasos que han sido o serán implementados para resolver esos problemas que causaron cualquier sub-rendimiento. </a:t>
            </a:r>
            <a:endParaRPr lang="es-SV" sz="3200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2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17515" y="2924944"/>
            <a:ext cx="3672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METODOLOGÍA</a:t>
            </a:r>
            <a:endParaRPr lang="es-ES" sz="4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27</a:t>
            </a:fld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5575249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28</a:t>
            </a:fld>
            <a:endParaRPr lang="es-SV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9608691"/>
              </p:ext>
            </p:extLst>
          </p:nvPr>
        </p:nvGraphicFramePr>
        <p:xfrm>
          <a:off x="683568" y="836712"/>
          <a:ext cx="7523375" cy="501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90748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29</a:t>
            </a:fld>
            <a:endParaRPr lang="es-SV" dirty="0"/>
          </a:p>
        </p:txBody>
      </p:sp>
      <p:grpSp>
        <p:nvGrpSpPr>
          <p:cNvPr id="13" name="Grupo 12"/>
          <p:cNvGrpSpPr/>
          <p:nvPr/>
        </p:nvGrpSpPr>
        <p:grpSpPr>
          <a:xfrm>
            <a:off x="620105" y="785340"/>
            <a:ext cx="7903789" cy="6011985"/>
            <a:chOff x="802796" y="789681"/>
            <a:chExt cx="7903789" cy="6011985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145595155"/>
                </p:ext>
              </p:extLst>
            </p:nvPr>
          </p:nvGraphicFramePr>
          <p:xfrm>
            <a:off x="802796" y="789681"/>
            <a:ext cx="7523375" cy="50155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2" name="Grupo 11"/>
            <p:cNvGrpSpPr/>
            <p:nvPr/>
          </p:nvGrpSpPr>
          <p:grpSpPr>
            <a:xfrm>
              <a:off x="802796" y="5318036"/>
              <a:ext cx="7903789" cy="1483630"/>
              <a:chOff x="802796" y="5318036"/>
              <a:chExt cx="7903789" cy="1483630"/>
            </a:xfrm>
          </p:grpSpPr>
          <p:sp>
            <p:nvSpPr>
              <p:cNvPr id="6" name="Flecha abajo 5"/>
              <p:cNvSpPr/>
              <p:nvPr/>
            </p:nvSpPr>
            <p:spPr>
              <a:xfrm>
                <a:off x="1838828" y="5353238"/>
                <a:ext cx="428010" cy="864096"/>
              </a:xfrm>
              <a:prstGeom prst="downArrow">
                <a:avLst/>
              </a:prstGeom>
              <a:solidFill>
                <a:srgbClr val="E085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Flecha abajo 7"/>
              <p:cNvSpPr/>
              <p:nvPr/>
            </p:nvSpPr>
            <p:spPr>
              <a:xfrm>
                <a:off x="7819881" y="5318036"/>
                <a:ext cx="428010" cy="86409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802796" y="6093780"/>
                <a:ext cx="79037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4000" b="1" dirty="0" smtClean="0">
                    <a:solidFill>
                      <a:srgbClr val="005696"/>
                    </a:solidFill>
                  </a:rPr>
                  <a:t>ANALISIS DEL MCP </a:t>
                </a:r>
                <a:endParaRPr lang="es-ES" sz="4000" b="1" dirty="0">
                  <a:solidFill>
                    <a:srgbClr val="005696"/>
                  </a:solidFill>
                </a:endParaRPr>
              </a:p>
            </p:txBody>
          </p:sp>
        </p:grpSp>
      </p:grpSp>
      <p:sp>
        <p:nvSpPr>
          <p:cNvPr id="10" name="CuadroTexto 9"/>
          <p:cNvSpPr txBox="1"/>
          <p:nvPr/>
        </p:nvSpPr>
        <p:spPr>
          <a:xfrm>
            <a:off x="107504" y="17329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kern="1000" dirty="0" smtClean="0">
                <a:solidFill>
                  <a:srgbClr val="005696"/>
                </a:solidFill>
                <a:ea typeface="Cambria" panose="02040503050406030204" pitchFamily="18" charset="0"/>
              </a:rPr>
              <a:t>Planificación conjunta </a:t>
            </a:r>
            <a:r>
              <a:rPr lang="es-SV" sz="2800" b="1" kern="1000" dirty="0">
                <a:solidFill>
                  <a:srgbClr val="005696"/>
                </a:solidFill>
                <a:ea typeface="Cambria" panose="02040503050406030204" pitchFamily="18" charset="0"/>
              </a:rPr>
              <a:t>de las acciones a realizar</a:t>
            </a:r>
            <a:r>
              <a:rPr lang="x-none" sz="2800" b="1" kern="1000" dirty="0">
                <a:solidFill>
                  <a:srgbClr val="005696"/>
                </a:solidFill>
                <a:ea typeface="Cambria" panose="02040503050406030204" pitchFamily="18" charset="0"/>
              </a:rPr>
              <a:t>.</a:t>
            </a:r>
            <a:endParaRPr lang="es-ES" sz="2800" b="1" dirty="0">
              <a:solidFill>
                <a:srgbClr val="005696"/>
              </a:solidFill>
            </a:endParaRPr>
          </a:p>
          <a:p>
            <a:endParaRPr lang="es-ES" sz="2800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03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31640" y="735285"/>
            <a:ext cx="7886700" cy="1325563"/>
          </a:xfrm>
        </p:spPr>
        <p:txBody>
          <a:bodyPr/>
          <a:lstStyle/>
          <a:p>
            <a:r>
              <a:rPr lang="es-ES" b="1" u="sng" dirty="0" smtClean="0">
                <a:solidFill>
                  <a:srgbClr val="005696"/>
                </a:solidFill>
              </a:rPr>
              <a:t>SISTEMA DE FINANCIAMIENTO DEL FM</a:t>
            </a:r>
            <a:endParaRPr lang="es-ES" b="1" u="sng" dirty="0">
              <a:solidFill>
                <a:srgbClr val="005696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331640" y="2229383"/>
            <a:ext cx="6408712" cy="45119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SV" sz="3600" b="1" dirty="0">
                <a:solidFill>
                  <a:srgbClr val="005696"/>
                </a:solidFill>
                <a:ea typeface="Times New Roman" panose="02020603050405020304" pitchFamily="18" charset="0"/>
              </a:rPr>
              <a:t>El sistema de financiamiento utilizado por el Fondo Mundial está basado en el desempeño, y El Salvador por alcanzar altos niveles de </a:t>
            </a:r>
            <a:r>
              <a:rPr lang="es-SV" sz="3600" b="1" dirty="0" smtClean="0">
                <a:solidFill>
                  <a:srgbClr val="005696"/>
                </a:solidFill>
                <a:ea typeface="Times New Roman" panose="02020603050405020304" pitchFamily="18" charset="0"/>
              </a:rPr>
              <a:t>rendimiento </a:t>
            </a:r>
            <a:r>
              <a:rPr lang="es-SV" sz="3600" b="1" dirty="0">
                <a:solidFill>
                  <a:srgbClr val="005696"/>
                </a:solidFill>
                <a:ea typeface="Times New Roman" panose="02020603050405020304" pitchFamily="18" charset="0"/>
              </a:rPr>
              <a:t>ha tenido la oportunidad de ejecutar ininterrumpidamente, diversas subvenciones</a:t>
            </a:r>
            <a:endParaRPr lang="es-ES" sz="3600" b="1" dirty="0" smtClean="0">
              <a:solidFill>
                <a:srgbClr val="005696"/>
              </a:solidFill>
              <a:ea typeface="Times New Roman" panose="02020603050405020304" pitchFamily="18" charset="0"/>
            </a:endParaRPr>
          </a:p>
          <a:p>
            <a:endParaRPr lang="es-ES" sz="3600" b="1" dirty="0">
              <a:solidFill>
                <a:srgbClr val="005696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/>
              <a:pPr/>
              <a:t>3</a:t>
            </a:fld>
            <a:endParaRPr lang="es-SV" sz="1400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-972616" y="-603448"/>
            <a:ext cx="3425017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sz="10000" dirty="0" smtClean="0">
                <a:solidFill>
                  <a:srgbClr val="FFC000"/>
                </a:solidFill>
                <a:ea typeface="Times New Roman" panose="02020603050405020304" pitchFamily="18" charset="0"/>
              </a:rPr>
              <a:t>1)</a:t>
            </a:r>
            <a:r>
              <a:rPr lang="es-ES" sz="10000" dirty="0" smtClean="0">
                <a:ea typeface="Times New Roman" panose="02020603050405020304" pitchFamily="18" charset="0"/>
              </a:rPr>
              <a:t/>
            </a:r>
            <a:br>
              <a:rPr lang="es-ES" sz="10000" dirty="0" smtClean="0">
                <a:ea typeface="Times New Roman" panose="02020603050405020304" pitchFamily="18" charset="0"/>
              </a:rPr>
            </a:br>
            <a:endParaRPr lang="es-ES" sz="10000" dirty="0" smtClean="0">
              <a:solidFill>
                <a:srgbClr val="FFC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674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30</a:t>
            </a:fld>
            <a:endParaRPr lang="es-SV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7403969"/>
              </p:ext>
            </p:extLst>
          </p:nvPr>
        </p:nvGraphicFramePr>
        <p:xfrm>
          <a:off x="395536" y="188640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2620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31</a:t>
            </a:fld>
            <a:endParaRPr lang="es-SV" dirty="0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460625" y="3560763"/>
            <a:ext cx="5400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2400" b="1" dirty="0" smtClean="0">
                <a:solidFill>
                  <a:srgbClr val="000000"/>
                </a:solidFill>
                <a:latin typeface="+mj-lt"/>
                <a:hlinkClick r:id="rId3"/>
              </a:rPr>
              <a:t>www.mcpelsalvador.com.org</a:t>
            </a:r>
            <a:r>
              <a:rPr lang="es-SV" altLang="es-SV" dirty="0" smtClean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203575" y="4246563"/>
            <a:ext cx="3252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800" dirty="0" smtClean="0">
                <a:solidFill>
                  <a:srgbClr val="000000"/>
                </a:solidFill>
                <a:latin typeface="+mj-lt"/>
                <a:hlinkClick r:id="rId4"/>
              </a:rPr>
              <a:t>www.facebook.com/MCPES2002</a:t>
            </a:r>
            <a:endParaRPr lang="es-SV" altLang="es-SV" sz="18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SV" altLang="es-SV" sz="18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800" dirty="0" smtClean="0">
                <a:solidFill>
                  <a:srgbClr val="000000"/>
                </a:solidFill>
                <a:latin typeface="+mj-lt"/>
              </a:rPr>
              <a:t>@</a:t>
            </a:r>
            <a:r>
              <a:rPr lang="es-SV" altLang="es-SV" sz="1800" dirty="0" err="1" smtClean="0">
                <a:solidFill>
                  <a:srgbClr val="000000"/>
                </a:solidFill>
                <a:latin typeface="+mj-lt"/>
              </a:rPr>
              <a:t>MCPElSalvador</a:t>
            </a:r>
            <a:endParaRPr lang="es-SV" altLang="es-SV" sz="18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SV" altLang="es-SV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8 Imagen" descr="facebb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4162425"/>
            <a:ext cx="520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9 Imagen" descr="twitt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7847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971550" y="1916113"/>
            <a:ext cx="71358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SV" sz="18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Contribuyendo a la reducción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significativa y sostenible del VIH Sida,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Tuberculosis y Malaria, a través de las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 subvenciones del Fondo Mundial </a:t>
            </a:r>
          </a:p>
        </p:txBody>
      </p:sp>
    </p:spTree>
    <p:extLst>
      <p:ext uri="{BB962C8B-B14F-4D97-AF65-F5344CB8AC3E}">
        <p14:creationId xmlns:p14="http://schemas.microsoft.com/office/powerpoint/2010/main" val="156541338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07288" cy="1228725"/>
          </a:xfrm>
          <a:ln w="38100"/>
        </p:spPr>
        <p:txBody>
          <a:bodyPr>
            <a:normAutofit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5696"/>
                </a:solidFill>
                <a:latin typeface="+mn-lt"/>
              </a:rPr>
              <a:t>FONDOS BASADOS EN EL DESEMPEÑO: UN ENFOQUE BASADO EN PROCESOS.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68313" y="2276475"/>
            <a:ext cx="34575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SV" sz="3200" b="1" dirty="0">
                <a:solidFill>
                  <a:srgbClr val="005696"/>
                </a:solidFill>
              </a:rPr>
              <a:t>El trabajo del Fondo Global esta guiado por 3 imperativos mayores: Alcánzalo, Gástalo, Pruébalo. </a:t>
            </a:r>
            <a:endParaRPr lang="es-ES" altLang="es-SV" sz="3200" b="1" i="1" dirty="0">
              <a:solidFill>
                <a:srgbClr val="005696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61323832"/>
              </p:ext>
            </p:extLst>
          </p:nvPr>
        </p:nvGraphicFramePr>
        <p:xfrm>
          <a:off x="27718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42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5</a:t>
            </a:fld>
            <a:endParaRPr lang="es-SV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1"/>
          </p:nvPr>
        </p:nvSpPr>
        <p:spPr>
          <a:xfrm>
            <a:off x="107504" y="-3123728"/>
            <a:ext cx="38862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0000" dirty="0" smtClean="0">
                <a:ea typeface="Times New Roman" panose="02020603050405020304" pitchFamily="18" charset="0"/>
              </a:rPr>
              <a:t/>
            </a:r>
            <a:br>
              <a:rPr lang="es-ES" sz="10000" dirty="0" smtClean="0">
                <a:ea typeface="Times New Roman" panose="02020603050405020304" pitchFamily="18" charset="0"/>
              </a:rPr>
            </a:br>
            <a:r>
              <a:rPr lang="es-ES" sz="10000" dirty="0" smtClean="0">
                <a:solidFill>
                  <a:srgbClr val="FFC000"/>
                </a:solidFill>
                <a:ea typeface="Times New Roman" panose="02020603050405020304" pitchFamily="18" charset="0"/>
              </a:rPr>
              <a:t>2)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95418"/>
              </p:ext>
            </p:extLst>
          </p:nvPr>
        </p:nvGraphicFramePr>
        <p:xfrm>
          <a:off x="432048" y="1418855"/>
          <a:ext cx="8460432" cy="4962473"/>
        </p:xfrm>
        <a:graphic>
          <a:graphicData uri="http://schemas.openxmlformats.org/drawingml/2006/table">
            <a:tbl>
              <a:tblPr/>
              <a:tblGrid>
                <a:gridCol w="8460432"/>
              </a:tblGrid>
              <a:tr h="66575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</a:t>
                      </a:r>
                      <a:r>
                        <a:rPr lang="es-SV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TRAINING </a:t>
                      </a:r>
                      <a:r>
                        <a:rPr lang="es-S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Indicators </a:t>
                      </a:r>
                      <a:r>
                        <a:rPr lang="es-SV" sz="2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Rendimiento promedio sobre Indicadores capacitación)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74229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</a:t>
                      </a:r>
                      <a:r>
                        <a:rPr lang="es-SV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TOP TEN indicators (</a:t>
                      </a:r>
                      <a:r>
                        <a:rPr lang="es-SV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including</a:t>
                      </a:r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TRAINING)</a:t>
                      </a:r>
                      <a:r>
                        <a:rPr lang="es-SV" sz="2400" b="1" i="0" u="none" strike="noStrike" dirty="0">
                          <a:solidFill>
                            <a:srgbClr val="005696"/>
                          </a:solidFill>
                          <a:effectLst/>
                          <a:latin typeface="+mn-lt"/>
                        </a:rPr>
                        <a:t>(Rendimiento promedio </a:t>
                      </a:r>
                      <a:r>
                        <a:rPr lang="es-SV" sz="2400" b="1" i="0" u="none" strike="noStrike" dirty="0" smtClean="0">
                          <a:solidFill>
                            <a:srgbClr val="005696"/>
                          </a:solidFill>
                          <a:effectLst/>
                          <a:latin typeface="+mn-lt"/>
                        </a:rPr>
                        <a:t>sobre Top </a:t>
                      </a:r>
                      <a:r>
                        <a:rPr lang="es-SV" sz="2400" b="1" i="0" u="none" strike="noStrike" dirty="0">
                          <a:solidFill>
                            <a:srgbClr val="005696"/>
                          </a:solidFill>
                          <a:effectLst/>
                          <a:latin typeface="+mn-lt"/>
                        </a:rPr>
                        <a:t>Ten(Incluyendo  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Indicadores capa</a:t>
                      </a:r>
                      <a:r>
                        <a:rPr lang="es-SV" sz="2400" b="1" i="0" u="none" strike="noStrike" dirty="0">
                          <a:solidFill>
                            <a:srgbClr val="005696"/>
                          </a:solidFill>
                          <a:effectLst/>
                          <a:latin typeface="+mn-lt"/>
                        </a:rPr>
                        <a:t>citación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44574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TEN indicators rating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(calificación Indicadores de Top Ten)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4969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performance ALL </a:t>
                      </a:r>
                      <a:r>
                        <a:rPr lang="es-S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indicators  </a:t>
                      </a:r>
                      <a:r>
                        <a:rPr lang="es-SV" sz="2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Rendimiento promedio de todos los Indicadores)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44574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indicators rating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(calificación todos los Indicadores)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6657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TOP TEN indicators with B2 or C Rating</a:t>
                      </a:r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(Número de indicadores Top Ten con calificación B2 o C)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4969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Quantitative</a:t>
                      </a:r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</a:t>
                      </a:r>
                      <a:r>
                        <a:rPr lang="es-S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rating </a:t>
                      </a:r>
                      <a:r>
                        <a:rPr lang="es-SV" sz="2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SV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Calicación cuantitativa de indicadores)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7924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6</a:t>
            </a:fld>
            <a:endParaRPr lang="es-SV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1"/>
          </p:nvPr>
        </p:nvSpPr>
        <p:spPr>
          <a:xfrm>
            <a:off x="2628900" y="1253331"/>
            <a:ext cx="38862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0000" dirty="0" smtClean="0">
                <a:ea typeface="Times New Roman" panose="02020603050405020304" pitchFamily="18" charset="0"/>
              </a:rPr>
              <a:t/>
            </a:r>
            <a:br>
              <a:rPr lang="es-ES" sz="10000" dirty="0" smtClean="0">
                <a:ea typeface="Times New Roman" panose="02020603050405020304" pitchFamily="18" charset="0"/>
              </a:rPr>
            </a:br>
            <a:endParaRPr lang="es-ES" sz="10000" dirty="0" smtClean="0">
              <a:solidFill>
                <a:srgbClr val="FFC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2 Llamada con línea 3 (sin borde)">
            <a:hlinkClick r:id="rId2" action="ppaction://hlinkfile"/>
          </p:cNvPr>
          <p:cNvSpPr/>
          <p:nvPr/>
        </p:nvSpPr>
        <p:spPr>
          <a:xfrm>
            <a:off x="3851920" y="2780928"/>
            <a:ext cx="1440160" cy="1584176"/>
          </a:xfrm>
          <a:prstGeom prst="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CuadroTexto"/>
          <p:cNvSpPr txBox="1"/>
          <p:nvPr/>
        </p:nvSpPr>
        <p:spPr>
          <a:xfrm>
            <a:off x="683568" y="76470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solidFill>
                  <a:srgbClr val="005696"/>
                </a:solidFill>
              </a:rPr>
              <a:t>INDICADORES TOP TEN EN MARCO DE DESEMPEÑO</a:t>
            </a:r>
            <a:endParaRPr lang="es-SV" sz="3200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724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mtClean="0"/>
              <a:pPr/>
              <a:t>7</a:t>
            </a:fld>
            <a:endParaRPr lang="es-SV" dirty="0"/>
          </a:p>
        </p:txBody>
      </p:sp>
      <p:sp>
        <p:nvSpPr>
          <p:cNvPr id="14" name="Marcador de contenido 3"/>
          <p:cNvSpPr>
            <a:spLocks noGrp="1"/>
          </p:cNvSpPr>
          <p:nvPr>
            <p:ph sz="half" idx="1"/>
          </p:nvPr>
        </p:nvSpPr>
        <p:spPr>
          <a:xfrm>
            <a:off x="107504" y="-3123728"/>
            <a:ext cx="38862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0000" dirty="0" smtClean="0">
                <a:ea typeface="Times New Roman" panose="02020603050405020304" pitchFamily="18" charset="0"/>
              </a:rPr>
              <a:t/>
            </a:r>
            <a:br>
              <a:rPr lang="es-ES" sz="10000" dirty="0" smtClean="0">
                <a:ea typeface="Times New Roman" panose="02020603050405020304" pitchFamily="18" charset="0"/>
              </a:rPr>
            </a:br>
            <a:r>
              <a:rPr lang="es-ES" sz="10000" dirty="0">
                <a:solidFill>
                  <a:srgbClr val="FFC000"/>
                </a:solidFill>
                <a:ea typeface="Times New Roman" panose="02020603050405020304" pitchFamily="18" charset="0"/>
              </a:rPr>
              <a:t>3</a:t>
            </a:r>
            <a:r>
              <a:rPr lang="es-ES" sz="10000" dirty="0" smtClean="0">
                <a:solidFill>
                  <a:srgbClr val="FFC000"/>
                </a:solidFill>
                <a:ea typeface="Times New Roman" panose="02020603050405020304" pitchFamily="18" charset="0"/>
              </a:rPr>
              <a:t>)</a:t>
            </a:r>
            <a:endParaRPr lang="es-ES" sz="10000" dirty="0" smtClean="0">
              <a:solidFill>
                <a:srgbClr val="FFC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33454"/>
              </p:ext>
            </p:extLst>
          </p:nvPr>
        </p:nvGraphicFramePr>
        <p:xfrm>
          <a:off x="323528" y="1484783"/>
          <a:ext cx="8424936" cy="5112567"/>
        </p:xfrm>
        <a:graphic>
          <a:graphicData uri="http://schemas.openxmlformats.org/drawingml/2006/table">
            <a:tbl>
              <a:tblPr/>
              <a:tblGrid>
                <a:gridCol w="2960113"/>
                <a:gridCol w="5464823"/>
              </a:tblGrid>
              <a:tr h="1172708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Calificación</a:t>
                      </a:r>
                      <a:r>
                        <a:rPr lang="es-SV" sz="3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desempeño</a:t>
                      </a:r>
                      <a:endParaRPr lang="es-SV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Calificación</a:t>
                      </a:r>
                    </a:p>
                    <a:p>
                      <a:pPr algn="ctr" rtl="0" fontAlgn="t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Indicadores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0E6"/>
                    </a:solidFill>
                  </a:tcPr>
                </a:tc>
              </a:tr>
              <a:tr h="730126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26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69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90%-100%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26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 - 89%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26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 - 59%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355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30 %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0073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3"/>
          <p:cNvSpPr>
            <a:spLocks noGrp="1"/>
          </p:cNvSpPr>
          <p:nvPr>
            <p:ph sz="half" idx="1"/>
          </p:nvPr>
        </p:nvSpPr>
        <p:spPr>
          <a:xfrm>
            <a:off x="107504" y="-3123728"/>
            <a:ext cx="38862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0000" dirty="0" smtClean="0">
                <a:ea typeface="Times New Roman" panose="02020603050405020304" pitchFamily="18" charset="0"/>
              </a:rPr>
              <a:t/>
            </a:r>
            <a:br>
              <a:rPr lang="es-ES" sz="10000" dirty="0" smtClean="0">
                <a:ea typeface="Times New Roman" panose="02020603050405020304" pitchFamily="18" charset="0"/>
              </a:rPr>
            </a:br>
            <a:r>
              <a:rPr lang="es-ES" sz="10000" dirty="0" smtClean="0">
                <a:solidFill>
                  <a:srgbClr val="FFC000"/>
                </a:solidFill>
                <a:ea typeface="Times New Roman" panose="02020603050405020304" pitchFamily="18" charset="0"/>
              </a:rPr>
              <a:t>4</a:t>
            </a:r>
            <a:r>
              <a:rPr lang="es-ES" sz="10000" dirty="0" smtClean="0">
                <a:solidFill>
                  <a:srgbClr val="FFC000"/>
                </a:solidFill>
                <a:ea typeface="Times New Roman" panose="02020603050405020304" pitchFamily="18" charset="0"/>
              </a:rPr>
              <a:t>)</a:t>
            </a:r>
            <a:endParaRPr lang="es-ES" sz="10000" dirty="0" smtClean="0">
              <a:solidFill>
                <a:srgbClr val="FFC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dirty="0">
                <a:solidFill>
                  <a:srgbClr val="005696"/>
                </a:solidFill>
              </a:rPr>
              <a:t>¿Han sido alcanzadas las metas programáticas</a:t>
            </a:r>
            <a:r>
              <a:rPr lang="es-ES" sz="2800" b="1" dirty="0" smtClean="0">
                <a:solidFill>
                  <a:srgbClr val="005696"/>
                </a:solidFill>
              </a:rPr>
              <a:t>?</a:t>
            </a:r>
          </a:p>
          <a:p>
            <a:pPr lvl="0"/>
            <a:endParaRPr lang="es-SV" sz="2800" b="1" dirty="0">
              <a:solidFill>
                <a:srgbClr val="005696"/>
              </a:solidFill>
            </a:endParaRPr>
          </a:p>
          <a:p>
            <a:pPr lvl="0"/>
            <a:r>
              <a:rPr lang="es-ES" sz="2800" b="1" dirty="0">
                <a:solidFill>
                  <a:srgbClr val="005696"/>
                </a:solidFill>
              </a:rPr>
              <a:t>¿Coinciden los gastos con los presupuestos</a:t>
            </a:r>
            <a:r>
              <a:rPr lang="es-ES" sz="2800" b="1" dirty="0" smtClean="0">
                <a:solidFill>
                  <a:srgbClr val="005696"/>
                </a:solidFill>
              </a:rPr>
              <a:t>?</a:t>
            </a:r>
          </a:p>
          <a:p>
            <a:pPr lvl="0"/>
            <a:endParaRPr lang="es-SV" sz="2800" b="1" dirty="0">
              <a:solidFill>
                <a:srgbClr val="005696"/>
              </a:solidFill>
            </a:endParaRPr>
          </a:p>
          <a:p>
            <a:pPr lvl="0"/>
            <a:r>
              <a:rPr lang="es-ES" sz="2800" b="1" dirty="0">
                <a:solidFill>
                  <a:srgbClr val="005696"/>
                </a:solidFill>
              </a:rPr>
              <a:t>¿Hay alguna información contextual que deba ser tomada en cuenta en la decisión de desembolso</a:t>
            </a:r>
            <a:r>
              <a:rPr lang="es-ES" sz="2800" b="1" dirty="0" smtClean="0">
                <a:solidFill>
                  <a:srgbClr val="005696"/>
                </a:solidFill>
              </a:rPr>
              <a:t>?</a:t>
            </a:r>
          </a:p>
          <a:p>
            <a:pPr lvl="0"/>
            <a:endParaRPr lang="es-SV" sz="2800" b="1" dirty="0">
              <a:solidFill>
                <a:srgbClr val="005696"/>
              </a:solidFill>
            </a:endParaRPr>
          </a:p>
          <a:p>
            <a:pPr lvl="0"/>
            <a:r>
              <a:rPr lang="es-ES" sz="2800" b="1" dirty="0">
                <a:solidFill>
                  <a:srgbClr val="005696"/>
                </a:solidFill>
              </a:rPr>
              <a:t>¿Hay algún requisito (incluyendo </a:t>
            </a:r>
            <a:r>
              <a:rPr lang="es-ES" sz="2800" b="1" dirty="0" err="1">
                <a:solidFill>
                  <a:srgbClr val="005696"/>
                </a:solidFill>
              </a:rPr>
              <a:t>CPs</a:t>
            </a:r>
            <a:r>
              <a:rPr lang="es-ES" sz="2800" b="1" dirty="0">
                <a:solidFill>
                  <a:srgbClr val="005696"/>
                </a:solidFill>
              </a:rPr>
              <a:t>) que no haya sido cumplido?</a:t>
            </a:r>
            <a:endParaRPr lang="es-SV" sz="2800" b="1" dirty="0">
              <a:solidFill>
                <a:srgbClr val="005696"/>
              </a:solidFill>
            </a:endParaRPr>
          </a:p>
          <a:p>
            <a:r>
              <a:rPr lang="es-ES" sz="2800" b="1" dirty="0">
                <a:solidFill>
                  <a:srgbClr val="005696"/>
                </a:solidFill>
              </a:rPr>
              <a:t> </a:t>
            </a:r>
            <a:endParaRPr lang="es-SV" sz="2800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721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61502" y="2852936"/>
            <a:ext cx="3926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10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ea typeface="Cambria" panose="02040503050406030204" pitchFamily="18" charset="0"/>
                <a:cs typeface="Times New Roman" panose="02020603050405020304" pitchFamily="18" charset="0"/>
              </a:rPr>
              <a:t>SLV-H-PLAN</a:t>
            </a:r>
            <a:endParaRPr lang="es-ES" sz="44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5407-6EE5-455E-B768-C13705F868A8}" type="slidenum">
              <a:rPr lang="es-SV" sz="14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SV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344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1291</Words>
  <Application>Microsoft Office PowerPoint</Application>
  <PresentationFormat>Presentación en pantalla (4:3)</PresentationFormat>
  <Paragraphs>237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Tema de Office</vt:lpstr>
      <vt:lpstr>1_Tema de Office</vt:lpstr>
      <vt:lpstr>Dra. Celina Miranda</vt:lpstr>
      <vt:lpstr>Presentación de PowerPoint</vt:lpstr>
      <vt:lpstr>SISTEMA DE FINANCIAMIENTO DEL FM</vt:lpstr>
      <vt:lpstr>FONDOS BASADOS EN EL DESEMPEÑO: UN ENFOQUE BASADO EN PROCESOS.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Grant Rating Tool for Grant:SLV-H-PLAN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Grant Rating Tool for Grant:SLV-H-MINSAL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AVANCE CONSULTORIA MEGAS TB</dc:title>
  <dc:creator>Celina Miranda</dc:creator>
  <cp:lastModifiedBy>Celina Miranda</cp:lastModifiedBy>
  <cp:revision>199</cp:revision>
  <dcterms:created xsi:type="dcterms:W3CDTF">2014-04-05T23:34:38Z</dcterms:created>
  <dcterms:modified xsi:type="dcterms:W3CDTF">2014-10-23T06:38:07Z</dcterms:modified>
</cp:coreProperties>
</file>