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6616" r:id="rId2"/>
    <p:sldMasterId id="2147484798" r:id="rId3"/>
    <p:sldMasterId id="2147484810" r:id="rId4"/>
  </p:sldMasterIdLst>
  <p:notesMasterIdLst>
    <p:notesMasterId r:id="rId31"/>
  </p:notesMasterIdLst>
  <p:handoutMasterIdLst>
    <p:handoutMasterId r:id="rId32"/>
  </p:handoutMasterIdLst>
  <p:sldIdLst>
    <p:sldId id="714" r:id="rId5"/>
    <p:sldId id="850" r:id="rId6"/>
    <p:sldId id="937" r:id="rId7"/>
    <p:sldId id="891" r:id="rId8"/>
    <p:sldId id="913" r:id="rId9"/>
    <p:sldId id="927" r:id="rId10"/>
    <p:sldId id="928" r:id="rId11"/>
    <p:sldId id="915" r:id="rId12"/>
    <p:sldId id="924" r:id="rId13"/>
    <p:sldId id="926" r:id="rId14"/>
    <p:sldId id="916" r:id="rId15"/>
    <p:sldId id="917" r:id="rId16"/>
    <p:sldId id="922" r:id="rId17"/>
    <p:sldId id="938" r:id="rId18"/>
    <p:sldId id="934" r:id="rId19"/>
    <p:sldId id="935" r:id="rId20"/>
    <p:sldId id="923" r:id="rId21"/>
    <p:sldId id="940" r:id="rId22"/>
    <p:sldId id="936" r:id="rId23"/>
    <p:sldId id="931" r:id="rId24"/>
    <p:sldId id="932" r:id="rId25"/>
    <p:sldId id="933" r:id="rId26"/>
    <p:sldId id="875" r:id="rId27"/>
    <p:sldId id="930" r:id="rId28"/>
    <p:sldId id="939" r:id="rId29"/>
    <p:sldId id="773" r:id="rId30"/>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6600"/>
    <a:srgbClr val="FFCCFF"/>
    <a:srgbClr val="FFCCCC"/>
    <a:srgbClr val="FFFF99"/>
    <a:srgbClr val="0066CC"/>
    <a:srgbClr val="00FF00"/>
    <a:srgbClr val="3366FF"/>
    <a:srgbClr val="33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94645" autoAdjust="0"/>
  </p:normalViewPr>
  <p:slideViewPr>
    <p:cSldViewPr>
      <p:cViewPr varScale="1">
        <p:scale>
          <a:sx n="84" d="100"/>
          <a:sy n="84" d="100"/>
        </p:scale>
        <p:origin x="1560" y="78"/>
      </p:cViewPr>
      <p:guideLst>
        <p:guide orient="horz" pos="2160"/>
        <p:guide pos="2880"/>
      </p:guideLst>
    </p:cSldViewPr>
  </p:slideViewPr>
  <p:notesTextViewPr>
    <p:cViewPr>
      <p:scale>
        <a:sx n="1" d="1"/>
        <a:sy n="1" d="1"/>
      </p:scale>
      <p:origin x="0" y="0"/>
    </p:cViewPr>
  </p:notesTextViewPr>
  <p:sorterViewPr>
    <p:cViewPr>
      <p:scale>
        <a:sx n="90" d="100"/>
        <a:sy n="90" d="100"/>
      </p:scale>
      <p:origin x="0" y="9018"/>
    </p:cViewPr>
  </p:sorterViewPr>
  <p:notesViewPr>
    <p:cSldViewPr>
      <p:cViewPr varScale="1">
        <p:scale>
          <a:sx n="76" d="100"/>
          <a:sy n="76" d="100"/>
        </p:scale>
        <p:origin x="-2166" y="-96"/>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514C1-4684-4D54-B9D6-F797B9985F05}" type="doc">
      <dgm:prSet loTypeId="urn:microsoft.com/office/officeart/2005/8/layout/hList6" loCatId="list" qsTypeId="urn:microsoft.com/office/officeart/2005/8/quickstyle/simple1" qsCatId="simple" csTypeId="urn:microsoft.com/office/officeart/2005/8/colors/colorful1#3" csCatId="colorful" phldr="1"/>
      <dgm:spPr/>
      <dgm:t>
        <a:bodyPr/>
        <a:lstStyle/>
        <a:p>
          <a:endParaRPr lang="en-US"/>
        </a:p>
      </dgm:t>
    </dgm:pt>
    <dgm:pt modelId="{7B9B4EAC-491E-4150-AA5E-D79D8188CC7D}">
      <dgm:prSet phldrT="[Texto]" custT="1"/>
      <dgm:spPr/>
      <dgm:t>
        <a:bodyPr/>
        <a:lstStyle/>
        <a:p>
          <a:r>
            <a:rPr lang="en-US" sz="1500" dirty="0" smtClean="0"/>
            <a:t>ETAPA 1</a:t>
          </a:r>
        </a:p>
        <a:p>
          <a:endParaRPr lang="en-US" sz="1500" dirty="0"/>
        </a:p>
        <a:p>
          <a:r>
            <a:rPr lang="en-US" sz="1600" b="1" dirty="0" err="1"/>
            <a:t>Planificacion</a:t>
          </a:r>
          <a:r>
            <a:rPr lang="en-US" sz="1600" b="1" dirty="0"/>
            <a:t> y </a:t>
          </a:r>
          <a:r>
            <a:rPr lang="en-US" sz="1600" b="1" dirty="0" err="1"/>
            <a:t>actividades</a:t>
          </a:r>
          <a:r>
            <a:rPr lang="en-US" sz="1600" b="1" dirty="0"/>
            <a:t> </a:t>
          </a:r>
          <a:r>
            <a:rPr lang="en-US" sz="1600" b="1" dirty="0" err="1"/>
            <a:t>introductorias</a:t>
          </a:r>
          <a:endParaRPr lang="en-US" sz="1600" b="1" dirty="0"/>
        </a:p>
        <a:p>
          <a:r>
            <a:rPr lang="es-SV" sz="1600" b="1" dirty="0"/>
            <a:t>Análisis de la situación y Viabilidad de la estrategia nacional para el control y la prevención de la Tb</a:t>
          </a:r>
          <a:endParaRPr lang="en-US" sz="1600" b="1" dirty="0"/>
        </a:p>
      </dgm:t>
    </dgm:pt>
    <dgm:pt modelId="{D1239471-CF12-491B-B5B3-FE3E5AA10911}" type="parTrans" cxnId="{9D8EED9F-9519-45C1-B67C-767D407449C5}">
      <dgm:prSet/>
      <dgm:spPr/>
      <dgm:t>
        <a:bodyPr/>
        <a:lstStyle/>
        <a:p>
          <a:endParaRPr lang="en-US"/>
        </a:p>
      </dgm:t>
    </dgm:pt>
    <dgm:pt modelId="{7D7FBA27-668A-4D4A-9999-9DE0964E726B}" type="sibTrans" cxnId="{9D8EED9F-9519-45C1-B67C-767D407449C5}">
      <dgm:prSet/>
      <dgm:spPr/>
      <dgm:t>
        <a:bodyPr/>
        <a:lstStyle/>
        <a:p>
          <a:endParaRPr lang="en-US"/>
        </a:p>
      </dgm:t>
    </dgm:pt>
    <dgm:pt modelId="{87F66454-F4CC-4F48-918E-CB172E9FD721}">
      <dgm:prSet phldrT="[Texto]" custT="1"/>
      <dgm:spPr>
        <a:solidFill>
          <a:srgbClr val="C00000"/>
        </a:solidFill>
      </dgm:spPr>
      <dgm:t>
        <a:bodyPr/>
        <a:lstStyle/>
        <a:p>
          <a:endParaRPr lang="en-US" sz="1600" dirty="0"/>
        </a:p>
        <a:p>
          <a:r>
            <a:rPr lang="en-US" sz="1800" dirty="0" smtClean="0"/>
            <a:t>ETAPA  2</a:t>
          </a:r>
        </a:p>
        <a:p>
          <a:endParaRPr lang="en-US" sz="1600" dirty="0"/>
        </a:p>
        <a:p>
          <a:r>
            <a:rPr lang="es-SV" sz="1600" b="1" i="1" dirty="0"/>
            <a:t>Ejecución de Talleres para la Elaboración y Fundamentación  del Plan Estratégico 2016-2020</a:t>
          </a:r>
          <a:endParaRPr lang="en-US" sz="1600" dirty="0"/>
        </a:p>
      </dgm:t>
    </dgm:pt>
    <dgm:pt modelId="{F5357826-32ED-4229-B150-2884FFCFA471}" type="parTrans" cxnId="{DEB41FA6-5B6A-4558-950C-B4B0CE0DDC59}">
      <dgm:prSet/>
      <dgm:spPr/>
      <dgm:t>
        <a:bodyPr/>
        <a:lstStyle/>
        <a:p>
          <a:endParaRPr lang="en-US"/>
        </a:p>
      </dgm:t>
    </dgm:pt>
    <dgm:pt modelId="{2896C30F-8538-45D1-8D29-DCB79AC84684}" type="sibTrans" cxnId="{DEB41FA6-5B6A-4558-950C-B4B0CE0DDC59}">
      <dgm:prSet/>
      <dgm:spPr/>
      <dgm:t>
        <a:bodyPr/>
        <a:lstStyle/>
        <a:p>
          <a:endParaRPr lang="en-US"/>
        </a:p>
      </dgm:t>
    </dgm:pt>
    <dgm:pt modelId="{1C33E03A-CE0D-4A4C-AA59-10744070C4BC}">
      <dgm:prSet phldrT="[Texto]" custT="1"/>
      <dgm:spPr>
        <a:solidFill>
          <a:srgbClr val="336600"/>
        </a:solidFill>
      </dgm:spPr>
      <dgm:t>
        <a:bodyPr/>
        <a:lstStyle/>
        <a:p>
          <a:r>
            <a:rPr lang="en-US" sz="1800" dirty="0" smtClean="0"/>
            <a:t>ETAPA  </a:t>
          </a:r>
          <a:r>
            <a:rPr lang="en-US" sz="1800" dirty="0"/>
            <a:t>3 </a:t>
          </a:r>
        </a:p>
        <a:p>
          <a:r>
            <a:rPr lang="en-US" sz="1800" dirty="0"/>
            <a:t>Diseño del PENM 2016-2020</a:t>
          </a:r>
        </a:p>
      </dgm:t>
    </dgm:pt>
    <dgm:pt modelId="{EB1304B5-4EC3-4C84-9DFD-D151D29740F0}" type="sibTrans" cxnId="{40354CEA-03B9-478F-B0A2-B4050040FD90}">
      <dgm:prSet/>
      <dgm:spPr/>
      <dgm:t>
        <a:bodyPr/>
        <a:lstStyle/>
        <a:p>
          <a:endParaRPr lang="en-US"/>
        </a:p>
      </dgm:t>
    </dgm:pt>
    <dgm:pt modelId="{9A49A636-7670-4BAF-B335-CB6BCEC1A682}" type="parTrans" cxnId="{40354CEA-03B9-478F-B0A2-B4050040FD90}">
      <dgm:prSet/>
      <dgm:spPr/>
      <dgm:t>
        <a:bodyPr/>
        <a:lstStyle/>
        <a:p>
          <a:endParaRPr lang="en-US"/>
        </a:p>
      </dgm:t>
    </dgm:pt>
    <dgm:pt modelId="{D7A2FBEC-C980-413A-B6E0-F93F423C498C}">
      <dgm:prSet phldrT="[Texto]" custT="1"/>
      <dgm:spPr>
        <a:solidFill>
          <a:srgbClr val="FF6600"/>
        </a:solidFill>
      </dgm:spPr>
      <dgm:t>
        <a:bodyPr/>
        <a:lstStyle/>
        <a:p>
          <a:r>
            <a:rPr lang="en-US" sz="1800" dirty="0" smtClean="0"/>
            <a:t>ETAPA </a:t>
          </a:r>
          <a:r>
            <a:rPr lang="en-US" sz="1800" dirty="0"/>
            <a:t>4 </a:t>
          </a:r>
        </a:p>
        <a:p>
          <a:r>
            <a:rPr lang="en-US" sz="1800" dirty="0"/>
            <a:t>Evaluacion Conjunta</a:t>
          </a:r>
        </a:p>
        <a:p>
          <a:r>
            <a:rPr lang="en-US" sz="1800" dirty="0"/>
            <a:t>Presentancion de propuesta de financiamiento al FM</a:t>
          </a:r>
        </a:p>
      </dgm:t>
    </dgm:pt>
    <dgm:pt modelId="{CD7740F8-1EEB-40D7-AF8C-89459C5D06E3}" type="parTrans" cxnId="{81CFB4B9-E053-4FBC-81D2-8E197AE73F3E}">
      <dgm:prSet/>
      <dgm:spPr/>
      <dgm:t>
        <a:bodyPr/>
        <a:lstStyle/>
        <a:p>
          <a:endParaRPr lang="es-ES"/>
        </a:p>
      </dgm:t>
    </dgm:pt>
    <dgm:pt modelId="{CD7470C5-0DA7-4201-9045-180A9EDFCE7B}" type="sibTrans" cxnId="{81CFB4B9-E053-4FBC-81D2-8E197AE73F3E}">
      <dgm:prSet/>
      <dgm:spPr/>
      <dgm:t>
        <a:bodyPr/>
        <a:lstStyle/>
        <a:p>
          <a:endParaRPr lang="es-ES"/>
        </a:p>
      </dgm:t>
    </dgm:pt>
    <dgm:pt modelId="{694D7EBD-6EA4-4E5B-80BF-DDA50AA568F6}" type="pres">
      <dgm:prSet presAssocID="{0AF514C1-4684-4D54-B9D6-F797B9985F05}" presName="Name0" presStyleCnt="0">
        <dgm:presLayoutVars>
          <dgm:dir/>
          <dgm:resizeHandles val="exact"/>
        </dgm:presLayoutVars>
      </dgm:prSet>
      <dgm:spPr/>
      <dgm:t>
        <a:bodyPr/>
        <a:lstStyle/>
        <a:p>
          <a:endParaRPr lang="es-ES"/>
        </a:p>
      </dgm:t>
    </dgm:pt>
    <dgm:pt modelId="{6D231FFB-AD5F-4A9D-AB9B-FDF68D0AD45E}" type="pres">
      <dgm:prSet presAssocID="{7B9B4EAC-491E-4150-AA5E-D79D8188CC7D}" presName="node" presStyleLbl="node1" presStyleIdx="0" presStyleCnt="4">
        <dgm:presLayoutVars>
          <dgm:bulletEnabled val="1"/>
        </dgm:presLayoutVars>
      </dgm:prSet>
      <dgm:spPr/>
      <dgm:t>
        <a:bodyPr/>
        <a:lstStyle/>
        <a:p>
          <a:endParaRPr lang="en-US"/>
        </a:p>
      </dgm:t>
    </dgm:pt>
    <dgm:pt modelId="{F6638599-AC2D-489F-A0F3-85FC6FA2833B}" type="pres">
      <dgm:prSet presAssocID="{7D7FBA27-668A-4D4A-9999-9DE0964E726B}" presName="sibTrans" presStyleCnt="0"/>
      <dgm:spPr/>
      <dgm:t>
        <a:bodyPr/>
        <a:lstStyle/>
        <a:p>
          <a:endParaRPr lang="es-ES"/>
        </a:p>
      </dgm:t>
    </dgm:pt>
    <dgm:pt modelId="{4B86635F-6529-4D9C-9049-35DD33B5DC52}" type="pres">
      <dgm:prSet presAssocID="{87F66454-F4CC-4F48-918E-CB172E9FD721}" presName="node" presStyleLbl="node1" presStyleIdx="1" presStyleCnt="4">
        <dgm:presLayoutVars>
          <dgm:bulletEnabled val="1"/>
        </dgm:presLayoutVars>
      </dgm:prSet>
      <dgm:spPr/>
      <dgm:t>
        <a:bodyPr/>
        <a:lstStyle/>
        <a:p>
          <a:endParaRPr lang="en-US"/>
        </a:p>
      </dgm:t>
    </dgm:pt>
    <dgm:pt modelId="{FEA6FBA2-3383-4D37-8E1D-55D8F1418A37}" type="pres">
      <dgm:prSet presAssocID="{2896C30F-8538-45D1-8D29-DCB79AC84684}" presName="sibTrans" presStyleCnt="0"/>
      <dgm:spPr/>
      <dgm:t>
        <a:bodyPr/>
        <a:lstStyle/>
        <a:p>
          <a:endParaRPr lang="es-ES"/>
        </a:p>
      </dgm:t>
    </dgm:pt>
    <dgm:pt modelId="{FE9C9A4F-B040-4B80-8D56-26889FDB6767}" type="pres">
      <dgm:prSet presAssocID="{1C33E03A-CE0D-4A4C-AA59-10744070C4BC}" presName="node" presStyleLbl="node1" presStyleIdx="2" presStyleCnt="4" custLinFactNeighborX="514">
        <dgm:presLayoutVars>
          <dgm:bulletEnabled val="1"/>
        </dgm:presLayoutVars>
      </dgm:prSet>
      <dgm:spPr/>
      <dgm:t>
        <a:bodyPr/>
        <a:lstStyle/>
        <a:p>
          <a:endParaRPr lang="en-US"/>
        </a:p>
      </dgm:t>
    </dgm:pt>
    <dgm:pt modelId="{FC33F32A-3257-479F-94A8-821DCBA11362}" type="pres">
      <dgm:prSet presAssocID="{EB1304B5-4EC3-4C84-9DFD-D151D29740F0}" presName="sibTrans" presStyleCnt="0"/>
      <dgm:spPr/>
      <dgm:t>
        <a:bodyPr/>
        <a:lstStyle/>
        <a:p>
          <a:endParaRPr lang="es-ES"/>
        </a:p>
      </dgm:t>
    </dgm:pt>
    <dgm:pt modelId="{05B94D2A-7C19-4926-BACC-126F9059776A}" type="pres">
      <dgm:prSet presAssocID="{D7A2FBEC-C980-413A-B6E0-F93F423C498C}" presName="node" presStyleLbl="node1" presStyleIdx="3" presStyleCnt="4" custLinFactNeighborX="514">
        <dgm:presLayoutVars>
          <dgm:bulletEnabled val="1"/>
        </dgm:presLayoutVars>
      </dgm:prSet>
      <dgm:spPr/>
      <dgm:t>
        <a:bodyPr/>
        <a:lstStyle/>
        <a:p>
          <a:endParaRPr lang="es-ES"/>
        </a:p>
      </dgm:t>
    </dgm:pt>
  </dgm:ptLst>
  <dgm:cxnLst>
    <dgm:cxn modelId="{81CFB4B9-E053-4FBC-81D2-8E197AE73F3E}" srcId="{0AF514C1-4684-4D54-B9D6-F797B9985F05}" destId="{D7A2FBEC-C980-413A-B6E0-F93F423C498C}" srcOrd="3" destOrd="0" parTransId="{CD7740F8-1EEB-40D7-AF8C-89459C5D06E3}" sibTransId="{CD7470C5-0DA7-4201-9045-180A9EDFCE7B}"/>
    <dgm:cxn modelId="{E43FD0C0-8441-499B-9CCD-44E028A4ABB6}" type="presOf" srcId="{7B9B4EAC-491E-4150-AA5E-D79D8188CC7D}" destId="{6D231FFB-AD5F-4A9D-AB9B-FDF68D0AD45E}" srcOrd="0" destOrd="0" presId="urn:microsoft.com/office/officeart/2005/8/layout/hList6"/>
    <dgm:cxn modelId="{C7DC0204-5E53-4C84-8445-5847BB19A162}" type="presOf" srcId="{D7A2FBEC-C980-413A-B6E0-F93F423C498C}" destId="{05B94D2A-7C19-4926-BACC-126F9059776A}" srcOrd="0" destOrd="0" presId="urn:microsoft.com/office/officeart/2005/8/layout/hList6"/>
    <dgm:cxn modelId="{DF26AE4A-BFCA-4AEF-9416-7157D9021497}" type="presOf" srcId="{0AF514C1-4684-4D54-B9D6-F797B9985F05}" destId="{694D7EBD-6EA4-4E5B-80BF-DDA50AA568F6}" srcOrd="0" destOrd="0" presId="urn:microsoft.com/office/officeart/2005/8/layout/hList6"/>
    <dgm:cxn modelId="{9D8EED9F-9519-45C1-B67C-767D407449C5}" srcId="{0AF514C1-4684-4D54-B9D6-F797B9985F05}" destId="{7B9B4EAC-491E-4150-AA5E-D79D8188CC7D}" srcOrd="0" destOrd="0" parTransId="{D1239471-CF12-491B-B5B3-FE3E5AA10911}" sibTransId="{7D7FBA27-668A-4D4A-9999-9DE0964E726B}"/>
    <dgm:cxn modelId="{64B90792-235D-41DB-8564-CA5CF94DE432}" type="presOf" srcId="{87F66454-F4CC-4F48-918E-CB172E9FD721}" destId="{4B86635F-6529-4D9C-9049-35DD33B5DC52}" srcOrd="0" destOrd="0" presId="urn:microsoft.com/office/officeart/2005/8/layout/hList6"/>
    <dgm:cxn modelId="{10285FEB-6E00-4430-AFA0-6273EBB08DDC}" type="presOf" srcId="{1C33E03A-CE0D-4A4C-AA59-10744070C4BC}" destId="{FE9C9A4F-B040-4B80-8D56-26889FDB6767}" srcOrd="0" destOrd="0" presId="urn:microsoft.com/office/officeart/2005/8/layout/hList6"/>
    <dgm:cxn modelId="{DEB41FA6-5B6A-4558-950C-B4B0CE0DDC59}" srcId="{0AF514C1-4684-4D54-B9D6-F797B9985F05}" destId="{87F66454-F4CC-4F48-918E-CB172E9FD721}" srcOrd="1" destOrd="0" parTransId="{F5357826-32ED-4229-B150-2884FFCFA471}" sibTransId="{2896C30F-8538-45D1-8D29-DCB79AC84684}"/>
    <dgm:cxn modelId="{40354CEA-03B9-478F-B0A2-B4050040FD90}" srcId="{0AF514C1-4684-4D54-B9D6-F797B9985F05}" destId="{1C33E03A-CE0D-4A4C-AA59-10744070C4BC}" srcOrd="2" destOrd="0" parTransId="{9A49A636-7670-4BAF-B335-CB6BCEC1A682}" sibTransId="{EB1304B5-4EC3-4C84-9DFD-D151D29740F0}"/>
    <dgm:cxn modelId="{8C95AE77-B08A-4A50-A0A6-9EEE2F49C344}" type="presParOf" srcId="{694D7EBD-6EA4-4E5B-80BF-DDA50AA568F6}" destId="{6D231FFB-AD5F-4A9D-AB9B-FDF68D0AD45E}" srcOrd="0" destOrd="0" presId="urn:microsoft.com/office/officeart/2005/8/layout/hList6"/>
    <dgm:cxn modelId="{1F8E1852-B56D-4B94-B120-19693EE8A78E}" type="presParOf" srcId="{694D7EBD-6EA4-4E5B-80BF-DDA50AA568F6}" destId="{F6638599-AC2D-489F-A0F3-85FC6FA2833B}" srcOrd="1" destOrd="0" presId="urn:microsoft.com/office/officeart/2005/8/layout/hList6"/>
    <dgm:cxn modelId="{57B80367-CFD1-4660-8B23-FE7C747D0A1E}" type="presParOf" srcId="{694D7EBD-6EA4-4E5B-80BF-DDA50AA568F6}" destId="{4B86635F-6529-4D9C-9049-35DD33B5DC52}" srcOrd="2" destOrd="0" presId="urn:microsoft.com/office/officeart/2005/8/layout/hList6"/>
    <dgm:cxn modelId="{5BE8B03D-FE84-4F09-8729-B463884CAA12}" type="presParOf" srcId="{694D7EBD-6EA4-4E5B-80BF-DDA50AA568F6}" destId="{FEA6FBA2-3383-4D37-8E1D-55D8F1418A37}" srcOrd="3" destOrd="0" presId="urn:microsoft.com/office/officeart/2005/8/layout/hList6"/>
    <dgm:cxn modelId="{E4D7DC94-39E9-4506-940A-4AF183F4ED7A}" type="presParOf" srcId="{694D7EBD-6EA4-4E5B-80BF-DDA50AA568F6}" destId="{FE9C9A4F-B040-4B80-8D56-26889FDB6767}" srcOrd="4" destOrd="0" presId="urn:microsoft.com/office/officeart/2005/8/layout/hList6"/>
    <dgm:cxn modelId="{B40C9377-E69F-4508-9C35-466AD945D955}" type="presParOf" srcId="{694D7EBD-6EA4-4E5B-80BF-DDA50AA568F6}" destId="{FC33F32A-3257-479F-94A8-821DCBA11362}" srcOrd="5" destOrd="0" presId="urn:microsoft.com/office/officeart/2005/8/layout/hList6"/>
    <dgm:cxn modelId="{9E93F7B6-1D8F-41DC-99BD-066306AC1588}" type="presParOf" srcId="{694D7EBD-6EA4-4E5B-80BF-DDA50AA568F6}" destId="{05B94D2A-7C19-4926-BACC-126F9059776A}"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8915857E-FC45-437D-A6AD-AE3EFA611075}" type="datetimeFigureOut">
              <a:rPr lang="en-GB" smtClean="0"/>
              <a:pPr/>
              <a:t>24/04/2014</a:t>
            </a:fld>
            <a:endParaRPr lang="en-GB" dirty="0"/>
          </a:p>
        </p:txBody>
      </p:sp>
      <p:sp>
        <p:nvSpPr>
          <p:cNvPr id="4" name="Footer Placeholder 3"/>
          <p:cNvSpPr>
            <a:spLocks noGrp="1"/>
          </p:cNvSpPr>
          <p:nvPr>
            <p:ph type="ftr" sz="quarter" idx="2"/>
          </p:nvPr>
        </p:nvSpPr>
        <p:spPr>
          <a:xfrm>
            <a:off x="1" y="8772669"/>
            <a:ext cx="3037840" cy="46180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1C125F39-A0F6-4702-8ABF-FE3D1F84BF9F}" type="slidenum">
              <a:rPr lang="en-GB" smtClean="0"/>
              <a:pPr/>
              <a:t>‹Nº›</a:t>
            </a:fld>
            <a:endParaRPr lang="en-GB" dirty="0"/>
          </a:p>
        </p:txBody>
      </p:sp>
    </p:spTree>
    <p:extLst>
      <p:ext uri="{BB962C8B-B14F-4D97-AF65-F5344CB8AC3E}">
        <p14:creationId xmlns:p14="http://schemas.microsoft.com/office/powerpoint/2010/main" val="736038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dirty="0"/>
          </a:p>
        </p:txBody>
      </p:sp>
      <p:sp>
        <p:nvSpPr>
          <p:cNvPr id="3" name="Date Placeholder 2"/>
          <p:cNvSpPr>
            <a:spLocks noGrp="1"/>
          </p:cNvSpPr>
          <p:nvPr>
            <p:ph type="dt" idx="1"/>
          </p:nvPr>
        </p:nvSpPr>
        <p:spPr>
          <a:xfrm>
            <a:off x="3970938" y="0"/>
            <a:ext cx="3037840" cy="461804"/>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771A5F6-C032-49F2-AD1F-24108F883484}" type="datetimeFigureOut">
              <a:rPr lang="en-GB"/>
              <a:pPr>
                <a:defRPr/>
              </a:pPr>
              <a:t>24/04/2014</a:t>
            </a:fld>
            <a:endParaRPr lang="en-GB" dirty="0"/>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701040" y="4387136"/>
            <a:ext cx="5608320" cy="4156234"/>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1" y="8772669"/>
            <a:ext cx="3037840" cy="461804"/>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5C06B886-40A9-424B-AB76-584F8DDD5C90}" type="slidenum">
              <a:rPr lang="en-GB"/>
              <a:pPr>
                <a:defRPr/>
              </a:pPr>
              <a:t>‹Nº›</a:t>
            </a:fld>
            <a:endParaRPr lang="en-GB" dirty="0"/>
          </a:p>
        </p:txBody>
      </p:sp>
    </p:spTree>
    <p:extLst>
      <p:ext uri="{BB962C8B-B14F-4D97-AF65-F5344CB8AC3E}">
        <p14:creationId xmlns:p14="http://schemas.microsoft.com/office/powerpoint/2010/main" val="207693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96975" y="693738"/>
            <a:ext cx="4616450" cy="346233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1</a:t>
            </a:fld>
            <a:endParaRPr lang="en-GB" dirty="0"/>
          </a:p>
        </p:txBody>
      </p:sp>
    </p:spTree>
    <p:extLst>
      <p:ext uri="{BB962C8B-B14F-4D97-AF65-F5344CB8AC3E}">
        <p14:creationId xmlns:p14="http://schemas.microsoft.com/office/powerpoint/2010/main" val="4260421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11</a:t>
            </a:fld>
            <a:endParaRPr lang="en-GB" dirty="0"/>
          </a:p>
        </p:txBody>
      </p:sp>
    </p:spTree>
    <p:extLst>
      <p:ext uri="{BB962C8B-B14F-4D97-AF65-F5344CB8AC3E}">
        <p14:creationId xmlns:p14="http://schemas.microsoft.com/office/powerpoint/2010/main" val="1912163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12</a:t>
            </a:fld>
            <a:endParaRPr lang="en-GB" dirty="0"/>
          </a:p>
        </p:txBody>
      </p:sp>
    </p:spTree>
    <p:extLst>
      <p:ext uri="{BB962C8B-B14F-4D97-AF65-F5344CB8AC3E}">
        <p14:creationId xmlns:p14="http://schemas.microsoft.com/office/powerpoint/2010/main" val="355545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13</a:t>
            </a:fld>
            <a:endParaRPr lang="en-GB" dirty="0"/>
          </a:p>
        </p:txBody>
      </p:sp>
    </p:spTree>
    <p:extLst>
      <p:ext uri="{BB962C8B-B14F-4D97-AF65-F5344CB8AC3E}">
        <p14:creationId xmlns:p14="http://schemas.microsoft.com/office/powerpoint/2010/main" val="2716599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17</a:t>
            </a:fld>
            <a:endParaRPr lang="en-GB" dirty="0"/>
          </a:p>
        </p:txBody>
      </p:sp>
    </p:spTree>
    <p:extLst>
      <p:ext uri="{BB962C8B-B14F-4D97-AF65-F5344CB8AC3E}">
        <p14:creationId xmlns:p14="http://schemas.microsoft.com/office/powerpoint/2010/main" val="425513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20</a:t>
            </a:fld>
            <a:endParaRPr lang="en-GB" dirty="0"/>
          </a:p>
        </p:txBody>
      </p:sp>
    </p:spTree>
    <p:extLst>
      <p:ext uri="{BB962C8B-B14F-4D97-AF65-F5344CB8AC3E}">
        <p14:creationId xmlns:p14="http://schemas.microsoft.com/office/powerpoint/2010/main" val="1467945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21</a:t>
            </a:fld>
            <a:endParaRPr lang="en-GB" dirty="0"/>
          </a:p>
        </p:txBody>
      </p:sp>
    </p:spTree>
    <p:extLst>
      <p:ext uri="{BB962C8B-B14F-4D97-AF65-F5344CB8AC3E}">
        <p14:creationId xmlns:p14="http://schemas.microsoft.com/office/powerpoint/2010/main" val="1433906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22</a:t>
            </a:fld>
            <a:endParaRPr lang="en-GB" dirty="0"/>
          </a:p>
        </p:txBody>
      </p:sp>
    </p:spTree>
    <p:extLst>
      <p:ext uri="{BB962C8B-B14F-4D97-AF65-F5344CB8AC3E}">
        <p14:creationId xmlns:p14="http://schemas.microsoft.com/office/powerpoint/2010/main" val="188122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23</a:t>
            </a:fld>
            <a:endParaRPr lang="en-GB" dirty="0"/>
          </a:p>
        </p:txBody>
      </p:sp>
    </p:spTree>
    <p:extLst>
      <p:ext uri="{BB962C8B-B14F-4D97-AF65-F5344CB8AC3E}">
        <p14:creationId xmlns:p14="http://schemas.microsoft.com/office/powerpoint/2010/main" val="50319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24</a:t>
            </a:fld>
            <a:endParaRPr lang="en-GB" dirty="0"/>
          </a:p>
        </p:txBody>
      </p:sp>
    </p:spTree>
    <p:extLst>
      <p:ext uri="{BB962C8B-B14F-4D97-AF65-F5344CB8AC3E}">
        <p14:creationId xmlns:p14="http://schemas.microsoft.com/office/powerpoint/2010/main" val="213976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96975" y="693738"/>
            <a:ext cx="4616450" cy="346233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26</a:t>
            </a:fld>
            <a:endParaRPr lang="en-GB" dirty="0"/>
          </a:p>
        </p:txBody>
      </p:sp>
    </p:spTree>
    <p:extLst>
      <p:ext uri="{BB962C8B-B14F-4D97-AF65-F5344CB8AC3E}">
        <p14:creationId xmlns:p14="http://schemas.microsoft.com/office/powerpoint/2010/main" val="75043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2</a:t>
            </a:fld>
            <a:endParaRPr lang="en-GB" dirty="0"/>
          </a:p>
        </p:txBody>
      </p:sp>
    </p:spTree>
    <p:extLst>
      <p:ext uri="{BB962C8B-B14F-4D97-AF65-F5344CB8AC3E}">
        <p14:creationId xmlns:p14="http://schemas.microsoft.com/office/powerpoint/2010/main" val="280422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4</a:t>
            </a:fld>
            <a:endParaRPr lang="en-GB" dirty="0"/>
          </a:p>
        </p:txBody>
      </p:sp>
    </p:spTree>
    <p:extLst>
      <p:ext uri="{BB962C8B-B14F-4D97-AF65-F5344CB8AC3E}">
        <p14:creationId xmlns:p14="http://schemas.microsoft.com/office/powerpoint/2010/main" val="403737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r>
              <a:rPr lang="en-US" dirty="0" smtClean="0"/>
              <a:t>Key words: </a:t>
            </a:r>
          </a:p>
          <a:p>
            <a:r>
              <a:rPr lang="en-US" dirty="0" smtClean="0"/>
              <a:t>4 , four stages, </a:t>
            </a:r>
            <a:r>
              <a:rPr lang="en-US" baseline="0" dirty="0" smtClean="0"/>
              <a:t>movement, timeline, years, period, ahead, steps, aspects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FA21DDC-EA38-4C1E-9CF8-9A1EF67C368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4980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6</a:t>
            </a:fld>
            <a:endParaRPr lang="en-GB" dirty="0"/>
          </a:p>
        </p:txBody>
      </p:sp>
    </p:spTree>
    <p:extLst>
      <p:ext uri="{BB962C8B-B14F-4D97-AF65-F5344CB8AC3E}">
        <p14:creationId xmlns:p14="http://schemas.microsoft.com/office/powerpoint/2010/main" val="1547224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A097771-2F2C-4BAA-82D1-EE2EA18D3D30}" type="slidenum">
              <a:rPr lang="es-ES" smtClean="0"/>
              <a:pPr/>
              <a:t>7</a:t>
            </a:fld>
            <a:endParaRPr lang="es-ES"/>
          </a:p>
        </p:txBody>
      </p:sp>
    </p:spTree>
    <p:extLst>
      <p:ext uri="{BB962C8B-B14F-4D97-AF65-F5344CB8AC3E}">
        <p14:creationId xmlns:p14="http://schemas.microsoft.com/office/powerpoint/2010/main" val="290553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8</a:t>
            </a:fld>
            <a:endParaRPr lang="en-GB" dirty="0"/>
          </a:p>
        </p:txBody>
      </p:sp>
    </p:spTree>
    <p:extLst>
      <p:ext uri="{BB962C8B-B14F-4D97-AF65-F5344CB8AC3E}">
        <p14:creationId xmlns:p14="http://schemas.microsoft.com/office/powerpoint/2010/main" val="52189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9</a:t>
            </a:fld>
            <a:endParaRPr lang="en-GB" dirty="0"/>
          </a:p>
        </p:txBody>
      </p:sp>
    </p:spTree>
    <p:extLst>
      <p:ext uri="{BB962C8B-B14F-4D97-AF65-F5344CB8AC3E}">
        <p14:creationId xmlns:p14="http://schemas.microsoft.com/office/powerpoint/2010/main" val="259263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C06B886-40A9-424B-AB76-584F8DDD5C90}" type="slidenum">
              <a:rPr lang="en-GB" smtClean="0"/>
              <a:pPr>
                <a:defRPr/>
              </a:pPr>
              <a:t>10</a:t>
            </a:fld>
            <a:endParaRPr lang="en-GB" dirty="0"/>
          </a:p>
        </p:txBody>
      </p:sp>
    </p:spTree>
    <p:extLst>
      <p:ext uri="{BB962C8B-B14F-4D97-AF65-F5344CB8AC3E}">
        <p14:creationId xmlns:p14="http://schemas.microsoft.com/office/powerpoint/2010/main" val="287886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61D5690-C361-4338-A61B-2C035719D7E6}" type="slidenum">
              <a:rPr lang="en-US"/>
              <a:pPr>
                <a:defRPr/>
              </a:pPr>
              <a:t>‹Nº›</a:t>
            </a:fld>
            <a:endParaRPr lang="en-US" dirty="0"/>
          </a:p>
        </p:txBody>
      </p:sp>
    </p:spTree>
    <p:extLst>
      <p:ext uri="{BB962C8B-B14F-4D97-AF65-F5344CB8AC3E}">
        <p14:creationId xmlns:p14="http://schemas.microsoft.com/office/powerpoint/2010/main" val="1833544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377BCED5-3A4D-4810-9AD3-BB138BC1380C}" type="slidenum">
              <a:rPr lang="en-US"/>
              <a:pPr>
                <a:defRPr/>
              </a:pPr>
              <a:t>‹Nº›</a:t>
            </a:fld>
            <a:endParaRPr lang="en-US" dirty="0"/>
          </a:p>
        </p:txBody>
      </p:sp>
    </p:spTree>
    <p:extLst>
      <p:ext uri="{BB962C8B-B14F-4D97-AF65-F5344CB8AC3E}">
        <p14:creationId xmlns:p14="http://schemas.microsoft.com/office/powerpoint/2010/main" val="39684410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337FAA-0B6E-460A-BBA1-00C868D68144}" type="slidenum">
              <a:rPr lang="en-US"/>
              <a:pPr>
                <a:defRPr/>
              </a:pPr>
              <a:t>‹Nº›</a:t>
            </a:fld>
            <a:endParaRPr lang="en-US" dirty="0"/>
          </a:p>
        </p:txBody>
      </p:sp>
    </p:spTree>
    <p:extLst>
      <p:ext uri="{BB962C8B-B14F-4D97-AF65-F5344CB8AC3E}">
        <p14:creationId xmlns:p14="http://schemas.microsoft.com/office/powerpoint/2010/main" val="39305495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7"/>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lgn="l">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6741C714-9A65-4B4C-8997-A213AF8E6B90}" type="slidenum">
              <a:rPr lang="en-US"/>
              <a:pPr>
                <a:defRPr/>
              </a:pPr>
              <a:t>‹Nº›</a:t>
            </a:fld>
            <a:endParaRPr lang="en-US" dirty="0"/>
          </a:p>
        </p:txBody>
      </p:sp>
    </p:spTree>
    <p:extLst>
      <p:ext uri="{BB962C8B-B14F-4D97-AF65-F5344CB8AC3E}">
        <p14:creationId xmlns:p14="http://schemas.microsoft.com/office/powerpoint/2010/main" val="32314907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57200" y="3938597"/>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lgn="l">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C8E7CC49-F527-4116-8BE7-32FFB076091E}" type="slidenum">
              <a:rPr lang="en-US"/>
              <a:pPr>
                <a:defRPr/>
              </a:pPr>
              <a:t>‹Nº›</a:t>
            </a:fld>
            <a:endParaRPr lang="en-US" dirty="0"/>
          </a:p>
        </p:txBody>
      </p:sp>
    </p:spTree>
    <p:extLst>
      <p:ext uri="{BB962C8B-B14F-4D97-AF65-F5344CB8AC3E}">
        <p14:creationId xmlns:p14="http://schemas.microsoft.com/office/powerpoint/2010/main" val="16285277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lgn="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D350DAA-FFED-4379-B8D4-5AE4814698AF}" type="slidenum">
              <a:rPr lang="en-US"/>
              <a:pPr>
                <a:defRPr/>
              </a:pPr>
              <a:t>‹Nº›</a:t>
            </a:fld>
            <a:endParaRPr lang="en-US" dirty="0"/>
          </a:p>
        </p:txBody>
      </p:sp>
    </p:spTree>
    <p:extLst>
      <p:ext uri="{BB962C8B-B14F-4D97-AF65-F5344CB8AC3E}">
        <p14:creationId xmlns:p14="http://schemas.microsoft.com/office/powerpoint/2010/main" val="244541939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06CC5C-3181-4058-98E2-F4BC306B5921}"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85B29-8EAC-4496-A609-58AB71BA6A3E}" type="slidenum">
              <a:rPr lang="en-US" smtClean="0"/>
              <a:pPr/>
              <a:t>‹Nº›</a:t>
            </a:fld>
            <a:endParaRPr lang="en-US"/>
          </a:p>
        </p:txBody>
      </p:sp>
    </p:spTree>
    <p:extLst>
      <p:ext uri="{BB962C8B-B14F-4D97-AF65-F5344CB8AC3E}">
        <p14:creationId xmlns:p14="http://schemas.microsoft.com/office/powerpoint/2010/main" val="305919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6CC5C-3181-4058-98E2-F4BC306B5921}"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85B29-8EAC-4496-A609-58AB71BA6A3E}" type="slidenum">
              <a:rPr lang="en-US" smtClean="0"/>
              <a:pPr/>
              <a:t>‹Nº›</a:t>
            </a:fld>
            <a:endParaRPr lang="en-US"/>
          </a:p>
        </p:txBody>
      </p:sp>
    </p:spTree>
    <p:extLst>
      <p:ext uri="{BB962C8B-B14F-4D97-AF65-F5344CB8AC3E}">
        <p14:creationId xmlns:p14="http://schemas.microsoft.com/office/powerpoint/2010/main" val="321049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6CC5C-3181-4058-98E2-F4BC306B5921}"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85B29-8EAC-4496-A609-58AB71BA6A3E}" type="slidenum">
              <a:rPr lang="en-US" smtClean="0"/>
              <a:pPr/>
              <a:t>‹Nº›</a:t>
            </a:fld>
            <a:endParaRPr lang="en-US"/>
          </a:p>
        </p:txBody>
      </p:sp>
    </p:spTree>
    <p:extLst>
      <p:ext uri="{BB962C8B-B14F-4D97-AF65-F5344CB8AC3E}">
        <p14:creationId xmlns:p14="http://schemas.microsoft.com/office/powerpoint/2010/main" val="111195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06CC5C-3181-4058-98E2-F4BC306B5921}" type="datetimeFigureOut">
              <a:rPr lang="en-US" smtClean="0"/>
              <a:pPr/>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85B29-8EAC-4496-A609-58AB71BA6A3E}" type="slidenum">
              <a:rPr lang="en-US" smtClean="0"/>
              <a:pPr/>
              <a:t>‹Nº›</a:t>
            </a:fld>
            <a:endParaRPr lang="en-US"/>
          </a:p>
        </p:txBody>
      </p:sp>
    </p:spTree>
    <p:extLst>
      <p:ext uri="{BB962C8B-B14F-4D97-AF65-F5344CB8AC3E}">
        <p14:creationId xmlns:p14="http://schemas.microsoft.com/office/powerpoint/2010/main" val="488925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06CC5C-3181-4058-98E2-F4BC306B5921}" type="datetimeFigureOut">
              <a:rPr lang="en-US" smtClean="0"/>
              <a:pPr/>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85B29-8EAC-4496-A609-58AB71BA6A3E}" type="slidenum">
              <a:rPr lang="en-US" smtClean="0"/>
              <a:pPr/>
              <a:t>‹Nº›</a:t>
            </a:fld>
            <a:endParaRPr lang="en-US"/>
          </a:p>
        </p:txBody>
      </p:sp>
    </p:spTree>
    <p:extLst>
      <p:ext uri="{BB962C8B-B14F-4D97-AF65-F5344CB8AC3E}">
        <p14:creationId xmlns:p14="http://schemas.microsoft.com/office/powerpoint/2010/main" val="201679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FBEC3551-39D2-406C-B4BD-FEE1781D02EB}" type="slidenum">
              <a:rPr lang="en-US"/>
              <a:pPr>
                <a:defRPr/>
              </a:pPr>
              <a:t>‹Nº›</a:t>
            </a:fld>
            <a:endParaRPr lang="en-US" dirty="0"/>
          </a:p>
        </p:txBody>
      </p:sp>
    </p:spTree>
    <p:extLst>
      <p:ext uri="{BB962C8B-B14F-4D97-AF65-F5344CB8AC3E}">
        <p14:creationId xmlns:p14="http://schemas.microsoft.com/office/powerpoint/2010/main" val="16064772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06CC5C-3181-4058-98E2-F4BC306B5921}" type="datetimeFigureOut">
              <a:rPr lang="en-US" smtClean="0"/>
              <a:pPr/>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85B29-8EAC-4496-A609-58AB71BA6A3E}" type="slidenum">
              <a:rPr lang="en-US" smtClean="0"/>
              <a:pPr/>
              <a:t>‹Nº›</a:t>
            </a:fld>
            <a:endParaRPr lang="en-US"/>
          </a:p>
        </p:txBody>
      </p:sp>
    </p:spTree>
    <p:extLst>
      <p:ext uri="{BB962C8B-B14F-4D97-AF65-F5344CB8AC3E}">
        <p14:creationId xmlns:p14="http://schemas.microsoft.com/office/powerpoint/2010/main" val="1484065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6CC5C-3181-4058-98E2-F4BC306B5921}" type="datetimeFigureOut">
              <a:rPr lang="en-US" smtClean="0"/>
              <a:pPr/>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85B29-8EAC-4496-A609-58AB71BA6A3E}" type="slidenum">
              <a:rPr lang="en-US" smtClean="0"/>
              <a:pPr/>
              <a:t>‹Nº›</a:t>
            </a:fld>
            <a:endParaRPr lang="en-US"/>
          </a:p>
        </p:txBody>
      </p:sp>
    </p:spTree>
    <p:extLst>
      <p:ext uri="{BB962C8B-B14F-4D97-AF65-F5344CB8AC3E}">
        <p14:creationId xmlns:p14="http://schemas.microsoft.com/office/powerpoint/2010/main" val="38094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6CC5C-3181-4058-98E2-F4BC306B5921}" type="datetimeFigureOut">
              <a:rPr lang="en-US" smtClean="0"/>
              <a:pPr/>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85B29-8EAC-4496-A609-58AB71BA6A3E}" type="slidenum">
              <a:rPr lang="en-US" smtClean="0"/>
              <a:pPr/>
              <a:t>‹Nº›</a:t>
            </a:fld>
            <a:endParaRPr lang="en-US"/>
          </a:p>
        </p:txBody>
      </p:sp>
    </p:spTree>
    <p:extLst>
      <p:ext uri="{BB962C8B-B14F-4D97-AF65-F5344CB8AC3E}">
        <p14:creationId xmlns:p14="http://schemas.microsoft.com/office/powerpoint/2010/main" val="4079006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6CC5C-3181-4058-98E2-F4BC306B5921}" type="datetimeFigureOut">
              <a:rPr lang="en-US" smtClean="0"/>
              <a:pPr/>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85B29-8EAC-4496-A609-58AB71BA6A3E}" type="slidenum">
              <a:rPr lang="en-US" smtClean="0"/>
              <a:pPr/>
              <a:t>‹Nº›</a:t>
            </a:fld>
            <a:endParaRPr lang="en-US"/>
          </a:p>
        </p:txBody>
      </p:sp>
    </p:spTree>
    <p:extLst>
      <p:ext uri="{BB962C8B-B14F-4D97-AF65-F5344CB8AC3E}">
        <p14:creationId xmlns:p14="http://schemas.microsoft.com/office/powerpoint/2010/main" val="2041164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6CC5C-3181-4058-98E2-F4BC306B5921}"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85B29-8EAC-4496-A609-58AB71BA6A3E}" type="slidenum">
              <a:rPr lang="en-US" smtClean="0"/>
              <a:pPr/>
              <a:t>‹Nº›</a:t>
            </a:fld>
            <a:endParaRPr lang="en-US"/>
          </a:p>
        </p:txBody>
      </p:sp>
    </p:spTree>
    <p:extLst>
      <p:ext uri="{BB962C8B-B14F-4D97-AF65-F5344CB8AC3E}">
        <p14:creationId xmlns:p14="http://schemas.microsoft.com/office/powerpoint/2010/main" val="1095285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6CC5C-3181-4058-98E2-F4BC306B5921}"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85B29-8EAC-4496-A609-58AB71BA6A3E}" type="slidenum">
              <a:rPr lang="en-US" smtClean="0"/>
              <a:pPr/>
              <a:t>‹Nº›</a:t>
            </a:fld>
            <a:endParaRPr lang="en-US"/>
          </a:p>
        </p:txBody>
      </p:sp>
    </p:spTree>
    <p:extLst>
      <p:ext uri="{BB962C8B-B14F-4D97-AF65-F5344CB8AC3E}">
        <p14:creationId xmlns:p14="http://schemas.microsoft.com/office/powerpoint/2010/main" val="173086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F31061C2-1701-41CE-8D92-7CBBFFE694FC}" type="slidenum">
              <a:rPr lang="en-US"/>
              <a:pPr>
                <a:defRPr/>
              </a:pPr>
              <a:t>‹Nº›</a:t>
            </a:fld>
            <a:endParaRPr lang="en-US" dirty="0"/>
          </a:p>
        </p:txBody>
      </p:sp>
    </p:spTree>
    <p:extLst>
      <p:ext uri="{BB962C8B-B14F-4D97-AF65-F5344CB8AC3E}">
        <p14:creationId xmlns:p14="http://schemas.microsoft.com/office/powerpoint/2010/main" val="1152325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7"/>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52D137A7-A50D-4BF3-9E6B-E6270AA3F326}" type="slidenum">
              <a:rPr lang="en-US"/>
              <a:pPr>
                <a:defRPr/>
              </a:pPr>
              <a:t>‹Nº›</a:t>
            </a:fld>
            <a:endParaRPr lang="en-US" dirty="0"/>
          </a:p>
        </p:txBody>
      </p:sp>
    </p:spTree>
    <p:extLst>
      <p:ext uri="{BB962C8B-B14F-4D97-AF65-F5344CB8AC3E}">
        <p14:creationId xmlns:p14="http://schemas.microsoft.com/office/powerpoint/2010/main" val="1891147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3DD7A2E-EE7A-489B-AC01-B41FBD1D155C}" type="slidenum">
              <a:rPr lang="en-US"/>
              <a:pPr>
                <a:defRPr/>
              </a:pPr>
              <a:t>‹Nº›</a:t>
            </a:fld>
            <a:endParaRPr lang="en-US" dirty="0"/>
          </a:p>
        </p:txBody>
      </p:sp>
    </p:spTree>
    <p:extLst>
      <p:ext uri="{BB962C8B-B14F-4D97-AF65-F5344CB8AC3E}">
        <p14:creationId xmlns:p14="http://schemas.microsoft.com/office/powerpoint/2010/main" val="2893139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325FFFFF-5020-4BB7-8F71-F6D5A4DF3BAE}" type="slidenum">
              <a:rPr lang="en-US"/>
              <a:pPr>
                <a:defRPr/>
              </a:pPr>
              <a:t>‹Nº›</a:t>
            </a:fld>
            <a:endParaRPr lang="en-US" dirty="0"/>
          </a:p>
        </p:txBody>
      </p:sp>
    </p:spTree>
    <p:extLst>
      <p:ext uri="{BB962C8B-B14F-4D97-AF65-F5344CB8AC3E}">
        <p14:creationId xmlns:p14="http://schemas.microsoft.com/office/powerpoint/2010/main" val="278781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96F6F0C5-B324-4BE1-BBA8-E8435A800837}" type="slidenum">
              <a:rPr lang="en-US"/>
              <a:pPr>
                <a:defRPr/>
              </a:pPr>
              <a:t>‹Nº›</a:t>
            </a:fld>
            <a:endParaRPr lang="en-US" dirty="0"/>
          </a:p>
        </p:txBody>
      </p:sp>
    </p:spTree>
    <p:extLst>
      <p:ext uri="{BB962C8B-B14F-4D97-AF65-F5344CB8AC3E}">
        <p14:creationId xmlns:p14="http://schemas.microsoft.com/office/powerpoint/2010/main" val="118551874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cs typeface="Arial" charset="0"/>
              </a:defRPr>
            </a:lvl1pPr>
          </a:lstStyle>
          <a:p>
            <a:pPr>
              <a:defRPr/>
            </a:pPr>
            <a:fld id="{8A2CF05F-48ED-416B-B7D1-C8763478EA31}" type="slidenum">
              <a:rPr lang="en-US"/>
              <a:pPr>
                <a:defRPr/>
              </a:pPr>
              <a:t>‹Nº›</a:t>
            </a:fld>
            <a:endParaRPr lang="en-US" dirty="0"/>
          </a:p>
        </p:txBody>
      </p:sp>
    </p:spTree>
    <p:extLst>
      <p:ext uri="{BB962C8B-B14F-4D97-AF65-F5344CB8AC3E}">
        <p14:creationId xmlns:p14="http://schemas.microsoft.com/office/powerpoint/2010/main" val="3186597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F59B91F8-2A22-4F50-AA45-E317E81B4F53}" type="slidenum">
              <a:rPr lang="en-US"/>
              <a:pPr>
                <a:defRPr/>
              </a:pPr>
              <a:t>‹Nº›</a:t>
            </a:fld>
            <a:endParaRPr lang="en-US" dirty="0"/>
          </a:p>
        </p:txBody>
      </p:sp>
    </p:spTree>
    <p:extLst>
      <p:ext uri="{BB962C8B-B14F-4D97-AF65-F5344CB8AC3E}">
        <p14:creationId xmlns:p14="http://schemas.microsoft.com/office/powerpoint/2010/main" val="1951772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229D52C6-B80D-47D6-BB70-447AEA850BCF}" type="slidenum">
              <a:rPr lang="en-US"/>
              <a:pPr>
                <a:defRPr/>
              </a:pPr>
              <a:t>‹Nº›</a:t>
            </a:fld>
            <a:endParaRPr lang="en-US" dirty="0"/>
          </a:p>
        </p:txBody>
      </p:sp>
    </p:spTree>
    <p:extLst>
      <p:ext uri="{BB962C8B-B14F-4D97-AF65-F5344CB8AC3E}">
        <p14:creationId xmlns:p14="http://schemas.microsoft.com/office/powerpoint/2010/main" val="1248985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9"/>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F21A851F-CB8B-4CFC-8AB4-04C1EBC16D97}" type="slidenum">
              <a:rPr lang="en-US"/>
              <a:pPr>
                <a:defRPr/>
              </a:pPr>
              <a:t>‹Nº›</a:t>
            </a:fld>
            <a:endParaRPr lang="en-US" dirty="0"/>
          </a:p>
        </p:txBody>
      </p:sp>
    </p:spTree>
    <p:extLst>
      <p:ext uri="{BB962C8B-B14F-4D97-AF65-F5344CB8AC3E}">
        <p14:creationId xmlns:p14="http://schemas.microsoft.com/office/powerpoint/2010/main" val="2555781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92AED2A3-97CB-41C7-BFB6-6A4B043CAACF}" type="slidenum">
              <a:rPr lang="en-US"/>
              <a:pPr>
                <a:defRPr/>
              </a:pPr>
              <a:t>‹Nº›</a:t>
            </a:fld>
            <a:endParaRPr lang="en-US" dirty="0"/>
          </a:p>
        </p:txBody>
      </p:sp>
    </p:spTree>
    <p:extLst>
      <p:ext uri="{BB962C8B-B14F-4D97-AF65-F5344CB8AC3E}">
        <p14:creationId xmlns:p14="http://schemas.microsoft.com/office/powerpoint/2010/main" val="1032360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7"/>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42317A2A-F524-4BA2-8873-55E0CEA05BCC}" type="slidenum">
              <a:rPr lang="en-US"/>
              <a:pPr>
                <a:defRPr/>
              </a:pPr>
              <a:t>‹Nº›</a:t>
            </a:fld>
            <a:endParaRPr lang="en-US" dirty="0"/>
          </a:p>
        </p:txBody>
      </p:sp>
    </p:spTree>
    <p:extLst>
      <p:ext uri="{BB962C8B-B14F-4D97-AF65-F5344CB8AC3E}">
        <p14:creationId xmlns:p14="http://schemas.microsoft.com/office/powerpoint/2010/main" val="24936267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
            <a:ext cx="60198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B5CC263C-972E-404B-BD86-400DF713B82A}" type="slidenum">
              <a:rPr lang="en-US"/>
              <a:pPr>
                <a:defRPr/>
              </a:pPr>
              <a:t>‹Nº›</a:t>
            </a:fld>
            <a:endParaRPr lang="en-US" dirty="0"/>
          </a:p>
        </p:txBody>
      </p:sp>
    </p:spTree>
    <p:extLst>
      <p:ext uri="{BB962C8B-B14F-4D97-AF65-F5344CB8AC3E}">
        <p14:creationId xmlns:p14="http://schemas.microsoft.com/office/powerpoint/2010/main" val="3736175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C05C5ED-8FFF-43A6-BC15-F55B813E0C99}" type="slidenum">
              <a:rPr lang="en-US"/>
              <a:pPr>
                <a:defRPr/>
              </a:pPr>
              <a:t>‹Nº›</a:t>
            </a:fld>
            <a:endParaRPr lang="en-US" dirty="0"/>
          </a:p>
        </p:txBody>
      </p:sp>
    </p:spTree>
    <p:extLst>
      <p:ext uri="{BB962C8B-B14F-4D97-AF65-F5344CB8AC3E}">
        <p14:creationId xmlns:p14="http://schemas.microsoft.com/office/powerpoint/2010/main" val="3436970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7"/>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19238BD-80BA-44F5-84AF-97B2D92EEFC8}" type="slidenum">
              <a:rPr lang="en-US"/>
              <a:pPr>
                <a:defRPr/>
              </a:pPr>
              <a:t>‹Nº›</a:t>
            </a:fld>
            <a:endParaRPr lang="en-US" dirty="0"/>
          </a:p>
        </p:txBody>
      </p:sp>
    </p:spTree>
    <p:extLst>
      <p:ext uri="{BB962C8B-B14F-4D97-AF65-F5344CB8AC3E}">
        <p14:creationId xmlns:p14="http://schemas.microsoft.com/office/powerpoint/2010/main" val="2369160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ABEBE87B-C5A4-4003-B365-2FFB67DF8303}" type="slidenum">
              <a:rPr lang="en-US"/>
              <a:pPr>
                <a:defRPr/>
              </a:pPr>
              <a:t>‹Nº›</a:t>
            </a:fld>
            <a:endParaRPr lang="en-US" dirty="0"/>
          </a:p>
        </p:txBody>
      </p:sp>
    </p:spTree>
    <p:extLst>
      <p:ext uri="{BB962C8B-B14F-4D97-AF65-F5344CB8AC3E}">
        <p14:creationId xmlns:p14="http://schemas.microsoft.com/office/powerpoint/2010/main" val="103988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lgn="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A2989CE-A712-4170-B7C7-080635B0AE88}" type="slidenum">
              <a:rPr lang="en-US"/>
              <a:pPr>
                <a:defRPr/>
              </a:pPr>
              <a:t>‹Nº›</a:t>
            </a:fld>
            <a:endParaRPr lang="en-US" dirty="0"/>
          </a:p>
        </p:txBody>
      </p:sp>
    </p:spTree>
    <p:extLst>
      <p:ext uri="{BB962C8B-B14F-4D97-AF65-F5344CB8AC3E}">
        <p14:creationId xmlns:p14="http://schemas.microsoft.com/office/powerpoint/2010/main" val="294868690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75DD8CA1-EE75-42BA-96E0-FD05D9CCA087}" type="slidenum">
              <a:rPr lang="en-US"/>
              <a:pPr>
                <a:defRPr/>
              </a:pPr>
              <a:t>‹Nº›</a:t>
            </a:fld>
            <a:endParaRPr lang="en-US" dirty="0"/>
          </a:p>
        </p:txBody>
      </p:sp>
    </p:spTree>
    <p:extLst>
      <p:ext uri="{BB962C8B-B14F-4D97-AF65-F5344CB8AC3E}">
        <p14:creationId xmlns:p14="http://schemas.microsoft.com/office/powerpoint/2010/main" val="1389608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cs typeface="Arial" charset="0"/>
              </a:defRPr>
            </a:lvl1pPr>
          </a:lstStyle>
          <a:p>
            <a:pPr>
              <a:defRPr/>
            </a:pPr>
            <a:fld id="{CE5E28E6-E721-487F-8A5F-7A27EE1AC9E1}" type="slidenum">
              <a:rPr lang="en-US"/>
              <a:pPr>
                <a:defRPr/>
              </a:pPr>
              <a:t>‹Nº›</a:t>
            </a:fld>
            <a:endParaRPr lang="en-US" dirty="0"/>
          </a:p>
        </p:txBody>
      </p:sp>
    </p:spTree>
    <p:extLst>
      <p:ext uri="{BB962C8B-B14F-4D97-AF65-F5344CB8AC3E}">
        <p14:creationId xmlns:p14="http://schemas.microsoft.com/office/powerpoint/2010/main" val="4195130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20C02BE2-D79B-41AE-A32D-E05B632926B9}" type="slidenum">
              <a:rPr lang="en-US"/>
              <a:pPr>
                <a:defRPr/>
              </a:pPr>
              <a:t>‹Nº›</a:t>
            </a:fld>
            <a:endParaRPr lang="en-US" dirty="0"/>
          </a:p>
        </p:txBody>
      </p:sp>
    </p:spTree>
    <p:extLst>
      <p:ext uri="{BB962C8B-B14F-4D97-AF65-F5344CB8AC3E}">
        <p14:creationId xmlns:p14="http://schemas.microsoft.com/office/powerpoint/2010/main" val="137688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E9D4DA55-62D4-4895-98BF-754B95D9643C}" type="slidenum">
              <a:rPr lang="en-US"/>
              <a:pPr>
                <a:defRPr/>
              </a:pPr>
              <a:t>‹Nº›</a:t>
            </a:fld>
            <a:endParaRPr lang="en-US" dirty="0"/>
          </a:p>
        </p:txBody>
      </p:sp>
    </p:spTree>
    <p:extLst>
      <p:ext uri="{BB962C8B-B14F-4D97-AF65-F5344CB8AC3E}">
        <p14:creationId xmlns:p14="http://schemas.microsoft.com/office/powerpoint/2010/main" val="4293860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9"/>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AFD26488-332C-47B7-9295-299E9C73575A}" type="slidenum">
              <a:rPr lang="en-US"/>
              <a:pPr>
                <a:defRPr/>
              </a:pPr>
              <a:t>‹Nº›</a:t>
            </a:fld>
            <a:endParaRPr lang="en-US" dirty="0"/>
          </a:p>
        </p:txBody>
      </p:sp>
    </p:spTree>
    <p:extLst>
      <p:ext uri="{BB962C8B-B14F-4D97-AF65-F5344CB8AC3E}">
        <p14:creationId xmlns:p14="http://schemas.microsoft.com/office/powerpoint/2010/main" val="2111819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63ED0149-4D27-4E0E-B0CE-9A5DB949F577}" type="slidenum">
              <a:rPr lang="en-US"/>
              <a:pPr>
                <a:defRPr/>
              </a:pPr>
              <a:t>‹Nº›</a:t>
            </a:fld>
            <a:endParaRPr lang="en-US" dirty="0"/>
          </a:p>
        </p:txBody>
      </p:sp>
    </p:spTree>
    <p:extLst>
      <p:ext uri="{BB962C8B-B14F-4D97-AF65-F5344CB8AC3E}">
        <p14:creationId xmlns:p14="http://schemas.microsoft.com/office/powerpoint/2010/main" val="3471493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7"/>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249E5F03-1A18-4A10-8479-4A8147C2BF9D}" type="slidenum">
              <a:rPr lang="en-US"/>
              <a:pPr>
                <a:defRPr/>
              </a:pPr>
              <a:t>‹Nº›</a:t>
            </a:fld>
            <a:endParaRPr lang="en-US" dirty="0"/>
          </a:p>
        </p:txBody>
      </p:sp>
    </p:spTree>
    <p:extLst>
      <p:ext uri="{BB962C8B-B14F-4D97-AF65-F5344CB8AC3E}">
        <p14:creationId xmlns:p14="http://schemas.microsoft.com/office/powerpoint/2010/main" val="3513147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
            <a:ext cx="60198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5263B6F2-99C1-401B-BAAA-5DC4B4D716F8}" type="slidenum">
              <a:rPr lang="en-US"/>
              <a:pPr>
                <a:defRPr/>
              </a:pPr>
              <a:t>‹Nº›</a:t>
            </a:fld>
            <a:endParaRPr lang="en-US" dirty="0"/>
          </a:p>
        </p:txBody>
      </p:sp>
    </p:spTree>
    <p:extLst>
      <p:ext uri="{BB962C8B-B14F-4D97-AF65-F5344CB8AC3E}">
        <p14:creationId xmlns:p14="http://schemas.microsoft.com/office/powerpoint/2010/main" val="130007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lgn="l">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CF2F9DBF-AC08-488D-A3BE-0E20E54C66B0}" type="slidenum">
              <a:rPr lang="en-US"/>
              <a:pPr>
                <a:defRPr/>
              </a:pPr>
              <a:t>‹Nº›</a:t>
            </a:fld>
            <a:endParaRPr lang="en-US" dirty="0"/>
          </a:p>
        </p:txBody>
      </p:sp>
    </p:spTree>
    <p:extLst>
      <p:ext uri="{BB962C8B-B14F-4D97-AF65-F5344CB8AC3E}">
        <p14:creationId xmlns:p14="http://schemas.microsoft.com/office/powerpoint/2010/main" val="30935694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lgn="l">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7C217E8C-5E96-46B5-9389-44DBA023D06C}" type="slidenum">
              <a:rPr lang="en-US"/>
              <a:pPr>
                <a:defRPr/>
              </a:pPr>
              <a:t>‹Nº›</a:t>
            </a:fld>
            <a:endParaRPr lang="en-US" dirty="0"/>
          </a:p>
        </p:txBody>
      </p:sp>
    </p:spTree>
    <p:extLst>
      <p:ext uri="{BB962C8B-B14F-4D97-AF65-F5344CB8AC3E}">
        <p14:creationId xmlns:p14="http://schemas.microsoft.com/office/powerpoint/2010/main" val="42762302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lgn="l">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2BF288BF-B3CA-4631-B14E-782831CECC30}" type="slidenum">
              <a:rPr lang="en-US"/>
              <a:pPr>
                <a:defRPr/>
              </a:pPr>
              <a:t>‹Nº›</a:t>
            </a:fld>
            <a:endParaRPr lang="en-US" dirty="0"/>
          </a:p>
        </p:txBody>
      </p:sp>
    </p:spTree>
    <p:extLst>
      <p:ext uri="{BB962C8B-B14F-4D97-AF65-F5344CB8AC3E}">
        <p14:creationId xmlns:p14="http://schemas.microsoft.com/office/powerpoint/2010/main" val="34754986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lgn="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102E5A8-F083-470C-BA20-A29D4FBE81CC}" type="slidenum">
              <a:rPr lang="en-US"/>
              <a:pPr>
                <a:defRPr/>
              </a:pPr>
              <a:t>‹Nº›</a:t>
            </a:fld>
            <a:endParaRPr lang="en-US" dirty="0"/>
          </a:p>
        </p:txBody>
      </p:sp>
    </p:spTree>
    <p:extLst>
      <p:ext uri="{BB962C8B-B14F-4D97-AF65-F5344CB8AC3E}">
        <p14:creationId xmlns:p14="http://schemas.microsoft.com/office/powerpoint/2010/main" val="32315077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lgn="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BC2B3735-6E0C-4FE2-B2C0-7106F0D6E029}" type="slidenum">
              <a:rPr lang="en-US"/>
              <a:pPr>
                <a:defRPr/>
              </a:pPr>
              <a:t>‹Nº›</a:t>
            </a:fld>
            <a:endParaRPr lang="en-US" dirty="0"/>
          </a:p>
        </p:txBody>
      </p:sp>
    </p:spTree>
    <p:extLst>
      <p:ext uri="{BB962C8B-B14F-4D97-AF65-F5344CB8AC3E}">
        <p14:creationId xmlns:p14="http://schemas.microsoft.com/office/powerpoint/2010/main" val="27836859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E2EAD0C6-FA62-4932-87EA-FE227BF49350}"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6529" r:id="rId1"/>
    <p:sldLayoutId id="2147486530" r:id="rId2"/>
    <p:sldLayoutId id="2147486531" r:id="rId3"/>
    <p:sldLayoutId id="2147486532" r:id="rId4"/>
    <p:sldLayoutId id="2147486533" r:id="rId5"/>
    <p:sldLayoutId id="2147486534" r:id="rId6"/>
    <p:sldLayoutId id="2147486535" r:id="rId7"/>
    <p:sldLayoutId id="2147486536" r:id="rId8"/>
    <p:sldLayoutId id="2147486537" r:id="rId9"/>
    <p:sldLayoutId id="2147486538" r:id="rId10"/>
    <p:sldLayoutId id="2147486539" r:id="rId11"/>
    <p:sldLayoutId id="2147486540" r:id="rId12"/>
    <p:sldLayoutId id="2147486541" r:id="rId13"/>
    <p:sldLayoutId id="2147486542"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6CC5C-3181-4058-98E2-F4BC306B5921}" type="datetimeFigureOut">
              <a:rPr lang="en-US" smtClean="0"/>
              <a:pPr/>
              <a:t>4/24/2014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85B29-8EAC-4496-A609-58AB71BA6A3E}" type="slidenum">
              <a:rPr lang="en-US" smtClean="0"/>
              <a:pPr/>
              <a:t>‹Nº›</a:t>
            </a:fld>
            <a:endParaRPr lang="en-US"/>
          </a:p>
        </p:txBody>
      </p:sp>
    </p:spTree>
    <p:extLst>
      <p:ext uri="{BB962C8B-B14F-4D97-AF65-F5344CB8AC3E}">
        <p14:creationId xmlns:p14="http://schemas.microsoft.com/office/powerpoint/2010/main" val="1056553299"/>
      </p:ext>
    </p:extLst>
  </p:cSld>
  <p:clrMap bg1="lt1" tx1="dk1" bg2="lt2" tx2="dk2" accent1="accent1" accent2="accent2" accent3="accent3" accent4="accent4" accent5="accent5" accent6="accent6" hlink="hlink" folHlink="folHlink"/>
  <p:sldLayoutIdLst>
    <p:sldLayoutId id="2147486617" r:id="rId1"/>
    <p:sldLayoutId id="2147486618" r:id="rId2"/>
    <p:sldLayoutId id="2147486619" r:id="rId3"/>
    <p:sldLayoutId id="2147486620" r:id="rId4"/>
    <p:sldLayoutId id="2147486621" r:id="rId5"/>
    <p:sldLayoutId id="2147486622" r:id="rId6"/>
    <p:sldLayoutId id="2147486623" r:id="rId7"/>
    <p:sldLayoutId id="2147486624" r:id="rId8"/>
    <p:sldLayoutId id="2147486625" r:id="rId9"/>
    <p:sldLayoutId id="2147486626" r:id="rId10"/>
    <p:sldLayoutId id="21474866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833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n-US" dirty="0"/>
          </a:p>
        </p:txBody>
      </p:sp>
      <p:sp>
        <p:nvSpPr>
          <p:cNvPr id="4833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dirty="0"/>
          </a:p>
        </p:txBody>
      </p:sp>
      <p:sp>
        <p:nvSpPr>
          <p:cNvPr id="4833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BC7104EE-E9EF-4AA9-BFEA-1B6416237013}" type="slidenum">
              <a:rPr lang="en-US"/>
              <a:pPr>
                <a:defRPr/>
              </a:pPr>
              <a:t>‹Nº›</a:t>
            </a:fld>
            <a:endParaRPr lang="en-US" dirty="0"/>
          </a:p>
        </p:txBody>
      </p:sp>
      <p:sp>
        <p:nvSpPr>
          <p:cNvPr id="3077" name="Rectangle 7"/>
          <p:cNvSpPr>
            <a:spLocks noGrp="1" noChangeArrowheads="1"/>
          </p:cNvSpPr>
          <p:nvPr>
            <p:ph type="title"/>
          </p:nvPr>
        </p:nvSpPr>
        <p:spPr bwMode="auto">
          <a:xfrm>
            <a:off x="684218" y="0"/>
            <a:ext cx="7769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6493B2">
                      <a:alpha val="75000"/>
                    </a:srgbClr>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557" r:id="rId1"/>
    <p:sldLayoutId id="2147486558" r:id="rId2"/>
    <p:sldLayoutId id="2147486559" r:id="rId3"/>
    <p:sldLayoutId id="2147486560" r:id="rId4"/>
    <p:sldLayoutId id="2147486561" r:id="rId5"/>
    <p:sldLayoutId id="2147486562" r:id="rId6"/>
    <p:sldLayoutId id="2147486563" r:id="rId7"/>
    <p:sldLayoutId id="2147486564" r:id="rId8"/>
    <p:sldLayoutId id="2147486565" r:id="rId9"/>
    <p:sldLayoutId id="2147486566" r:id="rId10"/>
    <p:sldLayoutId id="2147486567" r:id="rId11"/>
  </p:sldLayoutIdLst>
  <p:txStyles>
    <p:titleStyle>
      <a:lvl1pPr algn="ctr" rtl="0" eaLnBrk="0" fontAlgn="base" hangingPunct="0">
        <a:spcBef>
          <a:spcPct val="0"/>
        </a:spcBef>
        <a:spcAft>
          <a:spcPct val="0"/>
        </a:spcAft>
        <a:defRPr sz="4800">
          <a:solidFill>
            <a:srgbClr val="5F5F5F"/>
          </a:solidFill>
          <a:latin typeface="+mj-lt"/>
          <a:ea typeface="+mj-ea"/>
          <a:cs typeface="+mj-cs"/>
        </a:defRPr>
      </a:lvl1pPr>
      <a:lvl2pPr algn="ctr" rtl="0" eaLnBrk="0" fontAlgn="base" hangingPunct="0">
        <a:spcBef>
          <a:spcPct val="0"/>
        </a:spcBef>
        <a:spcAft>
          <a:spcPct val="0"/>
        </a:spcAft>
        <a:defRPr sz="4800">
          <a:solidFill>
            <a:srgbClr val="5F5F5F"/>
          </a:solidFill>
          <a:latin typeface="Arial" charset="0"/>
        </a:defRPr>
      </a:lvl2pPr>
      <a:lvl3pPr algn="ctr" rtl="0" eaLnBrk="0" fontAlgn="base" hangingPunct="0">
        <a:spcBef>
          <a:spcPct val="0"/>
        </a:spcBef>
        <a:spcAft>
          <a:spcPct val="0"/>
        </a:spcAft>
        <a:defRPr sz="4800">
          <a:solidFill>
            <a:srgbClr val="5F5F5F"/>
          </a:solidFill>
          <a:latin typeface="Arial" charset="0"/>
        </a:defRPr>
      </a:lvl3pPr>
      <a:lvl4pPr algn="ctr" rtl="0" eaLnBrk="0" fontAlgn="base" hangingPunct="0">
        <a:spcBef>
          <a:spcPct val="0"/>
        </a:spcBef>
        <a:spcAft>
          <a:spcPct val="0"/>
        </a:spcAft>
        <a:defRPr sz="4800">
          <a:solidFill>
            <a:srgbClr val="5F5F5F"/>
          </a:solidFill>
          <a:latin typeface="Arial" charset="0"/>
        </a:defRPr>
      </a:lvl4pPr>
      <a:lvl5pPr algn="ctr" rtl="0" eaLnBrk="0" fontAlgn="base" hangingPunct="0">
        <a:spcBef>
          <a:spcPct val="0"/>
        </a:spcBef>
        <a:spcAft>
          <a:spcPct val="0"/>
        </a:spcAft>
        <a:defRPr sz="4800">
          <a:solidFill>
            <a:srgbClr val="5F5F5F"/>
          </a:solidFill>
          <a:latin typeface="Arial" charset="0"/>
        </a:defRPr>
      </a:lvl5pPr>
      <a:lvl6pPr marL="457200" algn="ctr" rtl="0" fontAlgn="base">
        <a:spcBef>
          <a:spcPct val="0"/>
        </a:spcBef>
        <a:spcAft>
          <a:spcPct val="0"/>
        </a:spcAft>
        <a:defRPr sz="4800">
          <a:solidFill>
            <a:srgbClr val="5F5F5F"/>
          </a:solidFill>
          <a:latin typeface="Arial" charset="0"/>
        </a:defRPr>
      </a:lvl6pPr>
      <a:lvl7pPr marL="914400" algn="ctr" rtl="0" fontAlgn="base">
        <a:spcBef>
          <a:spcPct val="0"/>
        </a:spcBef>
        <a:spcAft>
          <a:spcPct val="0"/>
        </a:spcAft>
        <a:defRPr sz="4800">
          <a:solidFill>
            <a:srgbClr val="5F5F5F"/>
          </a:solidFill>
          <a:latin typeface="Arial" charset="0"/>
        </a:defRPr>
      </a:lvl7pPr>
      <a:lvl8pPr marL="1371600" algn="ctr" rtl="0" fontAlgn="base">
        <a:spcBef>
          <a:spcPct val="0"/>
        </a:spcBef>
        <a:spcAft>
          <a:spcPct val="0"/>
        </a:spcAft>
        <a:defRPr sz="4800">
          <a:solidFill>
            <a:srgbClr val="5F5F5F"/>
          </a:solidFill>
          <a:latin typeface="Arial" charset="0"/>
        </a:defRPr>
      </a:lvl8pPr>
      <a:lvl9pPr marL="1828800" algn="ctr" rtl="0" fontAlgn="base">
        <a:spcBef>
          <a:spcPct val="0"/>
        </a:spcBef>
        <a:spcAft>
          <a:spcPct val="0"/>
        </a:spcAft>
        <a:defRPr sz="4800">
          <a:solidFill>
            <a:srgbClr val="5F5F5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843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n-US" dirty="0"/>
          </a:p>
        </p:txBody>
      </p:sp>
      <p:sp>
        <p:nvSpPr>
          <p:cNvPr id="4843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dirty="0"/>
          </a:p>
        </p:txBody>
      </p:sp>
      <p:sp>
        <p:nvSpPr>
          <p:cNvPr id="4843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9064BDC3-AB3F-4D89-BE92-1B95CFDF3747}" type="slidenum">
              <a:rPr lang="en-US"/>
              <a:pPr>
                <a:defRPr/>
              </a:pPr>
              <a:t>‹Nº›</a:t>
            </a:fld>
            <a:endParaRPr lang="en-US" dirty="0"/>
          </a:p>
        </p:txBody>
      </p:sp>
      <p:sp>
        <p:nvSpPr>
          <p:cNvPr id="4101" name="Rectangle 7"/>
          <p:cNvSpPr>
            <a:spLocks noGrp="1" noChangeArrowheads="1"/>
          </p:cNvSpPr>
          <p:nvPr>
            <p:ph type="title"/>
          </p:nvPr>
        </p:nvSpPr>
        <p:spPr bwMode="auto">
          <a:xfrm>
            <a:off x="684218" y="0"/>
            <a:ext cx="7769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6493B2">
                      <a:alpha val="75000"/>
                    </a:srgbClr>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568" r:id="rId1"/>
    <p:sldLayoutId id="2147486569" r:id="rId2"/>
    <p:sldLayoutId id="2147486570" r:id="rId3"/>
    <p:sldLayoutId id="2147486571" r:id="rId4"/>
    <p:sldLayoutId id="2147486572" r:id="rId5"/>
    <p:sldLayoutId id="2147486573" r:id="rId6"/>
    <p:sldLayoutId id="2147486574" r:id="rId7"/>
    <p:sldLayoutId id="2147486575" r:id="rId8"/>
    <p:sldLayoutId id="2147486576" r:id="rId9"/>
    <p:sldLayoutId id="2147486577" r:id="rId10"/>
    <p:sldLayoutId id="2147486578" r:id="rId11"/>
  </p:sldLayoutIdLst>
  <p:txStyles>
    <p:titleStyle>
      <a:lvl1pPr algn="ctr" rtl="0" eaLnBrk="0" fontAlgn="base" hangingPunct="0">
        <a:spcBef>
          <a:spcPct val="0"/>
        </a:spcBef>
        <a:spcAft>
          <a:spcPct val="0"/>
        </a:spcAft>
        <a:defRPr sz="4800">
          <a:solidFill>
            <a:srgbClr val="5F5F5F"/>
          </a:solidFill>
          <a:latin typeface="+mj-lt"/>
          <a:ea typeface="+mj-ea"/>
          <a:cs typeface="+mj-cs"/>
        </a:defRPr>
      </a:lvl1pPr>
      <a:lvl2pPr algn="ctr" rtl="0" eaLnBrk="0" fontAlgn="base" hangingPunct="0">
        <a:spcBef>
          <a:spcPct val="0"/>
        </a:spcBef>
        <a:spcAft>
          <a:spcPct val="0"/>
        </a:spcAft>
        <a:defRPr sz="4800">
          <a:solidFill>
            <a:srgbClr val="5F5F5F"/>
          </a:solidFill>
          <a:latin typeface="Arial" charset="0"/>
        </a:defRPr>
      </a:lvl2pPr>
      <a:lvl3pPr algn="ctr" rtl="0" eaLnBrk="0" fontAlgn="base" hangingPunct="0">
        <a:spcBef>
          <a:spcPct val="0"/>
        </a:spcBef>
        <a:spcAft>
          <a:spcPct val="0"/>
        </a:spcAft>
        <a:defRPr sz="4800">
          <a:solidFill>
            <a:srgbClr val="5F5F5F"/>
          </a:solidFill>
          <a:latin typeface="Arial" charset="0"/>
        </a:defRPr>
      </a:lvl3pPr>
      <a:lvl4pPr algn="ctr" rtl="0" eaLnBrk="0" fontAlgn="base" hangingPunct="0">
        <a:spcBef>
          <a:spcPct val="0"/>
        </a:spcBef>
        <a:spcAft>
          <a:spcPct val="0"/>
        </a:spcAft>
        <a:defRPr sz="4800">
          <a:solidFill>
            <a:srgbClr val="5F5F5F"/>
          </a:solidFill>
          <a:latin typeface="Arial" charset="0"/>
        </a:defRPr>
      </a:lvl4pPr>
      <a:lvl5pPr algn="ctr" rtl="0" eaLnBrk="0" fontAlgn="base" hangingPunct="0">
        <a:spcBef>
          <a:spcPct val="0"/>
        </a:spcBef>
        <a:spcAft>
          <a:spcPct val="0"/>
        </a:spcAft>
        <a:defRPr sz="4800">
          <a:solidFill>
            <a:srgbClr val="5F5F5F"/>
          </a:solidFill>
          <a:latin typeface="Arial" charset="0"/>
        </a:defRPr>
      </a:lvl5pPr>
      <a:lvl6pPr marL="457200" algn="ctr" rtl="0" fontAlgn="base">
        <a:spcBef>
          <a:spcPct val="0"/>
        </a:spcBef>
        <a:spcAft>
          <a:spcPct val="0"/>
        </a:spcAft>
        <a:defRPr sz="4800">
          <a:solidFill>
            <a:srgbClr val="5F5F5F"/>
          </a:solidFill>
          <a:latin typeface="Arial" charset="0"/>
        </a:defRPr>
      </a:lvl6pPr>
      <a:lvl7pPr marL="914400" algn="ctr" rtl="0" fontAlgn="base">
        <a:spcBef>
          <a:spcPct val="0"/>
        </a:spcBef>
        <a:spcAft>
          <a:spcPct val="0"/>
        </a:spcAft>
        <a:defRPr sz="4800">
          <a:solidFill>
            <a:srgbClr val="5F5F5F"/>
          </a:solidFill>
          <a:latin typeface="Arial" charset="0"/>
        </a:defRPr>
      </a:lvl7pPr>
      <a:lvl8pPr marL="1371600" algn="ctr" rtl="0" fontAlgn="base">
        <a:spcBef>
          <a:spcPct val="0"/>
        </a:spcBef>
        <a:spcAft>
          <a:spcPct val="0"/>
        </a:spcAft>
        <a:defRPr sz="4800">
          <a:solidFill>
            <a:srgbClr val="5F5F5F"/>
          </a:solidFill>
          <a:latin typeface="Arial" charset="0"/>
        </a:defRPr>
      </a:lvl8pPr>
      <a:lvl9pPr marL="1828800" algn="ctr" rtl="0" fontAlgn="base">
        <a:spcBef>
          <a:spcPct val="0"/>
        </a:spcBef>
        <a:spcAft>
          <a:spcPct val="0"/>
        </a:spcAft>
        <a:defRPr sz="4800">
          <a:solidFill>
            <a:srgbClr val="5F5F5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69854" y="3720215"/>
            <a:ext cx="9047163" cy="1730375"/>
          </a:xfrm>
        </p:spPr>
        <p:txBody>
          <a:bodyPr/>
          <a:lstStyle/>
          <a:p>
            <a:pPr eaLnBrk="1" hangingPunct="1"/>
            <a:r>
              <a:rPr lang="es-ES_tradnl" sz="3200" b="1" dirty="0" smtClean="0">
                <a:solidFill>
                  <a:schemeClr val="tx1"/>
                </a:solidFill>
                <a:latin typeface="Calibri" pitchFamily="34" charset="0"/>
                <a:cs typeface="Calibri" pitchFamily="34" charset="0"/>
              </a:rPr>
              <a:t/>
            </a:r>
            <a:br>
              <a:rPr lang="es-ES_tradnl" sz="3200" b="1" dirty="0" smtClean="0">
                <a:solidFill>
                  <a:schemeClr val="tx1"/>
                </a:solidFill>
                <a:latin typeface="Calibri" pitchFamily="34" charset="0"/>
                <a:cs typeface="Calibri" pitchFamily="34" charset="0"/>
              </a:rPr>
            </a:br>
            <a:r>
              <a:rPr lang="es-ES_tradnl" sz="3200" b="1" smtClean="0">
                <a:solidFill>
                  <a:schemeClr val="tx1"/>
                </a:solidFill>
                <a:latin typeface="Calibri" pitchFamily="34" charset="0"/>
                <a:cs typeface="Calibri" pitchFamily="34" charset="0"/>
              </a:rPr>
              <a:t>AVANCES PENMTB </a:t>
            </a:r>
            <a:r>
              <a:rPr lang="es-ES_tradnl" sz="3200" b="1" dirty="0" smtClean="0">
                <a:solidFill>
                  <a:schemeClr val="tx1"/>
                </a:solidFill>
                <a:latin typeface="Calibri" pitchFamily="34" charset="0"/>
                <a:cs typeface="Calibri" pitchFamily="34" charset="0"/>
              </a:rPr>
              <a:t>2016-2020 AL 22 ABRIL 2014</a:t>
            </a:r>
            <a:br>
              <a:rPr lang="es-ES_tradnl" sz="3200" b="1" dirty="0" smtClean="0">
                <a:solidFill>
                  <a:schemeClr val="tx1"/>
                </a:solidFill>
                <a:latin typeface="Calibri" pitchFamily="34" charset="0"/>
                <a:cs typeface="Calibri" pitchFamily="34" charset="0"/>
              </a:rPr>
            </a:br>
            <a:endParaRPr lang="es-ES_tradnl" sz="3200" b="1" dirty="0" smtClean="0">
              <a:solidFill>
                <a:schemeClr val="tx1"/>
              </a:solidFill>
              <a:latin typeface="Calibri" pitchFamily="34" charset="0"/>
              <a:cs typeface="Calibri" pitchFamily="34" charset="0"/>
            </a:endParaRPr>
          </a:p>
        </p:txBody>
      </p:sp>
      <p:sp>
        <p:nvSpPr>
          <p:cNvPr id="56323" name="Subtitle 2"/>
          <p:cNvSpPr>
            <a:spLocks noGrp="1"/>
          </p:cNvSpPr>
          <p:nvPr>
            <p:ph type="subTitle" idx="1"/>
          </p:nvPr>
        </p:nvSpPr>
        <p:spPr>
          <a:xfrm>
            <a:off x="977836" y="2420888"/>
            <a:ext cx="7589963" cy="1033463"/>
          </a:xfrm>
        </p:spPr>
        <p:txBody>
          <a:bodyPr/>
          <a:lstStyle/>
          <a:p>
            <a:r>
              <a:rPr lang="es-ES_tradnl" sz="2400" b="1" dirty="0" smtClean="0">
                <a:latin typeface="Calibri" pitchFamily="34" charset="0"/>
                <a:cs typeface="Calibri" pitchFamily="34" charset="0"/>
              </a:rPr>
              <a:t>MINISTERIO DE SALUD</a:t>
            </a:r>
          </a:p>
          <a:p>
            <a:r>
              <a:rPr lang="es-ES_tradnl" sz="2400" b="1" dirty="0" smtClean="0">
                <a:latin typeface="Calibri" pitchFamily="34" charset="0"/>
                <a:cs typeface="Calibri" pitchFamily="34" charset="0"/>
              </a:rPr>
              <a:t>PROGRAMA NACIONAL DE TUBERCULOSIS Y ENFERMEDADES RESPIRATORIAS</a:t>
            </a:r>
          </a:p>
        </p:txBody>
      </p:sp>
      <p:sp>
        <p:nvSpPr>
          <p:cNvPr id="56324" name="Freeform 6"/>
          <p:cNvSpPr>
            <a:spLocks/>
          </p:cNvSpPr>
          <p:nvPr/>
        </p:nvSpPr>
        <p:spPr bwMode="auto">
          <a:xfrm>
            <a:off x="150818" y="3717040"/>
            <a:ext cx="8885237" cy="3175"/>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127000" cmpd="sng">
            <a:solidFill>
              <a:srgbClr val="3399FF"/>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pic>
        <p:nvPicPr>
          <p:cNvPr id="56325"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9868" y="387359"/>
            <a:ext cx="2516187"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Freeform 6"/>
          <p:cNvSpPr>
            <a:spLocks/>
          </p:cNvSpPr>
          <p:nvPr/>
        </p:nvSpPr>
        <p:spPr bwMode="auto">
          <a:xfrm>
            <a:off x="150818" y="2273309"/>
            <a:ext cx="8885237" cy="3175"/>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127000" cmpd="sng">
            <a:solidFill>
              <a:srgbClr val="3399FF"/>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6327" name="Subtitle 2"/>
          <p:cNvSpPr txBox="1">
            <a:spLocks/>
          </p:cNvSpPr>
          <p:nvPr/>
        </p:nvSpPr>
        <p:spPr bwMode="auto">
          <a:xfrm>
            <a:off x="311998" y="5157192"/>
            <a:ext cx="8742363" cy="1486518"/>
          </a:xfrm>
          <a:prstGeom prst="rect">
            <a:avLst/>
          </a:prstGeom>
          <a:solidFill>
            <a:srgbClr val="3399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endParaRPr lang="es-ES_tradnl" sz="2800" b="1" dirty="0" smtClean="0">
              <a:solidFill>
                <a:schemeClr val="bg1"/>
              </a:solidFill>
              <a:latin typeface="Calibri" pitchFamily="34" charset="0"/>
              <a:cs typeface="Calibri" pitchFamily="34" charset="0"/>
            </a:endParaRPr>
          </a:p>
          <a:p>
            <a:pPr algn="ctr" eaLnBrk="1" hangingPunct="1">
              <a:spcBef>
                <a:spcPct val="20000"/>
              </a:spcBef>
            </a:pPr>
            <a:r>
              <a:rPr lang="es-ES_tradnl" sz="2800" b="1" dirty="0" smtClean="0">
                <a:solidFill>
                  <a:schemeClr val="bg1"/>
                </a:solidFill>
                <a:latin typeface="Calibri" pitchFamily="34" charset="0"/>
                <a:cs typeface="Calibri" pitchFamily="34" charset="0"/>
              </a:rPr>
              <a:t>Dr. Julio Garay Ramos</a:t>
            </a:r>
          </a:p>
          <a:p>
            <a:pPr algn="ctr" eaLnBrk="1" hangingPunct="1">
              <a:spcBef>
                <a:spcPct val="20000"/>
              </a:spcBef>
            </a:pPr>
            <a:r>
              <a:rPr lang="es-ES_tradnl" sz="2800" b="1" dirty="0" smtClean="0">
                <a:solidFill>
                  <a:schemeClr val="bg1"/>
                </a:solidFill>
                <a:latin typeface="Calibri" pitchFamily="34" charset="0"/>
                <a:cs typeface="Calibri" pitchFamily="34" charset="0"/>
              </a:rPr>
              <a:t>Coordinador</a:t>
            </a:r>
            <a:endParaRPr lang="es-ES_tradnl" sz="1600" b="1" dirty="0" smtClean="0">
              <a:solidFill>
                <a:schemeClr val="bg1"/>
              </a:solidFill>
              <a:latin typeface="Calibri" pitchFamily="34" charset="0"/>
              <a:cs typeface="Calibri" pitchFamily="34" charset="0"/>
            </a:endParaRPr>
          </a:p>
        </p:txBody>
      </p:sp>
      <p:pic>
        <p:nvPicPr>
          <p:cNvPr id="56329" name="Picture 4" descr="VER06009_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381009"/>
            <a:ext cx="2484439"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1619256" y="1892306"/>
            <a:ext cx="9557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500" b="1" dirty="0">
                <a:solidFill>
                  <a:schemeClr val="bg1">
                    <a:lumMod val="75000"/>
                  </a:schemeClr>
                </a:solidFill>
                <a:latin typeface="Tahoma" pitchFamily="34" charset="0"/>
                <a:cs typeface="Tahoma" pitchFamily="34" charset="0"/>
              </a:rPr>
              <a:t>Photo: Riccardo Venturi</a:t>
            </a:r>
            <a:endParaRPr lang="en-US" sz="500" b="1" dirty="0">
              <a:solidFill>
                <a:schemeClr val="bg1">
                  <a:lumMod val="75000"/>
                </a:schemeClr>
              </a:solidFill>
              <a:latin typeface="Tahoma" pitchFamily="34" charset="0"/>
              <a:cs typeface="Tahoma" pitchFamily="34" charset="0"/>
            </a:endParaRPr>
          </a:p>
        </p:txBody>
      </p:sp>
      <p:cxnSp>
        <p:nvCxnSpPr>
          <p:cNvPr id="6" name="Straight Connector 5"/>
          <p:cNvCxnSpPr/>
          <p:nvPr/>
        </p:nvCxnSpPr>
        <p:spPr bwMode="auto">
          <a:xfrm>
            <a:off x="2555875" y="333384"/>
            <a:ext cx="0" cy="1744663"/>
          </a:xfrm>
          <a:prstGeom prst="line">
            <a:avLst/>
          </a:prstGeom>
          <a:solidFill>
            <a:schemeClr val="accent1"/>
          </a:solidFill>
          <a:ln w="76200" cap="flat" cmpd="sng" algn="ctr">
            <a:solidFill>
              <a:schemeClr val="accent3"/>
            </a:solidFill>
            <a:prstDash val="solid"/>
            <a:round/>
            <a:headEnd type="none" w="med" len="med"/>
            <a:tailEnd type="none" w="med" len="med"/>
          </a:ln>
          <a:effectLst/>
        </p:spPr>
      </p:cxnSp>
      <p:cxnSp>
        <p:nvCxnSpPr>
          <p:cNvPr id="20" name="Straight Connector 19"/>
          <p:cNvCxnSpPr/>
          <p:nvPr/>
        </p:nvCxnSpPr>
        <p:spPr bwMode="auto">
          <a:xfrm>
            <a:off x="4643439" y="333384"/>
            <a:ext cx="0" cy="1744663"/>
          </a:xfrm>
          <a:prstGeom prst="line">
            <a:avLst/>
          </a:prstGeom>
          <a:solidFill>
            <a:schemeClr val="accent1"/>
          </a:solidFill>
          <a:ln w="76200" cap="flat" cmpd="sng" algn="ctr">
            <a:solidFill>
              <a:schemeClr val="accent3"/>
            </a:solidFill>
            <a:prstDash val="solid"/>
            <a:round/>
            <a:headEnd type="none" w="med" len="med"/>
            <a:tailEnd type="none" w="med" len="med"/>
          </a:ln>
          <a:effectLst/>
        </p:spPr>
      </p:cxnSp>
      <p:cxnSp>
        <p:nvCxnSpPr>
          <p:cNvPr id="21" name="Straight Connector 20"/>
          <p:cNvCxnSpPr/>
          <p:nvPr/>
        </p:nvCxnSpPr>
        <p:spPr bwMode="auto">
          <a:xfrm>
            <a:off x="7019925" y="333384"/>
            <a:ext cx="0" cy="1744663"/>
          </a:xfrm>
          <a:prstGeom prst="line">
            <a:avLst/>
          </a:prstGeom>
          <a:solidFill>
            <a:schemeClr val="accent1"/>
          </a:solidFill>
          <a:ln w="76200" cap="flat" cmpd="sng" algn="ctr">
            <a:solidFill>
              <a:schemeClr val="accent3"/>
            </a:solidFill>
            <a:prstDash val="solid"/>
            <a:round/>
            <a:headEnd type="none" w="med" len="med"/>
            <a:tailEnd type="none" w="med" len="med"/>
          </a:ln>
          <a:effectLst/>
        </p:spPr>
      </p:cxnSp>
      <p:pic>
        <p:nvPicPr>
          <p:cNvPr id="16"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569100" y="384396"/>
            <a:ext cx="2074909" cy="167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644008" y="387632"/>
            <a:ext cx="2375917"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9284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080120"/>
          </a:xfrm>
          <a:solidFill>
            <a:schemeClr val="accent2"/>
          </a:solidFill>
        </p:spPr>
        <p:txBody>
          <a:bodyPr/>
          <a:lstStyle/>
          <a:p>
            <a:r>
              <a:rPr lang="es-ES" sz="3200" dirty="0" smtClean="0">
                <a:solidFill>
                  <a:schemeClr val="bg1"/>
                </a:solidFill>
              </a:rPr>
              <a:t>Fundamentación Estratégica del </a:t>
            </a:r>
            <a:r>
              <a:rPr lang="es-ES" sz="3200" dirty="0" err="1" smtClean="0">
                <a:solidFill>
                  <a:schemeClr val="bg1"/>
                </a:solidFill>
              </a:rPr>
              <a:t>PENM</a:t>
            </a:r>
            <a:r>
              <a:rPr lang="es-ES" sz="3200" dirty="0" smtClean="0">
                <a:solidFill>
                  <a:schemeClr val="bg1"/>
                </a:solidFill>
              </a:rPr>
              <a:t> TB 2016-2020</a:t>
            </a:r>
            <a:endParaRPr lang="es-ES" sz="3200" dirty="0">
              <a:solidFill>
                <a:schemeClr val="bg1"/>
              </a:solidFill>
            </a:endParaRPr>
          </a:p>
        </p:txBody>
      </p:sp>
      <p:pic>
        <p:nvPicPr>
          <p:cNvPr id="436226" name="Picture 2"/>
          <p:cNvPicPr>
            <a:picLocks noGrp="1" noChangeAspect="1" noChangeArrowheads="1"/>
          </p:cNvPicPr>
          <p:nvPr>
            <p:ph idx="1"/>
          </p:nvPr>
        </p:nvPicPr>
        <p:blipFill>
          <a:blip r:embed="rId3" cstate="print"/>
          <a:srcRect/>
          <a:stretch>
            <a:fillRect/>
          </a:stretch>
        </p:blipFill>
        <p:spPr bwMode="auto">
          <a:xfrm>
            <a:off x="213335" y="1700808"/>
            <a:ext cx="8727667" cy="43204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6" name="Picture 2"/>
          <p:cNvPicPr>
            <a:picLocks noGrp="1" noChangeAspect="1" noChangeArrowheads="1"/>
          </p:cNvPicPr>
          <p:nvPr>
            <p:ph idx="1"/>
          </p:nvPr>
        </p:nvPicPr>
        <p:blipFill>
          <a:blip r:embed="rId3" cstate="print"/>
          <a:srcRect/>
          <a:stretch>
            <a:fillRect/>
          </a:stretch>
        </p:blipFill>
        <p:spPr bwMode="auto">
          <a:xfrm>
            <a:off x="-44899" y="548680"/>
            <a:ext cx="9188899" cy="57591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a:lstStyle/>
          <a:p>
            <a:r>
              <a:rPr lang="es-SV" dirty="0" smtClean="0">
                <a:solidFill>
                  <a:schemeClr val="bg1"/>
                </a:solidFill>
              </a:rPr>
              <a:t>LÍNEAS ESTRATÉGICAS DE TRABAJO</a:t>
            </a:r>
            <a:endParaRPr lang="es-ES" dirty="0">
              <a:solidFill>
                <a:schemeClr val="bg1"/>
              </a:solidFill>
            </a:endParaRPr>
          </a:p>
        </p:txBody>
      </p:sp>
      <p:pic>
        <p:nvPicPr>
          <p:cNvPr id="5" name="Picture 2"/>
          <p:cNvPicPr>
            <a:picLocks noGrp="1" noChangeAspect="1" noChangeArrowheads="1"/>
          </p:cNvPicPr>
          <p:nvPr>
            <p:ph idx="1"/>
          </p:nvPr>
        </p:nvPicPr>
        <p:blipFill>
          <a:blip r:embed="rId3" cstate="print"/>
          <a:srcRect/>
          <a:stretch>
            <a:fillRect/>
          </a:stretch>
        </p:blipFill>
        <p:spPr bwMode="auto">
          <a:xfrm>
            <a:off x="-27190" y="1916832"/>
            <a:ext cx="9211376" cy="38164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a:lstStyle/>
          <a:p>
            <a:r>
              <a:rPr lang="es-SV" dirty="0" smtClean="0">
                <a:solidFill>
                  <a:schemeClr val="bg1"/>
                </a:solidFill>
              </a:rPr>
              <a:t>LÍNEAS ESTRATÉGICAS DE TRABAJO</a:t>
            </a:r>
            <a:endParaRPr lang="es-ES" dirty="0">
              <a:solidFill>
                <a:schemeClr val="bg1"/>
              </a:solidFill>
            </a:endParaRPr>
          </a:p>
        </p:txBody>
      </p:sp>
      <p:pic>
        <p:nvPicPr>
          <p:cNvPr id="433154" name="Picture 2"/>
          <p:cNvPicPr>
            <a:picLocks noGrp="1" noChangeAspect="1" noChangeArrowheads="1"/>
          </p:cNvPicPr>
          <p:nvPr>
            <p:ph idx="1"/>
          </p:nvPr>
        </p:nvPicPr>
        <p:blipFill>
          <a:blip r:embed="rId3" cstate="print"/>
          <a:srcRect/>
          <a:stretch>
            <a:fillRect/>
          </a:stretch>
        </p:blipFill>
        <p:spPr bwMode="auto">
          <a:xfrm>
            <a:off x="272483" y="1700808"/>
            <a:ext cx="8403973" cy="46085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2" y="274638"/>
            <a:ext cx="8856984" cy="562074"/>
          </a:xfrm>
          <a:prstGeom prst="rect">
            <a:avLst/>
          </a:prstGeom>
          <a:solidFill>
            <a:schemeClr val="accent2"/>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SV" sz="2400" b="1" kern="0" dirty="0" smtClean="0">
                <a:solidFill>
                  <a:schemeClr val="bg1"/>
                </a:solidFill>
              </a:rPr>
              <a:t>Tabla Dinámica para selección de municipios priorizados</a:t>
            </a:r>
            <a:endParaRPr lang="es-ES" sz="2400" b="1" kern="0" dirty="0">
              <a:solidFill>
                <a:schemeClr val="bg1"/>
              </a:solidFill>
            </a:endParaRPr>
          </a:p>
        </p:txBody>
      </p:sp>
      <p:sp>
        <p:nvSpPr>
          <p:cNvPr id="5" name="4 CuadroTexto"/>
          <p:cNvSpPr txBox="1"/>
          <p:nvPr/>
        </p:nvSpPr>
        <p:spPr>
          <a:xfrm>
            <a:off x="2267744" y="836712"/>
            <a:ext cx="4402832" cy="400110"/>
          </a:xfrm>
          <a:prstGeom prst="rect">
            <a:avLst/>
          </a:prstGeom>
          <a:noFill/>
        </p:spPr>
        <p:txBody>
          <a:bodyPr wrap="square" rtlCol="0">
            <a:spAutoFit/>
          </a:bodyPr>
          <a:lstStyle/>
          <a:p>
            <a:pPr algn="ctr"/>
            <a:r>
              <a:rPr lang="es-SV" sz="2000" dirty="0" smtClean="0"/>
              <a:t>Contenido:</a:t>
            </a:r>
            <a:endParaRPr lang="es-SV" sz="2000" dirty="0"/>
          </a:p>
        </p:txBody>
      </p:sp>
      <p:sp>
        <p:nvSpPr>
          <p:cNvPr id="6" name="5 CuadroTexto"/>
          <p:cNvSpPr txBox="1"/>
          <p:nvPr/>
        </p:nvSpPr>
        <p:spPr>
          <a:xfrm>
            <a:off x="95997" y="1245819"/>
            <a:ext cx="4402832" cy="5016758"/>
          </a:xfrm>
          <a:prstGeom prst="rect">
            <a:avLst/>
          </a:prstGeom>
          <a:noFill/>
        </p:spPr>
        <p:txBody>
          <a:bodyPr wrap="square" rtlCol="0">
            <a:spAutoFit/>
          </a:bodyPr>
          <a:lstStyle/>
          <a:p>
            <a:pPr marL="285750" indent="-285750">
              <a:buFont typeface="Wingdings" panose="05000000000000000000" pitchFamily="2" charset="2"/>
              <a:buChar char="Ø"/>
            </a:pPr>
            <a:r>
              <a:rPr lang="es-SV" sz="1600" dirty="0" smtClean="0"/>
              <a:t>Población por municipio 2013</a:t>
            </a:r>
          </a:p>
          <a:p>
            <a:pPr marL="285750" indent="-285750">
              <a:buFont typeface="Wingdings" panose="05000000000000000000" pitchFamily="2" charset="2"/>
              <a:buChar char="Ø"/>
            </a:pPr>
            <a:r>
              <a:rPr lang="es-SV" sz="1600" dirty="0" smtClean="0"/>
              <a:t>Densidad poblacional</a:t>
            </a:r>
          </a:p>
          <a:p>
            <a:pPr marL="285750" indent="-285750">
              <a:buFont typeface="Wingdings" panose="05000000000000000000" pitchFamily="2" charset="2"/>
              <a:buChar char="Ø"/>
            </a:pPr>
            <a:r>
              <a:rPr lang="es-SV" sz="1600" dirty="0" smtClean="0"/>
              <a:t>Clasificación de pobreza</a:t>
            </a:r>
          </a:p>
          <a:p>
            <a:pPr marL="285750" indent="-285750">
              <a:buFont typeface="Wingdings" panose="05000000000000000000" pitchFamily="2" charset="2"/>
              <a:buChar char="Ø"/>
            </a:pPr>
            <a:r>
              <a:rPr lang="es-SV" sz="1600" dirty="0" smtClean="0"/>
              <a:t>Unidades notificadoras del SNS</a:t>
            </a:r>
          </a:p>
          <a:p>
            <a:pPr marL="285750" indent="-285750">
              <a:buFont typeface="Wingdings" panose="05000000000000000000" pitchFamily="2" charset="2"/>
              <a:buChar char="Ø"/>
            </a:pPr>
            <a:r>
              <a:rPr lang="es-SV" sz="1600" dirty="0" smtClean="0"/>
              <a:t>Total de consultas MINSAL primera vez en el años &gt; de 10 años</a:t>
            </a:r>
          </a:p>
          <a:p>
            <a:pPr marL="285750" indent="-285750">
              <a:buFont typeface="Wingdings" panose="05000000000000000000" pitchFamily="2" charset="2"/>
              <a:buChar char="Ø"/>
            </a:pPr>
            <a:r>
              <a:rPr lang="es-SV" sz="1600" dirty="0" smtClean="0"/>
              <a:t>Casos nuevos de TB todas las formas según institución</a:t>
            </a:r>
          </a:p>
          <a:p>
            <a:pPr marL="285750" indent="-285750">
              <a:buFont typeface="Wingdings" panose="05000000000000000000" pitchFamily="2" charset="2"/>
              <a:buChar char="Ø"/>
            </a:pPr>
            <a:r>
              <a:rPr lang="es-SV" sz="1600" dirty="0" smtClean="0"/>
              <a:t>Total de SR programados según norma</a:t>
            </a:r>
          </a:p>
          <a:p>
            <a:pPr marL="285750" indent="-285750">
              <a:buFont typeface="Wingdings" panose="05000000000000000000" pitchFamily="2" charset="2"/>
              <a:buChar char="Ø"/>
            </a:pPr>
            <a:r>
              <a:rPr lang="es-SV" sz="1600" dirty="0" smtClean="0"/>
              <a:t>Total de SR investigados (positivos y negativos)</a:t>
            </a:r>
          </a:p>
          <a:p>
            <a:pPr marL="285750" indent="-285750">
              <a:buFont typeface="Wingdings" panose="05000000000000000000" pitchFamily="2" charset="2"/>
              <a:buChar char="Ø"/>
            </a:pPr>
            <a:r>
              <a:rPr lang="es-SV" sz="1600" dirty="0" smtClean="0"/>
              <a:t>Casos de TB pulmonares programados</a:t>
            </a:r>
          </a:p>
          <a:p>
            <a:pPr marL="285750" indent="-285750">
              <a:buFont typeface="Wingdings" panose="05000000000000000000" pitchFamily="2" charset="2"/>
              <a:buChar char="Ø"/>
            </a:pPr>
            <a:r>
              <a:rPr lang="es-SV" sz="1600" dirty="0" smtClean="0"/>
              <a:t>Brecha de SR no investigados</a:t>
            </a:r>
          </a:p>
          <a:p>
            <a:pPr marL="285750" indent="-285750">
              <a:buFont typeface="Wingdings" panose="05000000000000000000" pitchFamily="2" charset="2"/>
              <a:buChar char="Ø"/>
            </a:pPr>
            <a:r>
              <a:rPr lang="es-SV" sz="1600" dirty="0" smtClean="0"/>
              <a:t>Porcentaje de SR investigados</a:t>
            </a:r>
          </a:p>
          <a:p>
            <a:pPr marL="285750" indent="-285750">
              <a:buFont typeface="Wingdings" panose="05000000000000000000" pitchFamily="2" charset="2"/>
              <a:buChar char="Ø"/>
            </a:pPr>
            <a:r>
              <a:rPr lang="es-SV" sz="1600" dirty="0" smtClean="0"/>
              <a:t>Tasa de TB todas las formas por 100,000 habitantes programada</a:t>
            </a:r>
          </a:p>
          <a:p>
            <a:pPr marL="285750" indent="-285750">
              <a:buFont typeface="Wingdings" panose="05000000000000000000" pitchFamily="2" charset="2"/>
              <a:buChar char="Ø"/>
            </a:pPr>
            <a:r>
              <a:rPr lang="es-SV" sz="1600" dirty="0"/>
              <a:t>Tasa de TB pulmonar positivo por 100,000 habitantes detectada</a:t>
            </a:r>
          </a:p>
          <a:p>
            <a:pPr marL="285750" indent="-285750">
              <a:buFont typeface="Wingdings" panose="05000000000000000000" pitchFamily="2" charset="2"/>
              <a:buChar char="Ø"/>
            </a:pPr>
            <a:r>
              <a:rPr lang="es-SV" sz="1600" dirty="0"/>
              <a:t>Brecha de casos no detectados</a:t>
            </a:r>
          </a:p>
          <a:p>
            <a:pPr marL="285750" indent="-285750">
              <a:buFont typeface="Wingdings" panose="05000000000000000000" pitchFamily="2" charset="2"/>
              <a:buChar char="Ø"/>
            </a:pPr>
            <a:r>
              <a:rPr lang="es-SV" sz="1600" dirty="0"/>
              <a:t>Casos de VIH totas las edades </a:t>
            </a:r>
            <a:r>
              <a:rPr lang="es-SV" sz="1600" dirty="0" smtClean="0"/>
              <a:t>2013</a:t>
            </a:r>
            <a:endParaRPr lang="es-SV" sz="1600" dirty="0"/>
          </a:p>
        </p:txBody>
      </p:sp>
      <p:sp>
        <p:nvSpPr>
          <p:cNvPr id="7" name="6 CuadroTexto"/>
          <p:cNvSpPr txBox="1"/>
          <p:nvPr/>
        </p:nvSpPr>
        <p:spPr>
          <a:xfrm>
            <a:off x="5004048" y="1245819"/>
            <a:ext cx="4032448" cy="5016758"/>
          </a:xfrm>
          <a:prstGeom prst="rect">
            <a:avLst/>
          </a:prstGeom>
          <a:noFill/>
        </p:spPr>
        <p:txBody>
          <a:bodyPr wrap="square" rtlCol="0">
            <a:spAutoFit/>
          </a:bodyPr>
          <a:lstStyle/>
          <a:p>
            <a:pPr marL="285750" indent="-285750">
              <a:buFont typeface="Wingdings" panose="05000000000000000000" pitchFamily="2" charset="2"/>
              <a:buChar char="Ø"/>
            </a:pPr>
            <a:r>
              <a:rPr lang="es-SV" sz="1600" dirty="0"/>
              <a:t>Tasa de prevalencia de VIH todas las edades por 100,000 </a:t>
            </a:r>
            <a:r>
              <a:rPr lang="es-SV" sz="1600" dirty="0" smtClean="0"/>
              <a:t>habitantes</a:t>
            </a:r>
          </a:p>
          <a:p>
            <a:pPr marL="285750" indent="-285750">
              <a:buFont typeface="Wingdings" panose="05000000000000000000" pitchFamily="2" charset="2"/>
              <a:buChar char="Ø"/>
            </a:pPr>
            <a:r>
              <a:rPr lang="es-SV" sz="1600" dirty="0" smtClean="0"/>
              <a:t>Número de laboratorios por establecimiento</a:t>
            </a:r>
          </a:p>
          <a:p>
            <a:pPr marL="285750" indent="-285750">
              <a:buFont typeface="Wingdings" panose="05000000000000000000" pitchFamily="2" charset="2"/>
              <a:buChar char="Ø"/>
            </a:pPr>
            <a:r>
              <a:rPr lang="es-SV" sz="1600" dirty="0" smtClean="0"/>
              <a:t>Laboratorio al que refiere</a:t>
            </a:r>
          </a:p>
          <a:p>
            <a:pPr marL="285750" indent="-285750">
              <a:buFont typeface="Wingdings" panose="05000000000000000000" pitchFamily="2" charset="2"/>
              <a:buChar char="Ø"/>
            </a:pPr>
            <a:r>
              <a:rPr lang="es-SV" sz="1600" dirty="0" smtClean="0"/>
              <a:t>Número de médicos</a:t>
            </a:r>
          </a:p>
          <a:p>
            <a:pPr marL="285750" indent="-285750">
              <a:buFont typeface="Wingdings" panose="05000000000000000000" pitchFamily="2" charset="2"/>
              <a:buChar char="Ø"/>
            </a:pPr>
            <a:r>
              <a:rPr lang="es-SV" sz="1600" dirty="0" smtClean="0"/>
              <a:t>Horas médico diarias</a:t>
            </a:r>
          </a:p>
          <a:p>
            <a:pPr marL="285750" indent="-285750">
              <a:buFont typeface="Wingdings" panose="05000000000000000000" pitchFamily="2" charset="2"/>
              <a:buChar char="Ø"/>
            </a:pPr>
            <a:r>
              <a:rPr lang="es-SV" sz="1600" dirty="0" smtClean="0"/>
              <a:t>Número de enfermeras</a:t>
            </a:r>
          </a:p>
          <a:p>
            <a:pPr marL="285750" indent="-285750">
              <a:buFont typeface="Wingdings" panose="05000000000000000000" pitchFamily="2" charset="2"/>
              <a:buChar char="Ø"/>
            </a:pPr>
            <a:r>
              <a:rPr lang="es-SV" sz="1600" dirty="0" smtClean="0"/>
              <a:t>Horas enfermeras diaria</a:t>
            </a:r>
          </a:p>
          <a:p>
            <a:pPr marL="285750" indent="-285750">
              <a:buFont typeface="Wingdings" panose="05000000000000000000" pitchFamily="2" charset="2"/>
              <a:buChar char="Ø"/>
            </a:pPr>
            <a:r>
              <a:rPr lang="es-SV" sz="1600" dirty="0" smtClean="0"/>
              <a:t>Número de laboratoristas</a:t>
            </a:r>
          </a:p>
          <a:p>
            <a:pPr marL="285750" indent="-285750">
              <a:buFont typeface="Wingdings" panose="05000000000000000000" pitchFamily="2" charset="2"/>
              <a:buChar char="Ø"/>
            </a:pPr>
            <a:r>
              <a:rPr lang="es-SV" sz="1600" dirty="0" smtClean="0"/>
              <a:t>Número de promotores</a:t>
            </a:r>
          </a:p>
          <a:p>
            <a:pPr marL="285750" indent="-285750">
              <a:buFont typeface="Wingdings" panose="05000000000000000000" pitchFamily="2" charset="2"/>
              <a:buChar char="Ø"/>
            </a:pPr>
            <a:r>
              <a:rPr lang="es-SV" sz="1600" dirty="0" smtClean="0"/>
              <a:t>Cobertura de ECOS</a:t>
            </a:r>
          </a:p>
          <a:p>
            <a:pPr marL="285750" indent="-285750">
              <a:buFont typeface="Wingdings" panose="05000000000000000000" pitchFamily="2" charset="2"/>
              <a:buChar char="Ø"/>
            </a:pPr>
            <a:r>
              <a:rPr lang="es-SV" sz="1600" dirty="0" smtClean="0"/>
              <a:t>Comité intersectorial municipal</a:t>
            </a:r>
          </a:p>
          <a:p>
            <a:pPr marL="285750" indent="-285750">
              <a:buFont typeface="Wingdings" panose="05000000000000000000" pitchFamily="2" charset="2"/>
              <a:buChar char="Ø"/>
            </a:pPr>
            <a:r>
              <a:rPr lang="es-SV" sz="1600" dirty="0" smtClean="0"/>
              <a:t>Participación de las Alcandías en TB</a:t>
            </a:r>
          </a:p>
          <a:p>
            <a:pPr marL="285750" indent="-285750">
              <a:buFont typeface="Wingdings" panose="05000000000000000000" pitchFamily="2" charset="2"/>
              <a:buChar char="Ø"/>
            </a:pPr>
            <a:r>
              <a:rPr lang="es-SV" sz="1600" dirty="0" smtClean="0"/>
              <a:t>Índice </a:t>
            </a:r>
            <a:r>
              <a:rPr lang="es-SV" sz="1600" dirty="0"/>
              <a:t>de </a:t>
            </a:r>
            <a:r>
              <a:rPr lang="es-SV" sz="1600" dirty="0" smtClean="0"/>
              <a:t>priorización </a:t>
            </a:r>
            <a:r>
              <a:rPr lang="es-SV" sz="1600" dirty="0"/>
              <a:t>de mayor a menor para </a:t>
            </a:r>
            <a:r>
              <a:rPr lang="es-SV" sz="1600" dirty="0" smtClean="0"/>
              <a:t>intervenir</a:t>
            </a:r>
          </a:p>
          <a:p>
            <a:pPr marL="285750" indent="-285750">
              <a:buFont typeface="Wingdings" panose="05000000000000000000" pitchFamily="2" charset="2"/>
              <a:buChar char="Ø"/>
            </a:pPr>
            <a:r>
              <a:rPr lang="es-SV" sz="1600" dirty="0"/>
              <a:t>Consulta de Primera en mayores de 10 años de Diabetes </a:t>
            </a:r>
            <a:r>
              <a:rPr lang="es-SV" sz="1600" dirty="0" smtClean="0"/>
              <a:t>Mellitus</a:t>
            </a:r>
          </a:p>
          <a:p>
            <a:pPr marL="285750" indent="-285750">
              <a:buFont typeface="Wingdings" panose="05000000000000000000" pitchFamily="2" charset="2"/>
              <a:buChar char="Ø"/>
            </a:pPr>
            <a:r>
              <a:rPr lang="es-SV" sz="1600" dirty="0"/>
              <a:t>Consulta de Primera en mayores de 10 años de </a:t>
            </a:r>
            <a:r>
              <a:rPr lang="es-SV" sz="1600" dirty="0" smtClean="0"/>
              <a:t>Hipertensión </a:t>
            </a:r>
            <a:r>
              <a:rPr lang="es-SV" sz="1600" dirty="0"/>
              <a:t>Arterial</a:t>
            </a:r>
          </a:p>
        </p:txBody>
      </p:sp>
    </p:spTree>
    <p:extLst>
      <p:ext uri="{BB962C8B-B14F-4D97-AF65-F5344CB8AC3E}">
        <p14:creationId xmlns:p14="http://schemas.microsoft.com/office/powerpoint/2010/main" val="38936280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solidFill>
        </p:spPr>
        <p:txBody>
          <a:bodyPr/>
          <a:lstStyle/>
          <a:p>
            <a:r>
              <a:rPr lang="es-MX" sz="2800" dirty="0" smtClean="0">
                <a:solidFill>
                  <a:schemeClr val="bg1"/>
                </a:solidFill>
              </a:rPr>
              <a:t>Pilar 2-Línea Estratégica 5: Intervenciones diferenciadas en  municipios priorizados  con brechas de búsqueda y detección</a:t>
            </a:r>
            <a:endParaRPr lang="es-MX" sz="2800" dirty="0">
              <a:solidFill>
                <a:schemeClr val="bg1"/>
              </a:solidFill>
            </a:endParaRPr>
          </a:p>
        </p:txBody>
      </p:sp>
      <p:sp>
        <p:nvSpPr>
          <p:cNvPr id="5" name="4 Marcador de contenido"/>
          <p:cNvSpPr>
            <a:spLocks noGrp="1"/>
          </p:cNvSpPr>
          <p:nvPr>
            <p:ph idx="1"/>
          </p:nvPr>
        </p:nvSpPr>
        <p:spPr/>
        <p:txBody>
          <a:bodyPr/>
          <a:lstStyle/>
          <a:p>
            <a:r>
              <a:rPr lang="es-MX" dirty="0" smtClean="0"/>
              <a:t>4</a:t>
            </a:r>
            <a:endParaRPr lang="es-MX" dirty="0"/>
          </a:p>
        </p:txBody>
      </p:sp>
      <p:pic>
        <p:nvPicPr>
          <p:cNvPr id="1029" name="Picture 5"/>
          <p:cNvPicPr>
            <a:picLocks noChangeAspect="1" noChangeArrowheads="1"/>
          </p:cNvPicPr>
          <p:nvPr/>
        </p:nvPicPr>
        <p:blipFill>
          <a:blip r:embed="rId2" cstate="print"/>
          <a:srcRect/>
          <a:stretch>
            <a:fillRect/>
          </a:stretch>
        </p:blipFill>
        <p:spPr bwMode="auto">
          <a:xfrm>
            <a:off x="395537" y="1593850"/>
            <a:ext cx="8279786" cy="507551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solidFill>
        </p:spPr>
        <p:txBody>
          <a:bodyPr/>
          <a:lstStyle/>
          <a:p>
            <a:r>
              <a:rPr lang="es-MX" dirty="0" smtClean="0">
                <a:solidFill>
                  <a:schemeClr val="bg1"/>
                </a:solidFill>
              </a:rPr>
              <a:t>Resultados de la Priorización</a:t>
            </a:r>
            <a:endParaRPr lang="es-MX" dirty="0">
              <a:solidFill>
                <a:schemeClr val="bg1"/>
              </a:solidFill>
            </a:endParaRPr>
          </a:p>
        </p:txBody>
      </p:sp>
      <p:pic>
        <p:nvPicPr>
          <p:cNvPr id="95235" name="Picture 3"/>
          <p:cNvPicPr>
            <a:picLocks noGrp="1" noChangeAspect="1" noChangeArrowheads="1"/>
          </p:cNvPicPr>
          <p:nvPr>
            <p:ph idx="1"/>
          </p:nvPr>
        </p:nvPicPr>
        <p:blipFill>
          <a:blip r:embed="rId2" cstate="print"/>
          <a:stretch>
            <a:fillRect/>
          </a:stretch>
        </p:blipFill>
        <p:spPr bwMode="auto">
          <a:xfrm>
            <a:off x="899592" y="1700808"/>
            <a:ext cx="7419790" cy="2160240"/>
          </a:xfrm>
          <a:prstGeom prst="rect">
            <a:avLst/>
          </a:prstGeom>
          <a:noFill/>
          <a:ln w="9525">
            <a:noFill/>
            <a:miter lim="800000"/>
            <a:headEnd/>
            <a:tailEnd/>
          </a:ln>
          <a:effectLst/>
        </p:spPr>
      </p:pic>
      <p:sp>
        <p:nvSpPr>
          <p:cNvPr id="7" name="6 Rectángulo"/>
          <p:cNvSpPr/>
          <p:nvPr/>
        </p:nvSpPr>
        <p:spPr>
          <a:xfrm>
            <a:off x="755576" y="4077072"/>
            <a:ext cx="7776864" cy="1477328"/>
          </a:xfrm>
          <a:prstGeom prst="rect">
            <a:avLst/>
          </a:prstGeom>
        </p:spPr>
        <p:txBody>
          <a:bodyPr wrap="square">
            <a:spAutoFit/>
          </a:bodyPr>
          <a:lstStyle/>
          <a:p>
            <a:r>
              <a:rPr lang="es-SV" dirty="0" smtClean="0"/>
              <a:t>El propósito final de esta estratificación es implementar  una estrategia selectiva para el abordaje de las brechas encontradas, a fin de priorizar y ordenar la ejecución sistemática de las intervenciones generales del programa, de todos los actores, sectores, organizaciones e instituciones involucradas </a:t>
            </a:r>
            <a:endParaRPr lang="es-MX"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a:lstStyle/>
          <a:p>
            <a:r>
              <a:rPr lang="es-SV" sz="2000" dirty="0" smtClean="0">
                <a:solidFill>
                  <a:schemeClr val="bg1"/>
                </a:solidFill>
              </a:rPr>
              <a:t>Pilar 2-Línea Estratégica 6</a:t>
            </a:r>
            <a:br>
              <a:rPr lang="es-SV" sz="2000" dirty="0" smtClean="0">
                <a:solidFill>
                  <a:schemeClr val="bg1"/>
                </a:solidFill>
              </a:rPr>
            </a:br>
            <a:r>
              <a:rPr lang="es-SV" sz="2000" dirty="0" smtClean="0">
                <a:solidFill>
                  <a:schemeClr val="bg1"/>
                </a:solidFill>
              </a:rPr>
              <a:t>Pre-eliminación de la Tb como problema de Salud Pública en municipios seleccionados</a:t>
            </a:r>
            <a:endParaRPr lang="es-ES" sz="2000" dirty="0">
              <a:solidFill>
                <a:schemeClr val="bg1"/>
              </a:solidFill>
            </a:endParaRPr>
          </a:p>
        </p:txBody>
      </p:sp>
      <p:sp>
        <p:nvSpPr>
          <p:cNvPr id="4" name="3 Marcador de contenido"/>
          <p:cNvSpPr>
            <a:spLocks noGrp="1"/>
          </p:cNvSpPr>
          <p:nvPr>
            <p:ph idx="1"/>
          </p:nvPr>
        </p:nvSpPr>
        <p:spPr/>
        <p:txBody>
          <a:bodyPr/>
          <a:lstStyle/>
          <a:p>
            <a:r>
              <a:rPr lang="es-MX" sz="2000" dirty="0" smtClean="0"/>
              <a:t>El Salvador es uno de los pocos países en Latinoamérica que puede optar a este proceso.</a:t>
            </a:r>
          </a:p>
          <a:p>
            <a:r>
              <a:rPr lang="es-MX" sz="2000" dirty="0" smtClean="0"/>
              <a:t>Se cumplirán las condiciones requeridas por la OMS para tal fin.</a:t>
            </a:r>
          </a:p>
          <a:p>
            <a:r>
              <a:rPr lang="es-MX" sz="2000" dirty="0" smtClean="0"/>
              <a:t>Se diseñara un nuevo índice para la selección de los municipios que entran en este categoría:</a:t>
            </a:r>
          </a:p>
          <a:p>
            <a:pPr>
              <a:buNone/>
            </a:pPr>
            <a:endParaRPr lang="es-MX" sz="2000" dirty="0" smtClean="0"/>
          </a:p>
          <a:p>
            <a:pPr lvl="2" algn="just">
              <a:buFont typeface="Wingdings" pitchFamily="2" charset="2"/>
              <a:buChar char="ü"/>
            </a:pPr>
            <a:r>
              <a:rPr lang="es-MX" sz="1800" dirty="0" smtClean="0"/>
              <a:t>Tasas de Incidencia</a:t>
            </a:r>
          </a:p>
          <a:p>
            <a:pPr lvl="2" algn="just">
              <a:buFont typeface="Wingdings" pitchFamily="2" charset="2"/>
              <a:buChar char="ü"/>
            </a:pPr>
            <a:r>
              <a:rPr lang="es-MX" sz="1800" dirty="0" smtClean="0"/>
              <a:t>Tasas de Curación</a:t>
            </a:r>
          </a:p>
          <a:p>
            <a:pPr lvl="2" algn="just">
              <a:buFont typeface="Wingdings" pitchFamily="2" charset="2"/>
              <a:buChar char="ü"/>
            </a:pPr>
            <a:r>
              <a:rPr lang="es-MX" sz="1800" dirty="0" smtClean="0"/>
              <a:t>Condición de búsqueda y detección de casos.</a:t>
            </a:r>
          </a:p>
          <a:p>
            <a:pPr lvl="2" algn="just">
              <a:buFont typeface="Wingdings" pitchFamily="2" charset="2"/>
              <a:buChar char="ü"/>
            </a:pPr>
            <a:r>
              <a:rPr lang="es-MX" sz="1800" dirty="0" smtClean="0"/>
              <a:t>Sistemas de información</a:t>
            </a:r>
          </a:p>
          <a:p>
            <a:pPr lvl="2" algn="just">
              <a:buFont typeface="Wingdings" pitchFamily="2" charset="2"/>
              <a:buChar char="ü"/>
            </a:pPr>
            <a:r>
              <a:rPr lang="es-MX" sz="1800" dirty="0" smtClean="0"/>
              <a:t>Laboratorio</a:t>
            </a:r>
          </a:p>
          <a:p>
            <a:pPr lvl="2" algn="just">
              <a:buFont typeface="Wingdings" pitchFamily="2" charset="2"/>
              <a:buChar char="ü"/>
            </a:pPr>
            <a:r>
              <a:rPr lang="es-MX" sz="1800" dirty="0" smtClean="0"/>
              <a:t>Gestión de la calidad</a:t>
            </a:r>
            <a:endParaRPr lang="es-MX" sz="1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319088" y="260350"/>
            <a:ext cx="839311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pPr>
            <a:r>
              <a:rPr lang="es-MX" altLang="es-ES" sz="2000" i="1">
                <a:latin typeface="Trebuchet MS" panose="020B0603020202020204" pitchFamily="34" charset="0"/>
              </a:rPr>
              <a:t>INCIDENCIA DE CASOS DE TUBERCULOSIS TODAS LAS FORMAS</a:t>
            </a:r>
          </a:p>
          <a:p>
            <a:pPr algn="ctr" eaLnBrk="1" hangingPunct="1">
              <a:lnSpc>
                <a:spcPct val="95000"/>
              </a:lnSpc>
            </a:pPr>
            <a:r>
              <a:rPr lang="es-SV" altLang="es-ES" sz="2000" i="1">
                <a:latin typeface="Trebuchet MS" panose="020B0603020202020204" pitchFamily="34" charset="0"/>
              </a:rPr>
              <a:t>AÑOS 1990-2013</a:t>
            </a:r>
          </a:p>
        </p:txBody>
      </p:sp>
      <p:grpSp>
        <p:nvGrpSpPr>
          <p:cNvPr id="4099" name="Group 8"/>
          <p:cNvGrpSpPr>
            <a:grpSpLocks/>
          </p:cNvGrpSpPr>
          <p:nvPr/>
        </p:nvGrpSpPr>
        <p:grpSpPr bwMode="auto">
          <a:xfrm>
            <a:off x="160338" y="982663"/>
            <a:ext cx="8983662" cy="5661025"/>
            <a:chOff x="191" y="808"/>
            <a:chExt cx="5297" cy="3659"/>
          </a:xfrm>
        </p:grpSpPr>
        <p:graphicFrame>
          <p:nvGraphicFramePr>
            <p:cNvPr id="4101" name="Object 9"/>
            <p:cNvGraphicFramePr>
              <a:graphicFrameLocks noChangeAspect="1"/>
            </p:cNvGraphicFramePr>
            <p:nvPr/>
          </p:nvGraphicFramePr>
          <p:xfrm>
            <a:off x="191" y="808"/>
            <a:ext cx="5297" cy="3520"/>
          </p:xfrm>
          <a:graphic>
            <a:graphicData uri="http://schemas.openxmlformats.org/presentationml/2006/ole">
              <mc:AlternateContent xmlns:mc="http://schemas.openxmlformats.org/markup-compatibility/2006">
                <mc:Choice xmlns:v="urn:schemas-microsoft-com:vml" Requires="v">
                  <p:oleObj spid="_x0000_s1026" name="Gráfico" r:id="rId3" imgW="8010457" imgH="3562440" progId="MSGraph.Chart.8">
                    <p:embed followColorScheme="full"/>
                  </p:oleObj>
                </mc:Choice>
                <mc:Fallback>
                  <p:oleObj name="Gráfico" r:id="rId3" imgW="8010457" imgH="3562440" progId="MSGraph.Chart.8">
                    <p:embed followColorScheme="full"/>
                    <p:pic>
                      <p:nvPicPr>
                        <p:cNvPr id="0" name=""/>
                        <p:cNvPicPr>
                          <a:picLocks noChangeAspect="1" noChangeArrowheads="1"/>
                        </p:cNvPicPr>
                        <p:nvPr/>
                      </p:nvPicPr>
                      <p:blipFill>
                        <a:blip r:embed="rId4"/>
                        <a:srcRect l="4572" t="4358" r="1920" b="4117"/>
                        <a:stretch>
                          <a:fillRect/>
                        </a:stretch>
                      </p:blipFill>
                      <p:spPr bwMode="auto">
                        <a:xfrm>
                          <a:off x="191" y="808"/>
                          <a:ext cx="5297" cy="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2" name="Oval 10"/>
            <p:cNvSpPr>
              <a:spLocks noChangeArrowheads="1"/>
            </p:cNvSpPr>
            <p:nvPr/>
          </p:nvSpPr>
          <p:spPr bwMode="auto">
            <a:xfrm>
              <a:off x="3084" y="1088"/>
              <a:ext cx="1368" cy="78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s-ES" sz="1200" dirty="0">
                  <a:solidFill>
                    <a:srgbClr val="111111"/>
                  </a:solidFill>
                  <a:latin typeface="Arial Narrow" pitchFamily="34" charset="0"/>
                </a:rPr>
                <a:t>Implementación de la novena</a:t>
              </a:r>
            </a:p>
            <a:p>
              <a:pPr algn="ctr">
                <a:defRPr/>
              </a:pPr>
              <a:r>
                <a:rPr lang="es-ES" sz="1200" dirty="0">
                  <a:solidFill>
                    <a:srgbClr val="111111"/>
                  </a:solidFill>
                  <a:latin typeface="Arial Narrow" pitchFamily="34" charset="0"/>
                </a:rPr>
                <a:t> ronda del fondo mundial </a:t>
              </a:r>
            </a:p>
            <a:p>
              <a:pPr algn="ctr">
                <a:defRPr/>
              </a:pPr>
              <a:r>
                <a:rPr lang="es-ES" sz="1200" dirty="0">
                  <a:solidFill>
                    <a:srgbClr val="111111"/>
                  </a:solidFill>
                  <a:latin typeface="Arial Narrow" pitchFamily="34" charset="0"/>
                </a:rPr>
                <a:t>con 30 municipios priorizados</a:t>
              </a:r>
            </a:p>
          </p:txBody>
        </p:sp>
        <p:sp>
          <p:nvSpPr>
            <p:cNvPr id="4103" name="AutoShape 11"/>
            <p:cNvSpPr>
              <a:spLocks noChangeArrowheads="1"/>
            </p:cNvSpPr>
            <p:nvPr/>
          </p:nvSpPr>
          <p:spPr bwMode="auto">
            <a:xfrm rot="-1792107">
              <a:off x="4381" y="1811"/>
              <a:ext cx="143" cy="744"/>
            </a:xfrm>
            <a:prstGeom prst="downArrow">
              <a:avLst>
                <a:gd name="adj1" fmla="val 21676"/>
                <a:gd name="adj2" fmla="val 72646"/>
              </a:avLst>
            </a:prstGeom>
            <a:solidFill>
              <a:srgbClr val="FFFFFF"/>
            </a:solidFill>
            <a:ln w="1270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SV" altLang="es-ES"/>
            </a:p>
          </p:txBody>
        </p:sp>
        <p:sp>
          <p:nvSpPr>
            <p:cNvPr id="4104" name="Text Box 12"/>
            <p:cNvSpPr txBox="1">
              <a:spLocks noChangeArrowheads="1"/>
            </p:cNvSpPr>
            <p:nvPr/>
          </p:nvSpPr>
          <p:spPr bwMode="auto">
            <a:xfrm>
              <a:off x="266" y="4318"/>
              <a:ext cx="210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MX" altLang="es-ES" sz="900">
                  <a:latin typeface="Arial Narrow" panose="020B0606020202030204" pitchFamily="34" charset="0"/>
                </a:rPr>
                <a:t>Fuente: PCT-9 Enero a Diciembre años 1997-2012 . MINSAL e ISSS</a:t>
              </a:r>
              <a:endParaRPr lang="es-ES" altLang="es-ES" sz="900">
                <a:latin typeface="Arial Narrow" panose="020B0606020202030204" pitchFamily="34" charset="0"/>
              </a:endParaRPr>
            </a:p>
          </p:txBody>
        </p:sp>
      </p:grpSp>
      <p:sp>
        <p:nvSpPr>
          <p:cNvPr id="4100" name="2 CuadroTexto"/>
          <p:cNvSpPr txBox="1">
            <a:spLocks noChangeArrowheads="1"/>
          </p:cNvSpPr>
          <p:nvPr/>
        </p:nvSpPr>
        <p:spPr bwMode="auto">
          <a:xfrm>
            <a:off x="5808663" y="6527800"/>
            <a:ext cx="2916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SV" altLang="es-ES" sz="1400"/>
              <a:t>Año 2,013 dato preliminar</a:t>
            </a:r>
          </a:p>
        </p:txBody>
      </p:sp>
    </p:spTree>
    <p:extLst>
      <p:ext uri="{BB962C8B-B14F-4D97-AF65-F5344CB8AC3E}">
        <p14:creationId xmlns:p14="http://schemas.microsoft.com/office/powerpoint/2010/main" val="31175440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7"/>
          <p:cNvSpPr>
            <a:spLocks/>
          </p:cNvSpPr>
          <p:nvPr/>
        </p:nvSpPr>
        <p:spPr bwMode="auto">
          <a:xfrm>
            <a:off x="258763" y="1066800"/>
            <a:ext cx="8885237" cy="3175"/>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srgbClr val="000000"/>
              </a:solidFill>
              <a:latin typeface="Cambria"/>
            </a:endParaRPr>
          </a:p>
        </p:txBody>
      </p:sp>
      <p:graphicFrame>
        <p:nvGraphicFramePr>
          <p:cNvPr id="16" name="Group 47"/>
          <p:cNvGraphicFramePr>
            <a:graphicFrameLocks noGrp="1"/>
          </p:cNvGraphicFramePr>
          <p:nvPr>
            <p:extLst>
              <p:ext uri="{D42A27DB-BD31-4B8C-83A1-F6EECF244321}">
                <p14:modId xmlns:p14="http://schemas.microsoft.com/office/powerpoint/2010/main" val="3498240799"/>
              </p:ext>
            </p:extLst>
          </p:nvPr>
        </p:nvGraphicFramePr>
        <p:xfrm>
          <a:off x="228600" y="1295400"/>
          <a:ext cx="3962399" cy="4495800"/>
        </p:xfrm>
        <a:graphic>
          <a:graphicData uri="http://schemas.openxmlformats.org/drawingml/2006/table">
            <a:tbl>
              <a:tblPr/>
              <a:tblGrid>
                <a:gridCol w="1053354"/>
                <a:gridCol w="1106048"/>
                <a:gridCol w="1802997"/>
              </a:tblGrid>
              <a:tr h="48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100" b="1" i="0" u="none" strike="noStrike" cap="none" normalizeH="0" baseline="0" dirty="0" smtClean="0">
                          <a:ln>
                            <a:noFill/>
                          </a:ln>
                          <a:solidFill>
                            <a:srgbClr val="FFFFFF"/>
                          </a:solidFill>
                          <a:effectLst/>
                          <a:latin typeface="+mj-lt"/>
                          <a:cs typeface="Arial" charset="0"/>
                        </a:rPr>
                        <a:t>Etapas</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100" b="1" i="0" u="none" strike="noStrike" cap="none" normalizeH="0" baseline="0" dirty="0" smtClean="0">
                          <a:ln>
                            <a:noFill/>
                          </a:ln>
                          <a:solidFill>
                            <a:srgbClr val="FFFFFF"/>
                          </a:solidFill>
                          <a:effectLst/>
                          <a:latin typeface="+mj-lt"/>
                          <a:cs typeface="Arial" charset="0"/>
                        </a:rPr>
                        <a:t>Fases</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100" b="1" i="0" u="none" strike="noStrike" cap="none" normalizeH="0" baseline="0" dirty="0" smtClean="0">
                          <a:ln>
                            <a:noFill/>
                          </a:ln>
                          <a:solidFill>
                            <a:srgbClr val="FFFFFF"/>
                          </a:solidFill>
                          <a:effectLst/>
                          <a:latin typeface="+mj-lt"/>
                          <a:cs typeface="Arial" charset="0"/>
                        </a:rPr>
                        <a:t>Metas epidemiológicas</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6014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1. Control avanzado</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Control avanzado</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Incidencia TBTF 24 – 20 por 100.000 hab.</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601481">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000" b="0" i="0" u="none" strike="noStrike" cap="none" normalizeH="0" baseline="0" dirty="0" smtClean="0">
                        <a:ln>
                          <a:noFill/>
                        </a:ln>
                        <a:solidFill>
                          <a:srgbClr val="000000"/>
                        </a:solidFill>
                        <a:effectLst/>
                        <a:latin typeface="+mj-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000" b="0" i="0" u="none" strike="noStrike" cap="none" normalizeH="0" baseline="0" dirty="0" smtClean="0">
                        <a:ln>
                          <a:noFill/>
                        </a:ln>
                        <a:solidFill>
                          <a:srgbClr val="000000"/>
                        </a:solidFill>
                        <a:effectLst/>
                        <a:latin typeface="+mj-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000" b="0" i="0" u="none" strike="noStrike" cap="none" normalizeH="0" baseline="0" dirty="0" smtClean="0">
                        <a:ln>
                          <a:noFill/>
                        </a:ln>
                        <a:solidFill>
                          <a:srgbClr val="000000"/>
                        </a:solidFill>
                        <a:effectLst/>
                        <a:latin typeface="+mj-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2. Pre-eliminación</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Incipiente</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Incidencia TBTF 19 – 15 por 100.000 hab.</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r h="62357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En progreso</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Incidencia TBTF 14 – 10 por 100.000 hab.</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47190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mj-lt"/>
                          <a:cs typeface="Arial" charset="0"/>
                        </a:rPr>
                        <a:t> Avanzada</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Incidencia TBTF 9 – 5 por 100.000 hab.</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r h="76855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Umbral de eliminación</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mj-lt"/>
                          <a:cs typeface="Arial" charset="0"/>
                        </a:rPr>
                        <a:t>Incidencia TBTF 5 - 1 por 100.000 hab.</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47190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3. Eliminación</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mj-lt"/>
                          <a:cs typeface="Arial" charset="0"/>
                        </a:rPr>
                        <a:t>Avanzada</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Incidencia TBTF 9 - 1 por           1 millón hab.</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r h="47190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Eliminación</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mj-lt"/>
                          <a:cs typeface="Arial" charset="0"/>
                        </a:rPr>
                        <a:t>Incidencia TBTF &lt;1 por 1 millón habitantes.</a:t>
                      </a:r>
                    </a:p>
                  </a:txBody>
                  <a:tcPr marL="91455" marR="9145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bl>
          </a:graphicData>
        </a:graphic>
      </p:graphicFrame>
      <p:sp>
        <p:nvSpPr>
          <p:cNvPr id="17" name="Title 16"/>
          <p:cNvSpPr>
            <a:spLocks noGrp="1"/>
          </p:cNvSpPr>
          <p:nvPr>
            <p:ph type="title"/>
          </p:nvPr>
        </p:nvSpPr>
        <p:spPr>
          <a:xfrm>
            <a:off x="381000" y="0"/>
            <a:ext cx="8229600" cy="1143000"/>
          </a:xfrm>
        </p:spPr>
        <p:txBody>
          <a:bodyPr>
            <a:normAutofit/>
          </a:bodyPr>
          <a:lstStyle/>
          <a:p>
            <a:r>
              <a:rPr lang="es-EC" sz="4000" b="1" dirty="0" smtClean="0">
                <a:solidFill>
                  <a:schemeClr val="tx2"/>
                </a:solidFill>
              </a:rPr>
              <a:t>Eliminación de la Tuberculosis</a:t>
            </a:r>
            <a:endParaRPr lang="en-US" sz="4000"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4690495" y="1155845"/>
            <a:ext cx="4370614" cy="546561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228600" y="6019800"/>
            <a:ext cx="4130675" cy="6016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a:lstStyle/>
          <a:p>
            <a:r>
              <a:rPr lang="es-SV" dirty="0" smtClean="0">
                <a:solidFill>
                  <a:schemeClr val="bg1"/>
                </a:solidFill>
              </a:rPr>
              <a:t>INTRODUCCION</a:t>
            </a:r>
            <a:endParaRPr lang="es-ES" dirty="0">
              <a:solidFill>
                <a:schemeClr val="bg1"/>
              </a:solidFill>
            </a:endParaRPr>
          </a:p>
        </p:txBody>
      </p:sp>
      <p:sp>
        <p:nvSpPr>
          <p:cNvPr id="3" name="2 Marcador de contenido"/>
          <p:cNvSpPr>
            <a:spLocks noGrp="1"/>
          </p:cNvSpPr>
          <p:nvPr>
            <p:ph idx="1"/>
          </p:nvPr>
        </p:nvSpPr>
        <p:spPr>
          <a:xfrm>
            <a:off x="457200" y="1916832"/>
            <a:ext cx="8229600" cy="4209338"/>
          </a:xfrm>
        </p:spPr>
        <p:txBody>
          <a:bodyPr/>
          <a:lstStyle/>
          <a:p>
            <a:pPr algn="just"/>
            <a:r>
              <a:rPr lang="es-SV" sz="2400" dirty="0" smtClean="0"/>
              <a:t>En El Salvador la elaboración del nuevo PENMTB    2016 - 2020 ha sido realizado con una amplia participación multisectorial, y el dialogo de país ha permitido identificar no solo nuevas estrategias para el abordaje integral de la TB, sino que también los mecanismos más efectivos para la  articulación  del trabajo interinstitucional, intersectorial y de base comunitaria para enfrentar los nuevos retos  planteados.</a:t>
            </a:r>
            <a:endParaRPr lang="es-E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a:lstStyle/>
          <a:p>
            <a:r>
              <a:rPr lang="es-SV" dirty="0" smtClean="0">
                <a:solidFill>
                  <a:schemeClr val="bg1"/>
                </a:solidFill>
              </a:rPr>
              <a:t>LÍNEAS ESTRATÉGICAS DE TRABAJO</a:t>
            </a:r>
            <a:endParaRPr lang="es-ES" dirty="0">
              <a:solidFill>
                <a:schemeClr val="bg1"/>
              </a:solidFill>
            </a:endParaRPr>
          </a:p>
        </p:txBody>
      </p:sp>
      <p:pic>
        <p:nvPicPr>
          <p:cNvPr id="434178" name="Picture 2"/>
          <p:cNvPicPr>
            <a:picLocks noGrp="1" noChangeAspect="1" noChangeArrowheads="1"/>
          </p:cNvPicPr>
          <p:nvPr>
            <p:ph idx="1"/>
          </p:nvPr>
        </p:nvPicPr>
        <p:blipFill>
          <a:blip r:embed="rId3" cstate="print"/>
          <a:srcRect/>
          <a:stretch>
            <a:fillRect/>
          </a:stretch>
        </p:blipFill>
        <p:spPr bwMode="auto">
          <a:xfrm>
            <a:off x="611560" y="2132856"/>
            <a:ext cx="7876918" cy="22895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a:lstStyle/>
          <a:p>
            <a:r>
              <a:rPr lang="es-ES" dirty="0" smtClean="0">
                <a:solidFill>
                  <a:schemeClr val="bg1"/>
                </a:solidFill>
              </a:rPr>
              <a:t>COSAS NUEVAS</a:t>
            </a:r>
            <a:endParaRPr lang="es-ES" dirty="0">
              <a:solidFill>
                <a:schemeClr val="bg1"/>
              </a:solidFill>
            </a:endParaRPr>
          </a:p>
        </p:txBody>
      </p:sp>
      <p:pic>
        <p:nvPicPr>
          <p:cNvPr id="438274" name="Picture 2"/>
          <p:cNvPicPr>
            <a:picLocks noGrp="1" noChangeAspect="1" noChangeArrowheads="1"/>
          </p:cNvPicPr>
          <p:nvPr>
            <p:ph idx="1"/>
          </p:nvPr>
        </p:nvPicPr>
        <p:blipFill>
          <a:blip r:embed="rId3" cstate="print"/>
          <a:srcRect/>
          <a:stretch>
            <a:fillRect/>
          </a:stretch>
        </p:blipFill>
        <p:spPr bwMode="auto">
          <a:xfrm>
            <a:off x="395536" y="1700808"/>
            <a:ext cx="8415617" cy="417646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a:lstStyle/>
          <a:p>
            <a:r>
              <a:rPr lang="es-ES" dirty="0" smtClean="0">
                <a:solidFill>
                  <a:schemeClr val="bg1"/>
                </a:solidFill>
              </a:rPr>
              <a:t>ACCIONES ANTIGUAS REFORZADAS</a:t>
            </a:r>
            <a:endParaRPr lang="es-ES" dirty="0">
              <a:solidFill>
                <a:schemeClr val="bg1"/>
              </a:solidFill>
            </a:endParaRPr>
          </a:p>
        </p:txBody>
      </p:sp>
      <p:pic>
        <p:nvPicPr>
          <p:cNvPr id="439298" name="Picture 2"/>
          <p:cNvPicPr>
            <a:picLocks noChangeAspect="1" noChangeArrowheads="1"/>
          </p:cNvPicPr>
          <p:nvPr/>
        </p:nvPicPr>
        <p:blipFill>
          <a:blip r:embed="rId3" cstate="print"/>
          <a:srcRect/>
          <a:stretch>
            <a:fillRect/>
          </a:stretch>
        </p:blipFill>
        <p:spPr bwMode="auto">
          <a:xfrm>
            <a:off x="323528" y="1844824"/>
            <a:ext cx="8428405" cy="42484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a:lstStyle/>
          <a:p>
            <a:r>
              <a:rPr lang="es-SV" sz="2800" dirty="0" smtClean="0">
                <a:solidFill>
                  <a:schemeClr val="bg1"/>
                </a:solidFill>
              </a:rPr>
              <a:t>REQUISITO PREVIOS PARA SER SUJETOS DE FINANCIAMIENTO POR FM</a:t>
            </a:r>
            <a:endParaRPr lang="es-ES" sz="2800" dirty="0">
              <a:solidFill>
                <a:schemeClr val="bg1"/>
              </a:solidFill>
            </a:endParaRPr>
          </a:p>
        </p:txBody>
      </p:sp>
      <p:sp>
        <p:nvSpPr>
          <p:cNvPr id="3" name="2 Marcador de contenido"/>
          <p:cNvSpPr>
            <a:spLocks noGrp="1"/>
          </p:cNvSpPr>
          <p:nvPr>
            <p:ph idx="1"/>
          </p:nvPr>
        </p:nvSpPr>
        <p:spPr/>
        <p:txBody>
          <a:bodyPr/>
          <a:lstStyle/>
          <a:p>
            <a:pPr lvl="0">
              <a:buNone/>
            </a:pPr>
            <a:r>
              <a:rPr lang="es-SV" dirty="0" smtClean="0"/>
              <a:t>2. </a:t>
            </a:r>
            <a:r>
              <a:rPr lang="es-SV" b="1" dirty="0" smtClean="0"/>
              <a:t>Evaluación Conjunta (Evaluación Externa al PENM TB  2016-2020).</a:t>
            </a:r>
            <a:endParaRPr lang="es-ES" dirty="0" smtClean="0"/>
          </a:p>
          <a:p>
            <a:pPr lvl="0"/>
            <a:r>
              <a:rPr lang="es-SV" sz="2400" dirty="0" smtClean="0"/>
              <a:t>Propuesta y solicitud al FM para la obtención de apoyo para la realización de la evaluación externa con la metodología JANS del FM al PENM TB 2016-2020</a:t>
            </a:r>
            <a:endParaRPr lang="es-ES" sz="2400" dirty="0" smtClean="0"/>
          </a:p>
          <a:p>
            <a:pPr lvl="0"/>
            <a:r>
              <a:rPr lang="es-SV" sz="2400" dirty="0" smtClean="0"/>
              <a:t>Ejecución de la Evaluación Conjunta al PENM TB 2016-2020.</a:t>
            </a:r>
            <a:endParaRPr lang="es-ES" sz="2400" dirty="0" smtClean="0"/>
          </a:p>
          <a:p>
            <a:pPr lvl="0"/>
            <a:r>
              <a:rPr lang="es-SV" sz="2400" dirty="0" smtClean="0"/>
              <a:t>Incorporación de recomendaciones al PENM TB 2016-2020 para el desarrollo de la nueva propuesta para al nueva ronda de financiamiento del FM 2016-2020.</a:t>
            </a:r>
            <a:endParaRPr lang="es-ES" sz="2400" dirty="0" smtClean="0"/>
          </a:p>
          <a:p>
            <a:r>
              <a:rPr lang="es-SV" dirty="0" smtClean="0"/>
              <a:t> </a:t>
            </a:r>
            <a:endParaRPr lang="es-E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922114"/>
          </a:xfrm>
          <a:solidFill>
            <a:schemeClr val="accent2"/>
          </a:solidFill>
        </p:spPr>
        <p:txBody>
          <a:bodyPr/>
          <a:lstStyle/>
          <a:p>
            <a:r>
              <a:rPr lang="es-ES" sz="2800" dirty="0" smtClean="0">
                <a:solidFill>
                  <a:schemeClr val="bg1"/>
                </a:solidFill>
              </a:rPr>
              <a:t>EN DESARROLLO</a:t>
            </a:r>
            <a:endParaRPr lang="es-ES" sz="2800" dirty="0">
              <a:solidFill>
                <a:schemeClr val="bg1"/>
              </a:solidFill>
            </a:endParaRPr>
          </a:p>
        </p:txBody>
      </p:sp>
      <p:sp>
        <p:nvSpPr>
          <p:cNvPr id="3" name="2 Marcador de contenido"/>
          <p:cNvSpPr>
            <a:spLocks noGrp="1"/>
          </p:cNvSpPr>
          <p:nvPr>
            <p:ph idx="1"/>
          </p:nvPr>
        </p:nvSpPr>
        <p:spPr>
          <a:xfrm>
            <a:off x="467544" y="1196752"/>
            <a:ext cx="8229600" cy="5328592"/>
          </a:xfrm>
        </p:spPr>
        <p:txBody>
          <a:bodyPr/>
          <a:lstStyle/>
          <a:p>
            <a:pPr marL="457200" lvl="0" indent="-457200" algn="just">
              <a:buFont typeface="+mj-lt"/>
              <a:buAutoNum type="arabicPeriod"/>
            </a:pPr>
            <a:r>
              <a:rPr lang="es-SV" sz="1800" b="1" dirty="0" smtClean="0"/>
              <a:t>REVISIÓN EXHAUSTIVA DE LAS </a:t>
            </a:r>
            <a:r>
              <a:rPr lang="es-MX" sz="1800" b="1" dirty="0" smtClean="0"/>
              <a:t>INTERVENCIONES DIFERENCIADAS EN MUNICIPIOS PRIORIZADOS DE ACUERDO A BRECHAS DE BÚSQUEDA, DETECCIÓN, COBERTURA, POBREZA Y DENSIDAD POBLACIONAL PARA LA PREVENCIÓN Y CONTROL DE LA TUBERCULOSIS Y DESARROLLO DEL SNS </a:t>
            </a:r>
          </a:p>
          <a:p>
            <a:pPr marL="457200" lvl="0" indent="-457200" algn="just">
              <a:buFont typeface="+mj-lt"/>
              <a:buAutoNum type="arabicPeriod"/>
            </a:pPr>
            <a:endParaRPr lang="es-MX" sz="1800" b="1" dirty="0" smtClean="0"/>
          </a:p>
          <a:p>
            <a:pPr marL="457200" lvl="0" indent="-457200" algn="just">
              <a:buFont typeface="+mj-lt"/>
              <a:buAutoNum type="arabicPeriod"/>
            </a:pPr>
            <a:r>
              <a:rPr lang="es-SV" sz="1800" b="1" dirty="0" smtClean="0"/>
              <a:t>REVISIÓN EXHAUSTIVA DE LA PROPUESTA DE </a:t>
            </a:r>
            <a:r>
              <a:rPr lang="en-US" sz="1800" b="1" dirty="0" smtClean="0"/>
              <a:t> PRE-ELIMINACION DE LA TB COMO PROBLEMA DE SALUD PÚBLICA EN MUNICIPIOS PRIORIZADOS</a:t>
            </a:r>
          </a:p>
          <a:p>
            <a:pPr marL="457200" lvl="0" indent="-457200" algn="just">
              <a:buFont typeface="+mj-lt"/>
              <a:buAutoNum type="arabicPeriod"/>
            </a:pPr>
            <a:endParaRPr lang="es-MX" sz="1800" b="1" dirty="0" smtClean="0"/>
          </a:p>
          <a:p>
            <a:pPr marL="514350" lvl="0" indent="-514350" algn="just">
              <a:buFont typeface="+mj-lt"/>
              <a:buAutoNum type="arabicPeriod"/>
            </a:pPr>
            <a:r>
              <a:rPr lang="es-SV" sz="1800" b="1" dirty="0" smtClean="0"/>
              <a:t>PLAN DE MONITOREO Y EVALUACIÓN</a:t>
            </a:r>
          </a:p>
          <a:p>
            <a:pPr marL="514350" lvl="0" indent="-514350" algn="just">
              <a:buFont typeface="+mj-lt"/>
              <a:buAutoNum type="arabicPeriod"/>
            </a:pPr>
            <a:endParaRPr lang="es-SV" sz="1800" b="1" dirty="0" smtClean="0"/>
          </a:p>
          <a:p>
            <a:pPr marL="514350" lvl="0" indent="-514350" algn="just">
              <a:buFont typeface="+mj-lt"/>
              <a:buAutoNum type="arabicPeriod"/>
            </a:pPr>
            <a:r>
              <a:rPr lang="es-SV" sz="1800" b="1" dirty="0" smtClean="0"/>
              <a:t>PLAN FINANCIERO- EN CONCORDANCIA CON LAS DIRECTRICES DEL TALLER DE QUITO</a:t>
            </a:r>
          </a:p>
          <a:p>
            <a:pPr marL="0" lvl="0" indent="0" algn="just">
              <a:buNone/>
            </a:pPr>
            <a:endParaRPr lang="es-SV" sz="1800" b="1" dirty="0" smtClean="0"/>
          </a:p>
          <a:p>
            <a:pPr marL="514350" lvl="0" indent="-514350" algn="just">
              <a:buFont typeface="+mj-lt"/>
              <a:buAutoNum type="arabicPeriod"/>
            </a:pPr>
            <a:r>
              <a:rPr lang="es-SV" sz="1800" b="1" dirty="0" smtClean="0"/>
              <a:t>PLAN CONTINGENCIAS</a:t>
            </a:r>
          </a:p>
          <a:p>
            <a:pPr lvl="0">
              <a:buNone/>
            </a:pPr>
            <a:endParaRPr lang="es-E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476672"/>
            <a:ext cx="8589640" cy="1143000"/>
          </a:xfrm>
          <a:prstGeom prst="rect">
            <a:avLst/>
          </a:prstGeom>
          <a:solidFill>
            <a:schemeClr val="accent2"/>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800" kern="0" dirty="0" smtClean="0">
                <a:solidFill>
                  <a:schemeClr val="bg1"/>
                </a:solidFill>
              </a:rPr>
              <a:t>AVANCE EN LA ELABORACIÓN DEL PENMTB 2016 - 2020</a:t>
            </a:r>
            <a:endParaRPr lang="es-ES" sz="2800" kern="0" dirty="0">
              <a:solidFill>
                <a:schemeClr val="bg1"/>
              </a:solidFill>
            </a:endParaRPr>
          </a:p>
        </p:txBody>
      </p:sp>
      <p:sp>
        <p:nvSpPr>
          <p:cNvPr id="5" name="4 CuadroTexto"/>
          <p:cNvSpPr txBox="1"/>
          <p:nvPr/>
        </p:nvSpPr>
        <p:spPr>
          <a:xfrm>
            <a:off x="695756" y="2376560"/>
            <a:ext cx="8124716" cy="400110"/>
          </a:xfrm>
          <a:prstGeom prst="rect">
            <a:avLst/>
          </a:prstGeom>
          <a:noFill/>
        </p:spPr>
        <p:txBody>
          <a:bodyPr wrap="square" rtlCol="0">
            <a:spAutoFit/>
          </a:bodyPr>
          <a:lstStyle/>
          <a:p>
            <a:r>
              <a:rPr lang="es-SV" sz="2000" dirty="0" smtClean="0"/>
              <a:t>Se considera que hasta el momento se tiene un avance del 65%</a:t>
            </a:r>
            <a:endParaRPr lang="es-SV" sz="2000" dirty="0"/>
          </a:p>
        </p:txBody>
      </p:sp>
    </p:spTree>
    <p:extLst>
      <p:ext uri="{BB962C8B-B14F-4D97-AF65-F5344CB8AC3E}">
        <p14:creationId xmlns:p14="http://schemas.microsoft.com/office/powerpoint/2010/main" val="349017697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722313" y="3573016"/>
            <a:ext cx="7772400" cy="1440160"/>
          </a:xfrm>
        </p:spPr>
        <p:txBody>
          <a:bodyPr/>
          <a:lstStyle/>
          <a:p>
            <a:r>
              <a:rPr lang="es-ES" sz="4000" b="1" i="1" dirty="0" smtClean="0"/>
              <a:t>EN EL CONTROL DE LA TB TODOS ESTAMOS INVOLUCRADOS!!!</a:t>
            </a:r>
            <a:endParaRPr lang="es-ES" sz="4800" b="1" i="1" dirty="0" smtClean="0"/>
          </a:p>
          <a:p>
            <a:endParaRPr lang="es-SV" sz="5400" dirty="0" smtClean="0">
              <a:solidFill>
                <a:srgbClr val="FF6600"/>
              </a:solidFill>
            </a:endParaRPr>
          </a:p>
          <a:p>
            <a:pPr algn="r"/>
            <a:r>
              <a:rPr lang="es-SV" sz="5400" dirty="0" smtClean="0">
                <a:solidFill>
                  <a:schemeClr val="accent2">
                    <a:lumMod val="60000"/>
                    <a:lumOff val="40000"/>
                  </a:schemeClr>
                </a:solidFill>
              </a:rPr>
              <a:t>GRACIAS</a:t>
            </a:r>
            <a:endParaRPr lang="es-ES" sz="5400" dirty="0">
              <a:solidFill>
                <a:schemeClr val="accent2">
                  <a:lumMod val="60000"/>
                  <a:lumOff val="40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086699748"/>
              </p:ext>
            </p:extLst>
          </p:nvPr>
        </p:nvGraphicFramePr>
        <p:xfrm>
          <a:off x="611560" y="1124744"/>
          <a:ext cx="8064896" cy="5400797"/>
        </p:xfrm>
        <a:graphic>
          <a:graphicData uri="http://schemas.openxmlformats.org/drawingml/2006/table">
            <a:tbl>
              <a:tblPr firstRow="1" firstCol="1" bandRow="1">
                <a:tableStyleId>{5C22544A-7EE6-4342-B048-85BDC9FD1C3A}</a:tableStyleId>
              </a:tblPr>
              <a:tblGrid>
                <a:gridCol w="2701593"/>
                <a:gridCol w="3458052"/>
                <a:gridCol w="1905251"/>
              </a:tblGrid>
              <a:tr h="385757">
                <a:tc>
                  <a:txBody>
                    <a:bodyPr/>
                    <a:lstStyle/>
                    <a:p>
                      <a:pPr algn="ctr">
                        <a:lnSpc>
                          <a:spcPct val="115000"/>
                        </a:lnSpc>
                        <a:spcAft>
                          <a:spcPts val="0"/>
                        </a:spcAft>
                      </a:pPr>
                      <a:r>
                        <a:rPr lang="es-SV" sz="1400" dirty="0">
                          <a:solidFill>
                            <a:schemeClr val="tx1"/>
                          </a:solidFill>
                          <a:effectLst/>
                        </a:rPr>
                        <a:t>No. de talleres</a:t>
                      </a:r>
                      <a:endParaRPr lang="es-SV" sz="1400" dirty="0">
                        <a:solidFill>
                          <a:schemeClr val="tx1"/>
                        </a:solidFill>
                        <a:effectLst/>
                        <a:latin typeface="Calibri"/>
                        <a:ea typeface="Calibri"/>
                        <a:cs typeface="Times New Roman"/>
                      </a:endParaRPr>
                    </a:p>
                  </a:txBody>
                  <a:tcPr marL="52709" marR="52709" marT="0" marB="0"/>
                </a:tc>
                <a:tc>
                  <a:txBody>
                    <a:bodyPr/>
                    <a:lstStyle/>
                    <a:p>
                      <a:pPr algn="ctr">
                        <a:lnSpc>
                          <a:spcPct val="115000"/>
                        </a:lnSpc>
                        <a:spcAft>
                          <a:spcPts val="0"/>
                        </a:spcAft>
                      </a:pPr>
                      <a:r>
                        <a:rPr lang="es-SV" sz="1400" dirty="0">
                          <a:solidFill>
                            <a:schemeClr val="tx1"/>
                          </a:solidFill>
                          <a:effectLst/>
                        </a:rPr>
                        <a:t>No. de Instituciones participantes</a:t>
                      </a:r>
                      <a:endParaRPr lang="es-SV" sz="1400" dirty="0">
                        <a:solidFill>
                          <a:schemeClr val="tx1"/>
                        </a:solidFill>
                        <a:effectLst/>
                        <a:latin typeface="Calibri"/>
                        <a:ea typeface="Calibri"/>
                        <a:cs typeface="Times New Roman"/>
                      </a:endParaRPr>
                    </a:p>
                  </a:txBody>
                  <a:tcPr marL="52709" marR="52709" marT="0" marB="0"/>
                </a:tc>
                <a:tc>
                  <a:txBody>
                    <a:bodyPr/>
                    <a:lstStyle/>
                    <a:p>
                      <a:pPr algn="ctr">
                        <a:lnSpc>
                          <a:spcPct val="115000"/>
                        </a:lnSpc>
                        <a:spcAft>
                          <a:spcPts val="0"/>
                        </a:spcAft>
                      </a:pPr>
                      <a:r>
                        <a:rPr lang="es-SV" sz="1400" dirty="0">
                          <a:solidFill>
                            <a:schemeClr val="tx1"/>
                          </a:solidFill>
                          <a:effectLst/>
                        </a:rPr>
                        <a:t>No. de personas asistentes.</a:t>
                      </a:r>
                      <a:endParaRPr lang="es-SV" sz="1400" dirty="0">
                        <a:solidFill>
                          <a:schemeClr val="tx1"/>
                        </a:solidFill>
                        <a:effectLst/>
                        <a:latin typeface="Calibri"/>
                        <a:ea typeface="Calibri"/>
                        <a:cs typeface="Times New Roman"/>
                      </a:endParaRPr>
                    </a:p>
                  </a:txBody>
                  <a:tcPr marL="52709" marR="52709" marT="0" marB="0"/>
                </a:tc>
              </a:tr>
              <a:tr h="1350150">
                <a:tc>
                  <a:txBody>
                    <a:bodyPr/>
                    <a:lstStyle/>
                    <a:p>
                      <a:pPr>
                        <a:lnSpc>
                          <a:spcPct val="115000"/>
                        </a:lnSpc>
                        <a:spcAft>
                          <a:spcPts val="0"/>
                        </a:spcAft>
                      </a:pPr>
                      <a:r>
                        <a:rPr lang="es-SV" sz="1200" b="0" dirty="0">
                          <a:solidFill>
                            <a:schemeClr val="tx1"/>
                          </a:solidFill>
                          <a:effectLst/>
                        </a:rPr>
                        <a:t>5 Reuniones para dar a conocer el proceso de elaboración del Plan y lograr la viabilidad del mismo </a:t>
                      </a:r>
                      <a:endParaRPr lang="es-SV" sz="1200" b="0" dirty="0">
                        <a:solidFill>
                          <a:schemeClr val="tx1"/>
                        </a:solidFill>
                        <a:effectLst/>
                        <a:latin typeface="Calibri"/>
                        <a:ea typeface="Calibri"/>
                        <a:cs typeface="Times New Roman"/>
                      </a:endParaRPr>
                    </a:p>
                  </a:txBody>
                  <a:tcPr marL="52709" marR="52709" marT="0" marB="0"/>
                </a:tc>
                <a:tc>
                  <a:txBody>
                    <a:bodyPr/>
                    <a:lstStyle/>
                    <a:p>
                      <a:pPr>
                        <a:lnSpc>
                          <a:spcPct val="115000"/>
                        </a:lnSpc>
                        <a:spcAft>
                          <a:spcPts val="0"/>
                        </a:spcAft>
                      </a:pPr>
                      <a:r>
                        <a:rPr lang="es-SV" sz="1200" dirty="0">
                          <a:effectLst/>
                        </a:rPr>
                        <a:t>47 instituciones y dependencias del MINSAL participantes (</a:t>
                      </a:r>
                      <a:r>
                        <a:rPr lang="es-SV" sz="1200" dirty="0" err="1">
                          <a:effectLst/>
                        </a:rPr>
                        <a:t>ONG´s</a:t>
                      </a:r>
                      <a:r>
                        <a:rPr lang="es-SV" sz="1200" dirty="0">
                          <a:effectLst/>
                        </a:rPr>
                        <a:t>, Agencias de cooperación externa, Instituciones gubernamentales, Directores Regionales, Jefaturas de las diferentes dependencias del MINSAL.</a:t>
                      </a:r>
                      <a:endParaRPr lang="es-SV" sz="1200" dirty="0">
                        <a:effectLst/>
                        <a:latin typeface="Calibri"/>
                        <a:ea typeface="Calibri"/>
                        <a:cs typeface="Times New Roman"/>
                      </a:endParaRPr>
                    </a:p>
                  </a:txBody>
                  <a:tcPr marL="52709" marR="52709" marT="0" marB="0"/>
                </a:tc>
                <a:tc>
                  <a:txBody>
                    <a:bodyPr/>
                    <a:lstStyle/>
                    <a:p>
                      <a:pPr algn="ctr">
                        <a:lnSpc>
                          <a:spcPct val="115000"/>
                        </a:lnSpc>
                        <a:spcAft>
                          <a:spcPts val="0"/>
                        </a:spcAft>
                      </a:pPr>
                      <a:r>
                        <a:rPr lang="es-SV" sz="1200" dirty="0">
                          <a:effectLst/>
                        </a:rPr>
                        <a:t> </a:t>
                      </a:r>
                    </a:p>
                    <a:p>
                      <a:pPr algn="ctr">
                        <a:lnSpc>
                          <a:spcPct val="115000"/>
                        </a:lnSpc>
                        <a:spcAft>
                          <a:spcPts val="0"/>
                        </a:spcAft>
                      </a:pPr>
                      <a:r>
                        <a:rPr lang="es-SV" sz="1200" dirty="0">
                          <a:effectLst/>
                        </a:rPr>
                        <a:t>78</a:t>
                      </a:r>
                      <a:endParaRPr lang="es-SV" sz="1200" dirty="0">
                        <a:effectLst/>
                        <a:latin typeface="Calibri"/>
                        <a:ea typeface="Calibri"/>
                        <a:cs typeface="Times New Roman"/>
                      </a:endParaRPr>
                    </a:p>
                  </a:txBody>
                  <a:tcPr marL="52709" marR="52709" marT="0" marB="0"/>
                </a:tc>
              </a:tr>
              <a:tr h="1157271">
                <a:tc>
                  <a:txBody>
                    <a:bodyPr/>
                    <a:lstStyle/>
                    <a:p>
                      <a:pPr>
                        <a:lnSpc>
                          <a:spcPct val="115000"/>
                        </a:lnSpc>
                        <a:spcAft>
                          <a:spcPts val="0"/>
                        </a:spcAft>
                      </a:pPr>
                      <a:r>
                        <a:rPr lang="es-SV" sz="1200" b="0" dirty="0">
                          <a:solidFill>
                            <a:schemeClr val="tx1"/>
                          </a:solidFill>
                          <a:effectLst/>
                        </a:rPr>
                        <a:t>11 Talleres de consulta Nacional y Regional </a:t>
                      </a:r>
                      <a:endParaRPr lang="es-SV" sz="1200" b="0" dirty="0">
                        <a:solidFill>
                          <a:schemeClr val="tx1"/>
                        </a:solidFill>
                        <a:effectLst/>
                        <a:latin typeface="Calibri"/>
                        <a:ea typeface="Calibri"/>
                        <a:cs typeface="Times New Roman"/>
                      </a:endParaRPr>
                    </a:p>
                  </a:txBody>
                  <a:tcPr marL="52709" marR="52709" marT="0" marB="0"/>
                </a:tc>
                <a:tc>
                  <a:txBody>
                    <a:bodyPr/>
                    <a:lstStyle/>
                    <a:p>
                      <a:pPr>
                        <a:lnSpc>
                          <a:spcPct val="115000"/>
                        </a:lnSpc>
                        <a:spcAft>
                          <a:spcPts val="0"/>
                        </a:spcAft>
                      </a:pPr>
                      <a:r>
                        <a:rPr lang="es-SV" sz="1200" dirty="0">
                          <a:effectLst/>
                        </a:rPr>
                        <a:t>69 instituciones (</a:t>
                      </a:r>
                      <a:r>
                        <a:rPr lang="es-SV" sz="1200" dirty="0" err="1">
                          <a:effectLst/>
                        </a:rPr>
                        <a:t>ONG´s</a:t>
                      </a:r>
                      <a:r>
                        <a:rPr lang="es-SV" sz="1200" dirty="0">
                          <a:effectLst/>
                        </a:rPr>
                        <a:t>, Agencias de cooperación externa, Instituciones gubernamentales, técnicos de regiones, SIBASI, UCSF, voluntarios y personas afectadas por la tuberculosis.</a:t>
                      </a:r>
                      <a:endParaRPr lang="es-SV" sz="1200" dirty="0">
                        <a:effectLst/>
                        <a:latin typeface="Calibri"/>
                        <a:ea typeface="Calibri"/>
                        <a:cs typeface="Times New Roman"/>
                      </a:endParaRPr>
                    </a:p>
                  </a:txBody>
                  <a:tcPr marL="52709" marR="52709" marT="0" marB="0"/>
                </a:tc>
                <a:tc>
                  <a:txBody>
                    <a:bodyPr/>
                    <a:lstStyle/>
                    <a:p>
                      <a:pPr algn="ctr">
                        <a:lnSpc>
                          <a:spcPct val="115000"/>
                        </a:lnSpc>
                        <a:spcAft>
                          <a:spcPts val="0"/>
                        </a:spcAft>
                      </a:pPr>
                      <a:r>
                        <a:rPr lang="es-SV" sz="1200">
                          <a:effectLst/>
                        </a:rPr>
                        <a:t> </a:t>
                      </a:r>
                    </a:p>
                    <a:p>
                      <a:pPr algn="ctr">
                        <a:lnSpc>
                          <a:spcPct val="115000"/>
                        </a:lnSpc>
                        <a:spcAft>
                          <a:spcPts val="0"/>
                        </a:spcAft>
                      </a:pPr>
                      <a:r>
                        <a:rPr lang="es-SV" sz="1200" dirty="0">
                          <a:effectLst/>
                        </a:rPr>
                        <a:t>466</a:t>
                      </a:r>
                      <a:endParaRPr lang="es-SV" sz="1200" dirty="0">
                        <a:effectLst/>
                        <a:latin typeface="Calibri"/>
                        <a:ea typeface="Calibri"/>
                        <a:cs typeface="Times New Roman"/>
                      </a:endParaRPr>
                    </a:p>
                  </a:txBody>
                  <a:tcPr marL="52709" marR="52709" marT="0" marB="0"/>
                </a:tc>
              </a:tr>
              <a:tr h="964393">
                <a:tc>
                  <a:txBody>
                    <a:bodyPr/>
                    <a:lstStyle/>
                    <a:p>
                      <a:pPr>
                        <a:lnSpc>
                          <a:spcPct val="115000"/>
                        </a:lnSpc>
                        <a:spcAft>
                          <a:spcPts val="0"/>
                        </a:spcAft>
                      </a:pPr>
                      <a:r>
                        <a:rPr lang="es-SV" sz="1200" b="0" dirty="0" smtClean="0">
                          <a:solidFill>
                            <a:schemeClr val="tx1"/>
                          </a:solidFill>
                          <a:effectLst/>
                        </a:rPr>
                        <a:t>Primer</a:t>
                      </a:r>
                      <a:r>
                        <a:rPr lang="es-SV" sz="1200" b="0" baseline="0" dirty="0" smtClean="0">
                          <a:solidFill>
                            <a:schemeClr val="tx1"/>
                          </a:solidFill>
                          <a:effectLst/>
                        </a:rPr>
                        <a:t> t</a:t>
                      </a:r>
                      <a:r>
                        <a:rPr lang="es-SV" sz="1200" b="0" dirty="0" smtClean="0">
                          <a:solidFill>
                            <a:schemeClr val="tx1"/>
                          </a:solidFill>
                          <a:effectLst/>
                        </a:rPr>
                        <a:t>aller </a:t>
                      </a:r>
                      <a:r>
                        <a:rPr lang="es-SV" sz="1200" b="0" dirty="0">
                          <a:solidFill>
                            <a:schemeClr val="tx1"/>
                          </a:solidFill>
                          <a:effectLst/>
                        </a:rPr>
                        <a:t>de validación </a:t>
                      </a:r>
                      <a:endParaRPr lang="es-SV" sz="1200" b="0" dirty="0">
                        <a:solidFill>
                          <a:schemeClr val="tx1"/>
                        </a:solidFill>
                        <a:effectLst/>
                        <a:latin typeface="Calibri"/>
                        <a:ea typeface="Calibri"/>
                        <a:cs typeface="Times New Roman"/>
                      </a:endParaRPr>
                    </a:p>
                  </a:txBody>
                  <a:tcPr marL="52709" marR="52709" marT="0" marB="0"/>
                </a:tc>
                <a:tc>
                  <a:txBody>
                    <a:bodyPr/>
                    <a:lstStyle/>
                    <a:p>
                      <a:pPr>
                        <a:lnSpc>
                          <a:spcPct val="115000"/>
                        </a:lnSpc>
                        <a:spcAft>
                          <a:spcPts val="0"/>
                        </a:spcAft>
                      </a:pPr>
                      <a:r>
                        <a:rPr lang="es-SV" sz="1200" dirty="0">
                          <a:effectLst/>
                        </a:rPr>
                        <a:t>8 Instituciones y dependencias del MINSAL (Agencias de cooperación externa, instituciones gubernamentales, dependencias del MINSAL)</a:t>
                      </a:r>
                      <a:endParaRPr lang="es-SV" sz="1200" dirty="0">
                        <a:effectLst/>
                        <a:latin typeface="Calibri"/>
                        <a:ea typeface="Calibri"/>
                        <a:cs typeface="Times New Roman"/>
                      </a:endParaRPr>
                    </a:p>
                  </a:txBody>
                  <a:tcPr marL="52709" marR="52709" marT="0" marB="0"/>
                </a:tc>
                <a:tc>
                  <a:txBody>
                    <a:bodyPr/>
                    <a:lstStyle/>
                    <a:p>
                      <a:pPr algn="ctr">
                        <a:lnSpc>
                          <a:spcPct val="115000"/>
                        </a:lnSpc>
                        <a:spcAft>
                          <a:spcPts val="0"/>
                        </a:spcAft>
                      </a:pPr>
                      <a:r>
                        <a:rPr lang="es-SV" sz="1200" dirty="0">
                          <a:effectLst/>
                        </a:rPr>
                        <a:t> </a:t>
                      </a:r>
                    </a:p>
                    <a:p>
                      <a:pPr algn="ctr">
                        <a:lnSpc>
                          <a:spcPct val="115000"/>
                        </a:lnSpc>
                        <a:spcAft>
                          <a:spcPts val="0"/>
                        </a:spcAft>
                      </a:pPr>
                      <a:r>
                        <a:rPr lang="es-SV" sz="1200" dirty="0">
                          <a:effectLst/>
                        </a:rPr>
                        <a:t>56</a:t>
                      </a:r>
                      <a:endParaRPr lang="es-SV" sz="1200" dirty="0">
                        <a:effectLst/>
                        <a:latin typeface="Calibri"/>
                        <a:ea typeface="Calibri"/>
                        <a:cs typeface="Times New Roman"/>
                      </a:endParaRPr>
                    </a:p>
                  </a:txBody>
                  <a:tcPr marL="52709" marR="52709" marT="0" marB="0"/>
                </a:tc>
              </a:tr>
              <a:tr h="385757">
                <a:tc>
                  <a:txBody>
                    <a:bodyPr/>
                    <a:lstStyle/>
                    <a:p>
                      <a:pPr>
                        <a:lnSpc>
                          <a:spcPct val="115000"/>
                        </a:lnSpc>
                        <a:spcAft>
                          <a:spcPts val="0"/>
                        </a:spcAft>
                      </a:pPr>
                      <a:r>
                        <a:rPr lang="es-SV" sz="1200" b="0" dirty="0">
                          <a:solidFill>
                            <a:schemeClr val="tx1"/>
                          </a:solidFill>
                          <a:effectLst/>
                        </a:rPr>
                        <a:t>1 Taller de análisis financiero</a:t>
                      </a:r>
                      <a:endParaRPr lang="es-SV" sz="1200" b="0" dirty="0">
                        <a:solidFill>
                          <a:schemeClr val="tx1"/>
                        </a:solidFill>
                        <a:effectLst/>
                        <a:latin typeface="Calibri"/>
                        <a:ea typeface="Calibri"/>
                        <a:cs typeface="Times New Roman"/>
                      </a:endParaRPr>
                    </a:p>
                  </a:txBody>
                  <a:tcPr marL="52709" marR="52709" marT="0" marB="0"/>
                </a:tc>
                <a:tc>
                  <a:txBody>
                    <a:bodyPr/>
                    <a:lstStyle/>
                    <a:p>
                      <a:pPr>
                        <a:lnSpc>
                          <a:spcPct val="115000"/>
                        </a:lnSpc>
                        <a:spcAft>
                          <a:spcPts val="0"/>
                        </a:spcAft>
                      </a:pPr>
                      <a:r>
                        <a:rPr lang="es-SV" sz="1200" dirty="0">
                          <a:effectLst/>
                        </a:rPr>
                        <a:t>4 instituciones (gubernamentales)</a:t>
                      </a:r>
                      <a:endParaRPr lang="es-SV" sz="1200" dirty="0">
                        <a:effectLst/>
                        <a:latin typeface="Calibri"/>
                        <a:ea typeface="Calibri"/>
                        <a:cs typeface="Times New Roman"/>
                      </a:endParaRPr>
                    </a:p>
                  </a:txBody>
                  <a:tcPr marL="52709" marR="52709" marT="0" marB="0"/>
                </a:tc>
                <a:tc>
                  <a:txBody>
                    <a:bodyPr/>
                    <a:lstStyle/>
                    <a:p>
                      <a:pPr algn="ctr">
                        <a:lnSpc>
                          <a:spcPct val="115000"/>
                        </a:lnSpc>
                        <a:spcAft>
                          <a:spcPts val="0"/>
                        </a:spcAft>
                      </a:pPr>
                      <a:r>
                        <a:rPr lang="es-SV" sz="1200" dirty="0">
                          <a:effectLst/>
                        </a:rPr>
                        <a:t>25</a:t>
                      </a:r>
                      <a:endParaRPr lang="es-SV" sz="1200" dirty="0">
                        <a:effectLst/>
                        <a:latin typeface="Calibri"/>
                        <a:ea typeface="Calibri"/>
                        <a:cs typeface="Times New Roman"/>
                      </a:endParaRPr>
                    </a:p>
                  </a:txBody>
                  <a:tcPr marL="52709" marR="52709" marT="0" marB="0"/>
                </a:tc>
              </a:tr>
              <a:tr h="631874">
                <a:tc>
                  <a:txBody>
                    <a:bodyPr/>
                    <a:lstStyle/>
                    <a:p>
                      <a:pPr>
                        <a:lnSpc>
                          <a:spcPct val="115000"/>
                        </a:lnSpc>
                        <a:spcAft>
                          <a:spcPts val="0"/>
                        </a:spcAft>
                      </a:pPr>
                      <a:r>
                        <a:rPr lang="es-SV" sz="1200" b="0" dirty="0" smtClean="0">
                          <a:solidFill>
                            <a:schemeClr val="tx1"/>
                          </a:solidFill>
                          <a:effectLst/>
                        </a:rPr>
                        <a:t>Segundo taller </a:t>
                      </a:r>
                      <a:r>
                        <a:rPr lang="es-SV" sz="1200" b="0" dirty="0">
                          <a:solidFill>
                            <a:schemeClr val="tx1"/>
                          </a:solidFill>
                          <a:effectLst/>
                        </a:rPr>
                        <a:t>de </a:t>
                      </a:r>
                      <a:r>
                        <a:rPr lang="es-SV" sz="1200" b="0" dirty="0" smtClean="0">
                          <a:solidFill>
                            <a:schemeClr val="tx1"/>
                          </a:solidFill>
                          <a:effectLst/>
                        </a:rPr>
                        <a:t>validación</a:t>
                      </a:r>
                      <a:endParaRPr lang="es-SV" sz="1200" b="0" dirty="0">
                        <a:solidFill>
                          <a:schemeClr val="tx1"/>
                        </a:solidFill>
                        <a:effectLst/>
                        <a:latin typeface="Calibri"/>
                        <a:ea typeface="Calibri"/>
                        <a:cs typeface="Times New Roman"/>
                      </a:endParaRPr>
                    </a:p>
                  </a:txBody>
                  <a:tcPr marL="52709" marR="52709" marT="0" marB="0"/>
                </a:tc>
                <a:tc>
                  <a:txBody>
                    <a:bodyPr/>
                    <a:lstStyle/>
                    <a:p>
                      <a:pPr>
                        <a:lnSpc>
                          <a:spcPct val="115000"/>
                        </a:lnSpc>
                        <a:spcAft>
                          <a:spcPts val="0"/>
                        </a:spcAft>
                      </a:pPr>
                      <a:r>
                        <a:rPr lang="es-SV" sz="1200" dirty="0" smtClean="0">
                          <a:effectLst/>
                        </a:rPr>
                        <a:t>20 </a:t>
                      </a:r>
                      <a:r>
                        <a:rPr lang="es-SV" sz="1200" dirty="0">
                          <a:effectLst/>
                        </a:rPr>
                        <a:t>instituciones (gubernamentales, </a:t>
                      </a:r>
                      <a:r>
                        <a:rPr lang="es-SV" sz="1200" dirty="0" err="1">
                          <a:effectLst/>
                        </a:rPr>
                        <a:t>ONG´s</a:t>
                      </a:r>
                      <a:r>
                        <a:rPr lang="es-SV" sz="1200" dirty="0">
                          <a:effectLst/>
                        </a:rPr>
                        <a:t>, agencias de cooperación, personas afectadas por la tuberculosis)</a:t>
                      </a:r>
                      <a:endParaRPr lang="es-SV" sz="1200" dirty="0">
                        <a:effectLst/>
                        <a:latin typeface="Calibri"/>
                        <a:ea typeface="Calibri"/>
                        <a:cs typeface="Times New Roman"/>
                      </a:endParaRPr>
                    </a:p>
                  </a:txBody>
                  <a:tcPr marL="52709" marR="52709" marT="0" marB="0"/>
                </a:tc>
                <a:tc>
                  <a:txBody>
                    <a:bodyPr/>
                    <a:lstStyle/>
                    <a:p>
                      <a:pPr algn="ctr">
                        <a:lnSpc>
                          <a:spcPct val="115000"/>
                        </a:lnSpc>
                        <a:spcAft>
                          <a:spcPts val="0"/>
                        </a:spcAft>
                      </a:pPr>
                      <a:r>
                        <a:rPr lang="es-SV" sz="1200" dirty="0" smtClean="0">
                          <a:effectLst/>
                        </a:rPr>
                        <a:t>60</a:t>
                      </a:r>
                      <a:endParaRPr lang="es-SV" sz="1200" dirty="0">
                        <a:effectLst/>
                        <a:latin typeface="Calibri"/>
                        <a:ea typeface="Calibri"/>
                        <a:cs typeface="Times New Roman"/>
                      </a:endParaRPr>
                    </a:p>
                  </a:txBody>
                  <a:tcPr marL="52709" marR="52709" marT="0" marB="0"/>
                </a:tc>
              </a:tr>
              <a:tr h="385757">
                <a:tc>
                  <a:txBody>
                    <a:bodyPr/>
                    <a:lstStyle/>
                    <a:p>
                      <a:pPr>
                        <a:lnSpc>
                          <a:spcPct val="115000"/>
                        </a:lnSpc>
                        <a:spcAft>
                          <a:spcPts val="0"/>
                        </a:spcAft>
                      </a:pPr>
                      <a:r>
                        <a:rPr lang="es-SV" sz="1200" b="1" dirty="0">
                          <a:solidFill>
                            <a:schemeClr val="tx1"/>
                          </a:solidFill>
                          <a:effectLst/>
                        </a:rPr>
                        <a:t> </a:t>
                      </a:r>
                    </a:p>
                    <a:p>
                      <a:pPr>
                        <a:lnSpc>
                          <a:spcPct val="115000"/>
                        </a:lnSpc>
                        <a:spcAft>
                          <a:spcPts val="0"/>
                        </a:spcAft>
                      </a:pPr>
                      <a:r>
                        <a:rPr lang="es-SV" sz="1200" b="1" dirty="0">
                          <a:solidFill>
                            <a:schemeClr val="tx1"/>
                          </a:solidFill>
                          <a:effectLst/>
                        </a:rPr>
                        <a:t>19 reuniones y talleres</a:t>
                      </a:r>
                      <a:endParaRPr lang="es-SV" sz="1200" b="1" dirty="0">
                        <a:solidFill>
                          <a:schemeClr val="tx1"/>
                        </a:solidFill>
                        <a:effectLst/>
                        <a:latin typeface="Calibri"/>
                        <a:ea typeface="Calibri"/>
                        <a:cs typeface="Times New Roman"/>
                      </a:endParaRPr>
                    </a:p>
                  </a:txBody>
                  <a:tcPr marL="52709" marR="52709" marT="0" marB="0"/>
                </a:tc>
                <a:tc>
                  <a:txBody>
                    <a:bodyPr/>
                    <a:lstStyle/>
                    <a:p>
                      <a:pPr>
                        <a:lnSpc>
                          <a:spcPct val="115000"/>
                        </a:lnSpc>
                        <a:spcAft>
                          <a:spcPts val="0"/>
                        </a:spcAft>
                      </a:pPr>
                      <a:r>
                        <a:rPr lang="es-SV" sz="1200" b="1" dirty="0">
                          <a:effectLst/>
                        </a:rPr>
                        <a:t> </a:t>
                      </a:r>
                    </a:p>
                    <a:p>
                      <a:pPr>
                        <a:lnSpc>
                          <a:spcPct val="115000"/>
                        </a:lnSpc>
                        <a:spcAft>
                          <a:spcPts val="0"/>
                        </a:spcAft>
                      </a:pPr>
                      <a:r>
                        <a:rPr lang="es-SV" sz="1200" b="1" dirty="0">
                          <a:effectLst/>
                        </a:rPr>
                        <a:t>69 instituciones</a:t>
                      </a:r>
                      <a:endParaRPr lang="es-SV" sz="1200" b="1" dirty="0">
                        <a:effectLst/>
                        <a:latin typeface="Calibri"/>
                        <a:ea typeface="Calibri"/>
                        <a:cs typeface="Times New Roman"/>
                      </a:endParaRPr>
                    </a:p>
                  </a:txBody>
                  <a:tcPr marL="52709" marR="52709" marT="0" marB="0"/>
                </a:tc>
                <a:tc>
                  <a:txBody>
                    <a:bodyPr/>
                    <a:lstStyle/>
                    <a:p>
                      <a:pPr algn="ctr">
                        <a:lnSpc>
                          <a:spcPct val="115000"/>
                        </a:lnSpc>
                        <a:spcAft>
                          <a:spcPts val="0"/>
                        </a:spcAft>
                      </a:pPr>
                      <a:r>
                        <a:rPr lang="es-SV" sz="1200" b="1" dirty="0">
                          <a:effectLst/>
                        </a:rPr>
                        <a:t> </a:t>
                      </a:r>
                    </a:p>
                    <a:p>
                      <a:pPr algn="ctr">
                        <a:lnSpc>
                          <a:spcPct val="115000"/>
                        </a:lnSpc>
                        <a:spcAft>
                          <a:spcPts val="0"/>
                        </a:spcAft>
                      </a:pPr>
                      <a:r>
                        <a:rPr lang="es-SV" sz="1200" b="1" dirty="0" smtClean="0">
                          <a:effectLst/>
                        </a:rPr>
                        <a:t>685</a:t>
                      </a:r>
                      <a:endParaRPr lang="es-SV" sz="1200" b="1" dirty="0">
                        <a:effectLst/>
                        <a:latin typeface="Calibri"/>
                        <a:ea typeface="Calibri"/>
                        <a:cs typeface="Times New Roman"/>
                      </a:endParaRPr>
                    </a:p>
                  </a:txBody>
                  <a:tcPr marL="52709" marR="52709" marT="0" marB="0"/>
                </a:tc>
              </a:tr>
            </a:tbl>
          </a:graphicData>
        </a:graphic>
      </p:graphicFrame>
      <p:sp>
        <p:nvSpPr>
          <p:cNvPr id="5" name="4 CuadroTexto"/>
          <p:cNvSpPr txBox="1"/>
          <p:nvPr/>
        </p:nvSpPr>
        <p:spPr>
          <a:xfrm>
            <a:off x="539552" y="332656"/>
            <a:ext cx="8136904" cy="707886"/>
          </a:xfrm>
          <a:prstGeom prst="rect">
            <a:avLst/>
          </a:prstGeom>
          <a:solidFill>
            <a:schemeClr val="accent2"/>
          </a:solidFill>
        </p:spPr>
        <p:txBody>
          <a:bodyPr wrap="square" rtlCol="0">
            <a:spAutoFit/>
          </a:bodyPr>
          <a:lstStyle/>
          <a:p>
            <a:pPr algn="ctr"/>
            <a:r>
              <a:rPr lang="es-SV" sz="4000" b="1" dirty="0" smtClean="0">
                <a:solidFill>
                  <a:schemeClr val="bg1"/>
                </a:solidFill>
              </a:rPr>
              <a:t>Participación multisectorial</a:t>
            </a:r>
            <a:endParaRPr lang="es-SV" sz="4000" b="1" dirty="0">
              <a:solidFill>
                <a:schemeClr val="bg1"/>
              </a:solidFill>
            </a:endParaRPr>
          </a:p>
        </p:txBody>
      </p:sp>
    </p:spTree>
    <p:extLst>
      <p:ext uri="{BB962C8B-B14F-4D97-AF65-F5344CB8AC3E}">
        <p14:creationId xmlns:p14="http://schemas.microsoft.com/office/powerpoint/2010/main" val="37996883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3 Título"/>
          <p:cNvSpPr>
            <a:spLocks noGrp="1"/>
          </p:cNvSpPr>
          <p:nvPr>
            <p:ph type="title"/>
          </p:nvPr>
        </p:nvSpPr>
        <p:spPr>
          <a:solidFill>
            <a:schemeClr val="accent2"/>
          </a:solidFill>
        </p:spPr>
        <p:txBody>
          <a:bodyPr/>
          <a:lstStyle/>
          <a:p>
            <a:r>
              <a:rPr lang="es-ES" sz="2800" dirty="0" smtClean="0">
                <a:solidFill>
                  <a:schemeClr val="bg1"/>
                </a:solidFill>
              </a:rPr>
              <a:t>FASES DE DESARROLLO DEL PENM TB    2016-2020</a:t>
            </a:r>
            <a:endParaRPr lang="es-ES"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87"/>
          <p:cNvGrpSpPr/>
          <p:nvPr/>
        </p:nvGrpSpPr>
        <p:grpSpPr>
          <a:xfrm>
            <a:off x="457201" y="2636168"/>
            <a:ext cx="8166652" cy="228600"/>
            <a:chOff x="457200" y="2743200"/>
            <a:chExt cx="8166652" cy="228600"/>
          </a:xfrm>
          <a:gradFill>
            <a:gsLst>
              <a:gs pos="0">
                <a:schemeClr val="tx1">
                  <a:lumMod val="75000"/>
                  <a:lumOff val="25000"/>
                </a:schemeClr>
              </a:gs>
              <a:gs pos="50000">
                <a:schemeClr val="tx1">
                  <a:lumMod val="85000"/>
                  <a:lumOff val="15000"/>
                </a:schemeClr>
              </a:gs>
              <a:gs pos="100000">
                <a:schemeClr val="tx1">
                  <a:lumMod val="95000"/>
                  <a:lumOff val="5000"/>
                </a:schemeClr>
              </a:gs>
            </a:gsLst>
            <a:lin ang="13500000" scaled="0"/>
          </a:gradFill>
        </p:grpSpPr>
        <p:sp>
          <p:nvSpPr>
            <p:cNvPr id="2" name="Rectangle 1"/>
            <p:cNvSpPr/>
            <p:nvPr/>
          </p:nvSpPr>
          <p:spPr>
            <a:xfrm>
              <a:off x="457200"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 name="Rectangle 2"/>
            <p:cNvSpPr/>
            <p:nvPr/>
          </p:nvSpPr>
          <p:spPr>
            <a:xfrm>
              <a:off x="775252"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 name="Rectangle 3"/>
            <p:cNvSpPr/>
            <p:nvPr/>
          </p:nvSpPr>
          <p:spPr>
            <a:xfrm>
              <a:off x="1093304"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 name="Rectangle 4"/>
            <p:cNvSpPr/>
            <p:nvPr/>
          </p:nvSpPr>
          <p:spPr>
            <a:xfrm>
              <a:off x="1411356"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 name="Rectangle 5"/>
            <p:cNvSpPr/>
            <p:nvPr/>
          </p:nvSpPr>
          <p:spPr>
            <a:xfrm>
              <a:off x="1729408"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 name="Rectangle 6"/>
            <p:cNvSpPr/>
            <p:nvPr/>
          </p:nvSpPr>
          <p:spPr>
            <a:xfrm>
              <a:off x="2047460"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Rectangle 7"/>
            <p:cNvSpPr/>
            <p:nvPr/>
          </p:nvSpPr>
          <p:spPr>
            <a:xfrm>
              <a:off x="2365512"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2683564"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3001616"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1" name="Rectangle 10"/>
            <p:cNvSpPr/>
            <p:nvPr/>
          </p:nvSpPr>
          <p:spPr>
            <a:xfrm>
              <a:off x="3319668"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Rectangle 11"/>
            <p:cNvSpPr/>
            <p:nvPr/>
          </p:nvSpPr>
          <p:spPr>
            <a:xfrm>
              <a:off x="3637720"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3955772"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4" name="Rectangle 13"/>
            <p:cNvSpPr/>
            <p:nvPr/>
          </p:nvSpPr>
          <p:spPr>
            <a:xfrm>
              <a:off x="4273824"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5" name="Rectangle 14"/>
            <p:cNvSpPr/>
            <p:nvPr/>
          </p:nvSpPr>
          <p:spPr>
            <a:xfrm>
              <a:off x="4591876"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6" name="Rectangle 15"/>
            <p:cNvSpPr/>
            <p:nvPr/>
          </p:nvSpPr>
          <p:spPr>
            <a:xfrm>
              <a:off x="4909928"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7" name="Rectangle 16"/>
            <p:cNvSpPr/>
            <p:nvPr/>
          </p:nvSpPr>
          <p:spPr>
            <a:xfrm>
              <a:off x="5227980"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8" name="Rectangle 17"/>
            <p:cNvSpPr/>
            <p:nvPr/>
          </p:nvSpPr>
          <p:spPr>
            <a:xfrm>
              <a:off x="5546032"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9" name="Rectangle 18"/>
            <p:cNvSpPr/>
            <p:nvPr/>
          </p:nvSpPr>
          <p:spPr>
            <a:xfrm>
              <a:off x="5864084"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0" name="Rectangle 19"/>
            <p:cNvSpPr/>
            <p:nvPr/>
          </p:nvSpPr>
          <p:spPr>
            <a:xfrm>
              <a:off x="6182136"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1" name="Rectangle 20"/>
            <p:cNvSpPr/>
            <p:nvPr/>
          </p:nvSpPr>
          <p:spPr>
            <a:xfrm>
              <a:off x="6500188"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2" name="Rectangle 21"/>
            <p:cNvSpPr/>
            <p:nvPr/>
          </p:nvSpPr>
          <p:spPr>
            <a:xfrm>
              <a:off x="6818240"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3" name="Rectangle 22"/>
            <p:cNvSpPr/>
            <p:nvPr/>
          </p:nvSpPr>
          <p:spPr>
            <a:xfrm>
              <a:off x="7136292"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4" name="Rectangle 23"/>
            <p:cNvSpPr/>
            <p:nvPr/>
          </p:nvSpPr>
          <p:spPr>
            <a:xfrm>
              <a:off x="7454344"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5" name="Rectangle 24"/>
            <p:cNvSpPr/>
            <p:nvPr/>
          </p:nvSpPr>
          <p:spPr>
            <a:xfrm>
              <a:off x="7772400"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9" name="Rectangle 48"/>
            <p:cNvSpPr/>
            <p:nvPr/>
          </p:nvSpPr>
          <p:spPr>
            <a:xfrm>
              <a:off x="8077200"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0" name="Rectangle 49"/>
            <p:cNvSpPr/>
            <p:nvPr/>
          </p:nvSpPr>
          <p:spPr>
            <a:xfrm>
              <a:off x="8395252" y="2743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nvGrpSpPr>
          <p:cNvPr id="32" name="Group 51"/>
          <p:cNvGrpSpPr/>
          <p:nvPr/>
        </p:nvGrpSpPr>
        <p:grpSpPr>
          <a:xfrm>
            <a:off x="7130147" y="2636168"/>
            <a:ext cx="1500808" cy="228600"/>
            <a:chOff x="685800" y="3581400"/>
            <a:chExt cx="1500808" cy="228600"/>
          </a:xfrm>
          <a:solidFill>
            <a:srgbClr val="FFC000"/>
          </a:solidFill>
        </p:grpSpPr>
        <p:sp>
          <p:nvSpPr>
            <p:cNvPr id="53" name="Rectangle 52"/>
            <p:cNvSpPr/>
            <p:nvPr/>
          </p:nvSpPr>
          <p:spPr>
            <a:xfrm>
              <a:off x="685800"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4" name="Rectangle 53"/>
            <p:cNvSpPr/>
            <p:nvPr/>
          </p:nvSpPr>
          <p:spPr>
            <a:xfrm>
              <a:off x="1003852"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5" name="Rectangle 54"/>
            <p:cNvSpPr/>
            <p:nvPr/>
          </p:nvSpPr>
          <p:spPr>
            <a:xfrm>
              <a:off x="1321904"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6" name="Rectangle 55"/>
            <p:cNvSpPr/>
            <p:nvPr/>
          </p:nvSpPr>
          <p:spPr>
            <a:xfrm>
              <a:off x="1639956"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7" name="Rectangle 56"/>
            <p:cNvSpPr/>
            <p:nvPr/>
          </p:nvSpPr>
          <p:spPr>
            <a:xfrm>
              <a:off x="1958008"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nvGrpSpPr>
          <p:cNvPr id="33" name="Group 88"/>
          <p:cNvGrpSpPr/>
          <p:nvPr/>
        </p:nvGrpSpPr>
        <p:grpSpPr>
          <a:xfrm>
            <a:off x="150817" y="2987901"/>
            <a:ext cx="2328995" cy="3457264"/>
            <a:chOff x="381794" y="3247324"/>
            <a:chExt cx="1752600" cy="3457264"/>
          </a:xfrm>
        </p:grpSpPr>
        <p:cxnSp>
          <p:nvCxnSpPr>
            <p:cNvPr id="64" name="Straight Connector 63"/>
            <p:cNvCxnSpPr/>
            <p:nvPr/>
          </p:nvCxnSpPr>
          <p:spPr>
            <a:xfrm rot="5400000">
              <a:off x="-857650" y="4821638"/>
              <a:ext cx="2479682" cy="7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1794" y="3579812"/>
              <a:ext cx="16764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83568" y="3247324"/>
              <a:ext cx="1015786"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Calibri" pitchFamily="34" charset="0"/>
                  <a:cs typeface="Arial" pitchFamily="34" charset="0"/>
                </a:rPr>
                <a:t>OBJETIVOS</a:t>
              </a:r>
              <a:endParaRPr lang="en-US" sz="2000" b="1" dirty="0">
                <a:solidFill>
                  <a:prstClr val="black"/>
                </a:solidFill>
                <a:latin typeface="Calibri" pitchFamily="34" charset="0"/>
                <a:cs typeface="Arial" pitchFamily="34" charset="0"/>
              </a:endParaRPr>
            </a:p>
          </p:txBody>
        </p:sp>
        <p:sp>
          <p:nvSpPr>
            <p:cNvPr id="63" name="TextBox 62"/>
            <p:cNvSpPr txBox="1"/>
            <p:nvPr/>
          </p:nvSpPr>
          <p:spPr>
            <a:xfrm>
              <a:off x="457994" y="3657600"/>
              <a:ext cx="1676400" cy="3046988"/>
            </a:xfrm>
            <a:prstGeom prst="rect">
              <a:avLst/>
            </a:prstGeom>
            <a:noFill/>
          </p:spPr>
          <p:txBody>
            <a:bodyPr wrap="square" rtlCol="0">
              <a:spAutoFit/>
            </a:bodyPr>
            <a:lstStyle/>
            <a:p>
              <a:pPr marL="180975" indent="-180975" fontAlgn="auto">
                <a:spcBef>
                  <a:spcPts val="0"/>
                </a:spcBef>
                <a:spcAft>
                  <a:spcPts val="0"/>
                </a:spcAft>
                <a:buFont typeface="Arial" pitchFamily="34" charset="0"/>
                <a:buChar char="•"/>
              </a:pPr>
              <a:r>
                <a:rPr lang="en-GB" altLang="en-US" sz="1600" b="1" dirty="0" smtClean="0">
                  <a:solidFill>
                    <a:schemeClr val="accent2">
                      <a:lumMod val="75000"/>
                    </a:schemeClr>
                  </a:solidFill>
                  <a:latin typeface="+mn-lt"/>
                  <a:cs typeface="Calibri" pitchFamily="34" charset="0"/>
                </a:rPr>
                <a:t>DISEÑO PENM TB 2016-2020</a:t>
              </a:r>
            </a:p>
            <a:p>
              <a:pPr marL="180975" indent="-180975" fontAlgn="auto">
                <a:spcBef>
                  <a:spcPts val="0"/>
                </a:spcBef>
                <a:spcAft>
                  <a:spcPts val="0"/>
                </a:spcAft>
                <a:buFont typeface="Arial" pitchFamily="34" charset="0"/>
                <a:buChar char="•"/>
              </a:pPr>
              <a:endParaRPr lang="en-GB" altLang="en-US" sz="1600" b="1" dirty="0" smtClean="0">
                <a:solidFill>
                  <a:schemeClr val="accent2">
                    <a:lumMod val="75000"/>
                  </a:schemeClr>
                </a:solidFill>
                <a:latin typeface="+mn-lt"/>
                <a:cs typeface="Calibri" pitchFamily="34" charset="0"/>
              </a:endParaRPr>
            </a:p>
            <a:p>
              <a:pPr marL="180975" indent="-180975" fontAlgn="auto">
                <a:spcBef>
                  <a:spcPts val="0"/>
                </a:spcBef>
                <a:spcAft>
                  <a:spcPts val="0"/>
                </a:spcAft>
                <a:buFont typeface="Arial" pitchFamily="34" charset="0"/>
                <a:buChar char="•"/>
              </a:pPr>
              <a:r>
                <a:rPr lang="en-GB" altLang="en-US" sz="1600" b="1" dirty="0" smtClean="0">
                  <a:solidFill>
                    <a:schemeClr val="accent2">
                      <a:lumMod val="75000"/>
                    </a:schemeClr>
                  </a:solidFill>
                  <a:latin typeface="+mn-lt"/>
                  <a:cs typeface="Calibri" pitchFamily="34" charset="0"/>
                </a:rPr>
                <a:t>FECHA LIMITE DE ELABORACION 20 DE MAYO 2014</a:t>
              </a:r>
            </a:p>
            <a:p>
              <a:pPr marL="180975" indent="-180975" fontAlgn="auto">
                <a:spcBef>
                  <a:spcPts val="0"/>
                </a:spcBef>
                <a:spcAft>
                  <a:spcPts val="0"/>
                </a:spcAft>
                <a:buFont typeface="Arial" pitchFamily="34" charset="0"/>
                <a:buChar char="•"/>
              </a:pPr>
              <a:endParaRPr lang="en-GB" altLang="en-US" sz="1600" b="1" dirty="0" smtClean="0">
                <a:solidFill>
                  <a:schemeClr val="accent2">
                    <a:lumMod val="75000"/>
                  </a:schemeClr>
                </a:solidFill>
                <a:latin typeface="+mn-lt"/>
                <a:cs typeface="Calibri" pitchFamily="34" charset="0"/>
              </a:endParaRPr>
            </a:p>
            <a:p>
              <a:pPr marL="180975" indent="-180975" fontAlgn="auto">
                <a:spcBef>
                  <a:spcPts val="0"/>
                </a:spcBef>
                <a:spcAft>
                  <a:spcPts val="0"/>
                </a:spcAft>
                <a:buFont typeface="Arial" pitchFamily="34" charset="0"/>
                <a:buChar char="•"/>
              </a:pPr>
              <a:r>
                <a:rPr lang="en-GB" altLang="en-US" sz="1600" b="1" dirty="0" smtClean="0">
                  <a:solidFill>
                    <a:schemeClr val="accent2">
                      <a:lumMod val="75000"/>
                    </a:schemeClr>
                  </a:solidFill>
                  <a:latin typeface="+mn-lt"/>
                  <a:cs typeface="Calibri" pitchFamily="34" charset="0"/>
                </a:rPr>
                <a:t>2 SEMANAS ADICIONALES PARA SU SOCIALIZACION A NIVEL NACIONAL</a:t>
              </a:r>
              <a:endParaRPr lang="en-GB" altLang="en-US" sz="1600" b="1" dirty="0">
                <a:solidFill>
                  <a:schemeClr val="accent2">
                    <a:lumMod val="75000"/>
                  </a:schemeClr>
                </a:solidFill>
                <a:latin typeface="+mn-lt"/>
                <a:cs typeface="Calibri" pitchFamily="34" charset="0"/>
              </a:endParaRPr>
            </a:p>
          </p:txBody>
        </p:sp>
      </p:grpSp>
      <p:grpSp>
        <p:nvGrpSpPr>
          <p:cNvPr id="34" name="Group 92"/>
          <p:cNvGrpSpPr/>
          <p:nvPr/>
        </p:nvGrpSpPr>
        <p:grpSpPr>
          <a:xfrm>
            <a:off x="2627785" y="3001549"/>
            <a:ext cx="2192691" cy="3198189"/>
            <a:chOff x="2667000" y="3260972"/>
            <a:chExt cx="1884541" cy="3198189"/>
          </a:xfrm>
        </p:grpSpPr>
        <p:cxnSp>
          <p:nvCxnSpPr>
            <p:cNvPr id="71" name="Straight Connector 70"/>
            <p:cNvCxnSpPr/>
            <p:nvPr/>
          </p:nvCxnSpPr>
          <p:spPr>
            <a:xfrm>
              <a:off x="2667794" y="3579812"/>
              <a:ext cx="16764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956882" y="3260972"/>
              <a:ext cx="1160155"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Calibri" pitchFamily="34" charset="0"/>
                  <a:cs typeface="Arial" pitchFamily="34" charset="0"/>
                </a:rPr>
                <a:t>OBJETIVOS</a:t>
              </a:r>
              <a:endParaRPr lang="en-US" sz="2000" b="1" dirty="0">
                <a:solidFill>
                  <a:prstClr val="black"/>
                </a:solidFill>
                <a:latin typeface="Calibri" pitchFamily="34" charset="0"/>
                <a:cs typeface="Arial" pitchFamily="34" charset="0"/>
              </a:endParaRPr>
            </a:p>
          </p:txBody>
        </p:sp>
        <p:sp>
          <p:nvSpPr>
            <p:cNvPr id="69" name="TextBox 68"/>
            <p:cNvSpPr txBox="1"/>
            <p:nvPr/>
          </p:nvSpPr>
          <p:spPr>
            <a:xfrm>
              <a:off x="2743200" y="3658394"/>
              <a:ext cx="1808341" cy="2800767"/>
            </a:xfrm>
            <a:prstGeom prst="rect">
              <a:avLst/>
            </a:prstGeom>
            <a:noFill/>
          </p:spPr>
          <p:txBody>
            <a:bodyPr wrap="square" rtlCol="0">
              <a:spAutoFit/>
            </a:bodyPr>
            <a:lstStyle/>
            <a:p>
              <a:pPr marL="180975" indent="-180975" fontAlgn="auto">
                <a:spcBef>
                  <a:spcPts val="0"/>
                </a:spcBef>
                <a:spcAft>
                  <a:spcPts val="0"/>
                </a:spcAft>
                <a:buFont typeface="Arial" pitchFamily="34" charset="0"/>
                <a:buChar char="•"/>
              </a:pPr>
              <a:r>
                <a:rPr lang="en-US" sz="1600" b="1" dirty="0" smtClean="0">
                  <a:solidFill>
                    <a:srgbClr val="FF6600"/>
                  </a:solidFill>
                  <a:latin typeface="+mn-lt"/>
                  <a:cs typeface="Arial" pitchFamily="34" charset="0"/>
                </a:rPr>
                <a:t>EVALUACION CONJUNTA</a:t>
              </a:r>
            </a:p>
            <a:p>
              <a:pPr marL="180975" indent="-180975" fontAlgn="auto">
                <a:spcBef>
                  <a:spcPts val="0"/>
                </a:spcBef>
                <a:spcAft>
                  <a:spcPts val="0"/>
                </a:spcAft>
                <a:buFont typeface="Arial" pitchFamily="34" charset="0"/>
                <a:buChar char="•"/>
              </a:pPr>
              <a:endParaRPr lang="en-US" sz="1600" b="1" dirty="0" smtClean="0">
                <a:solidFill>
                  <a:srgbClr val="FF6600"/>
                </a:solidFill>
                <a:latin typeface="+mn-lt"/>
                <a:cs typeface="Arial" pitchFamily="34" charset="0"/>
              </a:endParaRPr>
            </a:p>
            <a:p>
              <a:pPr marL="180975" indent="-180975" fontAlgn="auto">
                <a:spcBef>
                  <a:spcPts val="0"/>
                </a:spcBef>
                <a:spcAft>
                  <a:spcPts val="0"/>
                </a:spcAft>
                <a:buFont typeface="Arial" pitchFamily="34" charset="0"/>
                <a:buChar char="•"/>
              </a:pPr>
              <a:r>
                <a:rPr lang="en-US" sz="1600" b="1" dirty="0" smtClean="0">
                  <a:solidFill>
                    <a:srgbClr val="FF6600"/>
                  </a:solidFill>
                  <a:latin typeface="+mn-lt"/>
                  <a:cs typeface="Arial" pitchFamily="34" charset="0"/>
                </a:rPr>
                <a:t>FECHAS PROPUESTAS  MAYO-</a:t>
              </a:r>
              <a:r>
                <a:rPr lang="en-US" sz="1600" b="1" dirty="0" err="1" smtClean="0">
                  <a:solidFill>
                    <a:srgbClr val="FF6600"/>
                  </a:solidFill>
                  <a:latin typeface="+mn-lt"/>
                  <a:cs typeface="Arial" pitchFamily="34" charset="0"/>
                </a:rPr>
                <a:t>JUNIO</a:t>
              </a:r>
              <a:r>
                <a:rPr lang="en-US" sz="1600" b="1" dirty="0" smtClean="0">
                  <a:solidFill>
                    <a:srgbClr val="FF6600"/>
                  </a:solidFill>
                  <a:latin typeface="+mn-lt"/>
                  <a:cs typeface="Arial" pitchFamily="34" charset="0"/>
                </a:rPr>
                <a:t> 2014</a:t>
              </a:r>
            </a:p>
            <a:p>
              <a:pPr marL="180975" indent="-180975" fontAlgn="auto">
                <a:spcBef>
                  <a:spcPts val="0"/>
                </a:spcBef>
                <a:spcAft>
                  <a:spcPts val="0"/>
                </a:spcAft>
                <a:buFont typeface="Arial" pitchFamily="34" charset="0"/>
                <a:buChar char="•"/>
              </a:pPr>
              <a:endParaRPr lang="en-US" sz="1600" b="1" dirty="0" smtClean="0">
                <a:solidFill>
                  <a:srgbClr val="FF6600"/>
                </a:solidFill>
                <a:latin typeface="+mn-lt"/>
                <a:cs typeface="Arial" pitchFamily="34" charset="0"/>
              </a:endParaRPr>
            </a:p>
            <a:p>
              <a:pPr marL="180975" indent="-180975" fontAlgn="auto">
                <a:spcBef>
                  <a:spcPts val="0"/>
                </a:spcBef>
                <a:spcAft>
                  <a:spcPts val="0"/>
                </a:spcAft>
                <a:buFont typeface="Arial" pitchFamily="34" charset="0"/>
                <a:buChar char="•"/>
              </a:pPr>
              <a:r>
                <a:rPr lang="en-US" sz="1600" b="1" dirty="0" smtClean="0">
                  <a:solidFill>
                    <a:srgbClr val="FF6600"/>
                  </a:solidFill>
                  <a:latin typeface="+mn-lt"/>
                  <a:cs typeface="Arial" pitchFamily="34" charset="0"/>
                </a:rPr>
                <a:t>MES DE JULIO RESPUESTA A OBSERV./RECOM</a:t>
              </a:r>
              <a:endParaRPr lang="en-US" dirty="0">
                <a:solidFill>
                  <a:srgbClr val="FF6600"/>
                </a:solidFill>
                <a:latin typeface="Calibri"/>
                <a:cs typeface="Arial" pitchFamily="34" charset="0"/>
              </a:endParaRPr>
            </a:p>
          </p:txBody>
        </p:sp>
        <p:cxnSp>
          <p:nvCxnSpPr>
            <p:cNvPr id="85" name="Straight Connector 84"/>
            <p:cNvCxnSpPr/>
            <p:nvPr/>
          </p:nvCxnSpPr>
          <p:spPr>
            <a:xfrm rot="16200000" flipH="1">
              <a:off x="1434019" y="4814381"/>
              <a:ext cx="2480476" cy="145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93"/>
          <p:cNvGrpSpPr/>
          <p:nvPr/>
        </p:nvGrpSpPr>
        <p:grpSpPr>
          <a:xfrm>
            <a:off x="4875212" y="3001544"/>
            <a:ext cx="2171627" cy="2949585"/>
            <a:chOff x="4875212" y="3260972"/>
            <a:chExt cx="1771212" cy="2949585"/>
          </a:xfrm>
        </p:grpSpPr>
        <p:grpSp>
          <p:nvGrpSpPr>
            <p:cNvPr id="46" name="Group 90"/>
            <p:cNvGrpSpPr/>
            <p:nvPr/>
          </p:nvGrpSpPr>
          <p:grpSpPr>
            <a:xfrm>
              <a:off x="4876800" y="3260972"/>
              <a:ext cx="1769624" cy="2949585"/>
              <a:chOff x="4876800" y="3260972"/>
              <a:chExt cx="1769624" cy="2949585"/>
            </a:xfrm>
          </p:grpSpPr>
          <p:cxnSp>
            <p:nvCxnSpPr>
              <p:cNvPr id="83" name="Straight Connector 82"/>
              <p:cNvCxnSpPr/>
              <p:nvPr/>
            </p:nvCxnSpPr>
            <p:spPr>
              <a:xfrm>
                <a:off x="4876800" y="3579812"/>
                <a:ext cx="16764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242881" y="3260972"/>
                <a:ext cx="1100964"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Calibri" pitchFamily="34" charset="0"/>
                    <a:cs typeface="Arial" pitchFamily="34" charset="0"/>
                  </a:rPr>
                  <a:t>OBJETIVOS</a:t>
                </a:r>
                <a:endParaRPr lang="en-US" sz="2000" b="1" dirty="0">
                  <a:solidFill>
                    <a:prstClr val="black"/>
                  </a:solidFill>
                  <a:latin typeface="Calibri" pitchFamily="34" charset="0"/>
                  <a:cs typeface="Arial" pitchFamily="34" charset="0"/>
                </a:endParaRPr>
              </a:p>
            </p:txBody>
          </p:sp>
          <p:sp>
            <p:nvSpPr>
              <p:cNvPr id="81" name="TextBox 80"/>
              <p:cNvSpPr txBox="1"/>
              <p:nvPr/>
            </p:nvSpPr>
            <p:spPr>
              <a:xfrm>
                <a:off x="4876800" y="3656012"/>
                <a:ext cx="1769624" cy="2554545"/>
              </a:xfrm>
              <a:prstGeom prst="rect">
                <a:avLst/>
              </a:prstGeom>
              <a:noFill/>
            </p:spPr>
            <p:txBody>
              <a:bodyPr wrap="square" rtlCol="0">
                <a:spAutoFit/>
              </a:bodyPr>
              <a:lstStyle/>
              <a:p>
                <a:pPr marL="180975" indent="-180975" fontAlgn="auto">
                  <a:spcBef>
                    <a:spcPts val="0"/>
                  </a:spcBef>
                  <a:spcAft>
                    <a:spcPts val="0"/>
                  </a:spcAft>
                  <a:buFont typeface="Arial" pitchFamily="34" charset="0"/>
                  <a:buChar char="•"/>
                </a:pPr>
                <a:r>
                  <a:rPr lang="en-US" sz="1600" b="1" dirty="0" smtClean="0">
                    <a:solidFill>
                      <a:srgbClr val="336600"/>
                    </a:solidFill>
                    <a:latin typeface="+mn-lt"/>
                    <a:cs typeface="Arial" pitchFamily="34" charset="0"/>
                  </a:rPr>
                  <a:t>ELABORACION DE  NOTA CONCEPTUAL   PARA EL FONDO MUNDIAL</a:t>
                </a:r>
              </a:p>
              <a:p>
                <a:pPr marL="180975" indent="-180975" fontAlgn="auto">
                  <a:spcBef>
                    <a:spcPts val="0"/>
                  </a:spcBef>
                  <a:spcAft>
                    <a:spcPts val="0"/>
                  </a:spcAft>
                  <a:buFont typeface="Arial" pitchFamily="34" charset="0"/>
                  <a:buChar char="•"/>
                </a:pPr>
                <a:endParaRPr lang="en-US" sz="1600" b="1" dirty="0" smtClean="0">
                  <a:solidFill>
                    <a:srgbClr val="336600"/>
                  </a:solidFill>
                  <a:latin typeface="+mn-lt"/>
                  <a:cs typeface="Arial" pitchFamily="34" charset="0"/>
                </a:endParaRPr>
              </a:p>
              <a:p>
                <a:pPr marL="180975" indent="-180975" fontAlgn="auto">
                  <a:spcBef>
                    <a:spcPts val="0"/>
                  </a:spcBef>
                  <a:spcAft>
                    <a:spcPts val="0"/>
                  </a:spcAft>
                  <a:buFont typeface="Arial" pitchFamily="34" charset="0"/>
                  <a:buChar char="•"/>
                </a:pPr>
                <a:r>
                  <a:rPr lang="en-US" sz="1600" b="1" dirty="0" smtClean="0">
                    <a:solidFill>
                      <a:srgbClr val="336600"/>
                    </a:solidFill>
                    <a:latin typeface="+mn-lt"/>
                    <a:cs typeface="Arial" pitchFamily="34" charset="0"/>
                  </a:rPr>
                  <a:t>FECHA LIMITE DE ELABORACION  30 DE SEPTIEMBRE</a:t>
                </a:r>
                <a:endParaRPr lang="en-US" sz="1600" b="1" dirty="0">
                  <a:solidFill>
                    <a:srgbClr val="336600"/>
                  </a:solidFill>
                  <a:latin typeface="+mn-lt"/>
                  <a:cs typeface="Arial" pitchFamily="34" charset="0"/>
                </a:endParaRPr>
              </a:p>
            </p:txBody>
          </p:sp>
        </p:grpSp>
        <p:cxnSp>
          <p:nvCxnSpPr>
            <p:cNvPr id="86" name="Straight Connector 85"/>
            <p:cNvCxnSpPr/>
            <p:nvPr/>
          </p:nvCxnSpPr>
          <p:spPr>
            <a:xfrm rot="5400000">
              <a:off x="3635768" y="4820844"/>
              <a:ext cx="2480476"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91"/>
          <p:cNvGrpSpPr/>
          <p:nvPr/>
        </p:nvGrpSpPr>
        <p:grpSpPr>
          <a:xfrm>
            <a:off x="7129052" y="2987893"/>
            <a:ext cx="2014954" cy="3126890"/>
            <a:chOff x="7132580" y="3247324"/>
            <a:chExt cx="1804066" cy="3126890"/>
          </a:xfrm>
        </p:grpSpPr>
        <p:cxnSp>
          <p:nvCxnSpPr>
            <p:cNvPr id="77" name="Straight Connector 76"/>
            <p:cNvCxnSpPr/>
            <p:nvPr/>
          </p:nvCxnSpPr>
          <p:spPr>
            <a:xfrm>
              <a:off x="7163594" y="3579812"/>
              <a:ext cx="16764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467600" y="3247324"/>
              <a:ext cx="1208579" cy="400110"/>
            </a:xfrm>
            <a:prstGeom prst="rect">
              <a:avLst/>
            </a:prstGeom>
            <a:noFill/>
          </p:spPr>
          <p:txBody>
            <a:bodyPr wrap="none" rtlCol="0">
              <a:spAutoFit/>
            </a:bodyPr>
            <a:lstStyle/>
            <a:p>
              <a:pPr fontAlgn="auto">
                <a:spcBef>
                  <a:spcPts val="0"/>
                </a:spcBef>
                <a:spcAft>
                  <a:spcPts val="0"/>
                </a:spcAft>
              </a:pPr>
              <a:r>
                <a:rPr lang="en-US" sz="2000" b="1" dirty="0" smtClean="0">
                  <a:solidFill>
                    <a:srgbClr val="FF0000"/>
                  </a:solidFill>
                  <a:latin typeface="Calibri" pitchFamily="34" charset="0"/>
                  <a:cs typeface="Arial" pitchFamily="34" charset="0"/>
                </a:rPr>
                <a:t>OBJETIVOS</a:t>
              </a:r>
              <a:endParaRPr lang="en-US" sz="2000" b="1" dirty="0">
                <a:solidFill>
                  <a:srgbClr val="FF0000"/>
                </a:solidFill>
                <a:latin typeface="Calibri" pitchFamily="34" charset="0"/>
                <a:cs typeface="Arial" pitchFamily="34" charset="0"/>
              </a:endParaRPr>
            </a:p>
          </p:txBody>
        </p:sp>
        <p:sp>
          <p:nvSpPr>
            <p:cNvPr id="75" name="TextBox 74"/>
            <p:cNvSpPr txBox="1"/>
            <p:nvPr/>
          </p:nvSpPr>
          <p:spPr>
            <a:xfrm>
              <a:off x="7132580" y="3665780"/>
              <a:ext cx="1804066" cy="2708434"/>
            </a:xfrm>
            <a:prstGeom prst="rect">
              <a:avLst/>
            </a:prstGeom>
            <a:noFill/>
          </p:spPr>
          <p:txBody>
            <a:bodyPr wrap="square" rtlCol="0">
              <a:spAutoFit/>
            </a:bodyPr>
            <a:lstStyle/>
            <a:p>
              <a:pPr marL="180975" indent="-180975" fontAlgn="auto">
                <a:spcBef>
                  <a:spcPts val="0"/>
                </a:spcBef>
                <a:spcAft>
                  <a:spcPts val="0"/>
                </a:spcAft>
                <a:buFont typeface="Arial" pitchFamily="34" charset="0"/>
                <a:buChar char="•"/>
              </a:pPr>
              <a:r>
                <a:rPr lang="en-GB" sz="1400" b="1" dirty="0" smtClean="0">
                  <a:solidFill>
                    <a:srgbClr val="FF0000"/>
                  </a:solidFill>
                  <a:latin typeface="Arial" pitchFamily="34" charset="0"/>
                  <a:cs typeface="Arial" pitchFamily="34" charset="0"/>
                </a:rPr>
                <a:t>PRESENTACION DE PROPUESTA AL FONDO MUNDIAL  EL 15 DE OCTUBRE</a:t>
              </a:r>
            </a:p>
            <a:p>
              <a:pPr marL="180975" indent="-180975" fontAlgn="auto">
                <a:spcBef>
                  <a:spcPts val="0"/>
                </a:spcBef>
                <a:spcAft>
                  <a:spcPts val="0"/>
                </a:spcAft>
                <a:buFont typeface="Arial" pitchFamily="34" charset="0"/>
                <a:buChar char="•"/>
              </a:pPr>
              <a:endParaRPr lang="en-GB" sz="1400" b="1" dirty="0" smtClean="0">
                <a:solidFill>
                  <a:srgbClr val="FF0000"/>
                </a:solidFill>
                <a:latin typeface="Arial" pitchFamily="34" charset="0"/>
                <a:cs typeface="Arial" pitchFamily="34" charset="0"/>
              </a:endParaRPr>
            </a:p>
            <a:p>
              <a:pPr marL="180975" indent="-180975" fontAlgn="auto">
                <a:spcBef>
                  <a:spcPts val="0"/>
                </a:spcBef>
                <a:spcAft>
                  <a:spcPts val="0"/>
                </a:spcAft>
                <a:buFont typeface="Arial" pitchFamily="34" charset="0"/>
                <a:buChar char="•"/>
              </a:pPr>
              <a:r>
                <a:rPr lang="en-GB" sz="1400" b="1" dirty="0" smtClean="0">
                  <a:solidFill>
                    <a:srgbClr val="FF0000"/>
                  </a:solidFill>
                  <a:latin typeface="Arial" pitchFamily="34" charset="0"/>
                  <a:cs typeface="Arial" pitchFamily="34" charset="0"/>
                </a:rPr>
                <a:t>SE INCLUYE TIEMPO HASTA DIC. PARA LA INCORPORACION DE  OBSERVACIONES</a:t>
              </a:r>
              <a:r>
                <a:rPr lang="en-GB" sz="1600" b="1" dirty="0" smtClean="0">
                  <a:solidFill>
                    <a:srgbClr val="FF0000"/>
                  </a:solidFill>
                  <a:latin typeface="Calibri" pitchFamily="34" charset="0"/>
                  <a:cs typeface="Calibri" pitchFamily="34" charset="0"/>
                </a:rPr>
                <a:t>.</a:t>
              </a:r>
              <a:endParaRPr lang="en-US" sz="1600" b="1" dirty="0">
                <a:solidFill>
                  <a:srgbClr val="FF0000"/>
                </a:solidFill>
                <a:latin typeface="Calibri"/>
                <a:cs typeface="Arial" pitchFamily="34" charset="0"/>
              </a:endParaRPr>
            </a:p>
          </p:txBody>
        </p:sp>
        <p:cxnSp>
          <p:nvCxnSpPr>
            <p:cNvPr id="87" name="Straight Connector 86"/>
            <p:cNvCxnSpPr/>
            <p:nvPr/>
          </p:nvCxnSpPr>
          <p:spPr>
            <a:xfrm rot="16200000" flipH="1">
              <a:off x="5924150" y="4821637"/>
              <a:ext cx="2480476"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30"/>
          <p:cNvGrpSpPr/>
          <p:nvPr/>
        </p:nvGrpSpPr>
        <p:grpSpPr>
          <a:xfrm>
            <a:off x="457200" y="2636168"/>
            <a:ext cx="1500808" cy="228600"/>
            <a:chOff x="685800" y="3581400"/>
            <a:chExt cx="1500808" cy="228600"/>
          </a:xfrm>
          <a:solidFill>
            <a:srgbClr val="FFC000"/>
          </a:solidFill>
        </p:grpSpPr>
        <p:sp>
          <p:nvSpPr>
            <p:cNvPr id="26" name="Rectangle 25"/>
            <p:cNvSpPr/>
            <p:nvPr/>
          </p:nvSpPr>
          <p:spPr>
            <a:xfrm>
              <a:off x="685800"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7" name="Rectangle 26"/>
            <p:cNvSpPr/>
            <p:nvPr/>
          </p:nvSpPr>
          <p:spPr>
            <a:xfrm>
              <a:off x="1003852"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8" name="Rectangle 27"/>
            <p:cNvSpPr/>
            <p:nvPr/>
          </p:nvSpPr>
          <p:spPr>
            <a:xfrm>
              <a:off x="1321904"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9" name="Rectangle 28"/>
            <p:cNvSpPr/>
            <p:nvPr/>
          </p:nvSpPr>
          <p:spPr>
            <a:xfrm>
              <a:off x="1639956"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0" name="Rectangle 29"/>
            <p:cNvSpPr/>
            <p:nvPr/>
          </p:nvSpPr>
          <p:spPr>
            <a:xfrm>
              <a:off x="1958008"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nvGrpSpPr>
          <p:cNvPr id="51" name="Group 33"/>
          <p:cNvGrpSpPr/>
          <p:nvPr/>
        </p:nvGrpSpPr>
        <p:grpSpPr>
          <a:xfrm>
            <a:off x="2681519" y="2636168"/>
            <a:ext cx="1500808" cy="228600"/>
            <a:chOff x="685800" y="3581400"/>
            <a:chExt cx="1500808" cy="228600"/>
          </a:xfrm>
          <a:solidFill>
            <a:srgbClr val="FFC000"/>
          </a:solidFill>
        </p:grpSpPr>
        <p:sp>
          <p:nvSpPr>
            <p:cNvPr id="35" name="Rectangle 34"/>
            <p:cNvSpPr/>
            <p:nvPr/>
          </p:nvSpPr>
          <p:spPr>
            <a:xfrm>
              <a:off x="685800"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6" name="Rectangle 35"/>
            <p:cNvSpPr/>
            <p:nvPr/>
          </p:nvSpPr>
          <p:spPr>
            <a:xfrm>
              <a:off x="1003852"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7" name="Rectangle 36"/>
            <p:cNvSpPr/>
            <p:nvPr/>
          </p:nvSpPr>
          <p:spPr>
            <a:xfrm>
              <a:off x="1321904"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8" name="Rectangle 37"/>
            <p:cNvSpPr/>
            <p:nvPr/>
          </p:nvSpPr>
          <p:spPr>
            <a:xfrm>
              <a:off x="1639956"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9" name="Rectangle 38"/>
            <p:cNvSpPr/>
            <p:nvPr/>
          </p:nvSpPr>
          <p:spPr>
            <a:xfrm>
              <a:off x="1958008"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nvGrpSpPr>
          <p:cNvPr id="52" name="Group 39"/>
          <p:cNvGrpSpPr/>
          <p:nvPr/>
        </p:nvGrpSpPr>
        <p:grpSpPr>
          <a:xfrm>
            <a:off x="4905828" y="2636168"/>
            <a:ext cx="1500808" cy="228600"/>
            <a:chOff x="685800" y="3581400"/>
            <a:chExt cx="1500808" cy="228600"/>
          </a:xfrm>
          <a:solidFill>
            <a:srgbClr val="FFC000"/>
          </a:solidFill>
        </p:grpSpPr>
        <p:sp>
          <p:nvSpPr>
            <p:cNvPr id="41" name="Rectangle 40"/>
            <p:cNvSpPr/>
            <p:nvPr/>
          </p:nvSpPr>
          <p:spPr>
            <a:xfrm>
              <a:off x="685800"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2" name="Rectangle 41"/>
            <p:cNvSpPr/>
            <p:nvPr/>
          </p:nvSpPr>
          <p:spPr>
            <a:xfrm>
              <a:off x="1003852"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3" name="Rectangle 42"/>
            <p:cNvSpPr/>
            <p:nvPr/>
          </p:nvSpPr>
          <p:spPr>
            <a:xfrm>
              <a:off x="1321904"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4" name="Rectangle 43"/>
            <p:cNvSpPr/>
            <p:nvPr/>
          </p:nvSpPr>
          <p:spPr>
            <a:xfrm>
              <a:off x="1639956"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5" name="Rectangle 44"/>
            <p:cNvSpPr/>
            <p:nvPr/>
          </p:nvSpPr>
          <p:spPr>
            <a:xfrm>
              <a:off x="1958008" y="35814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nvGrpSpPr>
          <p:cNvPr id="58" name="Group 94"/>
          <p:cNvGrpSpPr/>
          <p:nvPr/>
        </p:nvGrpSpPr>
        <p:grpSpPr>
          <a:xfrm>
            <a:off x="7129045" y="1340768"/>
            <a:ext cx="1907455" cy="1143000"/>
            <a:chOff x="1584960" y="3429000"/>
            <a:chExt cx="1234440" cy="1143000"/>
          </a:xfrm>
        </p:grpSpPr>
        <p:sp>
          <p:nvSpPr>
            <p:cNvPr id="96" name="Rounded Rectangle 95"/>
            <p:cNvSpPr/>
            <p:nvPr/>
          </p:nvSpPr>
          <p:spPr>
            <a:xfrm>
              <a:off x="1584960" y="3429000"/>
              <a:ext cx="1234440" cy="1143000"/>
            </a:xfrm>
            <a:prstGeom prst="round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7" name="Rounded Rectangle 96"/>
            <p:cNvSpPr/>
            <p:nvPr/>
          </p:nvSpPr>
          <p:spPr>
            <a:xfrm>
              <a:off x="1630680" y="3467947"/>
              <a:ext cx="1143000" cy="1058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8" name="Rounded Rectangle 97"/>
            <p:cNvSpPr/>
            <p:nvPr/>
          </p:nvSpPr>
          <p:spPr>
            <a:xfrm>
              <a:off x="1676400" y="3520440"/>
              <a:ext cx="1044245" cy="96689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9" name="TextBox 98"/>
            <p:cNvSpPr txBox="1"/>
            <p:nvPr/>
          </p:nvSpPr>
          <p:spPr>
            <a:xfrm>
              <a:off x="1743729" y="3613768"/>
              <a:ext cx="946947" cy="707886"/>
            </a:xfrm>
            <a:prstGeom prst="rect">
              <a:avLst/>
            </a:prstGeom>
            <a:noFill/>
            <a:ln>
              <a:noFill/>
            </a:ln>
          </p:spPr>
          <p:txBody>
            <a:bodyPr wrap="none" rtlCol="0">
              <a:spAutoFit/>
            </a:bodyPr>
            <a:lstStyle/>
            <a:p>
              <a:pPr fontAlgn="auto">
                <a:spcBef>
                  <a:spcPts val="0"/>
                </a:spcBef>
                <a:spcAft>
                  <a:spcPts val="0"/>
                </a:spcAft>
              </a:pPr>
              <a:r>
                <a:rPr lang="en-US" sz="4000" dirty="0" smtClean="0">
                  <a:solidFill>
                    <a:prstClr val="white"/>
                  </a:solidFill>
                  <a:latin typeface="Impact" pitchFamily="34" charset="0"/>
                  <a:cs typeface="Arial" pitchFamily="34" charset="0"/>
                </a:rPr>
                <a:t>FASE 4</a:t>
              </a:r>
              <a:endParaRPr lang="en-US" sz="4400" dirty="0">
                <a:solidFill>
                  <a:prstClr val="white"/>
                </a:solidFill>
                <a:latin typeface="Impact" pitchFamily="34" charset="0"/>
                <a:cs typeface="Arial" pitchFamily="34" charset="0"/>
              </a:endParaRPr>
            </a:p>
          </p:txBody>
        </p:sp>
        <p:sp>
          <p:nvSpPr>
            <p:cNvPr id="100" name="Rounded Rectangle 26"/>
            <p:cNvSpPr/>
            <p:nvPr/>
          </p:nvSpPr>
          <p:spPr bwMode="auto">
            <a:xfrm>
              <a:off x="1676400" y="3549782"/>
              <a:ext cx="1056336" cy="548640"/>
            </a:xfrm>
            <a:prstGeom prst="roundRect">
              <a:avLst>
                <a:gd name="adj" fmla="val 50000"/>
              </a:avLst>
            </a:prstGeom>
            <a:gradFill rotWithShape="1">
              <a:gsLst>
                <a:gs pos="0">
                  <a:schemeClr val="bg1">
                    <a:alpha val="56000"/>
                  </a:schemeClr>
                </a:gs>
                <a:gs pos="100000">
                  <a:schemeClr val="bg1">
                    <a:gamma/>
                    <a:shade val="46275"/>
                    <a:invGamma/>
                    <a:alpha val="0"/>
                  </a:schemeClr>
                </a:gs>
              </a:gsLst>
              <a:lin ang="5400000" scaled="1"/>
            </a:gradFill>
            <a:ln w="9525">
              <a:noFill/>
              <a:round/>
              <a:headEnd/>
              <a:tailEnd/>
            </a:ln>
            <a:effectLst/>
          </p:spPr>
          <p:txBody>
            <a:bodyPr wrap="none" anchor="ctr"/>
            <a:lstStyle/>
            <a:p>
              <a:pPr algn="ctr" fontAlgn="auto">
                <a:lnSpc>
                  <a:spcPct val="90000"/>
                </a:lnSpc>
                <a:spcBef>
                  <a:spcPts val="0"/>
                </a:spcBef>
                <a:spcAft>
                  <a:spcPts val="0"/>
                </a:spcAft>
              </a:pPr>
              <a:endParaRPr lang="en-GB" sz="2400" dirty="0">
                <a:solidFill>
                  <a:prstClr val="white"/>
                </a:solidFill>
                <a:latin typeface="Calibri" pitchFamily="34" charset="0"/>
                <a:cs typeface="Arial" pitchFamily="34" charset="0"/>
              </a:endParaRPr>
            </a:p>
          </p:txBody>
        </p:sp>
      </p:grpSp>
      <p:grpSp>
        <p:nvGrpSpPr>
          <p:cNvPr id="59" name="Group 100"/>
          <p:cNvGrpSpPr/>
          <p:nvPr/>
        </p:nvGrpSpPr>
        <p:grpSpPr>
          <a:xfrm>
            <a:off x="323533" y="1340768"/>
            <a:ext cx="1908314" cy="1143000"/>
            <a:chOff x="3733800" y="1600200"/>
            <a:chExt cx="1234440" cy="1143000"/>
          </a:xfrm>
        </p:grpSpPr>
        <p:sp>
          <p:nvSpPr>
            <p:cNvPr id="102" name="Rounded Rectangle 101"/>
            <p:cNvSpPr/>
            <p:nvPr/>
          </p:nvSpPr>
          <p:spPr>
            <a:xfrm>
              <a:off x="3733800" y="1600200"/>
              <a:ext cx="1234440" cy="1143000"/>
            </a:xfrm>
            <a:prstGeom prst="round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3" name="Rounded Rectangle 102"/>
            <p:cNvSpPr/>
            <p:nvPr/>
          </p:nvSpPr>
          <p:spPr>
            <a:xfrm>
              <a:off x="3779520" y="1639147"/>
              <a:ext cx="1143000" cy="1058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4" name="Rounded Rectangle 103"/>
            <p:cNvSpPr/>
            <p:nvPr/>
          </p:nvSpPr>
          <p:spPr>
            <a:xfrm>
              <a:off x="3825240" y="1691640"/>
              <a:ext cx="1044245" cy="9668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5" name="TextBox 104"/>
            <p:cNvSpPr txBox="1"/>
            <p:nvPr/>
          </p:nvSpPr>
          <p:spPr>
            <a:xfrm>
              <a:off x="3920119" y="1807615"/>
              <a:ext cx="830010" cy="646331"/>
            </a:xfrm>
            <a:prstGeom prst="rect">
              <a:avLst/>
            </a:prstGeom>
            <a:noFill/>
            <a:ln>
              <a:noFill/>
            </a:ln>
          </p:spPr>
          <p:txBody>
            <a:bodyPr wrap="none" rtlCol="0">
              <a:spAutoFit/>
            </a:bodyPr>
            <a:lstStyle/>
            <a:p>
              <a:pPr fontAlgn="auto">
                <a:spcBef>
                  <a:spcPts val="0"/>
                </a:spcBef>
                <a:spcAft>
                  <a:spcPts val="0"/>
                </a:spcAft>
              </a:pPr>
              <a:r>
                <a:rPr lang="en-US" sz="3600" dirty="0" smtClean="0">
                  <a:solidFill>
                    <a:prstClr val="white"/>
                  </a:solidFill>
                  <a:latin typeface="Impact" pitchFamily="34" charset="0"/>
                  <a:cs typeface="Arial" pitchFamily="34" charset="0"/>
                </a:rPr>
                <a:t>FASE 1</a:t>
              </a:r>
              <a:endParaRPr lang="en-US" sz="4400" dirty="0">
                <a:solidFill>
                  <a:prstClr val="white"/>
                </a:solidFill>
                <a:latin typeface="Impact" pitchFamily="34" charset="0"/>
                <a:cs typeface="Arial" pitchFamily="34" charset="0"/>
              </a:endParaRPr>
            </a:p>
          </p:txBody>
        </p:sp>
        <p:sp>
          <p:nvSpPr>
            <p:cNvPr id="106" name="Rounded Rectangle 26"/>
            <p:cNvSpPr/>
            <p:nvPr/>
          </p:nvSpPr>
          <p:spPr bwMode="auto">
            <a:xfrm>
              <a:off x="3825240" y="1720982"/>
              <a:ext cx="1056336" cy="548640"/>
            </a:xfrm>
            <a:prstGeom prst="roundRect">
              <a:avLst>
                <a:gd name="adj" fmla="val 50000"/>
              </a:avLst>
            </a:prstGeom>
            <a:gradFill rotWithShape="1">
              <a:gsLst>
                <a:gs pos="0">
                  <a:schemeClr val="bg1">
                    <a:alpha val="56000"/>
                  </a:schemeClr>
                </a:gs>
                <a:gs pos="100000">
                  <a:schemeClr val="bg1">
                    <a:gamma/>
                    <a:shade val="46275"/>
                    <a:invGamma/>
                    <a:alpha val="0"/>
                  </a:schemeClr>
                </a:gs>
              </a:gsLst>
              <a:lin ang="5400000" scaled="1"/>
            </a:gradFill>
            <a:ln w="9525">
              <a:noFill/>
              <a:round/>
              <a:headEnd/>
              <a:tailEnd/>
            </a:ln>
            <a:effectLst/>
          </p:spPr>
          <p:txBody>
            <a:bodyPr wrap="none" anchor="ctr"/>
            <a:lstStyle/>
            <a:p>
              <a:pPr algn="ctr" fontAlgn="auto">
                <a:lnSpc>
                  <a:spcPct val="90000"/>
                </a:lnSpc>
                <a:spcBef>
                  <a:spcPts val="0"/>
                </a:spcBef>
                <a:spcAft>
                  <a:spcPts val="0"/>
                </a:spcAft>
              </a:pPr>
              <a:endParaRPr lang="en-GB" sz="2400" dirty="0">
                <a:solidFill>
                  <a:prstClr val="white"/>
                </a:solidFill>
                <a:latin typeface="Calibri" pitchFamily="34" charset="0"/>
                <a:cs typeface="Arial" pitchFamily="34" charset="0"/>
              </a:endParaRPr>
            </a:p>
          </p:txBody>
        </p:sp>
      </p:grpSp>
      <p:grpSp>
        <p:nvGrpSpPr>
          <p:cNvPr id="60" name="Group 106"/>
          <p:cNvGrpSpPr/>
          <p:nvPr/>
        </p:nvGrpSpPr>
        <p:grpSpPr>
          <a:xfrm>
            <a:off x="4932042" y="1340768"/>
            <a:ext cx="1948541" cy="1143000"/>
            <a:chOff x="3733800" y="5410200"/>
            <a:chExt cx="1234440" cy="1143000"/>
          </a:xfrm>
        </p:grpSpPr>
        <p:sp>
          <p:nvSpPr>
            <p:cNvPr id="108" name="Rounded Rectangle 107"/>
            <p:cNvSpPr/>
            <p:nvPr/>
          </p:nvSpPr>
          <p:spPr>
            <a:xfrm>
              <a:off x="3733800" y="5410200"/>
              <a:ext cx="1234440" cy="1143000"/>
            </a:xfrm>
            <a:prstGeom prst="round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9" name="Rounded Rectangle 108"/>
            <p:cNvSpPr/>
            <p:nvPr/>
          </p:nvSpPr>
          <p:spPr>
            <a:xfrm>
              <a:off x="3779520" y="5449147"/>
              <a:ext cx="1143000" cy="1058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10" name="Rounded Rectangle 109"/>
            <p:cNvSpPr/>
            <p:nvPr/>
          </p:nvSpPr>
          <p:spPr>
            <a:xfrm>
              <a:off x="3825240" y="5501640"/>
              <a:ext cx="1044245" cy="966893"/>
            </a:xfrm>
            <a:prstGeom prst="round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11" name="TextBox 110"/>
            <p:cNvSpPr txBox="1"/>
            <p:nvPr/>
          </p:nvSpPr>
          <p:spPr>
            <a:xfrm>
              <a:off x="3912512" y="5617615"/>
              <a:ext cx="937135" cy="707886"/>
            </a:xfrm>
            <a:prstGeom prst="rect">
              <a:avLst/>
            </a:prstGeom>
            <a:noFill/>
            <a:ln>
              <a:noFill/>
            </a:ln>
          </p:spPr>
          <p:txBody>
            <a:bodyPr wrap="none" rtlCol="0">
              <a:spAutoFit/>
            </a:bodyPr>
            <a:lstStyle/>
            <a:p>
              <a:pPr fontAlgn="auto">
                <a:spcBef>
                  <a:spcPts val="0"/>
                </a:spcBef>
                <a:spcAft>
                  <a:spcPts val="0"/>
                </a:spcAft>
              </a:pPr>
              <a:r>
                <a:rPr lang="en-US" sz="4000" dirty="0" smtClean="0">
                  <a:solidFill>
                    <a:prstClr val="white"/>
                  </a:solidFill>
                  <a:latin typeface="Impact" pitchFamily="34" charset="0"/>
                  <a:cs typeface="Arial" pitchFamily="34" charset="0"/>
                </a:rPr>
                <a:t>FASE 3</a:t>
              </a:r>
              <a:endParaRPr lang="en-US" sz="4400" dirty="0">
                <a:solidFill>
                  <a:prstClr val="white"/>
                </a:solidFill>
                <a:latin typeface="Impact" pitchFamily="34" charset="0"/>
                <a:cs typeface="Arial" pitchFamily="34" charset="0"/>
              </a:endParaRPr>
            </a:p>
          </p:txBody>
        </p:sp>
      </p:grpSp>
      <p:grpSp>
        <p:nvGrpSpPr>
          <p:cNvPr id="61" name="Group 100"/>
          <p:cNvGrpSpPr/>
          <p:nvPr/>
        </p:nvGrpSpPr>
        <p:grpSpPr>
          <a:xfrm>
            <a:off x="2627784" y="1340768"/>
            <a:ext cx="2078391" cy="1143000"/>
            <a:chOff x="2903220" y="1447800"/>
            <a:chExt cx="1234440" cy="1143000"/>
          </a:xfrm>
        </p:grpSpPr>
        <p:sp>
          <p:nvSpPr>
            <p:cNvPr id="115" name="Rounded Rectangle 114"/>
            <p:cNvSpPr/>
            <p:nvPr/>
          </p:nvSpPr>
          <p:spPr>
            <a:xfrm>
              <a:off x="2903220" y="1447800"/>
              <a:ext cx="1234440" cy="1143000"/>
            </a:xfrm>
            <a:prstGeom prst="round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16" name="Rounded Rectangle 115"/>
            <p:cNvSpPr/>
            <p:nvPr/>
          </p:nvSpPr>
          <p:spPr>
            <a:xfrm>
              <a:off x="2948940" y="1486747"/>
              <a:ext cx="1143000" cy="1058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17" name="Rounded Rectangle 116"/>
            <p:cNvSpPr/>
            <p:nvPr/>
          </p:nvSpPr>
          <p:spPr>
            <a:xfrm>
              <a:off x="2994660" y="1539240"/>
              <a:ext cx="1044245" cy="96689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18" name="TextBox 117"/>
            <p:cNvSpPr txBox="1"/>
            <p:nvPr/>
          </p:nvSpPr>
          <p:spPr>
            <a:xfrm>
              <a:off x="3123055" y="1655215"/>
              <a:ext cx="870018" cy="707886"/>
            </a:xfrm>
            <a:prstGeom prst="rect">
              <a:avLst/>
            </a:prstGeom>
            <a:noFill/>
            <a:ln>
              <a:noFill/>
            </a:ln>
          </p:spPr>
          <p:txBody>
            <a:bodyPr wrap="none" rtlCol="0">
              <a:spAutoFit/>
            </a:bodyPr>
            <a:lstStyle/>
            <a:p>
              <a:pPr fontAlgn="auto">
                <a:spcBef>
                  <a:spcPts val="0"/>
                </a:spcBef>
                <a:spcAft>
                  <a:spcPts val="0"/>
                </a:spcAft>
              </a:pPr>
              <a:r>
                <a:rPr lang="en-US" sz="4000" dirty="0" smtClean="0">
                  <a:solidFill>
                    <a:prstClr val="white"/>
                  </a:solidFill>
                  <a:latin typeface="Impact" pitchFamily="34" charset="0"/>
                  <a:cs typeface="Arial" pitchFamily="34" charset="0"/>
                </a:rPr>
                <a:t>FASE 2</a:t>
              </a:r>
              <a:endParaRPr lang="en-US" sz="4400" dirty="0">
                <a:solidFill>
                  <a:prstClr val="white"/>
                </a:solidFill>
                <a:latin typeface="Impact" pitchFamily="34" charset="0"/>
                <a:cs typeface="Arial" pitchFamily="34" charset="0"/>
              </a:endParaRPr>
            </a:p>
          </p:txBody>
        </p:sp>
        <p:sp>
          <p:nvSpPr>
            <p:cNvPr id="119" name="Rounded Rectangle 26"/>
            <p:cNvSpPr/>
            <p:nvPr/>
          </p:nvSpPr>
          <p:spPr bwMode="auto">
            <a:xfrm>
              <a:off x="2994660" y="1568582"/>
              <a:ext cx="1056336" cy="548640"/>
            </a:xfrm>
            <a:prstGeom prst="roundRect">
              <a:avLst>
                <a:gd name="adj" fmla="val 50000"/>
              </a:avLst>
            </a:prstGeom>
            <a:gradFill rotWithShape="1">
              <a:gsLst>
                <a:gs pos="0">
                  <a:schemeClr val="bg1">
                    <a:alpha val="56000"/>
                  </a:schemeClr>
                </a:gs>
                <a:gs pos="100000">
                  <a:schemeClr val="bg1">
                    <a:gamma/>
                    <a:shade val="46275"/>
                    <a:invGamma/>
                    <a:alpha val="0"/>
                  </a:schemeClr>
                </a:gs>
              </a:gsLst>
              <a:lin ang="5400000" scaled="1"/>
            </a:gradFill>
            <a:ln w="9525">
              <a:noFill/>
              <a:round/>
              <a:headEnd/>
              <a:tailEnd/>
            </a:ln>
            <a:effectLst/>
          </p:spPr>
          <p:txBody>
            <a:bodyPr wrap="none" anchor="ctr"/>
            <a:lstStyle/>
            <a:p>
              <a:pPr algn="ctr" fontAlgn="auto">
                <a:lnSpc>
                  <a:spcPct val="90000"/>
                </a:lnSpc>
                <a:spcBef>
                  <a:spcPts val="0"/>
                </a:spcBef>
                <a:spcAft>
                  <a:spcPts val="0"/>
                </a:spcAft>
              </a:pPr>
              <a:endParaRPr lang="en-GB" sz="2400" dirty="0">
                <a:solidFill>
                  <a:prstClr val="white"/>
                </a:solidFill>
                <a:latin typeface="Calibri" pitchFamily="34" charset="0"/>
                <a:cs typeface="Arial" pitchFamily="34" charset="0"/>
              </a:endParaRPr>
            </a:p>
          </p:txBody>
        </p:sp>
      </p:grpSp>
      <p:sp>
        <p:nvSpPr>
          <p:cNvPr id="101" name="Rectangle 6"/>
          <p:cNvSpPr txBox="1">
            <a:spLocks noChangeArrowheads="1"/>
          </p:cNvSpPr>
          <p:nvPr/>
        </p:nvSpPr>
        <p:spPr>
          <a:xfrm>
            <a:off x="179514" y="260657"/>
            <a:ext cx="8568950" cy="720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ES_tradnl" sz="3200" b="1" dirty="0" smtClean="0">
                <a:solidFill>
                  <a:prstClr val="black"/>
                </a:solidFill>
                <a:latin typeface="Calibri" pitchFamily="34" charset="0"/>
                <a:cs typeface="Calibri" pitchFamily="34" charset="0"/>
              </a:rPr>
              <a:t>Fases  de Desarrollo del proceso para la obtención del Financiamiento del FM</a:t>
            </a:r>
            <a:endParaRPr lang="es-ES_tradnl" sz="3200" b="1" dirty="0" smtClean="0">
              <a:solidFill>
                <a:srgbClr val="FF0000"/>
              </a:solidFill>
              <a:latin typeface="Calibri" pitchFamily="34" charset="0"/>
              <a:cs typeface="Calibri" pitchFamily="34" charset="0"/>
            </a:endParaRPr>
          </a:p>
        </p:txBody>
      </p:sp>
      <p:sp>
        <p:nvSpPr>
          <p:cNvPr id="107" name="Freeform 17"/>
          <p:cNvSpPr>
            <a:spLocks/>
          </p:cNvSpPr>
          <p:nvPr/>
        </p:nvSpPr>
        <p:spPr bwMode="auto">
          <a:xfrm>
            <a:off x="150818" y="1049570"/>
            <a:ext cx="8885237" cy="3175"/>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dirty="0">
              <a:solidFill>
                <a:srgbClr val="000000"/>
              </a:solidFill>
              <a:latin typeface="Calibri"/>
              <a:cs typeface="Arial" pitchFamily="34" charset="0"/>
            </a:endParaRPr>
          </a:p>
        </p:txBody>
      </p:sp>
    </p:spTree>
    <p:custDataLst>
      <p:tags r:id="rId1"/>
    </p:custDataLst>
    <p:extLst>
      <p:ext uri="{BB962C8B-B14F-4D97-AF65-F5344CB8AC3E}">
        <p14:creationId xmlns:p14="http://schemas.microsoft.com/office/powerpoint/2010/main" val="3775290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2000"/>
                                        <p:tgtEl>
                                          <p:spTgt spid="48"/>
                                        </p:tgtEl>
                                      </p:cBhvr>
                                    </p:animEffect>
                                  </p:childTnLst>
                                </p:cTn>
                              </p:par>
                            </p:childTnLst>
                          </p:cTn>
                        </p:par>
                        <p:par>
                          <p:cTn id="11" fill="hold">
                            <p:stCondLst>
                              <p:cond delay="2000"/>
                            </p:stCondLst>
                            <p:childTnLst>
                              <p:par>
                                <p:cTn id="12" presetID="12" presetClass="entr" presetSubtype="4" fill="hold"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slide(fromBottom)">
                                      <p:cBhvr>
                                        <p:cTn id="14" dur="1000"/>
                                        <p:tgtEl>
                                          <p:spTgt spid="59"/>
                                        </p:tgtEl>
                                      </p:cBhvr>
                                    </p:animEffect>
                                  </p:childTnLst>
                                </p:cTn>
                              </p:par>
                            </p:childTnLst>
                          </p:cTn>
                        </p:par>
                        <p:par>
                          <p:cTn id="15" fill="hold">
                            <p:stCondLst>
                              <p:cond delay="3000"/>
                            </p:stCondLst>
                            <p:childTnLst>
                              <p:par>
                                <p:cTn id="16" presetID="12" presetClass="entr" presetSubtype="1"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slide(fromTop)">
                                      <p:cBhvr>
                                        <p:cTn id="18" dur="1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00538 0.00208 L 0.24462 0.00208 " pathEditMode="relative" rAng="0" ptsTypes="AA">
                                      <p:cBhvr>
                                        <p:cTn id="22" dur="1000" fill="hold"/>
                                        <p:tgtEl>
                                          <p:spTgt spid="48"/>
                                        </p:tgtEl>
                                        <p:attrNameLst>
                                          <p:attrName>ppt_x</p:attrName>
                                          <p:attrName>ppt_y</p:attrName>
                                        </p:attrNameLst>
                                      </p:cBhvr>
                                      <p:rCtr x="125" y="0"/>
                                    </p:animMotion>
                                  </p:childTnLst>
                                </p:cTn>
                              </p:par>
                            </p:childTnLst>
                          </p:cTn>
                        </p:par>
                        <p:par>
                          <p:cTn id="23" fill="hold">
                            <p:stCondLst>
                              <p:cond delay="1000"/>
                            </p:stCondLst>
                            <p:childTnLst>
                              <p:par>
                                <p:cTn id="24" presetID="1" presetClass="exit" presetSubtype="0" fill="hold" nodeType="afterEffect">
                                  <p:stCondLst>
                                    <p:cond delay="0"/>
                                  </p:stCondLst>
                                  <p:childTnLst>
                                    <p:set>
                                      <p:cBhvr>
                                        <p:cTn id="25" dur="1" fill="hold">
                                          <p:stCondLst>
                                            <p:cond delay="0"/>
                                          </p:stCondLst>
                                        </p:cTn>
                                        <p:tgtEl>
                                          <p:spTgt spid="48"/>
                                        </p:tgtEl>
                                        <p:attrNameLst>
                                          <p:attrName>style.visibility</p:attrName>
                                        </p:attrNameLst>
                                      </p:cBhvr>
                                      <p:to>
                                        <p:strVal val="hidden"/>
                                      </p:to>
                                    </p:se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1000"/>
                                        <p:tgtEl>
                                          <p:spTgt spid="61"/>
                                        </p:tgtEl>
                                      </p:cBhvr>
                                    </p:animEffect>
                                    <p:anim calcmode="lin" valueType="num">
                                      <p:cBhvr>
                                        <p:cTn id="30" dur="1000" fill="hold"/>
                                        <p:tgtEl>
                                          <p:spTgt spid="61"/>
                                        </p:tgtEl>
                                        <p:attrNameLst>
                                          <p:attrName>ppt_x</p:attrName>
                                        </p:attrNameLst>
                                      </p:cBhvr>
                                      <p:tavLst>
                                        <p:tav tm="0">
                                          <p:val>
                                            <p:strVal val="#ppt_x"/>
                                          </p:val>
                                        </p:tav>
                                        <p:tav tm="100000">
                                          <p:val>
                                            <p:strVal val="#ppt_x"/>
                                          </p:val>
                                        </p:tav>
                                      </p:tavLst>
                                    </p:anim>
                                    <p:anim calcmode="lin" valueType="num">
                                      <p:cBhvr>
                                        <p:cTn id="31" dur="1000" fill="hold"/>
                                        <p:tgtEl>
                                          <p:spTgt spid="61"/>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par>
                          <p:cTn id="35" fill="hold">
                            <p:stCondLst>
                              <p:cond delay="2000"/>
                            </p:stCondLst>
                            <p:childTnLst>
                              <p:par>
                                <p:cTn id="36" presetID="12" presetClass="entr" presetSubtype="1"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slide(fromTop)">
                                      <p:cBhvr>
                                        <p:cTn id="38" dur="10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00538 0.00208 L 0.24462 0.00208 " pathEditMode="relative" rAng="0" ptsTypes="AA">
                                      <p:cBhvr>
                                        <p:cTn id="42" dur="1000" fill="hold"/>
                                        <p:tgtEl>
                                          <p:spTgt spid="51"/>
                                        </p:tgtEl>
                                        <p:attrNameLst>
                                          <p:attrName>ppt_x</p:attrName>
                                          <p:attrName>ppt_y</p:attrName>
                                        </p:attrNameLst>
                                      </p:cBhvr>
                                      <p:rCtr x="125" y="0"/>
                                    </p:animMotion>
                                  </p:childTnLst>
                                </p:cTn>
                              </p:par>
                            </p:childTnLst>
                          </p:cTn>
                        </p:par>
                        <p:par>
                          <p:cTn id="43" fill="hold">
                            <p:stCondLst>
                              <p:cond delay="1000"/>
                            </p:stCondLst>
                            <p:childTnLst>
                              <p:par>
                                <p:cTn id="44" presetID="1" presetClass="exit" presetSubtype="0" fill="hold" nodeType="afterEffect">
                                  <p:stCondLst>
                                    <p:cond delay="0"/>
                                  </p:stCondLst>
                                  <p:childTnLst>
                                    <p:set>
                                      <p:cBhvr>
                                        <p:cTn id="45" dur="1" fill="hold">
                                          <p:stCondLst>
                                            <p:cond delay="0"/>
                                          </p:stCondLst>
                                        </p:cTn>
                                        <p:tgtEl>
                                          <p:spTgt spid="51"/>
                                        </p:tgtEl>
                                        <p:attrNameLst>
                                          <p:attrName>style.visibility</p:attrName>
                                        </p:attrNameLst>
                                      </p:cBhvr>
                                      <p:to>
                                        <p:strVal val="hidden"/>
                                      </p:to>
                                    </p:set>
                                  </p:childTnLst>
                                </p:cTn>
                              </p:par>
                            </p:childTnLst>
                          </p:cTn>
                        </p:par>
                        <p:par>
                          <p:cTn id="46" fill="hold">
                            <p:stCondLst>
                              <p:cond delay="1000"/>
                            </p:stCondLst>
                            <p:childTnLst>
                              <p:par>
                                <p:cTn id="47" presetID="1"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par>
                          <p:cTn id="49" fill="hold">
                            <p:stCondLst>
                              <p:cond delay="1000"/>
                            </p:stCondLst>
                            <p:childTnLst>
                              <p:par>
                                <p:cTn id="50" presetID="12" presetClass="entr" presetSubtype="4"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slide(fromBottom)">
                                      <p:cBhvr>
                                        <p:cTn id="52" dur="1000"/>
                                        <p:tgtEl>
                                          <p:spTgt spid="60"/>
                                        </p:tgtEl>
                                      </p:cBhvr>
                                    </p:animEffect>
                                  </p:childTnLst>
                                </p:cTn>
                              </p:par>
                              <p:par>
                                <p:cTn id="53" presetID="12" presetClass="entr" presetSubtype="1"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slide(fromTop)">
                                      <p:cBhvr>
                                        <p:cTn id="55" dur="10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nodeType="clickEffect">
                                  <p:stCondLst>
                                    <p:cond delay="0"/>
                                  </p:stCondLst>
                                  <p:childTnLst>
                                    <p:animMotion origin="layout" path="M -0.00538 0.00208 L 0.24462 0.00208 " pathEditMode="relative" rAng="0" ptsTypes="AA">
                                      <p:cBhvr>
                                        <p:cTn id="59" dur="1000" fill="hold"/>
                                        <p:tgtEl>
                                          <p:spTgt spid="52"/>
                                        </p:tgtEl>
                                        <p:attrNameLst>
                                          <p:attrName>ppt_x</p:attrName>
                                          <p:attrName>ppt_y</p:attrName>
                                        </p:attrNameLst>
                                      </p:cBhvr>
                                      <p:rCtr x="125" y="0"/>
                                    </p:animMotion>
                                  </p:childTnLst>
                                </p:cTn>
                              </p:par>
                            </p:childTnLst>
                          </p:cTn>
                        </p:par>
                        <p:par>
                          <p:cTn id="60" fill="hold">
                            <p:stCondLst>
                              <p:cond delay="1000"/>
                            </p:stCondLst>
                            <p:childTnLst>
                              <p:par>
                                <p:cTn id="61" presetID="1" presetClass="exit" presetSubtype="0" fill="hold" nodeType="afterEffect">
                                  <p:stCondLst>
                                    <p:cond delay="0"/>
                                  </p:stCondLst>
                                  <p:childTnLst>
                                    <p:set>
                                      <p:cBhvr>
                                        <p:cTn id="62" dur="1" fill="hold">
                                          <p:stCondLst>
                                            <p:cond delay="0"/>
                                          </p:stCondLst>
                                        </p:cTn>
                                        <p:tgtEl>
                                          <p:spTgt spid="52"/>
                                        </p:tgtEl>
                                        <p:attrNameLst>
                                          <p:attrName>style.visibility</p:attrName>
                                        </p:attrNameLst>
                                      </p:cBhvr>
                                      <p:to>
                                        <p:strVal val="hidden"/>
                                      </p:to>
                                    </p:set>
                                  </p:childTnLst>
                                </p:cTn>
                              </p:par>
                            </p:childTnLst>
                          </p:cTn>
                        </p:par>
                        <p:par>
                          <p:cTn id="63" fill="hold">
                            <p:stCondLst>
                              <p:cond delay="1000"/>
                            </p:stCondLst>
                            <p:childTnLst>
                              <p:par>
                                <p:cTn id="64" presetID="1" presetClass="entr" presetSubtype="0"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childTnLst>
                          </p:cTn>
                        </p:par>
                        <p:par>
                          <p:cTn id="66" fill="hold">
                            <p:stCondLst>
                              <p:cond delay="1000"/>
                            </p:stCondLst>
                            <p:childTnLst>
                              <p:par>
                                <p:cTn id="67" presetID="12" presetClass="entr" presetSubtype="4" fill="hold"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slide(fromBottom)">
                                      <p:cBhvr>
                                        <p:cTn id="69" dur="1000"/>
                                        <p:tgtEl>
                                          <p:spTgt spid="58"/>
                                        </p:tgtEl>
                                      </p:cBhvr>
                                    </p:animEffect>
                                  </p:childTnLst>
                                </p:cTn>
                              </p:par>
                              <p:par>
                                <p:cTn id="70" presetID="12" presetClass="entr" presetSubtype="1"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slide(fromTop)">
                                      <p:cBhvr>
                                        <p:cTn id="72"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a:lstStyle/>
          <a:p>
            <a:r>
              <a:rPr lang="es-ES" sz="2800" dirty="0" smtClean="0">
                <a:solidFill>
                  <a:schemeClr val="bg1"/>
                </a:solidFill>
              </a:rPr>
              <a:t/>
            </a:r>
            <a:br>
              <a:rPr lang="es-ES" sz="2800" dirty="0" smtClean="0">
                <a:solidFill>
                  <a:schemeClr val="bg1"/>
                </a:solidFill>
              </a:rPr>
            </a:br>
            <a:r>
              <a:rPr lang="es-ES" sz="2400" dirty="0" smtClean="0">
                <a:solidFill>
                  <a:schemeClr val="bg1"/>
                </a:solidFill>
              </a:rPr>
              <a:t>LA NOTA CONCEPTUAL DEBERA APEGARSE A :</a:t>
            </a:r>
            <a:r>
              <a:rPr lang="es-ES" dirty="0" smtClean="0">
                <a:solidFill>
                  <a:schemeClr val="bg1"/>
                </a:solidFill>
              </a:rPr>
              <a:t/>
            </a:r>
            <a:br>
              <a:rPr lang="es-ES" dirty="0" smtClean="0">
                <a:solidFill>
                  <a:schemeClr val="bg1"/>
                </a:solidFill>
              </a:rPr>
            </a:br>
            <a:endParaRPr lang="es-ES" dirty="0">
              <a:solidFill>
                <a:schemeClr val="bg1"/>
              </a:solidFill>
            </a:endParaRPr>
          </a:p>
        </p:txBody>
      </p:sp>
      <p:sp>
        <p:nvSpPr>
          <p:cNvPr id="3" name="2 Marcador de contenido"/>
          <p:cNvSpPr>
            <a:spLocks noGrp="1"/>
          </p:cNvSpPr>
          <p:nvPr>
            <p:ph idx="1"/>
          </p:nvPr>
        </p:nvSpPr>
        <p:spPr>
          <a:xfrm>
            <a:off x="457200" y="1916832"/>
            <a:ext cx="8229600" cy="4209338"/>
          </a:xfrm>
        </p:spPr>
        <p:txBody>
          <a:bodyPr/>
          <a:lstStyle/>
          <a:p>
            <a:r>
              <a:rPr lang="es-ES" sz="2800" dirty="0" smtClean="0"/>
              <a:t>APEGADO A LA ESTRATEGIA DE LA OMS POST 2015</a:t>
            </a:r>
          </a:p>
          <a:p>
            <a:r>
              <a:rPr lang="es-ES" sz="2800" dirty="0" smtClean="0"/>
              <a:t>BAJO UN ANÁLISIS DE BRECHAS</a:t>
            </a:r>
          </a:p>
          <a:p>
            <a:r>
              <a:rPr lang="es-ES" sz="2800" dirty="0" smtClean="0"/>
              <a:t>BAJO UNA PRIORIZACIÓN DE POBLACIONES O GRUPOS DE PERSONAS DE MAYOR RIESGO, EN TIEMPO Y LUGAR</a:t>
            </a:r>
          </a:p>
          <a:p>
            <a:r>
              <a:rPr lang="es-ES" sz="2800" dirty="0" smtClean="0"/>
              <a:t>BAJO PAUTAS ESTRATÉGICAS DEFINIDAS </a:t>
            </a:r>
          </a:p>
          <a:p>
            <a:endParaRPr lang="es-E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solidFill>
            <a:schemeClr val="bg1">
              <a:lumMod val="95000"/>
            </a:schemeClr>
          </a:solidFill>
        </p:spPr>
        <p:txBody>
          <a:bodyPr>
            <a:normAutofit fontScale="40000" lnSpcReduction="20000"/>
          </a:bodyPr>
          <a:lstStyle/>
          <a:p>
            <a:pPr marL="742950" indent="-742950">
              <a:buFont typeface="+mj-lt"/>
              <a:buAutoNum type="arabicPeriod"/>
            </a:pPr>
            <a:r>
              <a:rPr lang="es-SV" sz="3800" b="1" dirty="0" smtClean="0"/>
              <a:t>MULTISECTORIALIDAD/ CON AMPLIA PARTICIPACION  NACIONAL (CONSULTA, PLANIFICACION, EJECUCION Y EVALUACION)</a:t>
            </a:r>
          </a:p>
          <a:p>
            <a:pPr marL="742950" indent="-742950">
              <a:buFont typeface="+mj-lt"/>
              <a:buAutoNum type="arabicPeriod"/>
            </a:pPr>
            <a:r>
              <a:rPr lang="es-SV" sz="3800" b="1" dirty="0" smtClean="0"/>
              <a:t>REFORZAR CONTROL DE INFECCIONES (SERVICIOS DE SALUD, CENTROS DE CONGREGACION, BARTOLINAS—ASILOS)</a:t>
            </a:r>
          </a:p>
          <a:p>
            <a:pPr marL="742950" indent="-742950">
              <a:buFont typeface="+mj-lt"/>
              <a:buAutoNum type="arabicPeriod"/>
            </a:pPr>
            <a:r>
              <a:rPr lang="es-SV" sz="3800" b="1" dirty="0" smtClean="0"/>
              <a:t>VISIBILIZAR BIEN EL MANEJO A POBLACIONES DE MAYOR VULNERABILIDAD EN PERSONA, TIEMPO Y LUGAR</a:t>
            </a:r>
          </a:p>
          <a:p>
            <a:pPr marL="742950" indent="-742950">
              <a:buFont typeface="+mj-lt"/>
              <a:buAutoNum type="arabicPeriod"/>
            </a:pPr>
            <a:r>
              <a:rPr lang="es-SV" sz="3800" b="1" dirty="0" smtClean="0"/>
              <a:t>EL MANTENIMIENTO DE LA FORMACION DE RRHH COMO UNA </a:t>
            </a:r>
            <a:r>
              <a:rPr lang="es-SV" sz="3800" b="1" dirty="0" err="1" smtClean="0"/>
              <a:t>ACCION</a:t>
            </a:r>
            <a:r>
              <a:rPr lang="es-SV" sz="3800" b="1" dirty="0" smtClean="0"/>
              <a:t> TRANSVERSAL DESDE LA COMUNIDAD HASTA LA ACADEMIA</a:t>
            </a:r>
          </a:p>
          <a:p>
            <a:pPr marL="742950" indent="-742950">
              <a:buFont typeface="+mj-lt"/>
              <a:buAutoNum type="arabicPeriod"/>
            </a:pPr>
            <a:r>
              <a:rPr lang="es-SV" sz="3800" b="1" dirty="0" smtClean="0"/>
              <a:t>PARTICIPACION COMUNITARIA ( SENTAR LAS BASES PARA QUE LAS INTERVENCIONES EN TB,SURJAN DESDE LA COMUNIDAD HACIA ARRIBA)</a:t>
            </a:r>
          </a:p>
          <a:p>
            <a:pPr marL="742950" indent="-742950">
              <a:buFont typeface="+mj-lt"/>
              <a:buAutoNum type="arabicPeriod"/>
            </a:pPr>
            <a:r>
              <a:rPr lang="es-SV" sz="3800" b="1" dirty="0" smtClean="0"/>
              <a:t>VISIBILIZAR LA ACMS</a:t>
            </a:r>
          </a:p>
          <a:p>
            <a:pPr marL="742950" indent="-742950">
              <a:buFont typeface="+mj-lt"/>
              <a:buAutoNum type="arabicPeriod"/>
            </a:pPr>
            <a:r>
              <a:rPr lang="es-SV" sz="3800" b="1" dirty="0" smtClean="0"/>
              <a:t>CONVENIOS JUSTICIA, SEGURIDAD Y MINSAL Y OTRAS PARA EL ABORDAJE DE  ATENCIO A BARTOLINAS, MIGRANTES (COMPROMISO POLITICO)---</a:t>
            </a:r>
            <a:r>
              <a:rPr lang="es-SV" sz="3800" b="1" dirty="0" err="1" smtClean="0"/>
              <a:t>APP</a:t>
            </a:r>
            <a:endParaRPr lang="es-SV" sz="3800" b="1" dirty="0" smtClean="0"/>
          </a:p>
          <a:p>
            <a:pPr marL="514350" indent="-514350">
              <a:buFont typeface="+mj-lt"/>
              <a:buAutoNum type="arabicPeriod"/>
            </a:pPr>
            <a:endParaRPr lang="es-SV" sz="3500" b="1" dirty="0" smtClean="0"/>
          </a:p>
          <a:p>
            <a:pPr marL="742950" indent="-742950">
              <a:buFont typeface="+mj-lt"/>
              <a:buAutoNum type="arabicPeriod"/>
            </a:pPr>
            <a:r>
              <a:rPr lang="es-MX" sz="4000" b="1" dirty="0" smtClean="0"/>
              <a:t>INTERVENCIONES DIFERENCIADAS EN MUNICIPIOS PRIORIZADOS DE ACUERDO A BRECHAS DE BÚSQUEDA, DETECCIÓN, COBERTURA, POBREZA Y DENSIDAD POBLACIONAL PARA LA PREVENCIÓN Y CONTROL DE LA TUBERCULOSIS Y DESARROLLO DEL </a:t>
            </a:r>
            <a:r>
              <a:rPr lang="es-MX" sz="4000" b="1" dirty="0" err="1" smtClean="0"/>
              <a:t>SNS</a:t>
            </a:r>
            <a:r>
              <a:rPr lang="es-MX" sz="4000" b="1" dirty="0" smtClean="0"/>
              <a:t> </a:t>
            </a:r>
          </a:p>
          <a:p>
            <a:pPr marL="742950" indent="-742950">
              <a:buNone/>
            </a:pPr>
            <a:endParaRPr lang="es-MX" sz="4000" b="1" dirty="0" smtClean="0"/>
          </a:p>
          <a:p>
            <a:pPr marL="742950" indent="-742950">
              <a:buFont typeface="+mj-lt"/>
              <a:buAutoNum type="arabicPeriod"/>
            </a:pPr>
            <a:r>
              <a:rPr lang="en-US" sz="4000" b="1" dirty="0" smtClean="0"/>
              <a:t>PRE-</a:t>
            </a:r>
            <a:r>
              <a:rPr lang="en-US" sz="4000" b="1" dirty="0" err="1" smtClean="0"/>
              <a:t>ELIMINACION</a:t>
            </a:r>
            <a:r>
              <a:rPr lang="en-US" sz="4000" b="1" dirty="0" smtClean="0"/>
              <a:t> DE LA TB COMO </a:t>
            </a:r>
            <a:r>
              <a:rPr lang="en-US" sz="4000" b="1" dirty="0" err="1" smtClean="0"/>
              <a:t>PROBLEMA</a:t>
            </a:r>
            <a:r>
              <a:rPr lang="en-US" sz="4000" b="1" dirty="0" smtClean="0"/>
              <a:t> DE </a:t>
            </a:r>
            <a:r>
              <a:rPr lang="en-US" sz="4000" b="1" dirty="0" err="1" smtClean="0"/>
              <a:t>SALUD</a:t>
            </a:r>
            <a:r>
              <a:rPr lang="en-US" sz="4000" b="1" dirty="0" smtClean="0"/>
              <a:t> </a:t>
            </a:r>
            <a:r>
              <a:rPr lang="en-US" sz="4000" b="1" dirty="0" err="1" smtClean="0"/>
              <a:t>PÚBLICA</a:t>
            </a:r>
            <a:r>
              <a:rPr lang="en-US" sz="4000" b="1" dirty="0" smtClean="0"/>
              <a:t> EN </a:t>
            </a:r>
            <a:r>
              <a:rPr lang="en-US" sz="4000" b="1" dirty="0" err="1" smtClean="0"/>
              <a:t>MUNICIPIOS</a:t>
            </a:r>
            <a:r>
              <a:rPr lang="en-US" sz="4000" b="1" dirty="0" smtClean="0"/>
              <a:t> </a:t>
            </a:r>
            <a:r>
              <a:rPr lang="en-US" sz="4000" b="1" dirty="0" err="1" smtClean="0"/>
              <a:t>PRIORIZADOS</a:t>
            </a:r>
            <a:endParaRPr lang="es-MX" sz="4000" dirty="0" smtClean="0"/>
          </a:p>
          <a:p>
            <a:pPr marL="514350" indent="-514350">
              <a:buFont typeface="+mj-lt"/>
              <a:buAutoNum type="arabicPeriod"/>
            </a:pPr>
            <a:endParaRPr lang="es-SV" sz="3600" b="1" dirty="0" smtClean="0"/>
          </a:p>
          <a:p>
            <a:endParaRPr lang="es-ES" dirty="0"/>
          </a:p>
        </p:txBody>
      </p:sp>
      <p:sp>
        <p:nvSpPr>
          <p:cNvPr id="4" name="1 Título"/>
          <p:cNvSpPr>
            <a:spLocks noGrp="1"/>
          </p:cNvSpPr>
          <p:nvPr>
            <p:ph type="title"/>
          </p:nvPr>
        </p:nvSpPr>
        <p:spPr>
          <a:solidFill>
            <a:schemeClr val="accent2"/>
          </a:solidFill>
        </p:spPr>
        <p:txBody>
          <a:bodyPr/>
          <a:lstStyle/>
          <a:p>
            <a:r>
              <a:rPr lang="es-ES" sz="2800" dirty="0" smtClean="0">
                <a:solidFill>
                  <a:schemeClr val="bg1"/>
                </a:solidFill>
              </a:rPr>
              <a:t/>
            </a:r>
            <a:br>
              <a:rPr lang="es-ES" sz="2800" dirty="0" smtClean="0">
                <a:solidFill>
                  <a:schemeClr val="bg1"/>
                </a:solidFill>
              </a:rPr>
            </a:br>
            <a:r>
              <a:rPr lang="es-SV" sz="2400" dirty="0" smtClean="0">
                <a:solidFill>
                  <a:schemeClr val="bg1"/>
                </a:solidFill>
              </a:rPr>
              <a:t>PRINCIPIOS-DIRECTRICES-PAUTAS ESTRATÉGICAS PARA EL SALVADOR</a:t>
            </a:r>
            <a:r>
              <a:rPr lang="es-ES" dirty="0" smtClean="0">
                <a:solidFill>
                  <a:schemeClr val="bg1"/>
                </a:solidFill>
              </a:rPr>
              <a:t/>
            </a:r>
            <a:br>
              <a:rPr lang="es-ES" dirty="0" smtClean="0">
                <a:solidFill>
                  <a:schemeClr val="bg1"/>
                </a:solidFill>
              </a:rPr>
            </a:br>
            <a:endParaRPr lang="es-E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a:solidFill>
            <a:schemeClr val="accent2"/>
          </a:solidFill>
        </p:spPr>
        <p:txBody>
          <a:bodyPr/>
          <a:lstStyle/>
          <a:p>
            <a:r>
              <a:rPr lang="es-SV" sz="2800" dirty="0" smtClean="0">
                <a:solidFill>
                  <a:schemeClr val="bg1"/>
                </a:solidFill>
              </a:rPr>
              <a:t>CONTENIDO DEL </a:t>
            </a:r>
            <a:r>
              <a:rPr lang="es-SV" sz="2800" dirty="0" err="1" smtClean="0">
                <a:solidFill>
                  <a:schemeClr val="bg1"/>
                </a:solidFill>
              </a:rPr>
              <a:t>PENM</a:t>
            </a:r>
            <a:r>
              <a:rPr lang="es-SV" sz="2800" dirty="0" smtClean="0">
                <a:solidFill>
                  <a:schemeClr val="bg1"/>
                </a:solidFill>
              </a:rPr>
              <a:t> TB 2016-2020</a:t>
            </a:r>
            <a:br>
              <a:rPr lang="es-SV" sz="2800" dirty="0" smtClean="0">
                <a:solidFill>
                  <a:schemeClr val="bg1"/>
                </a:solidFill>
              </a:rPr>
            </a:br>
            <a:r>
              <a:rPr lang="es-SV" sz="2800" dirty="0" smtClean="0">
                <a:solidFill>
                  <a:schemeClr val="bg1"/>
                </a:solidFill>
              </a:rPr>
              <a:t> Versión preliminar</a:t>
            </a:r>
            <a:endParaRPr lang="es-ES" sz="2800" dirty="0">
              <a:solidFill>
                <a:schemeClr val="bg1"/>
              </a:solidFill>
            </a:endParaRPr>
          </a:p>
        </p:txBody>
      </p:sp>
      <p:pic>
        <p:nvPicPr>
          <p:cNvPr id="430083" name="Picture 3"/>
          <p:cNvPicPr>
            <a:picLocks noGrp="1" noChangeAspect="1" noChangeArrowheads="1"/>
          </p:cNvPicPr>
          <p:nvPr>
            <p:ph idx="1"/>
          </p:nvPr>
        </p:nvPicPr>
        <p:blipFill>
          <a:blip r:embed="rId3" cstate="print"/>
          <a:srcRect/>
          <a:stretch>
            <a:fillRect/>
          </a:stretch>
        </p:blipFill>
        <p:spPr bwMode="auto">
          <a:xfrm>
            <a:off x="1547664" y="1308302"/>
            <a:ext cx="5688632" cy="54550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080120"/>
          </a:xfrm>
          <a:solidFill>
            <a:schemeClr val="accent2"/>
          </a:solidFill>
        </p:spPr>
        <p:txBody>
          <a:bodyPr/>
          <a:lstStyle/>
          <a:p>
            <a:r>
              <a:rPr lang="es-ES" sz="3200" dirty="0" smtClean="0">
                <a:solidFill>
                  <a:schemeClr val="bg1"/>
                </a:solidFill>
              </a:rPr>
              <a:t>Fundamentación Estratégica del </a:t>
            </a:r>
            <a:r>
              <a:rPr lang="es-ES" sz="3200" dirty="0" err="1" smtClean="0">
                <a:solidFill>
                  <a:schemeClr val="bg1"/>
                </a:solidFill>
              </a:rPr>
              <a:t>PENM</a:t>
            </a:r>
            <a:r>
              <a:rPr lang="es-ES" sz="3200" dirty="0" smtClean="0">
                <a:solidFill>
                  <a:schemeClr val="bg1"/>
                </a:solidFill>
              </a:rPr>
              <a:t> TB 2016-2020</a:t>
            </a:r>
            <a:endParaRPr lang="es-ES" sz="3200" dirty="0">
              <a:solidFill>
                <a:schemeClr val="bg1"/>
              </a:solidFill>
            </a:endParaRPr>
          </a:p>
        </p:txBody>
      </p:sp>
      <p:pic>
        <p:nvPicPr>
          <p:cNvPr id="435202" name="Picture 2"/>
          <p:cNvPicPr>
            <a:picLocks noGrp="1" noChangeAspect="1" noChangeArrowheads="1"/>
          </p:cNvPicPr>
          <p:nvPr>
            <p:ph idx="1"/>
          </p:nvPr>
        </p:nvPicPr>
        <p:blipFill>
          <a:blip r:embed="rId3" cstate="print"/>
          <a:srcRect/>
          <a:stretch>
            <a:fillRect/>
          </a:stretch>
        </p:blipFill>
        <p:spPr bwMode="auto">
          <a:xfrm>
            <a:off x="1076982" y="1484784"/>
            <a:ext cx="7167426" cy="53732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ahoma" pitchFamily="34" charset="0"/>
            <a:cs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ahoma" pitchFamily="34" charset="0"/>
            <a:cs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5114</TotalTime>
  <Words>1306</Words>
  <Application>Microsoft Office PowerPoint</Application>
  <PresentationFormat>Presentación en pantalla (4:3)</PresentationFormat>
  <Paragraphs>221</Paragraphs>
  <Slides>26</Slides>
  <Notes>19</Notes>
  <HiddenSlides>0</HiddenSlides>
  <MMClips>0</MMClips>
  <ScaleCrop>false</ScaleCrop>
  <HeadingPairs>
    <vt:vector size="8" baseType="variant">
      <vt:variant>
        <vt:lpstr>Fuentes usadas</vt:lpstr>
      </vt:variant>
      <vt:variant>
        <vt:i4>9</vt:i4>
      </vt:variant>
      <vt:variant>
        <vt:lpstr>Tema</vt:lpstr>
      </vt:variant>
      <vt:variant>
        <vt:i4>4</vt:i4>
      </vt:variant>
      <vt:variant>
        <vt:lpstr>Servidores OLE incrustados</vt:lpstr>
      </vt:variant>
      <vt:variant>
        <vt:i4>1</vt:i4>
      </vt:variant>
      <vt:variant>
        <vt:lpstr>Títulos de diapositiva</vt:lpstr>
      </vt:variant>
      <vt:variant>
        <vt:i4>26</vt:i4>
      </vt:variant>
    </vt:vector>
  </HeadingPairs>
  <TitlesOfParts>
    <vt:vector size="40" baseType="lpstr">
      <vt:lpstr>Arial</vt:lpstr>
      <vt:lpstr>Arial Narrow</vt:lpstr>
      <vt:lpstr>Calibri</vt:lpstr>
      <vt:lpstr>Cambria</vt:lpstr>
      <vt:lpstr>Impact</vt:lpstr>
      <vt:lpstr>Tahoma</vt:lpstr>
      <vt:lpstr>Times New Roman</vt:lpstr>
      <vt:lpstr>Trebuchet MS</vt:lpstr>
      <vt:lpstr>Wingdings</vt:lpstr>
      <vt:lpstr>Default Design</vt:lpstr>
      <vt:lpstr>Custom Design</vt:lpstr>
      <vt:lpstr>2_Custom Design</vt:lpstr>
      <vt:lpstr>3_Custom Design</vt:lpstr>
      <vt:lpstr>Microsoft Graph Chart</vt:lpstr>
      <vt:lpstr> AVANCES PENMTB 2016-2020 AL 22 ABRIL 2014 </vt:lpstr>
      <vt:lpstr>INTRODUCCION</vt:lpstr>
      <vt:lpstr>Presentación de PowerPoint</vt:lpstr>
      <vt:lpstr>FASES DE DESARROLLO DEL PENM TB    2016-2020</vt:lpstr>
      <vt:lpstr>Presentación de PowerPoint</vt:lpstr>
      <vt:lpstr> LA NOTA CONCEPTUAL DEBERA APEGARSE A : </vt:lpstr>
      <vt:lpstr> PRINCIPIOS-DIRECTRICES-PAUTAS ESTRATÉGICAS PARA EL SALVADOR </vt:lpstr>
      <vt:lpstr>CONTENIDO DEL PENM TB 2016-2020  Versión preliminar</vt:lpstr>
      <vt:lpstr>Fundamentación Estratégica del PENM TB 2016-2020</vt:lpstr>
      <vt:lpstr>Fundamentación Estratégica del PENM TB 2016-2020</vt:lpstr>
      <vt:lpstr>Presentación de PowerPoint</vt:lpstr>
      <vt:lpstr>LÍNEAS ESTRATÉGICAS DE TRABAJO</vt:lpstr>
      <vt:lpstr>LÍNEAS ESTRATÉGICAS DE TRABAJO</vt:lpstr>
      <vt:lpstr>Presentación de PowerPoint</vt:lpstr>
      <vt:lpstr>Pilar 2-Línea Estratégica 5: Intervenciones diferenciadas en  municipios priorizados  con brechas de búsqueda y detección</vt:lpstr>
      <vt:lpstr>Resultados de la Priorización</vt:lpstr>
      <vt:lpstr>Pilar 2-Línea Estratégica 6 Pre-eliminación de la Tb como problema de Salud Pública en municipios seleccionados</vt:lpstr>
      <vt:lpstr>Presentación de PowerPoint</vt:lpstr>
      <vt:lpstr>Eliminación de la Tuberculosis</vt:lpstr>
      <vt:lpstr>LÍNEAS ESTRATÉGICAS DE TRABAJO</vt:lpstr>
      <vt:lpstr>COSAS NUEVAS</vt:lpstr>
      <vt:lpstr>ACCIONES ANTIGUAS REFORZADAS</vt:lpstr>
      <vt:lpstr>REQUISITO PREVIOS PARA SER SUJETOS DE FINANCIAMIENTO POR FM</vt:lpstr>
      <vt:lpstr>EN DESARROLLO</vt:lpstr>
      <vt:lpstr>Presentación de PowerPoint</vt:lpstr>
      <vt:lpstr>Presentación de PowerPoint</vt:lpstr>
    </vt:vector>
  </TitlesOfParts>
  <Company>World Health 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raviglionem</dc:creator>
  <cp:lastModifiedBy>jgaray</cp:lastModifiedBy>
  <cp:revision>399</cp:revision>
  <cp:lastPrinted>2013-12-04T20:28:08Z</cp:lastPrinted>
  <dcterms:created xsi:type="dcterms:W3CDTF">2011-12-14T10:30:18Z</dcterms:created>
  <dcterms:modified xsi:type="dcterms:W3CDTF">2014-04-24T13:05:52Z</dcterms:modified>
</cp:coreProperties>
</file>