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5" r:id="rId2"/>
    <p:sldId id="298" r:id="rId3"/>
    <p:sldId id="304" r:id="rId4"/>
    <p:sldId id="305" r:id="rId5"/>
    <p:sldId id="306" r:id="rId6"/>
    <p:sldId id="307" r:id="rId7"/>
    <p:sldId id="308" r:id="rId8"/>
    <p:sldId id="309" r:id="rId9"/>
    <p:sldId id="310" r:id="rId10"/>
    <p:sldId id="311" r:id="rId11"/>
    <p:sldId id="312" r:id="rId12"/>
    <p:sldId id="303"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Leydies Portillo" initials="MLP" lastIdx="0" clrIdx="0">
    <p:extLst>
      <p:ext uri="{19B8F6BF-5375-455C-9EA6-DF929625EA0E}">
        <p15:presenceInfo xmlns:p15="http://schemas.microsoft.com/office/powerpoint/2012/main" userId="S-1-5-21-2115137785-2026751402-338393536-21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110" d="100"/>
          <a:sy n="110" d="100"/>
        </p:scale>
        <p:origin x="165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3B5BE-A30C-43FB-8848-12C4773F44B6}" type="datetimeFigureOut">
              <a:rPr lang="es-ES" smtClean="0"/>
              <a:pPr/>
              <a:t>02/09/2015</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322833-2295-45EA-9EAF-8E696C092A90}" type="slidenum">
              <a:rPr lang="es-ES" smtClean="0"/>
              <a:pPr/>
              <a:t>‹Nº›</a:t>
            </a:fld>
            <a:endParaRPr lang="es-ES"/>
          </a:p>
        </p:txBody>
      </p:sp>
    </p:spTree>
    <p:extLst>
      <p:ext uri="{BB962C8B-B14F-4D97-AF65-F5344CB8AC3E}">
        <p14:creationId xmlns:p14="http://schemas.microsoft.com/office/powerpoint/2010/main" val="229610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02/09/2015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D522B-734C-4158-AF22-ECD53C536201}" type="datetimeFigureOut">
              <a:rPr lang="es-ES" smtClean="0"/>
              <a:pPr/>
              <a:t>02/09/2015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B0C4-AC0F-4D01-B69D-A22F61CAFCB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goo.gl/QNxIbW"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mcpelsalvador.com.org/" TargetMode="External"/><Relationship Id="rId7" Type="http://schemas.openxmlformats.org/officeDocument/2006/relationships/hyperlink" Target="http://www.facebook.com/MCPES2002" TargetMode="External"/><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ítulo 1"/>
          <p:cNvSpPr txBox="1">
            <a:spLocks/>
          </p:cNvSpPr>
          <p:nvPr/>
        </p:nvSpPr>
        <p:spPr>
          <a:xfrm>
            <a:off x="6300192" y="116632"/>
            <a:ext cx="2705473" cy="52576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ES" sz="1600" dirty="0" smtClean="0"/>
              <a:t>03 / Septiembre 2015</a:t>
            </a:r>
            <a:r>
              <a:rPr lang="es-ES" sz="2800" dirty="0" smtClean="0"/>
              <a:t/>
            </a:r>
            <a:br>
              <a:rPr lang="es-ES" sz="2800" dirty="0" smtClean="0"/>
            </a:br>
            <a:endParaRPr lang="es-ES" sz="500" dirty="0"/>
          </a:p>
        </p:txBody>
      </p:sp>
      <p:sp>
        <p:nvSpPr>
          <p:cNvPr id="5" name="Marcador de texto 4"/>
          <p:cNvSpPr>
            <a:spLocks noGrp="1"/>
          </p:cNvSpPr>
          <p:nvPr>
            <p:ph type="body" idx="1"/>
          </p:nvPr>
        </p:nvSpPr>
        <p:spPr>
          <a:xfrm>
            <a:off x="683568" y="980728"/>
            <a:ext cx="6984776" cy="1265195"/>
          </a:xfrm>
        </p:spPr>
        <p:txBody>
          <a:bodyPr>
            <a:noAutofit/>
          </a:bodyPr>
          <a:lstStyle/>
          <a:p>
            <a:pPr algn="ctr" fontAlgn="base">
              <a:spcBef>
                <a:spcPct val="0"/>
              </a:spcBef>
              <a:spcAft>
                <a:spcPct val="0"/>
              </a:spcAft>
              <a:defRPr/>
            </a:pPr>
            <a:r>
              <a:rPr lang="es-SV" sz="3600" dirty="0" smtClean="0"/>
              <a:t>Propuesta de TDR </a:t>
            </a:r>
            <a:r>
              <a:rPr lang="es-SV" sz="3600" dirty="0"/>
              <a:t>para la Selección del RP de la NC de </a:t>
            </a:r>
            <a:r>
              <a:rPr lang="es-SV" sz="3600" dirty="0" smtClean="0"/>
              <a:t>Malaria</a:t>
            </a:r>
            <a:endParaRPr lang="es-ES" sz="3600" dirty="0">
              <a:solidFill>
                <a:schemeClr val="tx2"/>
              </a:solidFill>
              <a:latin typeface="Arial Black" pitchFamily="34" charset="0"/>
              <a:cs typeface="Arial" panose="020B0604020202020204" pitchFamily="34" charset="0"/>
            </a:endParaRPr>
          </a:p>
        </p:txBody>
      </p:sp>
      <p:sp>
        <p:nvSpPr>
          <p:cNvPr id="4" name="Título 1"/>
          <p:cNvSpPr txBox="1">
            <a:spLocks/>
          </p:cNvSpPr>
          <p:nvPr/>
        </p:nvSpPr>
        <p:spPr>
          <a:xfrm>
            <a:off x="2195736" y="4941168"/>
            <a:ext cx="5184576" cy="86409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SV" sz="1800" dirty="0"/>
              <a:t>Presenta: </a:t>
            </a:r>
            <a:r>
              <a:rPr lang="es-ES" sz="1800" dirty="0"/>
              <a:t>Cap. Josué Córdova</a:t>
            </a:r>
            <a:endParaRPr lang="es-SV" sz="1800" dirty="0"/>
          </a:p>
          <a:p>
            <a:r>
              <a:rPr lang="es-ES" sz="1800" dirty="0"/>
              <a:t>Coordinador Comité </a:t>
            </a:r>
            <a:r>
              <a:rPr lang="es-ES" sz="1800" dirty="0" err="1"/>
              <a:t>Adhoc</a:t>
            </a:r>
            <a:r>
              <a:rPr lang="es-ES" sz="1800" dirty="0"/>
              <a:t> Selección RP</a:t>
            </a:r>
            <a:endParaRPr lang="es-SV" sz="1800" dirty="0" smtClean="0"/>
          </a:p>
        </p:txBody>
      </p:sp>
      <p:pic>
        <p:nvPicPr>
          <p:cNvPr id="4098" name="Imagen 1" descr="Resultado de imagen para ver oir y call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2385589"/>
            <a:ext cx="3312368" cy="248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9533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251520" y="980728"/>
            <a:ext cx="8352928" cy="5472608"/>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endParaRPr lang="es-SV" sz="1600" dirty="0">
              <a:solidFill>
                <a:schemeClr val="tx1"/>
              </a:solidFill>
            </a:endParaRPr>
          </a:p>
        </p:txBody>
      </p:sp>
      <p:sp>
        <p:nvSpPr>
          <p:cNvPr id="2" name="Rectángulo 1"/>
          <p:cNvSpPr/>
          <p:nvPr/>
        </p:nvSpPr>
        <p:spPr>
          <a:xfrm>
            <a:off x="323528" y="1268760"/>
            <a:ext cx="8424936" cy="4401205"/>
          </a:xfrm>
          <a:prstGeom prst="rect">
            <a:avLst/>
          </a:prstGeom>
        </p:spPr>
        <p:txBody>
          <a:bodyPr wrap="square">
            <a:spAutoFit/>
          </a:bodyPr>
          <a:lstStyle/>
          <a:p>
            <a:pPr algn="just">
              <a:spcAft>
                <a:spcPts val="0"/>
              </a:spcAft>
            </a:pPr>
            <a:r>
              <a:rPr lang="es-ES_tradnl" sz="2000" dirty="0"/>
              <a:t>Criterios de Empate:</a:t>
            </a:r>
            <a:endParaRPr lang="es-SV" sz="2000" dirty="0"/>
          </a:p>
          <a:p>
            <a:pPr algn="just">
              <a:spcAft>
                <a:spcPts val="0"/>
              </a:spcAft>
            </a:pPr>
            <a:r>
              <a:rPr lang="es-ES_tradnl" sz="2000" dirty="0"/>
              <a:t> </a:t>
            </a:r>
            <a:endParaRPr lang="es-SV" sz="2000" dirty="0"/>
          </a:p>
          <a:p>
            <a:pPr algn="just">
              <a:spcAft>
                <a:spcPts val="0"/>
              </a:spcAft>
            </a:pPr>
            <a:r>
              <a:rPr lang="es-ES_tradnl" sz="2000" dirty="0"/>
              <a:t>En caso de empate se dará preferencia a la propuesta que demuestre mejor capacidad contable y financiera. </a:t>
            </a:r>
            <a:endParaRPr lang="es-SV" sz="2000" dirty="0"/>
          </a:p>
          <a:p>
            <a:pPr algn="just">
              <a:spcAft>
                <a:spcPts val="0"/>
              </a:spcAft>
            </a:pPr>
            <a:r>
              <a:rPr lang="es-ES_tradnl" sz="2000" dirty="0"/>
              <a:t> </a:t>
            </a:r>
            <a:endParaRPr lang="es-ES_tradnl" sz="2000" dirty="0" smtClean="0"/>
          </a:p>
          <a:p>
            <a:pPr algn="just">
              <a:spcAft>
                <a:spcPts val="0"/>
              </a:spcAft>
            </a:pPr>
            <a:endParaRPr lang="es-SV" sz="2000" dirty="0"/>
          </a:p>
          <a:p>
            <a:pPr algn="just">
              <a:spcAft>
                <a:spcPts val="0"/>
              </a:spcAft>
            </a:pPr>
            <a:r>
              <a:rPr lang="es-ES_tradnl" sz="2000" dirty="0"/>
              <a:t>4.2.2. Ofertante Ganador: </a:t>
            </a:r>
            <a:endParaRPr lang="es-SV" sz="2000" dirty="0"/>
          </a:p>
          <a:p>
            <a:pPr algn="just">
              <a:spcAft>
                <a:spcPts val="0"/>
              </a:spcAft>
            </a:pPr>
            <a:r>
              <a:rPr lang="es-ES_tradnl" sz="2000" dirty="0"/>
              <a:t> </a:t>
            </a:r>
            <a:endParaRPr lang="es-SV" sz="2000" dirty="0"/>
          </a:p>
          <a:p>
            <a:pPr algn="just">
              <a:spcAft>
                <a:spcPts val="0"/>
              </a:spcAft>
            </a:pPr>
            <a:r>
              <a:rPr lang="es-ES_tradnl" sz="2000" dirty="0"/>
              <a:t>Al contar con la selección del RP propuesto, este será notificado y el FM continuara el proceso para su evaluación a través del Agente Local del Fondo (ALF) para la verificación de la información y de las funciones que realizará como RP</a:t>
            </a:r>
            <a:r>
              <a:rPr lang="es-ES_tradnl" sz="2000" dirty="0" smtClean="0"/>
              <a:t>.</a:t>
            </a:r>
          </a:p>
          <a:p>
            <a:pPr algn="just">
              <a:spcAft>
                <a:spcPts val="0"/>
              </a:spcAft>
            </a:pPr>
            <a:r>
              <a:rPr lang="es-SV" sz="2000" u="sng" dirty="0" smtClean="0">
                <a:hlinkClick r:id="rId2"/>
              </a:rPr>
              <a:t> ver </a:t>
            </a:r>
            <a:r>
              <a:rPr lang="es-SV" sz="2000" u="sng" dirty="0" err="1" smtClean="0">
                <a:hlinkClick r:id="rId2"/>
              </a:rPr>
              <a:t>tdr</a:t>
            </a:r>
            <a:r>
              <a:rPr lang="es-SV" sz="2000" u="sng" dirty="0" smtClean="0">
                <a:hlinkClick r:id="rId2"/>
              </a:rPr>
              <a:t> en link</a:t>
            </a:r>
            <a:endParaRPr lang="es-SV" sz="2000" u="sng" dirty="0" smtClean="0"/>
          </a:p>
          <a:p>
            <a:pPr algn="just">
              <a:spcAft>
                <a:spcPts val="0"/>
              </a:spcAft>
            </a:pPr>
            <a:r>
              <a:rPr lang="es-SV" sz="2000" u="sng" dirty="0">
                <a:hlinkClick r:id="rId2"/>
              </a:rPr>
              <a:t>http://goo.gl/QNxIbW</a:t>
            </a:r>
            <a:endParaRPr lang="es-SV" sz="2000" dirty="0"/>
          </a:p>
        </p:txBody>
      </p:sp>
    </p:spTree>
    <p:extLst>
      <p:ext uri="{BB962C8B-B14F-4D97-AF65-F5344CB8AC3E}">
        <p14:creationId xmlns:p14="http://schemas.microsoft.com/office/powerpoint/2010/main" val="2825592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1763689" y="44624"/>
            <a:ext cx="5019905" cy="6796952"/>
          </a:xfrm>
          <a:prstGeom prst="rect">
            <a:avLst/>
          </a:prstGeom>
        </p:spPr>
      </p:pic>
    </p:spTree>
    <p:extLst>
      <p:ext uri="{BB962C8B-B14F-4D97-AF65-F5344CB8AC3E}">
        <p14:creationId xmlns:p14="http://schemas.microsoft.com/office/powerpoint/2010/main" val="1969792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ítulo 1"/>
          <p:cNvSpPr txBox="1">
            <a:spLocks/>
          </p:cNvSpPr>
          <p:nvPr/>
        </p:nvSpPr>
        <p:spPr>
          <a:xfrm>
            <a:off x="6300192" y="116632"/>
            <a:ext cx="2705473" cy="52576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ES" sz="1600" dirty="0" smtClean="0"/>
              <a:t>03 / Septiembre 2015</a:t>
            </a:r>
            <a:r>
              <a:rPr lang="es-ES" sz="2800" dirty="0" smtClean="0"/>
              <a:t/>
            </a:r>
            <a:br>
              <a:rPr lang="es-ES" sz="2800" dirty="0" smtClean="0"/>
            </a:br>
            <a:endParaRPr lang="es-ES" sz="500" dirty="0"/>
          </a:p>
        </p:txBody>
      </p:sp>
      <p:sp>
        <p:nvSpPr>
          <p:cNvPr id="6" name="4 CuadroTexto"/>
          <p:cNvSpPr txBox="1">
            <a:spLocks noChangeArrowheads="1"/>
          </p:cNvSpPr>
          <p:nvPr/>
        </p:nvSpPr>
        <p:spPr bwMode="auto">
          <a:xfrm>
            <a:off x="2525713" y="3917950"/>
            <a:ext cx="4768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SV" altLang="es-SV" sz="2000" b="1">
                <a:solidFill>
                  <a:srgbClr val="000000"/>
                </a:solidFill>
                <a:latin typeface="Arial" panose="020B0604020202020204" pitchFamily="34" charset="0"/>
                <a:hlinkClick r:id="rId3"/>
              </a:rPr>
              <a:t>www.mcpelsalvador.com.org</a:t>
            </a:r>
            <a:r>
              <a:rPr lang="es-SV" altLang="es-SV" sz="2800">
                <a:solidFill>
                  <a:srgbClr val="000000"/>
                </a:solidFill>
                <a:latin typeface="Arial" panose="020B0604020202020204" pitchFamily="34" charset="0"/>
              </a:rPr>
              <a:t> </a:t>
            </a:r>
          </a:p>
        </p:txBody>
      </p:sp>
      <p:sp>
        <p:nvSpPr>
          <p:cNvPr id="7" name="1 Rectángulo"/>
          <p:cNvSpPr>
            <a:spLocks noChangeArrowheads="1"/>
          </p:cNvSpPr>
          <p:nvPr/>
        </p:nvSpPr>
        <p:spPr bwMode="auto">
          <a:xfrm>
            <a:off x="788988" y="976313"/>
            <a:ext cx="7135812"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s-SV" sz="3600" b="1" dirty="0">
                <a:solidFill>
                  <a:srgbClr val="000000"/>
                </a:solidFill>
                <a:latin typeface="Arial Black" panose="020B0A04020102020204" pitchFamily="34" charset="0"/>
              </a:rPr>
              <a:t>MCP-ES</a:t>
            </a:r>
          </a:p>
          <a:p>
            <a:pPr algn="ctr" eaLnBrk="1" hangingPunct="1">
              <a:spcBef>
                <a:spcPct val="0"/>
              </a:spcBef>
              <a:buFontTx/>
              <a:buNone/>
            </a:pPr>
            <a:endParaRPr lang="es-ES" altLang="es-SV" sz="2400" b="1" dirty="0">
              <a:solidFill>
                <a:srgbClr val="000000"/>
              </a:solidFill>
              <a:latin typeface="Arial Black" panose="020B0A04020102020204" pitchFamily="34" charset="0"/>
            </a:endParaRPr>
          </a:p>
          <a:p>
            <a:pPr algn="ctr" eaLnBrk="1" hangingPunct="1">
              <a:spcBef>
                <a:spcPct val="0"/>
              </a:spcBef>
              <a:buFontTx/>
              <a:buNone/>
            </a:pPr>
            <a:r>
              <a:rPr lang="es-ES" altLang="es-SV" sz="2400" b="1" dirty="0">
                <a:solidFill>
                  <a:srgbClr val="000000"/>
                </a:solidFill>
                <a:latin typeface="Arial Black" panose="020B0A04020102020204" pitchFamily="34" charset="0"/>
              </a:rPr>
              <a:t>Contribuyendo a la reducción significativa y sostenible del VIH Sida y Tuberculosis, a través de las subvenciones del Fondo Mundial </a:t>
            </a:r>
          </a:p>
        </p:txBody>
      </p:sp>
      <p:pic>
        <p:nvPicPr>
          <p:cNvPr id="8" name="8 Imagen" descr="facebbok.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70150" y="4509120"/>
            <a:ext cx="5318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9 Imagen" descr="twitte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25713" y="5085184"/>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82838" y="3916363"/>
            <a:ext cx="65246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5 CuadroTexto"/>
          <p:cNvSpPr txBox="1">
            <a:spLocks noChangeArrowheads="1"/>
          </p:cNvSpPr>
          <p:nvPr/>
        </p:nvSpPr>
        <p:spPr bwMode="auto">
          <a:xfrm>
            <a:off x="3107729" y="4655344"/>
            <a:ext cx="31924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SV" altLang="es-SV" sz="1600" dirty="0">
                <a:solidFill>
                  <a:srgbClr val="000000"/>
                </a:solidFill>
                <a:latin typeface="Arial" panose="020B0604020202020204" pitchFamily="34" charset="0"/>
                <a:hlinkClick r:id="rId7"/>
              </a:rPr>
              <a:t>www.facebook.com/MCPES2002</a:t>
            </a:r>
            <a:endParaRPr lang="es-SV" altLang="es-SV" sz="1600" dirty="0">
              <a:solidFill>
                <a:srgbClr val="000000"/>
              </a:solidFill>
              <a:latin typeface="Arial" panose="020B0604020202020204" pitchFamily="34" charset="0"/>
            </a:endParaRPr>
          </a:p>
          <a:p>
            <a:pPr eaLnBrk="1" hangingPunct="1">
              <a:spcBef>
                <a:spcPct val="0"/>
              </a:spcBef>
              <a:buFontTx/>
              <a:buNone/>
            </a:pPr>
            <a:endParaRPr lang="es-SV" altLang="es-SV" sz="1600" dirty="0">
              <a:solidFill>
                <a:srgbClr val="000000"/>
              </a:solidFill>
              <a:latin typeface="Arial" panose="020B0604020202020204" pitchFamily="34" charset="0"/>
            </a:endParaRPr>
          </a:p>
          <a:p>
            <a:pPr eaLnBrk="1" hangingPunct="1">
              <a:spcBef>
                <a:spcPct val="0"/>
              </a:spcBef>
              <a:buFontTx/>
              <a:buNone/>
            </a:pPr>
            <a:r>
              <a:rPr lang="es-SV" altLang="es-SV" sz="1600" dirty="0">
                <a:solidFill>
                  <a:srgbClr val="00B0F0"/>
                </a:solidFill>
                <a:latin typeface="Arial" panose="020B0604020202020204" pitchFamily="34" charset="0"/>
              </a:rPr>
              <a:t>@</a:t>
            </a:r>
            <a:r>
              <a:rPr lang="es-SV" altLang="es-SV" sz="1600" dirty="0" err="1">
                <a:solidFill>
                  <a:srgbClr val="00B0F0"/>
                </a:solidFill>
                <a:latin typeface="Arial" panose="020B0604020202020204" pitchFamily="34" charset="0"/>
              </a:rPr>
              <a:t>MCPElSalvador</a:t>
            </a:r>
            <a:r>
              <a:rPr lang="es-SV" altLang="es-SV" sz="1600" dirty="0">
                <a:solidFill>
                  <a:srgbClr val="00B0F0"/>
                </a:solidFill>
                <a:latin typeface="Arial" panose="020B0604020202020204" pitchFamily="34" charset="0"/>
              </a:rPr>
              <a:t> </a:t>
            </a:r>
          </a:p>
          <a:p>
            <a:pPr eaLnBrk="1" hangingPunct="1">
              <a:spcBef>
                <a:spcPct val="0"/>
              </a:spcBef>
              <a:buFontTx/>
              <a:buNone/>
            </a:pPr>
            <a:endParaRPr lang="es-SV" altLang="es-SV" sz="1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78023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0648"/>
            <a:ext cx="5652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600" b="1" dirty="0"/>
              <a:t>1. CONDICIONES GENERALES.</a:t>
            </a:r>
            <a:endParaRPr lang="es-SV" sz="1600" dirty="0"/>
          </a:p>
        </p:txBody>
      </p:sp>
      <p:sp>
        <p:nvSpPr>
          <p:cNvPr id="8" name="Marcador de contenido 2"/>
          <p:cNvSpPr txBox="1">
            <a:spLocks/>
          </p:cNvSpPr>
          <p:nvPr/>
        </p:nvSpPr>
        <p:spPr>
          <a:xfrm>
            <a:off x="251520" y="908720"/>
            <a:ext cx="8352928" cy="5760640"/>
          </a:xfrm>
          <a:prstGeom prst="rect">
            <a:avLst/>
          </a:prstGeom>
        </p:spPr>
        <p:txBody>
          <a:bodyPr vert="horz" lIns="91440" tIns="45720" rIns="91440" bIns="45720" rtlCol="0" anchor="b">
            <a:normAutofit fontScale="77500" lnSpcReduction="20000"/>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lvl="1" algn="just">
              <a:lnSpc>
                <a:spcPct val="170000"/>
              </a:lnSpc>
            </a:pPr>
            <a:r>
              <a:rPr lang="es-ES_tradnl" sz="1900" b="1" dirty="0" smtClean="0">
                <a:solidFill>
                  <a:schemeClr val="tx1"/>
                </a:solidFill>
              </a:rPr>
              <a:t>1.1.</a:t>
            </a:r>
            <a:r>
              <a:rPr lang="es-ES_tradnl" b="1" dirty="0" smtClean="0">
                <a:solidFill>
                  <a:schemeClr val="tx1"/>
                </a:solidFill>
              </a:rPr>
              <a:t> </a:t>
            </a:r>
            <a:r>
              <a:rPr lang="es-ES_tradnl" sz="1900" b="1" dirty="0" smtClean="0">
                <a:solidFill>
                  <a:schemeClr val="tx1"/>
                </a:solidFill>
              </a:rPr>
              <a:t>Antecedentes:</a:t>
            </a:r>
            <a:endParaRPr lang="es-ES_tradnl" b="1" dirty="0" smtClean="0">
              <a:solidFill>
                <a:schemeClr val="tx1"/>
              </a:solidFill>
            </a:endParaRPr>
          </a:p>
          <a:p>
            <a:pPr algn="just">
              <a:lnSpc>
                <a:spcPct val="170000"/>
              </a:lnSpc>
            </a:pPr>
            <a:r>
              <a:rPr lang="es-ES_tradnl" dirty="0" smtClean="0">
                <a:solidFill>
                  <a:schemeClr val="tx1"/>
                </a:solidFill>
              </a:rPr>
              <a:t>El </a:t>
            </a:r>
            <a:r>
              <a:rPr lang="es-ES_tradnl" dirty="0">
                <a:solidFill>
                  <a:schemeClr val="tx1"/>
                </a:solidFill>
              </a:rPr>
              <a:t>FM ha asignado a El Salvador $3.8 millones para ser ejecutados del 2017 al 2019 para la eliminación autóctona de la </a:t>
            </a:r>
            <a:r>
              <a:rPr lang="es-ES_tradnl" dirty="0" smtClean="0">
                <a:solidFill>
                  <a:schemeClr val="tx1"/>
                </a:solidFill>
              </a:rPr>
              <a:t>Malaria.</a:t>
            </a:r>
          </a:p>
          <a:p>
            <a:pPr algn="just">
              <a:lnSpc>
                <a:spcPct val="170000"/>
              </a:lnSpc>
            </a:pPr>
            <a:endParaRPr lang="es-ES_tradnl" dirty="0">
              <a:solidFill>
                <a:schemeClr val="tx1"/>
              </a:solidFill>
            </a:endParaRPr>
          </a:p>
          <a:p>
            <a:pPr algn="just">
              <a:lnSpc>
                <a:spcPct val="170000"/>
              </a:lnSpc>
            </a:pPr>
            <a:r>
              <a:rPr lang="es-ES_tradnl" dirty="0">
                <a:solidFill>
                  <a:schemeClr val="tx1"/>
                </a:solidFill>
              </a:rPr>
              <a:t>Antes de iniciar en el diseño de la propuesta es importante identificar y proponer una entidad con presencia en el país, con la suficiente </a:t>
            </a:r>
            <a:r>
              <a:rPr lang="es-ES_tradnl" u="sng" dirty="0">
                <a:solidFill>
                  <a:schemeClr val="tx1"/>
                </a:solidFill>
              </a:rPr>
              <a:t>capacidad técnica, financiera y administrativ</a:t>
            </a:r>
            <a:r>
              <a:rPr lang="es-ES_tradnl" dirty="0">
                <a:solidFill>
                  <a:schemeClr val="tx1"/>
                </a:solidFill>
              </a:rPr>
              <a:t>a para que se encargue de la administración de los recursos, manteniéndose en el marco de los objetivos de la propuesta y las temáticas definidas en consenso con los sectores participantes</a:t>
            </a:r>
            <a:r>
              <a:rPr lang="es-ES_tradnl" dirty="0" smtClean="0">
                <a:solidFill>
                  <a:schemeClr val="tx1"/>
                </a:solidFill>
              </a:rPr>
              <a:t>.</a:t>
            </a:r>
          </a:p>
          <a:p>
            <a:pPr algn="just">
              <a:lnSpc>
                <a:spcPct val="170000"/>
              </a:lnSpc>
            </a:pPr>
            <a:endParaRPr lang="es-ES_tradnl" dirty="0">
              <a:solidFill>
                <a:schemeClr val="tx1"/>
              </a:solidFill>
            </a:endParaRPr>
          </a:p>
          <a:p>
            <a:pPr>
              <a:lnSpc>
                <a:spcPct val="170000"/>
              </a:lnSpc>
            </a:pPr>
            <a:r>
              <a:rPr lang="es-ES_tradnl" b="1" dirty="0" smtClean="0">
                <a:solidFill>
                  <a:schemeClr val="tx1"/>
                </a:solidFill>
              </a:rPr>
              <a:t>         1.2</a:t>
            </a:r>
            <a:r>
              <a:rPr lang="es-ES_tradnl" b="1" dirty="0">
                <a:solidFill>
                  <a:schemeClr val="tx1"/>
                </a:solidFill>
              </a:rPr>
              <a:t>. Objeto de la presenta convocatoria:</a:t>
            </a:r>
            <a:endParaRPr lang="es-SV" dirty="0">
              <a:solidFill>
                <a:schemeClr val="tx1"/>
              </a:solidFill>
            </a:endParaRPr>
          </a:p>
          <a:p>
            <a:pPr algn="just">
              <a:lnSpc>
                <a:spcPct val="170000"/>
              </a:lnSpc>
            </a:pPr>
            <a:r>
              <a:rPr lang="es-ES_tradnl" dirty="0" smtClean="0">
                <a:solidFill>
                  <a:schemeClr val="tx1"/>
                </a:solidFill>
              </a:rPr>
              <a:t>Seleccionar </a:t>
            </a:r>
            <a:r>
              <a:rPr lang="es-ES_tradnl" dirty="0">
                <a:solidFill>
                  <a:schemeClr val="tx1"/>
                </a:solidFill>
              </a:rPr>
              <a:t>al potencial Receptor Principal (RP) para ser incluido en la solicitud de Financiamiento ante el FM, quién administrará los recursos de cooperación financiera del FM. La entidad financiera seleccionada será responsable por la implementación del proyecto en caso de ser aprobado; previa evaluación que realiza el FM al RP propuesto, a través de su Agente Local del Fondo (ALF).</a:t>
            </a:r>
            <a:endParaRPr lang="es-SV" dirty="0">
              <a:solidFill>
                <a:schemeClr val="tx1"/>
              </a:solidFill>
            </a:endParaRPr>
          </a:p>
          <a:p>
            <a:pPr algn="just">
              <a:lnSpc>
                <a:spcPct val="170000"/>
              </a:lnSpc>
            </a:pPr>
            <a:endParaRPr lang="es-SV" dirty="0">
              <a:solidFill>
                <a:schemeClr val="tx1"/>
              </a:solidFill>
            </a:endParaRPr>
          </a:p>
        </p:txBody>
      </p:sp>
    </p:spTree>
    <p:extLst>
      <p:ext uri="{BB962C8B-B14F-4D97-AF65-F5344CB8AC3E}">
        <p14:creationId xmlns:p14="http://schemas.microsoft.com/office/powerpoint/2010/main" val="3092189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0648"/>
            <a:ext cx="5652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600" b="1" dirty="0"/>
              <a:t>2. CONVOCATORIA</a:t>
            </a:r>
            <a:endParaRPr lang="es-SV" sz="1600" dirty="0"/>
          </a:p>
        </p:txBody>
      </p:sp>
      <p:sp>
        <p:nvSpPr>
          <p:cNvPr id="8" name="Marcador de contenido 2"/>
          <p:cNvSpPr txBox="1">
            <a:spLocks/>
          </p:cNvSpPr>
          <p:nvPr/>
        </p:nvSpPr>
        <p:spPr>
          <a:xfrm>
            <a:off x="251520" y="908720"/>
            <a:ext cx="8352928" cy="5256584"/>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s-ES_tradnl" b="1" dirty="0">
                <a:solidFill>
                  <a:schemeClr val="tx1"/>
                </a:solidFill>
              </a:rPr>
              <a:t>2.1. Fecha de Convocatoria, Cierre y </a:t>
            </a:r>
            <a:r>
              <a:rPr lang="es-ES_tradnl" b="1" dirty="0" smtClean="0">
                <a:solidFill>
                  <a:schemeClr val="tx1"/>
                </a:solidFill>
              </a:rPr>
              <a:t>envío </a:t>
            </a:r>
            <a:r>
              <a:rPr lang="es-ES_tradnl" b="1" dirty="0">
                <a:solidFill>
                  <a:schemeClr val="tx1"/>
                </a:solidFill>
              </a:rPr>
              <a:t>de propuestas:</a:t>
            </a:r>
            <a:endParaRPr lang="es-SV" dirty="0">
              <a:solidFill>
                <a:schemeClr val="tx1"/>
              </a:solidFill>
            </a:endParaRPr>
          </a:p>
          <a:p>
            <a:r>
              <a:rPr lang="es-ES_tradnl" b="1" dirty="0">
                <a:solidFill>
                  <a:schemeClr val="tx1"/>
                </a:solidFill>
              </a:rPr>
              <a:t> </a:t>
            </a:r>
            <a:endParaRPr lang="es-SV" dirty="0">
              <a:solidFill>
                <a:schemeClr val="tx1"/>
              </a:solidFill>
            </a:endParaRPr>
          </a:p>
          <a:p>
            <a:r>
              <a:rPr lang="es-ES_tradnl" dirty="0">
                <a:solidFill>
                  <a:schemeClr val="tx1"/>
                </a:solidFill>
              </a:rPr>
              <a:t>La convocatoria se abre el día lunes 7 de septiembre del 2015 a las 8:00 a.m.  Y se cierra el día </a:t>
            </a:r>
            <a:r>
              <a:rPr lang="es-ES_tradnl" u="sng" dirty="0">
                <a:solidFill>
                  <a:schemeClr val="tx1"/>
                </a:solidFill>
              </a:rPr>
              <a:t>21 de septiembre a las 5:00 p.m. horas</a:t>
            </a:r>
            <a:r>
              <a:rPr lang="es-ES_tradnl" dirty="0">
                <a:solidFill>
                  <a:schemeClr val="tx1"/>
                </a:solidFill>
              </a:rPr>
              <a:t>. </a:t>
            </a:r>
            <a:endParaRPr lang="es-ES_tradnl" dirty="0" smtClean="0">
              <a:solidFill>
                <a:schemeClr val="tx1"/>
              </a:solidFill>
            </a:endParaRPr>
          </a:p>
          <a:p>
            <a:endParaRPr lang="es-SV" dirty="0">
              <a:solidFill>
                <a:schemeClr val="tx1"/>
              </a:solidFill>
            </a:endParaRPr>
          </a:p>
          <a:p>
            <a:pPr algn="just"/>
            <a:r>
              <a:rPr lang="es-ES_tradnl" dirty="0" smtClean="0">
                <a:solidFill>
                  <a:schemeClr val="tx1"/>
                </a:solidFill>
              </a:rPr>
              <a:t>Presentación de la información. </a:t>
            </a:r>
            <a:r>
              <a:rPr lang="es-ES_tradnl" dirty="0">
                <a:solidFill>
                  <a:schemeClr val="tx1"/>
                </a:solidFill>
              </a:rPr>
              <a:t>La documentación se deberá entregar impresa en sobre cerrado, sin remitente y dirigido al Mecanismo Coordinador de País (MCP-ES).  Toda la información se deberá presentar impresa en papel y una copia en medio magnético (USB), documentos copiados en PDF para facilitar la impresión.</a:t>
            </a:r>
            <a:endParaRPr lang="es-SV" dirty="0">
              <a:solidFill>
                <a:schemeClr val="tx1"/>
              </a:solidFill>
            </a:endParaRPr>
          </a:p>
          <a:p>
            <a:pPr algn="just"/>
            <a:r>
              <a:rPr lang="es-ES_tradnl" dirty="0">
                <a:solidFill>
                  <a:schemeClr val="tx1"/>
                </a:solidFill>
              </a:rPr>
              <a:t>En el mismo sobre se debe incluir una carta dirigida al Mecanismo Coordinador de país (MCP-ES), en papelería membretada, con firma y nombre del representante legal en la cual se relaciona la información entregada. (No se darán por aceptadas expresiones de interés que no cumplan con estos requisitos).</a:t>
            </a:r>
            <a:endParaRPr lang="es-SV" dirty="0">
              <a:solidFill>
                <a:schemeClr val="tx1"/>
              </a:solidFill>
            </a:endParaRPr>
          </a:p>
        </p:txBody>
      </p:sp>
    </p:spTree>
    <p:extLst>
      <p:ext uri="{BB962C8B-B14F-4D97-AF65-F5344CB8AC3E}">
        <p14:creationId xmlns:p14="http://schemas.microsoft.com/office/powerpoint/2010/main" val="3756692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0648"/>
            <a:ext cx="5652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600" b="1" dirty="0"/>
              <a:t>2. CONVOCATORIA</a:t>
            </a:r>
            <a:endParaRPr lang="es-SV" sz="1600" dirty="0"/>
          </a:p>
        </p:txBody>
      </p:sp>
      <p:sp>
        <p:nvSpPr>
          <p:cNvPr id="8" name="Marcador de contenido 2"/>
          <p:cNvSpPr txBox="1">
            <a:spLocks/>
          </p:cNvSpPr>
          <p:nvPr/>
        </p:nvSpPr>
        <p:spPr>
          <a:xfrm>
            <a:off x="251520" y="980728"/>
            <a:ext cx="8352928" cy="5472608"/>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just">
              <a:lnSpc>
                <a:spcPct val="120000"/>
              </a:lnSpc>
            </a:pPr>
            <a:r>
              <a:rPr lang="es-ES_tradnl" sz="1500" b="1" dirty="0">
                <a:solidFill>
                  <a:schemeClr val="tx1"/>
                </a:solidFill>
              </a:rPr>
              <a:t>2.2. Revisión de Propuestas:</a:t>
            </a:r>
            <a:endParaRPr lang="es-SV" sz="1500" dirty="0">
              <a:solidFill>
                <a:schemeClr val="tx1"/>
              </a:solidFill>
            </a:endParaRPr>
          </a:p>
          <a:p>
            <a:pPr algn="just">
              <a:lnSpc>
                <a:spcPct val="120000"/>
              </a:lnSpc>
            </a:pPr>
            <a:r>
              <a:rPr lang="es-ES_tradnl" sz="1500" dirty="0" smtClean="0">
                <a:solidFill>
                  <a:schemeClr val="tx1"/>
                </a:solidFill>
              </a:rPr>
              <a:t>La </a:t>
            </a:r>
            <a:r>
              <a:rPr lang="es-ES_tradnl" sz="1500" dirty="0">
                <a:solidFill>
                  <a:schemeClr val="tx1"/>
                </a:solidFill>
              </a:rPr>
              <a:t>apertura de los sobres con la información de los postulantes y la revisión de propuestas se hará el martes 22 y miércoles 23 de septiembre del 2015 por parte del comité </a:t>
            </a:r>
            <a:r>
              <a:rPr lang="es-ES_tradnl" sz="1500" dirty="0" err="1">
                <a:solidFill>
                  <a:schemeClr val="tx1"/>
                </a:solidFill>
              </a:rPr>
              <a:t>adhoc</a:t>
            </a:r>
            <a:r>
              <a:rPr lang="es-ES_tradnl" sz="1500" dirty="0">
                <a:solidFill>
                  <a:schemeClr val="tx1"/>
                </a:solidFill>
              </a:rPr>
              <a:t> nombrado por el MCP-ES quien presentara una propuesta para aprobación del pleno del MCP-ES en la plenaria del 24 de septiembre.  </a:t>
            </a:r>
            <a:endParaRPr lang="es-SV" sz="1500" dirty="0">
              <a:solidFill>
                <a:schemeClr val="tx1"/>
              </a:solidFill>
            </a:endParaRPr>
          </a:p>
          <a:p>
            <a:pPr algn="just">
              <a:lnSpc>
                <a:spcPct val="120000"/>
              </a:lnSpc>
            </a:pPr>
            <a:r>
              <a:rPr lang="es-ES_tradnl" sz="1500" dirty="0">
                <a:solidFill>
                  <a:schemeClr val="tx1"/>
                </a:solidFill>
              </a:rPr>
              <a:t> </a:t>
            </a:r>
            <a:endParaRPr lang="es-SV" sz="1500" dirty="0">
              <a:solidFill>
                <a:schemeClr val="tx1"/>
              </a:solidFill>
            </a:endParaRPr>
          </a:p>
          <a:p>
            <a:pPr algn="just">
              <a:lnSpc>
                <a:spcPct val="120000"/>
              </a:lnSpc>
            </a:pPr>
            <a:r>
              <a:rPr lang="es-ES_tradnl" sz="1500" b="1" dirty="0">
                <a:solidFill>
                  <a:schemeClr val="tx1"/>
                </a:solidFill>
              </a:rPr>
              <a:t>2.3. Publicación de resultados, medio de publicación y aclaración de los términos de referencia</a:t>
            </a:r>
            <a:endParaRPr lang="es-SV" sz="1500" dirty="0">
              <a:solidFill>
                <a:schemeClr val="tx1"/>
              </a:solidFill>
            </a:endParaRPr>
          </a:p>
          <a:p>
            <a:pPr algn="just">
              <a:lnSpc>
                <a:spcPct val="120000"/>
              </a:lnSpc>
            </a:pPr>
            <a:r>
              <a:rPr lang="es-ES_tradnl" sz="1500" dirty="0" smtClean="0">
                <a:solidFill>
                  <a:schemeClr val="tx1"/>
                </a:solidFill>
              </a:rPr>
              <a:t>El </a:t>
            </a:r>
            <a:r>
              <a:rPr lang="es-ES_tradnl" sz="1500" dirty="0">
                <a:solidFill>
                  <a:schemeClr val="tx1"/>
                </a:solidFill>
              </a:rPr>
              <a:t>comité </a:t>
            </a:r>
            <a:r>
              <a:rPr lang="es-ES_tradnl" sz="1500" dirty="0" err="1">
                <a:solidFill>
                  <a:schemeClr val="tx1"/>
                </a:solidFill>
              </a:rPr>
              <a:t>adhoc</a:t>
            </a:r>
            <a:r>
              <a:rPr lang="es-ES_tradnl" sz="1500" dirty="0">
                <a:solidFill>
                  <a:schemeClr val="tx1"/>
                </a:solidFill>
              </a:rPr>
              <a:t> recibirá todas las preguntas y observaciones que se tengan a cerca de los presentes términos de referencia, únicamente al correo electrónico marta.alicia.magana@undp.org del 08 al 16 de septiembre del 2015. </a:t>
            </a:r>
            <a:endParaRPr lang="es-SV" sz="1500" dirty="0">
              <a:solidFill>
                <a:schemeClr val="tx1"/>
              </a:solidFill>
            </a:endParaRPr>
          </a:p>
          <a:p>
            <a:pPr algn="just">
              <a:lnSpc>
                <a:spcPct val="120000"/>
              </a:lnSpc>
            </a:pPr>
            <a:r>
              <a:rPr lang="es-ES_tradnl" sz="1500" dirty="0" smtClean="0">
                <a:solidFill>
                  <a:schemeClr val="tx1"/>
                </a:solidFill>
              </a:rPr>
              <a:t>La </a:t>
            </a:r>
            <a:r>
              <a:rPr lang="es-ES_tradnl" sz="1500" dirty="0">
                <a:solidFill>
                  <a:schemeClr val="tx1"/>
                </a:solidFill>
              </a:rPr>
              <a:t>decisión final de la evaluación para la postulación del RP en la propuesta de país, será publicada el 30 de septiembre en la página Web del MCP mcpelsalvador.org.sv y se enviara una nota a cada una de las instituciones participantes, notificando la decisión del pleno.</a:t>
            </a:r>
            <a:endParaRPr lang="es-SV" sz="1500" dirty="0">
              <a:solidFill>
                <a:schemeClr val="tx1"/>
              </a:solidFill>
            </a:endParaRPr>
          </a:p>
          <a:p>
            <a:pPr algn="just">
              <a:lnSpc>
                <a:spcPct val="120000"/>
              </a:lnSpc>
            </a:pPr>
            <a:r>
              <a:rPr lang="es-ES_tradnl" sz="1500" dirty="0">
                <a:solidFill>
                  <a:schemeClr val="tx1"/>
                </a:solidFill>
              </a:rPr>
              <a:t> </a:t>
            </a:r>
            <a:endParaRPr lang="es-SV" sz="1500" dirty="0">
              <a:solidFill>
                <a:schemeClr val="tx1"/>
              </a:solidFill>
            </a:endParaRPr>
          </a:p>
          <a:p>
            <a:pPr algn="just">
              <a:lnSpc>
                <a:spcPct val="120000"/>
              </a:lnSpc>
            </a:pPr>
            <a:r>
              <a:rPr lang="es-ES_tradnl" sz="1500" dirty="0">
                <a:solidFill>
                  <a:schemeClr val="tx1"/>
                </a:solidFill>
              </a:rPr>
              <a:t>En relación a las posibles observaciones que se realicen o aclaraciones que se soliciten a los términos de referencia, el comité evaluador tendrá la potestad de asumir o no tales observaciones y como consecuencia, realizar o no </a:t>
            </a:r>
            <a:r>
              <a:rPr lang="es-ES_tradnl" sz="1500" dirty="0" err="1">
                <a:solidFill>
                  <a:schemeClr val="tx1"/>
                </a:solidFill>
              </a:rPr>
              <a:t>adendos</a:t>
            </a:r>
            <a:r>
              <a:rPr lang="es-ES_tradnl" sz="1500" dirty="0">
                <a:solidFill>
                  <a:schemeClr val="tx1"/>
                </a:solidFill>
              </a:rPr>
              <a:t> a los presentes términos de referencia. Los </a:t>
            </a:r>
            <a:r>
              <a:rPr lang="es-ES_tradnl" sz="1500" dirty="0" err="1">
                <a:solidFill>
                  <a:schemeClr val="tx1"/>
                </a:solidFill>
              </a:rPr>
              <a:t>adendos</a:t>
            </a:r>
            <a:r>
              <a:rPr lang="es-ES_tradnl" sz="1500" dirty="0">
                <a:solidFill>
                  <a:schemeClr val="tx1"/>
                </a:solidFill>
              </a:rPr>
              <a:t> a los que haya lugar en el proceso de la presente convocatoria serán publicados en la página Web  MCP-ES  mcpelsalvador.org.sv</a:t>
            </a:r>
            <a:endParaRPr lang="es-SV" sz="1500" dirty="0">
              <a:solidFill>
                <a:schemeClr val="tx1"/>
              </a:solidFill>
            </a:endParaRPr>
          </a:p>
        </p:txBody>
      </p:sp>
    </p:spTree>
    <p:extLst>
      <p:ext uri="{BB962C8B-B14F-4D97-AF65-F5344CB8AC3E}">
        <p14:creationId xmlns:p14="http://schemas.microsoft.com/office/powerpoint/2010/main" val="3228246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260648"/>
            <a:ext cx="586814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a:t>3. CARACTERÍSTICAS DEL RECEPTOR PRINCIPAL Y SU RELACIÓN CON LA PROPUESTA DEL MCP-ES.</a:t>
            </a:r>
            <a:endParaRPr lang="es-SV" sz="1400" dirty="0"/>
          </a:p>
        </p:txBody>
      </p:sp>
      <p:sp>
        <p:nvSpPr>
          <p:cNvPr id="8" name="Marcador de contenido 2"/>
          <p:cNvSpPr txBox="1">
            <a:spLocks/>
          </p:cNvSpPr>
          <p:nvPr/>
        </p:nvSpPr>
        <p:spPr>
          <a:xfrm>
            <a:off x="251520" y="980728"/>
            <a:ext cx="8352928" cy="5472608"/>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just"/>
            <a:r>
              <a:rPr lang="es-ES_tradnl" sz="1700" b="1" dirty="0">
                <a:solidFill>
                  <a:schemeClr val="tx1"/>
                </a:solidFill>
              </a:rPr>
              <a:t>3.1. Receptor Principal:</a:t>
            </a:r>
            <a:endParaRPr lang="es-SV" sz="1700" dirty="0">
              <a:solidFill>
                <a:schemeClr val="tx1"/>
              </a:solidFill>
            </a:endParaRPr>
          </a:p>
          <a:p>
            <a:pPr algn="just"/>
            <a:r>
              <a:rPr lang="es-ES_tradnl" sz="1700" dirty="0">
                <a:solidFill>
                  <a:schemeClr val="tx1"/>
                </a:solidFill>
              </a:rPr>
              <a:t>En la propuesta de país se debe describir las capacidades técnicas, de gestión y financieras del  RP propuesto. Si el RP ya ha gestionado una subvención del FM, deberá presentar un resumen de esta experiencia, señalando sus fortalezas   y zonas de capacidad adicional requerida, </a:t>
            </a:r>
            <a:r>
              <a:rPr lang="es-ES_tradnl" sz="1700" u="sng" dirty="0">
                <a:solidFill>
                  <a:schemeClr val="tx1"/>
                </a:solidFill>
              </a:rPr>
              <a:t>lo anterior no sumara puntos al momento de la evaluación</a:t>
            </a:r>
            <a:r>
              <a:rPr lang="es-ES_tradnl" sz="1700" u="sng" dirty="0" smtClean="0">
                <a:solidFill>
                  <a:schemeClr val="tx1"/>
                </a:solidFill>
              </a:rPr>
              <a:t>.*</a:t>
            </a:r>
          </a:p>
          <a:p>
            <a:pPr algn="just"/>
            <a:endParaRPr lang="es-ES_tradnl" sz="1700" u="sng" dirty="0">
              <a:solidFill>
                <a:schemeClr val="tx1"/>
              </a:solidFill>
            </a:endParaRPr>
          </a:p>
          <a:p>
            <a:pPr algn="just"/>
            <a:r>
              <a:rPr lang="es-ES_tradnl" sz="1700" b="1" dirty="0">
                <a:solidFill>
                  <a:schemeClr val="tx1"/>
                </a:solidFill>
              </a:rPr>
              <a:t>3.1.1. Funciones del Receptor Principal:</a:t>
            </a:r>
            <a:endParaRPr lang="es-SV" sz="1700" dirty="0">
              <a:solidFill>
                <a:schemeClr val="tx1"/>
              </a:solidFill>
            </a:endParaRPr>
          </a:p>
          <a:p>
            <a:pPr algn="just"/>
            <a:r>
              <a:rPr lang="es-ES_tradnl" sz="1700" dirty="0" smtClean="0">
                <a:solidFill>
                  <a:schemeClr val="tx1"/>
                </a:solidFill>
              </a:rPr>
              <a:t>Los </a:t>
            </a:r>
            <a:r>
              <a:rPr lang="es-ES_tradnl" sz="1700" dirty="0">
                <a:solidFill>
                  <a:schemeClr val="tx1"/>
                </a:solidFill>
              </a:rPr>
              <a:t>Receptores Principales son responsables de la gestión financiera y programática de todos los fondos que reciba el programa a través de esta propuesta. Sus responsabilidades son:</a:t>
            </a:r>
            <a:endParaRPr lang="es-SV" sz="1700" dirty="0">
              <a:solidFill>
                <a:schemeClr val="tx1"/>
              </a:solidFill>
            </a:endParaRPr>
          </a:p>
          <a:p>
            <a:pPr marL="285750" lvl="0" indent="-285750" algn="just">
              <a:buFont typeface="Arial" panose="020B0604020202020204" pitchFamily="34" charset="0"/>
              <a:buChar char="•"/>
            </a:pPr>
            <a:r>
              <a:rPr lang="es-ES_tradnl" sz="1700" dirty="0" smtClean="0">
                <a:solidFill>
                  <a:schemeClr val="tx1"/>
                </a:solidFill>
              </a:rPr>
              <a:t>Recibir </a:t>
            </a:r>
            <a:r>
              <a:rPr lang="es-ES_tradnl" sz="1700" dirty="0">
                <a:solidFill>
                  <a:schemeClr val="tx1"/>
                </a:solidFill>
              </a:rPr>
              <a:t>y gestionar los fondos y su contabilidad;</a:t>
            </a:r>
            <a:endParaRPr lang="es-SV" sz="1700" dirty="0">
              <a:solidFill>
                <a:schemeClr val="tx1"/>
              </a:solidFill>
            </a:endParaRPr>
          </a:p>
          <a:p>
            <a:pPr marL="285750" lvl="0" indent="-285750" algn="just">
              <a:buFont typeface="Arial" panose="020B0604020202020204" pitchFamily="34" charset="0"/>
              <a:buChar char="•"/>
            </a:pPr>
            <a:r>
              <a:rPr lang="es-ES_tradnl" sz="1700" dirty="0">
                <a:solidFill>
                  <a:schemeClr val="tx1"/>
                </a:solidFill>
              </a:rPr>
              <a:t>Ejecutar y supervisar la ejecución del programa;</a:t>
            </a:r>
            <a:endParaRPr lang="es-SV" sz="1700" dirty="0">
              <a:solidFill>
                <a:schemeClr val="tx1"/>
              </a:solidFill>
            </a:endParaRPr>
          </a:p>
          <a:p>
            <a:pPr marL="285750" lvl="0" indent="-285750" algn="just">
              <a:buFont typeface="Arial" panose="020B0604020202020204" pitchFamily="34" charset="0"/>
              <a:buChar char="•"/>
            </a:pPr>
            <a:r>
              <a:rPr lang="es-ES_tradnl" sz="1700" dirty="0">
                <a:solidFill>
                  <a:schemeClr val="tx1"/>
                </a:solidFill>
              </a:rPr>
              <a:t>Elaborar procedimientos eficaces para el desembolso de fondos a los subreceptores cuando aplique, incluida la supervisión de sus disposiciones financieras, así como la preparación de un plan para la auditoria anual de las actividades de los subreceptores cubiertas por la subvención;</a:t>
            </a:r>
            <a:endParaRPr lang="es-SV" sz="1700" dirty="0">
              <a:solidFill>
                <a:schemeClr val="tx1"/>
              </a:solidFill>
            </a:endParaRPr>
          </a:p>
          <a:p>
            <a:pPr marL="285750" lvl="0" indent="-285750" algn="just">
              <a:buFont typeface="Arial" panose="020B0604020202020204" pitchFamily="34" charset="0"/>
              <a:buChar char="•"/>
            </a:pPr>
            <a:r>
              <a:rPr lang="es-ES_tradnl" sz="1700" dirty="0">
                <a:solidFill>
                  <a:schemeClr val="tx1"/>
                </a:solidFill>
              </a:rPr>
              <a:t>Informar sobre el desempeño del programa al Fondo Mundial y al solicitante (MCP-ES), de acuerdo con el </a:t>
            </a:r>
            <a:r>
              <a:rPr lang="es-ES_tradnl" sz="1700" dirty="0" smtClean="0">
                <a:solidFill>
                  <a:schemeClr val="tx1"/>
                </a:solidFill>
              </a:rPr>
              <a:t>“Marco </a:t>
            </a:r>
            <a:r>
              <a:rPr lang="es-ES_tradnl" sz="1700" dirty="0">
                <a:solidFill>
                  <a:schemeClr val="tx1"/>
                </a:solidFill>
              </a:rPr>
              <a:t>de </a:t>
            </a:r>
            <a:r>
              <a:rPr lang="es-ES_tradnl" sz="1700" dirty="0" smtClean="0">
                <a:solidFill>
                  <a:schemeClr val="tx1"/>
                </a:solidFill>
              </a:rPr>
              <a:t>Desempeño”; </a:t>
            </a:r>
            <a:r>
              <a:rPr lang="es-ES_tradnl" sz="1700" dirty="0">
                <a:solidFill>
                  <a:schemeClr val="tx1"/>
                </a:solidFill>
              </a:rPr>
              <a:t>y</a:t>
            </a:r>
            <a:endParaRPr lang="es-SV" sz="1700" dirty="0">
              <a:solidFill>
                <a:schemeClr val="tx1"/>
              </a:solidFill>
            </a:endParaRPr>
          </a:p>
          <a:p>
            <a:pPr marL="285750" lvl="0" indent="-285750" algn="just">
              <a:buFont typeface="Arial" panose="020B0604020202020204" pitchFamily="34" charset="0"/>
              <a:buChar char="•"/>
            </a:pPr>
            <a:r>
              <a:rPr lang="es-ES_tradnl" sz="1700" dirty="0">
                <a:solidFill>
                  <a:schemeClr val="tx1"/>
                </a:solidFill>
              </a:rPr>
              <a:t>Solicitar desembolsos adicionales de fondos en función del desempeño.</a:t>
            </a:r>
            <a:endParaRPr lang="es-SV" sz="1700" dirty="0">
              <a:solidFill>
                <a:schemeClr val="tx1"/>
              </a:solidFill>
            </a:endParaRPr>
          </a:p>
          <a:p>
            <a:pPr algn="just"/>
            <a:endParaRPr lang="es-SV" sz="1700" dirty="0">
              <a:solidFill>
                <a:schemeClr val="tx1"/>
              </a:solidFill>
            </a:endParaRPr>
          </a:p>
        </p:txBody>
      </p:sp>
    </p:spTree>
    <p:extLst>
      <p:ext uri="{BB962C8B-B14F-4D97-AF65-F5344CB8AC3E}">
        <p14:creationId xmlns:p14="http://schemas.microsoft.com/office/powerpoint/2010/main" val="3553255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contenido 2"/>
          <p:cNvSpPr txBox="1">
            <a:spLocks/>
          </p:cNvSpPr>
          <p:nvPr/>
        </p:nvSpPr>
        <p:spPr>
          <a:xfrm>
            <a:off x="251520" y="980728"/>
            <a:ext cx="8352928" cy="5472608"/>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just"/>
            <a:r>
              <a:rPr lang="es-ES_tradnl" sz="1800" dirty="0">
                <a:solidFill>
                  <a:schemeClr val="tx1"/>
                </a:solidFill>
              </a:rPr>
              <a:t>En caso de que el Receptor Principal subcontrate una función fundamental (por ejemplo, si el Receptor Principal fuera una organización de sociedad civil que encomienda la responsabilidad programática al Ministerio de Salud), el Fondo también evaluará a la entidad que gestione las funciones subcontratadas, así como al Receptor Principal designado.</a:t>
            </a:r>
            <a:endParaRPr lang="es-SV" sz="1800" dirty="0">
              <a:solidFill>
                <a:schemeClr val="tx1"/>
              </a:solidFill>
            </a:endParaRPr>
          </a:p>
          <a:p>
            <a:pPr algn="just"/>
            <a:r>
              <a:rPr lang="es-ES_tradnl" sz="1800" dirty="0">
                <a:solidFill>
                  <a:schemeClr val="tx1"/>
                </a:solidFill>
              </a:rPr>
              <a:t> </a:t>
            </a:r>
            <a:endParaRPr lang="es-SV" sz="1800" dirty="0">
              <a:solidFill>
                <a:schemeClr val="tx1"/>
              </a:solidFill>
            </a:endParaRPr>
          </a:p>
          <a:p>
            <a:pPr algn="just"/>
            <a:r>
              <a:rPr lang="es-ES_tradnl" sz="1800" dirty="0">
                <a:solidFill>
                  <a:schemeClr val="tx1"/>
                </a:solidFill>
              </a:rPr>
              <a:t>Además el RP tendrá las siguientes funciones dentro del MCP-ES, en caso de ser seleccionado:</a:t>
            </a:r>
            <a:endParaRPr lang="es-SV" sz="1800" dirty="0">
              <a:solidFill>
                <a:schemeClr val="tx1"/>
              </a:solidFill>
            </a:endParaRPr>
          </a:p>
          <a:p>
            <a:pPr algn="just"/>
            <a:r>
              <a:rPr lang="es-ES_tradnl" sz="1800" dirty="0">
                <a:solidFill>
                  <a:schemeClr val="tx1"/>
                </a:solidFill>
              </a:rPr>
              <a:t> </a:t>
            </a:r>
            <a:endParaRPr lang="es-SV" sz="1800" dirty="0">
              <a:solidFill>
                <a:schemeClr val="tx1"/>
              </a:solidFill>
            </a:endParaRPr>
          </a:p>
          <a:p>
            <a:pPr marL="285750" lvl="0" indent="-285750" algn="just">
              <a:buFont typeface="Arial" panose="020B0604020202020204" pitchFamily="34" charset="0"/>
              <a:buChar char="•"/>
            </a:pPr>
            <a:r>
              <a:rPr lang="es-ES_tradnl" sz="1800" dirty="0">
                <a:solidFill>
                  <a:schemeClr val="tx1"/>
                </a:solidFill>
              </a:rPr>
              <a:t>Acogerse a los requisitos del FM y el ALF para la administración de los recursos.</a:t>
            </a:r>
            <a:endParaRPr lang="es-SV" sz="1800" dirty="0">
              <a:solidFill>
                <a:schemeClr val="tx1"/>
              </a:solidFill>
            </a:endParaRPr>
          </a:p>
          <a:p>
            <a:pPr marL="285750" lvl="0" indent="-285750" algn="just">
              <a:buFont typeface="Arial" panose="020B0604020202020204" pitchFamily="34" charset="0"/>
              <a:buChar char="•"/>
            </a:pPr>
            <a:r>
              <a:rPr lang="es-ES_tradnl" sz="1800" dirty="0">
                <a:solidFill>
                  <a:schemeClr val="tx1"/>
                </a:solidFill>
              </a:rPr>
              <a:t>Garantizar que la gestión de la propuesta sea de forma ágil, cumpliendo de manera estricta el plan de trabajo de la propuesta, el manual operativo, el manual de Monitoreo y Evaluación y, el marco de desempeño que se acuerde con el FM.</a:t>
            </a:r>
            <a:endParaRPr lang="es-SV" sz="1800" dirty="0">
              <a:solidFill>
                <a:schemeClr val="tx1"/>
              </a:solidFill>
            </a:endParaRPr>
          </a:p>
          <a:p>
            <a:pPr marL="285750" lvl="0" indent="-285750" algn="just">
              <a:buFont typeface="Arial" panose="020B0604020202020204" pitchFamily="34" charset="0"/>
              <a:buChar char="•"/>
            </a:pPr>
            <a:r>
              <a:rPr lang="es-ES_tradnl" sz="1800" dirty="0">
                <a:solidFill>
                  <a:schemeClr val="tx1"/>
                </a:solidFill>
              </a:rPr>
              <a:t>Tener bajo su responsabilidad una Unidad Coordinadora del Proyecto, asegurando que las instituciones, entidades públicas y privadas, </a:t>
            </a:r>
            <a:r>
              <a:rPr lang="es-ES_tradnl" sz="1800" dirty="0" err="1">
                <a:solidFill>
                  <a:schemeClr val="tx1"/>
                </a:solidFill>
              </a:rPr>
              <a:t>ONG’s</a:t>
            </a:r>
            <a:r>
              <a:rPr lang="es-ES_tradnl" sz="1800" dirty="0">
                <a:solidFill>
                  <a:schemeClr val="tx1"/>
                </a:solidFill>
              </a:rPr>
              <a:t> y personas, que participen en la ejecución de actividades o ejecución de proyectos específicos como subreceptores, lo hagan de manera efectiva y transparente.</a:t>
            </a:r>
            <a:endParaRPr lang="es-SV" sz="1800" dirty="0">
              <a:solidFill>
                <a:schemeClr val="tx1"/>
              </a:solidFill>
            </a:endParaRPr>
          </a:p>
          <a:p>
            <a:pPr marL="285750" lvl="0" indent="-285750" algn="just">
              <a:buFont typeface="Arial" panose="020B0604020202020204" pitchFamily="34" charset="0"/>
              <a:buChar char="•"/>
            </a:pPr>
            <a:r>
              <a:rPr lang="es-ES_tradnl" sz="1800" dirty="0">
                <a:solidFill>
                  <a:schemeClr val="tx1"/>
                </a:solidFill>
              </a:rPr>
              <a:t>Presentar los avances programáticos y financieros al MCP-ES y comités competentes previos a su remisión al ALF o cuando sea requerido por el </a:t>
            </a:r>
            <a:r>
              <a:rPr lang="es-ES_tradnl" sz="1800" dirty="0" smtClean="0">
                <a:solidFill>
                  <a:schemeClr val="tx1"/>
                </a:solidFill>
              </a:rPr>
              <a:t>MCP-ES.</a:t>
            </a:r>
            <a:endParaRPr lang="es-SV" sz="1800" dirty="0">
              <a:solidFill>
                <a:schemeClr val="tx1"/>
              </a:solidFill>
            </a:endParaRPr>
          </a:p>
        </p:txBody>
      </p:sp>
    </p:spTree>
    <p:extLst>
      <p:ext uri="{BB962C8B-B14F-4D97-AF65-F5344CB8AC3E}">
        <p14:creationId xmlns:p14="http://schemas.microsoft.com/office/powerpoint/2010/main" val="2407207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contenido 2"/>
          <p:cNvSpPr txBox="1">
            <a:spLocks/>
          </p:cNvSpPr>
          <p:nvPr/>
        </p:nvSpPr>
        <p:spPr>
          <a:xfrm>
            <a:off x="467544" y="260648"/>
            <a:ext cx="8352928" cy="504057"/>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just"/>
            <a:r>
              <a:rPr lang="es-ES_tradnl" sz="1800" b="1" dirty="0">
                <a:solidFill>
                  <a:schemeClr val="tx1"/>
                </a:solidFill>
              </a:rPr>
              <a:t>3.2. Organigrama para la propuesta</a:t>
            </a:r>
            <a:r>
              <a:rPr lang="es-ES_tradnl" sz="1800" b="1" dirty="0" smtClean="0">
                <a:solidFill>
                  <a:schemeClr val="tx1"/>
                </a:solidFill>
              </a:rPr>
              <a:t>.</a:t>
            </a:r>
          </a:p>
        </p:txBody>
      </p:sp>
      <p:pic>
        <p:nvPicPr>
          <p:cNvPr id="1026" name="Image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08720"/>
            <a:ext cx="6480720" cy="54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1714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260648"/>
            <a:ext cx="586814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a:t>4. CRITERIOS DE CALIFICACIÓN, EVALUACIÓN Y SELECCIÓN</a:t>
            </a:r>
            <a:endParaRPr lang="es-SV" sz="1400" dirty="0"/>
          </a:p>
        </p:txBody>
      </p:sp>
      <p:sp>
        <p:nvSpPr>
          <p:cNvPr id="5" name="Marcador de contenido 2"/>
          <p:cNvSpPr txBox="1">
            <a:spLocks/>
          </p:cNvSpPr>
          <p:nvPr/>
        </p:nvSpPr>
        <p:spPr>
          <a:xfrm>
            <a:off x="251520" y="980728"/>
            <a:ext cx="8352928" cy="5472608"/>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s-ES_tradnl" sz="1600" b="1" dirty="0">
                <a:solidFill>
                  <a:schemeClr val="tx1"/>
                </a:solidFill>
              </a:rPr>
              <a:t>4.1. Comité Evaluador:</a:t>
            </a:r>
            <a:endParaRPr lang="es-SV" sz="1600" dirty="0">
              <a:solidFill>
                <a:schemeClr val="tx1"/>
              </a:solidFill>
            </a:endParaRPr>
          </a:p>
          <a:p>
            <a:r>
              <a:rPr lang="es-ES_tradnl" sz="1600" b="1" dirty="0">
                <a:solidFill>
                  <a:schemeClr val="tx1"/>
                </a:solidFill>
              </a:rPr>
              <a:t> </a:t>
            </a:r>
            <a:endParaRPr lang="es-SV" sz="1600" dirty="0">
              <a:solidFill>
                <a:schemeClr val="tx1"/>
              </a:solidFill>
            </a:endParaRPr>
          </a:p>
          <a:p>
            <a:pPr algn="just"/>
            <a:r>
              <a:rPr lang="es-ES_tradnl" sz="1600" dirty="0">
                <a:solidFill>
                  <a:schemeClr val="tx1"/>
                </a:solidFill>
              </a:rPr>
              <a:t>El comité evaluador estará conformado por representantes de los diferentes sectores representados en el MCP-ES, (máximo 9 miembros) los que entregarán un informe de evaluación para ser revisado y aprobado por el pleno del MCP-ES.</a:t>
            </a:r>
            <a:endParaRPr lang="es-SV" sz="1600" dirty="0">
              <a:solidFill>
                <a:schemeClr val="tx1"/>
              </a:solidFill>
            </a:endParaRPr>
          </a:p>
          <a:p>
            <a:pPr algn="just"/>
            <a:r>
              <a:rPr lang="es-ES_tradnl" sz="1600" dirty="0" smtClean="0">
                <a:solidFill>
                  <a:schemeClr val="tx1"/>
                </a:solidFill>
              </a:rPr>
              <a:t>Los </a:t>
            </a:r>
            <a:r>
              <a:rPr lang="es-ES_tradnl" sz="1600" dirty="0">
                <a:solidFill>
                  <a:schemeClr val="tx1"/>
                </a:solidFill>
              </a:rPr>
              <a:t>miembros del comité evaluador deberán previamente al inicio del proceso de evaluación y una vez  conocidos las instituciones postulantes,  manifestar por escrito no tener conflicto de intereses frente al proponente que se califica; en caso contrario se excusara de participar en la evaluación,  igualmente deberá firmar el acta de no presentación de conflicto de intereses. En todo caso, el comité deberá estar conformado por un número impar no menor a tres (3) evaluadores.</a:t>
            </a:r>
            <a:endParaRPr lang="es-SV" sz="1600" dirty="0">
              <a:solidFill>
                <a:schemeClr val="tx1"/>
              </a:solidFill>
            </a:endParaRPr>
          </a:p>
          <a:p>
            <a:r>
              <a:rPr lang="es-ES_tradnl" sz="1600" dirty="0">
                <a:solidFill>
                  <a:schemeClr val="tx1"/>
                </a:solidFill>
              </a:rPr>
              <a:t> </a:t>
            </a:r>
            <a:endParaRPr lang="es-SV" sz="1600" dirty="0">
              <a:solidFill>
                <a:schemeClr val="tx1"/>
              </a:solidFill>
            </a:endParaRPr>
          </a:p>
          <a:p>
            <a:r>
              <a:rPr lang="es-ES_tradnl" sz="1600" b="1" dirty="0">
                <a:solidFill>
                  <a:schemeClr val="tx1"/>
                </a:solidFill>
              </a:rPr>
              <a:t>4.2. Criterios de Evaluación:</a:t>
            </a:r>
            <a:endParaRPr lang="es-SV" sz="1600" dirty="0">
              <a:solidFill>
                <a:schemeClr val="tx1"/>
              </a:solidFill>
            </a:endParaRPr>
          </a:p>
          <a:p>
            <a:r>
              <a:rPr lang="es-ES_tradnl" sz="1600" b="1" dirty="0">
                <a:solidFill>
                  <a:schemeClr val="tx1"/>
                </a:solidFill>
              </a:rPr>
              <a:t> </a:t>
            </a:r>
            <a:endParaRPr lang="es-SV" sz="1600" dirty="0">
              <a:solidFill>
                <a:schemeClr val="tx1"/>
              </a:solidFill>
            </a:endParaRPr>
          </a:p>
          <a:p>
            <a:r>
              <a:rPr lang="es-ES_tradnl" sz="1600" dirty="0">
                <a:solidFill>
                  <a:schemeClr val="tx1"/>
                </a:solidFill>
              </a:rPr>
              <a:t>Para la selección objetiva de los oferentes que participen en la presente convocatoria, se utilizarán los siguientes criterios</a:t>
            </a:r>
            <a:r>
              <a:rPr lang="es-ES_tradnl" sz="1600" dirty="0" smtClean="0">
                <a:solidFill>
                  <a:schemeClr val="tx1"/>
                </a:solidFill>
              </a:rPr>
              <a:t>:</a:t>
            </a:r>
            <a:r>
              <a:rPr lang="es-ES_tradnl" sz="1600" dirty="0">
                <a:solidFill>
                  <a:schemeClr val="tx1"/>
                </a:solidFill>
              </a:rPr>
              <a:t> </a:t>
            </a:r>
            <a:endParaRPr lang="es-SV" sz="1600" dirty="0">
              <a:solidFill>
                <a:schemeClr val="tx1"/>
              </a:solidFill>
            </a:endParaRPr>
          </a:p>
          <a:p>
            <a:pPr marL="285750" indent="-285750" algn="just">
              <a:buFont typeface="Arial" panose="020B0604020202020204" pitchFamily="34" charset="0"/>
              <a:buChar char="•"/>
            </a:pPr>
            <a:r>
              <a:rPr lang="es-ES_tradnl" sz="1600" dirty="0">
                <a:solidFill>
                  <a:schemeClr val="tx1"/>
                </a:solidFill>
              </a:rPr>
              <a:t>El proponente debe hacer explícito en la propuesta, que cuenta con una infraestructura logística y administrativa con sede en el país y con capacidad de gestionar procesos logísticos y administrativos en estrecha coordinación con el MCP-ES. </a:t>
            </a:r>
            <a:endParaRPr lang="es-SV" sz="1600" dirty="0">
              <a:solidFill>
                <a:schemeClr val="tx1"/>
              </a:solidFill>
            </a:endParaRPr>
          </a:p>
          <a:p>
            <a:pPr marL="285750" indent="-285750" algn="just">
              <a:buFont typeface="Arial" panose="020B0604020202020204" pitchFamily="34" charset="0"/>
              <a:buChar char="•"/>
            </a:pPr>
            <a:r>
              <a:rPr lang="es-ES_tradnl" sz="1600" dirty="0">
                <a:solidFill>
                  <a:schemeClr val="tx1"/>
                </a:solidFill>
              </a:rPr>
              <a:t>La Propuesta debe venir con todos y cada uno de los criterios mínimos a evaluar, anexando los documentos de soporte necesario debidamente referenciado y una carta dirigida MCP-ES manifestando su expresión de interés</a:t>
            </a:r>
            <a:r>
              <a:rPr lang="es-ES_tradnl" sz="1600" dirty="0" smtClean="0">
                <a:solidFill>
                  <a:schemeClr val="tx1"/>
                </a:solidFill>
              </a:rPr>
              <a:t>.</a:t>
            </a:r>
            <a:endParaRPr lang="es-SV" sz="1600" dirty="0">
              <a:solidFill>
                <a:schemeClr val="tx1"/>
              </a:solidFill>
            </a:endParaRPr>
          </a:p>
        </p:txBody>
      </p:sp>
    </p:spTree>
    <p:extLst>
      <p:ext uri="{BB962C8B-B14F-4D97-AF65-F5344CB8AC3E}">
        <p14:creationId xmlns:p14="http://schemas.microsoft.com/office/powerpoint/2010/main" val="4283241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260648"/>
            <a:ext cx="586814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a:t>4. CRITERIOS DE CALIFICACIÓN, EVALUACIÓN Y SELECCIÓN</a:t>
            </a:r>
            <a:endParaRPr lang="es-SV" sz="1400" dirty="0"/>
          </a:p>
        </p:txBody>
      </p:sp>
      <p:sp>
        <p:nvSpPr>
          <p:cNvPr id="5" name="Marcador de contenido 2"/>
          <p:cNvSpPr txBox="1">
            <a:spLocks/>
          </p:cNvSpPr>
          <p:nvPr/>
        </p:nvSpPr>
        <p:spPr>
          <a:xfrm>
            <a:off x="251520" y="980728"/>
            <a:ext cx="8352928" cy="5472608"/>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endParaRPr lang="es-SV" sz="1600" dirty="0">
              <a:solidFill>
                <a:schemeClr val="tx1"/>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1105644299"/>
              </p:ext>
            </p:extLst>
          </p:nvPr>
        </p:nvGraphicFramePr>
        <p:xfrm>
          <a:off x="251520" y="1306141"/>
          <a:ext cx="8712968" cy="5435226"/>
        </p:xfrm>
        <a:graphic>
          <a:graphicData uri="http://schemas.openxmlformats.org/drawingml/2006/table">
            <a:tbl>
              <a:tblPr firstRow="1" firstCol="1" bandRow="1">
                <a:tableStyleId>{5C22544A-7EE6-4342-B048-85BDC9FD1C3A}</a:tableStyleId>
              </a:tblPr>
              <a:tblGrid>
                <a:gridCol w="1666828"/>
                <a:gridCol w="454590"/>
                <a:gridCol w="6591550"/>
              </a:tblGrid>
              <a:tr h="208016">
                <a:tc>
                  <a:txBody>
                    <a:bodyPr/>
                    <a:lstStyle/>
                    <a:p>
                      <a:pPr algn="just">
                        <a:spcAft>
                          <a:spcPts val="0"/>
                        </a:spcAft>
                      </a:pPr>
                      <a:r>
                        <a:rPr lang="es-ES_tradnl" sz="1100" dirty="0">
                          <a:effectLst/>
                        </a:rPr>
                        <a:t>Área</a:t>
                      </a:r>
                      <a:endParaRPr lang="es-SV" sz="1400" dirty="0">
                        <a:effectLst/>
                        <a:latin typeface="Times New Roman" panose="02020603050405020304" pitchFamily="18" charset="0"/>
                        <a:ea typeface="Times New Roman" panose="02020603050405020304" pitchFamily="18" charset="0"/>
                      </a:endParaRPr>
                    </a:p>
                  </a:txBody>
                  <a:tcPr marL="29838" marR="29838" marT="0" marB="0" anchor="ctr"/>
                </a:tc>
                <a:tc>
                  <a:txBody>
                    <a:bodyPr/>
                    <a:lstStyle/>
                    <a:p>
                      <a:pPr algn="just">
                        <a:spcAft>
                          <a:spcPts val="0"/>
                        </a:spcAft>
                      </a:pPr>
                      <a:r>
                        <a:rPr lang="es-ES_tradnl" sz="1100">
                          <a:effectLst/>
                        </a:rPr>
                        <a:t>     %</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c>
                  <a:txBody>
                    <a:bodyPr/>
                    <a:lstStyle/>
                    <a:p>
                      <a:pPr>
                        <a:spcAft>
                          <a:spcPts val="0"/>
                        </a:spcAft>
                      </a:pPr>
                      <a:r>
                        <a:rPr lang="es-ES_tradnl" sz="1100">
                          <a:effectLst/>
                        </a:rPr>
                        <a:t>Las organizaciones deben presentar la siguiente información:  </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517630">
                <a:tc>
                  <a:txBody>
                    <a:bodyPr/>
                    <a:lstStyle/>
                    <a:p>
                      <a:pPr algn="just">
                        <a:spcAft>
                          <a:spcPts val="0"/>
                        </a:spcAft>
                      </a:pPr>
                      <a:r>
                        <a:rPr lang="es-ES_tradnl" sz="1100">
                          <a:effectLst/>
                        </a:rPr>
                        <a:t>Naturaleza Jurídica </a:t>
                      </a:r>
                      <a:endParaRPr lang="es-SV" sz="1400">
                        <a:effectLst/>
                      </a:endParaRPr>
                    </a:p>
                    <a:p>
                      <a:pPr algn="just">
                        <a:spcAft>
                          <a:spcPts val="0"/>
                        </a:spcAft>
                      </a:pPr>
                      <a:r>
                        <a:rPr lang="es-ES" sz="1100">
                          <a:effectLst/>
                        </a:rPr>
                        <a:t> </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c>
                  <a:txBody>
                    <a:bodyPr/>
                    <a:lstStyle/>
                    <a:p>
                      <a:pPr algn="ctr">
                        <a:spcAft>
                          <a:spcPts val="0"/>
                        </a:spcAft>
                      </a:pPr>
                      <a:r>
                        <a:rPr lang="es-ES_tradnl" sz="1100">
                          <a:effectLst/>
                        </a:rPr>
                        <a:t>5%</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c>
                  <a:txBody>
                    <a:bodyPr/>
                    <a:lstStyle/>
                    <a:p>
                      <a:pPr>
                        <a:spcAft>
                          <a:spcPts val="0"/>
                        </a:spcAft>
                      </a:pPr>
                      <a:r>
                        <a:rPr lang="es-ES_tradnl" sz="1100">
                          <a:effectLst/>
                        </a:rPr>
                        <a:t>Copia de la personería jurídica actualizada que acredita a la organización para trabajar en El Salvador.</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252796">
                <a:tc rowSpan="4">
                  <a:txBody>
                    <a:bodyPr/>
                    <a:lstStyle/>
                    <a:p>
                      <a:pPr algn="just">
                        <a:spcAft>
                          <a:spcPts val="0"/>
                        </a:spcAft>
                      </a:pPr>
                      <a:r>
                        <a:rPr lang="es-ES_tradnl" sz="1100">
                          <a:effectLst/>
                        </a:rPr>
                        <a:t> </a:t>
                      </a:r>
                      <a:endParaRPr lang="es-SV" sz="1400">
                        <a:effectLst/>
                      </a:endParaRPr>
                    </a:p>
                    <a:p>
                      <a:pPr algn="just">
                        <a:spcAft>
                          <a:spcPts val="0"/>
                        </a:spcAft>
                      </a:pPr>
                      <a:r>
                        <a:rPr lang="es-ES_tradnl" sz="1100">
                          <a:effectLst/>
                        </a:rPr>
                        <a:t> </a:t>
                      </a:r>
                      <a:endParaRPr lang="es-SV" sz="1400">
                        <a:effectLst/>
                      </a:endParaRPr>
                    </a:p>
                    <a:p>
                      <a:pPr algn="just">
                        <a:spcAft>
                          <a:spcPts val="0"/>
                        </a:spcAft>
                      </a:pPr>
                      <a:r>
                        <a:rPr lang="es-ES_tradnl" sz="1100">
                          <a:effectLst/>
                        </a:rPr>
                        <a:t>Planeación Estratégica</a:t>
                      </a:r>
                      <a:endParaRPr lang="es-SV" sz="1400">
                        <a:effectLst/>
                      </a:endParaRPr>
                    </a:p>
                    <a:p>
                      <a:pPr algn="just">
                        <a:spcAft>
                          <a:spcPts val="0"/>
                        </a:spcAft>
                      </a:pPr>
                      <a:r>
                        <a:rPr lang="es-ES_tradnl" sz="1100">
                          <a:effectLst/>
                        </a:rPr>
                        <a:t> </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c rowSpan="4">
                  <a:txBody>
                    <a:bodyPr/>
                    <a:lstStyle/>
                    <a:p>
                      <a:pPr algn="ctr">
                        <a:spcAft>
                          <a:spcPts val="0"/>
                        </a:spcAft>
                      </a:pPr>
                      <a:r>
                        <a:rPr lang="es-ES_tradnl" sz="1100">
                          <a:effectLst/>
                        </a:rPr>
                        <a:t>31.5%</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c>
                  <a:txBody>
                    <a:bodyPr/>
                    <a:lstStyle/>
                    <a:p>
                      <a:pPr>
                        <a:spcAft>
                          <a:spcPts val="0"/>
                        </a:spcAft>
                      </a:pPr>
                      <a:r>
                        <a:rPr lang="es-ES_tradnl" sz="1100">
                          <a:effectLst/>
                        </a:rPr>
                        <a:t>Descripción de valores institucionales, respeto a DDHH, diversidad sexual y equidad de Género.</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252796">
                <a:tc vMerge="1">
                  <a:txBody>
                    <a:bodyPr/>
                    <a:lstStyle/>
                    <a:p>
                      <a:endParaRPr lang="es-SV"/>
                    </a:p>
                  </a:txBody>
                  <a:tcPr/>
                </a:tc>
                <a:tc vMerge="1">
                  <a:txBody>
                    <a:bodyPr/>
                    <a:lstStyle/>
                    <a:p>
                      <a:endParaRPr lang="es-SV"/>
                    </a:p>
                  </a:txBody>
                  <a:tcPr/>
                </a:tc>
                <a:tc>
                  <a:txBody>
                    <a:bodyPr/>
                    <a:lstStyle/>
                    <a:p>
                      <a:pPr>
                        <a:spcAft>
                          <a:spcPts val="0"/>
                        </a:spcAft>
                      </a:pPr>
                      <a:r>
                        <a:rPr lang="es-ES_tradnl" sz="1100">
                          <a:effectLst/>
                        </a:rPr>
                        <a:t>Plan Estratégico Institucional vigente y organigrama actual.</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568122">
                <a:tc vMerge="1">
                  <a:txBody>
                    <a:bodyPr/>
                    <a:lstStyle/>
                    <a:p>
                      <a:endParaRPr lang="es-SV"/>
                    </a:p>
                  </a:txBody>
                  <a:tcPr/>
                </a:tc>
                <a:tc vMerge="1">
                  <a:txBody>
                    <a:bodyPr/>
                    <a:lstStyle/>
                    <a:p>
                      <a:endParaRPr lang="es-SV"/>
                    </a:p>
                  </a:txBody>
                  <a:tcPr/>
                </a:tc>
                <a:tc>
                  <a:txBody>
                    <a:bodyPr/>
                    <a:lstStyle/>
                    <a:p>
                      <a:pPr>
                        <a:spcAft>
                          <a:spcPts val="0"/>
                        </a:spcAft>
                      </a:pPr>
                      <a:r>
                        <a:rPr lang="es-ES_tradnl" sz="1100">
                          <a:effectLst/>
                        </a:rPr>
                        <a:t>Plan Operativo Anual (2015)</a:t>
                      </a:r>
                      <a:endParaRPr lang="es-SV" sz="1400">
                        <a:effectLst/>
                      </a:endParaRPr>
                    </a:p>
                    <a:p>
                      <a:pPr>
                        <a:spcAft>
                          <a:spcPts val="0"/>
                        </a:spcAft>
                      </a:pPr>
                      <a:r>
                        <a:rPr lang="es-ES_tradnl" sz="1100">
                          <a:effectLst/>
                        </a:rPr>
                        <a:t> Plan Operativo Anual del año anterior (de la organización, no de proyectos puntuales años   2014).</a:t>
                      </a:r>
                      <a:endParaRPr lang="es-SV" sz="1400">
                        <a:effectLst/>
                      </a:endParaRPr>
                    </a:p>
                    <a:p>
                      <a:pPr>
                        <a:spcAft>
                          <a:spcPts val="0"/>
                        </a:spcAft>
                      </a:pPr>
                      <a:r>
                        <a:rPr lang="es-ES_tradnl" sz="1100">
                          <a:effectLst/>
                        </a:rPr>
                        <a:t>Memoria de labores del último año (2014).</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378748">
                <a:tc vMerge="1">
                  <a:txBody>
                    <a:bodyPr/>
                    <a:lstStyle/>
                    <a:p>
                      <a:endParaRPr lang="es-SV"/>
                    </a:p>
                  </a:txBody>
                  <a:tcPr/>
                </a:tc>
                <a:tc vMerge="1">
                  <a:txBody>
                    <a:bodyPr/>
                    <a:lstStyle/>
                    <a:p>
                      <a:endParaRPr lang="es-SV"/>
                    </a:p>
                  </a:txBody>
                  <a:tcPr/>
                </a:tc>
                <a:tc>
                  <a:txBody>
                    <a:bodyPr/>
                    <a:lstStyle/>
                    <a:p>
                      <a:pPr marL="90170" indent="-90170" algn="just">
                        <a:spcAft>
                          <a:spcPts val="0"/>
                        </a:spcAft>
                      </a:pPr>
                      <a:r>
                        <a:rPr lang="es-ES_tradnl" sz="1100">
                          <a:effectLst/>
                        </a:rPr>
                        <a:t>Descripción A</a:t>
                      </a:r>
                      <a:r>
                        <a:rPr lang="es-ES" sz="1100">
                          <a:effectLst/>
                        </a:rPr>
                        <a:t>lianzas Estratégicas: </a:t>
                      </a:r>
                      <a:endParaRPr lang="es-SV" sz="1400">
                        <a:effectLst/>
                      </a:endParaRPr>
                    </a:p>
                    <a:p>
                      <a:pPr marL="90170" indent="-90170" algn="just">
                        <a:spcAft>
                          <a:spcPts val="0"/>
                        </a:spcAft>
                      </a:pPr>
                      <a:r>
                        <a:rPr lang="es-ES" sz="1100">
                          <a:effectLst/>
                        </a:rPr>
                        <a:t>Tipo de relación, objetivos,  cobertura, fecha inicio y  terminación</a:t>
                      </a:r>
                      <a:endParaRPr lang="es-SV" sz="1400">
                        <a:effectLst/>
                        <a:latin typeface="Times New Roman" panose="02020603050405020304" pitchFamily="18" charset="0"/>
                        <a:ea typeface="Times New Roman" panose="02020603050405020304" pitchFamily="18" charset="0"/>
                      </a:endParaRPr>
                    </a:p>
                  </a:txBody>
                  <a:tcPr marL="29838" marR="29838" marT="0" marB="0"/>
                </a:tc>
              </a:tr>
              <a:tr h="757496">
                <a:tc rowSpan="2">
                  <a:txBody>
                    <a:bodyPr/>
                    <a:lstStyle/>
                    <a:p>
                      <a:pPr algn="just">
                        <a:spcAft>
                          <a:spcPts val="0"/>
                        </a:spcAft>
                      </a:pPr>
                      <a:r>
                        <a:rPr lang="es-ES_tradnl" sz="1100">
                          <a:effectLst/>
                        </a:rPr>
                        <a:t>Administración</a:t>
                      </a:r>
                      <a:endParaRPr lang="es-SV" sz="1400">
                        <a:effectLst/>
                      </a:endParaRPr>
                    </a:p>
                    <a:p>
                      <a:pPr algn="just">
                        <a:spcAft>
                          <a:spcPts val="0"/>
                        </a:spcAft>
                      </a:pPr>
                      <a:r>
                        <a:rPr lang="es-ES" sz="1100">
                          <a:effectLst/>
                        </a:rPr>
                        <a:t> </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c rowSpan="3">
                  <a:txBody>
                    <a:bodyPr/>
                    <a:lstStyle/>
                    <a:p>
                      <a:pPr algn="ctr">
                        <a:spcAft>
                          <a:spcPts val="0"/>
                        </a:spcAft>
                      </a:pPr>
                      <a:r>
                        <a:rPr lang="es-ES" sz="1100">
                          <a:effectLst/>
                        </a:rPr>
                        <a:t>28.7%</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c>
                  <a:txBody>
                    <a:bodyPr/>
                    <a:lstStyle/>
                    <a:p>
                      <a:pPr>
                        <a:spcAft>
                          <a:spcPts val="0"/>
                        </a:spcAft>
                      </a:pPr>
                      <a:r>
                        <a:rPr lang="es-ES_tradnl" sz="1100">
                          <a:effectLst/>
                        </a:rPr>
                        <a:t>Recursos Humanos:</a:t>
                      </a:r>
                      <a:endParaRPr lang="es-SV" sz="1400">
                        <a:effectLst/>
                      </a:endParaRPr>
                    </a:p>
                    <a:p>
                      <a:pPr>
                        <a:spcAft>
                          <a:spcPts val="0"/>
                        </a:spcAft>
                      </a:pPr>
                      <a:r>
                        <a:rPr lang="es-ES_tradnl" sz="1100">
                          <a:effectLst/>
                        </a:rPr>
                        <a:t>Especificar el asignado a la prestación de servicios, el responsable de la administración, manejo de personal, contabilidad, apoyo y servicios generales,   especificando: formación, experiencia, cargo que desempeña, tipo de vinculación, y tiempo de servicios en la organización.</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238351">
                <a:tc vMerge="1">
                  <a:txBody>
                    <a:bodyPr/>
                    <a:lstStyle/>
                    <a:p>
                      <a:endParaRPr lang="es-SV"/>
                    </a:p>
                  </a:txBody>
                  <a:tcPr/>
                </a:tc>
                <a:tc vMerge="1">
                  <a:txBody>
                    <a:bodyPr/>
                    <a:lstStyle/>
                    <a:p>
                      <a:endParaRPr lang="es-SV"/>
                    </a:p>
                  </a:txBody>
                  <a:tcPr/>
                </a:tc>
                <a:tc>
                  <a:txBody>
                    <a:bodyPr/>
                    <a:lstStyle/>
                    <a:p>
                      <a:pPr>
                        <a:spcAft>
                          <a:spcPts val="0"/>
                        </a:spcAft>
                      </a:pPr>
                      <a:r>
                        <a:rPr lang="es-ES_tradnl" sz="1100">
                          <a:effectLst/>
                        </a:rPr>
                        <a:t>Descripción de la política de selección, formación y capacitación del recurso humano de la organización.</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378748">
                <a:tc>
                  <a:txBody>
                    <a:bodyPr/>
                    <a:lstStyle/>
                    <a:p>
                      <a:pPr>
                        <a:spcAft>
                          <a:spcPts val="0"/>
                        </a:spcAft>
                      </a:pPr>
                      <a:r>
                        <a:rPr lang="es-ES" sz="1100">
                          <a:effectLst/>
                        </a:rPr>
                        <a:t> </a:t>
                      </a:r>
                      <a:endParaRPr lang="es-SV" sz="1400">
                        <a:effectLst/>
                        <a:latin typeface="Times New Roman" panose="02020603050405020304" pitchFamily="18" charset="0"/>
                        <a:ea typeface="Times New Roman" panose="02020603050405020304" pitchFamily="18" charset="0"/>
                      </a:endParaRPr>
                    </a:p>
                  </a:txBody>
                  <a:tcPr marL="29838" marR="29838" marT="0" marB="0"/>
                </a:tc>
                <a:tc vMerge="1">
                  <a:txBody>
                    <a:bodyPr/>
                    <a:lstStyle/>
                    <a:p>
                      <a:endParaRPr lang="es-SV"/>
                    </a:p>
                  </a:txBody>
                  <a:tcPr/>
                </a:tc>
                <a:tc>
                  <a:txBody>
                    <a:bodyPr/>
                    <a:lstStyle/>
                    <a:p>
                      <a:pPr>
                        <a:spcAft>
                          <a:spcPts val="0"/>
                        </a:spcAft>
                      </a:pPr>
                      <a:r>
                        <a:rPr lang="es-ES_tradnl" sz="1100">
                          <a:effectLst/>
                        </a:rPr>
                        <a:t>Procesos de compra (manuales y políticas), manejo de inventarios, proveedores etc, capacidad de infraestructura, otras sedes.</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378748">
                <a:tc>
                  <a:txBody>
                    <a:bodyPr/>
                    <a:lstStyle/>
                    <a:p>
                      <a:pPr>
                        <a:spcAft>
                          <a:spcPts val="0"/>
                        </a:spcAft>
                      </a:pPr>
                      <a:r>
                        <a:rPr lang="es-ES" sz="1100">
                          <a:effectLst/>
                        </a:rPr>
                        <a:t>Área de Prestación de Servicios</a:t>
                      </a:r>
                      <a:endParaRPr lang="es-SV" sz="1400">
                        <a:effectLst/>
                        <a:latin typeface="Times New Roman" panose="02020603050405020304" pitchFamily="18" charset="0"/>
                        <a:ea typeface="Times New Roman" panose="02020603050405020304" pitchFamily="18" charset="0"/>
                      </a:endParaRPr>
                    </a:p>
                  </a:txBody>
                  <a:tcPr marL="29838" marR="29838" marT="0" marB="0"/>
                </a:tc>
                <a:tc>
                  <a:txBody>
                    <a:bodyPr/>
                    <a:lstStyle/>
                    <a:p>
                      <a:pPr algn="ctr">
                        <a:spcAft>
                          <a:spcPts val="0"/>
                        </a:spcAft>
                      </a:pPr>
                      <a:r>
                        <a:rPr lang="es-ES_tradnl" sz="1100">
                          <a:effectLst/>
                        </a:rPr>
                        <a:t>19.6%</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c>
                  <a:txBody>
                    <a:bodyPr/>
                    <a:lstStyle/>
                    <a:p>
                      <a:pPr>
                        <a:spcAft>
                          <a:spcPts val="0"/>
                        </a:spcAft>
                      </a:pPr>
                      <a:r>
                        <a:rPr lang="es-ES_tradnl" sz="1100" dirty="0">
                          <a:effectLst/>
                        </a:rPr>
                        <a:t>Modelo de prestación de servicios sociales o salud, sistema y plan  de monitoreo </a:t>
                      </a:r>
                      <a:endParaRPr lang="es-SV" sz="1400" dirty="0">
                        <a:effectLst/>
                        <a:latin typeface="Times New Roman" panose="02020603050405020304" pitchFamily="18" charset="0"/>
                        <a:ea typeface="Times New Roman" panose="02020603050405020304" pitchFamily="18" charset="0"/>
                      </a:endParaRPr>
                    </a:p>
                  </a:txBody>
                  <a:tcPr marL="29838" marR="29838" marT="0" marB="0" anchor="ctr"/>
                </a:tc>
              </a:tr>
              <a:tr h="416030">
                <a:tc rowSpan="4">
                  <a:txBody>
                    <a:bodyPr/>
                    <a:lstStyle/>
                    <a:p>
                      <a:pPr>
                        <a:spcAft>
                          <a:spcPts val="0"/>
                        </a:spcAft>
                      </a:pPr>
                      <a:r>
                        <a:rPr lang="es-ES" sz="1100">
                          <a:effectLst/>
                        </a:rPr>
                        <a:t> </a:t>
                      </a:r>
                      <a:endParaRPr lang="es-SV" sz="1400">
                        <a:effectLst/>
                      </a:endParaRPr>
                    </a:p>
                    <a:p>
                      <a:pPr>
                        <a:spcAft>
                          <a:spcPts val="0"/>
                        </a:spcAft>
                      </a:pPr>
                      <a:r>
                        <a:rPr lang="es-ES" sz="1100">
                          <a:effectLst/>
                        </a:rPr>
                        <a:t> </a:t>
                      </a:r>
                      <a:endParaRPr lang="es-SV" sz="1400">
                        <a:effectLst/>
                      </a:endParaRPr>
                    </a:p>
                    <a:p>
                      <a:pPr>
                        <a:spcAft>
                          <a:spcPts val="0"/>
                        </a:spcAft>
                      </a:pPr>
                      <a:r>
                        <a:rPr lang="es-ES" sz="1100">
                          <a:effectLst/>
                        </a:rPr>
                        <a:t>Area Contable y Financiera</a:t>
                      </a:r>
                      <a:endParaRPr lang="es-SV" sz="1400">
                        <a:effectLst/>
                      </a:endParaRPr>
                    </a:p>
                    <a:p>
                      <a:pPr>
                        <a:spcAft>
                          <a:spcPts val="0"/>
                        </a:spcAft>
                      </a:pPr>
                      <a:r>
                        <a:rPr lang="es-ES" sz="1100">
                          <a:effectLst/>
                        </a:rPr>
                        <a:t> </a:t>
                      </a:r>
                      <a:endParaRPr lang="es-SV" sz="1400">
                        <a:effectLst/>
                        <a:latin typeface="Times New Roman" panose="02020603050405020304" pitchFamily="18" charset="0"/>
                        <a:ea typeface="Times New Roman" panose="02020603050405020304" pitchFamily="18" charset="0"/>
                      </a:endParaRPr>
                    </a:p>
                  </a:txBody>
                  <a:tcPr marL="29838" marR="29838" marT="0" marB="0"/>
                </a:tc>
                <a:tc rowSpan="4">
                  <a:txBody>
                    <a:bodyPr/>
                    <a:lstStyle/>
                    <a:p>
                      <a:pPr algn="ctr">
                        <a:spcAft>
                          <a:spcPts val="0"/>
                        </a:spcAft>
                      </a:pPr>
                      <a:r>
                        <a:rPr lang="es-ES" sz="1100">
                          <a:effectLst/>
                        </a:rPr>
                        <a:t>15.4%</a:t>
                      </a:r>
                      <a:endParaRPr lang="es-SV" sz="1400">
                        <a:effectLst/>
                      </a:endParaRPr>
                    </a:p>
                    <a:p>
                      <a:pPr algn="ctr">
                        <a:spcAft>
                          <a:spcPts val="0"/>
                        </a:spcAft>
                      </a:pPr>
                      <a:r>
                        <a:rPr lang="es-ES" sz="1100">
                          <a:effectLst/>
                        </a:rPr>
                        <a:t> </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c>
                  <a:txBody>
                    <a:bodyPr/>
                    <a:lstStyle/>
                    <a:p>
                      <a:pPr>
                        <a:spcAft>
                          <a:spcPts val="0"/>
                        </a:spcAft>
                      </a:pPr>
                      <a:r>
                        <a:rPr lang="es-ES_tradnl" sz="1100">
                          <a:effectLst/>
                        </a:rPr>
                        <a:t>Proyectos manejados en los últimos 5 años (2010- 2015)  </a:t>
                      </a:r>
                      <a:endParaRPr lang="es-SV" sz="1400">
                        <a:effectLst/>
                      </a:endParaRPr>
                    </a:p>
                    <a:p>
                      <a:pPr>
                        <a:spcAft>
                          <a:spcPts val="0"/>
                        </a:spcAft>
                      </a:pPr>
                      <a:r>
                        <a:rPr lang="es-ES_tradnl" sz="1100">
                          <a:effectLst/>
                        </a:rPr>
                        <a:t> Nombre del proyecto, montos, donante, fecha de inicio y fecha de terminación.</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223905">
                <a:tc vMerge="1">
                  <a:txBody>
                    <a:bodyPr/>
                    <a:lstStyle/>
                    <a:p>
                      <a:endParaRPr lang="es-SV"/>
                    </a:p>
                  </a:txBody>
                  <a:tcPr/>
                </a:tc>
                <a:tc vMerge="1">
                  <a:txBody>
                    <a:bodyPr/>
                    <a:lstStyle/>
                    <a:p>
                      <a:endParaRPr lang="es-SV"/>
                    </a:p>
                  </a:txBody>
                  <a:tcPr/>
                </a:tc>
                <a:tc>
                  <a:txBody>
                    <a:bodyPr/>
                    <a:lstStyle/>
                    <a:p>
                      <a:pPr>
                        <a:spcAft>
                          <a:spcPts val="0"/>
                        </a:spcAft>
                      </a:pPr>
                      <a:r>
                        <a:rPr lang="es-ES_tradnl" sz="1100">
                          <a:effectLst/>
                        </a:rPr>
                        <a:t>Evaluación de cada proyecto y de los resultados obtenidos.</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231128">
                <a:tc vMerge="1">
                  <a:txBody>
                    <a:bodyPr/>
                    <a:lstStyle/>
                    <a:p>
                      <a:endParaRPr lang="es-SV"/>
                    </a:p>
                  </a:txBody>
                  <a:tcPr/>
                </a:tc>
                <a:tc vMerge="1">
                  <a:txBody>
                    <a:bodyPr/>
                    <a:lstStyle/>
                    <a:p>
                      <a:endParaRPr lang="es-SV"/>
                    </a:p>
                  </a:txBody>
                  <a:tcPr/>
                </a:tc>
                <a:tc>
                  <a:txBody>
                    <a:bodyPr/>
                    <a:lstStyle/>
                    <a:p>
                      <a:pPr>
                        <a:spcAft>
                          <a:spcPts val="0"/>
                        </a:spcAft>
                      </a:pPr>
                      <a:r>
                        <a:rPr lang="es-ES_tradnl" sz="1100">
                          <a:effectLst/>
                        </a:rPr>
                        <a:t>Presupuestos anuales y Balance contable financiero auditados de la organización: años 2012, 2013, 2014 </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416030">
                <a:tc vMerge="1">
                  <a:txBody>
                    <a:bodyPr/>
                    <a:lstStyle/>
                    <a:p>
                      <a:endParaRPr lang="es-SV"/>
                    </a:p>
                  </a:txBody>
                  <a:tcPr/>
                </a:tc>
                <a:tc vMerge="1">
                  <a:txBody>
                    <a:bodyPr/>
                    <a:lstStyle/>
                    <a:p>
                      <a:endParaRPr lang="es-SV"/>
                    </a:p>
                  </a:txBody>
                  <a:tcPr/>
                </a:tc>
                <a:tc>
                  <a:txBody>
                    <a:bodyPr/>
                    <a:lstStyle/>
                    <a:p>
                      <a:pPr>
                        <a:spcAft>
                          <a:spcPts val="0"/>
                        </a:spcAft>
                      </a:pPr>
                      <a:r>
                        <a:rPr lang="es-ES" sz="1100">
                          <a:effectLst/>
                        </a:rPr>
                        <a:t>Documentos de soportes sobre el overhead (costos administrativos y generales) cobrados por la organización  en cada uno de los proyectos manejados en los últimos 5 </a:t>
                      </a:r>
                      <a:r>
                        <a:rPr lang="es-ES_tradnl" sz="1100">
                          <a:effectLst/>
                        </a:rPr>
                        <a:t>años (2010- 2015)  </a:t>
                      </a:r>
                      <a:endParaRPr lang="es-SV" sz="1400">
                        <a:effectLst/>
                        <a:latin typeface="Times New Roman" panose="02020603050405020304" pitchFamily="18" charset="0"/>
                        <a:ea typeface="Times New Roman" panose="02020603050405020304" pitchFamily="18" charset="0"/>
                      </a:endParaRPr>
                    </a:p>
                  </a:txBody>
                  <a:tcPr marL="29838" marR="29838" marT="0" marB="0" anchor="ctr"/>
                </a:tc>
              </a:tr>
              <a:tr h="216682">
                <a:tc gridSpan="2">
                  <a:txBody>
                    <a:bodyPr/>
                    <a:lstStyle/>
                    <a:p>
                      <a:pPr algn="ctr">
                        <a:spcAft>
                          <a:spcPts val="0"/>
                        </a:spcAft>
                      </a:pPr>
                      <a:r>
                        <a:rPr lang="es-ES_tradnl" sz="1100" dirty="0">
                          <a:effectLst/>
                        </a:rPr>
                        <a:t>Puntaje máximo: 100%</a:t>
                      </a:r>
                      <a:endParaRPr lang="es-SV" sz="1400" dirty="0">
                        <a:effectLst/>
                        <a:latin typeface="Times New Roman" panose="02020603050405020304" pitchFamily="18" charset="0"/>
                        <a:ea typeface="Times New Roman" panose="02020603050405020304" pitchFamily="18" charset="0"/>
                      </a:endParaRPr>
                    </a:p>
                  </a:txBody>
                  <a:tcPr marL="29838" marR="29838" marT="0" marB="0" anchor="ctr"/>
                </a:tc>
                <a:tc hMerge="1">
                  <a:txBody>
                    <a:bodyPr/>
                    <a:lstStyle/>
                    <a:p>
                      <a:endParaRPr lang="es-SV"/>
                    </a:p>
                  </a:txBody>
                  <a:tcPr/>
                </a:tc>
                <a:tc>
                  <a:txBody>
                    <a:bodyPr/>
                    <a:lstStyle/>
                    <a:p>
                      <a:pPr>
                        <a:spcAft>
                          <a:spcPts val="0"/>
                        </a:spcAft>
                      </a:pPr>
                      <a:r>
                        <a:rPr lang="es-ES_tradnl" sz="1100" dirty="0">
                          <a:effectLst/>
                        </a:rPr>
                        <a:t>El mínimo para ser elegido como RP   es del 85% </a:t>
                      </a:r>
                      <a:endParaRPr lang="es-SV" sz="1400" dirty="0">
                        <a:effectLst/>
                        <a:latin typeface="Times New Roman" panose="02020603050405020304" pitchFamily="18" charset="0"/>
                        <a:ea typeface="Times New Roman" panose="02020603050405020304" pitchFamily="18" charset="0"/>
                      </a:endParaRPr>
                    </a:p>
                  </a:txBody>
                  <a:tcPr marL="29838" marR="29838" marT="0" marB="0" anchor="ctr"/>
                </a:tc>
              </a:tr>
            </a:tbl>
          </a:graphicData>
        </a:graphic>
      </p:graphicFrame>
      <p:sp>
        <p:nvSpPr>
          <p:cNvPr id="6" name="Rectángulo 5"/>
          <p:cNvSpPr/>
          <p:nvPr/>
        </p:nvSpPr>
        <p:spPr>
          <a:xfrm>
            <a:off x="466163" y="899428"/>
            <a:ext cx="2446439" cy="338554"/>
          </a:xfrm>
          <a:prstGeom prst="rect">
            <a:avLst/>
          </a:prstGeom>
          <a:noFill/>
        </p:spPr>
        <p:txBody>
          <a:bodyPr wrap="none">
            <a:spAutoFit/>
          </a:bodyPr>
          <a:lstStyle/>
          <a:p>
            <a:pPr algn="just">
              <a:spcAft>
                <a:spcPts val="0"/>
              </a:spcAft>
            </a:pPr>
            <a:r>
              <a:rPr lang="es-ES_tradnl" sz="1600" dirty="0"/>
              <a:t>4.2.1. Perfil </a:t>
            </a:r>
            <a:r>
              <a:rPr lang="es-ES_tradnl" sz="1600" dirty="0" smtClean="0"/>
              <a:t>Administrativo</a:t>
            </a:r>
            <a:endParaRPr lang="es-SV" sz="1600" dirty="0"/>
          </a:p>
        </p:txBody>
      </p:sp>
    </p:spTree>
    <p:extLst>
      <p:ext uri="{BB962C8B-B14F-4D97-AF65-F5344CB8AC3E}">
        <p14:creationId xmlns:p14="http://schemas.microsoft.com/office/powerpoint/2010/main" val="3358474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1816</TotalTime>
  <Words>944</Words>
  <Application>Microsoft Office PowerPoint</Application>
  <PresentationFormat>Presentación en pantalla (4:3)</PresentationFormat>
  <Paragraphs>122</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Arial Black</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CCEFG</dc:creator>
  <cp:lastModifiedBy>Marta Alicia Magana</cp:lastModifiedBy>
  <cp:revision>127</cp:revision>
  <dcterms:created xsi:type="dcterms:W3CDTF">2014-09-12T13:24:53Z</dcterms:created>
  <dcterms:modified xsi:type="dcterms:W3CDTF">2015-09-02T20:07:43Z</dcterms:modified>
</cp:coreProperties>
</file>