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4" r:id="rId5"/>
  </p:sldMasterIdLst>
  <p:notesMasterIdLst>
    <p:notesMasterId r:id="rId23"/>
  </p:notesMasterIdLst>
  <p:handoutMasterIdLst>
    <p:handoutMasterId r:id="rId24"/>
  </p:handoutMasterIdLst>
  <p:sldIdLst>
    <p:sldId id="329" r:id="rId6"/>
    <p:sldId id="372" r:id="rId7"/>
    <p:sldId id="362" r:id="rId8"/>
    <p:sldId id="370" r:id="rId9"/>
    <p:sldId id="373" r:id="rId10"/>
    <p:sldId id="366" r:id="rId11"/>
    <p:sldId id="361" r:id="rId12"/>
    <p:sldId id="371" r:id="rId13"/>
    <p:sldId id="347" r:id="rId14"/>
    <p:sldId id="349" r:id="rId15"/>
    <p:sldId id="350" r:id="rId16"/>
    <p:sldId id="351" r:id="rId17"/>
    <p:sldId id="356" r:id="rId18"/>
    <p:sldId id="367" r:id="rId19"/>
    <p:sldId id="368" r:id="rId20"/>
    <p:sldId id="374" r:id="rId21"/>
    <p:sldId id="375" r:id="rId22"/>
  </p:sldIdLst>
  <p:sldSz cx="9906000" cy="6858000" type="A4"/>
  <p:notesSz cx="6797675" cy="9926638"/>
  <p:defaultTextStyle>
    <a:defPPr>
      <a:defRPr lang="fr-C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Hei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Hei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Hei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Hei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Hei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SimHei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SimHei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SimHei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SimHei" pitchFamily="49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thor" initials="A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C4EE"/>
    <a:srgbClr val="C6B9D5"/>
    <a:srgbClr val="C0E8EA"/>
    <a:srgbClr val="CCE9AD"/>
    <a:srgbClr val="E9F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2" autoAdjust="0"/>
    <p:restoredTop sz="97701" autoAdjust="0"/>
  </p:normalViewPr>
  <p:slideViewPr>
    <p:cSldViewPr showGuides="1">
      <p:cViewPr>
        <p:scale>
          <a:sx n="50" d="100"/>
          <a:sy n="50" d="100"/>
        </p:scale>
        <p:origin x="-1146" y="-19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howGuides="1">
      <p:cViewPr varScale="1">
        <p:scale>
          <a:sx n="49" d="100"/>
          <a:sy n="49" d="100"/>
        </p:scale>
        <p:origin x="-2958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DF6DD-4DC2-4716-9A8F-CAD84294E105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29F03-5435-4668-A333-243474FBCD0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64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88F7121-EBC1-472C-98F4-BD8D1930B95C}" type="datetimeFigureOut">
              <a:rPr lang="fr-CH"/>
              <a:pPr>
                <a:defRPr/>
              </a:pPr>
              <a:t>24.07.2014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CH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2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r-CH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37FA6C0-73B9-4AEF-B2BE-6072B59FE6BC}" type="slidenum">
              <a:rPr lang="fr-CH"/>
              <a:pPr>
                <a:defRPr/>
              </a:pPr>
              <a:t>‹Nº›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52961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7FA6C0-73B9-4AEF-B2BE-6072B59FE6BC}" type="slidenum">
              <a:rPr lang="fr-CH" smtClean="0"/>
              <a:pPr>
                <a:defRPr/>
              </a:pPr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093496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7FA6C0-73B9-4AEF-B2BE-6072B59FE6BC}" type="slidenum">
              <a:rPr lang="fr-CH" smtClean="0"/>
              <a:pPr>
                <a:defRPr/>
              </a:pPr>
              <a:t>14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31828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7FA6C0-73B9-4AEF-B2BE-6072B59FE6BC}" type="slidenum">
              <a:rPr lang="fr-CH" smtClean="0"/>
              <a:pPr>
                <a:defRPr/>
              </a:pPr>
              <a:t>15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25236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="1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7FA6C0-73B9-4AEF-B2BE-6072B59FE6BC}" type="slidenum">
              <a:rPr lang="fr-CH" smtClean="0"/>
              <a:pPr>
                <a:defRPr/>
              </a:pPr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49546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7FA6C0-73B9-4AEF-B2BE-6072B59FE6BC}" type="slidenum">
              <a:rPr lang="fr-CH" smtClean="0"/>
              <a:pPr>
                <a:defRPr/>
              </a:pPr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9809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Ver</a:t>
            </a:r>
            <a:r>
              <a:rPr lang="en-US" dirty="0" smtClean="0"/>
              <a:t> </a:t>
            </a:r>
            <a:r>
              <a:rPr lang="en-US" dirty="0" err="1" smtClean="0"/>
              <a:t>adjunto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7FA6C0-73B9-4AEF-B2BE-6072B59FE6BC}" type="slidenum">
              <a:rPr lang="fr-CH" smtClean="0"/>
              <a:pPr>
                <a:defRPr/>
              </a:pPr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96749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7FA6C0-73B9-4AEF-B2BE-6072B59FE6BC}" type="slidenum">
              <a:rPr lang="fr-CH" smtClean="0"/>
              <a:pPr>
                <a:defRPr/>
              </a:pPr>
              <a:t>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31828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7FA6C0-73B9-4AEF-B2BE-6072B59FE6BC}" type="slidenum">
              <a:rPr lang="fr-CH" smtClean="0"/>
              <a:pPr>
                <a:defRPr/>
              </a:pPr>
              <a:t>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31828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7FA6C0-73B9-4AEF-B2BE-6072B59FE6BC}" type="slidenum">
              <a:rPr lang="fr-CH" smtClean="0"/>
              <a:pPr>
                <a:defRPr/>
              </a:pPr>
              <a:t>11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31828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7FA6C0-73B9-4AEF-B2BE-6072B59FE6BC}" type="slidenum">
              <a:rPr lang="fr-CH" smtClean="0"/>
              <a:pPr>
                <a:defRPr/>
              </a:pPr>
              <a:t>12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31828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7FA6C0-73B9-4AEF-B2BE-6072B59FE6BC}" type="slidenum">
              <a:rPr lang="fr-CH" smtClean="0"/>
              <a:pPr>
                <a:defRPr/>
              </a:pPr>
              <a:t>13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31828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41D0-D9B8-4C9A-A4E9-3059CDA0E831}" type="datetimeFigureOut">
              <a:rPr lang="en-GB" smtClean="0"/>
              <a:t>24/07/2014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41D2-9A04-4781-B490-AC367845F64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12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41D0-D9B8-4C9A-A4E9-3059CDA0E831}" type="datetimeFigureOut">
              <a:rPr lang="en-GB" smtClean="0"/>
              <a:t>24/07/2014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41D2-9A04-4781-B490-AC367845F64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549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41D0-D9B8-4C9A-A4E9-3059CDA0E831}" type="datetimeFigureOut">
              <a:rPr lang="en-GB" smtClean="0"/>
              <a:t>24/07/2014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41D2-9A04-4781-B490-AC367845F64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719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274647"/>
            <a:ext cx="652145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6611-08F2-4E66-A916-371EF149687B}" type="datetimeFigureOut">
              <a:rPr lang="es-ES" smtClean="0"/>
              <a:pPr/>
              <a:t>24/07/2014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376A-E829-4916-B532-C36E1AC277F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8224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41D0-D9B8-4C9A-A4E9-3059CDA0E831}" type="datetimeFigureOut">
              <a:rPr lang="en-GB" smtClean="0"/>
              <a:t>24/07/2014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41D2-9A04-4781-B490-AC367845F64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44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41D0-D9B8-4C9A-A4E9-3059CDA0E831}" type="datetimeFigureOut">
              <a:rPr lang="en-GB" smtClean="0"/>
              <a:t>24/07/2014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41D2-9A04-4781-B490-AC367845F64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1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41D0-D9B8-4C9A-A4E9-3059CDA0E831}" type="datetimeFigureOut">
              <a:rPr lang="en-GB" smtClean="0"/>
              <a:t>24/07/2014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41D2-9A04-4781-B490-AC367845F64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312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41D0-D9B8-4C9A-A4E9-3059CDA0E831}" type="datetimeFigureOut">
              <a:rPr lang="en-GB" smtClean="0"/>
              <a:t>24/07/2014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41D2-9A04-4781-B490-AC367845F64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849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41D0-D9B8-4C9A-A4E9-3059CDA0E831}" type="datetimeFigureOut">
              <a:rPr lang="en-GB" smtClean="0"/>
              <a:t>24/07/2014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41D2-9A04-4781-B490-AC367845F64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731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41D0-D9B8-4C9A-A4E9-3059CDA0E831}" type="datetimeFigureOut">
              <a:rPr lang="en-GB" smtClean="0"/>
              <a:t>24/07/2014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41D2-9A04-4781-B490-AC367845F64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823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41D0-D9B8-4C9A-A4E9-3059CDA0E831}" type="datetimeFigureOut">
              <a:rPr lang="en-GB" smtClean="0"/>
              <a:t>24/07/2014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41D2-9A04-4781-B490-AC367845F64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519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41D0-D9B8-4C9A-A4E9-3059CDA0E831}" type="datetimeFigureOut">
              <a:rPr lang="en-GB" smtClean="0"/>
              <a:t>24/07/2014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41D2-9A04-4781-B490-AC367845F64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74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541D0-D9B8-4C9A-A4E9-3059CDA0E831}" type="datetimeFigureOut">
              <a:rPr lang="en-GB" smtClean="0"/>
              <a:t>24/07/2014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241D2-9A04-4781-B490-AC367845F642}" type="slidenum">
              <a:rPr lang="en-GB" smtClean="0"/>
              <a:t>‹Nº›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039" y="94059"/>
            <a:ext cx="2195513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13 Rectángulo"/>
          <p:cNvSpPr/>
          <p:nvPr userDrawn="1"/>
        </p:nvSpPr>
        <p:spPr bwMode="auto">
          <a:xfrm>
            <a:off x="7185248" y="4221708"/>
            <a:ext cx="1559851" cy="10795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803275" eaLnBrk="0" hangingPunct="0">
              <a:defRPr/>
            </a:pPr>
            <a:endParaRPr lang="es-GT" noProof="1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440" y="4005684"/>
            <a:ext cx="71913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Rectángulo"/>
          <p:cNvSpPr/>
          <p:nvPr userDrawn="1"/>
        </p:nvSpPr>
        <p:spPr bwMode="auto">
          <a:xfrm>
            <a:off x="8343693" y="5389221"/>
            <a:ext cx="1559852" cy="1079500"/>
          </a:xfrm>
          <a:prstGeom prst="rect">
            <a:avLst/>
          </a:prstGeom>
          <a:solidFill>
            <a:srgbClr val="9DBFE5">
              <a:lumMod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803275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800" b="0" i="0" u="none" strike="noStrike" kern="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7" name="0 Imagen"/>
          <p:cNvPicPr/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120005"/>
            <a:ext cx="3600400" cy="83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3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72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4568" y="2204864"/>
            <a:ext cx="6874346" cy="1470025"/>
          </a:xfrm>
        </p:spPr>
        <p:txBody>
          <a:bodyPr>
            <a:normAutofit fontScale="90000"/>
          </a:bodyPr>
          <a:lstStyle/>
          <a:p>
            <a:r>
              <a:rPr lang="es-CO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Estrategia de </a:t>
            </a:r>
            <a:r>
              <a:rPr lang="es-CO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Sostenibilidad </a:t>
            </a:r>
            <a:r>
              <a:rPr lang="es-CO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para América </a:t>
            </a:r>
            <a:r>
              <a:rPr lang="es-CO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Central </a:t>
            </a:r>
            <a:endParaRPr lang="en-US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4568" y="4509120"/>
            <a:ext cx="6934200" cy="1752600"/>
          </a:xfrm>
        </p:spPr>
        <p:txBody>
          <a:bodyPr/>
          <a:lstStyle/>
          <a:p>
            <a:r>
              <a:rPr lang="en-US" dirty="0" err="1" smtClean="0"/>
              <a:t>Dra</a:t>
            </a:r>
            <a:r>
              <a:rPr lang="en-US" dirty="0" smtClean="0"/>
              <a:t>. Ana Isabel Nieto</a:t>
            </a:r>
          </a:p>
          <a:p>
            <a:r>
              <a:rPr lang="en-US" dirty="0" smtClean="0"/>
              <a:t>San Salvador, 24 de Julio de </a:t>
            </a:r>
            <a:r>
              <a:rPr lang="en-US" dirty="0" smtClean="0"/>
              <a:t>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96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 txBox="1">
            <a:spLocks/>
          </p:cNvSpPr>
          <p:nvPr/>
        </p:nvSpPr>
        <p:spPr>
          <a:xfrm>
            <a:off x="398494" y="1012588"/>
            <a:ext cx="8658962" cy="47219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SimHei" pitchFamily="49" charset="-122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SimHei" pitchFamily="49" charset="-122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SimHei" pitchFamily="49" charset="-122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SimHei" pitchFamily="49" charset="-122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SimHei" pitchFamily="49" charset="-122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SimHei" pitchFamily="49" charset="-122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SimHei" pitchFamily="49" charset="-122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SimHei" pitchFamily="49" charset="-122"/>
                <a:cs typeface="Arial" charset="0"/>
              </a:defRPr>
            </a:lvl9pPr>
          </a:lstStyle>
          <a:p>
            <a:pPr>
              <a:tabLst>
                <a:tab pos="442913" algn="l"/>
              </a:tabLst>
            </a:pPr>
            <a:r>
              <a:rPr lang="es-ES" sz="2800" dirty="0">
                <a:latin typeface="+mn-lt"/>
              </a:rPr>
              <a:t>Principios </a:t>
            </a:r>
            <a:r>
              <a:rPr lang="es-ES" sz="2800" dirty="0" smtClean="0">
                <a:latin typeface="+mn-lt"/>
              </a:rPr>
              <a:t>rectores del Enfoque Conjunto</a:t>
            </a:r>
            <a:endParaRPr lang="es-EC" sz="2800" dirty="0">
              <a:latin typeface="+mn-lt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581506"/>
              </p:ext>
            </p:extLst>
          </p:nvPr>
        </p:nvGraphicFramePr>
        <p:xfrm>
          <a:off x="398494" y="3505943"/>
          <a:ext cx="9229026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29026"/>
              </a:tblGrid>
              <a:tr h="4320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noProof="0" dirty="0" smtClean="0">
                          <a:latin typeface="+mn-lt"/>
                          <a:cs typeface="Arial" panose="020B0604020202020204" pitchFamily="34" charset="0"/>
                        </a:rPr>
                        <a:t>Para países de ingreso medio alto y bajo 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48465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2400" dirty="0" smtClean="0">
                          <a:latin typeface="+mn-lt"/>
                          <a:cs typeface="Arial" panose="020B0604020202020204" pitchFamily="34" charset="0"/>
                        </a:rPr>
                        <a:t>Mantener o lograr &lt; 0,50% de prevalencia en la población general para el 2020</a:t>
                      </a:r>
                    </a:p>
                    <a:p>
                      <a:endParaRPr lang="es-ES" sz="2400" dirty="0" smtClean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2400" dirty="0" smtClean="0">
                          <a:latin typeface="+mn-lt"/>
                          <a:cs typeface="Arial" panose="020B0604020202020204" pitchFamily="34" charset="0"/>
                        </a:rPr>
                        <a:t>Bajar la incidencia en las poblaciones claves de los HSH, </a:t>
                      </a:r>
                      <a:r>
                        <a:rPr lang="es-ES" sz="2400" dirty="0" err="1" smtClean="0">
                          <a:latin typeface="+mn-lt"/>
                          <a:cs typeface="Arial" panose="020B0604020202020204" pitchFamily="34" charset="0"/>
                        </a:rPr>
                        <a:t>Trans</a:t>
                      </a:r>
                      <a:r>
                        <a:rPr lang="es-ES" sz="2400" dirty="0" smtClean="0">
                          <a:latin typeface="+mn-lt"/>
                          <a:cs typeface="Arial" panose="020B0604020202020204" pitchFamily="34" charset="0"/>
                        </a:rPr>
                        <a:t> y MTS hacia el 0,5%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5" name="24 CuadroTexto"/>
          <p:cNvSpPr txBox="1"/>
          <p:nvPr/>
        </p:nvSpPr>
        <p:spPr>
          <a:xfrm>
            <a:off x="416496" y="1834064"/>
            <a:ext cx="2852063" cy="370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GT" sz="1600" dirty="0" smtClean="0"/>
              <a:t>Objetivo de desarrollo común</a:t>
            </a:r>
            <a:endParaRPr lang="es-GT" sz="1600" dirty="0"/>
          </a:p>
        </p:txBody>
      </p:sp>
      <p:sp>
        <p:nvSpPr>
          <p:cNvPr id="7" name="10 Rectángulo"/>
          <p:cNvSpPr/>
          <p:nvPr/>
        </p:nvSpPr>
        <p:spPr bwMode="auto">
          <a:xfrm>
            <a:off x="416496" y="2204864"/>
            <a:ext cx="9211024" cy="792088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2400" dirty="0">
                <a:latin typeface="+mn-lt"/>
              </a:rPr>
              <a:t>Lograr de manera sostenible contener la epidemia del VIH, para que ya no sea una amenaza de salud </a:t>
            </a:r>
            <a:r>
              <a:rPr lang="es-CR" sz="2400" dirty="0" smtClean="0">
                <a:latin typeface="+mn-lt"/>
              </a:rPr>
              <a:t>pública</a:t>
            </a:r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251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 txBox="1">
            <a:spLocks/>
          </p:cNvSpPr>
          <p:nvPr/>
        </p:nvSpPr>
        <p:spPr>
          <a:xfrm>
            <a:off x="398494" y="940580"/>
            <a:ext cx="8658962" cy="47219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SimHei" pitchFamily="49" charset="-122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SimHei" pitchFamily="49" charset="-122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SimHei" pitchFamily="49" charset="-122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SimHei" pitchFamily="49" charset="-122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SimHei" pitchFamily="49" charset="-122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SimHei" pitchFamily="49" charset="-122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SimHei" pitchFamily="49" charset="-122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SimHei" pitchFamily="49" charset="-122"/>
                <a:cs typeface="Arial" charset="0"/>
              </a:defRPr>
            </a:lvl9pPr>
          </a:lstStyle>
          <a:p>
            <a:pPr>
              <a:tabLst>
                <a:tab pos="442913" algn="l"/>
              </a:tabLst>
            </a:pPr>
            <a:r>
              <a:rPr lang="es-ES" sz="2800" dirty="0">
                <a:latin typeface="+mn-lt"/>
              </a:rPr>
              <a:t>Principios rectores del Enfoque </a:t>
            </a:r>
            <a:r>
              <a:rPr lang="es-ES" sz="2800" dirty="0" smtClean="0">
                <a:latin typeface="+mn-lt"/>
              </a:rPr>
              <a:t>Conjunto</a:t>
            </a:r>
            <a:endParaRPr lang="es-EC" sz="2800" dirty="0">
              <a:latin typeface="+mn-lt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115185"/>
              </p:ext>
            </p:extLst>
          </p:nvPr>
        </p:nvGraphicFramePr>
        <p:xfrm>
          <a:off x="416496" y="3068960"/>
          <a:ext cx="9217024" cy="2764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17024"/>
              </a:tblGrid>
              <a:tr h="432049">
                <a:tc>
                  <a:txBody>
                    <a:bodyPr/>
                    <a:lstStyle/>
                    <a:p>
                      <a:pPr algn="ctr"/>
                      <a:r>
                        <a:rPr lang="es-ES" sz="1800" b="1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Según nivel de ingreso </a:t>
                      </a:r>
                      <a:endParaRPr lang="es-ES" sz="18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466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 países de ingreso medio alto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8465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C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 de los recursos deben ser asignados a  poblaciones clave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5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 países de ingreso medio bajo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3651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 mínimo 50% de los recursos deben ser asignados a poblaciones clave</a:t>
                      </a:r>
                      <a:endParaRPr lang="en-GB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Debe priorizar alcanzar una cobertura de 80% entre cada población clave antes de </a:t>
                      </a:r>
                      <a:r>
                        <a:rPr lang="es-ES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invertir </a:t>
                      </a:r>
                      <a:r>
                        <a:rPr lang="es-ES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otras actividades </a:t>
                      </a:r>
                      <a:endParaRPr lang="es-ES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6" name="24 CuadroTexto"/>
          <p:cNvSpPr txBox="1"/>
          <p:nvPr/>
        </p:nvSpPr>
        <p:spPr>
          <a:xfrm>
            <a:off x="416496" y="1578278"/>
            <a:ext cx="947695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GT" sz="1600" dirty="0" smtClean="0"/>
              <a:t>Enfoque</a:t>
            </a:r>
            <a:endParaRPr lang="es-GT" sz="1600" dirty="0"/>
          </a:p>
        </p:txBody>
      </p:sp>
      <p:sp>
        <p:nvSpPr>
          <p:cNvPr id="6" name="10 Rectángulo"/>
          <p:cNvSpPr/>
          <p:nvPr/>
        </p:nvSpPr>
        <p:spPr bwMode="auto">
          <a:xfrm>
            <a:off x="416496" y="1916832"/>
            <a:ext cx="9211024" cy="1008112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latin typeface="+mn-lt"/>
              </a:rPr>
              <a:t>Abordar en las  poblaciones claves: HSH, </a:t>
            </a:r>
            <a:r>
              <a:rPr lang="es-ES" sz="2400" dirty="0" err="1">
                <a:latin typeface="+mn-lt"/>
              </a:rPr>
              <a:t>Trans</a:t>
            </a:r>
            <a:r>
              <a:rPr lang="es-ES" sz="2400" dirty="0">
                <a:latin typeface="+mn-lt"/>
              </a:rPr>
              <a:t> y MTS, priorizando las áreas geográficas de más alta prevalencia </a:t>
            </a:r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294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 txBox="1">
            <a:spLocks/>
          </p:cNvSpPr>
          <p:nvPr/>
        </p:nvSpPr>
        <p:spPr>
          <a:xfrm>
            <a:off x="398494" y="940580"/>
            <a:ext cx="8658962" cy="47219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SimHei" pitchFamily="49" charset="-122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SimHei" pitchFamily="49" charset="-122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SimHei" pitchFamily="49" charset="-122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SimHei" pitchFamily="49" charset="-122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SimHei" pitchFamily="49" charset="-122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SimHei" pitchFamily="49" charset="-122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SimHei" pitchFamily="49" charset="-122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SimHei" pitchFamily="49" charset="-122"/>
                <a:cs typeface="Arial" charset="0"/>
              </a:defRPr>
            </a:lvl9pPr>
          </a:lstStyle>
          <a:p>
            <a:pPr>
              <a:tabLst>
                <a:tab pos="442913" algn="l"/>
              </a:tabLst>
            </a:pPr>
            <a:r>
              <a:rPr lang="es-ES" sz="3200" dirty="0">
                <a:latin typeface="+mn-lt"/>
              </a:rPr>
              <a:t>Principios rectores del Enfoque Conjunto</a:t>
            </a:r>
            <a:endParaRPr lang="es-EC" sz="3200" dirty="0">
              <a:latin typeface="+mn-lt"/>
            </a:endParaRPr>
          </a:p>
          <a:p>
            <a:pPr>
              <a:tabLst>
                <a:tab pos="442913" algn="l"/>
              </a:tabLst>
            </a:pPr>
            <a:r>
              <a:rPr lang="es-ES" sz="2400" dirty="0" smtClean="0"/>
              <a:t> </a:t>
            </a:r>
            <a:endParaRPr lang="es-EC" sz="2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513886"/>
              </p:ext>
            </p:extLst>
          </p:nvPr>
        </p:nvGraphicFramePr>
        <p:xfrm>
          <a:off x="416496" y="3661261"/>
          <a:ext cx="9193022" cy="2529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93022"/>
              </a:tblGrid>
              <a:tr h="432049">
                <a:tc>
                  <a:txBody>
                    <a:bodyPr/>
                    <a:lstStyle/>
                    <a:p>
                      <a:pPr algn="ctr"/>
                      <a:r>
                        <a:rPr lang="es-ES" sz="2400" b="1" noProof="0" dirty="0" smtClean="0">
                          <a:latin typeface="+mn-lt"/>
                          <a:cs typeface="Arial" panose="020B0604020202020204" pitchFamily="34" charset="0"/>
                        </a:rPr>
                        <a:t>Según nivel de ingreso </a:t>
                      </a:r>
                      <a:endParaRPr lang="es-ES" sz="2400" b="1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466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 países de ingreso medio alto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8465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2200" noProof="0" dirty="0" smtClean="0">
                          <a:latin typeface="+mn-lt"/>
                          <a:cs typeface="Arial" panose="020B0604020202020204" pitchFamily="34" charset="0"/>
                        </a:rPr>
                        <a:t>El costo de</a:t>
                      </a:r>
                      <a:r>
                        <a:rPr lang="es-ES" sz="2200" noProof="0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200" noProof="0" dirty="0" err="1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ARVs</a:t>
                      </a:r>
                      <a:r>
                        <a:rPr lang="es-ES" sz="2200" noProof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, CD4 </a:t>
                      </a:r>
                      <a:r>
                        <a:rPr lang="es-ES" sz="2200" noProof="0" dirty="0" smtClean="0">
                          <a:latin typeface="+mn-lt"/>
                          <a:cs typeface="Arial" panose="020B0604020202020204" pitchFamily="34" charset="0"/>
                        </a:rPr>
                        <a:t>y carga viral debe ser absorbido 100% por el país 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5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 países de ingreso medio bajo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36519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2200" noProof="0" dirty="0" smtClean="0"/>
                        <a:t>El país debe presentar  plan de sostenibilidad para absorber el 100% del tratamiento (</a:t>
                      </a:r>
                      <a:r>
                        <a:rPr lang="es-ES" sz="2200" noProof="0" dirty="0" err="1" smtClean="0"/>
                        <a:t>ARVs</a:t>
                      </a:r>
                      <a:r>
                        <a:rPr lang="es-ES" sz="2200" noProof="0" dirty="0" smtClean="0"/>
                        <a:t>, CD4 y CV) en un período de 3 a 5 años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" name="24 CuadroTexto"/>
          <p:cNvSpPr txBox="1"/>
          <p:nvPr/>
        </p:nvSpPr>
        <p:spPr>
          <a:xfrm>
            <a:off x="403149" y="1578278"/>
            <a:ext cx="3541739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GT" sz="1600" dirty="0" smtClean="0"/>
              <a:t>Tratamiento, atención, y seguimiento</a:t>
            </a:r>
            <a:endParaRPr lang="es-GT" sz="1600" dirty="0"/>
          </a:p>
        </p:txBody>
      </p:sp>
      <p:sp>
        <p:nvSpPr>
          <p:cNvPr id="6" name="10 Rectángulo"/>
          <p:cNvSpPr/>
          <p:nvPr/>
        </p:nvSpPr>
        <p:spPr bwMode="auto">
          <a:xfrm>
            <a:off x="398494" y="1958062"/>
            <a:ext cx="9211024" cy="139893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300" dirty="0">
                <a:latin typeface="+mn-lt"/>
              </a:rPr>
              <a:t>Toda persona elegible debe ser tratada (acceso universal) y recibir atención periódica (seguimiento de CD4 y carga viral al menos una vez al año)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300" dirty="0" smtClean="0">
                <a:latin typeface="+mn-lt"/>
              </a:rPr>
              <a:t>El </a:t>
            </a:r>
            <a:r>
              <a:rPr lang="es-ES" sz="2300" dirty="0">
                <a:latin typeface="+mn-lt"/>
              </a:rPr>
              <a:t>Tratamiento  2.0  debe ser  implementado en un </a:t>
            </a:r>
            <a:r>
              <a:rPr lang="es-ES" sz="2300" dirty="0" smtClean="0">
                <a:latin typeface="+mn-lt"/>
              </a:rPr>
              <a:t>período </a:t>
            </a:r>
            <a:r>
              <a:rPr lang="es-ES" sz="2300" dirty="0">
                <a:latin typeface="+mn-lt"/>
              </a:rPr>
              <a:t>de 1 a 3 años </a:t>
            </a:r>
          </a:p>
        </p:txBody>
      </p:sp>
    </p:spTree>
    <p:extLst>
      <p:ext uri="{BB962C8B-B14F-4D97-AF65-F5344CB8AC3E}">
        <p14:creationId xmlns:p14="http://schemas.microsoft.com/office/powerpoint/2010/main" val="372778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 txBox="1">
            <a:spLocks/>
          </p:cNvSpPr>
          <p:nvPr/>
        </p:nvSpPr>
        <p:spPr>
          <a:xfrm>
            <a:off x="398494" y="868572"/>
            <a:ext cx="8658962" cy="47219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SimHei" pitchFamily="49" charset="-122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SimHei" pitchFamily="49" charset="-122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SimHei" pitchFamily="49" charset="-122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SimHei" pitchFamily="49" charset="-122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SimHei" pitchFamily="49" charset="-122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SimHei" pitchFamily="49" charset="-122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SimHei" pitchFamily="49" charset="-122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SimHei" pitchFamily="49" charset="-122"/>
                <a:cs typeface="Arial" charset="0"/>
              </a:defRPr>
            </a:lvl9pPr>
          </a:lstStyle>
          <a:p>
            <a:pPr>
              <a:tabLst>
                <a:tab pos="442913" algn="l"/>
              </a:tabLst>
            </a:pPr>
            <a:r>
              <a:rPr lang="es-ES" sz="2800" dirty="0">
                <a:latin typeface="+mn-lt"/>
              </a:rPr>
              <a:t>Principios rectores del Enfoque Conjunto</a:t>
            </a:r>
            <a:endParaRPr lang="es-EC" sz="2800" dirty="0">
              <a:latin typeface="+mn-lt"/>
            </a:endParaRPr>
          </a:p>
          <a:p>
            <a:pPr>
              <a:tabLst>
                <a:tab pos="442913" algn="l"/>
              </a:tabLst>
            </a:pPr>
            <a:r>
              <a:rPr lang="es-ES" sz="2400" dirty="0" smtClean="0"/>
              <a:t>  </a:t>
            </a:r>
            <a:endParaRPr lang="es-EC" sz="2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8908"/>
              </p:ext>
            </p:extLst>
          </p:nvPr>
        </p:nvGraphicFramePr>
        <p:xfrm>
          <a:off x="416496" y="4738829"/>
          <a:ext cx="9211024" cy="1742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11024"/>
              </a:tblGrid>
              <a:tr h="432049">
                <a:tc>
                  <a:txBody>
                    <a:bodyPr/>
                    <a:lstStyle/>
                    <a:p>
                      <a:pPr algn="ctr"/>
                      <a:r>
                        <a:rPr lang="es-ES" sz="1800" b="1" noProof="0" dirty="0" smtClean="0">
                          <a:latin typeface="+mn-lt"/>
                          <a:cs typeface="Arial" panose="020B0604020202020204" pitchFamily="34" charset="0"/>
                        </a:rPr>
                        <a:t>Según nivel de ingreso </a:t>
                      </a:r>
                      <a:endParaRPr lang="es-ES" sz="1800" b="1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466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noProof="0" dirty="0" smtClean="0">
                          <a:latin typeface="+mn-lt"/>
                          <a:cs typeface="Arial" panose="020B0604020202020204" pitchFamily="34" charset="0"/>
                        </a:rPr>
                        <a:t>para países de ingreso medio alto y bajo 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8465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R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El país debe presentar plan de sostenibilidad para absorber estos costos</a:t>
                      </a:r>
                      <a:endParaRPr lang="en-GB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24 CuadroTexto"/>
          <p:cNvSpPr txBox="1"/>
          <p:nvPr/>
        </p:nvSpPr>
        <p:spPr>
          <a:xfrm>
            <a:off x="416496" y="1402016"/>
            <a:ext cx="2576346" cy="370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GT" sz="1600" dirty="0" smtClean="0"/>
              <a:t>Actividades de prevención</a:t>
            </a:r>
            <a:endParaRPr lang="es-GT" sz="1600" dirty="0"/>
          </a:p>
        </p:txBody>
      </p:sp>
      <p:sp>
        <p:nvSpPr>
          <p:cNvPr id="6" name="10 Rectángulo"/>
          <p:cNvSpPr/>
          <p:nvPr/>
        </p:nvSpPr>
        <p:spPr bwMode="auto">
          <a:xfrm>
            <a:off x="416496" y="1772816"/>
            <a:ext cx="9211024" cy="250952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s-CR" sz="2000" dirty="0">
                <a:latin typeface="+mn-lt"/>
              </a:rPr>
              <a:t>Basadas en paquete mínimo de prevención combinada que incluya: diagnóstico de VIH, condones, lubricantes, actividades de cambio de comportamiento,  un paquete de ITS de relevancia en prevención de VIH…</a:t>
            </a:r>
            <a:endParaRPr lang="en-GB" sz="2000" dirty="0">
              <a:latin typeface="+mn-lt"/>
            </a:endParaRPr>
          </a:p>
          <a:p>
            <a:endParaRPr lang="es-ES" sz="1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R" sz="2000" dirty="0">
                <a:latin typeface="+mn-lt"/>
              </a:rPr>
              <a:t>Conteo de personas alcanzadas con el paquete mínimo  y no número de contactos realizados, medido con CUI compartido a nivel nacional</a:t>
            </a:r>
          </a:p>
          <a:p>
            <a:endParaRPr lang="en-GB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R" sz="2000" dirty="0">
                <a:latin typeface="+mn-lt"/>
              </a:rPr>
              <a:t>Cobertura mínima de poblaciones (&gt;=80%)</a:t>
            </a:r>
            <a:endParaRPr lang="es-E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425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 txBox="1">
            <a:spLocks/>
          </p:cNvSpPr>
          <p:nvPr/>
        </p:nvSpPr>
        <p:spPr>
          <a:xfrm>
            <a:off x="398494" y="868572"/>
            <a:ext cx="8658962" cy="47219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SimHei" pitchFamily="49" charset="-122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SimHei" pitchFamily="49" charset="-122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SimHei" pitchFamily="49" charset="-122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SimHei" pitchFamily="49" charset="-122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SimHei" pitchFamily="49" charset="-122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SimHei" pitchFamily="49" charset="-122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SimHei" pitchFamily="49" charset="-122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SimHei" pitchFamily="49" charset="-122"/>
                <a:cs typeface="Arial" charset="0"/>
              </a:defRPr>
            </a:lvl9pPr>
          </a:lstStyle>
          <a:p>
            <a:pPr>
              <a:tabLst>
                <a:tab pos="442913" algn="l"/>
              </a:tabLst>
            </a:pPr>
            <a:r>
              <a:rPr lang="es-ES" sz="2400" dirty="0"/>
              <a:t>Principios rectores del Enfoque Conjunto</a:t>
            </a:r>
            <a:endParaRPr lang="es-EC" sz="2400" dirty="0"/>
          </a:p>
          <a:p>
            <a:pPr>
              <a:tabLst>
                <a:tab pos="442913" algn="l"/>
              </a:tabLst>
            </a:pPr>
            <a:r>
              <a:rPr lang="es-ES" sz="2400" dirty="0" smtClean="0"/>
              <a:t>  </a:t>
            </a:r>
            <a:endParaRPr lang="es-EC" sz="24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844521"/>
              </p:ext>
            </p:extLst>
          </p:nvPr>
        </p:nvGraphicFramePr>
        <p:xfrm>
          <a:off x="398494" y="1556792"/>
          <a:ext cx="8946993" cy="485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2331"/>
                <a:gridCol w="2982331"/>
                <a:gridCol w="2982331"/>
              </a:tblGrid>
              <a:tr h="570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Otras actividades clave</a:t>
                      </a:r>
                      <a:endParaRPr lang="es-E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Ingreso medio alto</a:t>
                      </a:r>
                      <a:endParaRPr lang="en-GB" sz="1600" b="1" kern="1200" dirty="0" smtClean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Ingreso medio bajo</a:t>
                      </a:r>
                      <a:endParaRPr lang="en-GB" sz="1600" b="1" kern="1200" dirty="0" smtClean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</a:tr>
              <a:tr h="938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TB-VIH 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Asegurar la colaboración para el  abordaje de TB/HIV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C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Asegurar la colaboración para el  abordaje de TB/HIV, con énfasis en poblaciones clave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17015">
                <a:tc>
                  <a:txBody>
                    <a:bodyPr/>
                    <a:lstStyle/>
                    <a:p>
                      <a:r>
                        <a:rPr lang="es-C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Eliminación de transmisión materno-infantil (ETMI) y de sífilis congénita</a:t>
                      </a:r>
                      <a:endParaRPr lang="en-GB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deberá ser financiado por el Gobierno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 puede incluir pero</a:t>
                      </a:r>
                      <a:r>
                        <a:rPr lang="es-CR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en el </a:t>
                      </a:r>
                      <a:r>
                        <a:rPr lang="es-C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plan de sostenibilidad dar un</a:t>
                      </a:r>
                      <a:r>
                        <a:rPr lang="es-CR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plan </a:t>
                      </a:r>
                      <a:r>
                        <a:rPr lang="es-C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para absorber los costos en un periodo de 3 años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634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DDHH  - Incluir actividades para superar barreras legales, impulsar respecto DDHH para grupos vulnerables y reducir estigma y discriminación.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Según características del país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GB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60665">
                <a:tc>
                  <a:txBody>
                    <a:bodyPr/>
                    <a:lstStyle/>
                    <a:p>
                      <a:r>
                        <a:rPr lang="es-C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Fortalecimiento sociedad civil y comunitario </a:t>
                      </a:r>
                      <a:endParaRPr lang="en-GB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De acuerdo al plan de sostenibilidad </a:t>
                      </a:r>
                      <a:endParaRPr lang="en-GB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078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6" y="557808"/>
            <a:ext cx="8980752" cy="1143000"/>
          </a:xfrm>
        </p:spPr>
        <p:txBody>
          <a:bodyPr/>
          <a:lstStyle/>
          <a:p>
            <a:pPr algn="l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Ventajas y resumen  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3CBED-2BEC-4CFC-A1B0-F6ACC84F5B07}" type="slidenum">
              <a:rPr lang="fr-CH" smtClean="0"/>
              <a:pPr>
                <a:defRPr/>
              </a:pPr>
              <a:t>15</a:t>
            </a:fld>
            <a:endParaRPr lang="fr-CH"/>
          </a:p>
        </p:txBody>
      </p:sp>
      <p:sp>
        <p:nvSpPr>
          <p:cNvPr id="8" name="15 Rectángulo"/>
          <p:cNvSpPr/>
          <p:nvPr/>
        </p:nvSpPr>
        <p:spPr bwMode="auto">
          <a:xfrm>
            <a:off x="416496" y="3861048"/>
            <a:ext cx="972109" cy="370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GT" sz="1600" noProof="1" smtClean="0">
                <a:latin typeface="Arial" panose="020B0604020202020204" pitchFamily="34" charset="0"/>
                <a:cs typeface="Arial" panose="020B0604020202020204" pitchFamily="34" charset="0"/>
              </a:rPr>
              <a:t>Resume</a:t>
            </a:r>
            <a:r>
              <a:rPr lang="es-GT" sz="1600" noProof="1" smtClean="0">
                <a:latin typeface="+mn-lt"/>
              </a:rPr>
              <a:t> </a:t>
            </a:r>
            <a:endParaRPr kumimoji="0" lang="es-GT" sz="1600" i="0" u="none" strike="noStrike" cap="none" normalizeH="0" baseline="0" noProof="1" smtClean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7" name="15 Rectángulo"/>
          <p:cNvSpPr/>
          <p:nvPr/>
        </p:nvSpPr>
        <p:spPr bwMode="auto">
          <a:xfrm>
            <a:off x="416496" y="1474024"/>
            <a:ext cx="972109" cy="370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GT" sz="1600" noProof="1" smtClean="0">
                <a:latin typeface="Arial" panose="020B0604020202020204" pitchFamily="34" charset="0"/>
                <a:cs typeface="Arial" panose="020B0604020202020204" pitchFamily="34" charset="0"/>
              </a:rPr>
              <a:t>Ventajas</a:t>
            </a:r>
            <a:r>
              <a:rPr lang="es-GT" sz="1600" noProof="1" smtClean="0">
                <a:latin typeface="+mn-lt"/>
              </a:rPr>
              <a:t>  </a:t>
            </a:r>
            <a:endParaRPr kumimoji="0" lang="es-GT" sz="1600" i="0" u="none" strike="noStrike" cap="none" normalizeH="0" baseline="0" noProof="1" smtClean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9" name="10 Rectángulo"/>
          <p:cNvSpPr/>
          <p:nvPr/>
        </p:nvSpPr>
        <p:spPr bwMode="auto">
          <a:xfrm>
            <a:off x="419200" y="1844824"/>
            <a:ext cx="9211024" cy="1872208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300" dirty="0" smtClean="0">
                <a:latin typeface="+mn-lt"/>
              </a:rPr>
              <a:t>Aumenta </a:t>
            </a:r>
            <a:r>
              <a:rPr lang="es-ES" sz="2300" dirty="0">
                <a:latin typeface="+mn-lt"/>
              </a:rPr>
              <a:t>la efectividad a la respuesta contra VIH/SIDA a través de una estrategia compartida a nivel regional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300" dirty="0">
                <a:latin typeface="+mn-lt"/>
              </a:rPr>
              <a:t>Establece las </a:t>
            </a:r>
            <a:r>
              <a:rPr lang="es-ES" sz="2300" dirty="0" smtClean="0">
                <a:latin typeface="+mn-lt"/>
              </a:rPr>
              <a:t>recomendaciones </a:t>
            </a:r>
            <a:r>
              <a:rPr lang="es-ES" sz="2300" dirty="0">
                <a:latin typeface="+mn-lt"/>
              </a:rPr>
              <a:t>de dónde deberían ir </a:t>
            </a:r>
            <a:r>
              <a:rPr lang="es-ES" sz="2300" dirty="0" smtClean="0">
                <a:latin typeface="+mn-lt"/>
              </a:rPr>
              <a:t>los fondos </a:t>
            </a:r>
            <a:r>
              <a:rPr lang="es-ES" sz="2300" dirty="0">
                <a:latin typeface="+mn-lt"/>
              </a:rPr>
              <a:t>para lograr impacto;  simplifica el </a:t>
            </a:r>
            <a:r>
              <a:rPr lang="es-ES" sz="2300" dirty="0" smtClean="0">
                <a:latin typeface="+mn-lt"/>
              </a:rPr>
              <a:t>diálogo </a:t>
            </a:r>
            <a:r>
              <a:rPr lang="es-ES" sz="2300" dirty="0">
                <a:latin typeface="+mn-lt"/>
              </a:rPr>
              <a:t>de país y el desarrollo de la N</a:t>
            </a:r>
            <a:r>
              <a:rPr lang="es-ES" sz="2300" dirty="0" smtClean="0">
                <a:latin typeface="+mn-lt"/>
              </a:rPr>
              <a:t>ota  Conceptual </a:t>
            </a:r>
            <a:r>
              <a:rPr lang="es-ES" sz="2300" dirty="0">
                <a:latin typeface="+mn-lt"/>
              </a:rPr>
              <a:t>para </a:t>
            </a:r>
            <a:r>
              <a:rPr lang="es-ES" sz="2300" dirty="0" smtClean="0">
                <a:latin typeface="+mn-lt"/>
              </a:rPr>
              <a:t> los países   </a:t>
            </a:r>
            <a:endParaRPr lang="es-ES" sz="2300" dirty="0">
              <a:latin typeface="+mn-lt"/>
            </a:endParaRPr>
          </a:p>
        </p:txBody>
      </p:sp>
      <p:sp>
        <p:nvSpPr>
          <p:cNvPr id="10" name="10 Rectángulo"/>
          <p:cNvSpPr/>
          <p:nvPr/>
        </p:nvSpPr>
        <p:spPr bwMode="auto">
          <a:xfrm>
            <a:off x="416496" y="4221088"/>
            <a:ext cx="9211024" cy="1944216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defTabSz="803275" eaLnBrk="0" hangingPunct="0">
              <a:buFont typeface="Arial" panose="020B0604020202020204" pitchFamily="34" charset="0"/>
              <a:buChar char="•"/>
            </a:pPr>
            <a:r>
              <a:rPr lang="en-US" sz="2100" noProof="1" smtClean="0">
                <a:latin typeface="+mj-lt"/>
              </a:rPr>
              <a:t>La Estrategia de Sostenibilidad </a:t>
            </a:r>
            <a:r>
              <a:rPr lang="es-ES" sz="2100" u="sng" dirty="0" smtClean="0">
                <a:latin typeface="+mj-lt"/>
              </a:rPr>
              <a:t>fomenta una sustentación más estable a la financiación de la respuesta al VIH</a:t>
            </a:r>
            <a:r>
              <a:rPr lang="es-ES" sz="2100" dirty="0" smtClean="0">
                <a:latin typeface="+mj-lt"/>
              </a:rPr>
              <a:t> mientras que asegura el acceso a la prevención, la atención y tratamiento con calidad </a:t>
            </a:r>
          </a:p>
          <a:p>
            <a:pPr marL="342900" indent="-342900" defTabSz="803275" eaLnBrk="0" hangingPunct="0">
              <a:buFont typeface="Arial" panose="020B0604020202020204" pitchFamily="34" charset="0"/>
              <a:buChar char="•"/>
            </a:pPr>
            <a:r>
              <a:rPr lang="es-GT" sz="2100" dirty="0" smtClean="0">
                <a:latin typeface="+mj-lt"/>
              </a:rPr>
              <a:t>El enfoque conjunto</a:t>
            </a:r>
            <a:r>
              <a:rPr lang="es-ES" sz="2100" dirty="0" smtClean="0">
                <a:latin typeface="+mj-lt"/>
              </a:rPr>
              <a:t> se enmarca dentro de las estrategias regionales y pretende apoyar su implementación a través de una financiación estratégica por parte del Fondo Mundial</a:t>
            </a:r>
            <a:endParaRPr lang="en-GB" sz="2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533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23" y="28228"/>
            <a:ext cx="6451469" cy="402571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944"/>
            <a:ext cx="6277163" cy="391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67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82014"/>
            <a:ext cx="5313040" cy="331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2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488" y="700106"/>
            <a:ext cx="7626051" cy="928694"/>
          </a:xfrm>
        </p:spPr>
        <p:txBody>
          <a:bodyPr/>
          <a:lstStyle/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Antecedentes-estrategia de sostenibilidad 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3CBED-2BEC-4CFC-A1B0-F6ACC84F5B07}" type="slidenum">
              <a:rPr lang="fr-CH" smtClean="0"/>
              <a:pPr>
                <a:defRPr/>
              </a:pPr>
              <a:t>2</a:t>
            </a:fld>
            <a:endParaRPr lang="fr-CH"/>
          </a:p>
        </p:txBody>
      </p:sp>
      <p:sp>
        <p:nvSpPr>
          <p:cNvPr id="9" name="5 Rectángulo"/>
          <p:cNvSpPr/>
          <p:nvPr/>
        </p:nvSpPr>
        <p:spPr bwMode="auto">
          <a:xfrm>
            <a:off x="416496" y="1701024"/>
            <a:ext cx="2494800" cy="1944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803275" eaLnBrk="0" hangingPunct="0"/>
            <a:r>
              <a:rPr lang="es-GT" sz="2000" dirty="0" smtClean="0">
                <a:latin typeface="+mn-lt"/>
              </a:rPr>
              <a:t>Instrucción de COMISCA al MCR sobre el desarrollo de la Estrategia</a:t>
            </a:r>
          </a:p>
          <a:p>
            <a:pPr algn="ctr" defTabSz="803275" eaLnBrk="0" hangingPunct="0"/>
            <a:r>
              <a:rPr lang="es-GT" sz="2000" dirty="0" smtClean="0">
                <a:latin typeface="+mn-lt"/>
                <a:cs typeface="Arial" panose="020B0604020202020204" pitchFamily="34" charset="0"/>
              </a:rPr>
              <a:t>Tela, Honduras, Junio 2012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44488" y="3789040"/>
            <a:ext cx="9001000" cy="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5 Rectángulo"/>
          <p:cNvSpPr/>
          <p:nvPr/>
        </p:nvSpPr>
        <p:spPr bwMode="auto">
          <a:xfrm>
            <a:off x="1424608" y="4149296"/>
            <a:ext cx="2638816" cy="1944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803275" eaLnBrk="0" hangingPunct="0"/>
            <a:r>
              <a:rPr lang="es-GT" sz="2100" dirty="0" smtClean="0">
                <a:latin typeface="+mn-lt"/>
              </a:rPr>
              <a:t>Estrategia formulada y presentada al COMISCA</a:t>
            </a:r>
          </a:p>
          <a:p>
            <a:pPr algn="ctr" defTabSz="803275" eaLnBrk="0" hangingPunct="0"/>
            <a:r>
              <a:rPr lang="es-GT" sz="2100" dirty="0" smtClean="0">
                <a:latin typeface="+mn-lt"/>
              </a:rPr>
              <a:t>Managua, Nicaragua </a:t>
            </a:r>
          </a:p>
          <a:p>
            <a:pPr algn="ctr" defTabSz="803275" eaLnBrk="0" hangingPunct="0"/>
            <a:r>
              <a:rPr lang="es-GT" sz="2100" dirty="0" smtClean="0">
                <a:latin typeface="+mn-lt"/>
              </a:rPr>
              <a:t>Diciembre 2012</a:t>
            </a:r>
          </a:p>
        </p:txBody>
      </p:sp>
      <p:sp>
        <p:nvSpPr>
          <p:cNvPr id="16" name="5 Rectángulo"/>
          <p:cNvSpPr/>
          <p:nvPr/>
        </p:nvSpPr>
        <p:spPr bwMode="auto">
          <a:xfrm>
            <a:off x="3224808" y="1668217"/>
            <a:ext cx="2638800" cy="1944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803275" eaLnBrk="0" hangingPunct="0"/>
            <a:r>
              <a:rPr lang="es-GT" sz="2000" dirty="0" smtClean="0">
                <a:latin typeface="+mn-lt"/>
              </a:rPr>
              <a:t>Estrategia avalada por Presidentes de la región</a:t>
            </a:r>
          </a:p>
          <a:p>
            <a:pPr algn="ctr" defTabSz="803275" eaLnBrk="0" hangingPunct="0"/>
            <a:r>
              <a:rPr lang="es-GT" sz="2000" dirty="0" smtClean="0">
                <a:latin typeface="+mn-lt"/>
              </a:rPr>
              <a:t>Managua, Nicaragua </a:t>
            </a:r>
          </a:p>
          <a:p>
            <a:pPr algn="ctr" defTabSz="803275" eaLnBrk="0" hangingPunct="0"/>
            <a:r>
              <a:rPr lang="es-GT" sz="2000" dirty="0" smtClean="0">
                <a:latin typeface="+mn-lt"/>
              </a:rPr>
              <a:t>Diciembre 2012 </a:t>
            </a:r>
          </a:p>
        </p:txBody>
      </p:sp>
      <p:sp>
        <p:nvSpPr>
          <p:cNvPr id="18" name="5 Rectángulo"/>
          <p:cNvSpPr/>
          <p:nvPr/>
        </p:nvSpPr>
        <p:spPr bwMode="auto">
          <a:xfrm>
            <a:off x="4522020" y="4149080"/>
            <a:ext cx="5076000" cy="19442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803275" eaLnBrk="0" hangingPunct="0"/>
            <a:r>
              <a:rPr lang="es-GT" sz="2000" dirty="0" smtClean="0">
                <a:latin typeface="+mn-lt"/>
              </a:rPr>
              <a:t>Se incorpora [</a:t>
            </a:r>
            <a:r>
              <a:rPr lang="es-GT" sz="2000" i="1" dirty="0" smtClean="0">
                <a:latin typeface="+mn-lt"/>
              </a:rPr>
              <a:t>Implementación de la Estrategia de Sostenibilidad para la respuesta Regional al VIH] </a:t>
            </a:r>
            <a:r>
              <a:rPr lang="es-GT" sz="2000" dirty="0" smtClean="0">
                <a:latin typeface="+mn-lt"/>
              </a:rPr>
              <a:t>al Plan de Salud de Centroamérica aprobado por COMISCA </a:t>
            </a:r>
          </a:p>
          <a:p>
            <a:pPr algn="ctr" defTabSz="803275" eaLnBrk="0" hangingPunct="0"/>
            <a:r>
              <a:rPr lang="es-GT" sz="2000" dirty="0" smtClean="0">
                <a:latin typeface="+mn-lt"/>
              </a:rPr>
              <a:t>San Jose, Costa Rica </a:t>
            </a:r>
          </a:p>
          <a:p>
            <a:pPr algn="ctr" defTabSz="803275" eaLnBrk="0" hangingPunct="0"/>
            <a:r>
              <a:rPr lang="es-GT" sz="2000" dirty="0" smtClean="0">
                <a:latin typeface="+mn-lt"/>
              </a:rPr>
              <a:t>June 2013</a:t>
            </a:r>
          </a:p>
        </p:txBody>
      </p:sp>
      <p:sp>
        <p:nvSpPr>
          <p:cNvPr id="20" name="5 Rectángulo"/>
          <p:cNvSpPr/>
          <p:nvPr/>
        </p:nvSpPr>
        <p:spPr bwMode="auto">
          <a:xfrm>
            <a:off x="6105128" y="1673339"/>
            <a:ext cx="2988000" cy="1944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803275" eaLnBrk="0" hangingPunct="0"/>
            <a:r>
              <a:rPr lang="es-ES" sz="2000" dirty="0">
                <a:latin typeface="+mn-lt"/>
              </a:rPr>
              <a:t>COMISCA solicita Plan de Implementación de la Estrategia Sostenibilidad </a:t>
            </a:r>
          </a:p>
          <a:p>
            <a:pPr algn="ctr" defTabSz="803275" eaLnBrk="0" hangingPunct="0"/>
            <a:r>
              <a:rPr lang="es-ES" sz="2000" dirty="0">
                <a:latin typeface="+mn-lt"/>
              </a:rPr>
              <a:t>San Jose, Costa Rica</a:t>
            </a:r>
          </a:p>
          <a:p>
            <a:pPr algn="ctr" defTabSz="803275" eaLnBrk="0" hangingPunct="0"/>
            <a:r>
              <a:rPr lang="es-ES" sz="2000" dirty="0">
                <a:latin typeface="+mn-lt"/>
              </a:rPr>
              <a:t>Junio 2013</a:t>
            </a:r>
          </a:p>
        </p:txBody>
      </p:sp>
      <p:sp>
        <p:nvSpPr>
          <p:cNvPr id="21" name="Oval 20"/>
          <p:cNvSpPr/>
          <p:nvPr/>
        </p:nvSpPr>
        <p:spPr>
          <a:xfrm>
            <a:off x="272480" y="1557008"/>
            <a:ext cx="504056" cy="50384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3080792" y="1485000"/>
            <a:ext cx="504056" cy="50384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5961112" y="1412992"/>
            <a:ext cx="504056" cy="50384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1280592" y="3861048"/>
            <a:ext cx="504056" cy="50384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304928" y="3789040"/>
            <a:ext cx="504056" cy="50384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272480" y="1599183"/>
            <a:ext cx="468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1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16796" y="1484784"/>
            <a:ext cx="468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3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16596" y="3903439"/>
            <a:ext cx="468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2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04928" y="3789040"/>
            <a:ext cx="468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4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97116" y="1412776"/>
            <a:ext cx="468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5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8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88504" y="2043891"/>
            <a:ext cx="7704855" cy="4625468"/>
            <a:chOff x="740532" y="692696"/>
            <a:chExt cx="7878877" cy="5424932"/>
          </a:xfrm>
        </p:grpSpPr>
        <p:sp>
          <p:nvSpPr>
            <p:cNvPr id="4" name="3 Elipse"/>
            <p:cNvSpPr/>
            <p:nvPr/>
          </p:nvSpPr>
          <p:spPr>
            <a:xfrm>
              <a:off x="5343044" y="5013176"/>
              <a:ext cx="3276365" cy="110445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GT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Reducir la dependencia de recursos externos</a:t>
              </a:r>
              <a:endParaRPr lang="es-GT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" name="4 Elipse"/>
            <p:cNvSpPr/>
            <p:nvPr/>
          </p:nvSpPr>
          <p:spPr>
            <a:xfrm>
              <a:off x="5265035" y="692696"/>
              <a:ext cx="3354373" cy="115212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GT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Aumentar la efectividad de la prevención</a:t>
              </a:r>
              <a:endParaRPr lang="es-GT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" name="5 Elipse"/>
            <p:cNvSpPr/>
            <p:nvPr/>
          </p:nvSpPr>
          <p:spPr>
            <a:xfrm>
              <a:off x="5265035" y="2132856"/>
              <a:ext cx="3354373" cy="115212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GT" sz="20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Mejorar acceso y calidad de la atención</a:t>
              </a:r>
              <a:endParaRPr lang="es-GT" sz="20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6 Elipse"/>
            <p:cNvSpPr/>
            <p:nvPr/>
          </p:nvSpPr>
          <p:spPr>
            <a:xfrm>
              <a:off x="5265035" y="3573016"/>
              <a:ext cx="3354373" cy="115212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GT" sz="20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Fortalecer la gestión de la respuesta </a:t>
              </a:r>
              <a:endParaRPr lang="es-GT" sz="20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7 Elipse"/>
            <p:cNvSpPr/>
            <p:nvPr/>
          </p:nvSpPr>
          <p:spPr>
            <a:xfrm>
              <a:off x="740532" y="2420888"/>
              <a:ext cx="3900433" cy="2016224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GT" sz="20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Acelerar el progreso de la región hacia el acceso universal</a:t>
              </a:r>
              <a:endParaRPr lang="es-GT" sz="20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1" name="10 Forma"/>
            <p:cNvCxnSpPr>
              <a:stCxn id="8" idx="7"/>
              <a:endCxn id="5" idx="2"/>
            </p:cNvCxnSpPr>
            <p:nvPr/>
          </p:nvCxnSpPr>
          <p:spPr>
            <a:xfrm rot="5400000" flipH="1" flipV="1">
              <a:off x="3943699" y="1394823"/>
              <a:ext cx="1447397" cy="1195275"/>
            </a:xfrm>
            <a:prstGeom prst="bentConnector2">
              <a:avLst/>
            </a:prstGeom>
            <a:ln w="31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Forma"/>
            <p:cNvCxnSpPr>
              <a:stCxn id="8" idx="5"/>
              <a:endCxn id="4" idx="2"/>
            </p:cNvCxnSpPr>
            <p:nvPr/>
          </p:nvCxnSpPr>
          <p:spPr>
            <a:xfrm rot="16200000" flipH="1">
              <a:off x="3994622" y="4216980"/>
              <a:ext cx="1423561" cy="1273284"/>
            </a:xfrm>
            <a:prstGeom prst="bentConnector2">
              <a:avLst/>
            </a:prstGeom>
            <a:ln w="31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angular"/>
            <p:cNvCxnSpPr>
              <a:stCxn id="8" idx="6"/>
              <a:endCxn id="6" idx="2"/>
            </p:cNvCxnSpPr>
            <p:nvPr/>
          </p:nvCxnSpPr>
          <p:spPr>
            <a:xfrm flipV="1">
              <a:off x="4640966" y="2708920"/>
              <a:ext cx="624069" cy="720080"/>
            </a:xfrm>
            <a:prstGeom prst="bentConnector3">
              <a:avLst>
                <a:gd name="adj1" fmla="val 50000"/>
              </a:avLst>
            </a:prstGeom>
            <a:ln w="31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angular"/>
            <p:cNvCxnSpPr>
              <a:stCxn id="8" idx="6"/>
              <a:endCxn id="7" idx="2"/>
            </p:cNvCxnSpPr>
            <p:nvPr/>
          </p:nvCxnSpPr>
          <p:spPr>
            <a:xfrm>
              <a:off x="4640966" y="3429000"/>
              <a:ext cx="624069" cy="720080"/>
            </a:xfrm>
            <a:prstGeom prst="bentConnector3">
              <a:avLst>
                <a:gd name="adj1" fmla="val 50000"/>
              </a:avLst>
            </a:prstGeom>
            <a:ln w="31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17 Rectángulo"/>
            <p:cNvSpPr/>
            <p:nvPr/>
          </p:nvSpPr>
          <p:spPr>
            <a:xfrm>
              <a:off x="5499061" y="692696"/>
              <a:ext cx="390043" cy="360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GT" dirty="0" smtClean="0">
                  <a:solidFill>
                    <a:schemeClr val="bg1"/>
                  </a:solidFill>
                </a:rPr>
                <a:t>1</a:t>
              </a:r>
              <a:endParaRPr lang="es-GT" dirty="0">
                <a:solidFill>
                  <a:schemeClr val="bg1"/>
                </a:solidFill>
              </a:endParaRPr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5499061" y="2132856"/>
              <a:ext cx="390043" cy="360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GT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0" name="19 Rectángulo"/>
            <p:cNvSpPr/>
            <p:nvPr/>
          </p:nvSpPr>
          <p:spPr>
            <a:xfrm>
              <a:off x="5499061" y="3573016"/>
              <a:ext cx="390043" cy="360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GT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1" name="20 Rectángulo"/>
            <p:cNvSpPr/>
            <p:nvPr/>
          </p:nvSpPr>
          <p:spPr>
            <a:xfrm>
              <a:off x="5499061" y="5085184"/>
              <a:ext cx="390043" cy="360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GT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25" name="24 CuadroTexto"/>
          <p:cNvSpPr txBox="1"/>
          <p:nvPr/>
        </p:nvSpPr>
        <p:spPr>
          <a:xfrm>
            <a:off x="1674892" y="298766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b="1" dirty="0" smtClean="0"/>
              <a:t>Propósito</a:t>
            </a:r>
            <a:endParaRPr lang="es-GT" b="1" dirty="0"/>
          </a:p>
        </p:txBody>
      </p:sp>
      <p:sp>
        <p:nvSpPr>
          <p:cNvPr id="26" name="25 CuadroTexto"/>
          <p:cNvSpPr txBox="1"/>
          <p:nvPr/>
        </p:nvSpPr>
        <p:spPr>
          <a:xfrm>
            <a:off x="5877004" y="154750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b="1" dirty="0" smtClean="0"/>
              <a:t>Objetivos</a:t>
            </a:r>
            <a:endParaRPr lang="es-GT" b="1" dirty="0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344488" y="1052736"/>
            <a:ext cx="8658962" cy="47219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SimHei" pitchFamily="49" charset="-122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SimHei" pitchFamily="49" charset="-122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SimHei" pitchFamily="49" charset="-122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SimHei" pitchFamily="49" charset="-122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SimHei" pitchFamily="49" charset="-122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SimHei" pitchFamily="49" charset="-122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SimHei" pitchFamily="49" charset="-122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SimHei" pitchFamily="49" charset="-122"/>
                <a:cs typeface="Arial" charset="0"/>
              </a:defRPr>
            </a:lvl9pPr>
          </a:lstStyle>
          <a:p>
            <a:pPr>
              <a:tabLst>
                <a:tab pos="442913" algn="l"/>
              </a:tabLst>
            </a:pPr>
            <a:r>
              <a:rPr lang="es-ES" sz="2800" dirty="0" smtClean="0">
                <a:latin typeface="+mn-lt"/>
              </a:rPr>
              <a:t>Estrategia de sostenibilidad- propósito </a:t>
            </a:r>
            <a:r>
              <a:rPr lang="es-ES" sz="2800" dirty="0">
                <a:latin typeface="+mn-lt"/>
              </a:rPr>
              <a:t>y </a:t>
            </a:r>
            <a:r>
              <a:rPr lang="es-ES" sz="2800" dirty="0" smtClean="0">
                <a:latin typeface="+mn-lt"/>
              </a:rPr>
              <a:t>objetivos </a:t>
            </a:r>
          </a:p>
          <a:p>
            <a:pPr>
              <a:tabLst>
                <a:tab pos="442913" algn="l"/>
              </a:tabLst>
            </a:pPr>
            <a:endParaRPr lang="es-ES" sz="2800" strike="sngStrik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664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93" y="764704"/>
            <a:ext cx="7770067" cy="928694"/>
          </a:xfrm>
        </p:spPr>
        <p:txBody>
          <a:bodyPr/>
          <a:lstStyle/>
          <a:p>
            <a:pPr algn="l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La importancia de la sostenibilidad  en VIH 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3CBED-2BEC-4CFC-A1B0-F6ACC84F5B07}" type="slidenum">
              <a:rPr lang="fr-CH" smtClean="0"/>
              <a:pPr>
                <a:defRPr/>
              </a:pPr>
              <a:t>4</a:t>
            </a:fld>
            <a:endParaRPr lang="fr-CH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9" y="1700808"/>
            <a:ext cx="9185273" cy="482453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1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49" y="980728"/>
            <a:ext cx="7836364" cy="58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266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 bwMode="auto">
          <a:xfrm>
            <a:off x="416496" y="1916832"/>
            <a:ext cx="9157984" cy="2088232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80975" marR="0" indent="-180975" algn="l" defTabSz="8032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s-GT" sz="800" b="0" i="1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marR="0" indent="-180975" algn="l" defTabSz="8032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GT" sz="2100" noProof="1" smtClean="0">
                <a:latin typeface="+mn-lt"/>
                <a:cs typeface="Arial" panose="020B0604020202020204" pitchFamily="34" charset="0"/>
              </a:rPr>
              <a:t>Estrategias de prevención evaluadas y operacionalizadas;</a:t>
            </a:r>
            <a:endParaRPr kumimoji="0" lang="es-GT" sz="2100" u="none" strike="noStrike" cap="none" normalizeH="0" noProof="1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marL="180975" marR="0" indent="-180975" algn="l" defTabSz="8032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GT" sz="2100" noProof="1" smtClean="0">
                <a:latin typeface="+mn-lt"/>
                <a:cs typeface="Arial" panose="020B0604020202020204" pitchFamily="34" charset="0"/>
              </a:rPr>
              <a:t>Ahorros sustanciales mediante negociación conjunta de insumos</a:t>
            </a:r>
          </a:p>
          <a:p>
            <a:pPr marL="180975" marR="0" indent="-180975" algn="l" defTabSz="8032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GT" sz="210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Alianzas para financiar paquetes costo efectivos</a:t>
            </a:r>
            <a:r>
              <a:rPr kumimoji="0" lang="es-GT" sz="2100" u="none" strike="noStrike" cap="none" normalizeH="0" noProof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 de prevención</a:t>
            </a:r>
          </a:p>
          <a:p>
            <a:pPr marL="180975" marR="0" indent="-180975" algn="l" defTabSz="8032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GT" sz="2100" baseline="0" noProof="1" smtClean="0">
                <a:latin typeface="+mn-lt"/>
                <a:cs typeface="Arial" panose="020B0604020202020204" pitchFamily="34" charset="0"/>
              </a:rPr>
              <a:t>Fondos</a:t>
            </a:r>
            <a:r>
              <a:rPr lang="es-GT" sz="2100" noProof="1" smtClean="0">
                <a:latin typeface="+mn-lt"/>
                <a:cs typeface="Arial" panose="020B0604020202020204" pitchFamily="34" charset="0"/>
              </a:rPr>
              <a:t> nacionales cubren el 50% del monto con dependencia externa</a:t>
            </a:r>
          </a:p>
          <a:p>
            <a:pPr marL="180975" marR="0" indent="-180975" algn="l" defTabSz="8032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GT" sz="2100" noProof="1" smtClean="0">
                <a:latin typeface="+mn-lt"/>
                <a:cs typeface="Arial" panose="020B0604020202020204" pitchFamily="34" charset="0"/>
              </a:rPr>
              <a:t>Sistemas de vigilancia mejorados</a:t>
            </a:r>
          </a:p>
          <a:p>
            <a:pPr marL="180975" marR="0" indent="-180975" algn="l" defTabSz="8032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GT" sz="210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Coordinación</a:t>
            </a:r>
            <a:r>
              <a:rPr kumimoji="0" lang="es-GT" sz="2100" u="none" strike="noStrike" cap="none" normalizeH="0" noProof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 estratégica con énfasis en determinantes</a:t>
            </a:r>
            <a:endParaRPr kumimoji="0" lang="es-GT" sz="210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14 Rectángulo"/>
          <p:cNvSpPr/>
          <p:nvPr/>
        </p:nvSpPr>
        <p:spPr bwMode="auto">
          <a:xfrm>
            <a:off x="422496" y="4509120"/>
            <a:ext cx="9139016" cy="1728192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803275" eaLnBrk="0" hangingPunct="0"/>
            <a:endParaRPr lang="es-GT" sz="800" noProof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 defTabSz="803275" eaLnBrk="0" hangingPunct="0">
              <a:buFont typeface="Arial" pitchFamily="34" charset="0"/>
              <a:buChar char="•"/>
            </a:pPr>
            <a:r>
              <a:rPr lang="es-GT" sz="2100" noProof="1" smtClean="0">
                <a:latin typeface="+mn-lt"/>
                <a:cs typeface="Arial" panose="020B0604020202020204" pitchFamily="34" charset="0"/>
              </a:rPr>
              <a:t>Alianzas para financiar paquetes costo efectivos de prevención</a:t>
            </a:r>
          </a:p>
          <a:p>
            <a:pPr marL="180975" marR="0" indent="-180975" algn="l" defTabSz="8032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GT" sz="2100" noProof="1" smtClean="0">
                <a:latin typeface="+mn-lt"/>
                <a:cs typeface="Arial" panose="020B0604020202020204" pitchFamily="34" charset="0"/>
              </a:rPr>
              <a:t>Estrategias de atención revisadas para mayor racionalidad y eficiencia</a:t>
            </a:r>
            <a:endParaRPr kumimoji="0" lang="es-GT" sz="2100" b="0" u="none" strike="noStrike" cap="none" normalizeH="0" noProof="1" smtClean="0">
              <a:ln>
                <a:noFill/>
              </a:ln>
              <a:effectLst/>
              <a:latin typeface="+mn-lt"/>
              <a:cs typeface="Arial" panose="020B0604020202020204" pitchFamily="34" charset="0"/>
            </a:endParaRPr>
          </a:p>
          <a:p>
            <a:pPr marL="180975" marR="0" indent="-180975" algn="l" defTabSz="8032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GT" sz="2100" noProof="1" smtClean="0">
                <a:latin typeface="+mn-lt"/>
                <a:cs typeface="Arial" panose="020B0604020202020204" pitchFamily="34" charset="0"/>
              </a:rPr>
              <a:t>80% de personas que necesitan terapia en la región la reciben</a:t>
            </a:r>
          </a:p>
          <a:p>
            <a:pPr marL="180975" marR="0" indent="-180975" algn="l" defTabSz="8032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GT" sz="2100" b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Sistemas de vigilancia</a:t>
            </a:r>
            <a:r>
              <a:rPr kumimoji="0" lang="es-GT" sz="2100" b="0" u="none" strike="noStrike" cap="none" normalizeH="0" noProof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 fortalecidos</a:t>
            </a:r>
          </a:p>
          <a:p>
            <a:pPr marL="180975" marR="0" indent="-180975" algn="l" defTabSz="8032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GT" sz="2100" baseline="0" noProof="1" smtClean="0">
                <a:latin typeface="+mn-lt"/>
                <a:cs typeface="Arial" panose="020B0604020202020204" pitchFamily="34" charset="0"/>
              </a:rPr>
              <a:t>Fondos nacionales cubren</a:t>
            </a:r>
            <a:r>
              <a:rPr lang="es-GT" sz="2100" noProof="1" smtClean="0">
                <a:latin typeface="+mn-lt"/>
                <a:cs typeface="Arial" panose="020B0604020202020204" pitchFamily="34" charset="0"/>
              </a:rPr>
              <a:t> </a:t>
            </a:r>
            <a:r>
              <a:rPr lang="es-GT" sz="2100" baseline="0" noProof="1" smtClean="0">
                <a:latin typeface="+mn-lt"/>
                <a:cs typeface="Arial" panose="020B0604020202020204" pitchFamily="34" charset="0"/>
              </a:rPr>
              <a:t>75%</a:t>
            </a:r>
            <a:r>
              <a:rPr lang="es-GT" sz="2100" noProof="1" smtClean="0">
                <a:latin typeface="+mn-lt"/>
                <a:cs typeface="Arial" panose="020B0604020202020204" pitchFamily="34" charset="0"/>
              </a:rPr>
              <a:t> del monto con dependencia externa</a:t>
            </a:r>
          </a:p>
        </p:txBody>
      </p:sp>
      <p:sp>
        <p:nvSpPr>
          <p:cNvPr id="17" name="16 Rectángulo"/>
          <p:cNvSpPr/>
          <p:nvPr/>
        </p:nvSpPr>
        <p:spPr bwMode="auto">
          <a:xfrm>
            <a:off x="416496" y="1628800"/>
            <a:ext cx="1816100" cy="370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sz="160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fines de 2014</a:t>
            </a:r>
          </a:p>
        </p:txBody>
      </p:sp>
      <p:sp>
        <p:nvSpPr>
          <p:cNvPr id="18" name="17 Rectángulo"/>
          <p:cNvSpPr/>
          <p:nvPr/>
        </p:nvSpPr>
        <p:spPr bwMode="auto">
          <a:xfrm>
            <a:off x="416496" y="4282336"/>
            <a:ext cx="1816100" cy="370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sz="1600" i="0" u="none" strike="noStrike" cap="none" normalizeH="0" baseline="0" noProof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fines de 2015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98494" y="940580"/>
            <a:ext cx="8658962" cy="47219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SimHei" pitchFamily="49" charset="-122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SimHei" pitchFamily="49" charset="-122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SimHei" pitchFamily="49" charset="-122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SimHei" pitchFamily="49" charset="-122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SimHei" pitchFamily="49" charset="-122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SimHei" pitchFamily="49" charset="-122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SimHei" pitchFamily="49" charset="-122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SimHei" pitchFamily="49" charset="-122"/>
                <a:cs typeface="Arial" charset="0"/>
              </a:defRPr>
            </a:lvl9pPr>
          </a:lstStyle>
          <a:p>
            <a:pPr>
              <a:tabLst>
                <a:tab pos="442913" algn="l"/>
              </a:tabLst>
            </a:pPr>
            <a:r>
              <a:rPr lang="es-ES" sz="2800" dirty="0" smtClean="0">
                <a:latin typeface="+mn-lt"/>
              </a:rPr>
              <a:t>Estrategia de sostenibilidad-resultados </a:t>
            </a:r>
            <a:r>
              <a:rPr lang="es-ES" sz="2800" dirty="0">
                <a:latin typeface="+mn-lt"/>
              </a:rPr>
              <a:t>e</a:t>
            </a:r>
            <a:r>
              <a:rPr lang="es-ES" sz="2800" dirty="0" smtClean="0">
                <a:latin typeface="+mn-lt"/>
              </a:rPr>
              <a:t>sperados    </a:t>
            </a:r>
            <a:endParaRPr lang="es-EC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760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8494" y="940580"/>
            <a:ext cx="8658962" cy="47219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SimHei" pitchFamily="49" charset="-122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SimHei" pitchFamily="49" charset="-122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SimHei" pitchFamily="49" charset="-122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SimHei" pitchFamily="49" charset="-122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SimHei" pitchFamily="49" charset="-122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SimHei" pitchFamily="49" charset="-122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SimHei" pitchFamily="49" charset="-122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SimHei" pitchFamily="49" charset="-122"/>
                <a:cs typeface="Arial" charset="0"/>
              </a:defRPr>
            </a:lvl9pPr>
          </a:lstStyle>
          <a:p>
            <a:pPr>
              <a:tabLst>
                <a:tab pos="442913" algn="l"/>
              </a:tabLst>
            </a:pPr>
            <a:r>
              <a:rPr lang="es-ES" sz="2400" dirty="0" smtClean="0"/>
              <a:t>Estrategia de sostenibilidad en el marco del Plan Estratégico Regional </a:t>
            </a:r>
            <a:endParaRPr lang="es-ES" sz="2400" dirty="0"/>
          </a:p>
        </p:txBody>
      </p:sp>
      <p:sp>
        <p:nvSpPr>
          <p:cNvPr id="6" name="10 Rectángulo"/>
          <p:cNvSpPr/>
          <p:nvPr/>
        </p:nvSpPr>
        <p:spPr bwMode="auto">
          <a:xfrm>
            <a:off x="397527" y="2132856"/>
            <a:ext cx="9211024" cy="1872208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s-GT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GT" sz="2100" dirty="0" smtClean="0">
                <a:latin typeface="+mn-lt"/>
              </a:rPr>
              <a:t>Contar </a:t>
            </a:r>
            <a:r>
              <a:rPr lang="es-GT" sz="2100" dirty="0">
                <a:latin typeface="+mn-lt"/>
              </a:rPr>
              <a:t>con un marco regional que facilite </a:t>
            </a:r>
            <a:r>
              <a:rPr lang="es-GT" sz="2100" b="1" dirty="0">
                <a:latin typeface="+mn-lt"/>
              </a:rPr>
              <a:t>programas intersectoriales </a:t>
            </a:r>
            <a:r>
              <a:rPr lang="es-GT" sz="2100" dirty="0">
                <a:latin typeface="+mn-lt"/>
              </a:rPr>
              <a:t>de prevención, atención de calidad, la integración de información estratégica, así como la definición, implantación y seguimiento de </a:t>
            </a:r>
            <a:r>
              <a:rPr lang="es-GT" sz="2100" dirty="0" smtClean="0">
                <a:latin typeface="+mn-lt"/>
              </a:rPr>
              <a:t>políticas </a:t>
            </a:r>
            <a:r>
              <a:rPr lang="es-GT" sz="2100" dirty="0">
                <a:latin typeface="+mn-lt"/>
              </a:rPr>
              <a:t>regionales para garantizar los derechos sociales y de salud de las poblaciones prioritarias</a:t>
            </a:r>
          </a:p>
        </p:txBody>
      </p:sp>
      <p:sp>
        <p:nvSpPr>
          <p:cNvPr id="7" name="15 Rectángulo"/>
          <p:cNvSpPr/>
          <p:nvPr/>
        </p:nvSpPr>
        <p:spPr bwMode="auto">
          <a:xfrm>
            <a:off x="344488" y="1906072"/>
            <a:ext cx="1816100" cy="370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GT" sz="1600" noProof="1" smtClean="0">
                <a:latin typeface="Arial" panose="020B0604020202020204" pitchFamily="34" charset="0"/>
                <a:cs typeface="Arial" panose="020B0604020202020204" pitchFamily="34" charset="0"/>
              </a:rPr>
              <a:t>Vision del PER</a:t>
            </a:r>
            <a:endParaRPr kumimoji="0" lang="es-GT" sz="1600" i="0" u="none" strike="noStrike" cap="none" normalizeH="0" baseline="0" noProof="1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10 Rectángulo"/>
          <p:cNvSpPr/>
          <p:nvPr/>
        </p:nvSpPr>
        <p:spPr bwMode="auto">
          <a:xfrm>
            <a:off x="422496" y="4437112"/>
            <a:ext cx="9211024" cy="1584176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s-GT" sz="19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GT" sz="2400" dirty="0" smtClean="0">
                <a:latin typeface="+mn-lt"/>
              </a:rPr>
              <a:t>Definición</a:t>
            </a:r>
            <a:r>
              <a:rPr lang="es-GT" sz="2400" dirty="0">
                <a:latin typeface="+mn-lt"/>
              </a:rPr>
              <a:t>, aplicación y seguimiento de una Política Regional de Acceso Universal que sume esfuerzos a la implementación nacional de la Iniciativa de Acceso </a:t>
            </a:r>
            <a:r>
              <a:rPr lang="es-GT" sz="2400" dirty="0" smtClean="0">
                <a:latin typeface="+mn-lt"/>
              </a:rPr>
              <a:t>Universal</a:t>
            </a:r>
            <a:endParaRPr lang="es-GT" sz="2400" dirty="0">
              <a:latin typeface="+mn-lt"/>
            </a:endParaRPr>
          </a:p>
        </p:txBody>
      </p:sp>
      <p:sp>
        <p:nvSpPr>
          <p:cNvPr id="10" name="15 Rectángulo"/>
          <p:cNvSpPr/>
          <p:nvPr/>
        </p:nvSpPr>
        <p:spPr bwMode="auto">
          <a:xfrm>
            <a:off x="416496" y="4210328"/>
            <a:ext cx="1944215" cy="370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GT" sz="1600" noProof="1" smtClean="0">
                <a:latin typeface="Arial" panose="020B0604020202020204" pitchFamily="34" charset="0"/>
                <a:cs typeface="Arial" panose="020B0604020202020204" pitchFamily="34" charset="0"/>
              </a:rPr>
              <a:t>Linea Estrategica 4</a:t>
            </a:r>
            <a:endParaRPr kumimoji="0" lang="es-GT" sz="1600" i="0" u="none" strike="noStrike" cap="none" normalizeH="0" baseline="0" noProof="1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72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496" y="773832"/>
            <a:ext cx="898075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 smtClean="0"/>
              <a:t> </a:t>
            </a:r>
            <a:r>
              <a:rPr lang="es-EC" dirty="0"/>
              <a:t/>
            </a:r>
            <a:br>
              <a:rPr lang="es-EC" dirty="0"/>
            </a:br>
            <a:r>
              <a:rPr lang="es-ES" sz="3100" b="1" dirty="0">
                <a:latin typeface="+mn-lt"/>
                <a:cs typeface="Arial" panose="020B0604020202020204" pitchFamily="34" charset="0"/>
              </a:rPr>
              <a:t>Estrategia de </a:t>
            </a:r>
            <a:r>
              <a:rPr lang="es-ES" sz="3100" b="1" dirty="0" smtClean="0">
                <a:latin typeface="+mn-lt"/>
                <a:cs typeface="Arial" panose="020B0604020202020204" pitchFamily="34" charset="0"/>
              </a:rPr>
              <a:t>sostenibilidad-Enfoque Conjunto</a:t>
            </a:r>
            <a:r>
              <a:rPr lang="es-EC" dirty="0" smtClean="0"/>
              <a:t/>
            </a:r>
            <a:br>
              <a:rPr lang="es-EC" dirty="0" smtClean="0"/>
            </a:b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82096" y="3284984"/>
            <a:ext cx="9226456" cy="21602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10 Rectángulo"/>
          <p:cNvSpPr/>
          <p:nvPr/>
        </p:nvSpPr>
        <p:spPr bwMode="auto">
          <a:xfrm>
            <a:off x="397527" y="3501008"/>
            <a:ext cx="9211024" cy="252028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defTabSz="803275" eaLnBrk="0" hangingPunct="0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+mn-lt"/>
                <a:cs typeface="Arial" panose="020B0604020202020204" pitchFamily="34" charset="0"/>
              </a:rPr>
              <a:t>Es </a:t>
            </a:r>
            <a:r>
              <a:rPr lang="es-ES" sz="2400" dirty="0">
                <a:latin typeface="+mn-lt"/>
                <a:cs typeface="Arial" panose="020B0604020202020204" pitchFamily="34" charset="0"/>
              </a:rPr>
              <a:t>un documento que presenta metas, objetivos y áreas de prioridad en intervenciones </a:t>
            </a:r>
            <a:r>
              <a:rPr lang="es-ES" sz="2400" dirty="0" smtClean="0">
                <a:latin typeface="+mn-lt"/>
                <a:cs typeface="Arial" panose="020B0604020202020204" pitchFamily="34" charset="0"/>
              </a:rPr>
              <a:t>comunes </a:t>
            </a:r>
            <a:r>
              <a:rPr lang="es-ES" sz="2400" dirty="0">
                <a:latin typeface="+mn-lt"/>
                <a:cs typeface="Arial" panose="020B0604020202020204" pitchFamily="34" charset="0"/>
              </a:rPr>
              <a:t>para la región.</a:t>
            </a:r>
          </a:p>
          <a:p>
            <a:pPr marL="342900" indent="-342900" defTabSz="803275" eaLnBrk="0" hangingPunct="0">
              <a:buFont typeface="Arial" panose="020B0604020202020204" pitchFamily="34" charset="0"/>
              <a:buChar char="•"/>
            </a:pPr>
            <a:r>
              <a:rPr lang="es-ES" sz="2400" dirty="0">
                <a:latin typeface="+mn-lt"/>
                <a:cs typeface="Arial" panose="020B0604020202020204" pitchFamily="34" charset="0"/>
              </a:rPr>
              <a:t>Guía </a:t>
            </a:r>
            <a:r>
              <a:rPr lang="es-ES" sz="2400" dirty="0">
                <a:latin typeface="+mn-lt"/>
              </a:rPr>
              <a:t>el </a:t>
            </a:r>
            <a:r>
              <a:rPr lang="es-ES" sz="2400" dirty="0" smtClean="0">
                <a:latin typeface="+mn-lt"/>
              </a:rPr>
              <a:t>diálogo </a:t>
            </a:r>
            <a:r>
              <a:rPr lang="es-ES" sz="2400" dirty="0">
                <a:latin typeface="+mn-lt"/>
              </a:rPr>
              <a:t>de país </a:t>
            </a:r>
            <a:r>
              <a:rPr lang="es-ES" sz="2400" dirty="0">
                <a:latin typeface="+mn-lt"/>
                <a:cs typeface="Arial" panose="020B0604020202020204" pitchFamily="34" charset="0"/>
              </a:rPr>
              <a:t>y el desarrollo de la </a:t>
            </a:r>
            <a:r>
              <a:rPr lang="es-ES" sz="2400" dirty="0" smtClean="0">
                <a:latin typeface="+mn-lt"/>
                <a:cs typeface="Arial" panose="020B0604020202020204" pitchFamily="34" charset="0"/>
              </a:rPr>
              <a:t>Nota Conceptual  </a:t>
            </a:r>
            <a:endParaRPr lang="es-ES" sz="2400" dirty="0">
              <a:latin typeface="+mn-lt"/>
              <a:cs typeface="Arial" panose="020B0604020202020204" pitchFamily="34" charset="0"/>
            </a:endParaRPr>
          </a:p>
          <a:p>
            <a:pPr marL="285750" indent="-285750" defTabSz="803275" eaLnBrk="0" hangingPunct="0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+mn-lt"/>
                <a:cs typeface="Arial" panose="020B0604020202020204" pitchFamily="34" charset="0"/>
              </a:rPr>
              <a:t> Ha </a:t>
            </a:r>
            <a:r>
              <a:rPr lang="es-ES" sz="2400" dirty="0">
                <a:latin typeface="+mn-lt"/>
                <a:cs typeface="Arial" panose="020B0604020202020204" pitchFamily="34" charset="0"/>
              </a:rPr>
              <a:t>sido elaborado junto con el MCR, </a:t>
            </a:r>
            <a:r>
              <a:rPr lang="es-ES" sz="2400" dirty="0" smtClean="0">
                <a:latin typeface="+mn-lt"/>
                <a:cs typeface="Arial" panose="020B0604020202020204" pitchFamily="34" charset="0"/>
              </a:rPr>
              <a:t>donantes </a:t>
            </a:r>
            <a:r>
              <a:rPr lang="es-ES" sz="2400" dirty="0">
                <a:latin typeface="+mn-lt"/>
                <a:cs typeface="Arial" panose="020B0604020202020204" pitchFamily="34" charset="0"/>
              </a:rPr>
              <a:t>y socios técnicos </a:t>
            </a:r>
            <a:r>
              <a:rPr lang="es-ES" sz="2400" dirty="0">
                <a:latin typeface="+mn-lt"/>
              </a:rPr>
              <a:t>(PAHO, ONUSIDA, CDC, Health-</a:t>
            </a:r>
            <a:r>
              <a:rPr lang="es-ES" sz="2400" dirty="0" err="1">
                <a:latin typeface="+mn-lt"/>
              </a:rPr>
              <a:t>Focus</a:t>
            </a:r>
            <a:r>
              <a:rPr lang="es-ES" sz="2400" dirty="0">
                <a:latin typeface="+mn-lt"/>
              </a:rPr>
              <a:t>-GIZ, PASCA y USAID)</a:t>
            </a:r>
          </a:p>
          <a:p>
            <a:pPr marL="285750" indent="-285750" defTabSz="803275" eaLnBrk="0" hangingPunct="0">
              <a:buFont typeface="Arial" panose="020B0604020202020204" pitchFamily="34" charset="0"/>
              <a:buChar char="•"/>
            </a:pPr>
            <a:r>
              <a:rPr lang="es-ES" sz="2400" dirty="0">
                <a:latin typeface="+mn-lt"/>
                <a:cs typeface="Arial" panose="020B0604020202020204" pitchFamily="34" charset="0"/>
              </a:rPr>
              <a:t>Aprobado 14 de marzo por el Mecanismo de Coordinación Regional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es-G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10 Rectángulo"/>
          <p:cNvSpPr/>
          <p:nvPr/>
        </p:nvSpPr>
        <p:spPr bwMode="auto">
          <a:xfrm>
            <a:off x="382095" y="2213628"/>
            <a:ext cx="9211024" cy="1071356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2200" b="1" dirty="0">
                <a:latin typeface="+mn-lt"/>
                <a:cs typeface="Arial" panose="020B0604020202020204" pitchFamily="34" charset="0"/>
              </a:rPr>
              <a:t>El enfoque conjunto para aplicaciones de VIH/SIDA en Centroamérica (y la </a:t>
            </a:r>
            <a:r>
              <a:rPr lang="es-ES" sz="2200" b="1" dirty="0" smtClean="0">
                <a:latin typeface="+mn-lt"/>
                <a:cs typeface="Arial" panose="020B0604020202020204" pitchFamily="34" charset="0"/>
              </a:rPr>
              <a:t>República </a:t>
            </a:r>
            <a:r>
              <a:rPr lang="es-ES" sz="2200" b="1" dirty="0">
                <a:latin typeface="+mn-lt"/>
                <a:cs typeface="Arial" panose="020B0604020202020204" pitchFamily="34" charset="0"/>
              </a:rPr>
              <a:t>Dominicana) </a:t>
            </a:r>
            <a:r>
              <a:rPr lang="es-ES" sz="2200" b="1" dirty="0" smtClean="0">
                <a:latin typeface="+mn-lt"/>
                <a:cs typeface="Arial" panose="020B0604020202020204" pitchFamily="34" charset="0"/>
              </a:rPr>
              <a:t>ante </a:t>
            </a:r>
            <a:r>
              <a:rPr lang="es-ES" sz="2200" b="1" dirty="0">
                <a:latin typeface="+mn-lt"/>
                <a:cs typeface="Arial" panose="020B0604020202020204" pitchFamily="34" charset="0"/>
              </a:rPr>
              <a:t>el Fondo Mundial de lucha contra el SIDA, la Tuberculosis y la Malaria </a:t>
            </a:r>
            <a:endParaRPr lang="en-GB" sz="2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176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 txBox="1">
            <a:spLocks/>
          </p:cNvSpPr>
          <p:nvPr/>
        </p:nvSpPr>
        <p:spPr>
          <a:xfrm>
            <a:off x="398494" y="1012588"/>
            <a:ext cx="8658962" cy="47219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SimHei" pitchFamily="49" charset="-122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SimHei" pitchFamily="49" charset="-122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SimHei" pitchFamily="49" charset="-122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SimHei" pitchFamily="49" charset="-122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SimHei" pitchFamily="49" charset="-122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SimHei" pitchFamily="49" charset="-122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SimHei" pitchFamily="49" charset="-122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SimHei" pitchFamily="49" charset="-122"/>
                <a:cs typeface="Arial" charset="0"/>
              </a:defRPr>
            </a:lvl9pPr>
          </a:lstStyle>
          <a:p>
            <a:pPr>
              <a:tabLst>
                <a:tab pos="442913" algn="l"/>
              </a:tabLst>
            </a:pPr>
            <a:r>
              <a:rPr lang="es-ES" sz="2800" dirty="0">
                <a:latin typeface="+mn-lt"/>
              </a:rPr>
              <a:t>Estrategia de </a:t>
            </a:r>
            <a:r>
              <a:rPr lang="es-ES" sz="2800" dirty="0" smtClean="0">
                <a:latin typeface="+mn-lt"/>
              </a:rPr>
              <a:t>sostenibilidad-Enfoque </a:t>
            </a:r>
            <a:r>
              <a:rPr lang="es-ES" sz="2800" dirty="0">
                <a:latin typeface="+mn-lt"/>
              </a:rPr>
              <a:t>C</a:t>
            </a:r>
            <a:r>
              <a:rPr lang="es-ES" sz="2800" dirty="0" smtClean="0">
                <a:latin typeface="+mn-lt"/>
              </a:rPr>
              <a:t>onjunto</a:t>
            </a:r>
            <a:endParaRPr lang="es-EC" sz="2800" dirty="0">
              <a:latin typeface="+mn-lt"/>
            </a:endParaRPr>
          </a:p>
        </p:txBody>
      </p:sp>
      <p:sp>
        <p:nvSpPr>
          <p:cNvPr id="4" name="Isosceles Triangle 3"/>
          <p:cNvSpPr/>
          <p:nvPr/>
        </p:nvSpPr>
        <p:spPr>
          <a:xfrm rot="10800000">
            <a:off x="432741" y="3933056"/>
            <a:ext cx="9194777" cy="648074"/>
          </a:xfrm>
          <a:prstGeom prst="triangle">
            <a:avLst>
              <a:gd name="adj" fmla="val 4989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24 CuadroTexto"/>
          <p:cNvSpPr txBox="1"/>
          <p:nvPr/>
        </p:nvSpPr>
        <p:spPr>
          <a:xfrm>
            <a:off x="432742" y="1700808"/>
            <a:ext cx="1495922" cy="370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GT" sz="1600" dirty="0" smtClean="0"/>
              <a:t>Antecedentes </a:t>
            </a:r>
            <a:endParaRPr lang="es-GT" sz="1600" dirty="0"/>
          </a:p>
        </p:txBody>
      </p:sp>
      <p:sp>
        <p:nvSpPr>
          <p:cNvPr id="9" name="10 Rectángulo"/>
          <p:cNvSpPr/>
          <p:nvPr/>
        </p:nvSpPr>
        <p:spPr bwMode="auto">
          <a:xfrm>
            <a:off x="416496" y="2060848"/>
            <a:ext cx="9211024" cy="1872208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 smtClean="0">
                <a:latin typeface="+mn-lt"/>
              </a:rPr>
              <a:t>Contexto </a:t>
            </a:r>
            <a:r>
              <a:rPr lang="es-ES" sz="2400" b="1" dirty="0">
                <a:latin typeface="+mn-lt"/>
              </a:rPr>
              <a:t>Epidemiológico:</a:t>
            </a:r>
            <a:r>
              <a:rPr lang="es-ES" sz="2400" dirty="0">
                <a:latin typeface="+mn-lt"/>
              </a:rPr>
              <a:t> Los países en Centroamérica comparten características comunes en la epidemia de VIH, </a:t>
            </a:r>
            <a:r>
              <a:rPr lang="es-ES" sz="2400" dirty="0" smtClean="0">
                <a:latin typeface="+mn-lt"/>
              </a:rPr>
              <a:t>existe un progreso importante en la respuesta que </a:t>
            </a:r>
            <a:r>
              <a:rPr lang="es-ES" sz="2400" dirty="0">
                <a:latin typeface="+mn-lt"/>
              </a:rPr>
              <a:t>hace posible llegar al control de VIH </a:t>
            </a:r>
            <a:endParaRPr lang="en-US" sz="2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 smtClean="0">
                <a:latin typeface="+mn-lt"/>
              </a:rPr>
              <a:t>Alianzas</a:t>
            </a:r>
            <a:r>
              <a:rPr lang="es-ES" sz="2400" dirty="0">
                <a:latin typeface="+mn-lt"/>
              </a:rPr>
              <a:t>: Coordinación de socios internacionales (PAHO, ONUSIDA, CDC, PASCA y </a:t>
            </a:r>
            <a:r>
              <a:rPr lang="es-ES" sz="2400" dirty="0" smtClean="0">
                <a:latin typeface="+mn-lt"/>
              </a:rPr>
              <a:t>USAID)</a:t>
            </a:r>
            <a:endParaRPr lang="es-GT" sz="2400" dirty="0" smtClean="0">
              <a:latin typeface="+mn-lt"/>
            </a:endParaRPr>
          </a:p>
        </p:txBody>
      </p:sp>
      <p:sp>
        <p:nvSpPr>
          <p:cNvPr id="10" name="10 Rectángulo"/>
          <p:cNvSpPr/>
          <p:nvPr/>
        </p:nvSpPr>
        <p:spPr bwMode="auto">
          <a:xfrm>
            <a:off x="416496" y="4869160"/>
            <a:ext cx="9211024" cy="108012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s-ES" sz="2400" dirty="0">
                <a:latin typeface="+mn-lt"/>
              </a:rPr>
              <a:t>la región cuenta con las </a:t>
            </a:r>
            <a:r>
              <a:rPr lang="es-ES" sz="2400" u="sng" dirty="0">
                <a:latin typeface="+mn-lt"/>
              </a:rPr>
              <a:t>características necesarias</a:t>
            </a:r>
            <a:r>
              <a:rPr lang="es-ES" sz="2400" dirty="0">
                <a:latin typeface="+mn-lt"/>
              </a:rPr>
              <a:t> para lograr de manera sostenible el </a:t>
            </a:r>
            <a:r>
              <a:rPr lang="es-ES" sz="2400" u="sng" dirty="0">
                <a:latin typeface="+mn-lt"/>
              </a:rPr>
              <a:t>control completo de la epidemia </a:t>
            </a:r>
            <a:r>
              <a:rPr lang="es-ES" sz="2400" dirty="0">
                <a:latin typeface="+mn-lt"/>
              </a:rPr>
              <a:t>y contenerla como amenaza de salud pública 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10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customXsn xmlns="http://schemas.microsoft.com/office/2006/metadata/customXsn">
  <xsnLocation>http://tgf/sites/Operations/LAC/PrivateZone/Regional Meetings/Forms/Regional Meetings/e560a292c32558decustomXsn.xsn</xsnLocation>
  <cached>True</cached>
  <openByDefault>False</openByDefault>
  <xsnScope>http://tgf/sites/Operations/LAC/PrivateZone/Regional Meetings</xsnScope>
</customXsn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TemplateUrl xmlns="http://schemas.microsoft.com/sharepoint/v3" xsi:nil="true"/>
    <SubtType xmlns="1eaefc63-d69c-4f51-988e-1b456dd93559" xsi:nil="true"/>
    <gfGrant xmlns="1eaefc63-d69c-4f51-988e-1b456dd93559" xsi:nil="true"/>
    <_SourceUrl xmlns="http://schemas.microsoft.com/sharepoint/v3" xsi:nil="true"/>
    <GrantDocType xmlns="1eaefc63-d69c-4f51-988e-1b456dd93559" xsi:nil="true"/>
    <xd_ProgID xmlns="http://schemas.microsoft.com/sharepoint/v3" xsi:nil="true"/>
    <Order xmlns="http://schemas.microsoft.com/sharepoint/v3" xsi:nil="true"/>
    <_SharedFileIndex xmlns="http://schemas.microsoft.com/sharepoint/v3" xsi:nil="true"/>
    <MetaInfo xmlns="http://schemas.microsoft.com/sharepoint/v3" xsi:nil="true"/>
    <IsFinal xmlns="4f7cbd24-4da1-4bf5-a3b6-5876e4fcba12">NO</IsFina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BD7C4FA14DF54BA3B65876E4FCBA12" ma:contentTypeVersion="13" ma:contentTypeDescription="Create a new document." ma:contentTypeScope="" ma:versionID="03805f13a75e39838947269700b368db">
  <xsd:schema xmlns:xsd="http://www.w3.org/2001/XMLSchema" xmlns:p="http://schemas.microsoft.com/office/2006/metadata/properties" xmlns:ns1="http://schemas.microsoft.com/sharepoint/v3" xmlns:ns2="1eaefc63-d69c-4f51-988e-1b456dd93559" xmlns:ns3="4f7cbd24-4da1-4bf5-a3b6-5876e4fcba12" targetNamespace="http://schemas.microsoft.com/office/2006/metadata/properties" ma:root="true" ma:fieldsID="6b4dcc96a98a38d9f6f8277929ab2af5" ns1:_="" ns2:_="" ns3:_="">
    <xsd:import namespace="http://schemas.microsoft.com/sharepoint/v3"/>
    <xsd:import namespace="1eaefc63-d69c-4f51-988e-1b456dd93559"/>
    <xsd:import namespace="4f7cbd24-4da1-4bf5-a3b6-5876e4fcba12"/>
    <xsd:element name="properties">
      <xsd:complexType>
        <xsd:sequence>
          <xsd:element name="documentManagement">
            <xsd:complexType>
              <xsd:all>
                <xsd:element ref="ns2:gfGrant" minOccurs="0"/>
                <xsd:element ref="ns2:GrantDocType" minOccurs="0"/>
                <xsd:element ref="ns2:SubtType" minOccurs="0"/>
                <xsd:element ref="ns3:IsFinal" minOccurs="0"/>
                <xsd:element ref="ns1:_SourceUrl" minOccurs="0"/>
                <xsd:element ref="ns1:_SharedFileIndex" minOccurs="0"/>
                <xsd:element ref="ns1:_ModerationComments" minOccurs="0"/>
                <xsd:element ref="ns1:ContentTypeId" minOccurs="0"/>
                <xsd:element ref="ns1:TemplateUrl" minOccurs="0"/>
                <xsd:element ref="ns1:xd_ProgID" minOccurs="0"/>
                <xsd:element ref="ns1:xd_Signature" minOccurs="0"/>
                <xsd:element ref="ns1:ID" minOccurs="0"/>
                <xsd:element ref="ns1:Author" minOccurs="0"/>
                <xsd:element ref="ns1:Editor" minOccurs="0"/>
                <xsd:element ref="ns1:_HasCopyDestinations" minOccurs="0"/>
                <xsd:element ref="ns1:_CopySource" minOccurs="0"/>
                <xsd:element ref="ns1:_ModerationStatus" minOccurs="0"/>
                <xsd:element ref="ns1:FileRef" minOccurs="0"/>
                <xsd:element ref="ns1:FileDirRef" minOccurs="0"/>
                <xsd:element ref="ns1:Last_x0020_Modified" minOccurs="0"/>
                <xsd:element ref="ns1:Created_x0020_Date" minOccurs="0"/>
                <xsd:element ref="ns1:File_x0020_Size" minOccurs="0"/>
                <xsd:element ref="ns1:FSObjType" minOccurs="0"/>
                <xsd:element ref="ns1:CheckedOutUserId" minOccurs="0"/>
                <xsd:element ref="ns1:IsCheckedoutToLocal" minOccurs="0"/>
                <xsd:element ref="ns1:CheckoutUser" minOccurs="0"/>
                <xsd:element ref="ns1:UniqueId" minOccurs="0"/>
                <xsd:element ref="ns1:ProgId" minOccurs="0"/>
                <xsd:element ref="ns1:ScopeId" minOccurs="0"/>
                <xsd:element ref="ns1:VirusStatus" minOccurs="0"/>
                <xsd:element ref="ns1:CheckedOutTitle" minOccurs="0"/>
                <xsd:element ref="ns1:_CheckinComment" minOccurs="0"/>
                <xsd:element ref="ns1:MetaInfo" minOccurs="0"/>
                <xsd:element ref="ns1:_Level" minOccurs="0"/>
                <xsd:element ref="ns1:_IsCurrentVersion" minOccurs="0"/>
                <xsd:element ref="ns1:owshiddenversion" minOccurs="0"/>
                <xsd:element ref="ns1:_UIVersion" minOccurs="0"/>
                <xsd:element ref="ns1:_UIVersionString" minOccurs="0"/>
                <xsd:element ref="ns1:InstanceID" minOccurs="0"/>
                <xsd:element ref="ns1:Order" minOccurs="0"/>
                <xsd:element ref="ns1:GUID" minOccurs="0"/>
                <xsd:element ref="ns1:WorkflowVersion" minOccurs="0"/>
                <xsd:element ref="ns1:WorkflowInstanceID" minOccurs="0"/>
                <xsd:element ref="ns1:ParentVersionString" minOccurs="0"/>
                <xsd:element ref="ns1:ParentLeafName" minOccurs="0"/>
                <xsd:element ref="ns1:HTML_x0020_File_x0020_Type" minOccurs="0"/>
                <xsd:element ref="ns1:File_x0020_Typ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_SourceUrl" ma:index="6" nillable="true" ma:displayName="Source Url" ma:hidden="true" ma:internalName="_SourceUrl">
      <xsd:simpleType>
        <xsd:restriction base="dms:Text"/>
      </xsd:simpleType>
    </xsd:element>
    <xsd:element name="_SharedFileIndex" ma:index="7" nillable="true" ma:displayName="Shared File Index" ma:hidden="true" ma:internalName="_SharedFileIndex">
      <xsd:simpleType>
        <xsd:restriction base="dms:Text"/>
      </xsd:simpleType>
    </xsd:element>
    <xsd:element name="_ModerationComments" ma:index="8" nillable="true" ma:displayName="Approver Comments" ma:hidden="true" ma:internalName="_ModerationComments" ma:readOnly="true">
      <xsd:simpleType>
        <xsd:restriction base="dms:Note"/>
      </xsd:simpleType>
    </xsd:element>
    <xsd:element name="ContentTypeId" ma:index="9" nillable="true" ma:displayName="Content Type ID" ma:hidden="true" ma:internalName="ContentTypeId" ma:readOnly="true">
      <xsd:simpleType>
        <xsd:restriction base="dms:Unknown"/>
      </xsd:simpleType>
    </xsd:element>
    <xsd:element name="TemplateUrl" ma:index="10" nillable="true" ma:displayName="Template Link" ma:hidden="true" ma:internalName="TemplateUrl">
      <xsd:simpleType>
        <xsd:restriction base="dms:Text"/>
      </xsd:simpleType>
    </xsd:element>
    <xsd:element name="xd_ProgID" ma:index="11" nillable="true" ma:displayName="Html File Link" ma:hidden="true" ma:internalName="xd_ProgID">
      <xsd:simpleType>
        <xsd:restriction base="dms:Text"/>
      </xsd:simpleType>
    </xsd:element>
    <xsd:element name="xd_Signature" ma:index="12" nillable="true" ma:displayName="Is Signed" ma:hidden="true" ma:internalName="xd_Signature" ma:readOnly="true">
      <xsd:simpleType>
        <xsd:restriction base="dms:Boolean"/>
      </xsd:simpleType>
    </xsd:element>
    <xsd:element name="ID" ma:index="13" nillable="true" ma:displayName="ID" ma:internalName="ID" ma:readOnly="true">
      <xsd:simpleType>
        <xsd:restriction base="dms:Unknown"/>
      </xsd:simpleType>
    </xsd:element>
    <xsd:element name="Author" ma:index="16" nillable="true" ma:displayName="Created By" ma:list="UserInfo" ma:internalName="Auth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" ma:index="18" nillable="true" ma:displayName="Modified By" ma:list="UserInfo" ma:internalName="Edit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HasCopyDestinations" ma:index="19" nillable="true" ma:displayName="Has Copy Destinations" ma:hidden="true" ma:internalName="_HasCopyDestinations" ma:readOnly="true">
      <xsd:simpleType>
        <xsd:restriction base="dms:Boolean"/>
      </xsd:simpleType>
    </xsd:element>
    <xsd:element name="_CopySource" ma:index="20" nillable="true" ma:displayName="Copy Source" ma:internalName="_CopySource" ma:readOnly="true">
      <xsd:simpleType>
        <xsd:restriction base="dms:Text"/>
      </xsd:simpleType>
    </xsd:element>
    <xsd:element name="_ModerationStatus" ma:index="21" nillable="true" ma:displayName="Approval Status" ma:default="0" ma:hidden="true" ma:internalName="_ModerationStatus" ma:readOnly="true">
      <xsd:simpleType>
        <xsd:restriction base="dms:Unknown"/>
      </xsd:simpleType>
    </xsd:element>
    <xsd:element name="FileRef" ma:index="22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DirRef" ma:index="23" nillable="true" ma:displayName="Path" ma:hidden="true" ma:list="Docs" ma:internalName="FileDirRef" ma:readOnly="true" ma:showField="DirName">
      <xsd:simpleType>
        <xsd:restriction base="dms:Lookup"/>
      </xsd:simpleType>
    </xsd:element>
    <xsd:element name="Last_x0020_Modified" ma:index="24" nillable="true" ma:displayName="Modified" ma:format="TRUE" ma:hidden="true" ma:list="Docs" ma:internalName="Last_x0020_Modified" ma:readOnly="true" ma:showField="TimeLastModified">
      <xsd:simpleType>
        <xsd:restriction base="dms:Lookup"/>
      </xsd:simpleType>
    </xsd:element>
    <xsd:element name="Created_x0020_Date" ma:index="25" nillable="true" ma:displayName="Created" ma:format="TRUE" ma:hidden="true" ma:list="Docs" ma:internalName="Created_x0020_Date" ma:readOnly="true" ma:showField="TimeCreated">
      <xsd:simpleType>
        <xsd:restriction base="dms:Lookup"/>
      </xsd:simpleType>
    </xsd:element>
    <xsd:element name="File_x0020_Size" ma:index="26" nillable="true" ma:displayName="File Size" ma:format="TRUE" ma:hidden="true" ma:list="Docs" ma:internalName="File_x0020_Size" ma:readOnly="true" ma:showField="SizeInKB">
      <xsd:simpleType>
        <xsd:restriction base="dms:Lookup"/>
      </xsd:simpleType>
    </xsd:element>
    <xsd:element name="FSObjType" ma:index="27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CheckedOutUserId" ma:index="29" nillable="true" ma:displayName="ID of the User who has the item Checked Out" ma:hidden="true" ma:list="Docs" ma:internalName="CheckedOutUserId" ma:readOnly="true" ma:showField="CheckoutUserId">
      <xsd:simpleType>
        <xsd:restriction base="dms:Lookup"/>
      </xsd:simpleType>
    </xsd:element>
    <xsd:element name="IsCheckedoutToLocal" ma:index="30" nillable="true" ma:displayName="Is Checked out to local" ma:hidden="true" ma:list="Docs" ma:internalName="IsCheckedoutToLocal" ma:readOnly="true" ma:showField="IsCheckoutToLocal">
      <xsd:simpleType>
        <xsd:restriction base="dms:Lookup"/>
      </xsd:simpleType>
    </xsd:element>
    <xsd:element name="CheckoutUser" ma:index="31" nillable="true" ma:displayName="Checked Out To" ma:list="UserInfo" ma:internalName="CheckoutUse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UniqueId" ma:index="32" nillable="true" ma:displayName="Unique Id" ma:hidden="true" ma:list="Docs" ma:internalName="UniqueId" ma:readOnly="true" ma:showField="UniqueId">
      <xsd:simpleType>
        <xsd:restriction base="dms:Lookup"/>
      </xsd:simpleType>
    </xsd:element>
    <xsd:element name="ProgId" ma:index="33" nillable="true" ma:displayName="ProgId" ma:hidden="true" ma:list="Docs" ma:internalName="ProgId" ma:readOnly="true" ma:showField="ProgId">
      <xsd:simpleType>
        <xsd:restriction base="dms:Lookup"/>
      </xsd:simpleType>
    </xsd:element>
    <xsd:element name="ScopeId" ma:index="34" nillable="true" ma:displayName="ScopeId" ma:hidden="true" ma:list="Docs" ma:internalName="ScopeId" ma:readOnly="true" ma:showField="ScopeId">
      <xsd:simpleType>
        <xsd:restriction base="dms:Lookup"/>
      </xsd:simpleType>
    </xsd:element>
    <xsd:element name="VirusStatus" ma:index="35" nillable="true" ma:displayName="Virus Status" ma:format="TRUE" ma:hidden="true" ma:list="Docs" ma:internalName="VirusStatus" ma:readOnly="true" ma:showField="Size">
      <xsd:simpleType>
        <xsd:restriction base="dms:Lookup"/>
      </xsd:simpleType>
    </xsd:element>
    <xsd:element name="CheckedOutTitle" ma:index="36" nillable="true" ma:displayName="Checked Out To" ma:format="TRUE" ma:hidden="true" ma:list="Docs" ma:internalName="CheckedOutTitle" ma:readOnly="true" ma:showField="CheckedOutTitle">
      <xsd:simpleType>
        <xsd:restriction base="dms:Lookup"/>
      </xsd:simpleType>
    </xsd:element>
    <xsd:element name="_CheckinComment" ma:index="37" nillable="true" ma:displayName="Check In Comment" ma:format="TRUE" ma:list="Docs" ma:internalName="_CheckinComment" ma:readOnly="true" ma:showField="CheckinComment">
      <xsd:simpleType>
        <xsd:restriction base="dms:Lookup"/>
      </xsd:simpleType>
    </xsd:element>
    <xsd:element name="MetaInfo" ma:index="48" nillable="true" ma:displayName="Property Bag" ma:hidden="true" ma:list="Docs" ma:internalName="MetaInfo" ma:showField="MetaInfo">
      <xsd:simpleType>
        <xsd:restriction base="dms:Lookup"/>
      </xsd:simpleType>
    </xsd:element>
    <xsd:element name="_Level" ma:index="49" nillable="true" ma:displayName="Level" ma:hidden="true" ma:internalName="_Level" ma:readOnly="true">
      <xsd:simpleType>
        <xsd:restriction base="dms:Unknown"/>
      </xsd:simpleType>
    </xsd:element>
    <xsd:element name="_IsCurrentVersion" ma:index="50" nillable="true" ma:displayName="Is Current Version" ma:hidden="true" ma:internalName="_IsCurrentVersion" ma:readOnly="true">
      <xsd:simpleType>
        <xsd:restriction base="dms:Boolean"/>
      </xsd:simpleType>
    </xsd:element>
    <xsd:element name="owshiddenversion" ma:index="54" nillable="true" ma:displayName="owshiddenversion" ma:hidden="true" ma:internalName="owshiddenversion" ma:readOnly="true">
      <xsd:simpleType>
        <xsd:restriction base="dms:Unknown"/>
      </xsd:simpleType>
    </xsd:element>
    <xsd:element name="_UIVersion" ma:index="55" nillable="true" ma:displayName="UI Version" ma:hidden="true" ma:internalName="_UIVersion" ma:readOnly="true">
      <xsd:simpleType>
        <xsd:restriction base="dms:Unknown"/>
      </xsd:simpleType>
    </xsd:element>
    <xsd:element name="_UIVersionString" ma:index="56" nillable="true" ma:displayName="Version" ma:internalName="_UIVersionString" ma:readOnly="true">
      <xsd:simpleType>
        <xsd:restriction base="dms:Text"/>
      </xsd:simpleType>
    </xsd:element>
    <xsd:element name="InstanceID" ma:index="57" nillable="true" ma:displayName="Instance ID" ma:hidden="true" ma:internalName="InstanceID" ma:readOnly="true">
      <xsd:simpleType>
        <xsd:restriction base="dms:Unknown"/>
      </xsd:simpleType>
    </xsd:element>
    <xsd:element name="Order" ma:index="58" nillable="true" ma:displayName="Order" ma:hidden="true" ma:internalName="Order">
      <xsd:simpleType>
        <xsd:restriction base="dms:Number"/>
      </xsd:simpleType>
    </xsd:element>
    <xsd:element name="GUID" ma:index="59" nillable="true" ma:displayName="GUID" ma:hidden="true" ma:internalName="GUID" ma:readOnly="true">
      <xsd:simpleType>
        <xsd:restriction base="dms:Unknown"/>
      </xsd:simpleType>
    </xsd:element>
    <xsd:element name="WorkflowVersion" ma:index="60" nillable="true" ma:displayName="Workflow Version" ma:hidden="true" ma:internalName="WorkflowVersion" ma:readOnly="true">
      <xsd:simpleType>
        <xsd:restriction base="dms:Unknown"/>
      </xsd:simpleType>
    </xsd:element>
    <xsd:element name="WorkflowInstanceID" ma:index="61" nillable="true" ma:displayName="Workflow Instance ID" ma:hidden="true" ma:internalName="WorkflowInstanceID" ma:readOnly="true">
      <xsd:simpleType>
        <xsd:restriction base="dms:Unknown"/>
      </xsd:simpleType>
    </xsd:element>
    <xsd:element name="ParentVersionString" ma:index="62" nillable="true" ma:displayName="Source Version (Converted Document)" ma:hidden="true" ma:list="Docs" ma:internalName="ParentVersionString" ma:readOnly="true" ma:showField="ParentVersionString">
      <xsd:simpleType>
        <xsd:restriction base="dms:Lookup"/>
      </xsd:simpleType>
    </xsd:element>
    <xsd:element name="ParentLeafName" ma:index="63" nillable="true" ma:displayName="Source Name (Converted Document)" ma:hidden="true" ma:list="Docs" ma:internalName="ParentLeafName" ma:readOnly="true" ma:showField="ParentLeafName">
      <xsd:simpleType>
        <xsd:restriction base="dms:Lookup"/>
      </xsd:simpleType>
    </xsd:element>
    <xsd:element name="HTML_x0020_File_x0020_Type" ma:index="68" nillable="true" ma:displayName="HTML File Type" ma:hidden="true" ma:internalName="HTML_x0020_File_x0020_Type" ma:readOnly="true">
      <xsd:simpleType>
        <xsd:restriction base="dms:Text"/>
      </xsd:simpleType>
    </xsd:element>
    <xsd:element name="File_x0020_Type" ma:index="69" nillable="true" ma:displayName="File Type" ma:hidden="true" ma:internalName="File_x0020_Type" ma:readOnly="true">
      <xsd:simpleType>
        <xsd:restriction base="dms:Text"/>
      </xsd:simpleType>
    </xsd:element>
  </xsd:schema>
  <xsd:schema xmlns:xsd="http://www.w3.org/2001/XMLSchema" xmlns:dms="http://schemas.microsoft.com/office/2006/documentManagement/types" targetNamespace="1eaefc63-d69c-4f51-988e-1b456dd93559" elementFormDefault="qualified">
    <xsd:import namespace="http://schemas.microsoft.com/office/2006/documentManagement/types"/>
    <xsd:element name="gfGrant" ma:index="2" nillable="true" ma:displayName="Grant" ma:list="{1149e032-0cc0-4c62-bd02-6853776f06e5}" ma:internalName="gfGrant" ma:showField="Title" ma:web="1eaefc63-d69c-4f51-988e-1b456dd93559">
      <xsd:simpleType>
        <xsd:restriction base="dms:Lookup"/>
      </xsd:simpleType>
    </xsd:element>
    <xsd:element name="GrantDocType" ma:index="3" nillable="true" ma:displayName="Document type" ma:description="Please select Grant Document Type" ma:list="{cf59afc2-f10b-4b65-8ef6-9a8ce10b0870}" ma:internalName="GrantDocType" ma:showField="Title" ma:web="1eaefc63-d69c-4f51-988e-1b456dd93559">
      <xsd:simpleType>
        <xsd:restriction base="dms:Lookup"/>
      </xsd:simpleType>
    </xsd:element>
    <xsd:element name="SubtType" ma:index="4" nillable="true" ma:displayName="Sub Type" ma:description="Subtype description, Maximum of 255 characters, e.g. IL1 , IL2" ma:internalName="SubtType">
      <xsd:simpleType>
        <xsd:restriction base="dms:Text">
          <xsd:maxLength value="255"/>
        </xsd:restriction>
      </xsd:simpleType>
    </xsd:element>
  </xsd:schema>
  <xsd:schema xmlns:xsd="http://www.w3.org/2001/XMLSchema" xmlns:dms="http://schemas.microsoft.com/office/2006/documentManagement/types" targetNamespace="4f7cbd24-4da1-4bf5-a3b6-5876e4fcba12" elementFormDefault="qualified">
    <xsd:import namespace="http://schemas.microsoft.com/office/2006/documentManagement/types"/>
    <xsd:element name="IsFinal" ma:index="5" nillable="true" ma:displayName="IsFinal" ma:default="NO" ma:description="Please specify if this is the final version of the document" ma:format="RadioButtons" ma:internalName="IsFinal">
      <xsd:simpleType>
        <xsd:restriction base="dms:Choice">
          <xsd:enumeration value="NO"/>
          <xsd:enumeration value="Y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3C771BDA-1E96-441D-98E8-F1A0B7877B49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0734DE6E-A702-4199-9D94-588FFFFFE1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B5A932-E98D-4A67-9C86-9E1766CD9337}">
  <ds:schemaRefs>
    <ds:schemaRef ds:uri="http://purl.org/dc/elements/1.1/"/>
    <ds:schemaRef ds:uri="http://purl.org/dc/terms/"/>
    <ds:schemaRef ds:uri="http://www.w3.org/XML/1998/namespace"/>
    <ds:schemaRef ds:uri="4f7cbd24-4da1-4bf5-a3b6-5876e4fcba12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1eaefc63-d69c-4f51-988e-1b456dd93559"/>
    <ds:schemaRef ds:uri="http://schemas.microsoft.com/sharepoint/v3"/>
  </ds:schemaRefs>
</ds:datastoreItem>
</file>

<file path=customXml/itemProps4.xml><?xml version="1.0" encoding="utf-8"?>
<ds:datastoreItem xmlns:ds="http://schemas.openxmlformats.org/officeDocument/2006/customXml" ds:itemID="{4811BA60-D27C-4803-A92F-D3DC58DADD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eaefc63-d69c-4f51-988e-1b456dd93559"/>
    <ds:schemaRef ds:uri="4f7cbd24-4da1-4bf5-a3b6-5876e4fcba12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17747</TotalTime>
  <Words>1133</Words>
  <Application>Microsoft Office PowerPoint</Application>
  <PresentationFormat>A4 (210 x 297 mm)</PresentationFormat>
  <Paragraphs>146</Paragraphs>
  <Slides>17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Custom Design</vt:lpstr>
      <vt:lpstr>Estrategia de Sostenibilidad para América Central </vt:lpstr>
      <vt:lpstr>Antecedentes-estrategia de sostenibilidad </vt:lpstr>
      <vt:lpstr>Presentación de PowerPoint</vt:lpstr>
      <vt:lpstr>La importancia de la sostenibilidad  en VIH </vt:lpstr>
      <vt:lpstr>Presentación de PowerPoint</vt:lpstr>
      <vt:lpstr>Presentación de PowerPoint</vt:lpstr>
      <vt:lpstr>Presentación de PowerPoint</vt:lpstr>
      <vt:lpstr>  Estrategia de sostenibilidad-Enfoque Conjunto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Ventajas y resumen  </vt:lpstr>
      <vt:lpstr>Presentación de PowerPoint</vt:lpstr>
      <vt:lpstr>Presentación de PowerPoint</vt:lpstr>
    </vt:vector>
  </TitlesOfParts>
  <Company>The Global Fund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grant performance framework</dc:title>
  <dc:creator>A2F</dc:creator>
  <cp:lastModifiedBy>Anieto</cp:lastModifiedBy>
  <cp:revision>377</cp:revision>
  <cp:lastPrinted>2014-03-10T14:08:51Z</cp:lastPrinted>
  <dcterms:created xsi:type="dcterms:W3CDTF">2013-06-19T10:43:56Z</dcterms:created>
  <dcterms:modified xsi:type="dcterms:W3CDTF">2014-07-24T06:42:10Z</dcterms:modified>
</cp:coreProperties>
</file>