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97" r:id="rId3"/>
    <p:sldId id="303" r:id="rId4"/>
    <p:sldId id="309" r:id="rId5"/>
    <p:sldId id="310" r:id="rId6"/>
    <p:sldId id="312" r:id="rId7"/>
    <p:sldId id="313" r:id="rId8"/>
    <p:sldId id="314" r:id="rId9"/>
    <p:sldId id="315" r:id="rId10"/>
    <p:sldId id="317" r:id="rId11"/>
    <p:sldId id="308" r:id="rId12"/>
    <p:sldId id="311" r:id="rId13"/>
    <p:sldId id="316" r:id="rId14"/>
    <p:sldId id="318" r:id="rId15"/>
    <p:sldId id="289" r:id="rId16"/>
    <p:sldId id="276" r:id="rId17"/>
    <p:sldId id="301" r:id="rId18"/>
  </p:sldIdLst>
  <p:sldSz cx="9144000" cy="6858000" type="screen4x3"/>
  <p:notesSz cx="6858000" cy="9144000"/>
  <p:defaultTextStyle>
    <a:defPPr>
      <a:defRPr lang="es-S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Estilo medio 1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2838BEF-8BB2-4498-84A7-C5851F593DF1}" styleName="Estilo medio 4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200" autoAdjust="0"/>
  </p:normalViewPr>
  <p:slideViewPr>
    <p:cSldViewPr>
      <p:cViewPr varScale="1">
        <p:scale>
          <a:sx n="97" d="100"/>
          <a:sy n="97" d="100"/>
        </p:scale>
        <p:origin x="384"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Untitled:Users:admin:Desktop:Logro%20grafico%20presentaci&#243;n%20dic.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Untitled:Users:admin:Library:Caches:TemporaryItems:Outlook%20Temp:Copia%20de%20Avance%20del%20desempe&#241;o%20en%20metas[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view3D>
      <c:rotX val="15"/>
      <c:rotY val="30"/>
      <c:rAngAx val="0"/>
    </c:view3D>
    <c:floor>
      <c:thickness val="0"/>
    </c:floor>
    <c:sideWall>
      <c:thickness val="0"/>
    </c:sideWall>
    <c:backWall>
      <c:thickness val="0"/>
    </c:backWall>
    <c:plotArea>
      <c:layout>
        <c:manualLayout>
          <c:layoutTarget val="inner"/>
          <c:xMode val="edge"/>
          <c:yMode val="edge"/>
          <c:x val="4.8126151784218502E-2"/>
          <c:y val="6.1176470588235297E-2"/>
          <c:w val="0.89709876026135005"/>
          <c:h val="0.73013358036127796"/>
        </c:manualLayout>
      </c:layout>
      <c:area3DChart>
        <c:grouping val="standard"/>
        <c:varyColors val="0"/>
        <c:ser>
          <c:idx val="0"/>
          <c:order val="0"/>
          <c:tx>
            <c:strRef>
              <c:f>'Grafica Presentación'!$A$5</c:f>
              <c:strCache>
                <c:ptCount val="1"/>
                <c:pt idx="0">
                  <c:v>TS</c:v>
                </c:pt>
              </c:strCache>
            </c:strRef>
          </c:tx>
          <c:cat>
            <c:strRef>
              <c:f>'Grafica Presentación'!$B$3:$F$4</c:f>
              <c:strCache>
                <c:ptCount val="5"/>
                <c:pt idx="0">
                  <c:v>Porcentaje de logro a Junio</c:v>
                </c:pt>
                <c:pt idx="1">
                  <c:v>Porcentaje de Logro a Septiembre</c:v>
                </c:pt>
                <c:pt idx="2">
                  <c:v>Porcentaje de logro a Octubre</c:v>
                </c:pt>
                <c:pt idx="3">
                  <c:v>Porcentaje de logro a Noviembre</c:v>
                </c:pt>
                <c:pt idx="4">
                  <c:v>Porcentaje de logro actual</c:v>
                </c:pt>
              </c:strCache>
            </c:strRef>
          </c:cat>
          <c:val>
            <c:numRef>
              <c:f>'Grafica Presentación'!$B$5:$F$5</c:f>
              <c:numCache>
                <c:formatCode>0%</c:formatCode>
                <c:ptCount val="5"/>
                <c:pt idx="0">
                  <c:v>3.7600000000000001E-2</c:v>
                </c:pt>
                <c:pt idx="1">
                  <c:v>0.13</c:v>
                </c:pt>
                <c:pt idx="2">
                  <c:v>0.27</c:v>
                </c:pt>
                <c:pt idx="3">
                  <c:v>0.68</c:v>
                </c:pt>
                <c:pt idx="4">
                  <c:v>0.76</c:v>
                </c:pt>
              </c:numCache>
            </c:numRef>
          </c:val>
        </c:ser>
        <c:ser>
          <c:idx val="1"/>
          <c:order val="1"/>
          <c:tx>
            <c:strRef>
              <c:f>'Grafica Presentación'!$A$6</c:f>
              <c:strCache>
                <c:ptCount val="1"/>
                <c:pt idx="0">
                  <c:v>TRANS</c:v>
                </c:pt>
              </c:strCache>
            </c:strRef>
          </c:tx>
          <c:cat>
            <c:strRef>
              <c:f>'Grafica Presentación'!$B$3:$F$4</c:f>
              <c:strCache>
                <c:ptCount val="5"/>
                <c:pt idx="0">
                  <c:v>Porcentaje de logro a Junio</c:v>
                </c:pt>
                <c:pt idx="1">
                  <c:v>Porcentaje de Logro a Septiembre</c:v>
                </c:pt>
                <c:pt idx="2">
                  <c:v>Porcentaje de logro a Octubre</c:v>
                </c:pt>
                <c:pt idx="3">
                  <c:v>Porcentaje de logro a Noviembre</c:v>
                </c:pt>
                <c:pt idx="4">
                  <c:v>Porcentaje de logro actual</c:v>
                </c:pt>
              </c:strCache>
            </c:strRef>
          </c:cat>
          <c:val>
            <c:numRef>
              <c:f>'Grafica Presentación'!$B$6:$F$6</c:f>
              <c:numCache>
                <c:formatCode>0%</c:formatCode>
                <c:ptCount val="5"/>
                <c:pt idx="0">
                  <c:v>0.155</c:v>
                </c:pt>
                <c:pt idx="1">
                  <c:v>0.19</c:v>
                </c:pt>
                <c:pt idx="2">
                  <c:v>0.28999999999999998</c:v>
                </c:pt>
                <c:pt idx="3">
                  <c:v>0.76</c:v>
                </c:pt>
                <c:pt idx="4">
                  <c:v>0.76</c:v>
                </c:pt>
              </c:numCache>
            </c:numRef>
          </c:val>
        </c:ser>
        <c:ser>
          <c:idx val="2"/>
          <c:order val="2"/>
          <c:tx>
            <c:strRef>
              <c:f>'Grafica Presentación'!$A$7</c:f>
              <c:strCache>
                <c:ptCount val="1"/>
                <c:pt idx="0">
                  <c:v>HSH</c:v>
                </c:pt>
              </c:strCache>
            </c:strRef>
          </c:tx>
          <c:spPr>
            <a:solidFill>
              <a:schemeClr val="accent6"/>
            </a:solidFill>
          </c:spPr>
          <c:cat>
            <c:strRef>
              <c:f>'Grafica Presentación'!$B$3:$F$4</c:f>
              <c:strCache>
                <c:ptCount val="5"/>
                <c:pt idx="0">
                  <c:v>Porcentaje de logro a Junio</c:v>
                </c:pt>
                <c:pt idx="1">
                  <c:v>Porcentaje de Logro a Septiembre</c:v>
                </c:pt>
                <c:pt idx="2">
                  <c:v>Porcentaje de logro a Octubre</c:v>
                </c:pt>
                <c:pt idx="3">
                  <c:v>Porcentaje de logro a Noviembre</c:v>
                </c:pt>
                <c:pt idx="4">
                  <c:v>Porcentaje de logro actual</c:v>
                </c:pt>
              </c:strCache>
            </c:strRef>
          </c:cat>
          <c:val>
            <c:numRef>
              <c:f>'Grafica Presentación'!$B$7:$F$7</c:f>
              <c:numCache>
                <c:formatCode>0%</c:formatCode>
                <c:ptCount val="5"/>
                <c:pt idx="0">
                  <c:v>0.1</c:v>
                </c:pt>
                <c:pt idx="1">
                  <c:v>0.22</c:v>
                </c:pt>
                <c:pt idx="2">
                  <c:v>0.31</c:v>
                </c:pt>
                <c:pt idx="3">
                  <c:v>0.85</c:v>
                </c:pt>
                <c:pt idx="4">
                  <c:v>0.91</c:v>
                </c:pt>
              </c:numCache>
            </c:numRef>
          </c:val>
        </c:ser>
        <c:dLbls>
          <c:showLegendKey val="0"/>
          <c:showVal val="0"/>
          <c:showCatName val="0"/>
          <c:showSerName val="0"/>
          <c:showPercent val="0"/>
          <c:showBubbleSize val="0"/>
        </c:dLbls>
        <c:axId val="167794448"/>
        <c:axId val="167794840"/>
        <c:axId val="110335552"/>
      </c:area3DChart>
      <c:catAx>
        <c:axId val="167794448"/>
        <c:scaling>
          <c:orientation val="minMax"/>
        </c:scaling>
        <c:delete val="0"/>
        <c:axPos val="b"/>
        <c:numFmt formatCode="General" sourceLinked="0"/>
        <c:majorTickMark val="out"/>
        <c:minorTickMark val="none"/>
        <c:tickLblPos val="nextTo"/>
        <c:crossAx val="167794840"/>
        <c:crosses val="autoZero"/>
        <c:auto val="1"/>
        <c:lblAlgn val="ctr"/>
        <c:lblOffset val="100"/>
        <c:noMultiLvlLbl val="0"/>
      </c:catAx>
      <c:valAx>
        <c:axId val="167794840"/>
        <c:scaling>
          <c:orientation val="minMax"/>
        </c:scaling>
        <c:delete val="0"/>
        <c:axPos val="l"/>
        <c:majorGridlines/>
        <c:numFmt formatCode="0%" sourceLinked="1"/>
        <c:majorTickMark val="out"/>
        <c:minorTickMark val="none"/>
        <c:tickLblPos val="nextTo"/>
        <c:crossAx val="167794448"/>
        <c:crosses val="autoZero"/>
        <c:crossBetween val="midCat"/>
      </c:valAx>
      <c:serAx>
        <c:axId val="110335552"/>
        <c:scaling>
          <c:orientation val="minMax"/>
        </c:scaling>
        <c:delete val="0"/>
        <c:axPos val="b"/>
        <c:majorTickMark val="out"/>
        <c:minorTickMark val="none"/>
        <c:tickLblPos val="nextTo"/>
        <c:crossAx val="167794840"/>
        <c:crosses val="autoZero"/>
      </c:serAx>
    </c:plotArea>
    <c:legend>
      <c:legendPos val="r"/>
      <c:layout/>
      <c:overlay val="0"/>
    </c:legend>
    <c:plotVisOnly val="1"/>
    <c:dispBlanksAs val="zero"/>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18"/>
    </mc:Choice>
    <mc:Fallback>
      <c:style val="18"/>
    </mc:Fallback>
  </mc:AlternateContent>
  <c:chart>
    <c:title>
      <c:layout/>
      <c:overlay val="0"/>
    </c:title>
    <c:autoTitleDeleted val="0"/>
    <c:view3D>
      <c:rotX val="15"/>
      <c:rotY val="20"/>
      <c:rAngAx val="1"/>
    </c:view3D>
    <c:floor>
      <c:thickness val="0"/>
    </c:floor>
    <c:sideWall>
      <c:thickness val="0"/>
    </c:sideWall>
    <c:backWall>
      <c:thickness val="0"/>
    </c:backWall>
    <c:plotArea>
      <c:layout/>
      <c:bar3DChart>
        <c:barDir val="col"/>
        <c:grouping val="stacked"/>
        <c:varyColors val="0"/>
        <c:ser>
          <c:idx val="0"/>
          <c:order val="0"/>
          <c:tx>
            <c:strRef>
              <c:f>Hoja1!$B$4</c:f>
              <c:strCache>
                <c:ptCount val="1"/>
                <c:pt idx="0">
                  <c:v>Procentaje de logro a la fecha</c:v>
                </c:pt>
              </c:strCache>
            </c:strRef>
          </c:tx>
          <c:invertIfNegative val="0"/>
          <c:dPt>
            <c:idx val="1"/>
            <c:invertIfNegative val="0"/>
            <c:bubble3D val="0"/>
            <c:spPr>
              <a:solidFill>
                <a:schemeClr val="accent2">
                  <a:lumMod val="75000"/>
                </a:schemeClr>
              </a:solidFill>
            </c:spPr>
          </c:dPt>
          <c:dPt>
            <c:idx val="2"/>
            <c:invertIfNegative val="0"/>
            <c:bubble3D val="0"/>
            <c:spPr>
              <a:solidFill>
                <a:schemeClr val="accent6">
                  <a:lumMod val="75000"/>
                </a:schemeClr>
              </a:solidFill>
            </c:spPr>
          </c:dPt>
          <c:cat>
            <c:strRef>
              <c:f>Hoja1!$A$5:$A$7</c:f>
              <c:strCache>
                <c:ptCount val="3"/>
                <c:pt idx="0">
                  <c:v>HSH</c:v>
                </c:pt>
                <c:pt idx="1">
                  <c:v>TS</c:v>
                </c:pt>
                <c:pt idx="2">
                  <c:v>TRANS</c:v>
                </c:pt>
              </c:strCache>
            </c:strRef>
          </c:cat>
          <c:val>
            <c:numRef>
              <c:f>Hoja1!$B$5:$B$7</c:f>
              <c:numCache>
                <c:formatCode>0%</c:formatCode>
                <c:ptCount val="3"/>
                <c:pt idx="0">
                  <c:v>2.21</c:v>
                </c:pt>
                <c:pt idx="1">
                  <c:v>1.17</c:v>
                </c:pt>
                <c:pt idx="2">
                  <c:v>0.95</c:v>
                </c:pt>
              </c:numCache>
            </c:numRef>
          </c:val>
        </c:ser>
        <c:dLbls>
          <c:showLegendKey val="0"/>
          <c:showVal val="0"/>
          <c:showCatName val="0"/>
          <c:showSerName val="0"/>
          <c:showPercent val="0"/>
          <c:showBubbleSize val="0"/>
        </c:dLbls>
        <c:gapWidth val="150"/>
        <c:shape val="box"/>
        <c:axId val="167795624"/>
        <c:axId val="167796016"/>
        <c:axId val="0"/>
      </c:bar3DChart>
      <c:catAx>
        <c:axId val="167795624"/>
        <c:scaling>
          <c:orientation val="minMax"/>
        </c:scaling>
        <c:delete val="0"/>
        <c:axPos val="b"/>
        <c:numFmt formatCode="General" sourceLinked="0"/>
        <c:majorTickMark val="out"/>
        <c:minorTickMark val="none"/>
        <c:tickLblPos val="nextTo"/>
        <c:crossAx val="167796016"/>
        <c:crosses val="autoZero"/>
        <c:auto val="1"/>
        <c:lblAlgn val="ctr"/>
        <c:lblOffset val="100"/>
        <c:noMultiLvlLbl val="0"/>
      </c:catAx>
      <c:valAx>
        <c:axId val="167796016"/>
        <c:scaling>
          <c:orientation val="minMax"/>
        </c:scaling>
        <c:delete val="0"/>
        <c:axPos val="l"/>
        <c:majorGridlines/>
        <c:numFmt formatCode="0%" sourceLinked="1"/>
        <c:majorTickMark val="out"/>
        <c:minorTickMark val="none"/>
        <c:tickLblPos val="nextTo"/>
        <c:crossAx val="167795624"/>
        <c:crosses val="autoZero"/>
        <c:crossBetween val="between"/>
      </c:valAx>
    </c:plotArea>
    <c:legend>
      <c:legendPos val="r"/>
      <c:layout/>
      <c:overlay val="0"/>
    </c:legend>
    <c:plotVisOnly val="1"/>
    <c:dispBlanksAs val="gap"/>
    <c:showDLblsOverMax val="0"/>
  </c:chart>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D955524F-53A5-4BB2-B18F-F75613234E66}" type="datetimeFigureOut">
              <a:rPr lang="es-SV" smtClean="0"/>
              <a:t>03/12/2014</a:t>
            </a:fld>
            <a:endParaRPr lang="es-SV"/>
          </a:p>
        </p:txBody>
      </p:sp>
      <p:sp>
        <p:nvSpPr>
          <p:cNvPr id="5" name="Footer Placeholder 4"/>
          <p:cNvSpPr>
            <a:spLocks noGrp="1"/>
          </p:cNvSpPr>
          <p:nvPr>
            <p:ph type="ftr" sz="quarter" idx="11"/>
          </p:nvPr>
        </p:nvSpPr>
        <p:spPr/>
        <p:txBody>
          <a:bodyPr/>
          <a:lstStyle/>
          <a:p>
            <a:endParaRPr lang="es-SV"/>
          </a:p>
        </p:txBody>
      </p:sp>
      <p:sp>
        <p:nvSpPr>
          <p:cNvPr id="6" name="Slide Number Placeholder 5"/>
          <p:cNvSpPr>
            <a:spLocks noGrp="1"/>
          </p:cNvSpPr>
          <p:nvPr>
            <p:ph type="sldNum" sz="quarter" idx="12"/>
          </p:nvPr>
        </p:nvSpPr>
        <p:spPr/>
        <p:txBody>
          <a:bodyPr/>
          <a:lstStyle/>
          <a:p>
            <a:fld id="{E50637AF-7211-4739-83CA-154E6A1C34EA}" type="slidenum">
              <a:rPr lang="es-SV" smtClean="0"/>
              <a:t>‹Nº›</a:t>
            </a:fld>
            <a:endParaRPr lang="es-SV"/>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D955524F-53A5-4BB2-B18F-F75613234E66}" type="datetimeFigureOut">
              <a:rPr lang="es-SV" smtClean="0"/>
              <a:t>03/12/2014</a:t>
            </a:fld>
            <a:endParaRPr lang="es-SV"/>
          </a:p>
        </p:txBody>
      </p:sp>
      <p:sp>
        <p:nvSpPr>
          <p:cNvPr id="5" name="Footer Placeholder 4"/>
          <p:cNvSpPr>
            <a:spLocks noGrp="1"/>
          </p:cNvSpPr>
          <p:nvPr>
            <p:ph type="ftr" sz="quarter" idx="11"/>
          </p:nvPr>
        </p:nvSpPr>
        <p:spPr/>
        <p:txBody>
          <a:bodyPr/>
          <a:lstStyle/>
          <a:p>
            <a:endParaRPr lang="es-SV"/>
          </a:p>
        </p:txBody>
      </p:sp>
      <p:sp>
        <p:nvSpPr>
          <p:cNvPr id="6" name="Slide Number Placeholder 5"/>
          <p:cNvSpPr>
            <a:spLocks noGrp="1"/>
          </p:cNvSpPr>
          <p:nvPr>
            <p:ph type="sldNum" sz="quarter" idx="12"/>
          </p:nvPr>
        </p:nvSpPr>
        <p:spPr/>
        <p:txBody>
          <a:bodyPr/>
          <a:lstStyle/>
          <a:p>
            <a:fld id="{E50637AF-7211-4739-83CA-154E6A1C34EA}" type="slidenum">
              <a:rPr lang="es-SV" smtClean="0"/>
              <a:t>‹Nº›</a:t>
            </a:fld>
            <a:endParaRPr lang="es-SV"/>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D955524F-53A5-4BB2-B18F-F75613234E66}" type="datetimeFigureOut">
              <a:rPr lang="es-SV" smtClean="0"/>
              <a:t>03/12/2014</a:t>
            </a:fld>
            <a:endParaRPr lang="es-SV"/>
          </a:p>
        </p:txBody>
      </p:sp>
      <p:sp>
        <p:nvSpPr>
          <p:cNvPr id="5" name="Footer Placeholder 4"/>
          <p:cNvSpPr>
            <a:spLocks noGrp="1"/>
          </p:cNvSpPr>
          <p:nvPr>
            <p:ph type="ftr" sz="quarter" idx="11"/>
          </p:nvPr>
        </p:nvSpPr>
        <p:spPr/>
        <p:txBody>
          <a:bodyPr/>
          <a:lstStyle/>
          <a:p>
            <a:endParaRPr lang="es-SV"/>
          </a:p>
        </p:txBody>
      </p:sp>
      <p:sp>
        <p:nvSpPr>
          <p:cNvPr id="6" name="Slide Number Placeholder 5"/>
          <p:cNvSpPr>
            <a:spLocks noGrp="1"/>
          </p:cNvSpPr>
          <p:nvPr>
            <p:ph type="sldNum" sz="quarter" idx="12"/>
          </p:nvPr>
        </p:nvSpPr>
        <p:spPr/>
        <p:txBody>
          <a:bodyPr/>
          <a:lstStyle/>
          <a:p>
            <a:fld id="{E50637AF-7211-4739-83CA-154E6A1C34EA}" type="slidenum">
              <a:rPr lang="es-SV" smtClean="0"/>
              <a:t>‹Nº›</a:t>
            </a:fld>
            <a:endParaRPr lang="es-SV"/>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D955524F-53A5-4BB2-B18F-F75613234E66}" type="datetimeFigureOut">
              <a:rPr lang="es-SV" smtClean="0"/>
              <a:t>03/12/2014</a:t>
            </a:fld>
            <a:endParaRPr lang="es-SV"/>
          </a:p>
        </p:txBody>
      </p:sp>
      <p:sp>
        <p:nvSpPr>
          <p:cNvPr id="5" name="Footer Placeholder 4"/>
          <p:cNvSpPr>
            <a:spLocks noGrp="1"/>
          </p:cNvSpPr>
          <p:nvPr>
            <p:ph type="ftr" sz="quarter" idx="11"/>
          </p:nvPr>
        </p:nvSpPr>
        <p:spPr/>
        <p:txBody>
          <a:bodyPr/>
          <a:lstStyle/>
          <a:p>
            <a:endParaRPr lang="es-SV"/>
          </a:p>
        </p:txBody>
      </p:sp>
      <p:sp>
        <p:nvSpPr>
          <p:cNvPr id="6" name="Slide Number Placeholder 5"/>
          <p:cNvSpPr>
            <a:spLocks noGrp="1"/>
          </p:cNvSpPr>
          <p:nvPr>
            <p:ph type="sldNum" sz="quarter" idx="12"/>
          </p:nvPr>
        </p:nvSpPr>
        <p:spPr/>
        <p:txBody>
          <a:bodyPr/>
          <a:lstStyle/>
          <a:p>
            <a:fld id="{E50637AF-7211-4739-83CA-154E6A1C34EA}" type="slidenum">
              <a:rPr lang="es-SV" smtClean="0"/>
              <a:t>‹Nº›</a:t>
            </a:fld>
            <a:endParaRPr lang="es-SV"/>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D955524F-53A5-4BB2-B18F-F75613234E66}" type="datetimeFigureOut">
              <a:rPr lang="es-SV" smtClean="0"/>
              <a:t>03/12/2014</a:t>
            </a:fld>
            <a:endParaRPr lang="es-SV"/>
          </a:p>
        </p:txBody>
      </p:sp>
      <p:sp>
        <p:nvSpPr>
          <p:cNvPr id="5" name="Footer Placeholder 4"/>
          <p:cNvSpPr>
            <a:spLocks noGrp="1"/>
          </p:cNvSpPr>
          <p:nvPr>
            <p:ph type="ftr" sz="quarter" idx="11"/>
          </p:nvPr>
        </p:nvSpPr>
        <p:spPr/>
        <p:txBody>
          <a:bodyPr/>
          <a:lstStyle/>
          <a:p>
            <a:endParaRPr lang="es-SV"/>
          </a:p>
        </p:txBody>
      </p:sp>
      <p:sp>
        <p:nvSpPr>
          <p:cNvPr id="6" name="Slide Number Placeholder 5"/>
          <p:cNvSpPr>
            <a:spLocks noGrp="1"/>
          </p:cNvSpPr>
          <p:nvPr>
            <p:ph type="sldNum" sz="quarter" idx="12"/>
          </p:nvPr>
        </p:nvSpPr>
        <p:spPr/>
        <p:txBody>
          <a:bodyPr/>
          <a:lstStyle/>
          <a:p>
            <a:fld id="{E50637AF-7211-4739-83CA-154E6A1C34EA}" type="slidenum">
              <a:rPr lang="es-SV" smtClean="0"/>
              <a:t>‹Nº›</a:t>
            </a:fld>
            <a:endParaRPr lang="es-SV"/>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D955524F-53A5-4BB2-B18F-F75613234E66}" type="datetimeFigureOut">
              <a:rPr lang="es-SV" smtClean="0"/>
              <a:t>03/12/2014</a:t>
            </a:fld>
            <a:endParaRPr lang="es-SV"/>
          </a:p>
        </p:txBody>
      </p:sp>
      <p:sp>
        <p:nvSpPr>
          <p:cNvPr id="6" name="Footer Placeholder 5"/>
          <p:cNvSpPr>
            <a:spLocks noGrp="1"/>
          </p:cNvSpPr>
          <p:nvPr>
            <p:ph type="ftr" sz="quarter" idx="11"/>
          </p:nvPr>
        </p:nvSpPr>
        <p:spPr/>
        <p:txBody>
          <a:bodyPr/>
          <a:lstStyle/>
          <a:p>
            <a:endParaRPr lang="es-SV"/>
          </a:p>
        </p:txBody>
      </p:sp>
      <p:sp>
        <p:nvSpPr>
          <p:cNvPr id="7" name="Slide Number Placeholder 6"/>
          <p:cNvSpPr>
            <a:spLocks noGrp="1"/>
          </p:cNvSpPr>
          <p:nvPr>
            <p:ph type="sldNum" sz="quarter" idx="12"/>
          </p:nvPr>
        </p:nvSpPr>
        <p:spPr/>
        <p:txBody>
          <a:bodyPr/>
          <a:lstStyle/>
          <a:p>
            <a:fld id="{E50637AF-7211-4739-83CA-154E6A1C34EA}" type="slidenum">
              <a:rPr lang="es-SV" smtClean="0"/>
              <a:t>‹Nº›</a:t>
            </a:fld>
            <a:endParaRPr lang="es-SV"/>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Date Placeholder 6"/>
          <p:cNvSpPr>
            <a:spLocks noGrp="1"/>
          </p:cNvSpPr>
          <p:nvPr>
            <p:ph type="dt" sz="half" idx="10"/>
          </p:nvPr>
        </p:nvSpPr>
        <p:spPr/>
        <p:txBody>
          <a:bodyPr/>
          <a:lstStyle/>
          <a:p>
            <a:fld id="{D955524F-53A5-4BB2-B18F-F75613234E66}" type="datetimeFigureOut">
              <a:rPr lang="es-SV" smtClean="0"/>
              <a:t>03/12/2014</a:t>
            </a:fld>
            <a:endParaRPr lang="es-SV"/>
          </a:p>
        </p:txBody>
      </p:sp>
      <p:sp>
        <p:nvSpPr>
          <p:cNvPr id="8" name="Footer Placeholder 7"/>
          <p:cNvSpPr>
            <a:spLocks noGrp="1"/>
          </p:cNvSpPr>
          <p:nvPr>
            <p:ph type="ftr" sz="quarter" idx="11"/>
          </p:nvPr>
        </p:nvSpPr>
        <p:spPr/>
        <p:txBody>
          <a:bodyPr/>
          <a:lstStyle/>
          <a:p>
            <a:endParaRPr lang="es-SV"/>
          </a:p>
        </p:txBody>
      </p:sp>
      <p:sp>
        <p:nvSpPr>
          <p:cNvPr id="9" name="Slide Number Placeholder 8"/>
          <p:cNvSpPr>
            <a:spLocks noGrp="1"/>
          </p:cNvSpPr>
          <p:nvPr>
            <p:ph type="sldNum" sz="quarter" idx="12"/>
          </p:nvPr>
        </p:nvSpPr>
        <p:spPr/>
        <p:txBody>
          <a:bodyPr/>
          <a:lstStyle/>
          <a:p>
            <a:fld id="{E50637AF-7211-4739-83CA-154E6A1C34EA}" type="slidenum">
              <a:rPr lang="es-SV" smtClean="0"/>
              <a:t>‹Nº›</a:t>
            </a:fld>
            <a:endParaRPr lang="es-SV"/>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D955524F-53A5-4BB2-B18F-F75613234E66}" type="datetimeFigureOut">
              <a:rPr lang="es-SV" smtClean="0"/>
              <a:t>03/12/2014</a:t>
            </a:fld>
            <a:endParaRPr lang="es-SV"/>
          </a:p>
        </p:txBody>
      </p:sp>
      <p:sp>
        <p:nvSpPr>
          <p:cNvPr id="4" name="Footer Placeholder 3"/>
          <p:cNvSpPr>
            <a:spLocks noGrp="1"/>
          </p:cNvSpPr>
          <p:nvPr>
            <p:ph type="ftr" sz="quarter" idx="11"/>
          </p:nvPr>
        </p:nvSpPr>
        <p:spPr/>
        <p:txBody>
          <a:bodyPr/>
          <a:lstStyle/>
          <a:p>
            <a:endParaRPr lang="es-SV"/>
          </a:p>
        </p:txBody>
      </p:sp>
      <p:sp>
        <p:nvSpPr>
          <p:cNvPr id="5" name="Slide Number Placeholder 4"/>
          <p:cNvSpPr>
            <a:spLocks noGrp="1"/>
          </p:cNvSpPr>
          <p:nvPr>
            <p:ph type="sldNum" sz="quarter" idx="12"/>
          </p:nvPr>
        </p:nvSpPr>
        <p:spPr/>
        <p:txBody>
          <a:bodyPr/>
          <a:lstStyle/>
          <a:p>
            <a:fld id="{E50637AF-7211-4739-83CA-154E6A1C34EA}" type="slidenum">
              <a:rPr lang="es-SV" smtClean="0"/>
              <a:t>‹Nº›</a:t>
            </a:fld>
            <a:endParaRPr lang="es-SV"/>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55524F-53A5-4BB2-B18F-F75613234E66}" type="datetimeFigureOut">
              <a:rPr lang="es-SV" smtClean="0"/>
              <a:t>03/12/2014</a:t>
            </a:fld>
            <a:endParaRPr lang="es-SV"/>
          </a:p>
        </p:txBody>
      </p:sp>
      <p:sp>
        <p:nvSpPr>
          <p:cNvPr id="3" name="Footer Placeholder 2"/>
          <p:cNvSpPr>
            <a:spLocks noGrp="1"/>
          </p:cNvSpPr>
          <p:nvPr>
            <p:ph type="ftr" sz="quarter" idx="11"/>
          </p:nvPr>
        </p:nvSpPr>
        <p:spPr/>
        <p:txBody>
          <a:bodyPr/>
          <a:lstStyle/>
          <a:p>
            <a:endParaRPr lang="es-SV"/>
          </a:p>
        </p:txBody>
      </p:sp>
      <p:sp>
        <p:nvSpPr>
          <p:cNvPr id="4" name="Slide Number Placeholder 3"/>
          <p:cNvSpPr>
            <a:spLocks noGrp="1"/>
          </p:cNvSpPr>
          <p:nvPr>
            <p:ph type="sldNum" sz="quarter" idx="12"/>
          </p:nvPr>
        </p:nvSpPr>
        <p:spPr/>
        <p:txBody>
          <a:bodyPr/>
          <a:lstStyle/>
          <a:p>
            <a:fld id="{E50637AF-7211-4739-83CA-154E6A1C34EA}" type="slidenum">
              <a:rPr lang="es-SV" smtClean="0"/>
              <a:t>‹Nº›</a:t>
            </a:fld>
            <a:endParaRPr lang="es-SV"/>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D955524F-53A5-4BB2-B18F-F75613234E66}" type="datetimeFigureOut">
              <a:rPr lang="es-SV" smtClean="0"/>
              <a:t>03/12/2014</a:t>
            </a:fld>
            <a:endParaRPr lang="es-SV"/>
          </a:p>
        </p:txBody>
      </p:sp>
      <p:sp>
        <p:nvSpPr>
          <p:cNvPr id="6" name="Footer Placeholder 5"/>
          <p:cNvSpPr>
            <a:spLocks noGrp="1"/>
          </p:cNvSpPr>
          <p:nvPr>
            <p:ph type="ftr" sz="quarter" idx="11"/>
          </p:nvPr>
        </p:nvSpPr>
        <p:spPr/>
        <p:txBody>
          <a:bodyPr/>
          <a:lstStyle/>
          <a:p>
            <a:endParaRPr lang="es-SV"/>
          </a:p>
        </p:txBody>
      </p:sp>
      <p:sp>
        <p:nvSpPr>
          <p:cNvPr id="7" name="Slide Number Placeholder 6"/>
          <p:cNvSpPr>
            <a:spLocks noGrp="1"/>
          </p:cNvSpPr>
          <p:nvPr>
            <p:ph type="sldNum" sz="quarter" idx="12"/>
          </p:nvPr>
        </p:nvSpPr>
        <p:spPr/>
        <p:txBody>
          <a:bodyPr/>
          <a:lstStyle/>
          <a:p>
            <a:fld id="{E50637AF-7211-4739-83CA-154E6A1C34EA}" type="slidenum">
              <a:rPr lang="es-SV" smtClean="0"/>
              <a:t>‹Nº›</a:t>
            </a:fld>
            <a:endParaRPr lang="es-SV"/>
          </a:p>
        </p:txBody>
      </p:sp>
      <p:sp>
        <p:nvSpPr>
          <p:cNvPr id="9" name="Content Placeholder 8"/>
          <p:cNvSpPr>
            <a:spLocks noGrp="1"/>
          </p:cNvSpPr>
          <p:nvPr>
            <p:ph sz="quarter" idx="13"/>
          </p:nvPr>
        </p:nvSpPr>
        <p:spPr>
          <a:xfrm>
            <a:off x="304800" y="381000"/>
            <a:ext cx="7772400" cy="494284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smtClean="0"/>
              <a:t>Haga clic en el icono para agregar una imagen</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8" name="Date Placeholder 7"/>
          <p:cNvSpPr>
            <a:spLocks noGrp="1"/>
          </p:cNvSpPr>
          <p:nvPr>
            <p:ph type="dt" sz="half" idx="10"/>
          </p:nvPr>
        </p:nvSpPr>
        <p:spPr/>
        <p:txBody>
          <a:bodyPr/>
          <a:lstStyle/>
          <a:p>
            <a:fld id="{D955524F-53A5-4BB2-B18F-F75613234E66}" type="datetimeFigureOut">
              <a:rPr lang="es-SV" smtClean="0"/>
              <a:t>03/12/2014</a:t>
            </a:fld>
            <a:endParaRPr lang="es-SV"/>
          </a:p>
        </p:txBody>
      </p:sp>
      <p:sp>
        <p:nvSpPr>
          <p:cNvPr id="9" name="Slide Number Placeholder 8"/>
          <p:cNvSpPr>
            <a:spLocks noGrp="1"/>
          </p:cNvSpPr>
          <p:nvPr>
            <p:ph type="sldNum" sz="quarter" idx="11"/>
          </p:nvPr>
        </p:nvSpPr>
        <p:spPr/>
        <p:txBody>
          <a:bodyPr/>
          <a:lstStyle/>
          <a:p>
            <a:fld id="{E50637AF-7211-4739-83CA-154E6A1C34EA}" type="slidenum">
              <a:rPr lang="es-SV" smtClean="0"/>
              <a:t>‹Nº›</a:t>
            </a:fld>
            <a:endParaRPr lang="es-SV"/>
          </a:p>
        </p:txBody>
      </p:sp>
      <p:sp>
        <p:nvSpPr>
          <p:cNvPr id="10" name="Footer Placeholder 9"/>
          <p:cNvSpPr>
            <a:spLocks noGrp="1"/>
          </p:cNvSpPr>
          <p:nvPr>
            <p:ph type="ftr" sz="quarter" idx="12"/>
          </p:nvPr>
        </p:nvSpPr>
        <p:spPr/>
        <p:txBody>
          <a:bodyPr/>
          <a:lstStyle/>
          <a:p>
            <a:endParaRPr lang="es-SV"/>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E50637AF-7211-4739-83CA-154E6A1C34EA}" type="slidenum">
              <a:rPr lang="es-SV" smtClean="0"/>
              <a:t>‹Nº›</a:t>
            </a:fld>
            <a:endParaRPr lang="es-SV"/>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s-SV"/>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D955524F-53A5-4BB2-B18F-F75613234E66}" type="datetimeFigureOut">
              <a:rPr lang="es-SV" smtClean="0"/>
              <a:t>03/12/2014</a:t>
            </a:fld>
            <a:endParaRPr lang="es-SV"/>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79512" y="260649"/>
            <a:ext cx="8208912" cy="1800200"/>
          </a:xfrm>
        </p:spPr>
        <p:txBody>
          <a:bodyPr/>
          <a:lstStyle/>
          <a:p>
            <a:r>
              <a:rPr lang="es-SV" sz="4400" b="1" dirty="0" smtClean="0"/>
              <a:t/>
            </a:r>
            <a:br>
              <a:rPr lang="es-SV" sz="4400" b="1" dirty="0" smtClean="0"/>
            </a:br>
            <a:r>
              <a:rPr lang="es-SV" sz="4400" b="1" dirty="0"/>
              <a:t/>
            </a:r>
            <a:br>
              <a:rPr lang="es-SV" sz="4400" b="1" dirty="0"/>
            </a:br>
            <a:r>
              <a:rPr lang="es-SV" sz="4400" b="1" dirty="0" smtClean="0"/>
              <a:t/>
            </a:r>
            <a:br>
              <a:rPr lang="es-SV" sz="4400" b="1" dirty="0" smtClean="0"/>
            </a:br>
            <a:r>
              <a:rPr lang="es-SV" sz="4400" b="1" dirty="0"/>
              <a:t/>
            </a:r>
            <a:br>
              <a:rPr lang="es-SV" sz="4400" b="1" dirty="0"/>
            </a:br>
            <a:r>
              <a:rPr lang="es-SV" sz="4400" b="1" dirty="0" smtClean="0"/>
              <a:t/>
            </a:r>
            <a:br>
              <a:rPr lang="es-SV" sz="4400" b="1" dirty="0" smtClean="0"/>
            </a:br>
            <a:r>
              <a:rPr lang="es-SV" sz="4400" b="1" dirty="0"/>
              <a:t/>
            </a:r>
            <a:br>
              <a:rPr lang="es-SV" sz="4400" b="1" dirty="0"/>
            </a:br>
            <a:r>
              <a:rPr lang="es-SV" sz="4400" b="1" dirty="0" smtClean="0"/>
              <a:t>Avances Subvención PLAN-RP</a:t>
            </a:r>
            <a:endParaRPr lang="es-SV" sz="4400" b="1" dirty="0"/>
          </a:p>
        </p:txBody>
      </p:sp>
      <p:sp>
        <p:nvSpPr>
          <p:cNvPr id="3" name="2 Subtítulo"/>
          <p:cNvSpPr>
            <a:spLocks noGrp="1"/>
          </p:cNvSpPr>
          <p:nvPr>
            <p:ph type="subTitle" idx="1"/>
          </p:nvPr>
        </p:nvSpPr>
        <p:spPr>
          <a:xfrm>
            <a:off x="709829" y="2888120"/>
            <a:ext cx="6461760" cy="1584176"/>
          </a:xfrm>
        </p:spPr>
        <p:txBody>
          <a:bodyPr>
            <a:normAutofit/>
          </a:bodyPr>
          <a:lstStyle/>
          <a:p>
            <a:r>
              <a:rPr lang="es-SV" dirty="0" smtClean="0"/>
              <a:t>Proyecto:</a:t>
            </a:r>
          </a:p>
          <a:p>
            <a:r>
              <a:rPr lang="es-SV" dirty="0" smtClean="0"/>
              <a:t>“Innovando servicios, reduciendo riesgos y renovando vidas en El Salvador”.</a:t>
            </a:r>
          </a:p>
          <a:p>
            <a:r>
              <a:rPr lang="es-SV" dirty="0" smtClean="0"/>
              <a:t>Periodo Enero a Noviembre 2014.</a:t>
            </a:r>
          </a:p>
          <a:p>
            <a:endParaRPr lang="es-SV" dirty="0" smtClean="0"/>
          </a:p>
          <a:p>
            <a:endParaRPr lang="es-SV" dirty="0"/>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683568" y="5368348"/>
            <a:ext cx="2470563" cy="79695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 name="Imagen 5" descr="Description: Description: Descripción: Nuevo Logo Plan_WEB_Azul"/>
          <p:cNvPicPr/>
          <p:nvPr/>
        </p:nvPicPr>
        <p:blipFill>
          <a:blip r:embed="rId3" cstate="print">
            <a:extLst>
              <a:ext uri="{28A0092B-C50C-407E-A947-70E740481C1C}">
                <a14:useLocalDpi xmlns:a14="http://schemas.microsoft.com/office/drawing/2010/main"/>
              </a:ext>
            </a:extLst>
          </a:blip>
          <a:srcRect r="54060"/>
          <a:stretch>
            <a:fillRect/>
          </a:stretch>
        </p:blipFill>
        <p:spPr bwMode="auto">
          <a:xfrm>
            <a:off x="6876256" y="5085184"/>
            <a:ext cx="993622" cy="1156996"/>
          </a:xfrm>
          <a:prstGeom prst="rect">
            <a:avLst/>
          </a:prstGeom>
          <a:noFill/>
          <a:ln>
            <a:noFill/>
          </a:ln>
        </p:spPr>
      </p:pic>
    </p:spTree>
    <p:extLst>
      <p:ext uri="{BB962C8B-B14F-4D97-AF65-F5344CB8AC3E}">
        <p14:creationId xmlns:p14="http://schemas.microsoft.com/office/powerpoint/2010/main" val="2410990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SV" sz="3600" dirty="0"/>
              <a:t>Avances de la Subvención 2014</a:t>
            </a:r>
            <a:endParaRPr lang="es-ES" sz="3600" dirty="0"/>
          </a:p>
        </p:txBody>
      </p:sp>
      <p:sp>
        <p:nvSpPr>
          <p:cNvPr id="3" name="Marcador de contenido 2"/>
          <p:cNvSpPr>
            <a:spLocks noGrp="1"/>
          </p:cNvSpPr>
          <p:nvPr>
            <p:ph idx="1"/>
          </p:nvPr>
        </p:nvSpPr>
        <p:spPr/>
        <p:txBody>
          <a:bodyPr/>
          <a:lstStyle/>
          <a:p>
            <a:pPr algn="just"/>
            <a:r>
              <a:rPr lang="es-ES" dirty="0" smtClean="0"/>
              <a:t>Desarrollo y presentación del estudio de talla de población </a:t>
            </a:r>
            <a:r>
              <a:rPr lang="es-ES" dirty="0" err="1" smtClean="0"/>
              <a:t>Trans</a:t>
            </a:r>
            <a:r>
              <a:rPr lang="es-ES" dirty="0" smtClean="0"/>
              <a:t>.</a:t>
            </a:r>
          </a:p>
          <a:p>
            <a:pPr algn="just"/>
            <a:r>
              <a:rPr lang="es-ES" dirty="0" smtClean="0"/>
              <a:t>Es importante destacar la participación y coordinación del personal de las unidades móviles de Plan en la estandarización de pruebas orales y capilares rápidas para VIH en conjunto con MINSAL.</a:t>
            </a:r>
            <a:endParaRPr lang="es-ES" dirty="0"/>
          </a:p>
        </p:txBody>
      </p:sp>
      <p:pic>
        <p:nvPicPr>
          <p:cNvPr id="4" name="Imagen 3" descr="DSC_4152.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55976" y="4133577"/>
            <a:ext cx="4069987" cy="2708920"/>
          </a:xfrm>
          <a:prstGeom prst="rect">
            <a:avLst/>
          </a:prstGeom>
        </p:spPr>
      </p:pic>
      <p:pic>
        <p:nvPicPr>
          <p:cNvPr id="5" name="Imagen 4" descr="DSC_413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669" y="4149080"/>
            <a:ext cx="4610925" cy="2743512"/>
          </a:xfrm>
          <a:prstGeom prst="rect">
            <a:avLst/>
          </a:prstGeom>
        </p:spPr>
      </p:pic>
    </p:spTree>
    <p:extLst>
      <p:ext uri="{BB962C8B-B14F-4D97-AF65-F5344CB8AC3E}">
        <p14:creationId xmlns:p14="http://schemas.microsoft.com/office/powerpoint/2010/main" val="18012709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 sz="3600" dirty="0" smtClean="0"/>
              <a:t>Porcentaje de logros en Metas</a:t>
            </a:r>
            <a:endParaRPr lang="es-ES" sz="3600" dirty="0"/>
          </a:p>
        </p:txBody>
      </p:sp>
      <p:graphicFrame>
        <p:nvGraphicFramePr>
          <p:cNvPr id="6" name="Tabla 5"/>
          <p:cNvGraphicFramePr>
            <a:graphicFrameLocks noGrp="1"/>
          </p:cNvGraphicFramePr>
          <p:nvPr>
            <p:extLst>
              <p:ext uri="{D42A27DB-BD31-4B8C-83A1-F6EECF244321}">
                <p14:modId xmlns:p14="http://schemas.microsoft.com/office/powerpoint/2010/main" val="428291578"/>
              </p:ext>
            </p:extLst>
          </p:nvPr>
        </p:nvGraphicFramePr>
        <p:xfrm>
          <a:off x="1475656" y="1340768"/>
          <a:ext cx="4813300" cy="1300480"/>
        </p:xfrm>
        <a:graphic>
          <a:graphicData uri="http://schemas.openxmlformats.org/drawingml/2006/table">
            <a:tbl>
              <a:tblPr/>
              <a:tblGrid>
                <a:gridCol w="825500"/>
                <a:gridCol w="685800"/>
                <a:gridCol w="825500"/>
                <a:gridCol w="825500"/>
                <a:gridCol w="825500"/>
                <a:gridCol w="825500"/>
              </a:tblGrid>
              <a:tr h="203200">
                <a:tc gridSpan="3">
                  <a:txBody>
                    <a:bodyPr/>
                    <a:lstStyle/>
                    <a:p>
                      <a:pPr algn="l" fontAlgn="b"/>
                      <a:r>
                        <a:rPr lang="es-ES" sz="1200" b="1" i="0" u="none" strike="noStrike" dirty="0">
                          <a:solidFill>
                            <a:srgbClr val="000000"/>
                          </a:solidFill>
                          <a:effectLst/>
                          <a:latin typeface="Calibri"/>
                        </a:rPr>
                        <a:t>Logro en porcentaje por Población</a:t>
                      </a:r>
                    </a:p>
                  </a:txBody>
                  <a:tcPr marL="12700" marR="12700" marT="12700"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tc>
                  <a:txBody>
                    <a:bodyPr/>
                    <a:lstStyle/>
                    <a:p>
                      <a:pPr algn="l" fontAlgn="b"/>
                      <a:endParaRPr lang="es-ES" sz="1100" b="0" i="0" u="none" strike="noStrike" dirty="0">
                        <a:solidFill>
                          <a:srgbClr val="000000"/>
                        </a:solidFill>
                        <a:effectLst/>
                        <a:latin typeface="Calibri"/>
                      </a:endParaRPr>
                    </a:p>
                  </a:txBody>
                  <a:tcPr marL="12700" marR="12700" marT="1270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s-ES" sz="1100" b="0" i="0" u="none" strike="noStrike" dirty="0">
                        <a:solidFill>
                          <a:srgbClr val="000000"/>
                        </a:solidFill>
                        <a:effectLst/>
                        <a:latin typeface="Calibri"/>
                      </a:endParaRPr>
                    </a:p>
                  </a:txBody>
                  <a:tcPr marL="12700" marR="12700" marT="1270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s-ES" sz="1100" b="0" i="0" u="none" strike="noStrike" dirty="0">
                        <a:solidFill>
                          <a:srgbClr val="000000"/>
                        </a:solidFill>
                        <a:effectLst/>
                        <a:latin typeface="Calibri"/>
                      </a:endParaRPr>
                    </a:p>
                  </a:txBody>
                  <a:tcPr marL="12700" marR="12700" marT="12700" marB="0" anchor="b">
                    <a:lnL>
                      <a:noFill/>
                    </a:lnL>
                    <a:lnR>
                      <a:noFill/>
                    </a:lnR>
                    <a:lnT>
                      <a:noFill/>
                    </a:lnT>
                    <a:lnB w="12700" cap="flat" cmpd="sng" algn="ctr">
                      <a:solidFill>
                        <a:srgbClr val="000000"/>
                      </a:solidFill>
                      <a:prstDash val="solid"/>
                      <a:round/>
                      <a:headEnd type="none" w="med" len="med"/>
                      <a:tailEnd type="none" w="med" len="med"/>
                    </a:lnB>
                  </a:tcPr>
                </a:tc>
              </a:tr>
              <a:tr h="546100">
                <a:tc>
                  <a:txBody>
                    <a:bodyPr/>
                    <a:lstStyle/>
                    <a:p>
                      <a:pPr algn="l" fontAlgn="b"/>
                      <a:r>
                        <a:rPr lang="es-ES" sz="1100" b="1" i="1" u="none" strike="noStrike" dirty="0">
                          <a:solidFill>
                            <a:srgbClr val="000000"/>
                          </a:solidFill>
                          <a:effectLst/>
                          <a:latin typeface="Calibri"/>
                        </a:rPr>
                        <a:t>Población</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s-ES" sz="1100" b="0" i="0" u="none" strike="noStrike" dirty="0">
                          <a:solidFill>
                            <a:srgbClr val="000000"/>
                          </a:solidFill>
                          <a:effectLst/>
                          <a:latin typeface="Calibri"/>
                        </a:rPr>
                        <a:t>Porcentaje de logro a Junio</a:t>
                      </a:r>
                    </a:p>
                  </a:txBody>
                  <a:tcPr marL="12700" marR="12700" marT="1270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s-ES" sz="1100" b="0" i="0" u="none" strike="noStrike" dirty="0">
                          <a:solidFill>
                            <a:srgbClr val="000000"/>
                          </a:solidFill>
                          <a:effectLst/>
                          <a:latin typeface="Calibri"/>
                        </a:rPr>
                        <a:t>Porcentaje de Logro a Septiembre</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s-ES" sz="1100" b="0" i="0" u="none" strike="noStrike" dirty="0">
                          <a:solidFill>
                            <a:srgbClr val="000000"/>
                          </a:solidFill>
                          <a:effectLst/>
                          <a:latin typeface="Calibri"/>
                        </a:rPr>
                        <a:t>Porcentaje de logro a Octubre</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s-ES" sz="1100" b="0" i="0" u="none" strike="noStrike" dirty="0">
                          <a:solidFill>
                            <a:srgbClr val="000000"/>
                          </a:solidFill>
                          <a:effectLst/>
                          <a:latin typeface="Calibri"/>
                        </a:rPr>
                        <a:t>Porcentaje de logro a Noviembre</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s-ES" sz="1100" b="0" i="0" u="none" strike="noStrike" dirty="0">
                          <a:solidFill>
                            <a:srgbClr val="000000"/>
                          </a:solidFill>
                          <a:effectLst/>
                          <a:latin typeface="Calibri"/>
                        </a:rPr>
                        <a:t>Porcentaje de logro actual</a:t>
                      </a:r>
                    </a:p>
                  </a:txBody>
                  <a:tcPr marL="12700" marR="12700" marT="1270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800">
                <a:tc>
                  <a:txBody>
                    <a:bodyPr/>
                    <a:lstStyle/>
                    <a:p>
                      <a:pPr algn="l" fontAlgn="b"/>
                      <a:r>
                        <a:rPr lang="es-ES" sz="1100" b="0" i="0" u="none" strike="noStrike" dirty="0">
                          <a:solidFill>
                            <a:srgbClr val="000000"/>
                          </a:solidFill>
                          <a:effectLst/>
                          <a:latin typeface="Calibri"/>
                        </a:rPr>
                        <a:t>TS</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0" i="0" u="none" strike="noStrike" dirty="0">
                          <a:solidFill>
                            <a:srgbClr val="000000"/>
                          </a:solidFill>
                          <a:effectLst/>
                          <a:latin typeface="Calibri"/>
                        </a:rPr>
                        <a:t>4%</a:t>
                      </a:r>
                    </a:p>
                  </a:txBody>
                  <a:tcPr marL="12700" marR="12700" marT="1270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0" i="0" u="none" strike="noStrike" dirty="0">
                          <a:solidFill>
                            <a:srgbClr val="000000"/>
                          </a:solidFill>
                          <a:effectLst/>
                          <a:latin typeface="Calibri"/>
                        </a:rPr>
                        <a:t>13%</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0" i="0" u="none" strike="noStrike" dirty="0">
                          <a:solidFill>
                            <a:srgbClr val="000000"/>
                          </a:solidFill>
                          <a:effectLst/>
                          <a:latin typeface="Calibri"/>
                        </a:rPr>
                        <a:t>27%</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0" i="0" u="none" strike="noStrike" dirty="0">
                          <a:solidFill>
                            <a:srgbClr val="000000"/>
                          </a:solidFill>
                          <a:effectLst/>
                          <a:latin typeface="Calibri"/>
                        </a:rPr>
                        <a:t>68%</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0" i="0" u="none" strike="noStrike" dirty="0">
                          <a:solidFill>
                            <a:srgbClr val="000000"/>
                          </a:solidFill>
                          <a:effectLst/>
                          <a:latin typeface="Calibri"/>
                        </a:rPr>
                        <a:t>76%</a:t>
                      </a:r>
                    </a:p>
                  </a:txBody>
                  <a:tcPr marL="12700" marR="12700" marT="1270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7800">
                <a:tc>
                  <a:txBody>
                    <a:bodyPr/>
                    <a:lstStyle/>
                    <a:p>
                      <a:pPr algn="l" fontAlgn="b"/>
                      <a:r>
                        <a:rPr lang="es-ES" sz="1100" b="0" i="0" u="none" strike="noStrike" dirty="0">
                          <a:solidFill>
                            <a:srgbClr val="000000"/>
                          </a:solidFill>
                          <a:effectLst/>
                          <a:latin typeface="Calibri"/>
                        </a:rPr>
                        <a:t>TRANS</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0" i="0" u="none" strike="noStrike" dirty="0">
                          <a:solidFill>
                            <a:srgbClr val="000000"/>
                          </a:solidFill>
                          <a:effectLst/>
                          <a:latin typeface="Calibri"/>
                        </a:rPr>
                        <a:t>16%</a:t>
                      </a:r>
                    </a:p>
                  </a:txBody>
                  <a:tcPr marL="12700" marR="12700" marT="1270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0" i="0" u="none" strike="noStrike" dirty="0">
                          <a:solidFill>
                            <a:srgbClr val="000000"/>
                          </a:solidFill>
                          <a:effectLst/>
                          <a:latin typeface="Calibri"/>
                        </a:rPr>
                        <a:t>19%</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0" i="0" u="none" strike="noStrike" dirty="0">
                          <a:solidFill>
                            <a:srgbClr val="000000"/>
                          </a:solidFill>
                          <a:effectLst/>
                          <a:latin typeface="Calibri"/>
                        </a:rPr>
                        <a:t>29%</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0" i="0" u="none" strike="noStrike" dirty="0">
                          <a:solidFill>
                            <a:srgbClr val="000000"/>
                          </a:solidFill>
                          <a:effectLst/>
                          <a:latin typeface="Calibri"/>
                        </a:rPr>
                        <a:t>76%</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0" i="0" u="none" strike="noStrike" dirty="0">
                          <a:solidFill>
                            <a:srgbClr val="000000"/>
                          </a:solidFill>
                          <a:effectLst/>
                          <a:latin typeface="Calibri"/>
                        </a:rPr>
                        <a:t>76%</a:t>
                      </a:r>
                    </a:p>
                  </a:txBody>
                  <a:tcPr marL="12700" marR="12700" marT="1270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es-ES" sz="1100" b="0" i="0" u="none" strike="noStrike" dirty="0">
                          <a:solidFill>
                            <a:srgbClr val="000000"/>
                          </a:solidFill>
                          <a:effectLst/>
                          <a:latin typeface="Calibri"/>
                        </a:rPr>
                        <a:t>HSH</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s-ES" sz="1100" b="0" i="0" u="none" strike="noStrike" dirty="0">
                          <a:solidFill>
                            <a:srgbClr val="000000"/>
                          </a:solidFill>
                          <a:effectLst/>
                          <a:latin typeface="Calibri"/>
                        </a:rPr>
                        <a:t>10%</a:t>
                      </a:r>
                    </a:p>
                  </a:txBody>
                  <a:tcPr marL="12700" marR="12700" marT="1270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s-ES" sz="1100" b="0" i="0" u="none" strike="noStrike" dirty="0">
                          <a:solidFill>
                            <a:srgbClr val="000000"/>
                          </a:solidFill>
                          <a:effectLst/>
                          <a:latin typeface="Calibri"/>
                        </a:rPr>
                        <a:t>22%</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s-ES" sz="1100" b="0" i="0" u="none" strike="noStrike" dirty="0">
                          <a:solidFill>
                            <a:srgbClr val="000000"/>
                          </a:solidFill>
                          <a:effectLst/>
                          <a:latin typeface="Calibri"/>
                        </a:rPr>
                        <a:t>31%</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s-ES" sz="1100" b="0" i="0" u="none" strike="noStrike" dirty="0">
                          <a:solidFill>
                            <a:srgbClr val="000000"/>
                          </a:solidFill>
                          <a:effectLst/>
                          <a:latin typeface="Calibri"/>
                        </a:rPr>
                        <a:t>85%</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s-ES" sz="1100" b="0" i="0" u="none" strike="noStrike" dirty="0">
                          <a:solidFill>
                            <a:srgbClr val="000000"/>
                          </a:solidFill>
                          <a:effectLst/>
                          <a:latin typeface="Calibri"/>
                        </a:rPr>
                        <a:t>91%</a:t>
                      </a:r>
                    </a:p>
                  </a:txBody>
                  <a:tcPr marL="12700" marR="12700" marT="1270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7" name="Gráfico 6"/>
          <p:cNvGraphicFramePr>
            <a:graphicFrameLocks/>
          </p:cNvGraphicFramePr>
          <p:nvPr>
            <p:extLst>
              <p:ext uri="{D42A27DB-BD31-4B8C-83A1-F6EECF244321}">
                <p14:modId xmlns:p14="http://schemas.microsoft.com/office/powerpoint/2010/main" val="89533837"/>
              </p:ext>
            </p:extLst>
          </p:nvPr>
        </p:nvGraphicFramePr>
        <p:xfrm>
          <a:off x="251520" y="2780928"/>
          <a:ext cx="7920880" cy="334682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98291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 sz="3600" dirty="0"/>
              <a:t>Porcentaje de logros en Metas</a:t>
            </a:r>
          </a:p>
        </p:txBody>
      </p:sp>
      <p:graphicFrame>
        <p:nvGraphicFramePr>
          <p:cNvPr id="4" name="Tabla 3"/>
          <p:cNvGraphicFramePr>
            <a:graphicFrameLocks noGrp="1"/>
          </p:cNvGraphicFramePr>
          <p:nvPr>
            <p:extLst>
              <p:ext uri="{D42A27DB-BD31-4B8C-83A1-F6EECF244321}">
                <p14:modId xmlns:p14="http://schemas.microsoft.com/office/powerpoint/2010/main" val="568526946"/>
              </p:ext>
            </p:extLst>
          </p:nvPr>
        </p:nvGraphicFramePr>
        <p:xfrm>
          <a:off x="467544" y="1772816"/>
          <a:ext cx="1651000" cy="1597660"/>
        </p:xfrm>
        <a:graphic>
          <a:graphicData uri="http://schemas.openxmlformats.org/drawingml/2006/table">
            <a:tbl>
              <a:tblPr/>
              <a:tblGrid>
                <a:gridCol w="825500"/>
                <a:gridCol w="825500"/>
              </a:tblGrid>
              <a:tr h="228600">
                <a:tc gridSpan="2">
                  <a:txBody>
                    <a:bodyPr/>
                    <a:lstStyle/>
                    <a:p>
                      <a:pPr algn="l" fontAlgn="b"/>
                      <a:r>
                        <a:rPr lang="es-ES" sz="1400" b="1" i="0" u="none" strike="noStrike">
                          <a:solidFill>
                            <a:srgbClr val="000000"/>
                          </a:solidFill>
                          <a:effectLst/>
                          <a:latin typeface="Calibri"/>
                        </a:rPr>
                        <a:t>Paquete Complementario</a:t>
                      </a:r>
                    </a:p>
                  </a:txBody>
                  <a:tcPr marL="12700" marR="12700" marT="12700"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s-ES"/>
                    </a:p>
                  </a:txBody>
                  <a:tcPr/>
                </a:tc>
              </a:tr>
              <a:tr h="571500">
                <a:tc>
                  <a:txBody>
                    <a:bodyPr/>
                    <a:lstStyle/>
                    <a:p>
                      <a:pPr algn="l" fontAlgn="b"/>
                      <a:r>
                        <a:rPr lang="es-ES" sz="1200" b="1" i="1" u="none" strike="noStrike">
                          <a:solidFill>
                            <a:srgbClr val="000000"/>
                          </a:solidFill>
                          <a:effectLst/>
                          <a:latin typeface="Calibri"/>
                        </a:rPr>
                        <a:t>Población</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200" b="0" i="1" u="none" strike="noStrike">
                          <a:solidFill>
                            <a:srgbClr val="000000"/>
                          </a:solidFill>
                          <a:effectLst/>
                          <a:latin typeface="Calibri"/>
                        </a:rPr>
                        <a:t>Procentaje de logro a la fecha</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es-ES" sz="1200" b="0" i="0" u="none" strike="noStrike">
                          <a:solidFill>
                            <a:srgbClr val="000000"/>
                          </a:solidFill>
                          <a:effectLst/>
                          <a:latin typeface="Calibri"/>
                        </a:rPr>
                        <a:t>HSH</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200" b="0" i="0" u="none" strike="noStrike">
                          <a:solidFill>
                            <a:srgbClr val="000000"/>
                          </a:solidFill>
                          <a:effectLst/>
                          <a:latin typeface="Calibri"/>
                        </a:rPr>
                        <a:t>221%</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es-ES" sz="1200" b="0" i="0" u="none" strike="noStrike">
                          <a:solidFill>
                            <a:srgbClr val="000000"/>
                          </a:solidFill>
                          <a:effectLst/>
                          <a:latin typeface="Calibri"/>
                        </a:rPr>
                        <a:t>TS</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200" b="0" i="0" u="none" strike="noStrike">
                          <a:solidFill>
                            <a:srgbClr val="000000"/>
                          </a:solidFill>
                          <a:effectLst/>
                          <a:latin typeface="Calibri"/>
                        </a:rPr>
                        <a:t>117%</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es-ES" sz="1200" b="0" i="0" u="none" strike="noStrike">
                          <a:solidFill>
                            <a:srgbClr val="000000"/>
                          </a:solidFill>
                          <a:effectLst/>
                          <a:latin typeface="Calibri"/>
                        </a:rPr>
                        <a:t>TRANS</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200" b="0" i="0" u="none" strike="noStrike" dirty="0">
                          <a:solidFill>
                            <a:srgbClr val="000000"/>
                          </a:solidFill>
                          <a:effectLst/>
                          <a:latin typeface="Calibri"/>
                        </a:rPr>
                        <a:t>95%</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5" name="Gráfico 4"/>
          <p:cNvGraphicFramePr>
            <a:graphicFrameLocks/>
          </p:cNvGraphicFramePr>
          <p:nvPr>
            <p:extLst>
              <p:ext uri="{D42A27DB-BD31-4B8C-83A1-F6EECF244321}">
                <p14:modId xmlns:p14="http://schemas.microsoft.com/office/powerpoint/2010/main" val="958903314"/>
              </p:ext>
            </p:extLst>
          </p:nvPr>
        </p:nvGraphicFramePr>
        <p:xfrm>
          <a:off x="2555776" y="2492896"/>
          <a:ext cx="5328592" cy="367240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991737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SV" sz="3600" dirty="0"/>
              <a:t>Avances de la Subvención 2014</a:t>
            </a:r>
            <a:endParaRPr lang="es-ES" sz="3600" dirty="0"/>
          </a:p>
        </p:txBody>
      </p:sp>
      <p:sp>
        <p:nvSpPr>
          <p:cNvPr id="3" name="Marcador de contenido 2"/>
          <p:cNvSpPr>
            <a:spLocks noGrp="1"/>
          </p:cNvSpPr>
          <p:nvPr>
            <p:ph idx="1"/>
          </p:nvPr>
        </p:nvSpPr>
        <p:spPr>
          <a:xfrm>
            <a:off x="395536" y="1268760"/>
            <a:ext cx="7620000" cy="5040560"/>
          </a:xfrm>
        </p:spPr>
        <p:txBody>
          <a:bodyPr>
            <a:normAutofit lnSpcReduction="10000"/>
          </a:bodyPr>
          <a:lstStyle/>
          <a:p>
            <a:pPr marL="114300" indent="0">
              <a:buNone/>
            </a:pPr>
            <a:r>
              <a:rPr lang="es-SV" b="1" u="sng" dirty="0" smtClean="0"/>
              <a:t> EN EL MÓDULO </a:t>
            </a:r>
            <a:r>
              <a:rPr lang="es-SV" b="1" u="sng" dirty="0"/>
              <a:t>DE CUIDADO Y TRATAMIENTO </a:t>
            </a:r>
            <a:r>
              <a:rPr lang="es-SV" b="1" u="sng" dirty="0" smtClean="0"/>
              <a:t>EN COORDINACION CON NUESTROS SOCIOS</a:t>
            </a:r>
            <a:endParaRPr lang="es-SV" dirty="0"/>
          </a:p>
          <a:p>
            <a:pPr lvl="0"/>
            <a:r>
              <a:rPr lang="es-SV" sz="2100" dirty="0" smtClean="0"/>
              <a:t>Coordinación con 20 </a:t>
            </a:r>
            <a:r>
              <a:rPr lang="es-SV" sz="2100" dirty="0"/>
              <a:t>hospitales Nacionales, clínicos de atención </a:t>
            </a:r>
            <a:r>
              <a:rPr lang="es-SV" sz="2100" dirty="0" smtClean="0"/>
              <a:t>integral. </a:t>
            </a:r>
            <a:endParaRPr lang="es-SV" sz="2100" dirty="0"/>
          </a:p>
          <a:p>
            <a:pPr lvl="0"/>
            <a:r>
              <a:rPr lang="es-SV" sz="2100" dirty="0"/>
              <a:t>Coordinacion con la comisión Nacional antidrogas quienes  han otorgado cuatro cupos para </a:t>
            </a:r>
            <a:r>
              <a:rPr lang="es-SV" sz="2100" dirty="0" smtClean="0"/>
              <a:t>nuestros socios  </a:t>
            </a:r>
            <a:r>
              <a:rPr lang="es-SV" sz="2100" dirty="0"/>
              <a:t>para el desarrollo de  diplomado de operadores socio terapéuticos.   </a:t>
            </a:r>
          </a:p>
          <a:p>
            <a:pPr lvl="0"/>
            <a:r>
              <a:rPr lang="es-SV" sz="2100" dirty="0"/>
              <a:t>Con  empresas privadas para el desarrollo de la estrategia de oportunidades de empleo y emprendimiento para personas con </a:t>
            </a:r>
            <a:r>
              <a:rPr lang="es-SV" sz="2100" dirty="0" smtClean="0"/>
              <a:t>VIH. </a:t>
            </a:r>
            <a:endParaRPr lang="es-SV" sz="2100" dirty="0"/>
          </a:p>
          <a:p>
            <a:pPr lvl="0"/>
            <a:r>
              <a:rPr lang="es-SV" sz="2100" dirty="0" smtClean="0"/>
              <a:t>Coordinación con el Ministerio de Trabajo </a:t>
            </a:r>
            <a:r>
              <a:rPr lang="es-SV" sz="2100" dirty="0"/>
              <a:t>para el desarrollo de la estrategia de oportunidades de empleo y emprendimiento para personas con </a:t>
            </a:r>
            <a:r>
              <a:rPr lang="es-SV" sz="2100" dirty="0" smtClean="0"/>
              <a:t>VIH. </a:t>
            </a:r>
            <a:endParaRPr lang="es-SV" sz="2100" dirty="0"/>
          </a:p>
          <a:p>
            <a:pPr lvl="0"/>
            <a:r>
              <a:rPr lang="es-SV" sz="2100" dirty="0"/>
              <a:t>CONAMYPE para el desarrollo de la estrategia de oportunidades de empleo y emprendimiento para personas con </a:t>
            </a:r>
            <a:r>
              <a:rPr lang="es-SV" sz="2100" dirty="0" smtClean="0"/>
              <a:t>VIH. </a:t>
            </a:r>
            <a:endParaRPr lang="es-SV" sz="2100" dirty="0"/>
          </a:p>
          <a:p>
            <a:endParaRPr lang="es-ES" dirty="0"/>
          </a:p>
        </p:txBody>
      </p:sp>
    </p:spTree>
    <p:extLst>
      <p:ext uri="{BB962C8B-B14F-4D97-AF65-F5344CB8AC3E}">
        <p14:creationId xmlns:p14="http://schemas.microsoft.com/office/powerpoint/2010/main" val="24154107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 dirty="0" smtClean="0"/>
              <a:t>Conclusiones</a:t>
            </a:r>
            <a:endParaRPr lang="es-ES" dirty="0"/>
          </a:p>
        </p:txBody>
      </p:sp>
      <p:sp>
        <p:nvSpPr>
          <p:cNvPr id="3" name="Marcador de contenido 2"/>
          <p:cNvSpPr>
            <a:spLocks noGrp="1"/>
          </p:cNvSpPr>
          <p:nvPr>
            <p:ph idx="1"/>
          </p:nvPr>
        </p:nvSpPr>
        <p:spPr/>
        <p:txBody>
          <a:bodyPr/>
          <a:lstStyle/>
          <a:p>
            <a:pPr marL="114300" indent="0" algn="just">
              <a:buNone/>
            </a:pPr>
            <a:r>
              <a:rPr lang="es-ES" dirty="0" smtClean="0"/>
              <a:t>El desarrollo de todas las actividades mencionadas anteriormente ha impulsado y contribuido de manera fundamental al logro de metas. Mas allá del logro de las metas se ha logrado un impacto importante en la vida de muchas personas pertenecientes a las poblaciones que atendemos.</a:t>
            </a:r>
            <a:endParaRPr lang="es-ES" dirty="0"/>
          </a:p>
          <a:p>
            <a:pPr marL="114300" indent="0" algn="just">
              <a:buNone/>
            </a:pPr>
            <a:r>
              <a:rPr lang="es-ES" dirty="0" smtClean="0"/>
              <a:t>Este esfuerzo es coordinado y donde la fuerza y compromiso de nuestros socios sub receptores ha sido el motor y el corazón del proyecto. </a:t>
            </a:r>
          </a:p>
          <a:p>
            <a:pPr marL="114300" indent="0" algn="just">
              <a:buNone/>
            </a:pPr>
            <a:r>
              <a:rPr lang="es-ES" dirty="0" smtClean="0"/>
              <a:t>El esfuerzo realizado durante el segundo semestre del año ha sido grande, nos deja una experiencia satisfactoria y un aprendizaje que se capitalizará en los próximos años de la subvención.</a:t>
            </a:r>
            <a:endParaRPr lang="es-ES" dirty="0"/>
          </a:p>
        </p:txBody>
      </p:sp>
    </p:spTree>
    <p:extLst>
      <p:ext uri="{BB962C8B-B14F-4D97-AF65-F5344CB8AC3E}">
        <p14:creationId xmlns:p14="http://schemas.microsoft.com/office/powerpoint/2010/main" val="40520396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SV" dirty="0" smtClean="0"/>
              <a:t>Lecciones aprendidas</a:t>
            </a:r>
            <a:endParaRPr lang="es-SV" dirty="0"/>
          </a:p>
        </p:txBody>
      </p:sp>
      <p:sp>
        <p:nvSpPr>
          <p:cNvPr id="3" name="Marcador de contenido 2"/>
          <p:cNvSpPr>
            <a:spLocks noGrp="1"/>
          </p:cNvSpPr>
          <p:nvPr>
            <p:ph idx="1"/>
          </p:nvPr>
        </p:nvSpPr>
        <p:spPr>
          <a:xfrm>
            <a:off x="323528" y="1124744"/>
            <a:ext cx="7787208" cy="5472608"/>
          </a:xfrm>
        </p:spPr>
        <p:txBody>
          <a:bodyPr>
            <a:normAutofit lnSpcReduction="10000"/>
          </a:bodyPr>
          <a:lstStyle/>
          <a:p>
            <a:pPr lvl="0"/>
            <a:endParaRPr lang="es-ES" dirty="0" smtClean="0"/>
          </a:p>
          <a:p>
            <a:pPr lvl="0" algn="just"/>
            <a:r>
              <a:rPr lang="es-SV" dirty="0"/>
              <a:t>La participación en los espacios nacionales es clave para </a:t>
            </a:r>
            <a:r>
              <a:rPr lang="es-SV" dirty="0" smtClean="0"/>
              <a:t>hacer incidencia en los temas que el proyecto procura promover, como la reducción del estigma y la discriminación por genero.</a:t>
            </a:r>
            <a:endParaRPr lang="es-SV" dirty="0"/>
          </a:p>
          <a:p>
            <a:pPr lvl="0" algn="just"/>
            <a:r>
              <a:rPr lang="es-SV" dirty="0"/>
              <a:t>Las alianzas interinstitucionales son determinantes para posicionar </a:t>
            </a:r>
            <a:r>
              <a:rPr lang="es-SV" dirty="0" smtClean="0"/>
              <a:t>temas </a:t>
            </a:r>
            <a:r>
              <a:rPr lang="es-SV" dirty="0"/>
              <a:t>relacionados con la Diversidad Sexual y acciones </a:t>
            </a:r>
            <a:r>
              <a:rPr lang="es-SV" dirty="0" smtClean="0"/>
              <a:t>publicas</a:t>
            </a:r>
            <a:r>
              <a:rPr lang="es-SV" dirty="0"/>
              <a:t> </a:t>
            </a:r>
            <a:r>
              <a:rPr lang="es-SV" dirty="0" smtClean="0"/>
              <a:t>y sensibilizar a gobiernos locales y su personal.</a:t>
            </a:r>
          </a:p>
          <a:p>
            <a:pPr lvl="0" algn="just"/>
            <a:r>
              <a:rPr lang="es-SV" dirty="0" smtClean="0"/>
              <a:t>La comunicación con nuestros socios sub receptores es preponderante y crucial para el desarrollo de actividades y el logro de metas.</a:t>
            </a:r>
            <a:endParaRPr lang="es-SV" dirty="0"/>
          </a:p>
          <a:p>
            <a:pPr lvl="0" algn="just"/>
            <a:r>
              <a:rPr lang="es-SV" dirty="0" smtClean="0"/>
              <a:t>El respaldo y la coordinación con el MCP y </a:t>
            </a:r>
            <a:r>
              <a:rPr lang="es-SV" dirty="0"/>
              <a:t>MINSAL, </a:t>
            </a:r>
            <a:r>
              <a:rPr lang="es-SV" dirty="0" smtClean="0"/>
              <a:t> es </a:t>
            </a:r>
            <a:r>
              <a:rPr lang="es-SV" dirty="0"/>
              <a:t>clave para la ejecución del </a:t>
            </a:r>
            <a:r>
              <a:rPr lang="es-SV" dirty="0" smtClean="0"/>
              <a:t>proyecto.</a:t>
            </a:r>
            <a:endParaRPr lang="es-ES" dirty="0"/>
          </a:p>
          <a:p>
            <a:pPr lvl="0" algn="just"/>
            <a:r>
              <a:rPr lang="es-ES" dirty="0" smtClean="0"/>
              <a:t>La </a:t>
            </a:r>
            <a:r>
              <a:rPr lang="es-ES" dirty="0"/>
              <a:t>realimentación constante de la estrategia de prevención </a:t>
            </a:r>
            <a:r>
              <a:rPr lang="es-ES" dirty="0" smtClean="0"/>
              <a:t>combinada de parte de nuestros socios y educadores es importante </a:t>
            </a:r>
            <a:r>
              <a:rPr lang="es-ES" dirty="0"/>
              <a:t>para garantizar la calidad </a:t>
            </a:r>
            <a:r>
              <a:rPr lang="es-ES" dirty="0" smtClean="0"/>
              <a:t>de las intervenciones.</a:t>
            </a:r>
          </a:p>
          <a:p>
            <a:pPr marL="114300" indent="0">
              <a:buNone/>
            </a:pPr>
            <a:endParaRPr lang="es-SV" dirty="0"/>
          </a:p>
        </p:txBody>
      </p:sp>
    </p:spTree>
    <p:extLst>
      <p:ext uri="{BB962C8B-B14F-4D97-AF65-F5344CB8AC3E}">
        <p14:creationId xmlns:p14="http://schemas.microsoft.com/office/powerpoint/2010/main" val="25716442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SV" dirty="0" smtClean="0"/>
              <a:t>Grandes Desafíos</a:t>
            </a:r>
            <a:endParaRPr lang="es-SV" dirty="0"/>
          </a:p>
        </p:txBody>
      </p:sp>
      <p:sp>
        <p:nvSpPr>
          <p:cNvPr id="3" name="Marcador de contenido 2"/>
          <p:cNvSpPr>
            <a:spLocks noGrp="1"/>
          </p:cNvSpPr>
          <p:nvPr>
            <p:ph idx="1"/>
          </p:nvPr>
        </p:nvSpPr>
        <p:spPr>
          <a:xfrm>
            <a:off x="467544" y="1340768"/>
            <a:ext cx="7620000" cy="4800600"/>
          </a:xfrm>
        </p:spPr>
        <p:txBody>
          <a:bodyPr>
            <a:normAutofit/>
          </a:bodyPr>
          <a:lstStyle/>
          <a:p>
            <a:pPr algn="just"/>
            <a:r>
              <a:rPr lang="es-SV" dirty="0" smtClean="0"/>
              <a:t>Mejorar los procesos de planificación con nuestros socios sub receptores e incentivar el monitoreo de actividades las actividades planificadas.</a:t>
            </a:r>
          </a:p>
          <a:p>
            <a:pPr algn="just"/>
            <a:r>
              <a:rPr lang="es-SV" dirty="0" smtClean="0"/>
              <a:t>Establecer adecuados canales de comunicación entre los SR  y Plan alrededor de los temas clave del proyecto mejorando la comunicación para generar acuerdos.</a:t>
            </a:r>
          </a:p>
          <a:p>
            <a:pPr algn="just"/>
            <a:r>
              <a:rPr lang="es-SV" dirty="0" smtClean="0"/>
              <a:t>Dificultad para identificar poblaciones, especificamente población HSH.</a:t>
            </a:r>
          </a:p>
          <a:p>
            <a:pPr algn="just"/>
            <a:r>
              <a:rPr lang="es-SV" dirty="0" smtClean="0"/>
              <a:t>Propiciar nuevos estudios que nos permitan tener datos mas exactos con respecto a los tamaños de las poblaciones que atiende el proyecto y sus caracteristicas.</a:t>
            </a:r>
          </a:p>
          <a:p>
            <a:pPr algn="just"/>
            <a:r>
              <a:rPr lang="es-SV" dirty="0" smtClean="0"/>
              <a:t>Garantizar una mejorar constante de la calidad de nuestras intervenciones.</a:t>
            </a:r>
          </a:p>
          <a:p>
            <a:pPr algn="just"/>
            <a:endParaRPr lang="es-SV" dirty="0" smtClean="0"/>
          </a:p>
          <a:p>
            <a:pPr marL="114300" indent="0">
              <a:buNone/>
            </a:pPr>
            <a:endParaRPr lang="es-SV" dirty="0" smtClean="0"/>
          </a:p>
          <a:p>
            <a:endParaRPr lang="es-SV" dirty="0"/>
          </a:p>
        </p:txBody>
      </p:sp>
    </p:spTree>
    <p:extLst>
      <p:ext uri="{BB962C8B-B14F-4D97-AF65-F5344CB8AC3E}">
        <p14:creationId xmlns:p14="http://schemas.microsoft.com/office/powerpoint/2010/main" val="468190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SV" dirty="0" smtClean="0"/>
              <a:t>Grandes Desafíos</a:t>
            </a:r>
            <a:endParaRPr lang="es-SV" dirty="0"/>
          </a:p>
        </p:txBody>
      </p:sp>
      <p:sp>
        <p:nvSpPr>
          <p:cNvPr id="3" name="Marcador de contenido 2"/>
          <p:cNvSpPr>
            <a:spLocks noGrp="1"/>
          </p:cNvSpPr>
          <p:nvPr>
            <p:ph idx="1"/>
          </p:nvPr>
        </p:nvSpPr>
        <p:spPr/>
        <p:txBody>
          <a:bodyPr>
            <a:normAutofit/>
          </a:bodyPr>
          <a:lstStyle/>
          <a:p>
            <a:r>
              <a:rPr lang="es-SV" dirty="0" smtClean="0"/>
              <a:t>Seguimiento al desarrollo, adminstración y mejora </a:t>
            </a:r>
            <a:r>
              <a:rPr lang="es-SV" dirty="0"/>
              <a:t>de SIGPRO </a:t>
            </a:r>
            <a:r>
              <a:rPr lang="es-SV" dirty="0" smtClean="0"/>
              <a:t>fortaleciendo a los  sub receptores en proceos de monitoreo y evaluación estructurados.</a:t>
            </a:r>
          </a:p>
          <a:p>
            <a:r>
              <a:rPr lang="es-SV" dirty="0" smtClean="0"/>
              <a:t>Aplicación de las politicas de protección a la niñez y la adolecencia nacionales y de Plan al proyecto, capacitando e informando a todos nuestros socios.</a:t>
            </a:r>
            <a:endParaRPr lang="es-SV" dirty="0"/>
          </a:p>
        </p:txBody>
      </p:sp>
    </p:spTree>
    <p:extLst>
      <p:ext uri="{BB962C8B-B14F-4D97-AF65-F5344CB8AC3E}">
        <p14:creationId xmlns:p14="http://schemas.microsoft.com/office/powerpoint/2010/main" val="28712836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73968" y="125760"/>
            <a:ext cx="7620000" cy="782960"/>
          </a:xfrm>
        </p:spPr>
        <p:txBody>
          <a:bodyPr/>
          <a:lstStyle/>
          <a:p>
            <a:r>
              <a:rPr lang="es-SV" sz="3600" dirty="0" smtClean="0"/>
              <a:t>Avances de la Subvención 2014</a:t>
            </a:r>
            <a:endParaRPr lang="es-SV" sz="3600" dirty="0"/>
          </a:p>
        </p:txBody>
      </p:sp>
      <p:sp>
        <p:nvSpPr>
          <p:cNvPr id="3" name="Marcador de contenido 2"/>
          <p:cNvSpPr>
            <a:spLocks noGrp="1"/>
          </p:cNvSpPr>
          <p:nvPr>
            <p:ph idx="1"/>
          </p:nvPr>
        </p:nvSpPr>
        <p:spPr>
          <a:xfrm>
            <a:off x="323528" y="1052736"/>
            <a:ext cx="3960440" cy="5348064"/>
          </a:xfrm>
        </p:spPr>
        <p:txBody>
          <a:bodyPr>
            <a:normAutofit/>
          </a:bodyPr>
          <a:lstStyle/>
          <a:p>
            <a:pPr lvl="0" algn="just">
              <a:buFont typeface="Arial"/>
              <a:buChar char="•"/>
            </a:pPr>
            <a:r>
              <a:rPr lang="es-SV" sz="2100" dirty="0" smtClean="0"/>
              <a:t>En el presente año se realizan</a:t>
            </a:r>
            <a:r>
              <a:rPr lang="es-SV" sz="2100" dirty="0"/>
              <a:t> </a:t>
            </a:r>
            <a:r>
              <a:rPr lang="es-SV" sz="2100" dirty="0" smtClean="0"/>
              <a:t>talleres de fortalecimiento en la estrategia Prevención Combinada se certifican 32 integrantes de las seis organizaciones sub receptoras para el componente de Prevención. Se realizan dos talleres de refuerzo de 16 horas y 4 sesiones de practica de campo. Los talleres de capacitación durante el primer semestre del año incluyen procesos admistrativos, financieros y el manejo del sistema SIGPRO.</a:t>
            </a:r>
            <a:endParaRPr lang="es-SV" sz="2100" dirty="0"/>
          </a:p>
          <a:p>
            <a:pPr lvl="0">
              <a:buFontTx/>
              <a:buChar char="-"/>
            </a:pPr>
            <a:endParaRPr lang="es-SV" dirty="0"/>
          </a:p>
          <a:p>
            <a:pPr lvl="0">
              <a:buFontTx/>
              <a:buChar char="-"/>
            </a:pPr>
            <a:endParaRPr lang="es-SV" dirty="0"/>
          </a:p>
          <a:p>
            <a:pPr marL="114300" lvl="0" indent="0">
              <a:buNone/>
            </a:pPr>
            <a:endParaRPr lang="es-SV" dirty="0"/>
          </a:p>
          <a:p>
            <a:pPr marL="114300" indent="0">
              <a:buNone/>
            </a:pPr>
            <a:endParaRPr lang="es-SV" dirty="0" smtClean="0"/>
          </a:p>
        </p:txBody>
      </p:sp>
      <p:pic>
        <p:nvPicPr>
          <p:cNvPr id="5" name="Marcador de contenido 3"/>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rot="5400000">
            <a:off x="3616786" y="2223974"/>
            <a:ext cx="5253333" cy="3054875"/>
          </a:xfrm>
          <a:prstGeom prst="rect">
            <a:avLst/>
          </a:prstGeom>
        </p:spPr>
      </p:pic>
    </p:spTree>
    <p:extLst>
      <p:ext uri="{BB962C8B-B14F-4D97-AF65-F5344CB8AC3E}">
        <p14:creationId xmlns:p14="http://schemas.microsoft.com/office/powerpoint/2010/main" val="350848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SV" sz="3600" dirty="0"/>
              <a:t>Avances de la </a:t>
            </a:r>
            <a:r>
              <a:rPr lang="es-SV" sz="3600" dirty="0" smtClean="0"/>
              <a:t>Subvención </a:t>
            </a:r>
            <a:r>
              <a:rPr lang="es-SV" sz="3600" dirty="0"/>
              <a:t>2014</a:t>
            </a:r>
            <a:endParaRPr lang="es-ES" sz="3600" dirty="0"/>
          </a:p>
        </p:txBody>
      </p:sp>
      <p:sp>
        <p:nvSpPr>
          <p:cNvPr id="4" name="Rectángulo 3"/>
          <p:cNvSpPr/>
          <p:nvPr/>
        </p:nvSpPr>
        <p:spPr>
          <a:xfrm>
            <a:off x="323528" y="1340768"/>
            <a:ext cx="7704856" cy="3308598"/>
          </a:xfrm>
          <a:prstGeom prst="rect">
            <a:avLst/>
          </a:prstGeom>
        </p:spPr>
        <p:txBody>
          <a:bodyPr wrap="square">
            <a:spAutoFit/>
          </a:bodyPr>
          <a:lstStyle/>
          <a:p>
            <a:pPr marL="342900" lvl="0" indent="-342900" algn="just">
              <a:buFont typeface="Arial"/>
              <a:buChar char="•"/>
            </a:pPr>
            <a:r>
              <a:rPr lang="es-SV" sz="2100" dirty="0" smtClean="0"/>
              <a:t>Como parte del desarrollo de actividades programaticas las organizaciones socias inician una serie de </a:t>
            </a:r>
            <a:r>
              <a:rPr lang="es-SV" sz="2100" dirty="0" smtClean="0"/>
              <a:t>coor</a:t>
            </a:r>
            <a:r>
              <a:rPr lang="es-SV" sz="2100" dirty="0" smtClean="0">
                <a:solidFill>
                  <a:srgbClr val="FF0000"/>
                </a:solidFill>
              </a:rPr>
              <a:t>d</a:t>
            </a:r>
            <a:r>
              <a:rPr lang="es-SV" sz="2100" dirty="0" smtClean="0"/>
              <a:t>inaciones </a:t>
            </a:r>
            <a:r>
              <a:rPr lang="es-SV" sz="2100" dirty="0" smtClean="0"/>
              <a:t>con gobiernos locales con la intensión de facilitar las actividades de prevención</a:t>
            </a:r>
            <a:r>
              <a:rPr lang="es-SV" sz="2100" dirty="0"/>
              <a:t> </a:t>
            </a:r>
            <a:r>
              <a:rPr lang="es-SV" sz="2100" dirty="0" smtClean="0"/>
              <a:t>e incluir a los gobiernos municipales. A estas </a:t>
            </a:r>
            <a:r>
              <a:rPr lang="es-SV" sz="2100" dirty="0" smtClean="0"/>
              <a:t>coordinacion</a:t>
            </a:r>
            <a:r>
              <a:rPr lang="es-SV" sz="2100" dirty="0" smtClean="0">
                <a:solidFill>
                  <a:srgbClr val="FF0000"/>
                </a:solidFill>
              </a:rPr>
              <a:t>e</a:t>
            </a:r>
            <a:r>
              <a:rPr lang="es-SV" sz="2100" dirty="0" smtClean="0"/>
              <a:t>s </a:t>
            </a:r>
            <a:r>
              <a:rPr lang="es-SV" sz="2100" dirty="0" smtClean="0"/>
              <a:t>se une las Alcaldías </a:t>
            </a:r>
            <a:r>
              <a:rPr lang="es-SV" sz="2100" dirty="0"/>
              <a:t>de Santa </a:t>
            </a:r>
            <a:r>
              <a:rPr lang="es-SV" sz="2100" dirty="0" smtClean="0"/>
              <a:t>Ana</a:t>
            </a:r>
            <a:r>
              <a:rPr lang="es-SV" sz="2100" dirty="0"/>
              <a:t> </a:t>
            </a:r>
            <a:r>
              <a:rPr lang="es-SV" sz="2100" dirty="0" smtClean="0"/>
              <a:t>y San </a:t>
            </a:r>
            <a:r>
              <a:rPr lang="es-SV" sz="2100" dirty="0"/>
              <a:t>Salvador a través del comité </a:t>
            </a:r>
            <a:r>
              <a:rPr lang="es-SV" sz="2100" dirty="0" smtClean="0"/>
              <a:t>distrito </a:t>
            </a:r>
            <a:r>
              <a:rPr lang="es-SV" sz="2100" dirty="0" smtClean="0"/>
              <a:t>6; adicionalmente las  Alcaldías </a:t>
            </a:r>
            <a:r>
              <a:rPr lang="es-SV" sz="2100" dirty="0"/>
              <a:t>de Zacatecoluca, </a:t>
            </a:r>
            <a:r>
              <a:rPr lang="es-SV" sz="2100" dirty="0" smtClean="0"/>
              <a:t>San </a:t>
            </a:r>
            <a:r>
              <a:rPr lang="es-SV" sz="2100" dirty="0"/>
              <a:t>Pedro Masahuat, </a:t>
            </a:r>
            <a:r>
              <a:rPr lang="es-SV" sz="2100" dirty="0" smtClean="0"/>
              <a:t>Olocuilta</a:t>
            </a:r>
            <a:r>
              <a:rPr lang="es-SV" sz="2100" dirty="0"/>
              <a:t>, </a:t>
            </a:r>
            <a:r>
              <a:rPr lang="es-SV" sz="2100" dirty="0" smtClean="0"/>
              <a:t>San </a:t>
            </a:r>
            <a:r>
              <a:rPr lang="es-SV" sz="2100" dirty="0"/>
              <a:t>Luis </a:t>
            </a:r>
            <a:r>
              <a:rPr lang="es-SV" sz="2100" dirty="0" smtClean="0"/>
              <a:t>La herradura.</a:t>
            </a:r>
            <a:r>
              <a:rPr lang="es-SV" sz="2100" dirty="0"/>
              <a:t> </a:t>
            </a:r>
            <a:r>
              <a:rPr lang="es-SV" sz="2100" dirty="0" smtClean="0"/>
              <a:t>Los actores reazliando esta coordinación son: </a:t>
            </a:r>
            <a:r>
              <a:rPr lang="es-SV" sz="2100" dirty="0"/>
              <a:t>Fundasida, Colectivo Alejandria, Orquideas del </a:t>
            </a:r>
            <a:r>
              <a:rPr lang="es-SV" sz="2100" dirty="0" smtClean="0"/>
              <a:t>Mar.</a:t>
            </a:r>
            <a:endParaRPr lang="es-SV" sz="2100" dirty="0"/>
          </a:p>
          <a:p>
            <a:pPr lvl="0" algn="just">
              <a:buFontTx/>
              <a:buChar char="-"/>
            </a:pPr>
            <a:endParaRPr lang="es-SV" sz="2000" dirty="0"/>
          </a:p>
        </p:txBody>
      </p:sp>
      <p:pic>
        <p:nvPicPr>
          <p:cNvPr id="5" name="Marcador de contenido 3"/>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4578528"/>
            <a:ext cx="4499992" cy="2268252"/>
          </a:xfrm>
          <a:prstGeom prst="rect">
            <a:avLst/>
          </a:prstGeom>
        </p:spPr>
      </p:pic>
      <p:pic>
        <p:nvPicPr>
          <p:cNvPr id="6" name="Marcador de contenido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499992" y="4553744"/>
            <a:ext cx="3968441" cy="2304256"/>
          </a:xfrm>
          <a:prstGeom prst="rect">
            <a:avLst/>
          </a:prstGeom>
        </p:spPr>
      </p:pic>
    </p:spTree>
    <p:extLst>
      <p:ext uri="{BB962C8B-B14F-4D97-AF65-F5344CB8AC3E}">
        <p14:creationId xmlns:p14="http://schemas.microsoft.com/office/powerpoint/2010/main" val="41304931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SV" sz="3600" dirty="0"/>
              <a:t>Avances de la Subvención 2014</a:t>
            </a:r>
            <a:endParaRPr lang="es-ES" sz="3600" dirty="0"/>
          </a:p>
        </p:txBody>
      </p:sp>
      <p:sp>
        <p:nvSpPr>
          <p:cNvPr id="3" name="Marcador de contenido 2"/>
          <p:cNvSpPr>
            <a:spLocks noGrp="1"/>
          </p:cNvSpPr>
          <p:nvPr>
            <p:ph idx="1"/>
          </p:nvPr>
        </p:nvSpPr>
        <p:spPr>
          <a:xfrm>
            <a:off x="395536" y="1196752"/>
            <a:ext cx="7620000" cy="2592288"/>
          </a:xfrm>
        </p:spPr>
        <p:txBody>
          <a:bodyPr/>
          <a:lstStyle/>
          <a:p>
            <a:pPr lvl="0" algn="just"/>
            <a:r>
              <a:rPr lang="es-SV" dirty="0"/>
              <a:t>Coordinaciones efectivas con MINSAL a través de la coordinación de actividades de </a:t>
            </a:r>
            <a:r>
              <a:rPr lang="es-SV" dirty="0" smtClean="0"/>
              <a:t>prevención con </a:t>
            </a:r>
            <a:r>
              <a:rPr lang="es-SV" dirty="0"/>
              <a:t>clínicas VICITS, principalmente barridos de </a:t>
            </a:r>
            <a:r>
              <a:rPr lang="es-SV" dirty="0" smtClean="0"/>
              <a:t>zonas. Estas coordinaciones estan siendo realizadas por PASMO en </a:t>
            </a:r>
            <a:r>
              <a:rPr lang="es-SV" dirty="0"/>
              <a:t>S</a:t>
            </a:r>
            <a:r>
              <a:rPr lang="es-SV" dirty="0" smtClean="0"/>
              <a:t>an </a:t>
            </a:r>
            <a:r>
              <a:rPr lang="es-SV" dirty="0"/>
              <a:t>Miguel y </a:t>
            </a:r>
            <a:r>
              <a:rPr lang="es-SV" dirty="0" smtClean="0"/>
              <a:t>Sonsonate, </a:t>
            </a:r>
            <a:r>
              <a:rPr lang="es-SV" dirty="0" smtClean="0"/>
              <a:t>Orquideas del Mar en </a:t>
            </a:r>
            <a:r>
              <a:rPr lang="es-SV" dirty="0"/>
              <a:t>Santa Ana </a:t>
            </a:r>
            <a:r>
              <a:rPr lang="es-SV" dirty="0" smtClean="0"/>
              <a:t>y Sonsonate; y por Fundasida en </a:t>
            </a:r>
            <a:r>
              <a:rPr lang="es-SV" dirty="0"/>
              <a:t>Zacatecoluca, Olocuilta, San Pedro </a:t>
            </a:r>
            <a:r>
              <a:rPr lang="es-SV" dirty="0" smtClean="0"/>
              <a:t>Masahuat y  </a:t>
            </a:r>
            <a:r>
              <a:rPr lang="es-SV" dirty="0"/>
              <a:t>San Luis la </a:t>
            </a:r>
            <a:r>
              <a:rPr lang="es-SV" dirty="0" smtClean="0"/>
              <a:t>Herradura. </a:t>
            </a:r>
            <a:endParaRPr lang="es-SV" dirty="0"/>
          </a:p>
          <a:p>
            <a:endParaRPr lang="es-ES" dirty="0"/>
          </a:p>
        </p:txBody>
      </p:sp>
      <p:pic>
        <p:nvPicPr>
          <p:cNvPr id="4" name="Imagen 3" descr="DSC_4096.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27984" y="4174421"/>
            <a:ext cx="4032447" cy="2708920"/>
          </a:xfrm>
          <a:prstGeom prst="rect">
            <a:avLst/>
          </a:prstGeom>
        </p:spPr>
      </p:pic>
      <p:pic>
        <p:nvPicPr>
          <p:cNvPr id="5" name="Imagen 4" descr="DSC_0380.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69856"/>
            <a:ext cx="4443647" cy="2722612"/>
          </a:xfrm>
          <a:prstGeom prst="rect">
            <a:avLst/>
          </a:prstGeom>
        </p:spPr>
      </p:pic>
    </p:spTree>
    <p:extLst>
      <p:ext uri="{BB962C8B-B14F-4D97-AF65-F5344CB8AC3E}">
        <p14:creationId xmlns:p14="http://schemas.microsoft.com/office/powerpoint/2010/main" val="14253431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SV" sz="3600" dirty="0"/>
              <a:t>Avances de la Subvención 2014</a:t>
            </a:r>
            <a:endParaRPr lang="es-ES" sz="3600" dirty="0"/>
          </a:p>
        </p:txBody>
      </p:sp>
      <p:sp>
        <p:nvSpPr>
          <p:cNvPr id="3" name="Marcador de contenido 2"/>
          <p:cNvSpPr>
            <a:spLocks noGrp="1"/>
          </p:cNvSpPr>
          <p:nvPr>
            <p:ph idx="1"/>
          </p:nvPr>
        </p:nvSpPr>
        <p:spPr>
          <a:xfrm>
            <a:off x="467544" y="1340768"/>
            <a:ext cx="7620000" cy="3124944"/>
          </a:xfrm>
        </p:spPr>
        <p:txBody>
          <a:bodyPr>
            <a:normAutofit fontScale="77500" lnSpcReduction="20000"/>
          </a:bodyPr>
          <a:lstStyle/>
          <a:p>
            <a:pPr lvl="0" algn="just"/>
            <a:r>
              <a:rPr lang="es-ES" sz="2700" dirty="0" smtClean="0"/>
              <a:t>Es importante destacar la coordinación lograda por Orquídeas del Mar y las coordinaciones establecidas con la Alcaldía y el Cuerpo de Agentes Metropolitanos de Sonsonate. Esta iniciativa inicia a partir de las constantes quejas de las compañeras MTS quienes han sido víctimas de maltratos, es así como se establece la coordinación  con dichas instancias, logrando muy buena apertura del CAM para participar en un proceso de capacitación sobre estigma y discriminación.</a:t>
            </a:r>
            <a:r>
              <a:rPr lang="es-ES" sz="2700" dirty="0"/>
              <a:t> </a:t>
            </a:r>
            <a:r>
              <a:rPr lang="es-ES" sz="2700" dirty="0" smtClean="0"/>
              <a:t>Se realizan 5 jornadas en las que se  capacita a 150 Agentes del CAM. Durante los talleres se logra un compromiso de un trato de calidad y calidez hacia las MTS de parte del CAM</a:t>
            </a:r>
          </a:p>
          <a:p>
            <a:endParaRPr lang="es-ES" dirty="0"/>
          </a:p>
        </p:txBody>
      </p:sp>
      <p:pic>
        <p:nvPicPr>
          <p:cNvPr id="4" name="Imagen 3" descr="CAM02809.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16016" y="4077072"/>
            <a:ext cx="3744416" cy="2809975"/>
          </a:xfrm>
          <a:prstGeom prst="rect">
            <a:avLst/>
          </a:prstGeom>
        </p:spPr>
      </p:pic>
      <p:sp>
        <p:nvSpPr>
          <p:cNvPr id="6" name="CuadroTexto 5"/>
          <p:cNvSpPr txBox="1"/>
          <p:nvPr/>
        </p:nvSpPr>
        <p:spPr>
          <a:xfrm>
            <a:off x="827584" y="4149080"/>
            <a:ext cx="3672408" cy="1631216"/>
          </a:xfrm>
          <a:prstGeom prst="rect">
            <a:avLst/>
          </a:prstGeom>
          <a:noFill/>
        </p:spPr>
        <p:txBody>
          <a:bodyPr wrap="square" rtlCol="0">
            <a:spAutoFit/>
          </a:bodyPr>
          <a:lstStyle/>
          <a:p>
            <a:pPr algn="just"/>
            <a:r>
              <a:rPr lang="es-ES" sz="2000" dirty="0"/>
              <a:t>Se capacitaron sobre los 7 mitos del trabajo sexual, estigma, discriminación y derechos humanos, Ordenanzas Contravenciones.</a:t>
            </a:r>
          </a:p>
        </p:txBody>
      </p:sp>
    </p:spTree>
    <p:extLst>
      <p:ext uri="{BB962C8B-B14F-4D97-AF65-F5344CB8AC3E}">
        <p14:creationId xmlns:p14="http://schemas.microsoft.com/office/powerpoint/2010/main" val="11661037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SV" sz="3600" dirty="0"/>
              <a:t>Avances de la Subvención 2014</a:t>
            </a:r>
            <a:endParaRPr lang="es-ES" sz="3600" dirty="0"/>
          </a:p>
        </p:txBody>
      </p:sp>
      <p:sp>
        <p:nvSpPr>
          <p:cNvPr id="3" name="Marcador de contenido 2"/>
          <p:cNvSpPr>
            <a:spLocks noGrp="1"/>
          </p:cNvSpPr>
          <p:nvPr>
            <p:ph idx="1"/>
          </p:nvPr>
        </p:nvSpPr>
        <p:spPr/>
        <p:txBody>
          <a:bodyPr/>
          <a:lstStyle/>
          <a:p>
            <a:pPr lvl="0" algn="just"/>
            <a:r>
              <a:rPr lang="es-SV" dirty="0" smtClean="0"/>
              <a:t>Adicionalente se han establecido coordinacion </a:t>
            </a:r>
            <a:r>
              <a:rPr lang="es-SV" dirty="0"/>
              <a:t>con alcaldías  </a:t>
            </a:r>
            <a:r>
              <a:rPr lang="es-SV" dirty="0" smtClean="0"/>
              <a:t>para el </a:t>
            </a:r>
            <a:r>
              <a:rPr lang="es-SV" dirty="0"/>
              <a:t>desarrollo de procesos de información sobre diversidad sexual, incidencia social, acciones de sensibilización, se han realizado  reuniones para  incidir con los agentes  del CAM, para  la correcta aplicación de las ordenanzas </a:t>
            </a:r>
            <a:r>
              <a:rPr lang="es-SV" dirty="0" smtClean="0"/>
              <a:t>contravencionales. Por medio de Entreamigos y </a:t>
            </a:r>
            <a:r>
              <a:rPr lang="es-SV" dirty="0"/>
              <a:t>Fundasida.</a:t>
            </a:r>
          </a:p>
        </p:txBody>
      </p:sp>
      <p:pic>
        <p:nvPicPr>
          <p:cNvPr id="4" name="Imagen 3" descr="IMG_3601.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11960" y="4005065"/>
            <a:ext cx="4279402" cy="2852935"/>
          </a:xfrm>
          <a:prstGeom prst="rect">
            <a:avLst/>
          </a:prstGeom>
        </p:spPr>
      </p:pic>
    </p:spTree>
    <p:extLst>
      <p:ext uri="{BB962C8B-B14F-4D97-AF65-F5344CB8AC3E}">
        <p14:creationId xmlns:p14="http://schemas.microsoft.com/office/powerpoint/2010/main" val="17383810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SV" sz="3600" dirty="0"/>
              <a:t>Avances de la Subvención 2014</a:t>
            </a:r>
            <a:endParaRPr lang="es-ES" sz="3600" dirty="0"/>
          </a:p>
        </p:txBody>
      </p:sp>
      <p:sp>
        <p:nvSpPr>
          <p:cNvPr id="3" name="Marcador de contenido 2"/>
          <p:cNvSpPr>
            <a:spLocks noGrp="1"/>
          </p:cNvSpPr>
          <p:nvPr>
            <p:ph idx="1"/>
          </p:nvPr>
        </p:nvSpPr>
        <p:spPr>
          <a:xfrm>
            <a:off x="467544" y="1196752"/>
            <a:ext cx="7620000" cy="3052936"/>
          </a:xfrm>
        </p:spPr>
        <p:txBody>
          <a:bodyPr>
            <a:noAutofit/>
          </a:bodyPr>
          <a:lstStyle/>
          <a:p>
            <a:r>
              <a:rPr lang="es-SV" sz="2100" dirty="0" smtClean="0"/>
              <a:t>Se </a:t>
            </a:r>
            <a:r>
              <a:rPr lang="es-SV" sz="2100" dirty="0"/>
              <a:t>llevó a cabo un diagnóstico para ver las necesidades reales que tiene la </a:t>
            </a:r>
            <a:r>
              <a:rPr lang="es-SV" sz="2100" dirty="0" smtClean="0"/>
              <a:t>población de trabajadoras sexuales </a:t>
            </a:r>
            <a:r>
              <a:rPr lang="es-SV" sz="2100" dirty="0"/>
              <a:t>y se identificó </a:t>
            </a:r>
            <a:r>
              <a:rPr lang="es-SV" sz="2100" dirty="0" smtClean="0"/>
              <a:t>que una de las debilidades que presentaron algunas compañeras es </a:t>
            </a:r>
            <a:r>
              <a:rPr lang="es-SV" sz="2100" dirty="0"/>
              <a:t>la de no saber leer y escribir de esta forma se dio inicio a el taller de lectura y escritura. Logrando que las mujeres que en un primer momento colocaban sus huellas ahora ya colocan sus </a:t>
            </a:r>
            <a:r>
              <a:rPr lang="es-SV" sz="2100" dirty="0" smtClean="0"/>
              <a:t>iniciales. Esta actividad </a:t>
            </a:r>
            <a:r>
              <a:rPr lang="es-SV" sz="2100" dirty="0"/>
              <a:t>se inició con un grupo de 5 mujeres hoy se cuenta con un grupo de 10 a 15 logrando que las mujeres que están un poco más avanzadas en la </a:t>
            </a:r>
            <a:r>
              <a:rPr lang="es-SV" sz="2100" dirty="0" smtClean="0"/>
              <a:t>escritura. Orquideas del Mar, Sonsonate.</a:t>
            </a:r>
            <a:endParaRPr lang="es-ES" sz="2100" dirty="0"/>
          </a:p>
        </p:txBody>
      </p:sp>
      <p:pic>
        <p:nvPicPr>
          <p:cNvPr id="5" name="Imagen 4"/>
          <p:cNvPicPr/>
          <p:nvPr/>
        </p:nvPicPr>
        <p:blipFill rotWithShape="1">
          <a:blip r:embed="rId2"/>
          <a:srcRect l="1282" t="-2" r="7055" b="25070"/>
          <a:stretch/>
        </p:blipFill>
        <p:spPr>
          <a:xfrm>
            <a:off x="2915816" y="4492800"/>
            <a:ext cx="5576448" cy="2365200"/>
          </a:xfrm>
          <a:prstGeom prst="rect">
            <a:avLst/>
          </a:prstGeom>
        </p:spPr>
      </p:pic>
    </p:spTree>
    <p:extLst>
      <p:ext uri="{BB962C8B-B14F-4D97-AF65-F5344CB8AC3E}">
        <p14:creationId xmlns:p14="http://schemas.microsoft.com/office/powerpoint/2010/main" val="3967309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SV" sz="3600" dirty="0"/>
              <a:t>Avances de la Subvención 2014</a:t>
            </a:r>
            <a:endParaRPr lang="es-ES" sz="3600" dirty="0"/>
          </a:p>
        </p:txBody>
      </p:sp>
      <p:sp>
        <p:nvSpPr>
          <p:cNvPr id="3" name="Marcador de contenido 2"/>
          <p:cNvSpPr>
            <a:spLocks noGrp="1"/>
          </p:cNvSpPr>
          <p:nvPr>
            <p:ph idx="1"/>
          </p:nvPr>
        </p:nvSpPr>
        <p:spPr>
          <a:xfrm>
            <a:off x="395536" y="1268760"/>
            <a:ext cx="7620000" cy="3412976"/>
          </a:xfrm>
        </p:spPr>
        <p:txBody>
          <a:bodyPr>
            <a:normAutofit lnSpcReduction="10000"/>
          </a:bodyPr>
          <a:lstStyle/>
          <a:p>
            <a:pPr lvl="0" algn="just"/>
            <a:r>
              <a:rPr lang="es-SV" sz="2100" dirty="0"/>
              <a:t>Coordinacion con </a:t>
            </a:r>
            <a:r>
              <a:rPr lang="es-SV" sz="2100" dirty="0" smtClean="0"/>
              <a:t>Ministerio de Trabajo  </a:t>
            </a:r>
            <a:r>
              <a:rPr lang="es-SV" sz="2100" dirty="0"/>
              <a:t>para  ferias de empleo, principalmente  para la población  clave.  ASPIDH San Salvador y San Miguel </a:t>
            </a:r>
          </a:p>
          <a:p>
            <a:pPr lvl="0" algn="just"/>
            <a:r>
              <a:rPr lang="es-SV" sz="2100" dirty="0"/>
              <a:t>Coordinacion </a:t>
            </a:r>
            <a:r>
              <a:rPr lang="es-SV" sz="2100" dirty="0" smtClean="0"/>
              <a:t>con PDDH, </a:t>
            </a:r>
            <a:r>
              <a:rPr lang="es-SV" sz="2100" dirty="0"/>
              <a:t>quienes han brindado asesoría para la interposición de denuncia de violación de </a:t>
            </a:r>
            <a:r>
              <a:rPr lang="es-SV" sz="2100" dirty="0" smtClean="0"/>
              <a:t>derechos humanos. Colectivo Alejandría y ASPIDH. </a:t>
            </a:r>
            <a:endParaRPr lang="es-SV" sz="2100" dirty="0"/>
          </a:p>
          <a:p>
            <a:pPr lvl="0" algn="just"/>
            <a:r>
              <a:rPr lang="es-SV" sz="2100" dirty="0"/>
              <a:t>Ciudad Mujer y sus sedes en los departamentos quienes apoyan con cupos para  talleres de emprendimiento  y atención específica para trabajadoras sexuales y mujeres Trans. </a:t>
            </a:r>
            <a:r>
              <a:rPr lang="es-SV" sz="2100" dirty="0" smtClean="0"/>
              <a:t>Orquideas del Mar </a:t>
            </a:r>
            <a:r>
              <a:rPr lang="es-SV" sz="2100" dirty="0"/>
              <a:t>,  ASPIDH y Colectivo  Alejandria.</a:t>
            </a:r>
          </a:p>
          <a:p>
            <a:endParaRPr lang="es-ES" dirty="0"/>
          </a:p>
        </p:txBody>
      </p:sp>
      <p:pic>
        <p:nvPicPr>
          <p:cNvPr id="4" name="Imagen 3" descr="IMG_3549.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55976" y="4509120"/>
            <a:ext cx="4099384" cy="2340892"/>
          </a:xfrm>
          <a:prstGeom prst="rect">
            <a:avLst/>
          </a:prstGeom>
        </p:spPr>
      </p:pic>
    </p:spTree>
    <p:extLst>
      <p:ext uri="{BB962C8B-B14F-4D97-AF65-F5344CB8AC3E}">
        <p14:creationId xmlns:p14="http://schemas.microsoft.com/office/powerpoint/2010/main" val="31277810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SV" sz="3600" dirty="0"/>
              <a:t>Avances de la Subvención 2014</a:t>
            </a:r>
            <a:endParaRPr lang="es-ES" sz="3600" dirty="0"/>
          </a:p>
        </p:txBody>
      </p:sp>
      <p:sp>
        <p:nvSpPr>
          <p:cNvPr id="3" name="Marcador de contenido 2"/>
          <p:cNvSpPr>
            <a:spLocks noGrp="1"/>
          </p:cNvSpPr>
          <p:nvPr>
            <p:ph idx="1"/>
          </p:nvPr>
        </p:nvSpPr>
        <p:spPr>
          <a:xfrm>
            <a:off x="395536" y="1340768"/>
            <a:ext cx="7620000" cy="4248472"/>
          </a:xfrm>
        </p:spPr>
        <p:txBody>
          <a:bodyPr>
            <a:normAutofit/>
          </a:bodyPr>
          <a:lstStyle/>
          <a:p>
            <a:pPr lvl="0" algn="just"/>
            <a:r>
              <a:rPr lang="es-SV" sz="2100" dirty="0"/>
              <a:t>ADS, para la realización de  pruebas de VIH y asesoría en Planificación Familiar. PASMO </a:t>
            </a:r>
          </a:p>
          <a:p>
            <a:pPr lvl="0" algn="just"/>
            <a:r>
              <a:rPr lang="es-SV" sz="2100" dirty="0" smtClean="0"/>
              <a:t>FESPAD </a:t>
            </a:r>
            <a:r>
              <a:rPr lang="es-SV" sz="2100" dirty="0"/>
              <a:t>Coordinacion relacionada con  los derechos económicos y sociales, formación  para la interposición de denuncias  por violación de derechos humanos. FUNDASIDA </a:t>
            </a:r>
          </a:p>
          <a:p>
            <a:pPr lvl="0" algn="just"/>
            <a:r>
              <a:rPr lang="es-SV" sz="2100" dirty="0"/>
              <a:t>Coordinacion con la comisión Nacional antidrogas quienes  han otorgado cuatro cupos para los SR  para el desarrollo de  diplomado de operadores socio terapéuticos.  </a:t>
            </a:r>
            <a:r>
              <a:rPr lang="es-SV" sz="2100" dirty="0" smtClean="0"/>
              <a:t>Equipo de Prevención de Plan.</a:t>
            </a:r>
            <a:endParaRPr lang="es-SV" sz="2100" dirty="0"/>
          </a:p>
          <a:p>
            <a:pPr lvl="0" algn="just"/>
            <a:r>
              <a:rPr lang="es-SV" sz="2100" dirty="0"/>
              <a:t>FOSALUD clínicas de cesación de tabaco.   FUNDASIDA </a:t>
            </a:r>
          </a:p>
          <a:p>
            <a:pPr lvl="0" algn="just"/>
            <a:r>
              <a:rPr lang="es-SV" sz="2100" dirty="0"/>
              <a:t>Clínicas de salud Mental de los Hospitales regionales para  drogas y alcohol FUNDASIDA </a:t>
            </a:r>
          </a:p>
          <a:p>
            <a:endParaRPr lang="es-ES" dirty="0"/>
          </a:p>
        </p:txBody>
      </p:sp>
    </p:spTree>
    <p:extLst>
      <p:ext uri="{BB962C8B-B14F-4D97-AF65-F5344CB8AC3E}">
        <p14:creationId xmlns:p14="http://schemas.microsoft.com/office/powerpoint/2010/main" val="349092304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yacenci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yacencia">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1739</TotalTime>
  <Words>1373</Words>
  <Application>Microsoft Office PowerPoint</Application>
  <PresentationFormat>Presentación en pantalla (4:3)</PresentationFormat>
  <Paragraphs>97</Paragraphs>
  <Slides>17</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17</vt:i4>
      </vt:variant>
    </vt:vector>
  </HeadingPairs>
  <TitlesOfParts>
    <vt:vector size="21" baseType="lpstr">
      <vt:lpstr>Arial</vt:lpstr>
      <vt:lpstr>Calibri</vt:lpstr>
      <vt:lpstr>Cambria</vt:lpstr>
      <vt:lpstr>Adyacencia</vt:lpstr>
      <vt:lpstr>      Avances Subvención PLAN-RP</vt:lpstr>
      <vt:lpstr>Avances de la Subvención 2014</vt:lpstr>
      <vt:lpstr>Avances de la Subvención 2014</vt:lpstr>
      <vt:lpstr>Avances de la Subvención 2014</vt:lpstr>
      <vt:lpstr>Avances de la Subvención 2014</vt:lpstr>
      <vt:lpstr>Avances de la Subvención 2014</vt:lpstr>
      <vt:lpstr>Avances de la Subvención 2014</vt:lpstr>
      <vt:lpstr>Avances de la Subvención 2014</vt:lpstr>
      <vt:lpstr>Avances de la Subvención 2014</vt:lpstr>
      <vt:lpstr>Avances de la Subvención 2014</vt:lpstr>
      <vt:lpstr>Porcentaje de logros en Metas</vt:lpstr>
      <vt:lpstr>Porcentaje de logros en Metas</vt:lpstr>
      <vt:lpstr>Avances de la Subvención 2014</vt:lpstr>
      <vt:lpstr>Conclusiones</vt:lpstr>
      <vt:lpstr>Lecciones aprendidas</vt:lpstr>
      <vt:lpstr>Grandes Desafíos</vt:lpstr>
      <vt:lpstr>Grandes Desafíos</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Proceso de Selección de Sub Receptores</dc:title>
  <dc:creator>Walter Monge</dc:creator>
  <cp:lastModifiedBy>Maria Leydies Portillo</cp:lastModifiedBy>
  <cp:revision>144</cp:revision>
  <dcterms:created xsi:type="dcterms:W3CDTF">2014-01-29T16:29:38Z</dcterms:created>
  <dcterms:modified xsi:type="dcterms:W3CDTF">2014-12-04T00:07:42Z</dcterms:modified>
</cp:coreProperties>
</file>