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0" r:id="rId6"/>
    <p:sldId id="259" r:id="rId7"/>
    <p:sldId id="263" r:id="rId8"/>
    <p:sldId id="262" r:id="rId9"/>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p:cViewPr varScale="1">
        <p:scale>
          <a:sx n="89" d="100"/>
          <a:sy n="89" d="100"/>
        </p:scale>
        <p:origin x="-744"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955524F-53A5-4BB2-B18F-F75613234E66}" type="datetimeFigureOut">
              <a:rPr lang="es-SV" smtClean="0"/>
              <a:t>23/10/14</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955524F-53A5-4BB2-B18F-F75613234E66}" type="datetimeFigureOut">
              <a:rPr lang="es-SV" smtClean="0"/>
              <a:t>23/10/14</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955524F-53A5-4BB2-B18F-F75613234E66}" type="datetimeFigureOut">
              <a:rPr lang="es-SV" smtClean="0"/>
              <a:t>23/10/14</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955524F-53A5-4BB2-B18F-F75613234E66}" type="datetimeFigureOut">
              <a:rPr lang="es-SV" smtClean="0"/>
              <a:t>23/10/14</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955524F-53A5-4BB2-B18F-F75613234E66}" type="datetimeFigureOut">
              <a:rPr lang="es-SV" smtClean="0"/>
              <a:t>23/10/14</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955524F-53A5-4BB2-B18F-F75613234E66}" type="datetimeFigureOut">
              <a:rPr lang="es-SV" smtClean="0"/>
              <a:t>23/10/14</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D955524F-53A5-4BB2-B18F-F75613234E66}" type="datetimeFigureOut">
              <a:rPr lang="es-SV" smtClean="0"/>
              <a:t>23/10/14</a:t>
            </a:fld>
            <a:endParaRPr lang="es-SV"/>
          </a:p>
        </p:txBody>
      </p:sp>
      <p:sp>
        <p:nvSpPr>
          <p:cNvPr id="8" name="Footer Placeholder 7"/>
          <p:cNvSpPr>
            <a:spLocks noGrp="1"/>
          </p:cNvSpPr>
          <p:nvPr>
            <p:ph type="ftr" sz="quarter" idx="11"/>
          </p:nvPr>
        </p:nvSpPr>
        <p:spPr/>
        <p:txBody>
          <a:bodyPr/>
          <a:lstStyle/>
          <a:p>
            <a:endParaRPr lang="es-SV"/>
          </a:p>
        </p:txBody>
      </p:sp>
      <p:sp>
        <p:nvSpPr>
          <p:cNvPr id="9" name="Slide Number Placeholder 8"/>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955524F-53A5-4BB2-B18F-F75613234E66}" type="datetimeFigureOut">
              <a:rPr lang="es-SV" smtClean="0"/>
              <a:t>23/10/14</a:t>
            </a:fld>
            <a:endParaRPr lang="es-SV"/>
          </a:p>
        </p:txBody>
      </p:sp>
      <p:sp>
        <p:nvSpPr>
          <p:cNvPr id="4" name="Footer Placeholder 3"/>
          <p:cNvSpPr>
            <a:spLocks noGrp="1"/>
          </p:cNvSpPr>
          <p:nvPr>
            <p:ph type="ftr" sz="quarter" idx="11"/>
          </p:nvPr>
        </p:nvSpPr>
        <p:spPr/>
        <p:txBody>
          <a:bodyPr/>
          <a:lstStyle/>
          <a:p>
            <a:endParaRPr lang="es-SV"/>
          </a:p>
        </p:txBody>
      </p:sp>
      <p:sp>
        <p:nvSpPr>
          <p:cNvPr id="5" name="Slide Number Placeholder 4"/>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55524F-53A5-4BB2-B18F-F75613234E66}" type="datetimeFigureOut">
              <a:rPr lang="es-SV" smtClean="0"/>
              <a:t>23/10/14</a:t>
            </a:fld>
            <a:endParaRPr lang="es-SV"/>
          </a:p>
        </p:txBody>
      </p:sp>
      <p:sp>
        <p:nvSpPr>
          <p:cNvPr id="3" name="Footer Placeholder 2"/>
          <p:cNvSpPr>
            <a:spLocks noGrp="1"/>
          </p:cNvSpPr>
          <p:nvPr>
            <p:ph type="ftr" sz="quarter" idx="11"/>
          </p:nvPr>
        </p:nvSpPr>
        <p:spPr/>
        <p:txBody>
          <a:bodyPr/>
          <a:lstStyle/>
          <a:p>
            <a:endParaRPr lang="es-SV"/>
          </a:p>
        </p:txBody>
      </p:sp>
      <p:sp>
        <p:nvSpPr>
          <p:cNvPr id="4" name="Slide Number Placeholder 3"/>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955524F-53A5-4BB2-B18F-F75613234E66}" type="datetimeFigureOut">
              <a:rPr lang="es-SV" smtClean="0"/>
              <a:t>23/10/14</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E50637AF-7211-4739-83CA-154E6A1C34EA}" type="slidenum">
              <a:rPr lang="es-SV" smtClean="0"/>
              <a:t>‹Nr.›</a:t>
            </a:fld>
            <a:endParaRPr lang="es-SV"/>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D955524F-53A5-4BB2-B18F-F75613234E66}" type="datetimeFigureOut">
              <a:rPr lang="es-SV" smtClean="0"/>
              <a:t>23/10/14</a:t>
            </a:fld>
            <a:endParaRPr lang="es-SV"/>
          </a:p>
        </p:txBody>
      </p:sp>
      <p:sp>
        <p:nvSpPr>
          <p:cNvPr id="9" name="Slide Number Placeholder 8"/>
          <p:cNvSpPr>
            <a:spLocks noGrp="1"/>
          </p:cNvSpPr>
          <p:nvPr>
            <p:ph type="sldNum" sz="quarter" idx="11"/>
          </p:nvPr>
        </p:nvSpPr>
        <p:spPr/>
        <p:txBody>
          <a:bodyPr/>
          <a:lstStyle/>
          <a:p>
            <a:fld id="{E50637AF-7211-4739-83CA-154E6A1C34EA}" type="slidenum">
              <a:rPr lang="es-SV" smtClean="0"/>
              <a:t>‹Nr.›</a:t>
            </a:fld>
            <a:endParaRPr lang="es-SV"/>
          </a:p>
        </p:txBody>
      </p:sp>
      <p:sp>
        <p:nvSpPr>
          <p:cNvPr id="10" name="Footer Placeholder 9"/>
          <p:cNvSpPr>
            <a:spLocks noGrp="1"/>
          </p:cNvSpPr>
          <p:nvPr>
            <p:ph type="ftr" sz="quarter" idx="12"/>
          </p:nvPr>
        </p:nvSpPr>
        <p:spPr/>
        <p:txBody>
          <a:bodyPr/>
          <a:lstStyle/>
          <a:p>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50637AF-7211-4739-83CA-154E6A1C34EA}" type="slidenum">
              <a:rPr lang="es-SV" smtClean="0"/>
              <a:t>‹Nr.›</a:t>
            </a:fld>
            <a:endParaRPr lang="es-SV"/>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SV"/>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955524F-53A5-4BB2-B18F-F75613234E66}" type="datetimeFigureOut">
              <a:rPr lang="es-SV" smtClean="0"/>
              <a:t>23/10/14</a:t>
            </a:fld>
            <a:endParaRPr lang="es-S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908720"/>
            <a:ext cx="8208912" cy="2952327"/>
          </a:xfrm>
        </p:spPr>
        <p:txBody>
          <a:bodyPr/>
          <a:lstStyle/>
          <a:p>
            <a:r>
              <a:rPr lang="es-SV" sz="4400" b="1" dirty="0" smtClean="0"/>
              <a:t/>
            </a:r>
            <a:br>
              <a:rPr lang="es-SV" sz="4400" b="1" dirty="0" smtClean="0"/>
            </a:br>
            <a:r>
              <a:rPr lang="es-SV" sz="4400" b="1" dirty="0"/>
              <a:t/>
            </a:r>
            <a:br>
              <a:rPr lang="es-SV" sz="4400" b="1" dirty="0"/>
            </a:br>
            <a:r>
              <a:rPr lang="es-SV" sz="4400" b="1" dirty="0" smtClean="0"/>
              <a:t/>
            </a:r>
            <a:br>
              <a:rPr lang="es-SV" sz="4400" b="1" dirty="0" smtClean="0"/>
            </a:br>
            <a:r>
              <a:rPr lang="es-SV" sz="4400" b="1" dirty="0"/>
              <a:t/>
            </a:r>
            <a:br>
              <a:rPr lang="es-SV" sz="4400" b="1" dirty="0"/>
            </a:br>
            <a:r>
              <a:rPr lang="es-SV" sz="4400" b="1" dirty="0" smtClean="0"/>
              <a:t/>
            </a:r>
            <a:br>
              <a:rPr lang="es-SV" sz="4400" b="1" dirty="0" smtClean="0"/>
            </a:br>
            <a:r>
              <a:rPr lang="es-SV" sz="4400" b="1" dirty="0" smtClean="0">
                <a:latin typeface="+mn-lt"/>
              </a:rPr>
              <a:t>AVANCE DE PROYECTO</a:t>
            </a:r>
            <a:r>
              <a:rPr lang="es-SV" sz="3600" b="1" dirty="0">
                <a:latin typeface="+mn-lt"/>
              </a:rPr>
              <a:t/>
            </a:r>
            <a:br>
              <a:rPr lang="es-SV" sz="3600" b="1" dirty="0">
                <a:latin typeface="+mn-lt"/>
              </a:rPr>
            </a:br>
            <a:r>
              <a:rPr lang="es-SV" sz="2400" b="1" dirty="0">
                <a:latin typeface="+mn-lt"/>
              </a:rPr>
              <a:t/>
            </a:r>
            <a:br>
              <a:rPr lang="es-SV" sz="2400" b="1" dirty="0">
                <a:latin typeface="+mn-lt"/>
              </a:rPr>
            </a:br>
            <a:r>
              <a:rPr lang="es-SV" sz="2400" b="1" dirty="0" smtClean="0">
                <a:latin typeface="+mn-lt"/>
              </a:rPr>
              <a:t/>
            </a:r>
            <a:br>
              <a:rPr lang="es-SV" sz="2400" b="1" dirty="0" smtClean="0">
                <a:latin typeface="+mn-lt"/>
              </a:rPr>
            </a:br>
            <a:r>
              <a:rPr lang="es-SV" sz="2400" b="1" dirty="0">
                <a:latin typeface="+mn-lt"/>
              </a:rPr>
              <a:t/>
            </a:r>
            <a:br>
              <a:rPr lang="es-SV" sz="2400" b="1" dirty="0">
                <a:latin typeface="+mn-lt"/>
              </a:rPr>
            </a:br>
            <a:r>
              <a:rPr lang="es-SV" sz="2400" b="1" dirty="0" smtClean="0">
                <a:latin typeface="+mn-lt"/>
              </a:rPr>
              <a:t>“INNOVANDO SERVICIOS, REDUCIENDO RIESGOS, RENOVANDO VIDAS EN EL SALVADOR”</a:t>
            </a:r>
            <a:r>
              <a:rPr lang="es-SV" sz="2400" dirty="0">
                <a:latin typeface="+mn-lt"/>
              </a:rPr>
              <a:t/>
            </a:r>
            <a:br>
              <a:rPr lang="es-SV" sz="2400" dirty="0">
                <a:latin typeface="+mn-lt"/>
              </a:rPr>
            </a:br>
            <a:endParaRPr lang="es-SV" sz="2400" b="1" dirty="0">
              <a:latin typeface="+mn-lt"/>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5368348"/>
            <a:ext cx="2470563" cy="796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agen 5" descr="Description: Description: Descripción: Nuevo Logo Plan_WEB_Azul"/>
          <p:cNvPicPr/>
          <p:nvPr/>
        </p:nvPicPr>
        <p:blipFill>
          <a:blip r:embed="rId3" cstate="print">
            <a:extLst>
              <a:ext uri="{28A0092B-C50C-407E-A947-70E740481C1C}">
                <a14:useLocalDpi xmlns:a14="http://schemas.microsoft.com/office/drawing/2010/main" val="0"/>
              </a:ext>
            </a:extLst>
          </a:blip>
          <a:srcRect r="54060"/>
          <a:stretch>
            <a:fillRect/>
          </a:stretch>
        </p:blipFill>
        <p:spPr bwMode="auto">
          <a:xfrm>
            <a:off x="6876256" y="5085184"/>
            <a:ext cx="936104" cy="1080120"/>
          </a:xfrm>
          <a:prstGeom prst="rect">
            <a:avLst/>
          </a:prstGeom>
          <a:noFill/>
          <a:ln>
            <a:noFill/>
          </a:ln>
        </p:spPr>
      </p:pic>
      <p:sp>
        <p:nvSpPr>
          <p:cNvPr id="4" name="Subtítulo 3"/>
          <p:cNvSpPr>
            <a:spLocks noGrp="1"/>
          </p:cNvSpPr>
          <p:nvPr>
            <p:ph type="subTitle" idx="1"/>
          </p:nvPr>
        </p:nvSpPr>
        <p:spPr/>
        <p:txBody>
          <a:bodyPr/>
          <a:lstStyle/>
          <a:p>
            <a:endParaRPr lang="es-SV"/>
          </a:p>
        </p:txBody>
      </p:sp>
    </p:spTree>
    <p:extLst>
      <p:ext uri="{BB962C8B-B14F-4D97-AF65-F5344CB8AC3E}">
        <p14:creationId xmlns:p14="http://schemas.microsoft.com/office/powerpoint/2010/main" val="2410990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SV" dirty="0" smtClean="0"/>
              <a:t>INDICADORES PAQUETE BASICO</a:t>
            </a:r>
            <a:endParaRPr lang="es-SV" dirty="0"/>
          </a:p>
        </p:txBody>
      </p:sp>
      <p:pic>
        <p:nvPicPr>
          <p:cNvPr id="4" name="Marcador de contenido 3"/>
          <p:cNvPicPr>
            <a:picLocks noGrp="1" noChangeAspect="1"/>
          </p:cNvPicPr>
          <p:nvPr>
            <p:ph idx="1"/>
          </p:nvPr>
        </p:nvPicPr>
        <p:blipFill>
          <a:blip r:embed="rId2"/>
          <a:stretch>
            <a:fillRect/>
          </a:stretch>
        </p:blipFill>
        <p:spPr>
          <a:xfrm>
            <a:off x="512658" y="2231758"/>
            <a:ext cx="7620000" cy="3320255"/>
          </a:xfrm>
          <a:prstGeom prst="rect">
            <a:avLst/>
          </a:prstGeom>
        </p:spPr>
      </p:pic>
    </p:spTree>
    <p:extLst>
      <p:ext uri="{BB962C8B-B14F-4D97-AF65-F5344CB8AC3E}">
        <p14:creationId xmlns:p14="http://schemas.microsoft.com/office/powerpoint/2010/main" val="340797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SV" dirty="0" smtClean="0"/>
              <a:t>INDICADORES PAQUETE COMPLEMENTARIO</a:t>
            </a:r>
            <a:endParaRPr lang="es-SV" dirty="0"/>
          </a:p>
        </p:txBody>
      </p:sp>
      <p:pic>
        <p:nvPicPr>
          <p:cNvPr id="4" name="Marcador de contenido 3"/>
          <p:cNvPicPr>
            <a:picLocks noGrp="1" noChangeAspect="1"/>
          </p:cNvPicPr>
          <p:nvPr>
            <p:ph idx="1"/>
          </p:nvPr>
        </p:nvPicPr>
        <p:blipFill>
          <a:blip r:embed="rId2"/>
          <a:stretch>
            <a:fillRect/>
          </a:stretch>
        </p:blipFill>
        <p:spPr>
          <a:xfrm>
            <a:off x="457200" y="2239091"/>
            <a:ext cx="7620000" cy="3522817"/>
          </a:xfrm>
          <a:prstGeom prst="rect">
            <a:avLst/>
          </a:prstGeom>
        </p:spPr>
      </p:pic>
    </p:spTree>
    <p:extLst>
      <p:ext uri="{BB962C8B-B14F-4D97-AF65-F5344CB8AC3E}">
        <p14:creationId xmlns:p14="http://schemas.microsoft.com/office/powerpoint/2010/main" val="1874805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Numero de </a:t>
            </a:r>
            <a:r>
              <a:rPr lang="es-ES" dirty="0" err="1" smtClean="0"/>
              <a:t>CUIs</a:t>
            </a:r>
            <a:r>
              <a:rPr lang="es-ES" dirty="0" smtClean="0"/>
              <a:t> registrados a Junio</a:t>
            </a:r>
            <a:endParaRPr lang="es-ES" dirty="0"/>
          </a:p>
        </p:txBody>
      </p:sp>
      <p:graphicFrame>
        <p:nvGraphicFramePr>
          <p:cNvPr id="5" name="Tabla 4"/>
          <p:cNvGraphicFramePr>
            <a:graphicFrameLocks noGrp="1"/>
          </p:cNvGraphicFramePr>
          <p:nvPr>
            <p:extLst>
              <p:ext uri="{D42A27DB-BD31-4B8C-83A1-F6EECF244321}">
                <p14:modId xmlns:p14="http://schemas.microsoft.com/office/powerpoint/2010/main" val="3104788852"/>
              </p:ext>
            </p:extLst>
          </p:nvPr>
        </p:nvGraphicFramePr>
        <p:xfrm>
          <a:off x="971600" y="2060848"/>
          <a:ext cx="6007100" cy="1168400"/>
        </p:xfrm>
        <a:graphic>
          <a:graphicData uri="http://schemas.openxmlformats.org/drawingml/2006/table">
            <a:tbl>
              <a:tblPr/>
              <a:tblGrid>
                <a:gridCol w="1435100"/>
                <a:gridCol w="1346200"/>
                <a:gridCol w="1676400"/>
                <a:gridCol w="1549400"/>
              </a:tblGrid>
              <a:tr h="292100">
                <a:tc>
                  <a:txBody>
                    <a:bodyPr/>
                    <a:lstStyle/>
                    <a:p>
                      <a:pPr algn="ctr" fontAlgn="b"/>
                      <a:r>
                        <a:rPr lang="es-ES" sz="1800" b="0" i="0" u="none" strike="noStrike">
                          <a:solidFill>
                            <a:srgbClr val="000000"/>
                          </a:solidFill>
                          <a:effectLst/>
                          <a:latin typeface="Calibri"/>
                        </a:rPr>
                        <a:t>Población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a:rPr>
                        <a:t>Meta Anual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dirty="0" err="1">
                          <a:solidFill>
                            <a:srgbClr val="000000"/>
                          </a:solidFill>
                          <a:effectLst/>
                          <a:latin typeface="Calibri"/>
                        </a:rPr>
                        <a:t>CUIs</a:t>
                      </a:r>
                      <a:r>
                        <a:rPr lang="es-ES" sz="1800" b="0" i="0" u="none" strike="noStrike" dirty="0">
                          <a:solidFill>
                            <a:srgbClr val="000000"/>
                          </a:solidFill>
                          <a:effectLst/>
                          <a:latin typeface="Calibri"/>
                        </a:rPr>
                        <a:t> Registrados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a:rPr>
                        <a:t>% Registros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00">
                <a:tc>
                  <a:txBody>
                    <a:bodyPr/>
                    <a:lstStyle/>
                    <a:p>
                      <a:pPr algn="ctr" fontAlgn="b"/>
                      <a:r>
                        <a:rPr lang="es-ES" sz="1800" b="0" i="0" u="none" strike="noStrike">
                          <a:solidFill>
                            <a:srgbClr val="000000"/>
                          </a:solidFill>
                          <a:effectLst/>
                          <a:latin typeface="Calibri"/>
                        </a:rPr>
                        <a:t>HSH</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a:rPr>
                        <a:t>4209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dirty="0" smtClean="0">
                          <a:solidFill>
                            <a:srgbClr val="000000"/>
                          </a:solidFill>
                          <a:effectLst/>
                          <a:latin typeface="Calibri"/>
                        </a:rPr>
                        <a:t>5398</a:t>
                      </a:r>
                      <a:endParaRPr lang="es-ES" sz="1800" b="0" i="0" u="none" strike="noStrike" dirty="0">
                        <a:solidFill>
                          <a:srgbClr val="000000"/>
                        </a:solidFill>
                        <a:effectLst/>
                        <a:latin typeface="Calibri"/>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dirty="0" smtClean="0">
                          <a:solidFill>
                            <a:srgbClr val="000000"/>
                          </a:solidFill>
                          <a:effectLst/>
                          <a:latin typeface="Calibri"/>
                        </a:rPr>
                        <a:t>128.25%</a:t>
                      </a:r>
                      <a:endParaRPr lang="es-ES" sz="1800" b="0" i="0" u="none" strike="noStrike" dirty="0">
                        <a:solidFill>
                          <a:srgbClr val="000000"/>
                        </a:solidFill>
                        <a:effectLst/>
                        <a:latin typeface="Calibri"/>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00">
                <a:tc>
                  <a:txBody>
                    <a:bodyPr/>
                    <a:lstStyle/>
                    <a:p>
                      <a:pPr algn="ctr" fontAlgn="b"/>
                      <a:r>
                        <a:rPr lang="es-ES" sz="1800" b="0" i="0" u="none" strike="noStrike">
                          <a:solidFill>
                            <a:srgbClr val="000000"/>
                          </a:solidFill>
                          <a:effectLst/>
                          <a:latin typeface="Calibri"/>
                        </a:rPr>
                        <a:t>TSF</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a:rPr>
                        <a:t>2928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dirty="0" smtClean="0">
                          <a:solidFill>
                            <a:srgbClr val="000000"/>
                          </a:solidFill>
                          <a:effectLst/>
                          <a:latin typeface="Calibri"/>
                        </a:rPr>
                        <a:t>4031</a:t>
                      </a:r>
                      <a:endParaRPr lang="es-ES" sz="1800" b="0" i="0" u="none" strike="noStrike" dirty="0">
                        <a:solidFill>
                          <a:srgbClr val="000000"/>
                        </a:solidFill>
                        <a:effectLst/>
                        <a:latin typeface="Calibri"/>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dirty="0" smtClean="0">
                          <a:solidFill>
                            <a:srgbClr val="000000"/>
                          </a:solidFill>
                          <a:effectLst/>
                          <a:latin typeface="Calibri"/>
                        </a:rPr>
                        <a:t>137.87%</a:t>
                      </a:r>
                      <a:endParaRPr lang="es-ES" sz="1800" b="0" i="0" u="none" strike="noStrike" dirty="0">
                        <a:solidFill>
                          <a:srgbClr val="000000"/>
                        </a:solidFill>
                        <a:effectLst/>
                        <a:latin typeface="Calibri"/>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00">
                <a:tc>
                  <a:txBody>
                    <a:bodyPr/>
                    <a:lstStyle/>
                    <a:p>
                      <a:pPr algn="ctr" fontAlgn="b"/>
                      <a:r>
                        <a:rPr lang="es-ES" sz="1800" b="0" i="0" u="none" strike="noStrike">
                          <a:solidFill>
                            <a:srgbClr val="000000"/>
                          </a:solidFill>
                          <a:effectLst/>
                          <a:latin typeface="Calibri"/>
                        </a:rPr>
                        <a:t>Trans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a:rPr>
                        <a:t>551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dirty="0" smtClean="0">
                          <a:solidFill>
                            <a:srgbClr val="000000"/>
                          </a:solidFill>
                          <a:effectLst/>
                          <a:latin typeface="Calibri"/>
                        </a:rPr>
                        <a:t>814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dirty="0" smtClean="0">
                          <a:solidFill>
                            <a:srgbClr val="000000"/>
                          </a:solidFill>
                          <a:effectLst/>
                          <a:latin typeface="Calibri"/>
                        </a:rPr>
                        <a:t>147.31%</a:t>
                      </a:r>
                      <a:endParaRPr lang="es-ES" sz="1800" b="0" i="0" u="none" strike="noStrike" dirty="0">
                        <a:solidFill>
                          <a:srgbClr val="000000"/>
                        </a:solidFill>
                        <a:effectLst/>
                        <a:latin typeface="Calibri"/>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40281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476672"/>
            <a:ext cx="7620000" cy="1143000"/>
          </a:xfrm>
        </p:spPr>
        <p:txBody>
          <a:bodyPr/>
          <a:lstStyle/>
          <a:p>
            <a:pPr algn="ctr"/>
            <a:r>
              <a:rPr lang="es-SV" sz="3200" dirty="0" smtClean="0"/>
              <a:t>MOTIVOS DE LAS DESVIACIONES PROGRAMÁTICA EN RELACION A LAS METAS</a:t>
            </a:r>
            <a:endParaRPr lang="es-SV" sz="3200" dirty="0"/>
          </a:p>
        </p:txBody>
      </p:sp>
      <p:sp>
        <p:nvSpPr>
          <p:cNvPr id="3" name="Marcador de contenido 2"/>
          <p:cNvSpPr>
            <a:spLocks noGrp="1"/>
          </p:cNvSpPr>
          <p:nvPr>
            <p:ph idx="1"/>
          </p:nvPr>
        </p:nvSpPr>
        <p:spPr>
          <a:xfrm>
            <a:off x="457200" y="1772816"/>
            <a:ext cx="7620000" cy="4627984"/>
          </a:xfrm>
        </p:spPr>
        <p:txBody>
          <a:bodyPr/>
          <a:lstStyle/>
          <a:p>
            <a:r>
              <a:rPr lang="es-SV" dirty="0" smtClean="0"/>
              <a:t>Cumplimiento de requerimientos técnicos y administrativos previo a la implementación </a:t>
            </a:r>
          </a:p>
          <a:p>
            <a:r>
              <a:rPr lang="es-SV" dirty="0" smtClean="0"/>
              <a:t>Inicio de actividades de campo</a:t>
            </a:r>
          </a:p>
          <a:p>
            <a:r>
              <a:rPr lang="es-SV" dirty="0" smtClean="0"/>
              <a:t>Limitantes relacionadas con las referencia (pruebas de VIH y servicios complementarios)</a:t>
            </a:r>
          </a:p>
          <a:p>
            <a:r>
              <a:rPr lang="es-SV" dirty="0" smtClean="0"/>
              <a:t>Entrega de insumos</a:t>
            </a:r>
          </a:p>
          <a:p>
            <a:r>
              <a:rPr lang="es-SV" dirty="0" smtClean="0"/>
              <a:t>Zonas de intervención de altísima peligrosidad</a:t>
            </a:r>
          </a:p>
          <a:p>
            <a:r>
              <a:rPr lang="es-SV" dirty="0" smtClean="0"/>
              <a:t>Metodología de la estrategia de prevención combinada demanda tiempo en cumplimiento y seguimiento constante.</a:t>
            </a:r>
          </a:p>
          <a:p>
            <a:endParaRPr lang="es-SV" dirty="0"/>
          </a:p>
        </p:txBody>
      </p:sp>
    </p:spTree>
    <p:extLst>
      <p:ext uri="{BB962C8B-B14F-4D97-AF65-F5344CB8AC3E}">
        <p14:creationId xmlns:p14="http://schemas.microsoft.com/office/powerpoint/2010/main" val="2665942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SV" sz="4000" dirty="0" smtClean="0"/>
              <a:t>ESTRATEGIA DE GESTION PARA EL CUMPLIMIENTO DE METAS</a:t>
            </a:r>
            <a:endParaRPr lang="es-SV" sz="4000" dirty="0"/>
          </a:p>
        </p:txBody>
      </p:sp>
      <p:sp>
        <p:nvSpPr>
          <p:cNvPr id="3" name="Marcador de contenido 2"/>
          <p:cNvSpPr>
            <a:spLocks noGrp="1"/>
          </p:cNvSpPr>
          <p:nvPr>
            <p:ph idx="1"/>
          </p:nvPr>
        </p:nvSpPr>
        <p:spPr/>
        <p:txBody>
          <a:bodyPr/>
          <a:lstStyle/>
          <a:p>
            <a:r>
              <a:rPr lang="es-SV" dirty="0" smtClean="0"/>
              <a:t>Análisis del cumplimiento de metas por SR </a:t>
            </a:r>
            <a:r>
              <a:rPr lang="es-SV" dirty="0" err="1" smtClean="0"/>
              <a:t>vrs</a:t>
            </a:r>
            <a:r>
              <a:rPr lang="es-SV" dirty="0" smtClean="0"/>
              <a:t> meta comprometida para el período.</a:t>
            </a:r>
          </a:p>
          <a:p>
            <a:r>
              <a:rPr lang="es-SV" dirty="0" smtClean="0"/>
              <a:t>Análisis FODA a través de conversatorios por población.</a:t>
            </a:r>
          </a:p>
          <a:p>
            <a:r>
              <a:rPr lang="es-SV" dirty="0" smtClean="0"/>
              <a:t>Reuniones bilaterales con SR para rendición de cuentas de metas. </a:t>
            </a:r>
          </a:p>
          <a:p>
            <a:r>
              <a:rPr lang="es-SV" dirty="0" smtClean="0"/>
              <a:t>Elaboración y aprobación de planes de aceleramiento </a:t>
            </a:r>
            <a:r>
              <a:rPr lang="es-SV" dirty="0" err="1" smtClean="0"/>
              <a:t>vrs</a:t>
            </a:r>
            <a:r>
              <a:rPr lang="es-SV" dirty="0" smtClean="0"/>
              <a:t> análisis anteriores (cierre de ciclos, referencias, insumos, zonas de riesgo, reasignación de metas)</a:t>
            </a:r>
          </a:p>
          <a:p>
            <a:r>
              <a:rPr lang="es-SV" dirty="0" smtClean="0"/>
              <a:t>Fortalecimiento de capacidades técnicas (acompañamiento directo en SIGPRO en campo y apertura de ingreso de información en oficinas de Plan)</a:t>
            </a:r>
          </a:p>
          <a:p>
            <a:r>
              <a:rPr lang="es-SV" dirty="0" smtClean="0"/>
              <a:t>Visitas de campo para el monitoreo del cumplimiento de los planes</a:t>
            </a:r>
          </a:p>
          <a:p>
            <a:endParaRPr lang="es-SV" dirty="0" smtClean="0"/>
          </a:p>
          <a:p>
            <a:endParaRPr lang="es-SV" dirty="0" smtClean="0"/>
          </a:p>
          <a:p>
            <a:endParaRPr lang="es-SV" dirty="0" smtClean="0"/>
          </a:p>
          <a:p>
            <a:endParaRPr lang="es-SV" dirty="0"/>
          </a:p>
        </p:txBody>
      </p:sp>
    </p:spTree>
    <p:extLst>
      <p:ext uri="{BB962C8B-B14F-4D97-AF65-F5344CB8AC3E}">
        <p14:creationId xmlns:p14="http://schemas.microsoft.com/office/powerpoint/2010/main" val="2672863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SV" sz="3600" dirty="0"/>
              <a:t>ESTRATEGIA DE GESTION PARA EL CUMPLIMIENTO DE METAS</a:t>
            </a:r>
          </a:p>
        </p:txBody>
      </p:sp>
      <p:sp>
        <p:nvSpPr>
          <p:cNvPr id="3" name="Marcador de contenido 2"/>
          <p:cNvSpPr>
            <a:spLocks noGrp="1"/>
          </p:cNvSpPr>
          <p:nvPr>
            <p:ph idx="1"/>
          </p:nvPr>
        </p:nvSpPr>
        <p:spPr/>
        <p:txBody>
          <a:bodyPr/>
          <a:lstStyle/>
          <a:p>
            <a:r>
              <a:rPr lang="es-SV" dirty="0" smtClean="0"/>
              <a:t>Análisis semanal del cumplimiento de las metas por SR hasta finalizar período.</a:t>
            </a:r>
          </a:p>
          <a:p>
            <a:r>
              <a:rPr lang="es-SV" dirty="0" smtClean="0"/>
              <a:t>Realimentación semanal a los SR de sus metas técnicas y financieras vía electrónica y reuniones bilaterales hasta final de período.</a:t>
            </a:r>
          </a:p>
          <a:p>
            <a:r>
              <a:rPr lang="es-SV" dirty="0" smtClean="0"/>
              <a:t>Operativización de plan de trabajo coordinado con PASMO para el desarrollo de actividades comunes (programaciones de barridos, delegación de roles en actividades comunes, análisis de mapeos y zonas de intervención).</a:t>
            </a:r>
          </a:p>
          <a:p>
            <a:pPr marL="114300" indent="0">
              <a:buNone/>
            </a:pPr>
            <a:endParaRPr lang="es-SV" dirty="0" smtClean="0"/>
          </a:p>
          <a:p>
            <a:endParaRPr lang="es-SV" dirty="0"/>
          </a:p>
        </p:txBody>
      </p:sp>
    </p:spTree>
    <p:extLst>
      <p:ext uri="{BB962C8B-B14F-4D97-AF65-F5344CB8AC3E}">
        <p14:creationId xmlns:p14="http://schemas.microsoft.com/office/powerpoint/2010/main" val="2220309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6064" y="1492"/>
            <a:ext cx="7620000" cy="576064"/>
          </a:xfrm>
        </p:spPr>
        <p:txBody>
          <a:bodyPr/>
          <a:lstStyle/>
          <a:p>
            <a:pPr algn="ctr"/>
            <a:r>
              <a:rPr lang="es-SV" sz="2800" dirty="0" smtClean="0"/>
              <a:t>SEGUIMIENTO A PLAN DE GESTION</a:t>
            </a:r>
            <a:endParaRPr lang="es-SV" sz="2800" dirty="0"/>
          </a:p>
        </p:txBody>
      </p:sp>
      <p:sp>
        <p:nvSpPr>
          <p:cNvPr id="3" name="Marcador de contenido 2"/>
          <p:cNvSpPr>
            <a:spLocks noGrp="1"/>
          </p:cNvSpPr>
          <p:nvPr>
            <p:ph idx="1"/>
          </p:nvPr>
        </p:nvSpPr>
        <p:spPr>
          <a:xfrm>
            <a:off x="395536" y="620688"/>
            <a:ext cx="7620000" cy="4800600"/>
          </a:xfrm>
        </p:spPr>
        <p:txBody>
          <a:bodyPr/>
          <a:lstStyle/>
          <a:p>
            <a:r>
              <a:rPr lang="es-SV" sz="1600" dirty="0" smtClean="0"/>
              <a:t>AREA DE DESEMPEÑO PROGRAMATICO (M&amp;E)</a:t>
            </a:r>
          </a:p>
          <a:p>
            <a:pPr lvl="1"/>
            <a:endParaRPr lang="es-SV" dirty="0" smtClean="0"/>
          </a:p>
          <a:p>
            <a:pPr marL="114300" indent="0">
              <a:buNone/>
            </a:pPr>
            <a:r>
              <a:rPr lang="es-SV" dirty="0" smtClean="0"/>
              <a:t> </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347886815"/>
              </p:ext>
            </p:extLst>
          </p:nvPr>
        </p:nvGraphicFramePr>
        <p:xfrm>
          <a:off x="251520" y="980728"/>
          <a:ext cx="8712968" cy="5532120"/>
        </p:xfrm>
        <a:graphic>
          <a:graphicData uri="http://schemas.openxmlformats.org/drawingml/2006/table">
            <a:tbl>
              <a:tblPr firstRow="1" bandRow="1">
                <a:tableStyleId>{5C22544A-7EE6-4342-B048-85BDC9FD1C3A}</a:tableStyleId>
              </a:tblPr>
              <a:tblGrid>
                <a:gridCol w="2041177"/>
                <a:gridCol w="3405514"/>
                <a:gridCol w="3266277"/>
              </a:tblGrid>
              <a:tr h="144016">
                <a:tc>
                  <a:txBody>
                    <a:bodyPr/>
                    <a:lstStyle/>
                    <a:p>
                      <a:r>
                        <a:rPr lang="es-SV" dirty="0" smtClean="0"/>
                        <a:t>CONDICION</a:t>
                      </a:r>
                      <a:endParaRPr lang="es-SV" dirty="0"/>
                    </a:p>
                  </a:txBody>
                  <a:tcPr/>
                </a:tc>
                <a:tc>
                  <a:txBody>
                    <a:bodyPr/>
                    <a:lstStyle/>
                    <a:p>
                      <a:r>
                        <a:rPr lang="es-SV" dirty="0" smtClean="0"/>
                        <a:t>SITUACION ACTUAL</a:t>
                      </a:r>
                      <a:endParaRPr lang="es-SV" dirty="0"/>
                    </a:p>
                  </a:txBody>
                  <a:tcPr/>
                </a:tc>
                <a:tc>
                  <a:txBody>
                    <a:bodyPr/>
                    <a:lstStyle/>
                    <a:p>
                      <a:r>
                        <a:rPr lang="es-SV" sz="1800" dirty="0" smtClean="0"/>
                        <a:t>RECOMENDACIÓN</a:t>
                      </a:r>
                      <a:r>
                        <a:rPr lang="es-SV" sz="1800" baseline="0" dirty="0" smtClean="0"/>
                        <a:t>/ RESPONSABLE</a:t>
                      </a:r>
                      <a:endParaRPr lang="es-SV" sz="1800" dirty="0"/>
                    </a:p>
                  </a:txBody>
                  <a:tcPr/>
                </a:tc>
              </a:tr>
              <a:tr h="1390171">
                <a:tc>
                  <a:txBody>
                    <a:bodyPr/>
                    <a:lstStyle/>
                    <a:p>
                      <a:r>
                        <a:rPr lang="es-SV" sz="1100" dirty="0" smtClean="0">
                          <a:solidFill>
                            <a:schemeClr val="tx1"/>
                          </a:solidFill>
                        </a:rPr>
                        <a:t>bajo desempeño de los indicadores de testeo en poblaciones clave (MINSAL, pero para seguimiento de ambos RP)</a:t>
                      </a:r>
                      <a:endParaRPr lang="es-SV" sz="1100" dirty="0">
                        <a:solidFill>
                          <a:schemeClr val="tx1"/>
                        </a:solidFill>
                      </a:endParaRPr>
                    </a:p>
                  </a:txBody>
                  <a:tcPr/>
                </a:tc>
                <a:tc>
                  <a:txBody>
                    <a:bodyPr/>
                    <a:lstStyle/>
                    <a:p>
                      <a:r>
                        <a:rPr lang="es-SV" sz="900" dirty="0" smtClean="0"/>
                        <a:t>Nueva. Se observa un muy bajo desempeño para estos indicadores. Parte de esto es debido al inicio tardío de las actividades de Plan. otro factor identificado es que los pacientes necesitan por lo menos una hora para el registro (demanda esta superando oferta de clínica).  El MINSAL informo en</a:t>
                      </a:r>
                      <a:r>
                        <a:rPr lang="es-SV" sz="900" baseline="0" dirty="0" smtClean="0"/>
                        <a:t> </a:t>
                      </a:r>
                      <a:r>
                        <a:rPr lang="es-SV" sz="900" dirty="0" smtClean="0"/>
                        <a:t>mayo de 2014 que se estaba tratando de coordinar con </a:t>
                      </a:r>
                      <a:r>
                        <a:rPr lang="es-SV" sz="900" dirty="0" err="1" smtClean="0"/>
                        <a:t>SRs</a:t>
                      </a:r>
                      <a:r>
                        <a:rPr lang="es-SV" sz="900" dirty="0" smtClean="0"/>
                        <a:t> para programar citas escalonadas, y se estaban buscando otras alternativas (asignación de recursos adicionales, por ejemplo). Asimismo, el PU de Plan proporciona información sobre medidas que se están tomando tanto para cerrar ciclos de prevención, como para fortalecer la referencia a las VICITS</a:t>
                      </a:r>
                      <a:endParaRPr lang="es-SV" sz="900" dirty="0"/>
                    </a:p>
                  </a:txBody>
                  <a:tcPr/>
                </a:tc>
                <a:tc>
                  <a:txBody>
                    <a:bodyPr/>
                    <a:lstStyle/>
                    <a:p>
                      <a:r>
                        <a:rPr lang="es-SV" sz="1000" dirty="0" smtClean="0"/>
                        <a:t>Se recomienda que el MINSAL coordine con Plan para asegurar que la evaluación programa para el componente de prevención (condición especial 3) incluya también un análisis del</a:t>
                      </a:r>
                    </a:p>
                    <a:p>
                      <a:r>
                        <a:rPr lang="es-SV" sz="1000" dirty="0" smtClean="0"/>
                        <a:t>mecanismo de referencia a VICITS y</a:t>
                      </a:r>
                      <a:r>
                        <a:rPr lang="es-SV" dirty="0" smtClean="0"/>
                        <a:t> </a:t>
                      </a:r>
                      <a:r>
                        <a:rPr lang="es-SV" sz="1000" dirty="0" smtClean="0"/>
                        <a:t>capacidad de testeo y oferta de servicios en dichas clínicas. </a:t>
                      </a:r>
                    </a:p>
                    <a:p>
                      <a:r>
                        <a:rPr lang="es-SV" sz="1000" dirty="0" smtClean="0"/>
                        <a:t>Fecha limite: 31 octubre 2014</a:t>
                      </a:r>
                      <a:endParaRPr lang="es-SV" sz="1000" dirty="0"/>
                    </a:p>
                  </a:txBody>
                  <a:tcPr/>
                </a:tc>
              </a:tr>
              <a:tr h="2215585">
                <a:tc>
                  <a:txBody>
                    <a:bodyPr/>
                    <a:lstStyle/>
                    <a:p>
                      <a:r>
                        <a:rPr lang="es-SV" sz="1050" dirty="0" smtClean="0"/>
                        <a:t>Desempeño Primer Semestre</a:t>
                      </a:r>
                      <a:endParaRPr lang="es-SV" sz="1050" dirty="0"/>
                    </a:p>
                  </a:txBody>
                  <a:tcPr/>
                </a:tc>
                <a:tc>
                  <a:txBody>
                    <a:bodyPr/>
                    <a:lstStyle/>
                    <a:p>
                      <a:pPr marL="0" algn="l" defTabSz="914400" rtl="0" eaLnBrk="1" latinLnBrk="0" hangingPunct="1"/>
                      <a:r>
                        <a:rPr lang="es-SV" sz="1050" kern="1200" dirty="0" smtClean="0">
                          <a:solidFill>
                            <a:schemeClr val="dk1"/>
                          </a:solidFill>
                          <a:latin typeface="+mn-lt"/>
                          <a:ea typeface="+mn-ea"/>
                          <a:cs typeface="+mn-cs"/>
                        </a:rPr>
                        <a:t>Nueva. Resultados contra metas no son satisfactorios. Sin embargo apreciamos el análisis de factores subyacentes, </a:t>
                      </a:r>
                      <a:r>
                        <a:rPr lang="es-SV" sz="1050" kern="1200" dirty="0" err="1" smtClean="0">
                          <a:solidFill>
                            <a:schemeClr val="dk1"/>
                          </a:solidFill>
                          <a:latin typeface="+mn-lt"/>
                          <a:ea typeface="+mn-ea"/>
                          <a:cs typeface="+mn-cs"/>
                        </a:rPr>
                        <a:t>asi</a:t>
                      </a:r>
                      <a:r>
                        <a:rPr lang="es-SV" sz="1050" kern="1200" dirty="0" smtClean="0">
                          <a:solidFill>
                            <a:schemeClr val="dk1"/>
                          </a:solidFill>
                          <a:latin typeface="+mn-lt"/>
                          <a:ea typeface="+mn-ea"/>
                          <a:cs typeface="+mn-cs"/>
                        </a:rPr>
                        <a:t> como los pasos que Plan esta implementando para revertir esta situación.</a:t>
                      </a:r>
                      <a:endParaRPr lang="es-SV" sz="1050" kern="1200" dirty="0">
                        <a:solidFill>
                          <a:schemeClr val="dk1"/>
                        </a:solidFill>
                        <a:latin typeface="+mn-lt"/>
                        <a:ea typeface="+mn-ea"/>
                        <a:cs typeface="+mn-cs"/>
                      </a:endParaRPr>
                    </a:p>
                  </a:txBody>
                  <a:tcPr/>
                </a:tc>
                <a:tc>
                  <a:txBody>
                    <a:bodyPr/>
                    <a:lstStyle/>
                    <a:p>
                      <a:pPr marL="0" algn="l" defTabSz="914400" rtl="0" eaLnBrk="1" latinLnBrk="0" hangingPunct="1"/>
                      <a:r>
                        <a:rPr lang="es-SV" sz="1050" kern="1200" dirty="0" smtClean="0">
                          <a:solidFill>
                            <a:schemeClr val="dk1"/>
                          </a:solidFill>
                          <a:latin typeface="+mn-lt"/>
                          <a:ea typeface="+mn-ea"/>
                          <a:cs typeface="+mn-cs"/>
                        </a:rPr>
                        <a:t>Entendemos que el RP ha iniciado una serie de actividades incluyendo discusiones con otros proyectos y el MINSAL para coordinar mejor las intervenciones y así mejorar el desempeño de estos indicadores. Esperamos recibir con el próximo PUDR un avance de los mismos. Informamos al RP que en el caso en que una persona no pueda ser referida a prueba de VIH porque ya sabe que es VIH+, la misma persona se podría considerar alcanzada con el paquete de servicios, siempre y cuando se incluye evidencia de esta situación. Asimismo, seria bueno que en estas ocasiones el SR aprovechara para interrogar la persona sobre su asistencia al sistema de salud para recibir controles periódicos y ARV.</a:t>
                      </a:r>
                    </a:p>
                    <a:p>
                      <a:pPr marL="0" algn="l" defTabSz="914400" rtl="0" eaLnBrk="1" latinLnBrk="0" hangingPunct="1"/>
                      <a:r>
                        <a:rPr lang="es-SV" sz="1050" kern="1200" dirty="0" smtClean="0">
                          <a:solidFill>
                            <a:schemeClr val="dk1"/>
                          </a:solidFill>
                          <a:latin typeface="+mn-lt"/>
                          <a:ea typeface="+mn-ea"/>
                          <a:cs typeface="+mn-cs"/>
                        </a:rPr>
                        <a:t>Fecha limite: con el próximo PUDR</a:t>
                      </a:r>
                      <a:endParaRPr lang="es-SV" sz="1050" kern="1200" dirty="0">
                        <a:solidFill>
                          <a:schemeClr val="dk1"/>
                        </a:solidFill>
                        <a:latin typeface="+mn-lt"/>
                        <a:ea typeface="+mn-ea"/>
                        <a:cs typeface="+mn-cs"/>
                      </a:endParaRPr>
                    </a:p>
                  </a:txBody>
                  <a:tcPr/>
                </a:tc>
              </a:tr>
              <a:tr h="347543">
                <a:tc>
                  <a:txBody>
                    <a:bodyPr/>
                    <a:lstStyle/>
                    <a:p>
                      <a:endParaRPr lang="es-SV" dirty="0"/>
                    </a:p>
                  </a:txBody>
                  <a:tcPr/>
                </a:tc>
                <a:tc>
                  <a:txBody>
                    <a:bodyPr/>
                    <a:lstStyle/>
                    <a:p>
                      <a:pPr marL="0" algn="l" defTabSz="914400" rtl="0" eaLnBrk="1" latinLnBrk="0" hangingPunct="1"/>
                      <a:endParaRPr lang="es-SV" sz="1050" kern="1200" dirty="0">
                        <a:solidFill>
                          <a:schemeClr val="dk1"/>
                        </a:solidFill>
                        <a:latin typeface="+mn-lt"/>
                        <a:ea typeface="+mn-ea"/>
                        <a:cs typeface="+mn-cs"/>
                      </a:endParaRPr>
                    </a:p>
                  </a:txBody>
                  <a:tcPr/>
                </a:tc>
                <a:tc>
                  <a:txBody>
                    <a:bodyPr/>
                    <a:lstStyle/>
                    <a:p>
                      <a:pPr marL="0" algn="l" defTabSz="914400" rtl="0" eaLnBrk="1" latinLnBrk="0" hangingPunct="1"/>
                      <a:endParaRPr lang="es-SV" sz="1050" kern="1200" dirty="0">
                        <a:solidFill>
                          <a:schemeClr val="dk1"/>
                        </a:solidFill>
                        <a:latin typeface="+mn-lt"/>
                        <a:ea typeface="+mn-ea"/>
                        <a:cs typeface="+mn-cs"/>
                      </a:endParaRPr>
                    </a:p>
                  </a:txBody>
                  <a:tcPr/>
                </a:tc>
              </a:tr>
              <a:tr h="347543">
                <a:tc>
                  <a:txBody>
                    <a:bodyPr/>
                    <a:lstStyle/>
                    <a:p>
                      <a:endParaRPr lang="es-SV"/>
                    </a:p>
                  </a:txBody>
                  <a:tcPr/>
                </a:tc>
                <a:tc>
                  <a:txBody>
                    <a:bodyPr/>
                    <a:lstStyle/>
                    <a:p>
                      <a:pPr marL="0" algn="l" defTabSz="914400" rtl="0" eaLnBrk="1" latinLnBrk="0" hangingPunct="1"/>
                      <a:endParaRPr lang="es-SV" sz="1050" kern="1200">
                        <a:solidFill>
                          <a:schemeClr val="dk1"/>
                        </a:solidFill>
                        <a:latin typeface="+mn-lt"/>
                        <a:ea typeface="+mn-ea"/>
                        <a:cs typeface="+mn-cs"/>
                      </a:endParaRPr>
                    </a:p>
                  </a:txBody>
                  <a:tcPr/>
                </a:tc>
                <a:tc>
                  <a:txBody>
                    <a:bodyPr/>
                    <a:lstStyle/>
                    <a:p>
                      <a:pPr marL="0" algn="l" defTabSz="914400" rtl="0" eaLnBrk="1" latinLnBrk="0" hangingPunct="1"/>
                      <a:endParaRPr lang="es-SV" sz="1050" kern="1200" dirty="0">
                        <a:solidFill>
                          <a:schemeClr val="dk1"/>
                        </a:solidFill>
                        <a:latin typeface="+mn-lt"/>
                        <a:ea typeface="+mn-ea"/>
                        <a:cs typeface="+mn-cs"/>
                      </a:endParaRPr>
                    </a:p>
                  </a:txBody>
                  <a:tcPr/>
                </a:tc>
              </a:tr>
              <a:tr h="347543">
                <a:tc>
                  <a:txBody>
                    <a:bodyPr/>
                    <a:lstStyle/>
                    <a:p>
                      <a:endParaRPr lang="es-SV"/>
                    </a:p>
                  </a:txBody>
                  <a:tcPr/>
                </a:tc>
                <a:tc>
                  <a:txBody>
                    <a:bodyPr/>
                    <a:lstStyle/>
                    <a:p>
                      <a:pPr marL="0" algn="l" defTabSz="914400" rtl="0" eaLnBrk="1" latinLnBrk="0" hangingPunct="1"/>
                      <a:endParaRPr lang="es-SV" sz="1050" kern="1200">
                        <a:solidFill>
                          <a:schemeClr val="dk1"/>
                        </a:solidFill>
                        <a:latin typeface="+mn-lt"/>
                        <a:ea typeface="+mn-ea"/>
                        <a:cs typeface="+mn-cs"/>
                      </a:endParaRPr>
                    </a:p>
                  </a:txBody>
                  <a:tcPr/>
                </a:tc>
                <a:tc>
                  <a:txBody>
                    <a:bodyPr/>
                    <a:lstStyle/>
                    <a:p>
                      <a:pPr marL="0" algn="l" defTabSz="914400" rtl="0" eaLnBrk="1" latinLnBrk="0" hangingPunct="1"/>
                      <a:endParaRPr lang="es-SV" sz="1050" kern="120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291553508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1808</TotalTime>
  <Words>648</Words>
  <Application>Microsoft Macintosh PowerPoint</Application>
  <PresentationFormat>Presentación en pantalla (4:3)</PresentationFormat>
  <Paragraphs>56</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Adyacencia</vt:lpstr>
      <vt:lpstr>     AVANCE DE PROYECTO    “INNOVANDO SERVICIOS, REDUCIENDO RIESGOS, RENOVANDO VIDAS EN EL SALVADOR” </vt:lpstr>
      <vt:lpstr>INDICADORES PAQUETE BASICO</vt:lpstr>
      <vt:lpstr>INDICADORES PAQUETE COMPLEMENTARIO</vt:lpstr>
      <vt:lpstr>Numero de CUIs registrados a Junio</vt:lpstr>
      <vt:lpstr>MOTIVOS DE LAS DESVIACIONES PROGRAMÁTICA EN RELACION A LAS METAS</vt:lpstr>
      <vt:lpstr>ESTRATEGIA DE GESTION PARA EL CUMPLIMIENTO DE METAS</vt:lpstr>
      <vt:lpstr>ESTRATEGIA DE GESTION PARA EL CUMPLIMIENTO DE METAS</vt:lpstr>
      <vt:lpstr>SEGUIMIENTO A PLAN DE GESTION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Proceso de Selección de Sub Receptores</dc:title>
  <dc:creator>Walter Monge</dc:creator>
  <cp:lastModifiedBy>Gerardo Lara</cp:lastModifiedBy>
  <cp:revision>101</cp:revision>
  <dcterms:created xsi:type="dcterms:W3CDTF">2014-01-29T16:29:38Z</dcterms:created>
  <dcterms:modified xsi:type="dcterms:W3CDTF">2014-10-23T14:23:55Z</dcterms:modified>
</cp:coreProperties>
</file>