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6" r:id="rId3"/>
    <p:sldId id="269" r:id="rId4"/>
    <p:sldId id="267" r:id="rId5"/>
    <p:sldId id="276" r:id="rId6"/>
    <p:sldId id="268" r:id="rId7"/>
    <p:sldId id="270" r:id="rId8"/>
    <p:sldId id="271" r:id="rId9"/>
    <p:sldId id="272" r:id="rId10"/>
    <p:sldId id="273" r:id="rId11"/>
    <p:sldId id="274" r:id="rId12"/>
    <p:sldId id="275" r:id="rId13"/>
    <p:sldId id="262" r:id="rId14"/>
    <p:sldId id="257" r:id="rId15"/>
    <p:sldId id="263" r:id="rId16"/>
    <p:sldId id="264" r:id="rId17"/>
    <p:sldId id="265" r:id="rId18"/>
    <p:sldId id="277" r:id="rId19"/>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FA49B88-E779-4FD1-A86C-BCF6F476AE83}" type="datetimeFigureOut">
              <a:rPr lang="es-SV" smtClean="0"/>
              <a:pPr/>
              <a:t>28/03/2014</a:t>
            </a:fld>
            <a:endParaRPr lang="es-SV"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666AE80-DB03-4D38-AA2F-3BF7BB463313}" type="slidenum">
              <a:rPr lang="es-SV" smtClean="0"/>
              <a:pPr/>
              <a:t>‹Nº›</a:t>
            </a:fld>
            <a:endParaRPr lang="es-SV"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s-SV"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F666AE80-DB03-4D38-AA2F-3BF7BB463313}" type="slidenum">
              <a:rPr lang="es-SV" smtClean="0"/>
              <a:pPr/>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666AE80-DB03-4D38-AA2F-3BF7BB463313}" type="slidenum">
              <a:rPr lang="es-SV" smtClean="0"/>
              <a:pPr/>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F666AE80-DB03-4D38-AA2F-3BF7BB463313}" type="slidenum">
              <a:rPr lang="es-SV" smtClean="0"/>
              <a:pPr/>
              <a:t>‹Nº›</a:t>
            </a:fld>
            <a:endParaRPr lang="es-SV" dirty="0"/>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7FA49B88-E779-4FD1-A86C-BCF6F476AE83}" type="datetimeFigureOut">
              <a:rPr lang="es-SV" smtClean="0"/>
              <a:pPr/>
              <a:t>28/03/2014</a:t>
            </a:fld>
            <a:endParaRPr lang="es-SV"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666AE80-DB03-4D38-AA2F-3BF7BB463313}" type="slidenum">
              <a:rPr lang="es-SV" smtClean="0"/>
              <a:pPr/>
              <a:t>‹Nº›</a:t>
            </a:fld>
            <a:endParaRPr lang="es-SV"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s-SV"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6" name="Footer Placeholder 5"/>
          <p:cNvSpPr>
            <a:spLocks noGrp="1"/>
          </p:cNvSpPr>
          <p:nvPr>
            <p:ph type="ftr" sz="quarter" idx="11"/>
          </p:nvPr>
        </p:nvSpPr>
        <p:spPr/>
        <p:txBody>
          <a:bodyPr/>
          <a:lstStyle/>
          <a:p>
            <a:endParaRPr lang="es-SV" dirty="0"/>
          </a:p>
        </p:txBody>
      </p:sp>
      <p:sp>
        <p:nvSpPr>
          <p:cNvPr id="7" name="Slide Number Placeholder 6"/>
          <p:cNvSpPr>
            <a:spLocks noGrp="1"/>
          </p:cNvSpPr>
          <p:nvPr>
            <p:ph type="sldNum" sz="quarter" idx="12"/>
          </p:nvPr>
        </p:nvSpPr>
        <p:spPr/>
        <p:txBody>
          <a:bodyPr/>
          <a:lstStyle/>
          <a:p>
            <a:fld id="{F666AE80-DB03-4D38-AA2F-3BF7BB463313}" type="slidenum">
              <a:rPr lang="es-SV" smtClean="0"/>
              <a:pPr/>
              <a:t>‹Nº›</a:t>
            </a:fld>
            <a:endParaRPr lang="es-SV" dirty="0"/>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8" name="Footer Placeholder 7"/>
          <p:cNvSpPr>
            <a:spLocks noGrp="1"/>
          </p:cNvSpPr>
          <p:nvPr>
            <p:ph type="ftr" sz="quarter" idx="11"/>
          </p:nvPr>
        </p:nvSpPr>
        <p:spPr/>
        <p:txBody>
          <a:bodyPr/>
          <a:lstStyle/>
          <a:p>
            <a:endParaRPr lang="es-SV" dirty="0"/>
          </a:p>
        </p:txBody>
      </p:sp>
      <p:sp>
        <p:nvSpPr>
          <p:cNvPr id="9" name="Slide Number Placeholder 8"/>
          <p:cNvSpPr>
            <a:spLocks noGrp="1"/>
          </p:cNvSpPr>
          <p:nvPr>
            <p:ph type="sldNum" sz="quarter" idx="12"/>
          </p:nvPr>
        </p:nvSpPr>
        <p:spPr/>
        <p:txBody>
          <a:bodyPr/>
          <a:lstStyle/>
          <a:p>
            <a:fld id="{F666AE80-DB03-4D38-AA2F-3BF7BB463313}" type="slidenum">
              <a:rPr lang="es-SV" smtClean="0"/>
              <a:pPr/>
              <a:t>‹Nº›</a:t>
            </a:fld>
            <a:endParaRPr lang="es-SV" dirty="0"/>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4" name="Footer Placeholder 3"/>
          <p:cNvSpPr>
            <a:spLocks noGrp="1"/>
          </p:cNvSpPr>
          <p:nvPr>
            <p:ph type="ftr" sz="quarter" idx="11"/>
          </p:nvPr>
        </p:nvSpPr>
        <p:spPr/>
        <p:txBody>
          <a:bodyPr/>
          <a:lstStyle/>
          <a:p>
            <a:endParaRPr lang="es-SV" dirty="0"/>
          </a:p>
        </p:txBody>
      </p:sp>
      <p:sp>
        <p:nvSpPr>
          <p:cNvPr id="5" name="Slide Number Placeholder 4"/>
          <p:cNvSpPr>
            <a:spLocks noGrp="1"/>
          </p:cNvSpPr>
          <p:nvPr>
            <p:ph type="sldNum" sz="quarter" idx="12"/>
          </p:nvPr>
        </p:nvSpPr>
        <p:spPr/>
        <p:txBody>
          <a:bodyPr/>
          <a:lstStyle/>
          <a:p>
            <a:fld id="{F666AE80-DB03-4D38-AA2F-3BF7BB463313}" type="slidenum">
              <a:rPr lang="es-SV" smtClean="0"/>
              <a:pPr/>
              <a:t>‹Nº›</a:t>
            </a:fld>
            <a:endParaRPr lang="es-SV" dirty="0"/>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3" name="Footer Placeholder 2"/>
          <p:cNvSpPr>
            <a:spLocks noGrp="1"/>
          </p:cNvSpPr>
          <p:nvPr>
            <p:ph type="ftr" sz="quarter" idx="11"/>
          </p:nvPr>
        </p:nvSpPr>
        <p:spPr/>
        <p:txBody>
          <a:bodyPr/>
          <a:lstStyle/>
          <a:p>
            <a:endParaRPr lang="es-SV" dirty="0"/>
          </a:p>
        </p:txBody>
      </p:sp>
      <p:sp>
        <p:nvSpPr>
          <p:cNvPr id="4" name="Slide Number Placeholder 3"/>
          <p:cNvSpPr>
            <a:spLocks noGrp="1"/>
          </p:cNvSpPr>
          <p:nvPr>
            <p:ph type="sldNum" sz="quarter" idx="12"/>
          </p:nvPr>
        </p:nvSpPr>
        <p:spPr/>
        <p:txBody>
          <a:bodyPr/>
          <a:lstStyle/>
          <a:p>
            <a:fld id="{F666AE80-DB03-4D38-AA2F-3BF7BB463313}" type="slidenum">
              <a:rPr lang="es-SV" smtClean="0"/>
              <a:pPr/>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6" name="Footer Placeholder 5"/>
          <p:cNvSpPr>
            <a:spLocks noGrp="1"/>
          </p:cNvSpPr>
          <p:nvPr>
            <p:ph type="ftr" sz="quarter" idx="11"/>
          </p:nvPr>
        </p:nvSpPr>
        <p:spPr/>
        <p:txBody>
          <a:bodyPr/>
          <a:lstStyle/>
          <a:p>
            <a:endParaRPr lang="es-SV"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666AE80-DB03-4D38-AA2F-3BF7BB463313}" type="slidenum">
              <a:rPr lang="es-SV" smtClean="0"/>
              <a:pPr/>
              <a:t>‹Nº›</a:t>
            </a:fld>
            <a:endParaRPr lang="es-SV"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FA49B88-E779-4FD1-A86C-BCF6F476AE83}" type="datetimeFigureOut">
              <a:rPr lang="es-SV" smtClean="0"/>
              <a:pPr/>
              <a:t>28/03/2014</a:t>
            </a:fld>
            <a:endParaRPr lang="es-SV" dirty="0"/>
          </a:p>
        </p:txBody>
      </p:sp>
      <p:sp>
        <p:nvSpPr>
          <p:cNvPr id="6" name="Footer Placeholder 5"/>
          <p:cNvSpPr>
            <a:spLocks noGrp="1"/>
          </p:cNvSpPr>
          <p:nvPr>
            <p:ph type="ftr" sz="quarter" idx="11"/>
          </p:nvPr>
        </p:nvSpPr>
        <p:spPr/>
        <p:txBody>
          <a:bodyPr/>
          <a:lstStyle/>
          <a:p>
            <a:endParaRPr lang="es-SV" dirty="0"/>
          </a:p>
        </p:txBody>
      </p:sp>
      <p:sp>
        <p:nvSpPr>
          <p:cNvPr id="7" name="Slide Number Placeholder 6"/>
          <p:cNvSpPr>
            <a:spLocks noGrp="1"/>
          </p:cNvSpPr>
          <p:nvPr>
            <p:ph type="sldNum" sz="quarter" idx="12"/>
          </p:nvPr>
        </p:nvSpPr>
        <p:spPr/>
        <p:txBody>
          <a:bodyPr/>
          <a:lstStyle/>
          <a:p>
            <a:fld id="{F666AE80-DB03-4D38-AA2F-3BF7BB463313}" type="slidenum">
              <a:rPr lang="es-SV" smtClean="0"/>
              <a:pPr/>
              <a:t>‹Nº›</a:t>
            </a:fld>
            <a:endParaRPr lang="es-SV"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FA49B88-E779-4FD1-A86C-BCF6F476AE83}" type="datetimeFigureOut">
              <a:rPr lang="es-SV" smtClean="0"/>
              <a:pPr/>
              <a:t>28/03/2014</a:t>
            </a:fld>
            <a:endParaRPr lang="es-SV"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s-SV"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666AE80-DB03-4D38-AA2F-3BF7BB463313}" type="slidenum">
              <a:rPr lang="es-SV" smtClean="0"/>
              <a:pPr/>
              <a:t>‹Nº›</a:t>
            </a:fld>
            <a:endParaRPr lang="es-SV"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691680" y="3501008"/>
            <a:ext cx="5112568" cy="1080120"/>
          </a:xfrm>
        </p:spPr>
        <p:txBody>
          <a:bodyPr>
            <a:normAutofit fontScale="92500" lnSpcReduction="20000"/>
          </a:bodyPr>
          <a:lstStyle/>
          <a:p>
            <a:pPr algn="r"/>
            <a:r>
              <a:rPr lang="es-SV" dirty="0" smtClean="0"/>
              <a:t>Reunión Mecanismo Coordinador de País</a:t>
            </a:r>
          </a:p>
          <a:p>
            <a:pPr algn="r"/>
            <a:r>
              <a:rPr lang="es-SV" dirty="0" smtClean="0"/>
              <a:t>27 de marzo de 2014</a:t>
            </a:r>
          </a:p>
          <a:p>
            <a:pPr algn="r"/>
            <a:r>
              <a:rPr lang="es-SV" dirty="0" smtClean="0"/>
              <a:t> </a:t>
            </a:r>
            <a:br>
              <a:rPr lang="es-SV" dirty="0" smtClean="0"/>
            </a:br>
            <a:endParaRPr lang="es-SV" dirty="0"/>
          </a:p>
        </p:txBody>
      </p:sp>
      <p:sp>
        <p:nvSpPr>
          <p:cNvPr id="2" name="1 Título"/>
          <p:cNvSpPr>
            <a:spLocks noGrp="1"/>
          </p:cNvSpPr>
          <p:nvPr>
            <p:ph type="title"/>
          </p:nvPr>
        </p:nvSpPr>
        <p:spPr>
          <a:xfrm>
            <a:off x="457200" y="332656"/>
            <a:ext cx="6324600" cy="3312368"/>
          </a:xfrm>
        </p:spPr>
        <p:txBody>
          <a:bodyPr>
            <a:normAutofit fontScale="90000"/>
          </a:bodyPr>
          <a:lstStyle/>
          <a:p>
            <a:r>
              <a:rPr lang="es-SV" b="1" dirty="0"/>
              <a:t> </a:t>
            </a:r>
            <a:r>
              <a:rPr lang="es-SV" dirty="0"/>
              <a:t/>
            </a:r>
            <a:br>
              <a:rPr lang="es-SV" dirty="0"/>
            </a:br>
            <a:r>
              <a:rPr lang="es-SV" sz="3600" dirty="0" smtClean="0"/>
              <a:t>informe SOBRE EL PROCESO De </a:t>
            </a:r>
            <a:r>
              <a:rPr lang="es-SV" sz="3600" dirty="0" smtClean="0"/>
              <a:t>la </a:t>
            </a:r>
            <a:r>
              <a:rPr lang="es-SV" sz="3600" dirty="0" smtClean="0"/>
              <a:t>propuesta de </a:t>
            </a:r>
            <a:r>
              <a:rPr lang="es-SV" sz="3600" dirty="0" smtClean="0"/>
              <a:t>la LEY </a:t>
            </a:r>
            <a:r>
              <a:rPr lang="es-SV" sz="3600" dirty="0" smtClean="0"/>
              <a:t>DE RESPUESTA INTEGRAL </a:t>
            </a:r>
            <a:br>
              <a:rPr lang="es-SV" sz="3600" dirty="0" smtClean="0"/>
            </a:br>
            <a:r>
              <a:rPr lang="es-SV" sz="3600" dirty="0" smtClean="0"/>
              <a:t>DE LA EPIDEMIA DEL VIH</a:t>
            </a:r>
            <a:r>
              <a:rPr lang="es-SV" dirty="0" smtClean="0"/>
              <a:t/>
            </a:r>
            <a:br>
              <a:rPr lang="es-SV" dirty="0" smtClean="0"/>
            </a:br>
            <a:r>
              <a:rPr lang="es-SV" dirty="0" smtClean="0"/>
              <a:t/>
            </a:r>
            <a:br>
              <a:rPr lang="es-SV" dirty="0" smtClean="0"/>
            </a:br>
            <a:endParaRPr lang="es-SV" dirty="0"/>
          </a:p>
        </p:txBody>
      </p:sp>
      <p:sp>
        <p:nvSpPr>
          <p:cNvPr id="4" name="3 CuadroTexto"/>
          <p:cNvSpPr txBox="1"/>
          <p:nvPr/>
        </p:nvSpPr>
        <p:spPr>
          <a:xfrm>
            <a:off x="179512" y="5775647"/>
            <a:ext cx="5328592" cy="769441"/>
          </a:xfrm>
          <a:prstGeom prst="rect">
            <a:avLst/>
          </a:prstGeom>
          <a:noFill/>
        </p:spPr>
        <p:txBody>
          <a:bodyPr wrap="square" rtlCol="0">
            <a:spAutoFit/>
          </a:bodyPr>
          <a:lstStyle/>
          <a:p>
            <a:r>
              <a:rPr lang="es-MX" sz="2000" cap="all" spc="150" dirty="0" smtClean="0">
                <a:solidFill>
                  <a:schemeClr val="bg1"/>
                </a:solidFill>
                <a:latin typeface="+mj-lt"/>
                <a:ea typeface="+mj-ea"/>
                <a:cs typeface="+mj-cs"/>
              </a:rPr>
              <a:t>Dr. Francisco Carrillo</a:t>
            </a:r>
          </a:p>
          <a:p>
            <a:r>
              <a:rPr lang="es-MX" sz="2000" cap="all" spc="150" dirty="0" smtClean="0">
                <a:solidFill>
                  <a:schemeClr val="bg1"/>
                </a:solidFill>
                <a:latin typeface="+mj-lt"/>
                <a:ea typeface="+mj-ea"/>
                <a:cs typeface="+mj-cs"/>
              </a:rPr>
              <a:t>Secretario Técnico de </a:t>
            </a:r>
            <a:r>
              <a:rPr lang="es-MX" sz="2000" cap="all" spc="150" dirty="0" err="1" smtClean="0">
                <a:solidFill>
                  <a:schemeClr val="bg1"/>
                </a:solidFill>
                <a:latin typeface="+mj-lt"/>
                <a:ea typeface="+mj-ea"/>
                <a:cs typeface="+mj-cs"/>
              </a:rPr>
              <a:t>COnasida</a:t>
            </a:r>
            <a:r>
              <a:rPr lang="es-MX" sz="2400" cap="all" spc="150" dirty="0" smtClean="0">
                <a:solidFill>
                  <a:schemeClr val="bg1"/>
                </a:solidFill>
                <a:latin typeface="+mj-lt"/>
                <a:ea typeface="+mj-ea"/>
                <a:cs typeface="+mj-cs"/>
              </a:rPr>
              <a:t> </a:t>
            </a:r>
            <a:endParaRPr lang="es-MX" sz="2400" cap="all" spc="150" dirty="0">
              <a:solidFill>
                <a:schemeClr val="bg1"/>
              </a:solidFill>
              <a:latin typeface="+mj-lt"/>
              <a:ea typeface="+mj-ea"/>
              <a:cs typeface="+mj-cs"/>
            </a:endParaRPr>
          </a:p>
        </p:txBody>
      </p:sp>
    </p:spTree>
    <p:extLst>
      <p:ext uri="{BB962C8B-B14F-4D97-AF65-F5344CB8AC3E}">
        <p14:creationId xmlns="" xmlns:p14="http://schemas.microsoft.com/office/powerpoint/2010/main" val="1894327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SV" b="1" dirty="0"/>
              <a:t>Agentes de Cooperación Externa</a:t>
            </a:r>
            <a:endParaRPr lang="es-SV" dirty="0"/>
          </a:p>
        </p:txBody>
      </p:sp>
      <p:sp>
        <p:nvSpPr>
          <p:cNvPr id="4" name="Marcador de posición de contenido 2"/>
          <p:cNvSpPr>
            <a:spLocks noGrp="1"/>
          </p:cNvSpPr>
          <p:nvPr>
            <p:ph idx="1"/>
          </p:nvPr>
        </p:nvSpPr>
        <p:spPr>
          <a:xfrm>
            <a:off x="899592" y="1935095"/>
            <a:ext cx="7560840" cy="4806273"/>
          </a:xfrm>
        </p:spPr>
        <p:txBody>
          <a:bodyPr>
            <a:noAutofit/>
          </a:bodyPr>
          <a:lstStyle/>
          <a:p>
            <a:pPr marL="0">
              <a:spcBef>
                <a:spcPts val="0"/>
              </a:spcBef>
              <a:spcAft>
                <a:spcPts val="0"/>
              </a:spcAft>
            </a:pPr>
            <a:r>
              <a:rPr lang="es-SV" sz="6000" dirty="0"/>
              <a:t>USAID/PASCA, </a:t>
            </a:r>
          </a:p>
          <a:p>
            <a:pPr marL="0">
              <a:spcBef>
                <a:spcPts val="0"/>
              </a:spcBef>
              <a:spcAft>
                <a:spcPts val="0"/>
              </a:spcAft>
            </a:pPr>
            <a:r>
              <a:rPr lang="es-SV" sz="6000" dirty="0"/>
              <a:t>ONUSIDA, </a:t>
            </a:r>
          </a:p>
          <a:p>
            <a:pPr marL="0">
              <a:spcBef>
                <a:spcPts val="0"/>
              </a:spcBef>
              <a:spcAft>
                <a:spcPts val="0"/>
              </a:spcAft>
            </a:pPr>
            <a:r>
              <a:rPr lang="es-SV" sz="6000" dirty="0"/>
              <a:t>PNUD, </a:t>
            </a:r>
          </a:p>
          <a:p>
            <a:pPr marL="0">
              <a:spcBef>
                <a:spcPts val="0"/>
              </a:spcBef>
              <a:spcAft>
                <a:spcPts val="0"/>
              </a:spcAft>
            </a:pPr>
            <a:r>
              <a:rPr lang="es-SV" sz="6000" dirty="0"/>
              <a:t>OPS/OMS.</a:t>
            </a:r>
            <a:endParaRPr lang="es-MX" sz="6000" dirty="0"/>
          </a:p>
          <a:p>
            <a:pPr marL="0" lvl="0" indent="0">
              <a:spcBef>
                <a:spcPts val="0"/>
              </a:spcBef>
              <a:spcAft>
                <a:spcPts val="0"/>
              </a:spcAft>
              <a:buNone/>
            </a:pPr>
            <a:endParaRPr lang="es-SV" sz="6000" dirty="0" smtClean="0">
              <a:effectLst/>
            </a:endParaRPr>
          </a:p>
        </p:txBody>
      </p:sp>
    </p:spTree>
    <p:extLst>
      <p:ext uri="{BB962C8B-B14F-4D97-AF65-F5344CB8AC3E}">
        <p14:creationId xmlns="" xmlns:p14="http://schemas.microsoft.com/office/powerpoint/2010/main" val="3620607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SV" b="1" noProof="1"/>
              <a:t>Consulta Publica por medio de edictos </a:t>
            </a:r>
            <a:endParaRPr lang="es-SV" dirty="0"/>
          </a:p>
        </p:txBody>
      </p:sp>
      <p:sp>
        <p:nvSpPr>
          <p:cNvPr id="5" name="Marcador de posición de contenido 2"/>
          <p:cNvSpPr>
            <a:spLocks noGrp="1"/>
          </p:cNvSpPr>
          <p:nvPr>
            <p:ph idx="1"/>
          </p:nvPr>
        </p:nvSpPr>
        <p:spPr>
          <a:xfrm>
            <a:off x="251520" y="1829904"/>
            <a:ext cx="5832648" cy="4407408"/>
          </a:xfrm>
        </p:spPr>
        <p:txBody>
          <a:bodyPr>
            <a:noAutofit/>
          </a:bodyPr>
          <a:lstStyle/>
          <a:p>
            <a:pPr marL="0" lvl="0" indent="0">
              <a:spcBef>
                <a:spcPts val="0"/>
              </a:spcBef>
              <a:spcAft>
                <a:spcPts val="0"/>
              </a:spcAft>
              <a:buNone/>
            </a:pPr>
            <a:r>
              <a:rPr lang="es-SV" sz="2200" dirty="0"/>
              <a:t>R</a:t>
            </a:r>
            <a:r>
              <a:rPr lang="es-SV" sz="2200" dirty="0" smtClean="0">
                <a:effectLst/>
              </a:rPr>
              <a:t>ealizada </a:t>
            </a:r>
            <a:r>
              <a:rPr lang="es-SV" sz="2200" dirty="0">
                <a:effectLst/>
              </a:rPr>
              <a:t>el 15 de mayo del presente </a:t>
            </a:r>
            <a:r>
              <a:rPr lang="es-SV" sz="2200" dirty="0" smtClean="0">
                <a:effectLst/>
              </a:rPr>
              <a:t>año, la </a:t>
            </a:r>
            <a:r>
              <a:rPr lang="es-SV" sz="2200" dirty="0">
                <a:effectLst/>
              </a:rPr>
              <a:t>cual tuvo una duración de 3 semanas, que finalizó el viernes 7 de </a:t>
            </a:r>
            <a:r>
              <a:rPr lang="es-SV" sz="2200" dirty="0" smtClean="0">
                <a:effectLst/>
              </a:rPr>
              <a:t>Junio.</a:t>
            </a:r>
          </a:p>
          <a:p>
            <a:pPr marL="0" lvl="0" indent="0">
              <a:spcBef>
                <a:spcPts val="0"/>
              </a:spcBef>
              <a:spcAft>
                <a:spcPts val="0"/>
              </a:spcAft>
              <a:buNone/>
            </a:pPr>
            <a:endParaRPr lang="es-SV" sz="2200" dirty="0">
              <a:effectLst/>
            </a:endParaRPr>
          </a:p>
          <a:p>
            <a:pPr marL="0" lvl="0" indent="0">
              <a:spcBef>
                <a:spcPts val="0"/>
              </a:spcBef>
              <a:spcAft>
                <a:spcPts val="0"/>
              </a:spcAft>
              <a:buNone/>
            </a:pPr>
            <a:r>
              <a:rPr lang="es-SV" sz="2200" b="1" dirty="0" smtClean="0">
                <a:effectLst/>
              </a:rPr>
              <a:t>PRODUCTOS:</a:t>
            </a:r>
          </a:p>
          <a:p>
            <a:pPr lvl="0">
              <a:spcBef>
                <a:spcPts val="0"/>
              </a:spcBef>
              <a:spcAft>
                <a:spcPts val="0"/>
              </a:spcAft>
              <a:buFontTx/>
              <a:buChar char="-"/>
            </a:pPr>
            <a:r>
              <a:rPr lang="es-SV" sz="2200" dirty="0"/>
              <a:t>E</a:t>
            </a:r>
            <a:r>
              <a:rPr lang="es-SV" sz="2200" dirty="0" smtClean="0">
                <a:effectLst/>
              </a:rPr>
              <a:t>quipo </a:t>
            </a:r>
            <a:r>
              <a:rPr lang="es-SV" sz="2200" dirty="0">
                <a:effectLst/>
              </a:rPr>
              <a:t>de revisión y actualización del manual para el control de calidad de pruebas de VIH del Ministerio de </a:t>
            </a:r>
            <a:r>
              <a:rPr lang="es-SV" sz="2200" dirty="0" smtClean="0">
                <a:effectLst/>
              </a:rPr>
              <a:t>Salud (Laboratorio clínico).</a:t>
            </a:r>
          </a:p>
          <a:p>
            <a:pPr marL="0" lvl="0" indent="0">
              <a:spcBef>
                <a:spcPts val="0"/>
              </a:spcBef>
              <a:spcAft>
                <a:spcPts val="0"/>
              </a:spcAft>
              <a:buNone/>
            </a:pPr>
            <a:endParaRPr lang="es-SV" sz="2200" dirty="0" smtClean="0">
              <a:effectLst/>
            </a:endParaRPr>
          </a:p>
          <a:p>
            <a:pPr lvl="0">
              <a:spcBef>
                <a:spcPts val="0"/>
              </a:spcBef>
              <a:spcAft>
                <a:spcPts val="0"/>
              </a:spcAft>
              <a:buFontTx/>
              <a:buChar char="-"/>
            </a:pPr>
            <a:r>
              <a:rPr lang="es-SV" sz="2200" dirty="0" smtClean="0">
                <a:effectLst/>
              </a:rPr>
              <a:t>Licda</a:t>
            </a:r>
            <a:r>
              <a:rPr lang="es-SV" sz="2200" dirty="0">
                <a:effectLst/>
              </a:rPr>
              <a:t>.  Karen Elena </a:t>
            </a:r>
            <a:r>
              <a:rPr lang="es-SV" sz="2200" dirty="0" smtClean="0">
                <a:effectLst/>
              </a:rPr>
              <a:t>Martínez, abogada de CEMUJER.</a:t>
            </a:r>
            <a:endParaRPr lang="es-SV" sz="2200" dirty="0">
              <a:effectLst/>
            </a:endParaRPr>
          </a:p>
        </p:txBody>
      </p:sp>
      <p:pic>
        <p:nvPicPr>
          <p:cNvPr id="6" name="Picture 2" descr="G:\Producto 1\Anexo 4 - Edicto publicado en los periódicos de mayor circulación (La Prensa Gráfica y El Diario de Hoy)..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940152" y="2105758"/>
            <a:ext cx="2934384" cy="38557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50175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2204863"/>
            <a:ext cx="8407893" cy="3921615"/>
          </a:xfrm>
        </p:spPr>
        <p:txBody>
          <a:bodyPr>
            <a:normAutofit/>
          </a:bodyPr>
          <a:lstStyle/>
          <a:p>
            <a:pPr marL="45720" indent="0" algn="ctr">
              <a:buNone/>
            </a:pPr>
            <a:endParaRPr lang="es-SV" sz="4800" dirty="0" smtClean="0"/>
          </a:p>
          <a:p>
            <a:pPr marL="45720" indent="0" algn="ctr">
              <a:buNone/>
            </a:pPr>
            <a:r>
              <a:rPr lang="es-SV" sz="4800" dirty="0" smtClean="0"/>
              <a:t>Consultoría financiada por ONUSIDA</a:t>
            </a:r>
            <a:endParaRPr lang="es-SV" sz="4800" dirty="0"/>
          </a:p>
        </p:txBody>
      </p:sp>
      <p:sp>
        <p:nvSpPr>
          <p:cNvPr id="3" name="Título 2"/>
          <p:cNvSpPr>
            <a:spLocks noGrp="1"/>
          </p:cNvSpPr>
          <p:nvPr>
            <p:ph type="title"/>
          </p:nvPr>
        </p:nvSpPr>
        <p:spPr/>
        <p:txBody>
          <a:bodyPr/>
          <a:lstStyle/>
          <a:p>
            <a:endParaRPr lang="es-SV"/>
          </a:p>
        </p:txBody>
      </p:sp>
    </p:spTree>
    <p:extLst>
      <p:ext uri="{BB962C8B-B14F-4D97-AF65-F5344CB8AC3E}">
        <p14:creationId xmlns="" xmlns:p14="http://schemas.microsoft.com/office/powerpoint/2010/main" val="4290351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buNone/>
            </a:pPr>
            <a:r>
              <a:rPr lang="es-MX" sz="2200" b="1" dirty="0" smtClean="0"/>
              <a:t>Objetivo</a:t>
            </a:r>
          </a:p>
          <a:p>
            <a:pPr>
              <a:buNone/>
            </a:pPr>
            <a:endParaRPr lang="es-MX" sz="2200" dirty="0" smtClean="0"/>
          </a:p>
          <a:p>
            <a:pPr algn="just"/>
            <a:r>
              <a:rPr lang="es-MX" sz="2200" dirty="0" smtClean="0"/>
              <a:t>Revisión de estilo, corrección y análisis legislativo del anteproyecto de Ley de Respuesta Integral a la Epidemia del VIH‐Sida.</a:t>
            </a:r>
          </a:p>
          <a:p>
            <a:pPr algn="just"/>
            <a:endParaRPr lang="es-MX" sz="2200" dirty="0" smtClean="0"/>
          </a:p>
          <a:p>
            <a:pPr algn="just">
              <a:buNone/>
            </a:pPr>
            <a:r>
              <a:rPr lang="es-MX" sz="2200" b="1" dirty="0" smtClean="0"/>
              <a:t>Propósito </a:t>
            </a:r>
          </a:p>
          <a:p>
            <a:pPr algn="just">
              <a:buNone/>
            </a:pPr>
            <a:endParaRPr lang="es-MX" sz="2200" b="1" dirty="0" smtClean="0"/>
          </a:p>
          <a:p>
            <a:pPr algn="just"/>
            <a:r>
              <a:rPr lang="es-MX" sz="2200" dirty="0" smtClean="0"/>
              <a:t>Con base en conceptos de técnica legislativa y en armonía con la legislación vigente en el país, se requiere la revisión y corrección de estilo de la propuesta de Ley de Respuesta Integral a la Epidemia del VIH‐Sida, con el propósito de asegurar que la misma cuente con una estructura adecuada y redacción acorde y conforme a la práctica utilizada en la legislación salvadoreña.</a:t>
            </a:r>
          </a:p>
          <a:p>
            <a:pPr algn="just">
              <a:buNone/>
            </a:pPr>
            <a:endParaRPr lang="es-MX" dirty="0"/>
          </a:p>
        </p:txBody>
      </p:sp>
      <p:sp>
        <p:nvSpPr>
          <p:cNvPr id="3" name="2 Título"/>
          <p:cNvSpPr>
            <a:spLocks noGrp="1"/>
          </p:cNvSpPr>
          <p:nvPr>
            <p:ph type="title"/>
          </p:nvPr>
        </p:nvSpPr>
        <p:spPr/>
        <p:txBody>
          <a:bodyPr/>
          <a:lstStyle/>
          <a:p>
            <a:r>
              <a:rPr lang="es-MX" dirty="0" smtClean="0"/>
              <a:t>OBJETIVOS DE LA CONSULTORIA </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SV" sz="2400" dirty="0" smtClean="0"/>
              <a:t>Se concluyó que la estructura de la Propuesta de Ley, se desarrolló en forma lógica y ordenada, comenzando en la parte sustantiva hasta llegar a la parte orgánica y procedimental, orden que normalmente siguen las leyes de este tipo. Por tanto se sugirió mantener la estructura.</a:t>
            </a:r>
          </a:p>
          <a:p>
            <a:pPr algn="just"/>
            <a:endParaRPr lang="es-SV" sz="2400" dirty="0" smtClean="0"/>
          </a:p>
          <a:p>
            <a:pPr algn="just"/>
            <a:r>
              <a:rPr lang="es-SV" sz="2400" dirty="0" smtClean="0"/>
              <a:t> Dado que la CONAVIH era mencionada antes del articulado que trataba de ella, se incluyó en las definiciones. Se considero que no era necesario cambiar el orden de los capítulos por esta razón. </a:t>
            </a:r>
            <a:endParaRPr lang="es-SV" sz="2400" dirty="0"/>
          </a:p>
        </p:txBody>
      </p:sp>
      <p:sp>
        <p:nvSpPr>
          <p:cNvPr id="2" name="1 Título"/>
          <p:cNvSpPr>
            <a:spLocks noGrp="1"/>
          </p:cNvSpPr>
          <p:nvPr>
            <p:ph type="title"/>
          </p:nvPr>
        </p:nvSpPr>
        <p:spPr/>
        <p:txBody>
          <a:bodyPr>
            <a:normAutofit fontScale="90000"/>
          </a:bodyPr>
          <a:lstStyle/>
          <a:p>
            <a:r>
              <a:rPr lang="es-SV" dirty="0" smtClean="0"/>
              <a:t>REVISION DE LA Estructura DEL PROYECTO DE LEY DE VIH</a:t>
            </a:r>
            <a:endParaRPr lang="es-SV" dirty="0"/>
          </a:p>
        </p:txBody>
      </p:sp>
    </p:spTree>
    <p:extLst>
      <p:ext uri="{BB962C8B-B14F-4D97-AF65-F5344CB8AC3E}">
        <p14:creationId xmlns="" xmlns:p14="http://schemas.microsoft.com/office/powerpoint/2010/main" val="1517264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sz="2400" dirty="0" smtClean="0"/>
              <a:t>A partir de la revisión se propusieron a la comisión cambios y correcciones de forma y estilo que tuvieron que ver con la ubicación de los títulos del articulado, los literales, la corrección de errores y cambios de redacción en algunos artículos para mayor entendimiento. </a:t>
            </a:r>
          </a:p>
          <a:p>
            <a:pPr marL="45720" indent="0" algn="just">
              <a:buNone/>
            </a:pPr>
            <a:endParaRPr lang="es-MX" sz="2400" dirty="0" smtClean="0"/>
          </a:p>
          <a:p>
            <a:pPr algn="just"/>
            <a:r>
              <a:rPr lang="es-MX" sz="2400" dirty="0" smtClean="0"/>
              <a:t>La revisión con la comisión también permitió precisar y clarificar la redacción de algunos artículos.</a:t>
            </a:r>
            <a:r>
              <a:rPr lang="es-MX" dirty="0" smtClean="0"/>
              <a:t> </a:t>
            </a:r>
            <a:endParaRPr lang="es-MX" dirty="0"/>
          </a:p>
        </p:txBody>
      </p:sp>
      <p:sp>
        <p:nvSpPr>
          <p:cNvPr id="3" name="2 Título"/>
          <p:cNvSpPr>
            <a:spLocks noGrp="1"/>
          </p:cNvSpPr>
          <p:nvPr>
            <p:ph type="title"/>
          </p:nvPr>
        </p:nvSpPr>
        <p:spPr/>
        <p:txBody>
          <a:bodyPr/>
          <a:lstStyle/>
          <a:p>
            <a:r>
              <a:rPr lang="es-MX" dirty="0" smtClean="0"/>
              <a:t>REVISION DE FORMA Y ESTILO</a:t>
            </a:r>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lgn="just"/>
            <a:r>
              <a:rPr lang="es-SV" sz="2400" dirty="0" smtClean="0"/>
              <a:t>La parte de contenidos, incluyó la revisión de la redacción de los artículos y la coherencia del articulado a efecto de que se ajustara a la técnica legislativa.</a:t>
            </a:r>
          </a:p>
          <a:p>
            <a:pPr marL="45720" indent="0" algn="just">
              <a:buNone/>
            </a:pPr>
            <a:endParaRPr lang="es-SV" sz="2400" dirty="0" smtClean="0"/>
          </a:p>
          <a:p>
            <a:pPr algn="just"/>
            <a:r>
              <a:rPr lang="es-SV" sz="2400" dirty="0" smtClean="0"/>
              <a:t>En términos generales, se concluyó que el Proyecto de Ley estaba formulado de acuerdo a la técnica legislativa, existiendo coherencia entre sus partes. Sin embargo, dado que la propuesta de ley que se plantea, asigna responsabilidades a diferentes instituciones, establece un régimen sancionatorio y un procedimiento, se sugirieron ajustes y cambios que fueron discutidos con la comisión.</a:t>
            </a:r>
          </a:p>
          <a:p>
            <a:pPr algn="just"/>
            <a:endParaRPr lang="es-SV" dirty="0"/>
          </a:p>
        </p:txBody>
      </p:sp>
      <p:sp>
        <p:nvSpPr>
          <p:cNvPr id="3" name="2 Título"/>
          <p:cNvSpPr>
            <a:spLocks noGrp="1"/>
          </p:cNvSpPr>
          <p:nvPr>
            <p:ph type="title"/>
          </p:nvPr>
        </p:nvSpPr>
        <p:spPr/>
        <p:txBody>
          <a:bodyPr/>
          <a:lstStyle/>
          <a:p>
            <a:r>
              <a:rPr lang="es-SV" dirty="0" smtClean="0"/>
              <a:t>REVISION DE CONTENIDOS </a:t>
            </a:r>
            <a:endParaRPr lang="es-SV" dirty="0"/>
          </a:p>
        </p:txBody>
      </p:sp>
    </p:spTree>
    <p:extLst>
      <p:ext uri="{BB962C8B-B14F-4D97-AF65-F5344CB8AC3E}">
        <p14:creationId xmlns="" xmlns:p14="http://schemas.microsoft.com/office/powerpoint/2010/main" val="1407526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484784"/>
            <a:ext cx="8407893" cy="5040559"/>
          </a:xfrm>
        </p:spPr>
        <p:txBody>
          <a:bodyPr>
            <a:normAutofit lnSpcReduction="10000"/>
          </a:bodyPr>
          <a:lstStyle/>
          <a:p>
            <a:pPr algn="just"/>
            <a:r>
              <a:rPr lang="es-SV" dirty="0" smtClean="0"/>
              <a:t>Entre los principales ajustes que se hicieron en el proceso de revisión técnica se encuentran: </a:t>
            </a:r>
          </a:p>
          <a:p>
            <a:pPr marL="45720" indent="0" algn="just">
              <a:buNone/>
            </a:pPr>
            <a:endParaRPr lang="es-SV" dirty="0" smtClean="0"/>
          </a:p>
          <a:p>
            <a:pPr lvl="1" algn="just"/>
            <a:r>
              <a:rPr lang="es-SV" sz="2000" dirty="0" smtClean="0"/>
              <a:t>Se precisó en mejor forma lo referido a algunos derechos</a:t>
            </a:r>
          </a:p>
          <a:p>
            <a:pPr lvl="1" algn="just"/>
            <a:r>
              <a:rPr lang="es-SV" sz="2000" dirty="0" smtClean="0"/>
              <a:t>Se hicieron precisiones sobre las responsabilidades de las instituciones </a:t>
            </a:r>
          </a:p>
          <a:p>
            <a:pPr lvl="1" algn="just"/>
            <a:r>
              <a:rPr lang="es-SV" sz="2000" dirty="0" smtClean="0"/>
              <a:t>Se precisaron algunas de las facultades de la CONAVIH</a:t>
            </a:r>
          </a:p>
          <a:p>
            <a:pPr lvl="1" algn="just"/>
            <a:r>
              <a:rPr lang="es-SV" sz="2000" dirty="0" smtClean="0"/>
              <a:t>Se precisó quien es la autoridad competente para imponer sanciones, identificando para cada infracción la autoridad competente. </a:t>
            </a:r>
          </a:p>
          <a:p>
            <a:pPr lvl="1" algn="just"/>
            <a:r>
              <a:rPr lang="es-SV" sz="2000" dirty="0" smtClean="0"/>
              <a:t>Se hicieron ajustes al procedimiento sancionatorio, estableciendo que las autoridades competentes deben seguir el procedimiento establecido por la ley, a efecto de garantizar el debido proceso</a:t>
            </a:r>
          </a:p>
          <a:p>
            <a:pPr lvl="1" algn="just"/>
            <a:r>
              <a:rPr lang="es-SV" sz="2000" dirty="0" smtClean="0"/>
              <a:t>Se incluyó el recurso de apelación y la facultad de la CONAVIH de conocer de los mismos. </a:t>
            </a:r>
          </a:p>
          <a:p>
            <a:pPr lvl="1" algn="just"/>
            <a:endParaRPr lang="es-SV" dirty="0" smtClean="0"/>
          </a:p>
          <a:p>
            <a:pPr lvl="1" algn="just"/>
            <a:endParaRPr lang="es-SV" dirty="0" smtClean="0"/>
          </a:p>
          <a:p>
            <a:pPr lvl="1" algn="just"/>
            <a:endParaRPr lang="es-SV" dirty="0" smtClean="0"/>
          </a:p>
          <a:p>
            <a:pPr lvl="1" algn="just"/>
            <a:endParaRPr lang="es-SV" dirty="0" smtClean="0"/>
          </a:p>
          <a:p>
            <a:pPr algn="just"/>
            <a:endParaRPr lang="es-SV" dirty="0"/>
          </a:p>
        </p:txBody>
      </p:sp>
      <p:sp>
        <p:nvSpPr>
          <p:cNvPr id="3" name="2 Título"/>
          <p:cNvSpPr>
            <a:spLocks noGrp="1"/>
          </p:cNvSpPr>
          <p:nvPr>
            <p:ph type="title"/>
          </p:nvPr>
        </p:nvSpPr>
        <p:spPr/>
        <p:txBody>
          <a:bodyPr/>
          <a:lstStyle/>
          <a:p>
            <a:r>
              <a:rPr lang="es-SV" dirty="0" smtClean="0"/>
              <a:t>REVISION DE CONTENIDOS </a:t>
            </a:r>
            <a:endParaRPr lang="es-SV" dirty="0"/>
          </a:p>
        </p:txBody>
      </p:sp>
    </p:spTree>
    <p:extLst>
      <p:ext uri="{BB962C8B-B14F-4D97-AF65-F5344CB8AC3E}">
        <p14:creationId xmlns="" xmlns:p14="http://schemas.microsoft.com/office/powerpoint/2010/main" val="2347862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276872"/>
            <a:ext cx="8381260" cy="1054394"/>
          </a:xfrm>
        </p:spPr>
        <p:txBody>
          <a:bodyPr/>
          <a:lstStyle/>
          <a:p>
            <a:r>
              <a:rPr lang="es-SV" sz="5400" dirty="0" smtClean="0"/>
              <a:t>Gracias</a:t>
            </a:r>
            <a:endParaRPr lang="es-SV"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SV" dirty="0" smtClean="0"/>
              <a:t>Proceso de incorporación</a:t>
            </a:r>
            <a:endParaRPr lang="es-SV" dirty="0"/>
          </a:p>
        </p:txBody>
      </p:sp>
      <p:graphicFrame>
        <p:nvGraphicFramePr>
          <p:cNvPr id="7" name="Tabla 6"/>
          <p:cNvGraphicFramePr>
            <a:graphicFrameLocks noGrp="1"/>
          </p:cNvGraphicFramePr>
          <p:nvPr>
            <p:extLst>
              <p:ext uri="{D42A27DB-BD31-4B8C-83A1-F6EECF244321}">
                <p14:modId xmlns="" xmlns:p14="http://schemas.microsoft.com/office/powerpoint/2010/main" val="99505565"/>
              </p:ext>
            </p:extLst>
          </p:nvPr>
        </p:nvGraphicFramePr>
        <p:xfrm>
          <a:off x="251521" y="1556793"/>
          <a:ext cx="8640959" cy="5124188"/>
        </p:xfrm>
        <a:graphic>
          <a:graphicData uri="http://schemas.openxmlformats.org/drawingml/2006/table">
            <a:tbl>
              <a:tblPr firstRow="1" firstCol="1" bandRow="1"/>
              <a:tblGrid>
                <a:gridCol w="1070560"/>
                <a:gridCol w="4223977"/>
                <a:gridCol w="3346422"/>
              </a:tblGrid>
              <a:tr h="371146">
                <a:tc rowSpan="2">
                  <a:txBody>
                    <a:bodyPr/>
                    <a:lstStyle/>
                    <a:p>
                      <a:pPr algn="ctr">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2008</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lnSpc>
                          <a:spcPct val="107000"/>
                        </a:lnSpc>
                        <a:spcAft>
                          <a:spcPts val="0"/>
                        </a:spcAft>
                      </a:pPr>
                      <a:r>
                        <a:rPr lang="es-SV" sz="1600" b="1" dirty="0">
                          <a:effectLst/>
                          <a:latin typeface="Calibri" panose="020F0502020204030204" pitchFamily="34" charset="0"/>
                          <a:ea typeface="Calibri" panose="020F0502020204030204" pitchFamily="34" charset="0"/>
                          <a:cs typeface="Times New Roman" panose="02020603050405020304" pitchFamily="18" charset="0"/>
                        </a:rPr>
                        <a:t>Instituto de Estudios de la Mujer “Norma Virginia Guirola de Herrera” CEMUJER</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SV"/>
                    </a:p>
                  </a:txBody>
                  <a:tcPr/>
                </a:tc>
              </a:tr>
              <a:tr h="537941">
                <a:tc vMerge="1">
                  <a:txBody>
                    <a:bodyPr/>
                    <a:lstStyle/>
                    <a:p>
                      <a:endParaRPr lang="es-SV"/>
                    </a:p>
                  </a:txBody>
                  <a:tcPr/>
                </a:tc>
                <a:tc gridSpan="2">
                  <a:txBody>
                    <a:bodyPr/>
                    <a:lstStyle/>
                    <a:p>
                      <a:pPr algn="just">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Por medio de un proyecto financiado por un donante pone a su consultor jurídico de abogadas para iniciar la propuesta de la Ley.</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r>
              <a:tr h="361734">
                <a:tc rowSpan="2">
                  <a:txBody>
                    <a:bodyPr/>
                    <a:lstStyle/>
                    <a:p>
                      <a:pPr algn="ctr">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2009</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lnSpc>
                          <a:spcPct val="107000"/>
                        </a:lnSpc>
                        <a:spcAft>
                          <a:spcPts val="0"/>
                        </a:spcAft>
                      </a:pPr>
                      <a:r>
                        <a:rPr lang="es-SV" sz="1600" b="1" dirty="0" smtClean="0">
                          <a:effectLst/>
                          <a:latin typeface="Calibri" panose="020F0502020204030204" pitchFamily="34" charset="0"/>
                          <a:ea typeface="Calibri" panose="020F0502020204030204" pitchFamily="34" charset="0"/>
                          <a:cs typeface="Times New Roman" panose="02020603050405020304" pitchFamily="18" charset="0"/>
                        </a:rPr>
                        <a:t>Red Regional de Derechos Humanos, VIH y SIDA capitulo El Salvador. </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SV"/>
                    </a:p>
                  </a:txBody>
                  <a:tcPr/>
                </a:tc>
              </a:tr>
              <a:tr h="1613822">
                <a:tc vMerge="1">
                  <a:txBody>
                    <a:bodyPr/>
                    <a:lstStyle/>
                    <a:p>
                      <a:endParaRPr lang="es-SV"/>
                    </a:p>
                  </a:txBody>
                  <a:tcPr/>
                </a:tc>
                <a:tc>
                  <a:txBody>
                    <a:bodyPr/>
                    <a:lstStyle/>
                    <a:p>
                      <a:pPr algn="just">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Conformada por</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0"/>
                        </a:spcAft>
                      </a:pP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Asociación </a:t>
                      </a:r>
                      <a:r>
                        <a:rPr lang="es-SV" sz="1600" dirty="0" err="1">
                          <a:effectLst/>
                          <a:latin typeface="Calibri" panose="020F0502020204030204" pitchFamily="34" charset="0"/>
                          <a:ea typeface="Calibri" panose="020F0502020204030204" pitchFamily="34" charset="0"/>
                          <a:cs typeface="Times New Roman" panose="02020603050405020304" pitchFamily="18" charset="0"/>
                        </a:rPr>
                        <a:t>Atlacatl</a:t>
                      </a:r>
                      <a:r>
                        <a:rPr lang="es-SV" sz="1600" dirty="0">
                          <a:effectLst/>
                          <a:latin typeface="Calibri" panose="020F0502020204030204" pitchFamily="34" charset="0"/>
                          <a:ea typeface="Calibri" panose="020F0502020204030204" pitchFamily="34" charset="0"/>
                          <a:cs typeface="Times New Roman" panose="02020603050405020304" pitchFamily="18" charset="0"/>
                        </a:rPr>
                        <a:t> Vivo Positivo, ANADES, Asociación Vida Nueva, ICW capitulo El Salvador, </a:t>
                      </a:r>
                      <a:r>
                        <a:rPr lang="es-ES" sz="1600" dirty="0">
                          <a:effectLst/>
                          <a:latin typeface="Calibri" panose="020F0502020204030204" pitchFamily="34" charset="0"/>
                          <a:ea typeface="Calibri" panose="020F0502020204030204" pitchFamily="34" charset="0"/>
                          <a:cs typeface="Times New Roman" panose="02020603050405020304" pitchFamily="18" charset="0"/>
                        </a:rPr>
                        <a:t>PASMO</a:t>
                      </a:r>
                      <a:r>
                        <a:rPr lang="es-SV" sz="1600" dirty="0">
                          <a:effectLst/>
                          <a:latin typeface="Calibri" panose="020F0502020204030204" pitchFamily="34" charset="0"/>
                          <a:ea typeface="Calibri" panose="020F0502020204030204" pitchFamily="34" charset="0"/>
                          <a:cs typeface="Times New Roman" panose="02020603050405020304" pitchFamily="18" charset="0"/>
                        </a:rPr>
                        <a:t>, </a:t>
                      </a:r>
                      <a:r>
                        <a:rPr lang="es-ES" sz="1600" dirty="0">
                          <a:effectLst/>
                          <a:latin typeface="Calibri" panose="020F0502020204030204" pitchFamily="34" charset="0"/>
                          <a:ea typeface="Calibri" panose="020F0502020204030204" pitchFamily="34" charset="0"/>
                          <a:cs typeface="Times New Roman" panose="02020603050405020304" pitchFamily="18" charset="0"/>
                        </a:rPr>
                        <a:t>ASPS</a:t>
                      </a:r>
                      <a:r>
                        <a:rPr lang="es-SV" sz="1600" dirty="0">
                          <a:effectLst/>
                          <a:latin typeface="Calibri" panose="020F0502020204030204" pitchFamily="34" charset="0"/>
                          <a:ea typeface="Calibri" panose="020F0502020204030204" pitchFamily="34" charset="0"/>
                          <a:cs typeface="Times New Roman" panose="02020603050405020304" pitchFamily="18" charset="0"/>
                        </a:rPr>
                        <a:t>, </a:t>
                      </a:r>
                      <a:r>
                        <a:rPr lang="es-ES" sz="1600" dirty="0">
                          <a:effectLst/>
                          <a:latin typeface="Calibri" panose="020F0502020204030204" pitchFamily="34" charset="0"/>
                          <a:ea typeface="Calibri" panose="020F0502020204030204" pitchFamily="34" charset="0"/>
                          <a:cs typeface="Times New Roman" panose="02020603050405020304" pitchFamily="18" charset="0"/>
                        </a:rPr>
                        <a:t>Programa Nacional de ITS VIH-SIDA</a:t>
                      </a:r>
                      <a:r>
                        <a:rPr lang="es-SV" sz="1600" dirty="0">
                          <a:effectLst/>
                          <a:latin typeface="Calibri" panose="020F0502020204030204" pitchFamily="34" charset="0"/>
                          <a:ea typeface="Calibri" panose="020F0502020204030204" pitchFamily="34" charset="0"/>
                          <a:cs typeface="Times New Roman" panose="02020603050405020304" pitchFamily="18" charset="0"/>
                        </a:rPr>
                        <a:t>, </a:t>
                      </a:r>
                      <a:r>
                        <a:rPr lang="es-ES" sz="1600" dirty="0">
                          <a:effectLst/>
                          <a:latin typeface="Calibri" panose="020F0502020204030204" pitchFamily="34" charset="0"/>
                          <a:ea typeface="Calibri" panose="020F0502020204030204" pitchFamily="34" charset="0"/>
                          <a:cs typeface="Times New Roman" panose="02020603050405020304" pitchFamily="18" charset="0"/>
                        </a:rPr>
                        <a:t>ACJ, entre otras. </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07000"/>
                        </a:lnSpc>
                        <a:spcAft>
                          <a:spcPts val="0"/>
                        </a:spcAft>
                      </a:pPr>
                      <a:r>
                        <a:rPr lang="es-SV"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recibió apoyo financiero y técnico de: </a:t>
                      </a:r>
                    </a:p>
                    <a:p>
                      <a:pPr algn="just">
                        <a:lnSpc>
                          <a:spcPct val="107000"/>
                        </a:lnSpc>
                        <a:spcAft>
                          <a:spcPts val="0"/>
                        </a:spcAft>
                      </a:pPr>
                      <a:r>
                        <a:rPr lang="es-SV"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USAID - PASCA</a:t>
                      </a:r>
                      <a:endParaRPr lang="es-SV"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653">
                <a:tc rowSpan="2">
                  <a:txBody>
                    <a:bodyPr/>
                    <a:lstStyle/>
                    <a:p>
                      <a:pPr algn="ctr">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Junio</a:t>
                      </a:r>
                    </a:p>
                    <a:p>
                      <a:pPr algn="ctr">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2011</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lnSpc>
                          <a:spcPct val="107000"/>
                        </a:lnSpc>
                        <a:spcAft>
                          <a:spcPts val="0"/>
                        </a:spcAft>
                      </a:pPr>
                      <a:r>
                        <a:rPr lang="es-SV" sz="1600" b="1" dirty="0">
                          <a:effectLst/>
                          <a:latin typeface="Calibri" panose="020F0502020204030204" pitchFamily="34" charset="0"/>
                          <a:ea typeface="Calibri" panose="020F0502020204030204" pitchFamily="34" charset="0"/>
                          <a:cs typeface="Times New Roman" panose="02020603050405020304" pitchFamily="18" charset="0"/>
                        </a:rPr>
                        <a:t>Finaliza la propuesta de Ley realizada por Sociedad Civil y se presenta a CONASIDA</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SV"/>
                    </a:p>
                  </a:txBody>
                  <a:tcPr/>
                </a:tc>
              </a:tr>
              <a:tr h="537941">
                <a:tc vMerge="1">
                  <a:txBody>
                    <a:bodyPr/>
                    <a:lstStyle/>
                    <a:p>
                      <a:endParaRPr lang="es-SV"/>
                    </a:p>
                  </a:txBody>
                  <a:tcPr/>
                </a:tc>
                <a:tc gridSpan="2">
                  <a:txBody>
                    <a:bodyPr/>
                    <a:lstStyle/>
                    <a:p>
                      <a:pPr>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Sociedad Civil presenta </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la propuesta a </a:t>
                      </a:r>
                      <a:r>
                        <a:rPr lang="es-SV" sz="1600" dirty="0">
                          <a:effectLst/>
                          <a:latin typeface="Calibri" panose="020F0502020204030204" pitchFamily="34" charset="0"/>
                          <a:ea typeface="Calibri" panose="020F0502020204030204" pitchFamily="34" charset="0"/>
                          <a:cs typeface="Times New Roman" panose="02020603050405020304" pitchFamily="18" charset="0"/>
                        </a:rPr>
                        <a:t>CONASIDA </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para </a:t>
                      </a:r>
                      <a:r>
                        <a:rPr lang="es-SV" sz="1600" dirty="0">
                          <a:effectLst/>
                          <a:latin typeface="Calibri" panose="020F0502020204030204" pitchFamily="34" charset="0"/>
                          <a:ea typeface="Calibri" panose="020F0502020204030204" pitchFamily="34" charset="0"/>
                          <a:cs typeface="Times New Roman" panose="02020603050405020304" pitchFamily="18" charset="0"/>
                        </a:rPr>
                        <a:t>que conozca el proceso y brinde </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observaciones </a:t>
                      </a:r>
                      <a:r>
                        <a:rPr lang="es-SV" sz="1600" dirty="0">
                          <a:effectLst/>
                          <a:latin typeface="Calibri" panose="020F0502020204030204" pitchFamily="34" charset="0"/>
                          <a:ea typeface="Calibri" panose="020F0502020204030204" pitchFamily="34" charset="0"/>
                          <a:cs typeface="Times New Roman" panose="02020603050405020304" pitchFamily="18" charset="0"/>
                        </a:rPr>
                        <a:t>a la misma. </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r>
              <a:tr h="427040">
                <a:tc rowSpan="2">
                  <a:txBody>
                    <a:bodyPr/>
                    <a:lstStyle/>
                    <a:p>
                      <a:pPr algn="ctr">
                        <a:lnSpc>
                          <a:spcPct val="107000"/>
                        </a:lnSpc>
                        <a:spcAft>
                          <a:spcPts val="0"/>
                        </a:spcAft>
                      </a:pPr>
                      <a:r>
                        <a:rPr lang="es-MX" sz="1600" dirty="0" smtClean="0">
                          <a:effectLst/>
                          <a:latin typeface="Calibri" panose="020F0502020204030204" pitchFamily="34" charset="0"/>
                          <a:ea typeface="Calibri" panose="020F0502020204030204" pitchFamily="34" charset="0"/>
                          <a:cs typeface="Times New Roman" panose="02020603050405020304" pitchFamily="18" charset="0"/>
                        </a:rPr>
                        <a:t>Octubre</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2011</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lnSpc>
                          <a:spcPct val="107000"/>
                        </a:lnSpc>
                        <a:spcAft>
                          <a:spcPts val="0"/>
                        </a:spcAft>
                      </a:pPr>
                      <a:r>
                        <a:rPr lang="es-SV" sz="1600" b="1" dirty="0">
                          <a:effectLst/>
                          <a:latin typeface="Calibri" panose="020F0502020204030204" pitchFamily="34" charset="0"/>
                          <a:ea typeface="Calibri" panose="020F0502020204030204" pitchFamily="34" charset="0"/>
                          <a:cs typeface="Times New Roman" panose="02020603050405020304" pitchFamily="18" charset="0"/>
                        </a:rPr>
                        <a:t>CONASIDA nombra una Subcomisión de Legislación</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SV"/>
                    </a:p>
                  </a:txBody>
                  <a:tcPr/>
                </a:tc>
              </a:tr>
              <a:tr h="806911">
                <a:tc vMerge="1">
                  <a:txBody>
                    <a:bodyPr/>
                    <a:lstStyle/>
                    <a:p>
                      <a:endParaRPr lang="es-SV"/>
                    </a:p>
                  </a:txBody>
                  <a:tcPr/>
                </a:tc>
                <a:tc gridSpan="2">
                  <a:txBody>
                    <a:bodyPr/>
                    <a:lstStyle/>
                    <a:p>
                      <a:pPr>
                        <a:lnSpc>
                          <a:spcPct val="107000"/>
                        </a:lnSpc>
                        <a:spcAft>
                          <a:spcPts val="0"/>
                        </a:spcAft>
                      </a:pPr>
                      <a:r>
                        <a:rPr lang="es-SV" sz="1600" dirty="0">
                          <a:effectLst/>
                          <a:latin typeface="Calibri" panose="020F0502020204030204" pitchFamily="34" charset="0"/>
                          <a:ea typeface="Calibri" panose="020F0502020204030204" pitchFamily="34" charset="0"/>
                          <a:cs typeface="Times New Roman" panose="02020603050405020304" pitchFamily="18" charset="0"/>
                        </a:rPr>
                        <a:t>Conformada por </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representantes del sector gubernamental, autónomo y privado </a:t>
                      </a:r>
                      <a:r>
                        <a:rPr lang="es-SV" sz="1600" dirty="0">
                          <a:effectLst/>
                          <a:latin typeface="Calibri" panose="020F0502020204030204" pitchFamily="34" charset="0"/>
                          <a:ea typeface="Calibri" panose="020F0502020204030204" pitchFamily="34" charset="0"/>
                          <a:cs typeface="Times New Roman" panose="02020603050405020304" pitchFamily="18" charset="0"/>
                        </a:rPr>
                        <a:t>que trabajan en la </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respuesta nacional </a:t>
                      </a:r>
                      <a:r>
                        <a:rPr lang="es-SV" sz="1600" dirty="0">
                          <a:effectLst/>
                          <a:latin typeface="Calibri" panose="020F0502020204030204" pitchFamily="34" charset="0"/>
                          <a:ea typeface="Calibri" panose="020F0502020204030204" pitchFamily="34" charset="0"/>
                          <a:cs typeface="Times New Roman" panose="02020603050405020304" pitchFamily="18" charset="0"/>
                        </a:rPr>
                        <a:t>al </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VIH, </a:t>
                      </a:r>
                      <a:r>
                        <a:rPr lang="es-SV" sz="1600" dirty="0">
                          <a:effectLst/>
                          <a:latin typeface="Calibri" panose="020F0502020204030204" pitchFamily="34" charset="0"/>
                          <a:ea typeface="Calibri" panose="020F0502020204030204" pitchFamily="34" charset="0"/>
                          <a:cs typeface="Times New Roman" panose="02020603050405020304" pitchFamily="18" charset="0"/>
                        </a:rPr>
                        <a:t>con el objetivo de observar y analizar la propuesta </a:t>
                      </a: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de Ley presentada </a:t>
                      </a:r>
                      <a:r>
                        <a:rPr lang="es-SV" sz="1600" dirty="0">
                          <a:effectLst/>
                          <a:latin typeface="Calibri" panose="020F0502020204030204" pitchFamily="34" charset="0"/>
                          <a:ea typeface="Calibri" panose="020F0502020204030204" pitchFamily="34" charset="0"/>
                          <a:cs typeface="Times New Roman" panose="02020603050405020304" pitchFamily="18" charset="0"/>
                        </a:rPr>
                        <a:t>por Sociedad Civil.</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r>
            </a:tbl>
          </a:graphicData>
        </a:graphic>
      </p:graphicFrame>
    </p:spTree>
    <p:extLst>
      <p:ext uri="{BB962C8B-B14F-4D97-AF65-F5344CB8AC3E}">
        <p14:creationId xmlns="" xmlns:p14="http://schemas.microsoft.com/office/powerpoint/2010/main" val="4072342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SV" dirty="0" smtClean="0"/>
              <a:t>Proceso de incorporación</a:t>
            </a:r>
            <a:endParaRPr lang="es-SV" dirty="0"/>
          </a:p>
        </p:txBody>
      </p:sp>
      <p:graphicFrame>
        <p:nvGraphicFramePr>
          <p:cNvPr id="7" name="Tabla 6"/>
          <p:cNvGraphicFramePr>
            <a:graphicFrameLocks noGrp="1"/>
          </p:cNvGraphicFramePr>
          <p:nvPr>
            <p:extLst>
              <p:ext uri="{D42A27DB-BD31-4B8C-83A1-F6EECF244321}">
                <p14:modId xmlns="" xmlns:p14="http://schemas.microsoft.com/office/powerpoint/2010/main" val="678116947"/>
              </p:ext>
            </p:extLst>
          </p:nvPr>
        </p:nvGraphicFramePr>
        <p:xfrm>
          <a:off x="251520" y="1496751"/>
          <a:ext cx="8712968" cy="5153134"/>
        </p:xfrm>
        <a:graphic>
          <a:graphicData uri="http://schemas.openxmlformats.org/drawingml/2006/table">
            <a:tbl>
              <a:tblPr firstRow="1" firstCol="1" bandRow="1"/>
              <a:tblGrid>
                <a:gridCol w="1156589"/>
                <a:gridCol w="7556379"/>
              </a:tblGrid>
              <a:tr h="350189">
                <a:tc rowSpan="2">
                  <a:txBody>
                    <a:bodyPr/>
                    <a:lstStyle/>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Mayo</a:t>
                      </a:r>
                    </a:p>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2012</a:t>
                      </a: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s-SV" sz="1600" dirty="0" smtClean="0">
                          <a:effectLst/>
                        </a:rPr>
                        <a:t>Equipo Promotor de la Ley de VIH y la coalición inter institucional pro Ley de VIH</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36182">
                <a:tc vMerge="1">
                  <a:txBody>
                    <a:bodyPr/>
                    <a:lstStyle/>
                    <a:p>
                      <a:endParaRPr lang="es-SV"/>
                    </a:p>
                  </a:txBody>
                  <a:tcPr/>
                </a:tc>
                <a:tc>
                  <a:txBody>
                    <a:bodyPr/>
                    <a:lstStyle/>
                    <a:p>
                      <a:pPr marL="0" indent="0">
                        <a:buNone/>
                      </a:pPr>
                      <a:r>
                        <a:rPr lang="es-SV"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Conformada por las entidades de la sociedad civil que realizaron la propuesta de Ley. </a:t>
                      </a: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308">
                <a:tc rowSpan="2">
                  <a:txBody>
                    <a:bodyPr/>
                    <a:lstStyle/>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Julio</a:t>
                      </a:r>
                    </a:p>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2012</a:t>
                      </a: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s-SV" sz="1600" b="1" dirty="0" smtClean="0">
                          <a:effectLst/>
                          <a:latin typeface="Calibri" panose="020F0502020204030204" pitchFamily="34" charset="0"/>
                          <a:ea typeface="Calibri" panose="020F0502020204030204" pitchFamily="34" charset="0"/>
                          <a:cs typeface="Times New Roman" panose="02020603050405020304" pitchFamily="18" charset="0"/>
                        </a:rPr>
                        <a:t>Propuesta</a:t>
                      </a:r>
                      <a:r>
                        <a:rPr lang="es-SV" sz="1600" b="1" baseline="0" dirty="0" smtClean="0">
                          <a:effectLst/>
                          <a:latin typeface="Calibri" panose="020F0502020204030204" pitchFamily="34" charset="0"/>
                          <a:ea typeface="Calibri" panose="020F0502020204030204" pitchFamily="34" charset="0"/>
                          <a:cs typeface="Times New Roman" panose="02020603050405020304" pitchFamily="18" charset="0"/>
                        </a:rPr>
                        <a:t> de Ley por la Subcomisión de Legislación</a:t>
                      </a:r>
                      <a:endParaRPr lang="es-S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84237">
                <a:tc vMerge="1">
                  <a:txBody>
                    <a:bodyPr/>
                    <a:lstStyle/>
                    <a:p>
                      <a:endParaRPr lang="es-SV"/>
                    </a:p>
                  </a:txBody>
                  <a:tcPr/>
                </a:tc>
                <a:tc>
                  <a:txBody>
                    <a:bodyPr/>
                    <a:lstStyle/>
                    <a:p>
                      <a:pPr algn="just">
                        <a:lnSpc>
                          <a:spcPct val="107000"/>
                        </a:lnSpc>
                        <a:spcAft>
                          <a:spcPts val="0"/>
                        </a:spcAft>
                      </a:pPr>
                      <a:r>
                        <a:rPr lang="es-SV" sz="1600" dirty="0" smtClean="0">
                          <a:effectLst/>
                          <a:latin typeface="Calibri" panose="020F0502020204030204" pitchFamily="34" charset="0"/>
                          <a:ea typeface="Calibri" panose="020F0502020204030204" pitchFamily="34" charset="0"/>
                          <a:cs typeface="Times New Roman" panose="02020603050405020304" pitchFamily="18" charset="0"/>
                        </a:rPr>
                        <a:t>9 meses después de haberse conformado la Subcomisión</a:t>
                      </a:r>
                      <a:r>
                        <a:rPr lang="es-SV" sz="1600" baseline="0" dirty="0" smtClean="0">
                          <a:effectLst/>
                          <a:latin typeface="Calibri" panose="020F0502020204030204" pitchFamily="34" charset="0"/>
                          <a:ea typeface="Calibri" panose="020F0502020204030204" pitchFamily="34" charset="0"/>
                          <a:cs typeface="Times New Roman" panose="02020603050405020304" pitchFamily="18" charset="0"/>
                        </a:rPr>
                        <a:t> de Legislación, se devuelve la propuesta de Ley a las organizaciones de la Sociedad Civil con observaciones y sugerencias realizadas por dicha Subcomisión. </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189">
                <a:tc rowSpan="2">
                  <a:txBody>
                    <a:bodyPr/>
                    <a:lstStyle/>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Septiembre</a:t>
                      </a:r>
                    </a:p>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2012</a:t>
                      </a: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es-ES" sz="1600" noProof="1" smtClean="0"/>
                        <a:t>Trabajo conjunto por medio de talleres quincenales</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74337">
                <a:tc vMerge="1">
                  <a:txBody>
                    <a:bodyPr/>
                    <a:lstStyle/>
                    <a:p>
                      <a:endParaRPr lang="es-SV"/>
                    </a:p>
                  </a:txBody>
                  <a:tcPr/>
                </a:tc>
                <a:tc>
                  <a:txBody>
                    <a:bodyPr/>
                    <a:lstStyle/>
                    <a:p>
                      <a:pPr marL="0" indent="0" algn="just">
                        <a:buNone/>
                      </a:pPr>
                      <a:r>
                        <a:rPr lang="es-SV" sz="1600"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Empieza un trabajo arduo de revisión conjunta entre la Subcomisión y el Equipo Promotor de la Ley de VIH, con el fin de homologar la propuesta. </a:t>
                      </a:r>
                      <a:endParaRPr lang="es-ES" sz="1600" kern="1200" baseline="0" noProof="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927">
                <a:tc rowSpan="4">
                  <a:txBody>
                    <a:bodyPr/>
                    <a:lstStyle/>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Abril</a:t>
                      </a:r>
                    </a:p>
                    <a:p>
                      <a:pPr marL="0" algn="ctr" defTabSz="914400" rtl="0" eaLnBrk="1" latinLnBrk="0" hangingPunct="1">
                        <a:lnSpc>
                          <a:spcPct val="107000"/>
                        </a:lnSpc>
                        <a:spcAft>
                          <a:spcPts val="0"/>
                        </a:spcAft>
                      </a:pPr>
                      <a:r>
                        <a:rPr lang="es-MX"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2013</a:t>
                      </a: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s-ES" sz="1600" noProof="1" smtClean="0"/>
                        <a:t>Apoyo y reunión con el PNUD</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11506">
                <a:tc vMerge="1">
                  <a:txBody>
                    <a:bodyPr/>
                    <a:lstStyle/>
                    <a:p>
                      <a:endParaRPr lang="es-SV"/>
                    </a:p>
                  </a:txBody>
                  <a:tcPr/>
                </a:tc>
                <a:tc>
                  <a:txBody>
                    <a:bodyPr/>
                    <a:lstStyle/>
                    <a:p>
                      <a:pPr marL="0" indent="0" algn="just">
                        <a:buNone/>
                      </a:pPr>
                      <a:r>
                        <a:rPr lang="es-ES" sz="1600" kern="1200" noProof="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realizar una reunión con el PNUD (oficina subregional</a:t>
                      </a:r>
                      <a:r>
                        <a:rPr lang="es-ES" sz="1600" kern="1200" baseline="0" noProof="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ES" sz="1600" kern="1200" noProof="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Panamá) con </a:t>
                      </a:r>
                      <a:r>
                        <a:rPr lang="es-SV"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 objetivo de dar</a:t>
                      </a:r>
                      <a:r>
                        <a:rPr lang="es-SV" sz="1600"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conocer </a:t>
                      </a:r>
                      <a:r>
                        <a:rPr lang="es-SV"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 diagnóstico regional de las leyes relacionadas al VIH y Derechos Humanos y perfeccionar así la propuesta de Ley. </a:t>
                      </a: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228">
                <a:tc vMerge="1">
                  <a:txBody>
                    <a:bodyPr/>
                    <a:lstStyle/>
                    <a:p>
                      <a:pPr marL="0" algn="ctr" defTabSz="914400" rtl="0" eaLnBrk="1" latinLnBrk="0" hangingPunct="1">
                        <a:lnSpc>
                          <a:spcPct val="107000"/>
                        </a:lnSpc>
                        <a:spcAft>
                          <a:spcPts val="0"/>
                        </a:spcAft>
                      </a:pP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SV" sz="1600" dirty="0" smtClean="0">
                          <a:effectLst/>
                        </a:rPr>
                        <a:t>PNUD brinda aportes y comentarios a la propuesta de Ley, (Norma G. de Paredes)</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48674">
                <a:tc vMerge="1">
                  <a:txBody>
                    <a:bodyPr/>
                    <a:lstStyle/>
                    <a:p>
                      <a:pPr marL="0" algn="ctr" defTabSz="914400" rtl="0" eaLnBrk="1" latinLnBrk="0" hangingPunct="1">
                        <a:lnSpc>
                          <a:spcPct val="107000"/>
                        </a:lnSpc>
                        <a:spcAft>
                          <a:spcPts val="0"/>
                        </a:spcAft>
                      </a:pPr>
                      <a:endParaRPr lang="es-MX"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indent="0" algn="just">
                        <a:buNone/>
                      </a:pPr>
                      <a:r>
                        <a:rPr lang="es-SV"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especialista en el área legal en VIH del PNUD Subregional,</a:t>
                      </a:r>
                      <a:r>
                        <a:rPr lang="es-SV" sz="1600"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brinda una </a:t>
                      </a:r>
                      <a:r>
                        <a:rPr lang="es-SV" sz="16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revisión objetiva basados en las técnicas legislativas, las Directrices Internacionales de Derechos Humanos y VIH y las recomendaciones de la Comisión Global sobre el VIH y el Derecho. </a:t>
                      </a:r>
                    </a:p>
                  </a:txBody>
                  <a:tcPr marL="33035" marR="33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749728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556792"/>
            <a:ext cx="8407893" cy="4950289"/>
          </a:xfrm>
        </p:spPr>
        <p:txBody>
          <a:bodyPr>
            <a:noAutofit/>
          </a:bodyPr>
          <a:lstStyle/>
          <a:p>
            <a:pPr marL="0" indent="0" algn="just">
              <a:buNone/>
            </a:pPr>
            <a:r>
              <a:rPr lang="es-MX" sz="2400" b="1" noProof="1"/>
              <a:t>Es una propuesta de Ley que retoma las siguiente fuentes del derecho:</a:t>
            </a:r>
          </a:p>
          <a:p>
            <a:r>
              <a:rPr lang="es-SV" sz="1800" dirty="0"/>
              <a:t>Estudio de Legislación comparada (leyes de VIH de la Región). </a:t>
            </a:r>
            <a:endParaRPr lang="es-MX" sz="1800" dirty="0"/>
          </a:p>
          <a:p>
            <a:r>
              <a:rPr lang="es-SV" sz="1800" dirty="0"/>
              <a:t>Directrices </a:t>
            </a:r>
            <a:r>
              <a:rPr lang="es-SV" sz="1800" dirty="0" smtClean="0"/>
              <a:t>Internacionales </a:t>
            </a:r>
            <a:r>
              <a:rPr lang="es-SV" sz="1800" dirty="0"/>
              <a:t>sobre el </a:t>
            </a:r>
            <a:r>
              <a:rPr lang="es-SV" sz="1800" dirty="0" smtClean="0"/>
              <a:t>VIH-Sida </a:t>
            </a:r>
            <a:r>
              <a:rPr lang="es-SV" sz="1800" dirty="0"/>
              <a:t>y los </a:t>
            </a:r>
            <a:r>
              <a:rPr lang="es-SV" sz="1800" dirty="0" smtClean="0"/>
              <a:t>Derechos Humanos</a:t>
            </a:r>
            <a:r>
              <a:rPr lang="es-SV" sz="1800" dirty="0"/>
              <a:t>.</a:t>
            </a:r>
            <a:endParaRPr lang="es-MX" sz="1800" dirty="0"/>
          </a:p>
          <a:p>
            <a:r>
              <a:rPr lang="es-SV" sz="1800" dirty="0"/>
              <a:t>Las declaraciones políticas en materia de </a:t>
            </a:r>
            <a:r>
              <a:rPr lang="es-SV" sz="1800" dirty="0" smtClean="0"/>
              <a:t>Derechos Humanos </a:t>
            </a:r>
            <a:r>
              <a:rPr lang="es-SV" sz="1800" dirty="0"/>
              <a:t>y VIH</a:t>
            </a:r>
            <a:endParaRPr lang="es-MX" sz="1800" dirty="0"/>
          </a:p>
          <a:p>
            <a:r>
              <a:rPr lang="es-SV" sz="1800" dirty="0"/>
              <a:t>Las recomendaciones de la Comisión Global sobre el VIH y el Derecho.</a:t>
            </a:r>
            <a:endParaRPr lang="es-MX" sz="1800" dirty="0"/>
          </a:p>
          <a:p>
            <a:r>
              <a:rPr lang="es-SV" sz="1800" dirty="0"/>
              <a:t>EL Glosario </a:t>
            </a:r>
            <a:r>
              <a:rPr lang="es-SV" sz="1800" dirty="0" smtClean="0"/>
              <a:t>Técnico </a:t>
            </a:r>
            <a:r>
              <a:rPr lang="es-SV" sz="1800" dirty="0"/>
              <a:t>de </a:t>
            </a:r>
            <a:r>
              <a:rPr lang="es-SV" sz="1800" dirty="0" smtClean="0"/>
              <a:t>ONUSIDA.</a:t>
            </a:r>
            <a:endParaRPr lang="es-MX" sz="1800" dirty="0"/>
          </a:p>
          <a:p>
            <a:r>
              <a:rPr lang="es-SV" sz="1800" dirty="0"/>
              <a:t>Recomendación sobre VIH y el Sida y el mundo del trabajo, </a:t>
            </a:r>
            <a:r>
              <a:rPr lang="es-SV" sz="1800" dirty="0" smtClean="0"/>
              <a:t>2010-OIT.</a:t>
            </a:r>
            <a:endParaRPr lang="es-MX" sz="1800" dirty="0"/>
          </a:p>
          <a:p>
            <a:r>
              <a:rPr lang="es-SV" sz="1800" dirty="0"/>
              <a:t>Convención sobre los Derechos de las Personas con Discapacidad.</a:t>
            </a:r>
            <a:endParaRPr lang="es-MX" sz="1800" dirty="0"/>
          </a:p>
          <a:p>
            <a:r>
              <a:rPr lang="es-SV" sz="1800" dirty="0"/>
              <a:t>Material educativo e informativo sobre discapacidad y VIH en Centroamérica. </a:t>
            </a:r>
            <a:endParaRPr lang="es-MX" sz="1800" dirty="0"/>
          </a:p>
          <a:p>
            <a:r>
              <a:rPr lang="es-SV" sz="1800" dirty="0"/>
              <a:t>Guía para la consejería previa y posterior a la prueba </a:t>
            </a:r>
            <a:r>
              <a:rPr lang="es-SV" sz="1800" dirty="0" smtClean="0"/>
              <a:t>del VIH, </a:t>
            </a:r>
            <a:r>
              <a:rPr lang="es-SV" sz="1800" dirty="0"/>
              <a:t>del </a:t>
            </a:r>
            <a:r>
              <a:rPr lang="es-SV" sz="1800" dirty="0" smtClean="0"/>
              <a:t>Ministerio </a:t>
            </a:r>
            <a:r>
              <a:rPr lang="es-SV" sz="1800" dirty="0"/>
              <a:t>de </a:t>
            </a:r>
            <a:r>
              <a:rPr lang="es-SV" sz="1800" dirty="0" smtClean="0"/>
              <a:t>Salud.</a:t>
            </a:r>
            <a:endParaRPr lang="es-MX" sz="1800" dirty="0"/>
          </a:p>
        </p:txBody>
      </p:sp>
      <p:sp>
        <p:nvSpPr>
          <p:cNvPr id="3" name="Título 2"/>
          <p:cNvSpPr>
            <a:spLocks noGrp="1"/>
          </p:cNvSpPr>
          <p:nvPr>
            <p:ph type="title"/>
          </p:nvPr>
        </p:nvSpPr>
        <p:spPr/>
        <p:txBody>
          <a:bodyPr/>
          <a:lstStyle/>
          <a:p>
            <a:r>
              <a:rPr lang="es-ES" b="1" noProof="1"/>
              <a:t>Propuesta de Ley de VIH (</a:t>
            </a:r>
            <a:r>
              <a:rPr lang="es-ES" b="1" noProof="1" smtClean="0"/>
              <a:t>mayo </a:t>
            </a:r>
            <a:r>
              <a:rPr lang="es-ES" b="1" noProof="1"/>
              <a:t>2013)</a:t>
            </a:r>
            <a:endParaRPr lang="es-SV" dirty="0"/>
          </a:p>
        </p:txBody>
      </p:sp>
    </p:spTree>
    <p:extLst>
      <p:ext uri="{BB962C8B-B14F-4D97-AF65-F5344CB8AC3E}">
        <p14:creationId xmlns="" xmlns:p14="http://schemas.microsoft.com/office/powerpoint/2010/main" val="3096531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2204863"/>
            <a:ext cx="8407893" cy="3921615"/>
          </a:xfrm>
        </p:spPr>
        <p:txBody>
          <a:bodyPr>
            <a:normAutofit/>
          </a:bodyPr>
          <a:lstStyle/>
          <a:p>
            <a:pPr marL="45720" indent="0" algn="ctr">
              <a:buNone/>
            </a:pPr>
            <a:endParaRPr lang="es-SV" sz="4800" dirty="0" smtClean="0"/>
          </a:p>
          <a:p>
            <a:pPr marL="45720" indent="0" algn="ctr">
              <a:buNone/>
            </a:pPr>
            <a:r>
              <a:rPr lang="es-SV" sz="4800" dirty="0" smtClean="0"/>
              <a:t>Consultoría financiada por PNUD</a:t>
            </a:r>
            <a:endParaRPr lang="es-SV" sz="4800" dirty="0"/>
          </a:p>
        </p:txBody>
      </p:sp>
      <p:sp>
        <p:nvSpPr>
          <p:cNvPr id="3" name="Título 2"/>
          <p:cNvSpPr>
            <a:spLocks noGrp="1"/>
          </p:cNvSpPr>
          <p:nvPr>
            <p:ph type="title"/>
          </p:nvPr>
        </p:nvSpPr>
        <p:spPr/>
        <p:txBody>
          <a:bodyPr/>
          <a:lstStyle/>
          <a:p>
            <a:endParaRPr lang="es-SV"/>
          </a:p>
        </p:txBody>
      </p:sp>
    </p:spTree>
    <p:extLst>
      <p:ext uri="{BB962C8B-B14F-4D97-AF65-F5344CB8AC3E}">
        <p14:creationId xmlns="" xmlns:p14="http://schemas.microsoft.com/office/powerpoint/2010/main" val="4290351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40571" y="2045928"/>
            <a:ext cx="8407893" cy="4407408"/>
          </a:xfrm>
        </p:spPr>
        <p:txBody>
          <a:bodyPr>
            <a:normAutofit fontScale="92500" lnSpcReduction="20000"/>
          </a:bodyPr>
          <a:lstStyle/>
          <a:p>
            <a:pPr lvl="0" algn="just">
              <a:spcBef>
                <a:spcPts val="400"/>
              </a:spcBef>
              <a:spcAft>
                <a:spcPts val="400"/>
              </a:spcAft>
            </a:pPr>
            <a:r>
              <a:rPr lang="es-SV" sz="3200" dirty="0">
                <a:latin typeface="Arial" panose="020B0604020202020204" pitchFamily="34" charset="0"/>
                <a:cs typeface="Arial" panose="020B0604020202020204" pitchFamily="34" charset="0"/>
              </a:rPr>
              <a:t>Taller temático con instituciones y organizaciones que trabajan en la </a:t>
            </a:r>
            <a:r>
              <a:rPr lang="es-SV" sz="3200" dirty="0" smtClean="0">
                <a:latin typeface="Arial" panose="020B0604020202020204" pitchFamily="34" charset="0"/>
                <a:cs typeface="Arial" panose="020B0604020202020204" pitchFamily="34" charset="0"/>
              </a:rPr>
              <a:t>respuesta </a:t>
            </a:r>
            <a:r>
              <a:rPr lang="es-SV" sz="3200" dirty="0">
                <a:latin typeface="Arial" panose="020B0604020202020204" pitchFamily="34" charset="0"/>
                <a:cs typeface="Arial" panose="020B0604020202020204" pitchFamily="34" charset="0"/>
              </a:rPr>
              <a:t>nacional al VIH. </a:t>
            </a:r>
            <a:endParaRPr lang="es-SV" sz="3200" dirty="0" smtClean="0">
              <a:latin typeface="Arial" panose="020B0604020202020204" pitchFamily="34" charset="0"/>
              <a:cs typeface="Arial" panose="020B0604020202020204" pitchFamily="34" charset="0"/>
            </a:endParaRPr>
          </a:p>
          <a:p>
            <a:pPr marL="45720" lvl="0" indent="0" algn="just">
              <a:spcBef>
                <a:spcPts val="400"/>
              </a:spcBef>
              <a:spcAft>
                <a:spcPts val="400"/>
              </a:spcAft>
              <a:buNone/>
            </a:pPr>
            <a:endParaRPr lang="es-MX" sz="3200" dirty="0">
              <a:latin typeface="Arial" panose="020B0604020202020204" pitchFamily="34" charset="0"/>
              <a:cs typeface="Arial" panose="020B0604020202020204" pitchFamily="34" charset="0"/>
            </a:endParaRPr>
          </a:p>
          <a:p>
            <a:pPr lvl="0" algn="just">
              <a:spcBef>
                <a:spcPts val="400"/>
              </a:spcBef>
              <a:spcAft>
                <a:spcPts val="400"/>
              </a:spcAft>
            </a:pPr>
            <a:r>
              <a:rPr lang="es-SV" sz="3200" dirty="0">
                <a:latin typeface="Arial" panose="020B0604020202020204" pitchFamily="34" charset="0"/>
                <a:cs typeface="Arial" panose="020B0604020202020204" pitchFamily="34" charset="0"/>
              </a:rPr>
              <a:t>Publicación en diarios de mayor circulación para la recepción de sugerencias vía correo electrónico. </a:t>
            </a:r>
            <a:r>
              <a:rPr lang="es-SV" sz="3200" dirty="0" smtClean="0">
                <a:latin typeface="Arial" panose="020B0604020202020204" pitchFamily="34" charset="0"/>
                <a:cs typeface="Arial" panose="020B0604020202020204" pitchFamily="34" charset="0"/>
              </a:rPr>
              <a:t>Se pusieron a disposición dos dirección de correo electrónico para el envío de sugerencias y comentarios.</a:t>
            </a:r>
            <a:endParaRPr lang="es-MX" sz="3200" dirty="0">
              <a:latin typeface="Arial" panose="020B0604020202020204" pitchFamily="34" charset="0"/>
              <a:cs typeface="Arial" panose="020B0604020202020204" pitchFamily="34" charset="0"/>
            </a:endParaRPr>
          </a:p>
          <a:p>
            <a:pPr marL="0" indent="0" algn="just">
              <a:buNone/>
            </a:pPr>
            <a:endParaRPr lang="es-MX" sz="3200" noProof="1"/>
          </a:p>
          <a:p>
            <a:endParaRPr lang="es-SV" sz="3200" dirty="0"/>
          </a:p>
        </p:txBody>
      </p:sp>
      <p:sp>
        <p:nvSpPr>
          <p:cNvPr id="3" name="Título 2"/>
          <p:cNvSpPr>
            <a:spLocks noGrp="1"/>
          </p:cNvSpPr>
          <p:nvPr>
            <p:ph type="title"/>
          </p:nvPr>
        </p:nvSpPr>
        <p:spPr/>
        <p:txBody>
          <a:bodyPr/>
          <a:lstStyle/>
          <a:p>
            <a:r>
              <a:rPr lang="es-SV" sz="2800" dirty="0" smtClean="0"/>
              <a:t>PNUD apoya financieramente para realizar la Consulta pública (Mayo a julio 2013)</a:t>
            </a:r>
            <a:endParaRPr lang="es-SV" sz="2800" dirty="0"/>
          </a:p>
        </p:txBody>
      </p:sp>
    </p:spTree>
    <p:extLst>
      <p:ext uri="{BB962C8B-B14F-4D97-AF65-F5344CB8AC3E}">
        <p14:creationId xmlns="" xmlns:p14="http://schemas.microsoft.com/office/powerpoint/2010/main" val="847417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pPr marL="45720" indent="0" algn="just">
              <a:buNone/>
            </a:pPr>
            <a:r>
              <a:rPr lang="es-MX" sz="2800" noProof="1"/>
              <a:t>En el taller asistieron 116 representantes del sector gubernamental, de sociedad civil y agenecias de cooperación externa. </a:t>
            </a:r>
          </a:p>
          <a:p>
            <a:pPr marL="45720" indent="0">
              <a:buNone/>
            </a:pPr>
            <a:endParaRPr lang="es-SV" dirty="0" smtClean="0"/>
          </a:p>
          <a:p>
            <a:pPr marL="45720" indent="0">
              <a:buNone/>
            </a:pPr>
            <a:endParaRPr lang="es-SV" dirty="0"/>
          </a:p>
          <a:p>
            <a:pPr marL="45720" indent="0">
              <a:buNone/>
            </a:pPr>
            <a:endParaRPr lang="es-SV" dirty="0"/>
          </a:p>
        </p:txBody>
      </p:sp>
      <p:sp>
        <p:nvSpPr>
          <p:cNvPr id="3" name="Título 2"/>
          <p:cNvSpPr>
            <a:spLocks noGrp="1"/>
          </p:cNvSpPr>
          <p:nvPr>
            <p:ph type="title"/>
          </p:nvPr>
        </p:nvSpPr>
        <p:spPr/>
        <p:txBody>
          <a:bodyPr/>
          <a:lstStyle/>
          <a:p>
            <a:r>
              <a:rPr lang="es-SV" dirty="0">
                <a:latin typeface="Arial" panose="020B0604020202020204" pitchFamily="34" charset="0"/>
                <a:cs typeface="Arial" panose="020B0604020202020204" pitchFamily="34" charset="0"/>
              </a:rPr>
              <a:t>Taller temático</a:t>
            </a:r>
            <a:endParaRPr lang="es-SV" dirty="0"/>
          </a:p>
        </p:txBody>
      </p:sp>
      <p:graphicFrame>
        <p:nvGraphicFramePr>
          <p:cNvPr id="4" name="Tabla 3"/>
          <p:cNvGraphicFramePr>
            <a:graphicFrameLocks noGrp="1"/>
          </p:cNvGraphicFramePr>
          <p:nvPr>
            <p:extLst>
              <p:ext uri="{D42A27DB-BD31-4B8C-83A1-F6EECF244321}">
                <p14:modId xmlns="" xmlns:p14="http://schemas.microsoft.com/office/powerpoint/2010/main" val="2314508"/>
              </p:ext>
            </p:extLst>
          </p:nvPr>
        </p:nvGraphicFramePr>
        <p:xfrm>
          <a:off x="539550" y="3501008"/>
          <a:ext cx="8064898" cy="2520279"/>
        </p:xfrm>
        <a:graphic>
          <a:graphicData uri="http://schemas.openxmlformats.org/drawingml/2006/table">
            <a:tbl>
              <a:tblPr firstRow="1" bandRow="1">
                <a:tableStyleId>{2D5ABB26-0587-4C30-8999-92F81FD0307C}</a:tableStyleId>
              </a:tblPr>
              <a:tblGrid>
                <a:gridCol w="3885816"/>
                <a:gridCol w="2199517"/>
                <a:gridCol w="1979565"/>
              </a:tblGrid>
              <a:tr h="840093">
                <a:tc>
                  <a:txBody>
                    <a:bodyPr/>
                    <a:lstStyle/>
                    <a:p>
                      <a:pPr algn="l"/>
                      <a:r>
                        <a:rPr lang="es-SV" sz="1800" b="1" dirty="0" smtClean="0"/>
                        <a:t>Sociedad Civil</a:t>
                      </a:r>
                      <a:endParaRPr lang="es-SV"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SV" sz="1800" dirty="0" smtClean="0"/>
                        <a:t>34  Representantes</a:t>
                      </a:r>
                    </a:p>
                  </a:txBody>
                  <a:tcPr anchor="ctr"/>
                </a:tc>
                <a:tc>
                  <a:txBody>
                    <a:bodyPr/>
                    <a:lstStyle/>
                    <a:p>
                      <a:pPr algn="ctr"/>
                      <a:r>
                        <a:rPr lang="es-SV" sz="1800" dirty="0" smtClean="0"/>
                        <a:t>21 Organizaciones </a:t>
                      </a:r>
                      <a:endParaRPr lang="es-SV" dirty="0"/>
                    </a:p>
                  </a:txBody>
                  <a:tcPr anchor="ctr"/>
                </a:tc>
              </a:tr>
              <a:tr h="840093">
                <a:tc>
                  <a:txBody>
                    <a:bodyPr/>
                    <a:lstStyle/>
                    <a:p>
                      <a:pPr algn="l"/>
                      <a:r>
                        <a:rPr lang="es-SV" sz="1800" b="1" dirty="0" smtClean="0"/>
                        <a:t>Sector</a:t>
                      </a:r>
                      <a:r>
                        <a:rPr lang="es-SV" sz="1800" b="1" baseline="0" dirty="0" smtClean="0"/>
                        <a:t> </a:t>
                      </a:r>
                      <a:r>
                        <a:rPr lang="es-SV" sz="1800" b="1" dirty="0" smtClean="0"/>
                        <a:t>Gubernamental</a:t>
                      </a:r>
                      <a:endParaRPr lang="es-SV" dirty="0"/>
                    </a:p>
                  </a:txBody>
                  <a:tcPr anchor="ctr"/>
                </a:tc>
                <a:tc>
                  <a:txBody>
                    <a:bodyPr/>
                    <a:lstStyle/>
                    <a:p>
                      <a:pPr algn="ctr"/>
                      <a:r>
                        <a:rPr lang="es-SV" sz="1800" dirty="0" smtClean="0"/>
                        <a:t>76 Representantes</a:t>
                      </a:r>
                      <a:endParaRPr lang="es-SV" dirty="0"/>
                    </a:p>
                  </a:txBody>
                  <a:tcPr anchor="ctr"/>
                </a:tc>
                <a:tc>
                  <a:txBody>
                    <a:bodyPr/>
                    <a:lstStyle/>
                    <a:p>
                      <a:pPr algn="ctr"/>
                      <a:r>
                        <a:rPr lang="es-SV" sz="1800" dirty="0" smtClean="0"/>
                        <a:t>12 instituciones </a:t>
                      </a:r>
                      <a:endParaRPr lang="es-SV" dirty="0"/>
                    </a:p>
                  </a:txBody>
                  <a:tcPr anchor="ctr"/>
                </a:tc>
              </a:tr>
              <a:tr h="840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SV" sz="1800" b="1" dirty="0" smtClean="0"/>
                        <a:t>Agencias de</a:t>
                      </a:r>
                      <a:r>
                        <a:rPr lang="es-SV" sz="1400" b="1" dirty="0" smtClean="0"/>
                        <a:t> </a:t>
                      </a:r>
                      <a:r>
                        <a:rPr lang="es-SV" sz="1800" b="1" dirty="0" smtClean="0"/>
                        <a:t>Cooperación Externa</a:t>
                      </a:r>
                      <a:endParaRPr lang="es-MX" sz="1800" b="1"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SV" sz="1800" dirty="0" smtClean="0"/>
                        <a:t>6 Representantes</a:t>
                      </a:r>
                    </a:p>
                  </a:txBody>
                  <a:tcPr anchor="ctr"/>
                </a:tc>
                <a:tc>
                  <a:txBody>
                    <a:bodyPr/>
                    <a:lstStyle/>
                    <a:p>
                      <a:pPr algn="ctr"/>
                      <a:r>
                        <a:rPr lang="es-SV" sz="1800" dirty="0" smtClean="0"/>
                        <a:t>4 agencias	</a:t>
                      </a:r>
                      <a:endParaRPr lang="es-SV" dirty="0"/>
                    </a:p>
                  </a:txBody>
                  <a:tcPr anchor="ctr"/>
                </a:tc>
              </a:tr>
            </a:tbl>
          </a:graphicData>
        </a:graphic>
      </p:graphicFrame>
    </p:spTree>
    <p:extLst>
      <p:ext uri="{BB962C8B-B14F-4D97-AF65-F5344CB8AC3E}">
        <p14:creationId xmlns="" xmlns:p14="http://schemas.microsoft.com/office/powerpoint/2010/main" val="2855745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541872"/>
            <a:ext cx="8407893" cy="4767448"/>
          </a:xfrm>
        </p:spPr>
        <p:txBody>
          <a:bodyPr>
            <a:noAutofit/>
          </a:bodyPr>
          <a:lstStyle/>
          <a:p>
            <a:pPr marL="144000" indent="285750" algn="just">
              <a:spcBef>
                <a:spcPts val="0"/>
              </a:spcBef>
              <a:spcAft>
                <a:spcPts val="0"/>
              </a:spcAft>
            </a:pPr>
            <a:r>
              <a:rPr lang="es-SV" sz="2600" dirty="0"/>
              <a:t>Ministerio de Salud, </a:t>
            </a:r>
          </a:p>
          <a:p>
            <a:pPr marL="144000" indent="285750" algn="just">
              <a:spcBef>
                <a:spcPts val="0"/>
              </a:spcBef>
              <a:spcAft>
                <a:spcPts val="0"/>
              </a:spcAft>
            </a:pPr>
            <a:r>
              <a:rPr lang="es-SV" sz="2600" dirty="0"/>
              <a:t>Programa Nacional de ITS/VIH-Sida, </a:t>
            </a:r>
          </a:p>
          <a:p>
            <a:pPr marL="144000" indent="285750" algn="just">
              <a:spcBef>
                <a:spcPts val="0"/>
              </a:spcBef>
              <a:spcAft>
                <a:spcPts val="0"/>
              </a:spcAft>
            </a:pPr>
            <a:r>
              <a:rPr lang="es-SV" sz="2600" dirty="0"/>
              <a:t>Ministerio de Educación, </a:t>
            </a:r>
          </a:p>
          <a:p>
            <a:pPr marL="144000" indent="285750" algn="just">
              <a:spcBef>
                <a:spcPts val="0"/>
              </a:spcBef>
              <a:spcAft>
                <a:spcPts val="0"/>
              </a:spcAft>
            </a:pPr>
            <a:r>
              <a:rPr lang="es-SV" sz="2600" dirty="0"/>
              <a:t>Ministerio de Trabajo y Previsión Social, </a:t>
            </a:r>
          </a:p>
          <a:p>
            <a:pPr marL="144000" indent="285750" algn="just">
              <a:spcBef>
                <a:spcPts val="0"/>
              </a:spcBef>
              <a:spcAft>
                <a:spcPts val="0"/>
              </a:spcAft>
            </a:pPr>
            <a:r>
              <a:rPr lang="es-SV" sz="2600" dirty="0"/>
              <a:t>Secretaría de Inclusión Social, </a:t>
            </a:r>
          </a:p>
          <a:p>
            <a:pPr marL="144000" indent="285750" algn="just">
              <a:spcBef>
                <a:spcPts val="0"/>
              </a:spcBef>
              <a:spcAft>
                <a:spcPts val="0"/>
              </a:spcAft>
            </a:pPr>
            <a:r>
              <a:rPr lang="es-SV" sz="2600" dirty="0"/>
              <a:t>Consejo Nacional de la Niñez y de la </a:t>
            </a:r>
            <a:r>
              <a:rPr lang="es-SV" sz="2600" dirty="0" smtClean="0"/>
              <a:t>Adolescencia</a:t>
            </a:r>
            <a:endParaRPr lang="es-SV" sz="2600" dirty="0"/>
          </a:p>
          <a:p>
            <a:pPr marL="144000" indent="285750" algn="just">
              <a:spcBef>
                <a:spcPts val="0"/>
              </a:spcBef>
              <a:spcAft>
                <a:spcPts val="0"/>
              </a:spcAft>
            </a:pPr>
            <a:r>
              <a:rPr lang="es-SV" sz="2600" dirty="0"/>
              <a:t>ISNA,</a:t>
            </a:r>
          </a:p>
          <a:p>
            <a:pPr marL="144000" indent="285750" algn="just">
              <a:spcBef>
                <a:spcPts val="0"/>
              </a:spcBef>
              <a:spcAft>
                <a:spcPts val="0"/>
              </a:spcAft>
            </a:pPr>
            <a:r>
              <a:rPr lang="es-SV" sz="2600" dirty="0"/>
              <a:t>Instituto Salvadoreño del Seguro Social,</a:t>
            </a:r>
          </a:p>
          <a:p>
            <a:pPr marL="144000" indent="285750" algn="just">
              <a:spcBef>
                <a:spcPts val="0"/>
              </a:spcBef>
              <a:spcAft>
                <a:spcPts val="0"/>
              </a:spcAft>
            </a:pPr>
            <a:r>
              <a:rPr lang="es-SV" sz="2600" dirty="0"/>
              <a:t>Comando de Sanidad Militar, </a:t>
            </a:r>
          </a:p>
          <a:p>
            <a:pPr marL="144000" indent="285750" algn="just">
              <a:spcBef>
                <a:spcPts val="0"/>
              </a:spcBef>
              <a:spcAft>
                <a:spcPts val="0"/>
              </a:spcAft>
            </a:pPr>
            <a:r>
              <a:rPr lang="es-SV" sz="2600" dirty="0" smtClean="0"/>
              <a:t>PDDH, </a:t>
            </a:r>
            <a:endParaRPr lang="es-SV" sz="2600" dirty="0"/>
          </a:p>
          <a:p>
            <a:pPr marL="144000" indent="285750" algn="just">
              <a:spcBef>
                <a:spcPts val="0"/>
              </a:spcBef>
              <a:spcAft>
                <a:spcPts val="0"/>
              </a:spcAft>
            </a:pPr>
            <a:r>
              <a:rPr lang="es-SV" sz="2600" dirty="0"/>
              <a:t>Dirección General de Centros Penales, </a:t>
            </a:r>
          </a:p>
          <a:p>
            <a:pPr marL="144000" indent="285750" algn="just">
              <a:spcBef>
                <a:spcPts val="0"/>
              </a:spcBef>
              <a:spcAft>
                <a:spcPts val="0"/>
              </a:spcAft>
            </a:pPr>
            <a:r>
              <a:rPr lang="es-SV" sz="2600" dirty="0"/>
              <a:t>Alcaldía Municipal de San Salvador. </a:t>
            </a:r>
            <a:endParaRPr lang="es-MX" sz="2600" dirty="0"/>
          </a:p>
        </p:txBody>
      </p:sp>
      <p:sp>
        <p:nvSpPr>
          <p:cNvPr id="3" name="Título 2"/>
          <p:cNvSpPr>
            <a:spLocks noGrp="1"/>
          </p:cNvSpPr>
          <p:nvPr>
            <p:ph type="title"/>
          </p:nvPr>
        </p:nvSpPr>
        <p:spPr/>
        <p:txBody>
          <a:bodyPr/>
          <a:lstStyle/>
          <a:p>
            <a:r>
              <a:rPr lang="es-ES" b="1" noProof="1"/>
              <a:t>Sector Gubernamental</a:t>
            </a:r>
            <a:r>
              <a:rPr lang="es-SV" b="1" dirty="0"/>
              <a:t>, Ministerio Publico y Autónomas</a:t>
            </a:r>
            <a:endParaRPr lang="es-SV" dirty="0"/>
          </a:p>
        </p:txBody>
      </p:sp>
    </p:spTree>
    <p:extLst>
      <p:ext uri="{BB962C8B-B14F-4D97-AF65-F5344CB8AC3E}">
        <p14:creationId xmlns="" xmlns:p14="http://schemas.microsoft.com/office/powerpoint/2010/main" val="3079000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SV" b="1" dirty="0"/>
              <a:t>Organizaciones de la Sociedad Civil</a:t>
            </a:r>
            <a:endParaRPr lang="es-SV" dirty="0"/>
          </a:p>
        </p:txBody>
      </p:sp>
      <p:sp>
        <p:nvSpPr>
          <p:cNvPr id="4" name="Marcador de posición de contenido 2"/>
          <p:cNvSpPr>
            <a:spLocks noGrp="1"/>
          </p:cNvSpPr>
          <p:nvPr>
            <p:ph idx="1"/>
          </p:nvPr>
        </p:nvSpPr>
        <p:spPr>
          <a:xfrm>
            <a:off x="380999" y="1719070"/>
            <a:ext cx="4335017" cy="4806273"/>
          </a:xfrm>
        </p:spPr>
        <p:txBody>
          <a:bodyPr>
            <a:noAutofit/>
          </a:bodyPr>
          <a:lstStyle/>
          <a:p>
            <a:pPr marL="0" lvl="0">
              <a:spcBef>
                <a:spcPts val="0"/>
              </a:spcBef>
              <a:spcAft>
                <a:spcPts val="0"/>
              </a:spcAft>
            </a:pPr>
            <a:r>
              <a:rPr lang="es-SV" sz="2400" dirty="0" smtClean="0">
                <a:effectLst/>
              </a:rPr>
              <a:t>CEMUJER</a:t>
            </a:r>
          </a:p>
          <a:p>
            <a:pPr marL="0" lvl="0">
              <a:spcBef>
                <a:spcPts val="0"/>
              </a:spcBef>
              <a:spcAft>
                <a:spcPts val="0"/>
              </a:spcAft>
            </a:pPr>
            <a:r>
              <a:rPr lang="es-SV" sz="2400" dirty="0" smtClean="0">
                <a:effectLst/>
              </a:rPr>
              <a:t>ANADES, </a:t>
            </a:r>
          </a:p>
          <a:p>
            <a:pPr marL="0" lvl="0">
              <a:spcBef>
                <a:spcPts val="0"/>
              </a:spcBef>
              <a:spcAft>
                <a:spcPts val="0"/>
              </a:spcAft>
            </a:pPr>
            <a:r>
              <a:rPr lang="es-SV" sz="2400" dirty="0" smtClean="0">
                <a:effectLst/>
              </a:rPr>
              <a:t>Red Regional </a:t>
            </a:r>
            <a:r>
              <a:rPr lang="es-SV" sz="2400" dirty="0">
                <a:effectLst/>
              </a:rPr>
              <a:t>de Derechos Humanos y VIH, </a:t>
            </a:r>
            <a:endParaRPr lang="es-SV" sz="2400" dirty="0" smtClean="0">
              <a:effectLst/>
            </a:endParaRPr>
          </a:p>
          <a:p>
            <a:pPr marL="0" lvl="0">
              <a:spcBef>
                <a:spcPts val="0"/>
              </a:spcBef>
              <a:spcAft>
                <a:spcPts val="0"/>
              </a:spcAft>
            </a:pPr>
            <a:r>
              <a:rPr lang="es-SV" sz="2400" dirty="0" smtClean="0">
                <a:effectLst/>
              </a:rPr>
              <a:t>Asociación Vida </a:t>
            </a:r>
            <a:r>
              <a:rPr lang="es-SV" sz="2400" dirty="0">
                <a:effectLst/>
              </a:rPr>
              <a:t>Nueva, </a:t>
            </a:r>
            <a:endParaRPr lang="es-SV" sz="2400" dirty="0" smtClean="0">
              <a:effectLst/>
            </a:endParaRPr>
          </a:p>
          <a:p>
            <a:pPr marL="0" lvl="0">
              <a:spcBef>
                <a:spcPts val="0"/>
              </a:spcBef>
              <a:spcAft>
                <a:spcPts val="0"/>
              </a:spcAft>
            </a:pPr>
            <a:r>
              <a:rPr lang="es-SV" sz="2400" dirty="0" smtClean="0">
                <a:effectLst/>
              </a:rPr>
              <a:t>Orquídeas </a:t>
            </a:r>
            <a:r>
              <a:rPr lang="es-SV" sz="2400" dirty="0">
                <a:effectLst/>
              </a:rPr>
              <a:t>del </a:t>
            </a:r>
            <a:r>
              <a:rPr lang="es-SV" sz="2400" dirty="0" smtClean="0">
                <a:effectLst/>
              </a:rPr>
              <a:t>Mar,</a:t>
            </a:r>
          </a:p>
          <a:p>
            <a:pPr marL="0" lvl="0">
              <a:spcBef>
                <a:spcPts val="0"/>
              </a:spcBef>
              <a:spcAft>
                <a:spcPts val="0"/>
              </a:spcAft>
            </a:pPr>
            <a:r>
              <a:rPr lang="es-SV" sz="2400" dirty="0" smtClean="0">
                <a:effectLst/>
              </a:rPr>
              <a:t>ICW Capitulo </a:t>
            </a:r>
            <a:r>
              <a:rPr lang="es-SV" sz="2400" dirty="0">
                <a:effectLst/>
              </a:rPr>
              <a:t>El Salvador, </a:t>
            </a:r>
            <a:endParaRPr lang="es-SV" sz="2400" dirty="0" smtClean="0">
              <a:effectLst/>
            </a:endParaRPr>
          </a:p>
          <a:p>
            <a:pPr marL="0" lvl="0">
              <a:spcBef>
                <a:spcPts val="0"/>
              </a:spcBef>
              <a:spcAft>
                <a:spcPts val="0"/>
              </a:spcAft>
            </a:pPr>
            <a:r>
              <a:rPr lang="es-SV" sz="2400" dirty="0" smtClean="0">
                <a:effectLst/>
              </a:rPr>
              <a:t>Iglesia </a:t>
            </a:r>
            <a:r>
              <a:rPr lang="es-SV" sz="2400" dirty="0">
                <a:effectLst/>
              </a:rPr>
              <a:t>Luterana Salvadoreña, </a:t>
            </a:r>
            <a:endParaRPr lang="es-SV" sz="2400" dirty="0" smtClean="0">
              <a:effectLst/>
            </a:endParaRPr>
          </a:p>
          <a:p>
            <a:pPr marL="0" lvl="0">
              <a:spcBef>
                <a:spcPts val="0"/>
              </a:spcBef>
              <a:spcAft>
                <a:spcPts val="0"/>
              </a:spcAft>
            </a:pPr>
            <a:r>
              <a:rPr lang="es-SV" sz="2400" dirty="0" smtClean="0">
                <a:effectLst/>
              </a:rPr>
              <a:t>ADS, </a:t>
            </a:r>
          </a:p>
          <a:p>
            <a:pPr marL="0" lvl="0">
              <a:spcBef>
                <a:spcPts val="0"/>
              </a:spcBef>
              <a:spcAft>
                <a:spcPts val="0"/>
              </a:spcAft>
            </a:pPr>
            <a:r>
              <a:rPr lang="es-SV" sz="2400" dirty="0" smtClean="0">
                <a:effectLst/>
              </a:rPr>
              <a:t>PASMO, </a:t>
            </a:r>
          </a:p>
          <a:p>
            <a:pPr marL="0" lvl="0">
              <a:spcBef>
                <a:spcPts val="0"/>
              </a:spcBef>
              <a:spcAft>
                <a:spcPts val="0"/>
              </a:spcAft>
            </a:pPr>
            <a:r>
              <a:rPr lang="es-SV" sz="2400" dirty="0" smtClean="0">
                <a:effectLst/>
              </a:rPr>
              <a:t>ASPS,</a:t>
            </a:r>
          </a:p>
          <a:p>
            <a:pPr marL="0" lvl="0">
              <a:spcBef>
                <a:spcPts val="0"/>
              </a:spcBef>
              <a:spcAft>
                <a:spcPts val="0"/>
              </a:spcAft>
            </a:pPr>
            <a:r>
              <a:rPr lang="es-SV" sz="2400" dirty="0" smtClean="0">
                <a:effectLst/>
              </a:rPr>
              <a:t>Fundación </a:t>
            </a:r>
            <a:r>
              <a:rPr lang="es-SV" sz="2400" dirty="0" err="1" smtClean="0">
                <a:effectLst/>
              </a:rPr>
              <a:t>Seraphim</a:t>
            </a:r>
            <a:r>
              <a:rPr lang="es-SV" sz="2400" dirty="0" smtClean="0">
                <a:effectLst/>
              </a:rPr>
              <a:t>,</a:t>
            </a:r>
          </a:p>
        </p:txBody>
      </p:sp>
      <p:sp>
        <p:nvSpPr>
          <p:cNvPr id="5" name="Marcador de posición de contenido 2"/>
          <p:cNvSpPr txBox="1">
            <a:spLocks/>
          </p:cNvSpPr>
          <p:nvPr/>
        </p:nvSpPr>
        <p:spPr>
          <a:xfrm>
            <a:off x="4788024" y="1657300"/>
            <a:ext cx="3974236" cy="465202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100000"/>
              <a:buFont typeface="Arial"/>
              <a:buChar char="•"/>
              <a:defRPr sz="20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00000"/>
              <a:buFont typeface="Arial"/>
              <a:buChar char="•"/>
              <a:defRPr sz="18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00000"/>
              <a:buFont typeface="Arial"/>
              <a:buChar char="•"/>
              <a:defRPr sz="16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00000"/>
              <a:buFont typeface="Arial"/>
              <a:buChar char="•"/>
              <a:defRPr sz="14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00000"/>
              <a:buFont typeface="Arial"/>
              <a:buChar char="•"/>
              <a:defRPr sz="14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a:lstStyle>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FUNDASIDA</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IMU,</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CONTRASIDA, </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Plan Internacional, </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Asociación Cristiana Femenina, </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Médicos del Mundo, </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REDSAL, </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ACJ, </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CONTRASIDA, </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Visión Propositiva,</a:t>
            </a:r>
          </a:p>
          <a:p>
            <a:pPr marL="0" indent="-228600" defTabSz="914400">
              <a:spcBef>
                <a:spcPts val="0"/>
              </a:spcBef>
              <a:spcAft>
                <a:spcPts val="0"/>
              </a:spcAft>
              <a:buClr>
                <a:schemeClr val="accent1"/>
              </a:buClr>
              <a:buFont typeface="Wingdings 2" pitchFamily="18" charset="2"/>
              <a:buChar char=""/>
            </a:pPr>
            <a:r>
              <a:rPr lang="es-SV" sz="2400" spc="150" dirty="0">
                <a:solidFill>
                  <a:schemeClr val="tx2"/>
                </a:solidFill>
                <a:effectLst/>
              </a:rPr>
              <a:t>El Renuevo.</a:t>
            </a:r>
          </a:p>
        </p:txBody>
      </p:sp>
    </p:spTree>
    <p:extLst>
      <p:ext uri="{BB962C8B-B14F-4D97-AF65-F5344CB8AC3E}">
        <p14:creationId xmlns="" xmlns:p14="http://schemas.microsoft.com/office/powerpoint/2010/main" val="3092488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244</TotalTime>
  <Words>1349</Words>
  <Application>Microsoft Office PowerPoint</Application>
  <PresentationFormat>Presentación en pantalla (4:3)</PresentationFormat>
  <Paragraphs>156</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Cuadrícula</vt:lpstr>
      <vt:lpstr>  informe SOBRE EL PROCESO De la propuesta de la LEY DE RESPUESTA INTEGRAL  DE LA EPIDEMIA DEL VIH  </vt:lpstr>
      <vt:lpstr>Proceso de incorporación</vt:lpstr>
      <vt:lpstr>Proceso de incorporación</vt:lpstr>
      <vt:lpstr>Propuesta de Ley de VIH (mayo 2013)</vt:lpstr>
      <vt:lpstr>Diapositiva 5</vt:lpstr>
      <vt:lpstr>PNUD apoya financieramente para realizar la Consulta pública (Mayo a julio 2013)</vt:lpstr>
      <vt:lpstr>Taller temático</vt:lpstr>
      <vt:lpstr>Sector Gubernamental, Ministerio Publico y Autónomas</vt:lpstr>
      <vt:lpstr>Organizaciones de la Sociedad Civil</vt:lpstr>
      <vt:lpstr>Agentes de Cooperación Externa</vt:lpstr>
      <vt:lpstr>Consulta Publica por medio de edictos </vt:lpstr>
      <vt:lpstr>Diapositiva 12</vt:lpstr>
      <vt:lpstr>OBJETIVOS DE LA CONSULTORIA </vt:lpstr>
      <vt:lpstr>REVISION DE LA Estructura DEL PROYECTO DE LEY DE VIH</vt:lpstr>
      <vt:lpstr>REVISION DE FORMA Y ESTILO</vt:lpstr>
      <vt:lpstr>REVISION DE CONTENIDOS </vt:lpstr>
      <vt:lpstr>REVISION DE CONTENIDOS </vt:lpstr>
      <vt:lpstr>Gracias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TECNICA DE  ANTEPROYECTO DE LEY DE RESPUESTA INTEGRAL  DE LA EPIDEMIA DEL VIH</dc:title>
  <dc:creator>Abraham Abrego</dc:creator>
  <cp:lastModifiedBy>sec_conasida</cp:lastModifiedBy>
  <cp:revision>35</cp:revision>
  <dcterms:created xsi:type="dcterms:W3CDTF">2013-08-20T15:16:37Z</dcterms:created>
  <dcterms:modified xsi:type="dcterms:W3CDTF">2014-03-28T13:37:37Z</dcterms:modified>
</cp:coreProperties>
</file>