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87" r:id="rId3"/>
    <p:sldId id="273" r:id="rId4"/>
    <p:sldId id="274" r:id="rId5"/>
    <p:sldId id="285" r:id="rId6"/>
    <p:sldId id="275" r:id="rId7"/>
    <p:sldId id="276" r:id="rId8"/>
    <p:sldId id="291" r:id="rId9"/>
    <p:sldId id="277" r:id="rId10"/>
    <p:sldId id="278" r:id="rId11"/>
    <p:sldId id="279" r:id="rId12"/>
    <p:sldId id="292" r:id="rId13"/>
    <p:sldId id="280" r:id="rId14"/>
    <p:sldId id="281" r:id="rId15"/>
    <p:sldId id="290" r:id="rId16"/>
    <p:sldId id="288" r:id="rId17"/>
    <p:sldId id="289" r:id="rId18"/>
    <p:sldId id="282" r:id="rId19"/>
    <p:sldId id="283" r:id="rId2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4671" autoAdjust="0"/>
  </p:normalViewPr>
  <p:slideViewPr>
    <p:cSldViewPr>
      <p:cViewPr>
        <p:scale>
          <a:sx n="70" d="100"/>
          <a:sy n="70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3390-FB1E-4FE4-BA20-592F35816449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73E5-78A0-43DF-99B5-1767914676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12535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La mortalidad que podemos registrar es la hospitalaria</a:t>
            </a:r>
            <a:r>
              <a:rPr lang="es-SV" baseline="0" dirty="0" smtClean="0"/>
              <a:t> porque las personas ya son conocidas en su diagnóstico de VIH+ y las principales causas de muerte están asociadas a otras enfermedades oportunistas, infecciones por </a:t>
            </a:r>
            <a:r>
              <a:rPr lang="es-SV" baseline="0" dirty="0" err="1" smtClean="0"/>
              <a:t>micobacterias</a:t>
            </a:r>
            <a:r>
              <a:rPr lang="es-SV" baseline="0" dirty="0" smtClean="0"/>
              <a:t> y por micosis. Debido al estigma y discriminación muchas personas no revelan su diagnóstico y en las alcaldías son reportados con otros diagnósticos, por lo que no se conoce este </a:t>
            </a:r>
            <a:r>
              <a:rPr lang="es-SV" baseline="0" dirty="0" err="1" smtClean="0"/>
              <a:t>subregistro</a:t>
            </a:r>
            <a:r>
              <a:rPr lang="es-SV" baseline="0" dirty="0" smtClean="0"/>
              <a:t>.</a:t>
            </a:r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CEF36-D1E7-4267-BA47-0A3EF1D071C0}" type="slidenum">
              <a:rPr lang="es-SV" smtClean="0"/>
              <a:pPr>
                <a:defRPr/>
              </a:pPr>
              <a:t>17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F22C61-D2CF-476B-9113-B9A838B8B18B}" type="datetimeFigureOut">
              <a:rPr lang="es-SV" smtClean="0"/>
              <a:pPr/>
              <a:t>04/12/2014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2B762D-4D25-418E-8721-552BE78A84A7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8077200" cy="2105401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Logros y retos  en la implementación de la NMF </a:t>
            </a:r>
            <a:br>
              <a:rPr lang="es-SV" dirty="0" smtClean="0"/>
            </a:br>
            <a:r>
              <a:rPr lang="es-SV" dirty="0" smtClean="0"/>
              <a:t>Ministerio de Salud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077200" cy="1499616"/>
          </a:xfrm>
        </p:spPr>
        <p:txBody>
          <a:bodyPr>
            <a:noAutofit/>
          </a:bodyPr>
          <a:lstStyle/>
          <a:p>
            <a:pPr algn="r"/>
            <a:endParaRPr lang="es-SV" sz="2800" dirty="0" smtClean="0"/>
          </a:p>
          <a:p>
            <a:pPr algn="r"/>
            <a:endParaRPr lang="es-SV" sz="2800" dirty="0"/>
          </a:p>
          <a:p>
            <a:pPr algn="r"/>
            <a:endParaRPr lang="es-SV" sz="2800" dirty="0" smtClean="0"/>
          </a:p>
          <a:p>
            <a:pPr algn="r"/>
            <a:r>
              <a:rPr lang="es-SV" sz="2800" dirty="0" smtClean="0"/>
              <a:t>Dra. Ana Isabel Nieto</a:t>
            </a:r>
          </a:p>
          <a:p>
            <a:pPr algn="r"/>
            <a:r>
              <a:rPr lang="es-SV" sz="2800" dirty="0" smtClean="0"/>
              <a:t>San Salvador, 4 de Diciembre de 2014.</a:t>
            </a:r>
            <a:endParaRPr lang="es-SV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178" y="303870"/>
            <a:ext cx="1938310" cy="11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486"/>
            <a:ext cx="1008112" cy="96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CLÍNICAS DE DÍA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Se está en proceso de finalización de readecuación de áreas en 5 hospitales para brindar administración de medicamentos para infecciones oportunistas</a:t>
            </a:r>
          </a:p>
          <a:p>
            <a:r>
              <a:rPr lang="es-SV" dirty="0" smtClean="0"/>
              <a:t>Se ha reforzado con médicos internistas, enfermeras</a:t>
            </a:r>
            <a:r>
              <a:rPr lang="es-SV" dirty="0"/>
              <a:t> </a:t>
            </a:r>
            <a:r>
              <a:rPr lang="es-SV" dirty="0" smtClean="0"/>
              <a:t>y farmaceutas a los hospitales que tienen mayor número de personas con VIH para fortalecer la atención integral.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196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ADHERENCIA A LA TAR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Se desarrolló un plan piloto de la estrategia de Adherencia en 3 hospitales con la participación de todos los integrantes de los equipos multidisciplinarios.</a:t>
            </a:r>
          </a:p>
          <a:p>
            <a:r>
              <a:rPr lang="es-SV" dirty="0" smtClean="0"/>
              <a:t>Se ha hecho readecuación del SINAB para la captura de información relacionada a la adherencia y detectar abandonos</a:t>
            </a:r>
          </a:p>
          <a:p>
            <a:r>
              <a:rPr lang="es-SV" dirty="0" smtClean="0"/>
              <a:t>Socios en este tema: USAID/</a:t>
            </a:r>
            <a:r>
              <a:rPr lang="es-SV" dirty="0" err="1" smtClean="0"/>
              <a:t>Capacity</a:t>
            </a:r>
            <a:r>
              <a:rPr lang="es-SV" dirty="0" smtClean="0"/>
              <a:t> y USAID/SCMS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3096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967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COINFECCIÓN TB/VIH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Se han readecuado áreas para el control de infecciones en 3 hospitales</a:t>
            </a:r>
          </a:p>
          <a:p>
            <a:r>
              <a:rPr lang="es-SV" dirty="0" smtClean="0"/>
              <a:t>Se han equipado laboratorios de los hospitales de San Miguel y Santa Ana para que sean referentes para la toma de pruebas especializadas para descartar  coinfección TB/VIH</a:t>
            </a:r>
          </a:p>
          <a:p>
            <a:r>
              <a:rPr lang="es-SV" dirty="0" smtClean="0"/>
              <a:t>Socialización de la Estrategia de actividades colaborativas Tb/VIH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1943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MONITOREO Y EVALUACIÓN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Se ha trabajado en el monitoreo de acciones realizadas en hospitales que brindan TAR en los aspectos médicos y de registro de información</a:t>
            </a:r>
          </a:p>
          <a:p>
            <a:r>
              <a:rPr lang="es-SV" dirty="0" smtClean="0"/>
              <a:t>Se ha fortalecido el  sistema de información tanto del SUMEVE como el SINAB</a:t>
            </a:r>
          </a:p>
          <a:p>
            <a:r>
              <a:rPr lang="es-SV" dirty="0" smtClean="0"/>
              <a:t>Socios en este tema: USAID/SCMS, ONUSIDA, OPS,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66713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Monitoreo  y Evaluación</a:t>
            </a:r>
            <a:endParaRPr lang="es-S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5582047" cy="45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66888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Evolución de la epidemia</a:t>
            </a:r>
            <a:endParaRPr lang="es-SV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82296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SV" dirty="0" smtClean="0"/>
              <a:t>MORTALIDAD 2006-2013</a:t>
            </a:r>
          </a:p>
        </p:txBody>
      </p:sp>
      <p:sp>
        <p:nvSpPr>
          <p:cNvPr id="10243" name="4 CuadroTexto"/>
          <p:cNvSpPr txBox="1">
            <a:spLocks noChangeArrowheads="1"/>
          </p:cNvSpPr>
          <p:nvPr/>
        </p:nvSpPr>
        <p:spPr bwMode="auto">
          <a:xfrm>
            <a:off x="0" y="5229225"/>
            <a:ext cx="5940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dirty="0"/>
              <a:t>En cuanto al número de personas fallecidas por VIH Avanzado (SIDA), en los últimos 8 años la tasa de </a:t>
            </a:r>
            <a:r>
              <a:rPr lang="es-SV" dirty="0" smtClean="0"/>
              <a:t>mortalidad hospitalaria  </a:t>
            </a:r>
            <a:r>
              <a:rPr lang="es-SV" dirty="0"/>
              <a:t>ha disminuido de 5.6 x 100,000 en el 2006, a 4.2 x 100,000 en el 2013.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941888"/>
            <a:ext cx="31321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0"/>
            <a:ext cx="14335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RETOS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Mejorar la captura de información de la Pre y Post Consejería en la toma de pruebas de VIH</a:t>
            </a:r>
          </a:p>
          <a:p>
            <a:r>
              <a:rPr lang="es-SV" dirty="0" smtClean="0"/>
              <a:t>Fortalecer la coordinación con los </a:t>
            </a:r>
            <a:r>
              <a:rPr lang="es-SV" dirty="0" err="1" smtClean="0"/>
              <a:t>Subreceptores</a:t>
            </a:r>
            <a:r>
              <a:rPr lang="es-SV" dirty="0" smtClean="0"/>
              <a:t> que trabajan con poblaciones clave para optimizar el uso de las Clínicas VICITS</a:t>
            </a:r>
          </a:p>
          <a:p>
            <a:r>
              <a:rPr lang="es-SV" dirty="0" smtClean="0"/>
              <a:t>Ampliar la estrategia de adherencia en forma escalonada  al resto de hospitales</a:t>
            </a:r>
          </a:p>
          <a:p>
            <a:r>
              <a:rPr lang="es-SV" dirty="0" smtClean="0"/>
              <a:t>Obtener el personal necesario para la apertura de nuevas clínicas VICITS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509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RETOS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Optimizar los procesos de compra en 2015 ya que se hará a través de la UACI institucional</a:t>
            </a:r>
          </a:p>
          <a:p>
            <a:r>
              <a:rPr lang="es-SV" dirty="0" smtClean="0"/>
              <a:t>Mantener una buena ejecución de los fondos asignados.</a:t>
            </a:r>
          </a:p>
          <a:p>
            <a:r>
              <a:rPr lang="es-SV" dirty="0" smtClean="0"/>
              <a:t>Brindar </a:t>
            </a:r>
            <a:r>
              <a:rPr lang="es-SV" smtClean="0"/>
              <a:t>seguridad al personal </a:t>
            </a:r>
            <a:r>
              <a:rPr lang="es-SV" dirty="0" smtClean="0"/>
              <a:t>para el desarrollo de sus funciones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22138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Cobertura del Programa Nacional de ITS/VIH/SIDA 2014</a:t>
            </a:r>
            <a:endParaRPr lang="es-SV" dirty="0"/>
          </a:p>
        </p:txBody>
      </p:sp>
      <p:pic>
        <p:nvPicPr>
          <p:cNvPr id="4" name="4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56793"/>
            <a:ext cx="8640960" cy="5301207"/>
          </a:xfrm>
        </p:spPr>
      </p:pic>
      <p:sp>
        <p:nvSpPr>
          <p:cNvPr id="6" name="5 CuadroTexto"/>
          <p:cNvSpPr txBox="1"/>
          <p:nvPr/>
        </p:nvSpPr>
        <p:spPr>
          <a:xfrm>
            <a:off x="6732240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20 brindan  TAR</a:t>
            </a:r>
            <a:endParaRPr lang="es-SV" dirty="0"/>
          </a:p>
        </p:txBody>
      </p:sp>
      <p:sp>
        <p:nvSpPr>
          <p:cNvPr id="7" name="6 Elipse"/>
          <p:cNvSpPr/>
          <p:nvPr/>
        </p:nvSpPr>
        <p:spPr>
          <a:xfrm>
            <a:off x="3995936" y="3429000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Elipse"/>
          <p:cNvSpPr/>
          <p:nvPr/>
        </p:nvSpPr>
        <p:spPr>
          <a:xfrm>
            <a:off x="7956376" y="3861048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Elipse"/>
          <p:cNvSpPr/>
          <p:nvPr/>
        </p:nvSpPr>
        <p:spPr>
          <a:xfrm>
            <a:off x="1259632" y="3068960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Elipse"/>
          <p:cNvSpPr/>
          <p:nvPr/>
        </p:nvSpPr>
        <p:spPr>
          <a:xfrm>
            <a:off x="5220072" y="479715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Elipse"/>
          <p:cNvSpPr/>
          <p:nvPr/>
        </p:nvSpPr>
        <p:spPr>
          <a:xfrm>
            <a:off x="5292080" y="3933056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Elipse"/>
          <p:cNvSpPr/>
          <p:nvPr/>
        </p:nvSpPr>
        <p:spPr>
          <a:xfrm>
            <a:off x="5220072" y="299695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Elipse"/>
          <p:cNvSpPr/>
          <p:nvPr/>
        </p:nvSpPr>
        <p:spPr>
          <a:xfrm>
            <a:off x="2627784" y="371703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Elipse"/>
          <p:cNvSpPr/>
          <p:nvPr/>
        </p:nvSpPr>
        <p:spPr>
          <a:xfrm>
            <a:off x="1547664" y="3429000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Elipse"/>
          <p:cNvSpPr/>
          <p:nvPr/>
        </p:nvSpPr>
        <p:spPr>
          <a:xfrm>
            <a:off x="3923928" y="4581128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Elipse"/>
          <p:cNvSpPr/>
          <p:nvPr/>
        </p:nvSpPr>
        <p:spPr>
          <a:xfrm>
            <a:off x="4499992" y="371703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Elipse"/>
          <p:cNvSpPr/>
          <p:nvPr/>
        </p:nvSpPr>
        <p:spPr>
          <a:xfrm>
            <a:off x="3491880" y="227687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20 Elipse"/>
          <p:cNvSpPr/>
          <p:nvPr/>
        </p:nvSpPr>
        <p:spPr>
          <a:xfrm>
            <a:off x="2195736" y="2348880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21 Elipse"/>
          <p:cNvSpPr/>
          <p:nvPr/>
        </p:nvSpPr>
        <p:spPr>
          <a:xfrm>
            <a:off x="6516216" y="4365104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Elipse"/>
          <p:cNvSpPr/>
          <p:nvPr/>
        </p:nvSpPr>
        <p:spPr>
          <a:xfrm>
            <a:off x="3419872" y="371703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Elipse"/>
          <p:cNvSpPr/>
          <p:nvPr/>
        </p:nvSpPr>
        <p:spPr>
          <a:xfrm>
            <a:off x="3419872" y="3501008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24 Elipse"/>
          <p:cNvSpPr/>
          <p:nvPr/>
        </p:nvSpPr>
        <p:spPr>
          <a:xfrm>
            <a:off x="3635896" y="3645024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5 Elipse"/>
          <p:cNvSpPr/>
          <p:nvPr/>
        </p:nvSpPr>
        <p:spPr>
          <a:xfrm>
            <a:off x="6948264" y="3573016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26 Elipse"/>
          <p:cNvSpPr/>
          <p:nvPr/>
        </p:nvSpPr>
        <p:spPr>
          <a:xfrm>
            <a:off x="3203848" y="3645024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27 Elipse"/>
          <p:cNvSpPr/>
          <p:nvPr/>
        </p:nvSpPr>
        <p:spPr>
          <a:xfrm>
            <a:off x="3275856" y="3501008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9" name="28 Elipse"/>
          <p:cNvSpPr/>
          <p:nvPr/>
        </p:nvSpPr>
        <p:spPr>
          <a:xfrm>
            <a:off x="3347864" y="3717032"/>
            <a:ext cx="360040" cy="2160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NMF Ministerio de Salud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txBody>
          <a:bodyPr>
            <a:normAutofit/>
          </a:bodyPr>
          <a:lstStyle/>
          <a:p>
            <a:r>
              <a:rPr lang="es-SV" dirty="0" smtClean="0"/>
              <a:t>Prevención de VIH en Personas Privadas de Libertad</a:t>
            </a:r>
          </a:p>
          <a:p>
            <a:r>
              <a:rPr lang="es-SV" dirty="0" smtClean="0"/>
              <a:t>Prevención de la Transmisión de VIH Madre-Hijo</a:t>
            </a:r>
          </a:p>
          <a:p>
            <a:r>
              <a:rPr lang="es-SV" dirty="0" smtClean="0"/>
              <a:t>Tratamiento, cuidado y apoyo: PPE, coinfección, adherencia, dx y </a:t>
            </a:r>
            <a:r>
              <a:rPr lang="es-SV" dirty="0" err="1" smtClean="0"/>
              <a:t>tx</a:t>
            </a:r>
            <a:r>
              <a:rPr lang="es-SV" dirty="0" smtClean="0"/>
              <a:t>. De ITS,  IO y TAR</a:t>
            </a:r>
          </a:p>
          <a:p>
            <a:r>
              <a:rPr lang="es-SV" dirty="0" smtClean="0"/>
              <a:t>Monitoreo y Evaluación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06676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PREVENCIÓN EN PPL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Capacitación de consejeros pares y promotores de salud para el cambio de comportamiento en PPL</a:t>
            </a:r>
          </a:p>
          <a:p>
            <a:r>
              <a:rPr lang="es-SV" dirty="0" smtClean="0"/>
              <a:t>Sensibilización a personal administrativo y custodios para el desarrollo del trabajo de educación, promoción y prevención en salud en los centros penales y centros de reinserción de menores</a:t>
            </a:r>
          </a:p>
          <a:p>
            <a:r>
              <a:rPr lang="es-SV" dirty="0" smtClean="0"/>
              <a:t>Tamizajes :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4778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PREVENCIÓN EN PPL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263 PPL con VIH y 201  </a:t>
            </a:r>
            <a:r>
              <a:rPr lang="es-SV" dirty="0" smtClean="0"/>
              <a:t>en TAR </a:t>
            </a:r>
          </a:p>
          <a:p>
            <a:r>
              <a:rPr lang="es-SV" dirty="0" smtClean="0"/>
              <a:t>Socio en este tema: </a:t>
            </a:r>
            <a:r>
              <a:rPr lang="es-SV" dirty="0" err="1" smtClean="0"/>
              <a:t>Health</a:t>
            </a:r>
            <a:r>
              <a:rPr lang="es-SV" dirty="0" smtClean="0"/>
              <a:t> </a:t>
            </a:r>
            <a:r>
              <a:rPr lang="es-SV" dirty="0" err="1" smtClean="0"/>
              <a:t>Focus</a:t>
            </a:r>
            <a:r>
              <a:rPr lang="es-SV" dirty="0" smtClean="0"/>
              <a:t>/GIZ</a:t>
            </a:r>
            <a:endParaRPr lang="es-SV" dirty="0"/>
          </a:p>
        </p:txBody>
      </p:sp>
      <p:pic>
        <p:nvPicPr>
          <p:cNvPr id="4" name="Picture 2" descr="Descripción: F:\imagenes   de  penales\30-8-13 Capacitacion a Grupos Pares\04-09-13 Actividades de la mañana Equipos Pares\14-08-2013 Capacitacion PARES a PDL\05-07-2013 tamisaje en sectores\DSC0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104456" cy="31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Descripción: E:\Nueva carpeta\DSC08746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5340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3528" y="63813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PPL Consejeros en </a:t>
            </a:r>
            <a:r>
              <a:rPr lang="es-SV" dirty="0" err="1" smtClean="0"/>
              <a:t>tamizajes</a:t>
            </a:r>
            <a:r>
              <a:rPr lang="es-SV" dirty="0" smtClean="0"/>
              <a:t> de VIH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9891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TRANSMISIÓN MADRE-HIJO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SV" dirty="0" smtClean="0"/>
              <a:t>Oferta de pruebas de VIH y sífilis en el primer y segundo perfil prenatal</a:t>
            </a:r>
          </a:p>
          <a:p>
            <a:r>
              <a:rPr lang="es-SV" dirty="0" smtClean="0"/>
              <a:t>Cobertura con sucedáneos de la leche durante el primer año de vida a hijos de madres positivas, </a:t>
            </a:r>
          </a:p>
          <a:p>
            <a:r>
              <a:rPr lang="es-SV" dirty="0" smtClean="0"/>
              <a:t>Capacitación a personal de las 5 regiones de salud para la implementación de la estrategia de PTMI</a:t>
            </a:r>
          </a:p>
          <a:p>
            <a:r>
              <a:rPr lang="es-SV" dirty="0" smtClean="0"/>
              <a:t>Terapia ARV de acuerdo a Guía de la OMS 2013</a:t>
            </a:r>
          </a:p>
          <a:p>
            <a:r>
              <a:rPr lang="es-SV" dirty="0" smtClean="0"/>
              <a:t>Socio en este tema: OPS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9184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DIAGNÓSTICO Y TRATAMIENTO DE VIH Y OTRAS ITS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SV" dirty="0" smtClean="0"/>
              <a:t>7 Clínicas VICITS con personal capacitado  para la atención de las poblaciones clave</a:t>
            </a:r>
          </a:p>
          <a:p>
            <a:r>
              <a:rPr lang="es-SV" dirty="0" smtClean="0"/>
              <a:t>Creación del módulo VICITS en el SIAP para el registro en línea de la información de las atenciones dadas.</a:t>
            </a:r>
          </a:p>
          <a:p>
            <a:r>
              <a:rPr lang="es-SV" dirty="0" smtClean="0"/>
              <a:t>Coordinación con los SR para la atención de las poblaciones clave.</a:t>
            </a:r>
          </a:p>
          <a:p>
            <a:r>
              <a:rPr lang="es-SV" dirty="0" smtClean="0"/>
              <a:t>Socialización de la estrategia VICITS, Lineamientos de ITS y Lineamientos  LGBT a todos los SIBASI  y Hospitales</a:t>
            </a:r>
          </a:p>
          <a:p>
            <a:r>
              <a:rPr lang="es-SV" dirty="0" smtClean="0"/>
              <a:t>Socio en este tema: </a:t>
            </a:r>
            <a:r>
              <a:rPr lang="es-SV" dirty="0" smtClean="0"/>
              <a:t>CDC</a:t>
            </a:r>
            <a:r>
              <a:rPr lang="es-SV" dirty="0" smtClean="0"/>
              <a:t>/</a:t>
            </a:r>
            <a:r>
              <a:rPr lang="es-SV" dirty="0" err="1" smtClean="0"/>
              <a:t>Tephinet</a:t>
            </a:r>
            <a:r>
              <a:rPr lang="es-SV" dirty="0" smtClean="0"/>
              <a:t>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5560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5196130" cy="64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251520" y="1196752"/>
            <a:ext cx="2952328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CuadroTexto"/>
          <p:cNvSpPr txBox="1"/>
          <p:nvPr/>
        </p:nvSpPr>
        <p:spPr>
          <a:xfrm>
            <a:off x="467544" y="184482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 smtClean="0"/>
              <a:t>CLÍNICAS VICITS</a:t>
            </a:r>
            <a:endParaRPr lang="es-SV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PROFILAXIS POST EXPOSICIÓN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Socialización de la Guía Clínica para la PPE</a:t>
            </a:r>
          </a:p>
          <a:p>
            <a:r>
              <a:rPr lang="es-SV" dirty="0" smtClean="0"/>
              <a:t>Dotación de Kits para PPE a hospitales que no brindan TAR</a:t>
            </a:r>
          </a:p>
          <a:p>
            <a:r>
              <a:rPr lang="es-SV" dirty="0" smtClean="0"/>
              <a:t>Socio en este tema: USAID/PASCA</a:t>
            </a:r>
            <a:endParaRPr lang="es-S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6696744" cy="275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302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374</TotalTime>
  <Words>748</Words>
  <Application>Microsoft Office PowerPoint</Application>
  <PresentationFormat>Presentación en pantalla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Módulo</vt:lpstr>
      <vt:lpstr>Logros y retos  en la implementación de la NMF  Ministerio de Salud</vt:lpstr>
      <vt:lpstr>Cobertura del Programa Nacional de ITS/VIH/SIDA 2014</vt:lpstr>
      <vt:lpstr>NMF Ministerio de Salud</vt:lpstr>
      <vt:lpstr>PREVENCIÓN EN PPL</vt:lpstr>
      <vt:lpstr>PREVENCIÓN EN PPL</vt:lpstr>
      <vt:lpstr>TRANSMISIÓN MADRE-HIJO</vt:lpstr>
      <vt:lpstr>DIAGNÓSTICO Y TRATAMIENTO DE VIH Y OTRAS ITS</vt:lpstr>
      <vt:lpstr>Diapositiva 8</vt:lpstr>
      <vt:lpstr>PROFILAXIS POST EXPOSICIÓN</vt:lpstr>
      <vt:lpstr>CLÍNICAS DE DÍA</vt:lpstr>
      <vt:lpstr>ADHERENCIA A LA TAR</vt:lpstr>
      <vt:lpstr>Diapositiva 12</vt:lpstr>
      <vt:lpstr>COINFECCIÓN TB/VIH</vt:lpstr>
      <vt:lpstr>MONITOREO Y EVALUACIÓN</vt:lpstr>
      <vt:lpstr>Monitoreo  y Evaluación</vt:lpstr>
      <vt:lpstr>Evolución de la epidemia</vt:lpstr>
      <vt:lpstr>MORTALIDAD 2006-2013</vt:lpstr>
      <vt:lpstr>RETOS</vt:lpstr>
      <vt:lpstr>RETOS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anieto</dc:creator>
  <cp:lastModifiedBy>anieto</cp:lastModifiedBy>
  <cp:revision>41</cp:revision>
  <dcterms:created xsi:type="dcterms:W3CDTF">2014-12-03T00:39:23Z</dcterms:created>
  <dcterms:modified xsi:type="dcterms:W3CDTF">2014-12-04T15:22:37Z</dcterms:modified>
</cp:coreProperties>
</file>