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67" r:id="rId5"/>
    <p:sldId id="25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66" r:id="rId16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930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49F1-F887-4B13-9A42-85132A728F54}" type="datetimeFigureOut">
              <a:rPr lang="es-SV" smtClean="0"/>
              <a:t>10/09/2014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F4D4-EC6F-44C1-BDD1-477135A839D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9930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49F1-F887-4B13-9A42-85132A728F54}" type="datetimeFigureOut">
              <a:rPr lang="es-SV" smtClean="0"/>
              <a:t>10/09/2014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F4D4-EC6F-44C1-BDD1-477135A839D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96030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49F1-F887-4B13-9A42-85132A728F54}" type="datetimeFigureOut">
              <a:rPr lang="es-SV" smtClean="0"/>
              <a:t>10/09/2014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F4D4-EC6F-44C1-BDD1-477135A839D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45389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49F1-F887-4B13-9A42-85132A728F54}" type="datetimeFigureOut">
              <a:rPr lang="es-SV" smtClean="0"/>
              <a:t>10/09/2014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F4D4-EC6F-44C1-BDD1-477135A839D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4356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49F1-F887-4B13-9A42-85132A728F54}" type="datetimeFigureOut">
              <a:rPr lang="es-SV" smtClean="0"/>
              <a:t>10/09/2014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F4D4-EC6F-44C1-BDD1-477135A839D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14149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49F1-F887-4B13-9A42-85132A728F54}" type="datetimeFigureOut">
              <a:rPr lang="es-SV" smtClean="0"/>
              <a:t>10/09/2014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F4D4-EC6F-44C1-BDD1-477135A839D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99811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49F1-F887-4B13-9A42-85132A728F54}" type="datetimeFigureOut">
              <a:rPr lang="es-SV" smtClean="0"/>
              <a:t>10/09/2014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F4D4-EC6F-44C1-BDD1-477135A839D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31711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49F1-F887-4B13-9A42-85132A728F54}" type="datetimeFigureOut">
              <a:rPr lang="es-SV" smtClean="0"/>
              <a:t>10/09/2014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F4D4-EC6F-44C1-BDD1-477135A839D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7092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49F1-F887-4B13-9A42-85132A728F54}" type="datetimeFigureOut">
              <a:rPr lang="es-SV" smtClean="0"/>
              <a:t>10/09/2014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F4D4-EC6F-44C1-BDD1-477135A839D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62280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49F1-F887-4B13-9A42-85132A728F54}" type="datetimeFigureOut">
              <a:rPr lang="es-SV" smtClean="0"/>
              <a:t>10/09/2014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F4D4-EC6F-44C1-BDD1-477135A839D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82493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49F1-F887-4B13-9A42-85132A728F54}" type="datetimeFigureOut">
              <a:rPr lang="es-SV" smtClean="0"/>
              <a:t>10/09/2014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F4D4-EC6F-44C1-BDD1-477135A839D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38813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A49F1-F887-4B13-9A42-85132A728F54}" type="datetimeFigureOut">
              <a:rPr lang="es-SV" smtClean="0"/>
              <a:t>10/09/2014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7F4D4-EC6F-44C1-BDD1-477135A839D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46944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1.xlsx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707904" y="2204864"/>
            <a:ext cx="5327476" cy="1470025"/>
          </a:xfrm>
        </p:spPr>
        <p:txBody>
          <a:bodyPr>
            <a:normAutofit fontScale="90000"/>
          </a:bodyPr>
          <a:lstStyle/>
          <a:p>
            <a:r>
              <a:rPr lang="x-none" b="1" dirty="0" smtClean="0">
                <a:latin typeface="Arial" panose="020B0604020202020204" pitchFamily="34" charset="0"/>
                <a:cs typeface="Arial" panose="020B0604020202020204" pitchFamily="34" charset="0"/>
              </a:rPr>
              <a:t>NOTA CONCEPTUAL </a:t>
            </a:r>
            <a:br>
              <a:rPr lang="x-non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x-none" b="1" dirty="0" smtClean="0">
                <a:latin typeface="Arial" panose="020B0604020202020204" pitchFamily="34" charset="0"/>
                <a:cs typeface="Arial" panose="020B0604020202020204" pitchFamily="34" charset="0"/>
              </a:rPr>
              <a:t>REDCA+</a:t>
            </a:r>
            <a:endParaRPr lang="es-SV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339752" y="3886200"/>
            <a:ext cx="6768752" cy="1054968"/>
          </a:xfrm>
        </p:spPr>
        <p:txBody>
          <a:bodyPr/>
          <a:lstStyle/>
          <a:p>
            <a:r>
              <a:rPr lang="x-none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1º de Abril 2015 – 31 Marzo 2018</a:t>
            </a:r>
            <a:endParaRPr lang="es-SV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52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143000"/>
          </a:xfrm>
        </p:spPr>
        <p:txBody>
          <a:bodyPr>
            <a:normAutofit/>
          </a:bodyPr>
          <a:lstStyle/>
          <a:p>
            <a:r>
              <a:rPr lang="x-non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MODULOS DE LA NOTA CONCEPTUAL</a:t>
            </a:r>
            <a:endParaRPr lang="es-SV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23528" y="2372687"/>
            <a:ext cx="85689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s-SV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es-SV" sz="2400" b="1" dirty="0">
                <a:latin typeface="Arial" panose="020B0604020202020204" pitchFamily="34" charset="0"/>
                <a:cs typeface="Arial" panose="020B0604020202020204" pitchFamily="34" charset="0"/>
              </a:rPr>
              <a:t>el logro de los objetivos de esta </a:t>
            </a:r>
            <a:r>
              <a:rPr lang="es-SV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propuesta, </a:t>
            </a:r>
            <a:r>
              <a:rPr lang="es-SV" sz="2400" b="1" dirty="0">
                <a:latin typeface="Arial" panose="020B0604020202020204" pitchFamily="34" charset="0"/>
                <a:cs typeface="Arial" panose="020B0604020202020204" pitchFamily="34" charset="0"/>
              </a:rPr>
              <a:t>se ha </a:t>
            </a:r>
            <a:r>
              <a:rPr lang="es-SV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previsto trabajar los siguientes cuatro módulos:</a:t>
            </a:r>
            <a:endParaRPr lang="es-SV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200000"/>
              </a:lnSpc>
            </a:pPr>
            <a:endParaRPr lang="en-GB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200000"/>
              </a:lnSpc>
            </a:pPr>
            <a:endParaRPr lang="es-SV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21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143000"/>
          </a:xfrm>
        </p:spPr>
        <p:txBody>
          <a:bodyPr>
            <a:normAutofit/>
          </a:bodyPr>
          <a:lstStyle/>
          <a:p>
            <a:r>
              <a:rPr lang="x-non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MODULOS DE LA NOTA CONCEPTUAL</a:t>
            </a:r>
            <a:endParaRPr lang="es-SV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79512" y="1548903"/>
            <a:ext cx="8784976" cy="4409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Módulo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1:</a:t>
            </a:r>
          </a:p>
          <a:p>
            <a:pPr algn="just"/>
            <a:endParaRPr lang="es-E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Políticas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y gobernanza</a:t>
            </a:r>
            <a:r>
              <a:rPr lang="es-SV" sz="2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SV" sz="2400" dirty="0">
                <a:latin typeface="Arial" panose="020B0604020202020204" pitchFamily="34" charset="0"/>
                <a:cs typeface="Arial" panose="020B0604020202020204" pitchFamily="34" charset="0"/>
              </a:rPr>
              <a:t>El desarrollo de este módulo constara de dos intervenciones</a:t>
            </a:r>
            <a:r>
              <a:rPr lang="es-S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s-SV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SV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AutoNum type="arabicParenR"/>
            </a:pPr>
            <a:r>
              <a:rPr lang="es-S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Desarrollo </a:t>
            </a:r>
            <a:r>
              <a:rPr lang="es-SV" sz="2400" dirty="0">
                <a:latin typeface="Arial" panose="020B0604020202020204" pitchFamily="34" charset="0"/>
                <a:cs typeface="Arial" panose="020B0604020202020204" pitchFamily="34" charset="0"/>
              </a:rPr>
              <a:t>y aplicación de legislación, estrategias y políticas de </a:t>
            </a:r>
            <a:r>
              <a:rPr lang="es-S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salud.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SV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s-SV" sz="2400" dirty="0">
                <a:latin typeface="Arial" panose="020B0604020202020204" pitchFamily="34" charset="0"/>
                <a:cs typeface="Arial" panose="020B0604020202020204" pitchFamily="34" charset="0"/>
              </a:rPr>
              <a:t>Seguimiento y comunicación de la ejecución de leyes y políticas.</a:t>
            </a:r>
            <a:endParaRPr lang="en-GB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200000"/>
              </a:lnSpc>
            </a:pPr>
            <a:endParaRPr lang="es-SV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66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143000"/>
          </a:xfrm>
        </p:spPr>
        <p:txBody>
          <a:bodyPr>
            <a:normAutofit/>
          </a:bodyPr>
          <a:lstStyle/>
          <a:p>
            <a:r>
              <a:rPr lang="x-non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MODULOS DE LA NOTA CONCEPTUAL</a:t>
            </a:r>
            <a:endParaRPr lang="es-SV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79512" y="1548903"/>
            <a:ext cx="8784976" cy="4040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Módulo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2:</a:t>
            </a:r>
          </a:p>
          <a:p>
            <a:pPr algn="just"/>
            <a:endParaRPr lang="es-E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Eliminación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de las barreras legales de acceso, </a:t>
            </a:r>
            <a:r>
              <a:rPr lang="es-SV" sz="2400" dirty="0">
                <a:latin typeface="Arial" panose="020B0604020202020204" pitchFamily="34" charset="0"/>
                <a:cs typeface="Arial" panose="020B0604020202020204" pitchFamily="34" charset="0"/>
              </a:rPr>
              <a:t>Este módulo constará de dos intervenciones</a:t>
            </a:r>
            <a:r>
              <a:rPr lang="es-S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es-SV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AutoNum type="arabicParenR"/>
            </a:pPr>
            <a:r>
              <a:rPr lang="es-S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Evaluación </a:t>
            </a:r>
            <a:r>
              <a:rPr lang="es-SV" sz="2400" dirty="0">
                <a:latin typeface="Arial" panose="020B0604020202020204" pitchFamily="34" charset="0"/>
                <a:cs typeface="Arial" panose="020B0604020202020204" pitchFamily="34" charset="0"/>
              </a:rPr>
              <a:t>del entorno político y legal y reforma de leyes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SV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s-SV" sz="2400" dirty="0">
                <a:latin typeface="Arial" panose="020B0604020202020204" pitchFamily="34" charset="0"/>
                <a:cs typeface="Arial" panose="020B0604020202020204" pitchFamily="34" charset="0"/>
              </a:rPr>
              <a:t>Seguimiento y Servicios de asesoría legal y alfabetización jurídica</a:t>
            </a:r>
            <a:endParaRPr lang="es-SV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200000"/>
              </a:lnSpc>
            </a:pPr>
            <a:endParaRPr lang="es-SV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12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143000"/>
          </a:xfrm>
        </p:spPr>
        <p:txBody>
          <a:bodyPr>
            <a:normAutofit/>
          </a:bodyPr>
          <a:lstStyle/>
          <a:p>
            <a:r>
              <a:rPr lang="x-non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MODULOS DE LA NOTA CONCEPTUAL</a:t>
            </a:r>
            <a:endParaRPr lang="es-SV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79512" y="1412776"/>
            <a:ext cx="87849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Módulo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3:</a:t>
            </a:r>
          </a:p>
          <a:p>
            <a:pPr algn="just"/>
            <a:endParaRPr lang="es-E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Fortalecimiento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de los sistemas comunitarios, </a:t>
            </a:r>
            <a:r>
              <a:rPr lang="es-SV" sz="2400" dirty="0">
                <a:latin typeface="Arial" panose="020B0604020202020204" pitchFamily="34" charset="0"/>
                <a:cs typeface="Arial" panose="020B0604020202020204" pitchFamily="34" charset="0"/>
              </a:rPr>
              <a:t>Este módulo constara de tres intervenciones</a:t>
            </a:r>
            <a:r>
              <a:rPr lang="es-S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es-SV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AutoNum type="arabicParenR"/>
            </a:pPr>
            <a:r>
              <a:rPr lang="es-S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Desarrollo </a:t>
            </a:r>
            <a:r>
              <a:rPr lang="es-SV" sz="2400" dirty="0">
                <a:latin typeface="Arial" panose="020B0604020202020204" pitchFamily="34" charset="0"/>
                <a:cs typeface="Arial" panose="020B0604020202020204" pitchFamily="34" charset="0"/>
              </a:rPr>
              <a:t>de capacidades institucionales, planificación y liderazgo en el sector </a:t>
            </a:r>
            <a:r>
              <a:rPr lang="es-S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comunitario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s-SV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s-SV" sz="2400" dirty="0">
                <a:latin typeface="Arial" panose="020B0604020202020204" pitchFamily="34" charset="0"/>
                <a:cs typeface="Arial" panose="020B0604020202020204" pitchFamily="34" charset="0"/>
              </a:rPr>
              <a:t>Seguimiento de la responsabilidad con base </a:t>
            </a:r>
            <a:r>
              <a:rPr lang="es-S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comunitaria.</a:t>
            </a:r>
          </a:p>
          <a:p>
            <a:pPr algn="just"/>
            <a:r>
              <a:rPr lang="es-S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SV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es-SV" sz="2400" dirty="0">
                <a:latin typeface="Arial" panose="020B0604020202020204" pitchFamily="34" charset="0"/>
                <a:cs typeface="Arial" panose="020B0604020202020204" pitchFamily="34" charset="0"/>
              </a:rPr>
              <a:t>Movilización social, creación de vínculos, colaboración y coordinación en la comunidad</a:t>
            </a:r>
            <a:endParaRPr lang="es-SV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15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143000"/>
          </a:xfrm>
        </p:spPr>
        <p:txBody>
          <a:bodyPr>
            <a:normAutofit/>
          </a:bodyPr>
          <a:lstStyle/>
          <a:p>
            <a:r>
              <a:rPr lang="x-non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MODULOS DE LA NOTA CONCEPTUAL</a:t>
            </a:r>
            <a:endParaRPr lang="es-SV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79512" y="872956"/>
            <a:ext cx="87849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Módulo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4:</a:t>
            </a:r>
          </a:p>
          <a:p>
            <a:pPr algn="just">
              <a:lnSpc>
                <a:spcPct val="200000"/>
              </a:lnSpc>
            </a:pPr>
            <a:r>
              <a:rPr lang="es-SV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Gestión </a:t>
            </a:r>
            <a:r>
              <a:rPr lang="es-SV" sz="2400" b="1" dirty="0">
                <a:latin typeface="Arial" panose="020B0604020202020204" pitchFamily="34" charset="0"/>
                <a:cs typeface="Arial" panose="020B0604020202020204" pitchFamily="34" charset="0"/>
              </a:rPr>
              <a:t>de Programas, </a:t>
            </a:r>
            <a:r>
              <a:rPr lang="es-SV" sz="2400" dirty="0">
                <a:latin typeface="Arial" panose="020B0604020202020204" pitchFamily="34" charset="0"/>
                <a:cs typeface="Arial" panose="020B0604020202020204" pitchFamily="34" charset="0"/>
              </a:rPr>
              <a:t>el cual será desarrollado en una intervención de Políticas, planificación, coordinación y gestión en el que se ejecutaran los procesos administrativos de REDCA+ para la ejecución del proyecto y el monitoreo y evaluación permanente del trabajo de REDCA+.</a:t>
            </a:r>
            <a:endParaRPr lang="es-E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14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0094" y="-3757"/>
            <a:ext cx="8229600" cy="1143000"/>
          </a:xfrm>
        </p:spPr>
        <p:txBody>
          <a:bodyPr>
            <a:normAutofit/>
          </a:bodyPr>
          <a:lstStyle/>
          <a:p>
            <a:r>
              <a:rPr lang="x-non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RUTA CRITICA</a:t>
            </a:r>
            <a:endParaRPr lang="es-SV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63217"/>
              </p:ext>
            </p:extLst>
          </p:nvPr>
        </p:nvGraphicFramePr>
        <p:xfrm>
          <a:off x="107504" y="836712"/>
          <a:ext cx="8928992" cy="4919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4696"/>
                <a:gridCol w="2664296"/>
              </a:tblGrid>
              <a:tr h="370840">
                <a:tc>
                  <a:txBody>
                    <a:bodyPr/>
                    <a:lstStyle/>
                    <a:p>
                      <a:r>
                        <a:rPr lang="x-none" sz="2800" dirty="0" smtClean="0"/>
                        <a:t>Concepto</a:t>
                      </a:r>
                      <a:endParaRPr lang="es-SV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z="2800" dirty="0" smtClean="0"/>
                        <a:t>Fecha Límite</a:t>
                      </a:r>
                      <a:endParaRPr lang="es-SV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x-none" sz="2200" dirty="0" smtClean="0"/>
                        <a:t>Envío de propuesta regional a la Secretaría</a:t>
                      </a:r>
                      <a:r>
                        <a:rPr lang="x-none" sz="2200" baseline="0" dirty="0" smtClean="0"/>
                        <a:t> del FM con observaciones incorporadas</a:t>
                      </a:r>
                      <a:endParaRPr lang="es-SV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z="2200" dirty="0" smtClean="0"/>
                        <a:t>1 de Sept. 2014</a:t>
                      </a:r>
                      <a:endParaRPr lang="es-SV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x-none" sz="2200" dirty="0" smtClean="0"/>
                        <a:t>Consecución de Avales</a:t>
                      </a:r>
                      <a:r>
                        <a:rPr lang="x-none" sz="2200" baseline="0" dirty="0" smtClean="0"/>
                        <a:t> de los MCP´s / Copia de acta de acuerdos de aval.</a:t>
                      </a:r>
                      <a:endParaRPr lang="es-SV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z="2200" dirty="0" smtClean="0"/>
                        <a:t>Entre</a:t>
                      </a:r>
                      <a:r>
                        <a:rPr lang="x-none" sz="2200" baseline="0" dirty="0" smtClean="0"/>
                        <a:t> el 1 y el 10 de sept. de 2014</a:t>
                      </a:r>
                      <a:endParaRPr lang="es-SV" sz="2200" dirty="0"/>
                    </a:p>
                  </a:txBody>
                  <a:tcPr/>
                </a:tc>
              </a:tr>
              <a:tr h="9265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2200" dirty="0" smtClean="0"/>
                        <a:t>Enví</a:t>
                      </a:r>
                      <a:r>
                        <a:rPr lang="x-none" sz="2200" baseline="0" dirty="0" smtClean="0"/>
                        <a:t>o de </a:t>
                      </a:r>
                      <a:r>
                        <a:rPr lang="x-none" sz="2200" dirty="0" smtClean="0"/>
                        <a:t>Avales</a:t>
                      </a:r>
                      <a:r>
                        <a:rPr lang="x-none" sz="2200" baseline="0" dirty="0" smtClean="0"/>
                        <a:t> de los MCP´s / Copia de acta de acuerdos de aval al FM</a:t>
                      </a:r>
                      <a:endParaRPr lang="es-SV" sz="2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z="2200" dirty="0" smtClean="0"/>
                        <a:t>11 de septiembre de 2014</a:t>
                      </a:r>
                      <a:endParaRPr lang="es-SV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x-none" sz="2200" dirty="0" smtClean="0"/>
                        <a:t>Revisió</a:t>
                      </a:r>
                      <a:r>
                        <a:rPr lang="x-none" sz="2200" baseline="0" dirty="0" smtClean="0"/>
                        <a:t>n de Propuestas por parte del PRT</a:t>
                      </a:r>
                      <a:endParaRPr lang="es-SV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z="2200" dirty="0" smtClean="0"/>
                        <a:t>15 de</a:t>
                      </a:r>
                      <a:r>
                        <a:rPr lang="x-none" sz="2200" baseline="0" dirty="0" smtClean="0"/>
                        <a:t> septiembre de 2014</a:t>
                      </a:r>
                      <a:endParaRPr lang="es-SV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x-none" sz="2200" dirty="0" smtClean="0"/>
                        <a:t>Respuesta del FM a REDCA+ sobre propuesta</a:t>
                      </a:r>
                      <a:endParaRPr lang="es-SV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z="2200" dirty="0" smtClean="0"/>
                        <a:t>3 de octubre de 2014</a:t>
                      </a:r>
                      <a:endParaRPr lang="es-SV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x-none" sz="2200" dirty="0" smtClean="0"/>
                        <a:t>Fecha máxima para someter otra vez la Propuesta</a:t>
                      </a:r>
                      <a:r>
                        <a:rPr lang="x-none" sz="2200" baseline="0" dirty="0" smtClean="0"/>
                        <a:t> al PRT en caso de haber observaciones</a:t>
                      </a:r>
                      <a:endParaRPr lang="es-SV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z="2200" dirty="0" smtClean="0"/>
                        <a:t>15 de Octubre de 2014</a:t>
                      </a:r>
                      <a:endParaRPr lang="es-SV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754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x-non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endParaRPr lang="es-SV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968552"/>
          </a:xfrm>
        </p:spPr>
        <p:txBody>
          <a:bodyPr>
            <a:noAutofit/>
          </a:bodyPr>
          <a:lstStyle/>
          <a:p>
            <a:r>
              <a:rPr lang="x-non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ANTECEDENTES</a:t>
            </a:r>
          </a:p>
          <a:p>
            <a:pPr marL="0" indent="0">
              <a:buNone/>
            </a:pPr>
            <a:endParaRPr lang="x-none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x-non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 DE LA NOTA CONCEPTUAL</a:t>
            </a:r>
          </a:p>
          <a:p>
            <a:pPr lvl="1"/>
            <a:r>
              <a:rPr lang="x-non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GENERAL</a:t>
            </a:r>
          </a:p>
          <a:p>
            <a:pPr marL="457200" lvl="1" indent="0">
              <a:buNone/>
            </a:pPr>
            <a:endParaRPr lang="x-none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x-non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 ESPECIFICOS</a:t>
            </a:r>
          </a:p>
          <a:p>
            <a:pPr marL="457200" lvl="1" indent="0">
              <a:buNone/>
            </a:pPr>
            <a:endParaRPr lang="x-none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x-non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ACTIVIDADES</a:t>
            </a:r>
          </a:p>
          <a:p>
            <a:pPr marL="0" indent="0">
              <a:buNone/>
            </a:pPr>
            <a:endParaRPr lang="x-none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x-non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MODULOS DE LA NOTA CONCEPTUAL</a:t>
            </a:r>
          </a:p>
          <a:p>
            <a:pPr marL="0" indent="0">
              <a:buNone/>
            </a:pPr>
            <a:endParaRPr lang="x-none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x-non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RUTA CRITICA</a:t>
            </a:r>
          </a:p>
          <a:p>
            <a:endParaRPr lang="x-non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x-none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x-non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s-SV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39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x-non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ANTECEDENTES</a:t>
            </a:r>
            <a:endParaRPr lang="es-SV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2016224"/>
          </a:xfrm>
        </p:spPr>
        <p:txBody>
          <a:bodyPr>
            <a:noAutofit/>
          </a:bodyPr>
          <a:lstStyle/>
          <a:p>
            <a:r>
              <a:rPr lang="x-non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 fue aprobada la Expresión de interés.</a:t>
            </a:r>
          </a:p>
          <a:p>
            <a:endParaRPr lang="x-none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x-non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 debe programar los </a:t>
            </a: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x-non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ondos reservados de R10 en una nueva propuesta, basado en el NMF.</a:t>
            </a:r>
          </a:p>
          <a:p>
            <a:endParaRPr lang="x-none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x-non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Presupuesto Indicativo:</a:t>
            </a:r>
          </a:p>
          <a:p>
            <a:pPr marL="0" indent="0">
              <a:buNone/>
            </a:pPr>
            <a:r>
              <a:rPr lang="x-non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s-SV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036498"/>
              </p:ext>
            </p:extLst>
          </p:nvPr>
        </p:nvGraphicFramePr>
        <p:xfrm>
          <a:off x="611560" y="3212976"/>
          <a:ext cx="8075240" cy="2952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7620"/>
                <a:gridCol w="4037620"/>
              </a:tblGrid>
              <a:tr h="541507">
                <a:tc>
                  <a:txBody>
                    <a:bodyPr/>
                    <a:lstStyle/>
                    <a:p>
                      <a:r>
                        <a:rPr lang="x-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Concepto</a:t>
                      </a:r>
                      <a:endParaRPr lang="es-SV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Monto</a:t>
                      </a:r>
                      <a:endParaRPr lang="es-SV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34657">
                <a:tc>
                  <a:txBody>
                    <a:bodyPr/>
                    <a:lstStyle/>
                    <a:p>
                      <a:r>
                        <a:rPr lang="x-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Monto</a:t>
                      </a:r>
                      <a:r>
                        <a:rPr lang="x-non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Fase II R-10</a:t>
                      </a:r>
                      <a:endParaRPr lang="es-SV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US$ </a:t>
                      </a:r>
                      <a:r>
                        <a:rPr lang="es-SV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3672,308.00 </a:t>
                      </a:r>
                      <a:endParaRPr lang="es-SV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SV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34657">
                <a:tc>
                  <a:txBody>
                    <a:bodyPr/>
                    <a:lstStyle/>
                    <a:p>
                      <a:r>
                        <a:rPr lang="x-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Proyección de</a:t>
                      </a:r>
                      <a:r>
                        <a:rPr lang="x-non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saldo en caja a 31 de diciembre de 2014 </a:t>
                      </a:r>
                      <a:endParaRPr lang="es-SV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US$   615,467.00</a:t>
                      </a:r>
                      <a:endParaRPr lang="es-SV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41507">
                <a:tc>
                  <a:txBody>
                    <a:bodyPr/>
                    <a:lstStyle/>
                    <a:p>
                      <a:r>
                        <a:rPr lang="x-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SV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US$ 4287,775.oo</a:t>
                      </a:r>
                      <a:endParaRPr lang="es-SV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99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205880"/>
            <a:ext cx="9036496" cy="1143000"/>
          </a:xfrm>
        </p:spPr>
        <p:txBody>
          <a:bodyPr>
            <a:normAutofit/>
          </a:bodyPr>
          <a:lstStyle/>
          <a:p>
            <a:r>
              <a:rPr lang="x-non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Presupuesto Final de la Propuesta US$</a:t>
            </a:r>
            <a:endParaRPr lang="es-SV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6411448"/>
              </p:ext>
            </p:extLst>
          </p:nvPr>
        </p:nvGraphicFramePr>
        <p:xfrm>
          <a:off x="251520" y="2520036"/>
          <a:ext cx="8820472" cy="3861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Hoja de cálculo" r:id="rId4" imgW="5353173" imgH="1609561" progId="Excel.Sheet.12">
                  <p:embed/>
                </p:oleObj>
              </mc:Choice>
              <mc:Fallback>
                <p:oleObj name="Hoja de cálculo" r:id="rId4" imgW="5353173" imgH="1609561" progId="Excel.Sheet.1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520036"/>
                        <a:ext cx="8820472" cy="38612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ANTECEDENTES</a:t>
            </a:r>
            <a:endParaRPr lang="es-SV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1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>
            <a:normAutofit/>
          </a:bodyPr>
          <a:lstStyle/>
          <a:p>
            <a:r>
              <a:rPr lang="x-non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 DE LA NOTA CONCEPTUAL</a:t>
            </a:r>
            <a:endParaRPr lang="es-SV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23528" y="1484784"/>
            <a:ext cx="8568952" cy="4532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_tradn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GENERAL:</a:t>
            </a:r>
          </a:p>
          <a:p>
            <a:pPr>
              <a:lnSpc>
                <a:spcPct val="200000"/>
              </a:lnSpc>
            </a:pP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Fortalecer </a:t>
            </a:r>
            <a:r>
              <a:rPr lang="es-ES_tradnl" sz="2400" dirty="0">
                <a:latin typeface="Arial" panose="020B0604020202020204" pitchFamily="34" charset="0"/>
                <a:cs typeface="Arial" panose="020B0604020202020204" pitchFamily="34" charset="0"/>
              </a:rPr>
              <a:t>el movimiento Centroamericano de personas con VIH, para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generar</a:t>
            </a:r>
            <a:r>
              <a:rPr lang="es-ES_tradnl" sz="2400" dirty="0">
                <a:latin typeface="Arial" panose="020B0604020202020204" pitchFamily="34" charset="0"/>
                <a:cs typeface="Arial" panose="020B0604020202020204" pitchFamily="34" charset="0"/>
              </a:rPr>
              <a:t> cambios que contribuyan a reducir estigma y discriminación, proteger los derechos humanos, reducir morbimortalidad y mejorar la sostenibilidad de la respuesta al VIH.</a:t>
            </a:r>
            <a:endParaRPr lang="es-SV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13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>
            <a:normAutofit/>
          </a:bodyPr>
          <a:lstStyle/>
          <a:p>
            <a:r>
              <a:rPr lang="x-non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 DE LA NOTA CONCEPTUAL</a:t>
            </a:r>
            <a:endParaRPr lang="es-SV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23528" y="1196752"/>
            <a:ext cx="8568952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consecución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se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han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propuesto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tres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específicos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con sus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respectivas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actividades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150000"/>
              </a:lnSpc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GB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corresponde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módulo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Políticas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Gobernanza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GB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corresponde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módulo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eliminación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barreras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legales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acceso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50000"/>
              </a:lnSpc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GB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corresponde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módulo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Fortalecimiento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de los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sistemas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comunitarios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_tradnl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86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>
            <a:normAutofit/>
          </a:bodyPr>
          <a:lstStyle/>
          <a:p>
            <a:r>
              <a:rPr lang="x-non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 DE LA NOTA CONCEPTUAL</a:t>
            </a:r>
            <a:endParaRPr lang="es-SV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23528" y="1404059"/>
            <a:ext cx="85689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1:</a:t>
            </a:r>
          </a:p>
          <a:p>
            <a:pPr algn="just"/>
            <a:endParaRPr lang="es-SV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sz="2000" dirty="0">
                <a:latin typeface="Arial" panose="020B0604020202020204" pitchFamily="34" charset="0"/>
                <a:cs typeface="Arial" panose="020B0604020202020204" pitchFamily="34" charset="0"/>
              </a:rPr>
              <a:t>Incidir políticamente en la estandarización, implementación y cumplimiento de las directrices de la respuesta del VIH en la región Centroamericana, con el fin de lograr su sostenibilidad</a:t>
            </a:r>
            <a:r>
              <a:rPr lang="es-S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SV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Actividades</a:t>
            </a: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es-SV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1.1. </a:t>
            </a:r>
            <a:r>
              <a:rPr lang="es-SV" sz="2000" dirty="0">
                <a:latin typeface="Arial" panose="020B0604020202020204" pitchFamily="34" charset="0"/>
                <a:cs typeface="Arial" panose="020B0604020202020204" pitchFamily="34" charset="0"/>
              </a:rPr>
              <a:t>Buscar el aval técnico del MCR para que los países adopten la metodología estandarizada de Visitas Domiciliar</a:t>
            </a:r>
            <a:r>
              <a:rPr lang="es-S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S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SV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sz="2000" dirty="0">
                <a:latin typeface="Arial" panose="020B0604020202020204" pitchFamily="34" charset="0"/>
                <a:cs typeface="Arial" panose="020B0604020202020204" pitchFamily="34" charset="0"/>
              </a:rPr>
              <a:t>1.2. Diseño e implementación de planes de incidencia política para el mejoramiento de la calidad de vida de las personas con VIH en la región Centroamericana.</a:t>
            </a:r>
            <a:endParaRPr lang="es-ES_tradnl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73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143000"/>
          </a:xfrm>
        </p:spPr>
        <p:txBody>
          <a:bodyPr>
            <a:normAutofit/>
          </a:bodyPr>
          <a:lstStyle/>
          <a:p>
            <a:r>
              <a:rPr lang="x-non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 DE LA NOTA CONCEPTUAL</a:t>
            </a:r>
            <a:endParaRPr lang="es-SV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23528" y="1052736"/>
            <a:ext cx="856895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2:</a:t>
            </a:r>
          </a:p>
          <a:p>
            <a:pPr algn="just"/>
            <a:endParaRPr lang="es-SV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HN" dirty="0">
                <a:latin typeface="Arial" panose="020B0604020202020204" pitchFamily="34" charset="0"/>
                <a:cs typeface="Arial" panose="020B0604020202020204" pitchFamily="34" charset="0"/>
              </a:rPr>
              <a:t>Asegurar el respeto de los DDHH y reducción del estigma y discriminación en Personas con VIH en la región Centroamericana</a:t>
            </a:r>
            <a:r>
              <a:rPr lang="es-HN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SV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Actividades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es-SV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2.1. </a:t>
            </a:r>
            <a:r>
              <a:rPr lang="es-HN" dirty="0">
                <a:latin typeface="Arial" panose="020B0604020202020204" pitchFamily="34" charset="0"/>
                <a:cs typeface="Arial" panose="020B0604020202020204" pitchFamily="34" charset="0"/>
              </a:rPr>
              <a:t>Implementar herramientas de investigación que documenten la situación del estigma y discriminación de personas con VIH en Centroamérica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SV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2.2. </a:t>
            </a:r>
            <a:r>
              <a:rPr lang="es-HN" dirty="0">
                <a:latin typeface="Arial" panose="020B0604020202020204" pitchFamily="34" charset="0"/>
                <a:cs typeface="Arial" panose="020B0604020202020204" pitchFamily="34" charset="0"/>
              </a:rPr>
              <a:t>Elaborar un mecanismo regional de supervisión y monitoreo que incluya planes de trabajo de incidencia política sobre políticas de precios para garantizar el acceso universal a medicamentos para VIH</a:t>
            </a:r>
            <a:r>
              <a:rPr lang="es-HN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SV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2.3. </a:t>
            </a:r>
            <a:r>
              <a:rPr lang="es-HN" dirty="0">
                <a:latin typeface="Arial" panose="020B0604020202020204" pitchFamily="34" charset="0"/>
                <a:cs typeface="Arial" panose="020B0604020202020204" pitchFamily="34" charset="0"/>
              </a:rPr>
              <a:t>Formación de liderazgos en las personas con VIH de la región para la incidencia política para enfrentar estigma, discriminación, violaciones a los derechos humanos y supervisión y monitoreo de las políticas nacionales para garantizar el acceso universal.</a:t>
            </a: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SV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0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143000"/>
          </a:xfrm>
        </p:spPr>
        <p:txBody>
          <a:bodyPr>
            <a:normAutofit/>
          </a:bodyPr>
          <a:lstStyle/>
          <a:p>
            <a:r>
              <a:rPr lang="x-non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 DE LA NOTA CONCEPTUAL</a:t>
            </a:r>
            <a:endParaRPr lang="es-SV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23528" y="980728"/>
            <a:ext cx="856895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 3:</a:t>
            </a:r>
          </a:p>
          <a:p>
            <a:pPr algn="just"/>
            <a:endParaRPr lang="es-SV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HN" dirty="0" smtClean="0">
                <a:latin typeface="Arial" panose="020B0604020202020204" pitchFamily="34" charset="0"/>
                <a:cs typeface="Arial" panose="020B0604020202020204" pitchFamily="34" charset="0"/>
              </a:rPr>
              <a:t>Fortalecer </a:t>
            </a:r>
            <a:r>
              <a:rPr lang="es-HN" dirty="0">
                <a:latin typeface="Arial" panose="020B0604020202020204" pitchFamily="34" charset="0"/>
                <a:cs typeface="Arial" panose="020B0604020202020204" pitchFamily="34" charset="0"/>
              </a:rPr>
              <a:t>el movimiento regional de personas con VIH a través de la reestructuración de la REDCA</a:t>
            </a:r>
            <a:r>
              <a:rPr lang="es-HN" dirty="0" smtClean="0">
                <a:latin typeface="Arial" panose="020B0604020202020204" pitchFamily="34" charset="0"/>
                <a:cs typeface="Arial" panose="020B0604020202020204" pitchFamily="34" charset="0"/>
              </a:rPr>
              <a:t>+.</a:t>
            </a:r>
          </a:p>
          <a:p>
            <a:pPr algn="just"/>
            <a:endParaRPr lang="es-SV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Actividades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es-SV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3.1.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Financiar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acciones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fortalecimiento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para la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participación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efectiva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personas con VIH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SV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3.2.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Elaboración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implementación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directrices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para el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monitoreo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capacidades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desarrolladas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personas con VIH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SV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3.3.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Fortalecer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plataforma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comunicación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comunitaria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promover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dialogo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efectivo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entre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personas con VIH de la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región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SV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3.4. </a:t>
            </a:r>
            <a:r>
              <a:rPr lang="es-HN" dirty="0">
                <a:latin typeface="Arial" panose="020B0604020202020204" pitchFamily="34" charset="0"/>
                <a:cs typeface="Arial" panose="020B0604020202020204" pitchFamily="34" charset="0"/>
              </a:rPr>
              <a:t>Monitoreo y evaluación permanente del trabajo de REDCA+.</a:t>
            </a:r>
            <a:endParaRPr lang="es-SV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Finalmente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para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garantizar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implementación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todos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estos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contemplan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otras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actividades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relevantes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bajo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módulo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Gestión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Programas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SV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38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881</Words>
  <Application>Microsoft Office PowerPoint</Application>
  <PresentationFormat>Presentación en pantalla (4:3)</PresentationFormat>
  <Paragraphs>129</Paragraphs>
  <Slides>15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7" baseType="lpstr">
      <vt:lpstr>Tema de Office</vt:lpstr>
      <vt:lpstr>Hoja de cálculo</vt:lpstr>
      <vt:lpstr>NOTA CONCEPTUAL  REDCA+</vt:lpstr>
      <vt:lpstr>AGENDA</vt:lpstr>
      <vt:lpstr>ANTECEDENTES</vt:lpstr>
      <vt:lpstr>Presupuesto Final de la Propuesta US$</vt:lpstr>
      <vt:lpstr>OBJETIVOS DE LA NOTA CONCEPTUAL</vt:lpstr>
      <vt:lpstr>OBJETIVOS DE LA NOTA CONCEPTUAL</vt:lpstr>
      <vt:lpstr>OBJETIVOS DE LA NOTA CONCEPTUAL</vt:lpstr>
      <vt:lpstr>OBJETIVOS DE LA NOTA CONCEPTUAL</vt:lpstr>
      <vt:lpstr>OBJETIVOS DE LA NOTA CONCEPTUAL</vt:lpstr>
      <vt:lpstr>MODULOS DE LA NOTA CONCEPTUAL</vt:lpstr>
      <vt:lpstr>MODULOS DE LA NOTA CONCEPTUAL</vt:lpstr>
      <vt:lpstr>MODULOS DE LA NOTA CONCEPTUAL</vt:lpstr>
      <vt:lpstr>MODULOS DE LA NOTA CONCEPTUAL</vt:lpstr>
      <vt:lpstr>MODULOS DE LA NOTA CONCEPTUAL</vt:lpstr>
      <vt:lpstr>RUTA CRITICA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Charles Clayton Arévalo Coronado</dc:creator>
  <cp:lastModifiedBy>PATTY BARRIENTOS</cp:lastModifiedBy>
  <cp:revision>25</cp:revision>
  <dcterms:created xsi:type="dcterms:W3CDTF">2012-03-30T14:59:53Z</dcterms:created>
  <dcterms:modified xsi:type="dcterms:W3CDTF">2014-09-10T16:00:31Z</dcterms:modified>
</cp:coreProperties>
</file>