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-102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9F61-F5E4-47B3-B7BA-B99C5A26CF92}" type="datetimeFigureOut">
              <a:rPr lang="es-SV" smtClean="0"/>
              <a:pPr/>
              <a:t>11/09/2014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42D0-4EF3-4A0C-84E1-C8BAF63E5160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23243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9F61-F5E4-47B3-B7BA-B99C5A26CF92}" type="datetimeFigureOut">
              <a:rPr lang="es-SV" smtClean="0"/>
              <a:pPr/>
              <a:t>11/09/2014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42D0-4EF3-4A0C-84E1-C8BAF63E5160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96987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9F61-F5E4-47B3-B7BA-B99C5A26CF92}" type="datetimeFigureOut">
              <a:rPr lang="es-SV" smtClean="0"/>
              <a:pPr/>
              <a:t>11/09/2014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42D0-4EF3-4A0C-84E1-C8BAF63E5160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92529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9F61-F5E4-47B3-B7BA-B99C5A26CF92}" type="datetimeFigureOut">
              <a:rPr lang="es-SV" smtClean="0"/>
              <a:pPr/>
              <a:t>11/09/2014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42D0-4EF3-4A0C-84E1-C8BAF63E5160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781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9F61-F5E4-47B3-B7BA-B99C5A26CF92}" type="datetimeFigureOut">
              <a:rPr lang="es-SV" smtClean="0"/>
              <a:pPr/>
              <a:t>11/09/2014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42D0-4EF3-4A0C-84E1-C8BAF63E5160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86738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9F61-F5E4-47B3-B7BA-B99C5A26CF92}" type="datetimeFigureOut">
              <a:rPr lang="es-SV" smtClean="0"/>
              <a:pPr/>
              <a:t>11/09/2014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42D0-4EF3-4A0C-84E1-C8BAF63E5160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47756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9F61-F5E4-47B3-B7BA-B99C5A26CF92}" type="datetimeFigureOut">
              <a:rPr lang="es-SV" smtClean="0"/>
              <a:pPr/>
              <a:t>11/09/2014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42D0-4EF3-4A0C-84E1-C8BAF63E5160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52251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9F61-F5E4-47B3-B7BA-B99C5A26CF92}" type="datetimeFigureOut">
              <a:rPr lang="es-SV" smtClean="0"/>
              <a:pPr/>
              <a:t>11/09/2014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42D0-4EF3-4A0C-84E1-C8BAF63E5160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63746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9F61-F5E4-47B3-B7BA-B99C5A26CF92}" type="datetimeFigureOut">
              <a:rPr lang="es-SV" smtClean="0"/>
              <a:pPr/>
              <a:t>11/09/2014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42D0-4EF3-4A0C-84E1-C8BAF63E5160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72585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9F61-F5E4-47B3-B7BA-B99C5A26CF92}" type="datetimeFigureOut">
              <a:rPr lang="es-SV" smtClean="0"/>
              <a:pPr/>
              <a:t>11/09/2014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42D0-4EF3-4A0C-84E1-C8BAF63E5160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652469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9F61-F5E4-47B3-B7BA-B99C5A26CF92}" type="datetimeFigureOut">
              <a:rPr lang="es-SV" smtClean="0"/>
              <a:pPr/>
              <a:t>11/09/2014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42D0-4EF3-4A0C-84E1-C8BAF63E5160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23259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69F61-F5E4-47B3-B7BA-B99C5A26CF92}" type="datetimeFigureOut">
              <a:rPr lang="es-SV" smtClean="0"/>
              <a:pPr/>
              <a:t>11/09/2014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142D0-4EF3-4A0C-84E1-C8BAF63E5160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94784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Gestión de Subvenciones: Distribución de programa</a:t>
            </a:r>
            <a:endParaRPr lang="es-SV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2926080"/>
            <a:ext cx="10515600" cy="2782390"/>
          </a:xfrm>
        </p:spPr>
        <p:txBody>
          <a:bodyPr/>
          <a:lstStyle/>
          <a:p>
            <a:r>
              <a:rPr lang="es-SV" dirty="0" smtClean="0"/>
              <a:t>Dr. Ana Isabel Nieto (Coordinadora Programa Nacional de ITS/VIH/SIDA)</a:t>
            </a:r>
          </a:p>
          <a:p>
            <a:r>
              <a:rPr lang="es-SV" dirty="0" smtClean="0"/>
              <a:t>Dr. Julio Garay Ramos (Coordinador Programa Nacional de Tuberculosis y Enfermedades Respiratorias</a:t>
            </a:r>
          </a:p>
          <a:p>
            <a:r>
              <a:rPr lang="es-SV" dirty="0" smtClean="0"/>
              <a:t>Dr. Jaime Enrique Alemán (Coordinador Programa Nacional de Malaria)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xmlns="" val="7809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Asignación de recursos del Fondo Mundial por componente:</a:t>
            </a:r>
            <a:endParaRPr lang="es-SV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33021410"/>
              </p:ext>
            </p:extLst>
          </p:nvPr>
        </p:nvGraphicFramePr>
        <p:xfrm>
          <a:off x="838200" y="1825625"/>
          <a:ext cx="10515600" cy="4405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3600" dirty="0" smtClean="0"/>
                        <a:t>Componentes</a:t>
                      </a:r>
                      <a:endParaRPr lang="es-SV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3600" dirty="0" smtClean="0"/>
                        <a:t>Recursos asignados USD</a:t>
                      </a:r>
                      <a:endParaRPr lang="es-SV" sz="3600" dirty="0"/>
                    </a:p>
                  </a:txBody>
                  <a:tcPr/>
                </a:tc>
              </a:tr>
              <a:tr h="930638">
                <a:tc>
                  <a:txBody>
                    <a:bodyPr/>
                    <a:lstStyle/>
                    <a:p>
                      <a:r>
                        <a:rPr lang="es-SV" sz="3600" dirty="0" smtClean="0"/>
                        <a:t>VIH/SIDA</a:t>
                      </a:r>
                      <a:endParaRPr lang="es-SV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3600" dirty="0" smtClean="0"/>
                        <a:t>$</a:t>
                      </a:r>
                      <a:r>
                        <a:rPr lang="es-SV" sz="3600" baseline="0" dirty="0" smtClean="0"/>
                        <a:t> 5,461,952.00</a:t>
                      </a:r>
                      <a:endParaRPr lang="es-SV" sz="3600" dirty="0"/>
                    </a:p>
                  </a:txBody>
                  <a:tcPr anchor="ctr"/>
                </a:tc>
              </a:tr>
              <a:tr h="901337">
                <a:tc>
                  <a:txBody>
                    <a:bodyPr/>
                    <a:lstStyle/>
                    <a:p>
                      <a:r>
                        <a:rPr lang="es-SV" sz="3600" dirty="0" smtClean="0"/>
                        <a:t>Tuberculosis</a:t>
                      </a:r>
                      <a:endParaRPr lang="es-SV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3600" dirty="0" smtClean="0"/>
                        <a:t>$ 9,817,854.00</a:t>
                      </a:r>
                      <a:endParaRPr lang="es-SV" sz="3600" dirty="0"/>
                    </a:p>
                  </a:txBody>
                  <a:tcPr anchor="ctr"/>
                </a:tc>
              </a:tr>
              <a:tr h="966651">
                <a:tc>
                  <a:txBody>
                    <a:bodyPr/>
                    <a:lstStyle/>
                    <a:p>
                      <a:r>
                        <a:rPr lang="es-SV" sz="3600" dirty="0" smtClean="0"/>
                        <a:t>Malaria</a:t>
                      </a:r>
                      <a:endParaRPr lang="es-SV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3600" dirty="0" smtClean="0"/>
                        <a:t>$ 3,855,132.00</a:t>
                      </a:r>
                      <a:endParaRPr lang="es-SV" sz="3600" dirty="0"/>
                    </a:p>
                  </a:txBody>
                  <a:tcPr anchor="ctr"/>
                </a:tc>
              </a:tr>
              <a:tr h="966651">
                <a:tc>
                  <a:txBody>
                    <a:bodyPr/>
                    <a:lstStyle/>
                    <a:p>
                      <a:r>
                        <a:rPr lang="es-SV" sz="3600" b="1" dirty="0" smtClean="0"/>
                        <a:t>Total</a:t>
                      </a:r>
                      <a:endParaRPr lang="es-SV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3600" b="1" dirty="0" smtClean="0"/>
                        <a:t>$ 19,134,938.00</a:t>
                      </a:r>
                      <a:endParaRPr lang="es-SV" sz="36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129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SV" sz="3200" dirty="0" smtClean="0"/>
              <a:t>Justificación de recursos asignados por componente:</a:t>
            </a:r>
            <a:endParaRPr lang="es-SV" sz="32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4782605"/>
              </p:ext>
            </p:extLst>
          </p:nvPr>
        </p:nvGraphicFramePr>
        <p:xfrm>
          <a:off x="1046748" y="978419"/>
          <a:ext cx="9573126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1042"/>
                <a:gridCol w="3191042"/>
                <a:gridCol w="3191042"/>
              </a:tblGrid>
              <a:tr h="857830">
                <a:tc>
                  <a:txBody>
                    <a:bodyPr/>
                    <a:lstStyle/>
                    <a:p>
                      <a:pPr algn="ctr"/>
                      <a:endParaRPr lang="es-SV" sz="2000" dirty="0" smtClean="0"/>
                    </a:p>
                    <a:p>
                      <a:pPr algn="ctr"/>
                      <a:r>
                        <a:rPr lang="es-SV" sz="2000" dirty="0" smtClean="0"/>
                        <a:t>VIH/SIDA</a:t>
                      </a:r>
                    </a:p>
                    <a:p>
                      <a:pPr algn="ctr"/>
                      <a:endParaRPr lang="es-SV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000" dirty="0" smtClean="0"/>
                        <a:t>Tuberculosis</a:t>
                      </a:r>
                      <a:endParaRPr lang="es-SV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000" dirty="0" smtClean="0"/>
                        <a:t>Malaria</a:t>
                      </a:r>
                      <a:endParaRPr lang="es-SV" sz="2000" dirty="0"/>
                    </a:p>
                  </a:txBody>
                  <a:tcPr anchor="ctr"/>
                </a:tc>
              </a:tr>
              <a:tr h="403153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s-SV" sz="1700" dirty="0" smtClean="0"/>
                        <a:t>Enfoque multisectorial a todo los niveles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SV" sz="1700" dirty="0" smtClean="0"/>
                        <a:t>Enfermedad </a:t>
                      </a:r>
                      <a:r>
                        <a:rPr lang="es-SV" sz="1700" dirty="0" smtClean="0"/>
                        <a:t>universal con alta prevalencia</a:t>
                      </a:r>
                      <a:r>
                        <a:rPr lang="es-SV" sz="1700" baseline="0" dirty="0" smtClean="0"/>
                        <a:t> en poblaciones clave</a:t>
                      </a:r>
                      <a:endParaRPr lang="es-SV" sz="1700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es-SV" sz="1700" dirty="0" smtClean="0"/>
                        <a:t>PEN</a:t>
                      </a:r>
                      <a:r>
                        <a:rPr lang="es-SV" sz="1700" baseline="0" dirty="0" smtClean="0"/>
                        <a:t> multisectorial con participación de sociedad civil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SV" sz="1700" baseline="0" dirty="0" smtClean="0"/>
                        <a:t>Crear iniciativa local y calificada para que las decisiones políticas sean permanentes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SV" sz="1700" baseline="0" dirty="0" smtClean="0"/>
                        <a:t>Reconocimiento </a:t>
                      </a:r>
                      <a:r>
                        <a:rPr lang="es-SV" sz="1700" baseline="0" dirty="0" smtClean="0"/>
                        <a:t>y asidero político legal para el uso y gestión de los fondos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es-SV" sz="1700" baseline="0" dirty="0" smtClean="0"/>
                    </a:p>
                    <a:p>
                      <a:pPr marL="342900" indent="-342900">
                        <a:buAutoNum type="arabicParenR"/>
                      </a:pPr>
                      <a:endParaRPr lang="es-SV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s-SV" sz="1700" baseline="0" dirty="0" smtClean="0"/>
                        <a:t>Enfoque multisectorial a todos los niveles (OGS y S.C.)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SV" sz="1700" baseline="0" dirty="0" smtClean="0"/>
                        <a:t>Enfermedad universal (Grupos vulnerables y de mayor riesgo)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s-SV" sz="1700" dirty="0" smtClean="0"/>
                        <a:t>Posicionamiento global (todas las</a:t>
                      </a:r>
                      <a:r>
                        <a:rPr lang="es-SV" sz="1700" baseline="0" dirty="0" smtClean="0"/>
                        <a:t> Regiones y todas las poblaciones)</a:t>
                      </a:r>
                      <a:endParaRPr lang="es-SV" sz="1700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es-SV" sz="1700" dirty="0" smtClean="0"/>
                        <a:t>PEN multisectorial con participación de sociedad civil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SV" sz="1700" dirty="0" smtClean="0"/>
                        <a:t>Máxima calificación A1 (buen ejecutor/Cumplimiento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SV" sz="1700" dirty="0" smtClean="0"/>
                        <a:t>Capacidad instalada para la ejecución de los recursos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SV" sz="1700" dirty="0" smtClean="0"/>
                        <a:t>La</a:t>
                      </a:r>
                      <a:r>
                        <a:rPr lang="es-SV" sz="1700" baseline="0" dirty="0" smtClean="0"/>
                        <a:t> Tb y  su relación con enfermedades respiratorias y crónicas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s-SV" sz="1700" baseline="0" dirty="0" smtClean="0"/>
                        <a:t>Enfoque multisectorial a todos los niveles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SV" sz="1700" dirty="0" smtClean="0"/>
                        <a:t>Grupos de riesgo bien definidos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SV" sz="1700" dirty="0" smtClean="0"/>
                        <a:t>PEN multisectorial con participación de sociedad civil (En proceso de elaboración)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SV" sz="1700" dirty="0" smtClean="0"/>
                        <a:t>Necesidad</a:t>
                      </a:r>
                      <a:r>
                        <a:rPr lang="es-SV" sz="1700" baseline="0" dirty="0" smtClean="0"/>
                        <a:t> de generar capacidad operativa para la certificación local de áreas libres de malaria</a:t>
                      </a:r>
                    </a:p>
                    <a:p>
                      <a:pPr marL="0" indent="0">
                        <a:buNone/>
                      </a:pPr>
                      <a:endParaRPr lang="es-SV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954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8106394"/>
              </p:ext>
            </p:extLst>
          </p:nvPr>
        </p:nvGraphicFramePr>
        <p:xfrm>
          <a:off x="838200" y="422910"/>
          <a:ext cx="10515600" cy="5243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1373218">
                <a:tc>
                  <a:txBody>
                    <a:bodyPr/>
                    <a:lstStyle/>
                    <a:p>
                      <a:pPr algn="ctr"/>
                      <a:endParaRPr lang="es-SV" sz="2000" dirty="0" smtClean="0"/>
                    </a:p>
                    <a:p>
                      <a:pPr algn="ctr"/>
                      <a:r>
                        <a:rPr lang="es-SV" sz="2000" dirty="0" smtClean="0"/>
                        <a:t>VIH/SIDA</a:t>
                      </a:r>
                    </a:p>
                    <a:p>
                      <a:pPr algn="ctr"/>
                      <a:endParaRPr lang="es-SV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000" dirty="0" smtClean="0"/>
                        <a:t>Tuberculosis</a:t>
                      </a:r>
                      <a:endParaRPr lang="es-SV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000" dirty="0" smtClean="0"/>
                        <a:t>Malaria</a:t>
                      </a:r>
                      <a:endParaRPr lang="es-SV" sz="2000" dirty="0"/>
                    </a:p>
                  </a:txBody>
                  <a:tcPr anchor="ctr"/>
                </a:tc>
              </a:tr>
              <a:tr h="386997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SV" baseline="0" dirty="0" smtClean="0"/>
                        <a:t>8) Enfermedad de evolución crónica</a:t>
                      </a:r>
                    </a:p>
                    <a:p>
                      <a:pPr marL="0" indent="0">
                        <a:buNone/>
                      </a:pPr>
                      <a:r>
                        <a:rPr lang="es-SV" baseline="0" dirty="0" smtClean="0"/>
                        <a:t>9) Capacidad local operativa y red de laboratorios funcionando</a:t>
                      </a:r>
                    </a:p>
                    <a:p>
                      <a:pPr marL="0" indent="0">
                        <a:buNone/>
                      </a:pPr>
                      <a:r>
                        <a:rPr lang="es-SV" baseline="0" dirty="0" smtClean="0"/>
                        <a:t>10) Abordaje, C.I, y coinfección como prioridad.</a:t>
                      </a:r>
                    </a:p>
                    <a:p>
                      <a:pPr marL="0" indent="0">
                        <a:buNone/>
                      </a:pPr>
                      <a:r>
                        <a:rPr lang="es-SV" baseline="0" dirty="0" smtClean="0"/>
                        <a:t>11) Protección social y mayor impacto en la Disminución de la Mortalidad por coinfección.</a:t>
                      </a:r>
                    </a:p>
                    <a:p>
                      <a:pPr marL="0" indent="0">
                        <a:buNone/>
                      </a:pPr>
                      <a:endParaRPr lang="es-SV" baseline="0" dirty="0" smtClean="0"/>
                    </a:p>
                    <a:p>
                      <a:pPr marL="0" indent="0">
                        <a:buNone/>
                      </a:pP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SV" dirty="0" smtClean="0"/>
                        <a:t>5) Prevención de la reintroducción de malaria en áreas libres a partir</a:t>
                      </a:r>
                      <a:r>
                        <a:rPr lang="es-SV" baseline="0" dirty="0" smtClean="0"/>
                        <a:t> de casos importados de otros países</a:t>
                      </a:r>
                      <a:endParaRPr lang="es-SV" dirty="0" smtClean="0"/>
                    </a:p>
                    <a:p>
                      <a:pPr marL="0" indent="0">
                        <a:buNone/>
                      </a:pPr>
                      <a:r>
                        <a:rPr lang="es-SV" dirty="0" smtClean="0"/>
                        <a:t>6) Reacción operativa inmediata  para el control oportuno de brotes</a:t>
                      </a:r>
                    </a:p>
                    <a:p>
                      <a:pPr marL="0" indent="0">
                        <a:buNone/>
                      </a:pPr>
                      <a:r>
                        <a:rPr lang="es-SV" dirty="0" smtClean="0"/>
                        <a:t>7) Certificación de</a:t>
                      </a:r>
                      <a:r>
                        <a:rPr lang="es-SV" baseline="0" dirty="0" smtClean="0"/>
                        <a:t> país libre de malaria y que sea sostenible a largo plazo</a:t>
                      </a:r>
                      <a:r>
                        <a:rPr lang="es-SV" dirty="0" smtClean="0"/>
                        <a:t> </a:t>
                      </a:r>
                    </a:p>
                    <a:p>
                      <a:pPr marL="0" indent="0">
                        <a:buNone/>
                      </a:pP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9354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847503" y="2967335"/>
            <a:ext cx="4497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Muchas gracias</a:t>
            </a:r>
            <a:endParaRPr lang="es-E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097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320</Words>
  <Application>Microsoft Office PowerPoint</Application>
  <PresentationFormat>Personalizado</PresentationFormat>
  <Paragraphs>48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Gestión de Subvenciones: Distribución de programa</vt:lpstr>
      <vt:lpstr>Asignación de recursos del Fondo Mundial por componente:</vt:lpstr>
      <vt:lpstr>Justificación de recursos asignados por componente: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Enrique Aleman</dc:creator>
  <cp:lastModifiedBy>anieto</cp:lastModifiedBy>
  <cp:revision>12</cp:revision>
  <cp:lastPrinted>2014-09-10T21:24:15Z</cp:lastPrinted>
  <dcterms:created xsi:type="dcterms:W3CDTF">2014-09-10T17:03:24Z</dcterms:created>
  <dcterms:modified xsi:type="dcterms:W3CDTF">2014-09-11T13:51:46Z</dcterms:modified>
</cp:coreProperties>
</file>