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57" r:id="rId2"/>
    <p:sldId id="296" r:id="rId3"/>
    <p:sldId id="300" r:id="rId4"/>
    <p:sldId id="297" r:id="rId5"/>
    <p:sldId id="292" r:id="rId6"/>
    <p:sldId id="301" r:id="rId7"/>
    <p:sldId id="298" r:id="rId8"/>
    <p:sldId id="302" r:id="rId9"/>
    <p:sldId id="290" r:id="rId10"/>
    <p:sldId id="303" r:id="rId11"/>
    <p:sldId id="307" r:id="rId12"/>
    <p:sldId id="305" r:id="rId13"/>
    <p:sldId id="293" r:id="rId14"/>
    <p:sldId id="282" r:id="rId15"/>
    <p:sldId id="294" r:id="rId16"/>
    <p:sldId id="284" r:id="rId17"/>
    <p:sldId id="283" r:id="rId18"/>
    <p:sldId id="278" r:id="rId19"/>
    <p:sldId id="268" r:id="rId20"/>
    <p:sldId id="286" r:id="rId21"/>
    <p:sldId id="280" r:id="rId22"/>
    <p:sldId id="281" r:id="rId23"/>
    <p:sldId id="306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Gr&#225;fico%20e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5"/>
  <c:chart>
    <c:title>
      <c:tx>
        <c:rich>
          <a:bodyPr/>
          <a:lstStyle/>
          <a:p>
            <a:pPr>
              <a:defRPr/>
            </a:pPr>
            <a:r>
              <a:rPr lang="es-MX" dirty="0"/>
              <a:t>Porcentaje y número de casos nuevos de tuberculosis todas las formas notificados por Proveedores No PNT, años</a:t>
            </a:r>
            <a:r>
              <a:rPr lang="es-SV" dirty="0"/>
              <a:t> 2007 al 2013 </a:t>
            </a:r>
            <a:r>
              <a:rPr lang="es-ES_tradnl" dirty="0"/>
              <a:t>El Salvador</a:t>
            </a:r>
            <a:endParaRPr lang="es-ES" dirty="0"/>
          </a:p>
          <a:p>
            <a:pPr>
              <a:defRPr/>
            </a:pPr>
            <a:endParaRPr lang="es-E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7682054204139189"/>
          <c:y val="0.22655926084423544"/>
          <c:w val="0.77238616267358673"/>
          <c:h val="0.59476515766585514"/>
        </c:manualLayout>
      </c:layout>
      <c:barChart>
        <c:barDir val="col"/>
        <c:grouping val="percentStacked"/>
        <c:ser>
          <c:idx val="0"/>
          <c:order val="0"/>
          <c:tx>
            <c:strRef>
              <c:f>'[Gráfico en Microsoft Office PowerPoint]Sheet1'!$A$2</c:f>
              <c:strCache>
                <c:ptCount val="1"/>
                <c:pt idx="0">
                  <c:v>PNT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81%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77.1%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74.3%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67.5%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69.4%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63.2%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60.8%</a:t>
                    </a:r>
                    <a:endParaRPr lang="en-US" dirty="0"/>
                  </a:p>
                </c:rich>
              </c:tx>
              <c:showVal val="1"/>
            </c:dLbl>
            <c:numFmt formatCode="General" sourceLinked="0"/>
            <c:showVal val="1"/>
          </c:dLbls>
          <c:cat>
            <c:strRef>
              <c:f>'[Gráfico en Microsoft Office PowerPoint]Sheet1'!$B$1:$H$1</c:f>
              <c:strCache>
                <c:ptCount val="7"/>
                <c:pt idx="0">
                  <c:v> Año 2007</c:v>
                </c:pt>
                <c:pt idx="1">
                  <c:v>Año 2008</c:v>
                </c:pt>
                <c:pt idx="2">
                  <c:v>Año 2009</c:v>
                </c:pt>
                <c:pt idx="3">
                  <c:v>Año 2010</c:v>
                </c:pt>
                <c:pt idx="4">
                  <c:v>Año 2011</c:v>
                </c:pt>
                <c:pt idx="5">
                  <c:v>Año 2012</c:v>
                </c:pt>
                <c:pt idx="6">
                  <c:v>Año 2013</c:v>
                </c:pt>
              </c:strCache>
            </c:strRef>
          </c:cat>
          <c:val>
            <c:numRef>
              <c:f>'[Gráfico en Microsoft Office PowerPoint]Sheet1'!$B$2:$H$2</c:f>
              <c:numCache>
                <c:formatCode>0</c:formatCode>
                <c:ptCount val="7"/>
                <c:pt idx="0">
                  <c:v>1349</c:v>
                </c:pt>
                <c:pt idx="1">
                  <c:v>1324</c:v>
                </c:pt>
                <c:pt idx="2">
                  <c:v>1253</c:v>
                </c:pt>
                <c:pt idx="3">
                  <c:v>1147</c:v>
                </c:pt>
                <c:pt idx="4">
                  <c:v>1315</c:v>
                </c:pt>
                <c:pt idx="5">
                  <c:v>1309</c:v>
                </c:pt>
                <c:pt idx="6">
                  <c:v>1310</c:v>
                </c:pt>
              </c:numCache>
            </c:numRef>
          </c:val>
        </c:ser>
        <c:ser>
          <c:idx val="1"/>
          <c:order val="1"/>
          <c:tx>
            <c:strRef>
              <c:f>'[Gráfico en Microsoft Office PowerPoint]Sheet1'!$A$3</c:f>
              <c:strCache>
                <c:ptCount val="1"/>
                <c:pt idx="0">
                  <c:v>NO PNT PRIVADO</c:v>
                </c:pt>
              </c:strCache>
            </c:strRef>
          </c:tx>
          <c:cat>
            <c:strRef>
              <c:f>'[Gráfico en Microsoft Office PowerPoint]Sheet1'!$B$1:$H$1</c:f>
              <c:strCache>
                <c:ptCount val="7"/>
                <c:pt idx="0">
                  <c:v> Año 2007</c:v>
                </c:pt>
                <c:pt idx="1">
                  <c:v>Año 2008</c:v>
                </c:pt>
                <c:pt idx="2">
                  <c:v>Año 2009</c:v>
                </c:pt>
                <c:pt idx="3">
                  <c:v>Año 2010</c:v>
                </c:pt>
                <c:pt idx="4">
                  <c:v>Año 2011</c:v>
                </c:pt>
                <c:pt idx="5">
                  <c:v>Año 2012</c:v>
                </c:pt>
                <c:pt idx="6">
                  <c:v>Año 2013</c:v>
                </c:pt>
              </c:strCache>
            </c:strRef>
          </c:cat>
          <c:val>
            <c:numRef>
              <c:f>'[Gráfico en Microsoft Office PowerPoint]Sheet1'!$B$3:$H$3</c:f>
              <c:numCache>
                <c:formatCode>0</c:formatCode>
                <c:ptCount val="7"/>
                <c:pt idx="0">
                  <c:v>22</c:v>
                </c:pt>
                <c:pt idx="1">
                  <c:v>37</c:v>
                </c:pt>
                <c:pt idx="2">
                  <c:v>54</c:v>
                </c:pt>
                <c:pt idx="3">
                  <c:v>85</c:v>
                </c:pt>
                <c:pt idx="4">
                  <c:v>30</c:v>
                </c:pt>
                <c:pt idx="5">
                  <c:v>50</c:v>
                </c:pt>
                <c:pt idx="6">
                  <c:v>30</c:v>
                </c:pt>
              </c:numCache>
            </c:numRef>
          </c:val>
        </c:ser>
        <c:ser>
          <c:idx val="2"/>
          <c:order val="2"/>
          <c:tx>
            <c:strRef>
              <c:f>'[Gráfico en Microsoft Office PowerPoint]Sheet1'!$A$4</c:f>
              <c:strCache>
                <c:ptCount val="1"/>
                <c:pt idx="0">
                  <c:v>NO PNT PUBLICO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17.7%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20.8%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22.5%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27.5%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29.1%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34.3%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37.8%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'[Gráfico en Microsoft Office PowerPoint]Sheet1'!$B$1:$H$1</c:f>
              <c:strCache>
                <c:ptCount val="7"/>
                <c:pt idx="0">
                  <c:v> Año 2007</c:v>
                </c:pt>
                <c:pt idx="1">
                  <c:v>Año 2008</c:v>
                </c:pt>
                <c:pt idx="2">
                  <c:v>Año 2009</c:v>
                </c:pt>
                <c:pt idx="3">
                  <c:v>Año 2010</c:v>
                </c:pt>
                <c:pt idx="4">
                  <c:v>Año 2011</c:v>
                </c:pt>
                <c:pt idx="5">
                  <c:v>Año 2012</c:v>
                </c:pt>
                <c:pt idx="6">
                  <c:v>Año 2013</c:v>
                </c:pt>
              </c:strCache>
            </c:strRef>
          </c:cat>
          <c:val>
            <c:numRef>
              <c:f>'[Gráfico en Microsoft Office PowerPoint]Sheet1'!$B$4:$H$4</c:f>
              <c:numCache>
                <c:formatCode>0</c:formatCode>
                <c:ptCount val="7"/>
                <c:pt idx="0">
                  <c:v>295</c:v>
                </c:pt>
                <c:pt idx="1">
                  <c:v>357</c:v>
                </c:pt>
                <c:pt idx="2">
                  <c:v>379</c:v>
                </c:pt>
                <c:pt idx="3">
                  <c:v>468</c:v>
                </c:pt>
                <c:pt idx="4">
                  <c:v>551</c:v>
                </c:pt>
                <c:pt idx="5">
                  <c:v>711</c:v>
                </c:pt>
                <c:pt idx="6">
                  <c:v>813</c:v>
                </c:pt>
              </c:numCache>
            </c:numRef>
          </c:val>
        </c:ser>
        <c:gapWidth val="95"/>
        <c:overlap val="100"/>
        <c:axId val="53550464"/>
        <c:axId val="53573888"/>
      </c:barChart>
      <c:catAx>
        <c:axId val="53550464"/>
        <c:scaling>
          <c:orientation val="minMax"/>
        </c:scaling>
        <c:axPos val="b"/>
        <c:majorTickMark val="none"/>
        <c:tickLblPos val="nextTo"/>
        <c:crossAx val="53573888"/>
        <c:crosses val="autoZero"/>
        <c:auto val="1"/>
        <c:lblAlgn val="ctr"/>
        <c:lblOffset val="100"/>
      </c:catAx>
      <c:valAx>
        <c:axId val="535738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smtClean="0"/>
                  <a:t>Porcentaje de casos</a:t>
                </a:r>
                <a:endParaRPr lang="es-ES" dirty="0"/>
              </a:p>
            </c:rich>
          </c:tx>
          <c:layout>
            <c:manualLayout>
              <c:xMode val="edge"/>
              <c:yMode val="edge"/>
              <c:x val="6.2462277349662407E-2"/>
              <c:y val="0.3540507458211794"/>
            </c:manualLayout>
          </c:layout>
        </c:title>
        <c:numFmt formatCode="0%" sourceLinked="1"/>
        <c:majorTickMark val="none"/>
        <c:tickLblPos val="nextTo"/>
        <c:crossAx val="535504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100"/>
      </a:pPr>
      <a:endParaRPr lang="es-E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0.58261</cdr:x>
      <cdr:y>0.09412</cdr:y>
    </cdr:from>
    <cdr:to>
      <cdr:x>0.76522</cdr:x>
      <cdr:y>0.20037</cdr:y>
    </cdr:to>
    <cdr:sp macro="" textlink="">
      <cdr:nvSpPr>
        <cdr:cNvPr id="2" name="Oval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86346" y="571504"/>
          <a:ext cx="1500198" cy="645194"/>
        </a:xfrm>
        <a:prstGeom xmlns:a="http://schemas.openxmlformats.org/drawingml/2006/main" prst="ellipse">
          <a:avLst/>
        </a:prstGeom>
        <a:gradFill xmlns:a="http://schemas.openxmlformats.org/drawingml/2006/main" rotWithShape="1">
          <a:gsLst>
            <a:gs pos="0">
              <a:srgbClr val="4F81BD">
                <a:tint val="50000"/>
                <a:satMod val="300000"/>
              </a:srgbClr>
            </a:gs>
            <a:gs pos="35000">
              <a:srgbClr val="4F81BD">
                <a:tint val="37000"/>
                <a:satMod val="300000"/>
              </a:srgbClr>
            </a:gs>
            <a:gs pos="100000">
              <a:srgbClr val="4F81BD">
                <a:tint val="15000"/>
                <a:satMod val="350000"/>
              </a:srgbClr>
            </a:gs>
          </a:gsLst>
          <a:lin ang="16200000" scaled="1"/>
        </a:gradFill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headEnd/>
          <a:tailEnd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anchor="ctr"/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r>
            <a:rPr lang="es-ES" sz="1000" dirty="0">
              <a:solidFill>
                <a:srgbClr val="111111"/>
              </a:solidFill>
              <a:latin typeface="Arial Narrow" pitchFamily="34" charset="0"/>
            </a:rPr>
            <a:t>Implementación de la novena</a:t>
          </a:r>
        </a:p>
        <a:p xmlns:a="http://schemas.openxmlformats.org/drawingml/2006/main">
          <a:pPr algn="ctr">
            <a:defRPr/>
          </a:pPr>
          <a:r>
            <a:rPr lang="es-ES" sz="1000" dirty="0">
              <a:solidFill>
                <a:srgbClr val="111111"/>
              </a:solidFill>
              <a:latin typeface="Arial Narrow" pitchFamily="34" charset="0"/>
            </a:rPr>
            <a:t> ronda del </a:t>
          </a:r>
          <a:r>
            <a:rPr lang="es-ES" sz="1000" dirty="0" smtClean="0">
              <a:solidFill>
                <a:srgbClr val="111111"/>
              </a:solidFill>
              <a:latin typeface="Arial Narrow" pitchFamily="34" charset="0"/>
            </a:rPr>
            <a:t>Fondo </a:t>
          </a:r>
          <a:r>
            <a:rPr lang="es-ES" sz="1000" dirty="0">
              <a:solidFill>
                <a:srgbClr val="111111"/>
              </a:solidFill>
              <a:latin typeface="Arial Narrow" pitchFamily="34" charset="0"/>
            </a:rPr>
            <a:t>M</a:t>
          </a:r>
          <a:r>
            <a:rPr lang="es-ES" sz="1000" dirty="0" smtClean="0">
              <a:solidFill>
                <a:srgbClr val="111111"/>
              </a:solidFill>
              <a:latin typeface="Arial Narrow" pitchFamily="34" charset="0"/>
            </a:rPr>
            <a:t>undial </a:t>
          </a:r>
          <a:endParaRPr lang="es-ES" sz="1000" dirty="0">
            <a:solidFill>
              <a:srgbClr val="111111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0.60112</cdr:x>
      <cdr:y>0.20474</cdr:y>
    </cdr:from>
    <cdr:to>
      <cdr:x>0.62826</cdr:x>
      <cdr:y>0.27093</cdr:y>
    </cdr:to>
    <cdr:sp macro="" textlink="">
      <cdr:nvSpPr>
        <cdr:cNvPr id="3" name="8 Flecha derecha"/>
        <cdr:cNvSpPr/>
      </cdr:nvSpPr>
      <cdr:spPr bwMode="auto">
        <a:xfrm xmlns:a="http://schemas.openxmlformats.org/drawingml/2006/main" rot="7060818">
          <a:off x="4848905" y="1332710"/>
          <a:ext cx="401919" cy="222973"/>
        </a:xfrm>
        <a:prstGeom xmlns:a="http://schemas.openxmlformats.org/drawingml/2006/main" prst="rightArrow">
          <a:avLst>
            <a:gd name="adj1" fmla="val 25703"/>
            <a:gd name="adj2" fmla="val 50000"/>
          </a:avLst>
        </a:prstGeom>
        <a:solidFill xmlns:a="http://schemas.openxmlformats.org/drawingml/2006/main">
          <a:srgbClr val="F79646">
            <a:lumMod val="20000"/>
            <a:lumOff val="80000"/>
          </a:srgbClr>
        </a:solidFill>
        <a:ln xmlns:a="http://schemas.openxmlformats.org/drawingml/2006/main" w="12700" cap="flat" cmpd="sng" algn="ctr">
          <a:solidFill>
            <a:srgbClr val="9BBB59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endParaRPr lang="es-SV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620F2-FE9E-42BF-A523-A922B2ACAA31}" type="datetimeFigureOut">
              <a:rPr lang="es-ES" smtClean="0"/>
              <a:pPr/>
              <a:t>28/11/2014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13471-CFF7-4B42-900C-6D28CB397E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35500-7282-4FC7-A81D-EFD90007A922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28/11/2014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99488" y="0"/>
            <a:ext cx="5445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95" t="4068" r="6029"/>
          <a:stretch>
            <a:fillRect/>
          </a:stretch>
        </p:blipFill>
        <p:spPr bwMode="auto">
          <a:xfrm>
            <a:off x="0" y="-11113"/>
            <a:ext cx="482600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>
            <a:spLocks noChangeArrowheads="1"/>
          </p:cNvSpPr>
          <p:nvPr userDrawn="1"/>
        </p:nvSpPr>
        <p:spPr bwMode="auto">
          <a:xfrm>
            <a:off x="1582738" y="19050"/>
            <a:ext cx="592772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SV" altLang="es-SV" sz="1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Ministerio de Salud</a:t>
            </a:r>
          </a:p>
          <a:p>
            <a:pPr algn="ctr" eaLnBrk="1" hangingPunct="1">
              <a:defRPr/>
            </a:pPr>
            <a:r>
              <a:rPr lang="es-SV" altLang="es-SV" sz="9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Programa Nacional de Tuberculosis y Enfermedades Respiratorias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SV" noProof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8F348-BAB7-4B83-9602-37E5B529D884}" type="slidenum">
              <a:rPr lang="en-US" altLang="es-SV"/>
              <a:pPr/>
              <a:t>‹Nº›</a:t>
            </a:fld>
            <a:endParaRPr lang="en-US" altLang="es-SV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28/11/2014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28/11/2014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28/11/2014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28/11/2014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28/11/2014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28/11/2014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28/11/2014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428596" y="1285860"/>
            <a:ext cx="8072494" cy="25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ES" altLang="es-SV" sz="3600" dirty="0" smtClean="0">
                <a:latin typeface="Bell MT" pitchFamily="18" charset="0"/>
              </a:rPr>
              <a:t>“¿Como ha impactado el  financiamiento de Fondo Mundial en la vida de las personas afectadas por tuberculosis en El Salvador , 9na ronda de Tuberculosis?”</a:t>
            </a:r>
            <a:endParaRPr lang="es-ES" altLang="es-SV" sz="3600" b="1" dirty="0">
              <a:latin typeface="Bell MT" pitchFamily="18" charset="0"/>
            </a:endParaRPr>
          </a:p>
        </p:txBody>
      </p:sp>
      <p:sp>
        <p:nvSpPr>
          <p:cNvPr id="5" name="Subtítulo 2"/>
          <p:cNvSpPr txBox="1">
            <a:spLocks noGrp="1"/>
          </p:cNvSpPr>
          <p:nvPr>
            <p:ph type="subTitle" idx="1"/>
          </p:nvPr>
        </p:nvSpPr>
        <p:spPr bwMode="auto">
          <a:xfrm>
            <a:off x="1428728" y="414338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s-ES" altLang="es-SV" sz="2000" b="1" dirty="0">
                <a:solidFill>
                  <a:srgbClr val="000000"/>
                </a:solidFill>
                <a:latin typeface="Calibri" pitchFamily="34" charset="0"/>
              </a:rPr>
              <a:t>Dr. Julio Garay Ramos</a:t>
            </a:r>
          </a:p>
          <a:p>
            <a:pPr algn="ctr" eaLnBrk="1" hangingPunct="1"/>
            <a:r>
              <a:rPr lang="es-ES" altLang="es-SV" sz="1200" dirty="0">
                <a:solidFill>
                  <a:srgbClr val="000000"/>
                </a:solidFill>
              </a:rPr>
              <a:t>Coordinador de Programa Nacional de Tuberculosis y Enfermedades Respiratorias</a:t>
            </a:r>
          </a:p>
        </p:txBody>
      </p:sp>
      <p:pic>
        <p:nvPicPr>
          <p:cNvPr id="6" name="5 Imagen"/>
          <p:cNvPicPr/>
          <p:nvPr/>
        </p:nvPicPr>
        <p:blipFill>
          <a:blip r:embed="rId2">
            <a:lum bright="-50000"/>
            <a:alphaModFix/>
          </a:blip>
          <a:srcRect l="15393" t="25362" r="20182" b="26070"/>
          <a:stretch>
            <a:fillRect/>
          </a:stretch>
        </p:blipFill>
        <p:spPr>
          <a:xfrm>
            <a:off x="6929454" y="428604"/>
            <a:ext cx="1785918" cy="1000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LOGO TUBERCULOSIS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5143512"/>
            <a:ext cx="2071702" cy="941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286808" cy="1051560"/>
          </a:xfrm>
        </p:spPr>
        <p:txBody>
          <a:bodyPr>
            <a:noAutofit/>
          </a:bodyPr>
          <a:lstStyle/>
          <a:p>
            <a:r>
              <a:rPr lang="es-ES" sz="2800" dirty="0" smtClean="0"/>
              <a:t>Menos gasto de bolsillo para el paciente y sus familias (descentralización de tratamiento a través de AUS, ECOS y RIIS)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214554"/>
            <a:ext cx="8183880" cy="418795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3 Imagen" descr="IMG20120925_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000372"/>
            <a:ext cx="3238523" cy="250033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00372"/>
            <a:ext cx="313151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DSC_06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000372"/>
            <a:ext cx="3045905" cy="2482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85794"/>
            <a:ext cx="8183880" cy="1051560"/>
          </a:xfrm>
        </p:spPr>
        <p:txBody>
          <a:bodyPr>
            <a:noAutofit/>
          </a:bodyPr>
          <a:lstStyle/>
          <a:p>
            <a:r>
              <a:rPr lang="es-ES" sz="2800" dirty="0" smtClean="0"/>
              <a:t>Acceso precoz al diagnóstico (disminución de riesgo de mortalidad menos gasto para el paciente)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071678"/>
            <a:ext cx="8183880" cy="4187952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14 sitios donde se hace </a:t>
            </a:r>
            <a:r>
              <a:rPr lang="es-ES" sz="2400" b="1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Ogawa</a:t>
            </a:r>
            <a:r>
              <a:rPr lang="es-ES" sz="2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sz="2400" b="1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Kudo</a:t>
            </a:r>
            <a:r>
              <a:rPr lang="es-ES" sz="2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endParaRPr lang="es-ES" sz="24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s-ES" sz="2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Gene </a:t>
            </a:r>
            <a:r>
              <a:rPr lang="es-ES" sz="2400" b="1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Xpert</a:t>
            </a:r>
            <a:r>
              <a:rPr lang="es-ES" sz="2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en 3 hospitales </a:t>
            </a:r>
            <a:r>
              <a:rPr lang="es-ES" sz="2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regionales y en el Laboratorio </a:t>
            </a:r>
            <a:r>
              <a:rPr lang="es-ES" sz="2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Central de Referencia con acceso a todas las </a:t>
            </a:r>
            <a:r>
              <a:rPr lang="es-ES" sz="2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regiones del país.</a:t>
            </a:r>
            <a:endParaRPr lang="es-ES" sz="24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s-ES" sz="24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s-ES" sz="2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Rayos X móvil en Centros Penales y Comunidad.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85794"/>
            <a:ext cx="8183880" cy="1051560"/>
          </a:xfrm>
        </p:spPr>
        <p:txBody>
          <a:bodyPr>
            <a:noAutofit/>
          </a:bodyPr>
          <a:lstStyle/>
          <a:p>
            <a:r>
              <a:rPr lang="es-ES" dirty="0" smtClean="0"/>
              <a:t>¿Qué hemos tenido que hacer?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00174"/>
            <a:ext cx="8286808" cy="464347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s-ES" sz="44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4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Enfoque multisectorial (APP/PPM)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4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Estrategias enfocadas en las personas afectadas (soporte nutricional).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4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Eficiente uso de los recursos.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4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Abordaje horizontal a través de las RIIS con enfoque transversal y desde el abordaje comunitario.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4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Formación continua de los recursos para la mejora de la atención a la persona afectada.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4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Priorización en grupos de mayor riesgo e implementación de estrategias innovadoras en 30 municipios priorizados.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4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Fortalecimiento de capacidad instalada. </a:t>
            </a:r>
          </a:p>
          <a:p>
            <a:pPr marL="514350" indent="-514350">
              <a:buFont typeface="+mj-lt"/>
              <a:buAutoNum type="arabicPeriod"/>
            </a:pP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1 Gráfico"/>
          <p:cNvGraphicFramePr/>
          <p:nvPr/>
        </p:nvGraphicFramePr>
        <p:xfrm>
          <a:off x="500034" y="1000108"/>
          <a:ext cx="7929586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5 Imagen"/>
          <p:cNvPicPr/>
          <p:nvPr/>
        </p:nvPicPr>
        <p:blipFill>
          <a:blip r:embed="rId3">
            <a:lum bright="-50000"/>
            <a:alphaModFix/>
          </a:blip>
          <a:srcRect l="15393" t="25362" r="20182" b="26070"/>
          <a:stretch>
            <a:fillRect/>
          </a:stretch>
        </p:blipFill>
        <p:spPr>
          <a:xfrm>
            <a:off x="7929586" y="0"/>
            <a:ext cx="1214414" cy="7857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1785918" y="500042"/>
            <a:ext cx="5798382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es-ES" sz="2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1. Enfoque multisectorial (APP/PPM)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785794"/>
            <a:ext cx="8229600" cy="1143000"/>
          </a:xfrm>
        </p:spPr>
        <p:txBody>
          <a:bodyPr>
            <a:noAutofit/>
          </a:bodyPr>
          <a:lstStyle/>
          <a:p>
            <a:r>
              <a:rPr lang="es-ES" sz="2400" dirty="0" smtClean="0">
                <a:latin typeface="Calibri" pitchFamily="34" charset="0"/>
              </a:rPr>
              <a:t>2. Estrategia diferenciada en población priorizadas, atención a las poblaciones con mayor vulnerabilidad para enfermar de TB. </a:t>
            </a:r>
            <a:r>
              <a:rPr lang="es-SV" sz="2400" dirty="0" smtClean="0">
                <a:latin typeface="Calibri" pitchFamily="34" charset="0"/>
              </a:rPr>
              <a:t/>
            </a:r>
            <a:br>
              <a:rPr lang="es-SV" sz="2400" dirty="0" smtClean="0">
                <a:latin typeface="Calibri" pitchFamily="34" charset="0"/>
              </a:rPr>
            </a:b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10" name="9 Imagen"/>
          <p:cNvPicPr/>
          <p:nvPr/>
        </p:nvPicPr>
        <p:blipFill>
          <a:blip r:embed="rId3">
            <a:lum bright="-50000"/>
            <a:alphaModFix/>
          </a:blip>
          <a:srcRect l="15393" t="25362" r="20182" b="26070"/>
          <a:stretch>
            <a:fillRect/>
          </a:stretch>
        </p:blipFill>
        <p:spPr>
          <a:xfrm>
            <a:off x="7786710" y="0"/>
            <a:ext cx="1357290" cy="57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2 Imagen" descr="21 junio 2012 (10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857364"/>
            <a:ext cx="207170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fcastillo\Desktop\Jornada Rayos X HN Psiquiatrico\jornada rayos x H Psiquiatrico (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929190" y="1785926"/>
            <a:ext cx="3143272" cy="2357602"/>
          </a:xfrm>
          <a:prstGeom prst="rect">
            <a:avLst/>
          </a:prstGeom>
        </p:spPr>
      </p:pic>
      <p:pic>
        <p:nvPicPr>
          <p:cNvPr id="14" name="13 Marcador de contenido" descr="Jornada RX CP Apanteos (2)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3929066"/>
            <a:ext cx="3357586" cy="251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Jornada rayos x CP Quezaltepeque (12-07-12) (8)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929066"/>
            <a:ext cx="3178425" cy="253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3"/>
          <p:cNvGraphicFramePr>
            <a:graphicFrameLocks noChangeAspect="1"/>
          </p:cNvGraphicFramePr>
          <p:nvPr/>
        </p:nvGraphicFramePr>
        <p:xfrm>
          <a:off x="500063" y="1123950"/>
          <a:ext cx="8248650" cy="5353050"/>
        </p:xfrm>
        <a:graphic>
          <a:graphicData uri="http://schemas.openxmlformats.org/presentationml/2006/ole">
            <p:oleObj spid="_x0000_s43010" name="Chart" r:id="rId3" imgW="5648249" imgH="3467100" progId="MSGraph.Chart.8">
              <p:embed followColorScheme="full"/>
            </p:oleObj>
          </a:graphicData>
        </a:graphic>
      </p:graphicFrame>
      <p:sp>
        <p:nvSpPr>
          <p:cNvPr id="37891" name="7 CuadroTexto"/>
          <p:cNvSpPr txBox="1">
            <a:spLocks noChangeArrowheads="1"/>
          </p:cNvSpPr>
          <p:nvPr/>
        </p:nvSpPr>
        <p:spPr bwMode="auto">
          <a:xfrm>
            <a:off x="6019800" y="6429375"/>
            <a:ext cx="2192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SV" altLang="es-SV" sz="1200" b="1"/>
              <a:t>Año 2013 dato preliminar</a:t>
            </a:r>
          </a:p>
        </p:txBody>
      </p:sp>
      <p:sp>
        <p:nvSpPr>
          <p:cNvPr id="37892" name="1 CuadroTexto"/>
          <p:cNvSpPr txBox="1">
            <a:spLocks noChangeArrowheads="1"/>
          </p:cNvSpPr>
          <p:nvPr/>
        </p:nvSpPr>
        <p:spPr bwMode="auto">
          <a:xfrm rot="-5400000">
            <a:off x="294482" y="3031331"/>
            <a:ext cx="1295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SV" altLang="es-SV" sz="1100" b="1"/>
              <a:t>Casos</a:t>
            </a:r>
          </a:p>
        </p:txBody>
      </p:sp>
      <p:sp>
        <p:nvSpPr>
          <p:cNvPr id="37893" name="9 CuadroTexto"/>
          <p:cNvSpPr txBox="1">
            <a:spLocks noChangeArrowheads="1"/>
          </p:cNvSpPr>
          <p:nvPr/>
        </p:nvSpPr>
        <p:spPr bwMode="auto">
          <a:xfrm rot="5400000">
            <a:off x="7812881" y="3226594"/>
            <a:ext cx="19716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SV" altLang="es-SV" sz="1100" b="1"/>
              <a:t>Tasa por 100,000 hab.</a:t>
            </a:r>
          </a:p>
        </p:txBody>
      </p:sp>
      <p:sp>
        <p:nvSpPr>
          <p:cNvPr id="37894" name="Rectangle 2"/>
          <p:cNvSpPr txBox="1">
            <a:spLocks noChangeArrowheads="1"/>
          </p:cNvSpPr>
          <p:nvPr/>
        </p:nvSpPr>
        <p:spPr bwMode="auto">
          <a:xfrm>
            <a:off x="323850" y="457200"/>
            <a:ext cx="8424863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s-SV" altLang="es-SV" sz="2800" b="1">
                <a:latin typeface="Monotype Corsiva" pitchFamily="66" charset="0"/>
              </a:rPr>
              <a:t>Incidencia de casos de tuberculosis todas las formas en </a:t>
            </a:r>
            <a:br>
              <a:rPr lang="es-SV" altLang="es-SV" sz="2800" b="1">
                <a:latin typeface="Monotype Corsiva" pitchFamily="66" charset="0"/>
              </a:rPr>
            </a:br>
            <a:r>
              <a:rPr lang="es-SV" altLang="es-SV" sz="2800" b="1">
                <a:latin typeface="Monotype Corsiva" pitchFamily="66" charset="0"/>
              </a:rPr>
              <a:t>Centros Penitenciarios. Años 2002-2013</a:t>
            </a:r>
            <a:endParaRPr lang="es-ES" altLang="es-SV" sz="2800" b="1">
              <a:latin typeface="Monotype Corsiva" pitchFamily="66" charset="0"/>
            </a:endParaRPr>
          </a:p>
        </p:txBody>
      </p:sp>
      <p:sp>
        <p:nvSpPr>
          <p:cNvPr id="37895" name="Rectangle 4"/>
          <p:cNvSpPr>
            <a:spLocks noChangeArrowheads="1"/>
          </p:cNvSpPr>
          <p:nvPr/>
        </p:nvSpPr>
        <p:spPr bwMode="auto">
          <a:xfrm>
            <a:off x="500063" y="6475413"/>
            <a:ext cx="2786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15" tIns="45567" rIns="91115" bIns="45567">
            <a:spAutoFit/>
          </a:bodyPr>
          <a:lstStyle/>
          <a:p>
            <a:pPr eaLnBrk="1" hangingPunct="1"/>
            <a:r>
              <a:rPr lang="en-US" altLang="es-SV" sz="900">
                <a:latin typeface="Arial Narrow" pitchFamily="34" charset="0"/>
              </a:rPr>
              <a:t>Fuente: PNT : DGCP: DGCI: ISNA</a:t>
            </a: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4857752" y="2071678"/>
            <a:ext cx="1500198" cy="857256"/>
          </a:xfrm>
          <a:prstGeom prst="ellipse">
            <a:avLst/>
          </a:prstGeom>
          <a:ln w="12700">
            <a:solidFill>
              <a:schemeClr val="accent3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800" dirty="0">
                <a:solidFill>
                  <a:srgbClr val="111111"/>
                </a:solidFill>
                <a:latin typeface="Arial Narrow" pitchFamily="34" charset="0"/>
              </a:rPr>
              <a:t>Implementación de novena</a:t>
            </a:r>
          </a:p>
          <a:p>
            <a:pPr algn="ctr">
              <a:defRPr/>
            </a:pPr>
            <a:r>
              <a:rPr lang="es-ES" sz="800" dirty="0">
                <a:solidFill>
                  <a:srgbClr val="111111"/>
                </a:solidFill>
                <a:latin typeface="Arial Narrow" pitchFamily="34" charset="0"/>
              </a:rPr>
              <a:t> ronda del fondo mundial </a:t>
            </a:r>
          </a:p>
          <a:p>
            <a:pPr algn="ctr">
              <a:defRPr/>
            </a:pPr>
            <a:r>
              <a:rPr lang="es-ES" sz="800" dirty="0">
                <a:solidFill>
                  <a:srgbClr val="111111"/>
                </a:solidFill>
                <a:latin typeface="Arial Narrow" pitchFamily="34" charset="0"/>
              </a:rPr>
              <a:t>con 30 municipios priorizados</a:t>
            </a:r>
          </a:p>
          <a:p>
            <a:pPr algn="ctr">
              <a:defRPr/>
            </a:pPr>
            <a:r>
              <a:rPr lang="es-ES" sz="800" dirty="0">
                <a:solidFill>
                  <a:srgbClr val="111111"/>
                </a:solidFill>
                <a:latin typeface="Arial Narrow" pitchFamily="34" charset="0"/>
              </a:rPr>
              <a:t>estrategias comunitarias y </a:t>
            </a:r>
          </a:p>
          <a:p>
            <a:pPr algn="ctr">
              <a:defRPr/>
            </a:pPr>
            <a:r>
              <a:rPr lang="es-ES" sz="800" dirty="0">
                <a:solidFill>
                  <a:srgbClr val="111111"/>
                </a:solidFill>
                <a:latin typeface="Arial Narrow" pitchFamily="34" charset="0"/>
              </a:rPr>
              <a:t>nuevos métodos diagnósticos</a:t>
            </a:r>
          </a:p>
        </p:txBody>
      </p:sp>
      <p:sp>
        <p:nvSpPr>
          <p:cNvPr id="9" name="8 Flecha derecha"/>
          <p:cNvSpPr/>
          <p:nvPr/>
        </p:nvSpPr>
        <p:spPr bwMode="auto">
          <a:xfrm rot="3181582">
            <a:off x="5978627" y="2918377"/>
            <a:ext cx="472893" cy="180505"/>
          </a:xfrm>
          <a:prstGeom prst="rightArrow">
            <a:avLst>
              <a:gd name="adj1" fmla="val 25703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571480"/>
            <a:ext cx="8329642" cy="989034"/>
          </a:xfrm>
        </p:spPr>
        <p:txBody>
          <a:bodyPr>
            <a:normAutofit fontScale="90000"/>
          </a:bodyPr>
          <a:lstStyle/>
          <a:p>
            <a:r>
              <a:rPr lang="es-ES" sz="2800" dirty="0" smtClean="0"/>
              <a:t>4. Abordaje horizontal a través de las RIIS con enfoque transversal y desde el abordaje comunitario.</a:t>
            </a:r>
            <a:endParaRPr lang="es-ES" sz="2800" dirty="0"/>
          </a:p>
        </p:txBody>
      </p:sp>
      <p:pic>
        <p:nvPicPr>
          <p:cNvPr id="6" name="5 Marcador de contenido" descr="IMG20111027_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4071942"/>
            <a:ext cx="3714776" cy="2588906"/>
          </a:xfrm>
        </p:spPr>
      </p:pic>
      <p:pic>
        <p:nvPicPr>
          <p:cNvPr id="4" name="Picture 2" descr="C:\INSTITUCIONAL\Fondo Global\FOTOS\Evidencias UCP\Visita MCP - ES\Noviembre 2014\UCSF San Miguel\UCSF periferica Sn Miguel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14488"/>
            <a:ext cx="3592132" cy="2428892"/>
          </a:xfrm>
          <a:prstGeom prst="rect">
            <a:avLst/>
          </a:prstGeom>
          <a:noFill/>
        </p:spPr>
      </p:pic>
      <p:pic>
        <p:nvPicPr>
          <p:cNvPr id="5" name="Picture 2" descr="C:\INSTITUCIONAL\Fondo Global\FOTOS\Evidencias UCP\Visita MCP - ES\Noviembre 2014\UCSF San Miguel\UCSF periferica Sn Miguel (2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714488"/>
            <a:ext cx="3643512" cy="2428892"/>
          </a:xfrm>
          <a:prstGeom prst="rect">
            <a:avLst/>
          </a:prstGeom>
          <a:noFill/>
        </p:spPr>
      </p:pic>
      <p:pic>
        <p:nvPicPr>
          <p:cNvPr id="8" name="7 Imagen"/>
          <p:cNvPicPr/>
          <p:nvPr/>
        </p:nvPicPr>
        <p:blipFill>
          <a:blip r:embed="rId5">
            <a:lum bright="-50000"/>
            <a:alphaModFix/>
          </a:blip>
          <a:srcRect l="15393" t="25362" r="20182" b="26070"/>
          <a:stretch>
            <a:fillRect/>
          </a:stretch>
        </p:blipFill>
        <p:spPr>
          <a:xfrm>
            <a:off x="7643834" y="0"/>
            <a:ext cx="1500166" cy="85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3880" cy="105156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5. Formación continua de los recursos para la mejora de la atención a la persona afectada.</a:t>
            </a:r>
            <a:endParaRPr lang="es-ES" sz="2400" dirty="0"/>
          </a:p>
        </p:txBody>
      </p:sp>
      <p:pic>
        <p:nvPicPr>
          <p:cNvPr id="6" name="5 Imagen"/>
          <p:cNvPicPr/>
          <p:nvPr/>
        </p:nvPicPr>
        <p:blipFill>
          <a:blip r:embed="rId2">
            <a:lum bright="-50000"/>
            <a:alphaModFix/>
          </a:blip>
          <a:srcRect l="15393" t="25362" r="20182" b="26070"/>
          <a:stretch>
            <a:fillRect/>
          </a:stretch>
        </p:blipFill>
        <p:spPr>
          <a:xfrm>
            <a:off x="7715272" y="0"/>
            <a:ext cx="1428728" cy="64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DSC_0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285860"/>
            <a:ext cx="3429024" cy="2411033"/>
          </a:xfrm>
          <a:prstGeom prst="rect">
            <a:avLst/>
          </a:prstGeom>
        </p:spPr>
      </p:pic>
      <p:pic>
        <p:nvPicPr>
          <p:cNvPr id="9" name="6 Imagen" descr="DSC007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714752"/>
            <a:ext cx="3286148" cy="25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msoto\Documents\AÑO 2014\FOTOS DIPLOMADO\DSC006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785926"/>
            <a:ext cx="485778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7 Rectángulo"/>
          <p:cNvSpPr>
            <a:spLocks noChangeArrowheads="1"/>
          </p:cNvSpPr>
          <p:nvPr/>
        </p:nvSpPr>
        <p:spPr bwMode="auto">
          <a:xfrm>
            <a:off x="357158" y="214290"/>
            <a:ext cx="8429684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sz="23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6.  Priorización en grupos de mayor riesgo e implementación de estrategias innovadoras en 30 municipios priorizados.</a:t>
            </a:r>
            <a:endParaRPr lang="es-SV" sz="23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436" name="11 Imagen" descr="Toma Pb VIH CP Apanteos (3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39973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9 Imagen" descr="Toma Pb VIH CP Apanteos (1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14752"/>
            <a:ext cx="3860802" cy="289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15 Imagen" descr="Toma Pb VIH CP Apanteos (10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571612"/>
            <a:ext cx="3900487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11 Imagen" descr="Lab. Central (5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3097213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4 Rectángulo"/>
          <p:cNvSpPr>
            <a:spLocks noChangeArrowheads="1"/>
          </p:cNvSpPr>
          <p:nvPr/>
        </p:nvSpPr>
        <p:spPr bwMode="auto">
          <a:xfrm>
            <a:off x="714348" y="857232"/>
            <a:ext cx="813752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sz="23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7.  Fortalecimiento de capacidad instalada.</a:t>
            </a:r>
            <a:endParaRPr lang="es-SV" sz="23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3320" name="10 Imagen" descr="Lab. Centr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85926"/>
            <a:ext cx="337496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G:\GXPT\S70001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071942"/>
            <a:ext cx="3087176" cy="238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5">
            <a:lum bright="-50000"/>
            <a:alphaModFix/>
          </a:blip>
          <a:srcRect l="15393" t="25362" r="20182" b="26070"/>
          <a:stretch>
            <a:fillRect/>
          </a:stretch>
        </p:blipFill>
        <p:spPr>
          <a:xfrm>
            <a:off x="7500958" y="0"/>
            <a:ext cx="1643042" cy="71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928934"/>
            <a:ext cx="8429684" cy="1051560"/>
          </a:xfrm>
        </p:spPr>
        <p:txBody>
          <a:bodyPr>
            <a:noAutofit/>
          </a:bodyPr>
          <a:lstStyle/>
          <a:p>
            <a:r>
              <a:rPr lang="es-ES" sz="4800" dirty="0" smtClean="0"/>
              <a:t>Una curación del 93% de los casos de tuberculosis.</a:t>
            </a:r>
            <a:br>
              <a:rPr lang="es-ES" sz="4800" dirty="0" smtClean="0"/>
            </a:b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3643314"/>
            <a:ext cx="8183880" cy="2821510"/>
          </a:xfrm>
        </p:spPr>
        <p:txBody>
          <a:bodyPr/>
          <a:lstStyle/>
          <a:p>
            <a:endParaRPr lang="es-ES" dirty="0" smtClean="0"/>
          </a:p>
        </p:txBody>
      </p:sp>
      <p:pic>
        <p:nvPicPr>
          <p:cNvPr id="4" name="3 Imagen"/>
          <p:cNvPicPr/>
          <p:nvPr/>
        </p:nvPicPr>
        <p:blipFill>
          <a:blip r:embed="rId2">
            <a:lum bright="-50000"/>
            <a:alphaModFix/>
          </a:blip>
          <a:srcRect l="15393" t="25362" r="20182" b="26070"/>
          <a:stretch>
            <a:fillRect/>
          </a:stretch>
        </p:blipFill>
        <p:spPr>
          <a:xfrm>
            <a:off x="7358082" y="0"/>
            <a:ext cx="1785918" cy="1000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AES 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14752"/>
            <a:ext cx="2786050" cy="252633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0 Imag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643314"/>
            <a:ext cx="314445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TAES 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714752"/>
            <a:ext cx="2571768" cy="259514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8605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92867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7.  Fortalecimiento de capacidad instalada.</a:t>
            </a:r>
            <a:r>
              <a:rPr lang="es-SV" dirty="0" smtClean="0"/>
              <a:t/>
            </a:r>
            <a:br>
              <a:rPr lang="es-SV" dirty="0" smtClean="0"/>
            </a:br>
            <a:endParaRPr lang="es-ES" dirty="0"/>
          </a:p>
        </p:txBody>
      </p:sp>
      <p:pic>
        <p:nvPicPr>
          <p:cNvPr id="5" name="4 Marcador de contenido" descr="incubadoray micr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3786190"/>
            <a:ext cx="2714644" cy="2690831"/>
          </a:xfrm>
        </p:spPr>
      </p:pic>
      <p:pic>
        <p:nvPicPr>
          <p:cNvPr id="4" name="4 Imagen" descr="DSC0046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00438"/>
            <a:ext cx="3429024" cy="287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Mcros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643050"/>
            <a:ext cx="2857520" cy="2143141"/>
          </a:xfrm>
          <a:prstGeom prst="rect">
            <a:avLst/>
          </a:prstGeom>
        </p:spPr>
      </p:pic>
      <p:pic>
        <p:nvPicPr>
          <p:cNvPr id="7" name="6 Imagen" descr="canap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1571612"/>
            <a:ext cx="3429023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17 Imagen" descr="11 Feb 2012 (1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643314"/>
            <a:ext cx="372110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7 Rectángulo"/>
          <p:cNvSpPr>
            <a:spLocks noChangeArrowheads="1"/>
          </p:cNvSpPr>
          <p:nvPr/>
        </p:nvSpPr>
        <p:spPr bwMode="auto">
          <a:xfrm>
            <a:off x="357158" y="571480"/>
            <a:ext cx="8569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7. Fortalecimiento de capacidad instalada</a:t>
            </a:r>
            <a:r>
              <a:rPr lang="es-ES" sz="2400" dirty="0" smtClean="0"/>
              <a:t>. </a:t>
            </a:r>
            <a:endParaRPr lang="es-SV" sz="2400" dirty="0">
              <a:latin typeface="Calibri" pitchFamily="34" charset="0"/>
            </a:endParaRPr>
          </a:p>
        </p:txBody>
      </p:sp>
      <p:pic>
        <p:nvPicPr>
          <p:cNvPr id="20485" name="9 Imagen" descr="11 Feb 2012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36433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16 Imagen" descr="Laboratorio Central (20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00438"/>
            <a:ext cx="35290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15 Imagen" descr="28 Agosto 2012 (11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428736"/>
            <a:ext cx="3643338" cy="215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5 Imagen" descr="DSC087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3643338" cy="473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6 Imagen" descr="11 Feb 2012 (20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2984"/>
            <a:ext cx="4143404" cy="48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57224" y="6248400"/>
            <a:ext cx="850112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_tradnl" sz="14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Remodelación área de Internamiento pacientes MDR</a:t>
            </a:r>
            <a:br>
              <a:rPr lang="es-ES_tradnl" sz="14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es-SV" sz="14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HOSPITAL NACIONAL GENERAL DE NEUMOLOGIA Y MEDICINA FAMILIAR "Dr. José Antonio Saldaña"</a:t>
            </a:r>
            <a:endParaRPr lang="es-ES_tradnl" sz="14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034" y="357166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sz="2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7.  Fortalecimiento de capacidad instalada.</a:t>
            </a:r>
            <a:endParaRPr lang="es-SV" sz="24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1051560"/>
          </a:xfrm>
        </p:spPr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8398194" cy="464347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Se han Cumplido los indicadores contractuales con Fondo Mundial.</a:t>
            </a:r>
          </a:p>
          <a:p>
            <a:pPr marL="514350" indent="-514350">
              <a:buFont typeface="+mj-lt"/>
              <a:buAutoNum type="arabicPeriod"/>
            </a:pPr>
            <a:endParaRPr lang="es-ES" sz="36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Centro de Excelencia Regional (OPS/OMS)</a:t>
            </a:r>
          </a:p>
          <a:p>
            <a:pPr marL="514350" indent="-514350">
              <a:buFont typeface="+mj-lt"/>
              <a:buAutoNum type="arabicPeriod"/>
            </a:pPr>
            <a:endParaRPr lang="es-ES" sz="36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País Piloto para la modalidad de cofinanciamiento  a Planes Nacionales de Control de TB. </a:t>
            </a:r>
          </a:p>
          <a:p>
            <a:pPr marL="514350" indent="-514350">
              <a:buFont typeface="+mj-lt"/>
              <a:buAutoNum type="arabicPeriod"/>
            </a:pPr>
            <a:endParaRPr lang="es-ES" sz="36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Todo a sido posible gracias al apoyo de todos los niveles, actores y sectores involucrados en la respuesta nacional de Prevención y Control de la TB.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928670"/>
            <a:ext cx="8183880" cy="4187952"/>
          </a:xfrm>
        </p:spPr>
        <p:txBody>
          <a:bodyPr/>
          <a:lstStyle/>
          <a:p>
            <a:endParaRPr lang="es-ES" dirty="0"/>
          </a:p>
        </p:txBody>
      </p:sp>
      <p:graphicFrame>
        <p:nvGraphicFramePr>
          <p:cNvPr id="46082" name="4 Marcador de gráfico"/>
          <p:cNvGraphicFramePr>
            <a:graphicFrameLocks noGrp="1"/>
          </p:cNvGraphicFramePr>
          <p:nvPr/>
        </p:nvGraphicFramePr>
        <p:xfrm>
          <a:off x="582612" y="1785926"/>
          <a:ext cx="8561388" cy="4321175"/>
        </p:xfrm>
        <a:graphic>
          <a:graphicData uri="http://schemas.openxmlformats.org/presentationml/2006/ole">
            <p:oleObj spid="_x0000_s46082" name="Gráfico" r:id="rId3" imgW="7715402" imgH="3895649" progId="Excel.Sheet.8">
              <p:embed/>
            </p:oleObj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00034" y="928670"/>
            <a:ext cx="8229600" cy="866775"/>
          </a:xfrm>
          <a:prstGeom prst="rect">
            <a:avLst/>
          </a:prstGeom>
          <a:noFill/>
        </p:spPr>
        <p:txBody>
          <a:bodyPr vert="horz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SV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Cohorte de tratamiento de casos nuevos  Bk(+) .</a:t>
            </a:r>
            <a:br>
              <a:rPr kumimoji="0" lang="es-MX" altLang="es-SV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es-SV" altLang="es-SV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Años  2004- 2012</a:t>
            </a:r>
            <a:endParaRPr kumimoji="0" lang="es-ES" altLang="es-SV" sz="29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596" y="6211669"/>
            <a:ext cx="47149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altLang="es-SV" sz="1100" dirty="0" smtClean="0">
                <a:solidFill>
                  <a:srgbClr val="000000"/>
                </a:solidFill>
              </a:rPr>
              <a:t>Fuente: Cohorte de </a:t>
            </a:r>
            <a:r>
              <a:rPr lang="es-MX" altLang="es-SV" sz="1100" dirty="0" err="1" smtClean="0">
                <a:solidFill>
                  <a:srgbClr val="000000"/>
                </a:solidFill>
              </a:rPr>
              <a:t>Tx</a:t>
            </a:r>
            <a:r>
              <a:rPr lang="es-MX" altLang="es-SV" sz="1100" dirty="0" smtClean="0">
                <a:solidFill>
                  <a:srgbClr val="000000"/>
                </a:solidFill>
              </a:rPr>
              <a:t>  PNT El Salvador</a:t>
            </a:r>
            <a:endParaRPr lang="en-US" altLang="es-SV" sz="1100" dirty="0">
              <a:solidFill>
                <a:srgbClr val="000000"/>
              </a:solidFill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7072330" y="857232"/>
            <a:ext cx="1714513" cy="918114"/>
          </a:xfrm>
          <a:prstGeom prst="ellipse">
            <a:avLst/>
          </a:prstGeom>
          <a:ln w="12700">
            <a:solidFill>
              <a:schemeClr val="accent3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1600" b="1" dirty="0" smtClean="0">
                <a:solidFill>
                  <a:srgbClr val="0070C0"/>
                </a:solidFill>
                <a:latin typeface="Arial Narrow" pitchFamily="34" charset="0"/>
              </a:rPr>
              <a:t>93 % de curación </a:t>
            </a:r>
          </a:p>
          <a:p>
            <a:pPr algn="ctr">
              <a:defRPr/>
            </a:pPr>
            <a:r>
              <a:rPr lang="es-ES" sz="1600" b="1" dirty="0" smtClean="0">
                <a:solidFill>
                  <a:srgbClr val="0070C0"/>
                </a:solidFill>
                <a:latin typeface="Arial Narrow" pitchFamily="34" charset="0"/>
              </a:rPr>
              <a:t>de casos.</a:t>
            </a:r>
            <a:endParaRPr lang="es-ES" sz="1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8" name="7 Flecha derecha"/>
          <p:cNvSpPr/>
          <p:nvPr/>
        </p:nvSpPr>
        <p:spPr bwMode="auto">
          <a:xfrm rot="7845180" flipV="1">
            <a:off x="7251002" y="1935128"/>
            <a:ext cx="642787" cy="200510"/>
          </a:xfrm>
          <a:prstGeom prst="rightArrow">
            <a:avLst>
              <a:gd name="adj1" fmla="val 25703"/>
              <a:gd name="adj2" fmla="val 50000"/>
            </a:avLst>
          </a:prstGeom>
          <a:solidFill>
            <a:srgbClr val="FFFF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000108"/>
            <a:ext cx="8183880" cy="4187952"/>
          </a:xfrm>
        </p:spPr>
        <p:txBody>
          <a:bodyPr>
            <a:normAutofit/>
          </a:bodyPr>
          <a:lstStyle/>
          <a:p>
            <a:endParaRPr lang="es-ES" sz="4800" dirty="0" smtClean="0"/>
          </a:p>
          <a:p>
            <a:r>
              <a:rPr lang="es-ES" sz="4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Vidas salvadas </a:t>
            </a:r>
            <a:r>
              <a:rPr lang="es-ES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(Disminución de las muertes asociadas a Tuberculosis).</a:t>
            </a:r>
            <a:endParaRPr lang="es-ES" sz="44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857232"/>
            <a:ext cx="8010554" cy="781752"/>
          </a:xfrm>
          <a:noFill/>
        </p:spPr>
        <p:txBody>
          <a:bodyPr wrap="square" anchor="t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s-SV" altLang="es-SV" sz="2800" b="1" dirty="0" smtClean="0">
                <a:solidFill>
                  <a:schemeClr val="tx1"/>
                </a:solidFill>
                <a:latin typeface="Monotype Corsiva" pitchFamily="66" charset="0"/>
              </a:rPr>
              <a:t>Tasa de mortalidad  hospitalaria por tuberculosis</a:t>
            </a:r>
            <a:br>
              <a:rPr lang="es-SV" altLang="es-SV" sz="28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es-SV" altLang="es-SV" sz="2800" b="1" dirty="0" smtClean="0">
                <a:solidFill>
                  <a:schemeClr val="tx1"/>
                </a:solidFill>
                <a:latin typeface="Monotype Corsiva" pitchFamily="66" charset="0"/>
              </a:rPr>
              <a:t>Años 2000-2013</a:t>
            </a:r>
            <a:endParaRPr lang="es-ES" altLang="es-SV" sz="2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428625" y="1577975"/>
          <a:ext cx="8364538" cy="4811713"/>
        </p:xfrm>
        <a:graphic>
          <a:graphicData uri="http://schemas.openxmlformats.org/presentationml/2006/ole">
            <p:oleObj spid="_x0000_s41986" name="Gráfico" r:id="rId3" imgW="9439351" imgH="5429402" progId="MSGraph.Chart.8">
              <p:embed followColorScheme="full"/>
            </p:oleObj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0825" y="6381750"/>
            <a:ext cx="316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SV" altLang="es-SV" sz="900"/>
              <a:t>Fuente: Sistema de Morbi-Mortalidad del MINSAL</a:t>
            </a:r>
            <a:endParaRPr lang="es-ES" altLang="es-SV" sz="900"/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95250" y="6613525"/>
            <a:ext cx="750093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s-ES_tradnl" altLang="es-SV" sz="900" u="sng"/>
              <a:t>A partir del  Año 2007</a:t>
            </a:r>
            <a:r>
              <a:rPr lang="es-ES_tradnl" altLang="es-SV" sz="900"/>
              <a:t> nuevo censo poblacional este encontró  un 25%  de población menor que la estimada del censo anterior (1,992)</a:t>
            </a: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5643570" y="1571612"/>
            <a:ext cx="1285884" cy="642942"/>
          </a:xfrm>
          <a:prstGeom prst="ellipse">
            <a:avLst/>
          </a:prstGeom>
          <a:ln w="12700">
            <a:solidFill>
              <a:schemeClr val="accent3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800" b="1" dirty="0" smtClean="0">
                <a:solidFill>
                  <a:srgbClr val="111111"/>
                </a:solidFill>
                <a:latin typeface="Arial Narrow" pitchFamily="34" charset="0"/>
              </a:rPr>
              <a:t>Implementación de novena</a:t>
            </a:r>
          </a:p>
          <a:p>
            <a:pPr algn="ctr">
              <a:defRPr/>
            </a:pPr>
            <a:r>
              <a:rPr lang="es-ES" sz="800" b="1" dirty="0" smtClean="0">
                <a:solidFill>
                  <a:srgbClr val="111111"/>
                </a:solidFill>
                <a:latin typeface="Arial Narrow" pitchFamily="34" charset="0"/>
              </a:rPr>
              <a:t> ronda del fondo mundial </a:t>
            </a:r>
          </a:p>
        </p:txBody>
      </p:sp>
      <p:sp>
        <p:nvSpPr>
          <p:cNvPr id="7" name="6 Flecha derecha"/>
          <p:cNvSpPr/>
          <p:nvPr/>
        </p:nvSpPr>
        <p:spPr bwMode="auto">
          <a:xfrm rot="4365646">
            <a:off x="6124498" y="2474981"/>
            <a:ext cx="662478" cy="188044"/>
          </a:xfrm>
          <a:prstGeom prst="rightArrow">
            <a:avLst>
              <a:gd name="adj1" fmla="val 25703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sp>
        <p:nvSpPr>
          <p:cNvPr id="8" name="7 Flecha derecha"/>
          <p:cNvSpPr/>
          <p:nvPr/>
        </p:nvSpPr>
        <p:spPr bwMode="auto">
          <a:xfrm rot="5400000" flipV="1">
            <a:off x="7029200" y="2543437"/>
            <a:ext cx="1386457" cy="300064"/>
          </a:xfrm>
          <a:prstGeom prst="rightArrow">
            <a:avLst>
              <a:gd name="adj1" fmla="val 25703"/>
              <a:gd name="adj2" fmla="val 50000"/>
            </a:avLst>
          </a:prstGeom>
          <a:solidFill>
            <a:srgbClr val="FFFF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pic>
        <p:nvPicPr>
          <p:cNvPr id="9" name="8 Imagen"/>
          <p:cNvPicPr/>
          <p:nvPr/>
        </p:nvPicPr>
        <p:blipFill>
          <a:blip r:embed="rId4">
            <a:lum bright="-50000"/>
            <a:alphaModFix/>
          </a:blip>
          <a:srcRect l="15393" t="25362" r="20182" b="26070"/>
          <a:stretch>
            <a:fillRect/>
          </a:stretch>
        </p:blipFill>
        <p:spPr>
          <a:xfrm>
            <a:off x="7929586" y="0"/>
            <a:ext cx="1214414" cy="57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929454" y="928670"/>
            <a:ext cx="1714513" cy="918114"/>
          </a:xfrm>
          <a:prstGeom prst="ellipse">
            <a:avLst/>
          </a:prstGeom>
          <a:ln w="12700">
            <a:solidFill>
              <a:schemeClr val="accent3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1400" b="1" dirty="0" smtClean="0">
                <a:solidFill>
                  <a:srgbClr val="0070C0"/>
                </a:solidFill>
                <a:latin typeface="Arial Narrow" pitchFamily="34" charset="0"/>
              </a:rPr>
              <a:t>0.52 X100 HAB.</a:t>
            </a:r>
            <a:endParaRPr lang="es-ES" sz="1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3429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Curación del 100% de los casos </a:t>
            </a:r>
            <a:r>
              <a:rPr lang="es-ES" dirty="0" err="1" smtClean="0"/>
              <a:t>Multidrogoresistencia</a:t>
            </a:r>
            <a:r>
              <a:rPr lang="es-ES" dirty="0" smtClean="0"/>
              <a:t> </a:t>
            </a:r>
            <a:r>
              <a:rPr lang="es-ES" dirty="0" smtClean="0"/>
              <a:t>(MDR-TB) a medicamentos antifímico. </a:t>
            </a:r>
            <a:br>
              <a:rPr lang="es-ES" dirty="0" smtClean="0"/>
            </a:br>
            <a:r>
              <a:rPr lang="es-ES" sz="3100" dirty="0" smtClean="0"/>
              <a:t>(Menor gasto al sector, menor gasto de bolsillo para el paciente tratado a nivel comunitario.)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6" name="5 Imagen"/>
          <p:cNvPicPr/>
          <p:nvPr/>
        </p:nvPicPr>
        <p:blipFill>
          <a:blip r:embed="rId2">
            <a:lum bright="-50000"/>
            <a:alphaModFix/>
          </a:blip>
          <a:srcRect l="15393" t="25362" r="20182" b="26070"/>
          <a:stretch>
            <a:fillRect/>
          </a:stretch>
        </p:blipFill>
        <p:spPr>
          <a:xfrm>
            <a:off x="7929586" y="0"/>
            <a:ext cx="1214414" cy="57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4 Marcador de gráfico"/>
          <p:cNvGraphicFramePr>
            <a:graphicFrameLocks noGrp="1"/>
          </p:cNvGraphicFramePr>
          <p:nvPr>
            <p:ph type="chart" idx="1"/>
          </p:nvPr>
        </p:nvGraphicFramePr>
        <p:xfrm>
          <a:off x="736600" y="1676400"/>
          <a:ext cx="8121680" cy="4497388"/>
        </p:xfrm>
        <a:graphic>
          <a:graphicData uri="http://schemas.openxmlformats.org/presentationml/2006/ole">
            <p:oleObj spid="_x0000_s44034" name="Gráfico" r:id="rId3" imgW="9182100" imgH="4905465" progId="Excel.Sheet.8">
              <p:embed/>
            </p:oleObj>
          </a:graphicData>
        </a:graphic>
      </p:graphicFrame>
      <p:sp>
        <p:nvSpPr>
          <p:cNvPr id="3072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B823F5-E6A9-430C-9081-D5004470063D}" type="slidenum">
              <a:rPr lang="en-US" altLang="es-SV"/>
              <a:pPr/>
              <a:t>7</a:t>
            </a:fld>
            <a:endParaRPr lang="en-US" altLang="es-SV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714356"/>
            <a:ext cx="8229600" cy="866775"/>
          </a:xfrm>
          <a:noFill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es-SV" sz="2900" b="1" dirty="0" smtClean="0">
                <a:latin typeface="Monotype Corsiva" pitchFamily="66" charset="0"/>
              </a:rPr>
              <a:t>Cohorte de tratamiento de casos MDR</a:t>
            </a:r>
            <a:br>
              <a:rPr lang="es-MX" altLang="es-SV" sz="2900" b="1" dirty="0" smtClean="0">
                <a:latin typeface="Monotype Corsiva" pitchFamily="66" charset="0"/>
              </a:rPr>
            </a:br>
            <a:r>
              <a:rPr lang="es-SV" altLang="es-SV" sz="2900" b="1" dirty="0" smtClean="0">
                <a:latin typeface="Monotype Corsiva" pitchFamily="66" charset="0"/>
              </a:rPr>
              <a:t>Años  2006- 2011</a:t>
            </a:r>
            <a:endParaRPr lang="es-ES" altLang="es-SV" sz="2900" b="1" dirty="0" smtClean="0">
              <a:latin typeface="Monotype Corsiva" pitchFamily="66" charset="0"/>
            </a:endParaRP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52400" y="6477000"/>
            <a:ext cx="3783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MX" altLang="es-SV" sz="1200">
                <a:solidFill>
                  <a:srgbClr val="000000"/>
                </a:solidFill>
              </a:rPr>
              <a:t>Fuente: Cohorte de Tx MDR  PNT El Salvador</a:t>
            </a:r>
            <a:endParaRPr lang="en-US" altLang="es-SV" sz="1200">
              <a:solidFill>
                <a:srgbClr val="000000"/>
              </a:solidFill>
            </a:endParaRPr>
          </a:p>
        </p:txBody>
      </p:sp>
      <p:sp>
        <p:nvSpPr>
          <p:cNvPr id="30726" name="2 CuadroTexto"/>
          <p:cNvSpPr txBox="1">
            <a:spLocks noChangeArrowheads="1"/>
          </p:cNvSpPr>
          <p:nvPr/>
        </p:nvSpPr>
        <p:spPr bwMode="auto">
          <a:xfrm>
            <a:off x="1779588" y="4419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SV" altLang="es-SV"/>
              <a:t>5</a:t>
            </a:r>
          </a:p>
        </p:txBody>
      </p:sp>
      <p:sp>
        <p:nvSpPr>
          <p:cNvPr id="30727" name="9 CuadroTexto"/>
          <p:cNvSpPr txBox="1">
            <a:spLocks noChangeArrowheads="1"/>
          </p:cNvSpPr>
          <p:nvPr/>
        </p:nvSpPr>
        <p:spPr bwMode="auto">
          <a:xfrm>
            <a:off x="1852613" y="2025650"/>
            <a:ext cx="228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SV" altLang="es-SV"/>
              <a:t>2</a:t>
            </a:r>
          </a:p>
        </p:txBody>
      </p:sp>
      <p:sp>
        <p:nvSpPr>
          <p:cNvPr id="30728" name="10 CuadroTexto"/>
          <p:cNvSpPr txBox="1">
            <a:spLocks noChangeArrowheads="1"/>
          </p:cNvSpPr>
          <p:nvPr/>
        </p:nvSpPr>
        <p:spPr bwMode="auto">
          <a:xfrm>
            <a:off x="1833563" y="28194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SV" altLang="es-SV"/>
              <a:t>1</a:t>
            </a:r>
          </a:p>
        </p:txBody>
      </p:sp>
      <p:sp>
        <p:nvSpPr>
          <p:cNvPr id="30729" name="11 CuadroTexto"/>
          <p:cNvSpPr txBox="1">
            <a:spLocks noChangeArrowheads="1"/>
          </p:cNvSpPr>
          <p:nvPr/>
        </p:nvSpPr>
        <p:spPr bwMode="auto">
          <a:xfrm>
            <a:off x="2828925" y="4429125"/>
            <a:ext cx="228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SV" altLang="es-SV"/>
              <a:t>3</a:t>
            </a:r>
          </a:p>
        </p:txBody>
      </p:sp>
      <p:sp>
        <p:nvSpPr>
          <p:cNvPr id="30730" name="12 CuadroTexto"/>
          <p:cNvSpPr txBox="1">
            <a:spLocks noChangeArrowheads="1"/>
          </p:cNvSpPr>
          <p:nvPr/>
        </p:nvSpPr>
        <p:spPr bwMode="auto">
          <a:xfrm>
            <a:off x="3821113" y="4419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SV" altLang="es-SV"/>
              <a:t>3</a:t>
            </a:r>
          </a:p>
        </p:txBody>
      </p:sp>
      <p:sp>
        <p:nvSpPr>
          <p:cNvPr id="30731" name="13 CuadroTexto"/>
          <p:cNvSpPr txBox="1">
            <a:spLocks noChangeArrowheads="1"/>
          </p:cNvSpPr>
          <p:nvPr/>
        </p:nvSpPr>
        <p:spPr bwMode="auto">
          <a:xfrm>
            <a:off x="3798888" y="28448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SV" altLang="es-SV"/>
              <a:t>1</a:t>
            </a:r>
          </a:p>
        </p:txBody>
      </p:sp>
      <p:sp>
        <p:nvSpPr>
          <p:cNvPr id="30732" name="14 CuadroTexto"/>
          <p:cNvSpPr txBox="1">
            <a:spLocks noChangeArrowheads="1"/>
          </p:cNvSpPr>
          <p:nvPr/>
        </p:nvSpPr>
        <p:spPr bwMode="auto">
          <a:xfrm>
            <a:off x="5791200" y="4416425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SV" altLang="es-SV"/>
              <a:t>2</a:t>
            </a:r>
          </a:p>
        </p:txBody>
      </p:sp>
      <p:sp>
        <p:nvSpPr>
          <p:cNvPr id="30733" name="15 CuadroTexto"/>
          <p:cNvSpPr txBox="1">
            <a:spLocks noChangeArrowheads="1"/>
          </p:cNvSpPr>
          <p:nvPr/>
        </p:nvSpPr>
        <p:spPr bwMode="auto">
          <a:xfrm>
            <a:off x="6772275" y="4465638"/>
            <a:ext cx="22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SV" altLang="es-SV"/>
              <a:t>4</a:t>
            </a:r>
          </a:p>
        </p:txBody>
      </p:sp>
      <p:sp>
        <p:nvSpPr>
          <p:cNvPr id="30734" name="17 CuadroTexto"/>
          <p:cNvSpPr txBox="1">
            <a:spLocks noChangeArrowheads="1"/>
          </p:cNvSpPr>
          <p:nvPr/>
        </p:nvSpPr>
        <p:spPr bwMode="auto">
          <a:xfrm>
            <a:off x="3810000" y="2025650"/>
            <a:ext cx="228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SV" altLang="es-SV"/>
              <a:t>1</a:t>
            </a:r>
          </a:p>
        </p:txBody>
      </p:sp>
      <p:sp>
        <p:nvSpPr>
          <p:cNvPr id="30735" name="18 CuadroTexto"/>
          <p:cNvSpPr txBox="1">
            <a:spLocks noChangeArrowheads="1"/>
          </p:cNvSpPr>
          <p:nvPr/>
        </p:nvSpPr>
        <p:spPr bwMode="auto">
          <a:xfrm>
            <a:off x="4802188" y="4419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SV" altLang="es-SV"/>
              <a:t>1</a:t>
            </a:r>
          </a:p>
        </p:txBody>
      </p:sp>
      <p:sp>
        <p:nvSpPr>
          <p:cNvPr id="30736" name="19 CuadroTexto"/>
          <p:cNvSpPr txBox="1">
            <a:spLocks noChangeArrowheads="1"/>
          </p:cNvSpPr>
          <p:nvPr/>
        </p:nvSpPr>
        <p:spPr bwMode="auto">
          <a:xfrm>
            <a:off x="4802188" y="28194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SV" altLang="es-SV"/>
              <a:t>1</a:t>
            </a: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6286512" y="500042"/>
            <a:ext cx="1714513" cy="918114"/>
          </a:xfrm>
          <a:prstGeom prst="ellipse">
            <a:avLst/>
          </a:prstGeom>
          <a:ln w="12700">
            <a:solidFill>
              <a:schemeClr val="accent3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1400" b="1" dirty="0" smtClean="0">
                <a:solidFill>
                  <a:srgbClr val="0070C0"/>
                </a:solidFill>
                <a:latin typeface="Arial Narrow" pitchFamily="34" charset="0"/>
              </a:rPr>
              <a:t>100% de curación de </a:t>
            </a:r>
          </a:p>
          <a:p>
            <a:pPr algn="ctr">
              <a:defRPr/>
            </a:pPr>
            <a:r>
              <a:rPr lang="es-ES" sz="1400" b="1" dirty="0" smtClean="0">
                <a:solidFill>
                  <a:srgbClr val="0070C0"/>
                </a:solidFill>
                <a:latin typeface="Arial Narrow" pitchFamily="34" charset="0"/>
              </a:rPr>
              <a:t>pacientes MDR-TB.</a:t>
            </a:r>
            <a:endParaRPr lang="es-ES" sz="1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17 Flecha derecha"/>
          <p:cNvSpPr/>
          <p:nvPr/>
        </p:nvSpPr>
        <p:spPr bwMode="auto">
          <a:xfrm rot="5400000" flipV="1">
            <a:off x="6679421" y="1535893"/>
            <a:ext cx="571504" cy="214314"/>
          </a:xfrm>
          <a:prstGeom prst="rightArrow">
            <a:avLst>
              <a:gd name="adj1" fmla="val 25703"/>
              <a:gd name="adj2" fmla="val 50000"/>
            </a:avLst>
          </a:prstGeom>
          <a:solidFill>
            <a:srgbClr val="FFFF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sp>
        <p:nvSpPr>
          <p:cNvPr id="19" name="18 Flecha derecha"/>
          <p:cNvSpPr/>
          <p:nvPr/>
        </p:nvSpPr>
        <p:spPr bwMode="auto">
          <a:xfrm rot="7678630" flipV="1">
            <a:off x="5903581" y="1410048"/>
            <a:ext cx="694423" cy="273554"/>
          </a:xfrm>
          <a:prstGeom prst="rightArrow">
            <a:avLst>
              <a:gd name="adj1" fmla="val 25703"/>
              <a:gd name="adj2" fmla="val 50000"/>
            </a:avLst>
          </a:prstGeom>
          <a:solidFill>
            <a:srgbClr val="FFFF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pic>
        <p:nvPicPr>
          <p:cNvPr id="20" name="19 Imagen"/>
          <p:cNvPicPr/>
          <p:nvPr/>
        </p:nvPicPr>
        <p:blipFill>
          <a:blip r:embed="rId4">
            <a:lum bright="-50000"/>
            <a:alphaModFix/>
          </a:blip>
          <a:srcRect l="15393" t="25362" r="20182" b="26070"/>
          <a:stretch>
            <a:fillRect/>
          </a:stretch>
        </p:blipFill>
        <p:spPr>
          <a:xfrm>
            <a:off x="7858148" y="0"/>
            <a:ext cx="785786" cy="428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41046" cy="4541722"/>
          </a:xfrm>
        </p:spPr>
        <p:txBody>
          <a:bodyPr>
            <a:normAutofit/>
          </a:bodyPr>
          <a:lstStyle/>
          <a:p>
            <a:endParaRPr lang="es-ES" sz="32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s-ES" sz="32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s-ES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Vidas Salvadas en  las personas afectadas por la coinfección TB/VIH (Disminución de la Mortalidad)</a:t>
            </a:r>
          </a:p>
        </p:txBody>
      </p:sp>
      <p:pic>
        <p:nvPicPr>
          <p:cNvPr id="10" name="9 Imagen"/>
          <p:cNvPicPr/>
          <p:nvPr/>
        </p:nvPicPr>
        <p:blipFill>
          <a:blip r:embed="rId2">
            <a:lum bright="-50000"/>
            <a:alphaModFix/>
          </a:blip>
          <a:srcRect l="15393" t="25362" r="20182" b="26070"/>
          <a:stretch>
            <a:fillRect/>
          </a:stretch>
        </p:blipFill>
        <p:spPr>
          <a:xfrm>
            <a:off x="7715272" y="0"/>
            <a:ext cx="1428728" cy="71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0825" y="0"/>
            <a:ext cx="8631238" cy="1366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s-MX" sz="3200" dirty="0">
                <a:solidFill>
                  <a:srgbClr val="080808"/>
                </a:solidFill>
                <a:latin typeface="Monotype Corsiva" pitchFamily="66" charset="0"/>
              </a:rPr>
              <a:t>Porcentaje de casos curados y fallecidos </a:t>
            </a:r>
          </a:p>
          <a:p>
            <a:pPr algn="ctr">
              <a:lnSpc>
                <a:spcPct val="85000"/>
              </a:lnSpc>
            </a:pPr>
            <a:r>
              <a:rPr lang="es-MX" sz="3200" dirty="0">
                <a:solidFill>
                  <a:srgbClr val="080808"/>
                </a:solidFill>
                <a:latin typeface="Monotype Corsiva" pitchFamily="66" charset="0"/>
              </a:rPr>
              <a:t>con coinfección TB/VIH. </a:t>
            </a:r>
          </a:p>
          <a:p>
            <a:pPr algn="ctr">
              <a:lnSpc>
                <a:spcPct val="85000"/>
              </a:lnSpc>
            </a:pPr>
            <a:r>
              <a:rPr lang="es-MX" sz="3200" dirty="0">
                <a:solidFill>
                  <a:srgbClr val="080808"/>
                </a:solidFill>
                <a:latin typeface="Monotype Corsiva" pitchFamily="66" charset="0"/>
              </a:rPr>
              <a:t>Años 2000-2012</a:t>
            </a:r>
            <a:endParaRPr lang="es-ES" sz="2000" dirty="0">
              <a:solidFill>
                <a:srgbClr val="080808"/>
              </a:solidFill>
            </a:endParaRPr>
          </a:p>
        </p:txBody>
      </p:sp>
      <p:graphicFrame>
        <p:nvGraphicFramePr>
          <p:cNvPr id="19459" name="Object 4"/>
          <p:cNvGraphicFramePr>
            <a:graphicFrameLocks noChangeAspect="1"/>
          </p:cNvGraphicFramePr>
          <p:nvPr/>
        </p:nvGraphicFramePr>
        <p:xfrm>
          <a:off x="823913" y="1214422"/>
          <a:ext cx="8320087" cy="5073650"/>
        </p:xfrm>
        <a:graphic>
          <a:graphicData uri="http://schemas.openxmlformats.org/presentationml/2006/ole">
            <p:oleObj spid="_x0000_s39938" name="Gráfico" r:id="rId3" imgW="6943649" imgH="4009949" progId="MSGraph.Chart.8">
              <p:embed followColorScheme="full"/>
            </p:oleObj>
          </a:graphicData>
        </a:graphic>
      </p:graphicFrame>
      <p:sp>
        <p:nvSpPr>
          <p:cNvPr id="19460" name="Text Box 432"/>
          <p:cNvSpPr txBox="1">
            <a:spLocks noChangeArrowheads="1"/>
          </p:cNvSpPr>
          <p:nvPr/>
        </p:nvSpPr>
        <p:spPr bwMode="auto">
          <a:xfrm>
            <a:off x="5940425" y="6427788"/>
            <a:ext cx="259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900">
                <a:solidFill>
                  <a:srgbClr val="000000"/>
                </a:solidFill>
                <a:latin typeface="Trebuchet MS" pitchFamily="34" charset="0"/>
              </a:rPr>
              <a:t>Fuente: Cohorte Nacional del MINSAL  e ISSS</a:t>
            </a:r>
            <a:endParaRPr lang="es-ES" sz="9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9461" name="6 CuadroTexto"/>
          <p:cNvSpPr txBox="1">
            <a:spLocks noChangeArrowheads="1"/>
          </p:cNvSpPr>
          <p:nvPr/>
        </p:nvSpPr>
        <p:spPr bwMode="auto">
          <a:xfrm>
            <a:off x="357188" y="6388100"/>
            <a:ext cx="2917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SV" sz="1400"/>
              <a:t>Año 2,013 dato preliminar</a:t>
            </a:r>
          </a:p>
        </p:txBody>
      </p:sp>
      <p:pic>
        <p:nvPicPr>
          <p:cNvPr id="6" name="5 Imagen"/>
          <p:cNvPicPr/>
          <p:nvPr/>
        </p:nvPicPr>
        <p:blipFill>
          <a:blip r:embed="rId4">
            <a:lum bright="-50000"/>
            <a:alphaModFix/>
          </a:blip>
          <a:srcRect l="15393" t="25362" r="20182" b="26070"/>
          <a:stretch>
            <a:fillRect/>
          </a:stretch>
        </p:blipFill>
        <p:spPr>
          <a:xfrm>
            <a:off x="8072430" y="0"/>
            <a:ext cx="1071570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Abrir llave"/>
          <p:cNvSpPr/>
          <p:nvPr/>
        </p:nvSpPr>
        <p:spPr>
          <a:xfrm rot="5897000">
            <a:off x="5780643" y="531526"/>
            <a:ext cx="430923" cy="5837609"/>
          </a:xfrm>
          <a:prstGeom prst="leftBrace">
            <a:avLst>
              <a:gd name="adj1" fmla="val 8333"/>
              <a:gd name="adj2" fmla="val 4448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5715008" y="2428868"/>
            <a:ext cx="1714513" cy="918114"/>
          </a:xfrm>
          <a:prstGeom prst="ellipse">
            <a:avLst/>
          </a:prstGeom>
          <a:ln w="12700">
            <a:solidFill>
              <a:schemeClr val="accent3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2000" b="1" dirty="0" smtClean="0">
                <a:solidFill>
                  <a:srgbClr val="0070C0"/>
                </a:solidFill>
                <a:latin typeface="Arial Narrow" pitchFamily="34" charset="0"/>
              </a:rPr>
              <a:t>Vidas salvadas</a:t>
            </a:r>
            <a:endParaRPr lang="es-E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433</TotalTime>
  <Words>674</Words>
  <PresentationFormat>Presentación en pantalla (4:3)</PresentationFormat>
  <Paragraphs>105</Paragraphs>
  <Slides>23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Aspecto</vt:lpstr>
      <vt:lpstr>Gráfico</vt:lpstr>
      <vt:lpstr>Chart</vt:lpstr>
      <vt:lpstr>“¿Como ha impactado el  financiamiento de Fondo Mundial en la vida de las personas afectadas por tuberculosis en El Salvador , 9na ronda de Tuberculosis?”</vt:lpstr>
      <vt:lpstr>Una curación del 93% de los casos de tuberculosis. </vt:lpstr>
      <vt:lpstr>Diapositiva 3</vt:lpstr>
      <vt:lpstr>Diapositiva 4</vt:lpstr>
      <vt:lpstr>Tasa de mortalidad  hospitalaria por tuberculosis Años 2000-2013</vt:lpstr>
      <vt:lpstr>Curación del 100% de los casos Multidrogoresistencia (MDR-TB) a medicamentos antifímico.  (Menor gasto al sector, menor gasto de bolsillo para el paciente tratado a nivel comunitario.)  </vt:lpstr>
      <vt:lpstr>Cohorte de tratamiento de casos MDR Años  2006- 2011</vt:lpstr>
      <vt:lpstr>Diapositiva 8</vt:lpstr>
      <vt:lpstr>Diapositiva 9</vt:lpstr>
      <vt:lpstr>Menos gasto de bolsillo para el paciente y sus familias (descentralización de tratamiento a través de AUS, ECOS y RIIS)</vt:lpstr>
      <vt:lpstr>Acceso precoz al diagnóstico (disminución de riesgo de mortalidad menos gasto para el paciente)</vt:lpstr>
      <vt:lpstr>¿Qué hemos tenido que hacer? </vt:lpstr>
      <vt:lpstr>Diapositiva 13</vt:lpstr>
      <vt:lpstr>2. Estrategia diferenciada en población priorizadas, atención a las poblaciones con mayor vulnerabilidad para enfermar de TB.  </vt:lpstr>
      <vt:lpstr>Diapositiva 15</vt:lpstr>
      <vt:lpstr>4. Abordaje horizontal a través de las RIIS con enfoque transversal y desde el abordaje comunitario.</vt:lpstr>
      <vt:lpstr>5. Formación continua de los recursos para la mejora de la atención a la persona afectada.</vt:lpstr>
      <vt:lpstr>Diapositiva 18</vt:lpstr>
      <vt:lpstr>Diapositiva 19</vt:lpstr>
      <vt:lpstr>7.  Fortalecimiento de capacidad instalada. </vt:lpstr>
      <vt:lpstr>Diapositiva 21</vt:lpstr>
      <vt:lpstr>Diapositiva 22</vt:lpstr>
      <vt:lpstr>Conclusiones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“Situación Epidemiológica de la Tuberculosis en El Salvador ”</dc:title>
  <cp:lastModifiedBy>CCEFG</cp:lastModifiedBy>
  <cp:revision>54</cp:revision>
  <dcterms:modified xsi:type="dcterms:W3CDTF">2014-11-28T22:35:43Z</dcterms:modified>
</cp:coreProperties>
</file>