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69" r:id="rId2"/>
    <p:sldId id="273" r:id="rId3"/>
    <p:sldId id="274" r:id="rId4"/>
    <p:sldId id="275" r:id="rId5"/>
    <p:sldId id="270" r:id="rId6"/>
    <p:sldId id="271" r:id="rId7"/>
    <p:sldId id="272" r:id="rId8"/>
    <p:sldId id="265" r:id="rId9"/>
    <p:sldId id="280" r:id="rId10"/>
    <p:sldId id="281" r:id="rId11"/>
    <p:sldId id="282" r:id="rId12"/>
    <p:sldId id="283" r:id="rId13"/>
    <p:sldId id="284" r:id="rId14"/>
    <p:sldId id="276" r:id="rId15"/>
    <p:sldId id="277" r:id="rId16"/>
    <p:sldId id="278" r:id="rId17"/>
    <p:sldId id="279" r:id="rId18"/>
    <p:sldId id="285" r:id="rId19"/>
    <p:sldId id="286"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6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NI"/>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NI"/>
          </a:p>
        </p:txBody>
      </p:sp>
      <p:sp>
        <p:nvSpPr>
          <p:cNvPr id="4" name="3 Marcador de fecha"/>
          <p:cNvSpPr>
            <a:spLocks noGrp="1"/>
          </p:cNvSpPr>
          <p:nvPr>
            <p:ph type="dt" sz="half" idx="10"/>
          </p:nvPr>
        </p:nvSpPr>
        <p:spPr/>
        <p:txBody>
          <a:bodyPr/>
          <a:lstStyle/>
          <a:p>
            <a:fld id="{0AFCC0C3-C8CB-4C41-A900-8171AC620F5B}" type="datetimeFigureOut">
              <a:rPr lang="es-ES" smtClean="0"/>
              <a:pPr/>
              <a:t>20/11/2014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A1736B5-8461-46FA-B006-2F08BC676A2F}" type="slidenum">
              <a:rPr lang="es-ES" smtClean="0"/>
              <a:pPr/>
              <a:t>‹Nº›</a:t>
            </a:fld>
            <a:endParaRPr lang="es-ES"/>
          </a:p>
        </p:txBody>
      </p:sp>
    </p:spTree>
    <p:extLst>
      <p:ext uri="{BB962C8B-B14F-4D97-AF65-F5344CB8AC3E}">
        <p14:creationId xmlns:p14="http://schemas.microsoft.com/office/powerpoint/2010/main" val="4237383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10"/>
          </p:nvPr>
        </p:nvSpPr>
        <p:spPr/>
        <p:txBody>
          <a:bodyPr/>
          <a:lstStyle/>
          <a:p>
            <a:fld id="{0AFCC0C3-C8CB-4C41-A900-8171AC620F5B}" type="datetimeFigureOut">
              <a:rPr lang="es-ES" smtClean="0"/>
              <a:pPr/>
              <a:t>20/11/2014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A1736B5-8461-46FA-B006-2F08BC676A2F}" type="slidenum">
              <a:rPr lang="es-ES" smtClean="0"/>
              <a:pPr/>
              <a:t>‹Nº›</a:t>
            </a:fld>
            <a:endParaRPr lang="es-ES"/>
          </a:p>
        </p:txBody>
      </p:sp>
    </p:spTree>
    <p:extLst>
      <p:ext uri="{BB962C8B-B14F-4D97-AF65-F5344CB8AC3E}">
        <p14:creationId xmlns:p14="http://schemas.microsoft.com/office/powerpoint/2010/main" val="149874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NI"/>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10"/>
          </p:nvPr>
        </p:nvSpPr>
        <p:spPr/>
        <p:txBody>
          <a:bodyPr/>
          <a:lstStyle/>
          <a:p>
            <a:fld id="{0AFCC0C3-C8CB-4C41-A900-8171AC620F5B}" type="datetimeFigureOut">
              <a:rPr lang="es-ES" smtClean="0"/>
              <a:pPr/>
              <a:t>20/11/2014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A1736B5-8461-46FA-B006-2F08BC676A2F}" type="slidenum">
              <a:rPr lang="es-ES" smtClean="0"/>
              <a:pPr/>
              <a:t>‹Nº›</a:t>
            </a:fld>
            <a:endParaRPr lang="es-ES"/>
          </a:p>
        </p:txBody>
      </p:sp>
    </p:spTree>
    <p:extLst>
      <p:ext uri="{BB962C8B-B14F-4D97-AF65-F5344CB8AC3E}">
        <p14:creationId xmlns:p14="http://schemas.microsoft.com/office/powerpoint/2010/main" val="105038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10"/>
          </p:nvPr>
        </p:nvSpPr>
        <p:spPr/>
        <p:txBody>
          <a:bodyPr/>
          <a:lstStyle/>
          <a:p>
            <a:fld id="{0AFCC0C3-C8CB-4C41-A900-8171AC620F5B}" type="datetimeFigureOut">
              <a:rPr lang="es-ES" smtClean="0"/>
              <a:pPr/>
              <a:t>20/11/2014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A1736B5-8461-46FA-B006-2F08BC676A2F}" type="slidenum">
              <a:rPr lang="es-ES" smtClean="0"/>
              <a:pPr/>
              <a:t>‹Nº›</a:t>
            </a:fld>
            <a:endParaRPr lang="es-ES"/>
          </a:p>
        </p:txBody>
      </p:sp>
    </p:spTree>
    <p:extLst>
      <p:ext uri="{BB962C8B-B14F-4D97-AF65-F5344CB8AC3E}">
        <p14:creationId xmlns:p14="http://schemas.microsoft.com/office/powerpoint/2010/main" val="176152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NI"/>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AFCC0C3-C8CB-4C41-A900-8171AC620F5B}" type="datetimeFigureOut">
              <a:rPr lang="es-ES" smtClean="0"/>
              <a:pPr/>
              <a:t>20/11/2014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A1736B5-8461-46FA-B006-2F08BC676A2F}" type="slidenum">
              <a:rPr lang="es-ES" smtClean="0"/>
              <a:pPr/>
              <a:t>‹Nº›</a:t>
            </a:fld>
            <a:endParaRPr lang="es-ES"/>
          </a:p>
        </p:txBody>
      </p:sp>
    </p:spTree>
    <p:extLst>
      <p:ext uri="{BB962C8B-B14F-4D97-AF65-F5344CB8AC3E}">
        <p14:creationId xmlns:p14="http://schemas.microsoft.com/office/powerpoint/2010/main" val="1442694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5" name="4 Marcador de fecha"/>
          <p:cNvSpPr>
            <a:spLocks noGrp="1"/>
          </p:cNvSpPr>
          <p:nvPr>
            <p:ph type="dt" sz="half" idx="10"/>
          </p:nvPr>
        </p:nvSpPr>
        <p:spPr/>
        <p:txBody>
          <a:bodyPr/>
          <a:lstStyle/>
          <a:p>
            <a:fld id="{0AFCC0C3-C8CB-4C41-A900-8171AC620F5B}" type="datetimeFigureOut">
              <a:rPr lang="es-ES" smtClean="0"/>
              <a:pPr/>
              <a:t>20/11/2014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A1736B5-8461-46FA-B006-2F08BC676A2F}" type="slidenum">
              <a:rPr lang="es-ES" smtClean="0"/>
              <a:pPr/>
              <a:t>‹Nº›</a:t>
            </a:fld>
            <a:endParaRPr lang="es-ES"/>
          </a:p>
        </p:txBody>
      </p:sp>
    </p:spTree>
    <p:extLst>
      <p:ext uri="{BB962C8B-B14F-4D97-AF65-F5344CB8AC3E}">
        <p14:creationId xmlns:p14="http://schemas.microsoft.com/office/powerpoint/2010/main" val="3552896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NI"/>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7" name="6 Marcador de fecha"/>
          <p:cNvSpPr>
            <a:spLocks noGrp="1"/>
          </p:cNvSpPr>
          <p:nvPr>
            <p:ph type="dt" sz="half" idx="10"/>
          </p:nvPr>
        </p:nvSpPr>
        <p:spPr/>
        <p:txBody>
          <a:bodyPr/>
          <a:lstStyle/>
          <a:p>
            <a:fld id="{0AFCC0C3-C8CB-4C41-A900-8171AC620F5B}" type="datetimeFigureOut">
              <a:rPr lang="es-ES" smtClean="0"/>
              <a:pPr/>
              <a:t>20/11/2014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A1736B5-8461-46FA-B006-2F08BC676A2F}" type="slidenum">
              <a:rPr lang="es-ES" smtClean="0"/>
              <a:pPr/>
              <a:t>‹Nº›</a:t>
            </a:fld>
            <a:endParaRPr lang="es-ES"/>
          </a:p>
        </p:txBody>
      </p:sp>
    </p:spTree>
    <p:extLst>
      <p:ext uri="{BB962C8B-B14F-4D97-AF65-F5344CB8AC3E}">
        <p14:creationId xmlns:p14="http://schemas.microsoft.com/office/powerpoint/2010/main" val="2235585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fecha"/>
          <p:cNvSpPr>
            <a:spLocks noGrp="1"/>
          </p:cNvSpPr>
          <p:nvPr>
            <p:ph type="dt" sz="half" idx="10"/>
          </p:nvPr>
        </p:nvSpPr>
        <p:spPr/>
        <p:txBody>
          <a:bodyPr/>
          <a:lstStyle/>
          <a:p>
            <a:fld id="{0AFCC0C3-C8CB-4C41-A900-8171AC620F5B}" type="datetimeFigureOut">
              <a:rPr lang="es-ES" smtClean="0"/>
              <a:pPr/>
              <a:t>20/11/2014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A1736B5-8461-46FA-B006-2F08BC676A2F}" type="slidenum">
              <a:rPr lang="es-ES" smtClean="0"/>
              <a:pPr/>
              <a:t>‹Nº›</a:t>
            </a:fld>
            <a:endParaRPr lang="es-ES"/>
          </a:p>
        </p:txBody>
      </p:sp>
    </p:spTree>
    <p:extLst>
      <p:ext uri="{BB962C8B-B14F-4D97-AF65-F5344CB8AC3E}">
        <p14:creationId xmlns:p14="http://schemas.microsoft.com/office/powerpoint/2010/main" val="1818389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AFCC0C3-C8CB-4C41-A900-8171AC620F5B}" type="datetimeFigureOut">
              <a:rPr lang="es-ES" smtClean="0"/>
              <a:pPr/>
              <a:t>20/11/2014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A1736B5-8461-46FA-B006-2F08BC676A2F}" type="slidenum">
              <a:rPr lang="es-ES" smtClean="0"/>
              <a:pPr/>
              <a:t>‹Nº›</a:t>
            </a:fld>
            <a:endParaRPr lang="es-ES"/>
          </a:p>
        </p:txBody>
      </p:sp>
    </p:spTree>
    <p:extLst>
      <p:ext uri="{BB962C8B-B14F-4D97-AF65-F5344CB8AC3E}">
        <p14:creationId xmlns:p14="http://schemas.microsoft.com/office/powerpoint/2010/main" val="1581698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NI"/>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AFCC0C3-C8CB-4C41-A900-8171AC620F5B}" type="datetimeFigureOut">
              <a:rPr lang="es-ES" smtClean="0"/>
              <a:pPr/>
              <a:t>20/11/2014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A1736B5-8461-46FA-B006-2F08BC676A2F}" type="slidenum">
              <a:rPr lang="es-ES" smtClean="0"/>
              <a:pPr/>
              <a:t>‹Nº›</a:t>
            </a:fld>
            <a:endParaRPr lang="es-ES"/>
          </a:p>
        </p:txBody>
      </p:sp>
    </p:spTree>
    <p:extLst>
      <p:ext uri="{BB962C8B-B14F-4D97-AF65-F5344CB8AC3E}">
        <p14:creationId xmlns:p14="http://schemas.microsoft.com/office/powerpoint/2010/main" val="2965420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NI"/>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NI"/>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AFCC0C3-C8CB-4C41-A900-8171AC620F5B}" type="datetimeFigureOut">
              <a:rPr lang="es-ES" smtClean="0"/>
              <a:pPr/>
              <a:t>20/11/2014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A1736B5-8461-46FA-B006-2F08BC676A2F}" type="slidenum">
              <a:rPr lang="es-ES" smtClean="0"/>
              <a:pPr/>
              <a:t>‹Nº›</a:t>
            </a:fld>
            <a:endParaRPr lang="es-ES"/>
          </a:p>
        </p:txBody>
      </p:sp>
    </p:spTree>
    <p:extLst>
      <p:ext uri="{BB962C8B-B14F-4D97-AF65-F5344CB8AC3E}">
        <p14:creationId xmlns:p14="http://schemas.microsoft.com/office/powerpoint/2010/main" val="1917995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NI"/>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FCC0C3-C8CB-4C41-A900-8171AC620F5B}" type="datetimeFigureOut">
              <a:rPr lang="es-ES" smtClean="0"/>
              <a:pPr/>
              <a:t>20/11/2014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1736B5-8461-46FA-B006-2F08BC676A2F}" type="slidenum">
              <a:rPr lang="es-ES" smtClean="0"/>
              <a:pPr/>
              <a:t>‹Nº›</a:t>
            </a:fld>
            <a:endParaRPr lang="es-ES"/>
          </a:p>
        </p:txBody>
      </p:sp>
    </p:spTree>
    <p:extLst>
      <p:ext uri="{BB962C8B-B14F-4D97-AF65-F5344CB8AC3E}">
        <p14:creationId xmlns:p14="http://schemas.microsoft.com/office/powerpoint/2010/main" val="246548147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CW Latina"/>
          <p:cNvPicPr/>
          <p:nvPr/>
        </p:nvPicPr>
        <p:blipFill>
          <a:blip r:embed="rId2" cstate="print"/>
          <a:srcRect/>
          <a:stretch>
            <a:fillRect/>
          </a:stretch>
        </p:blipFill>
        <p:spPr bwMode="auto">
          <a:xfrm>
            <a:off x="216024" y="99392"/>
            <a:ext cx="4067944" cy="6713984"/>
          </a:xfrm>
          <a:prstGeom prst="rect">
            <a:avLst/>
          </a:prstGeom>
          <a:noFill/>
          <a:ln w="9525">
            <a:noFill/>
            <a:miter lim="800000"/>
            <a:headEnd/>
            <a:tailEnd/>
          </a:ln>
        </p:spPr>
      </p:pic>
      <p:sp>
        <p:nvSpPr>
          <p:cNvPr id="5" name="4 CuadroTexto"/>
          <p:cNvSpPr txBox="1"/>
          <p:nvPr/>
        </p:nvSpPr>
        <p:spPr>
          <a:xfrm>
            <a:off x="4283968" y="1340768"/>
            <a:ext cx="4464496" cy="1815882"/>
          </a:xfrm>
          <a:prstGeom prst="rect">
            <a:avLst/>
          </a:prstGeom>
          <a:noFill/>
        </p:spPr>
        <p:txBody>
          <a:bodyPr wrap="square" rtlCol="0">
            <a:spAutoFit/>
          </a:bodyPr>
          <a:lstStyle/>
          <a:p>
            <a:pPr algn="ctr"/>
            <a:r>
              <a:rPr lang="es-NI" sz="2800" dirty="0" smtClean="0">
                <a:latin typeface="Arial" panose="020B0604020202020204" pitchFamily="34" charset="0"/>
                <a:cs typeface="Arial" panose="020B0604020202020204" pitchFamily="34" charset="0"/>
              </a:rPr>
              <a:t>Nota </a:t>
            </a:r>
            <a:r>
              <a:rPr lang="es-NI" sz="2800" dirty="0" err="1" smtClean="0">
                <a:latin typeface="Arial" panose="020B0604020202020204" pitchFamily="34" charset="0"/>
                <a:cs typeface="Arial" panose="020B0604020202020204" pitchFamily="34" charset="0"/>
              </a:rPr>
              <a:t>Conceputal</a:t>
            </a:r>
            <a:endParaRPr lang="es-NI" sz="2800" dirty="0" smtClean="0">
              <a:latin typeface="Arial" panose="020B0604020202020204" pitchFamily="34" charset="0"/>
              <a:cs typeface="Arial" panose="020B0604020202020204" pitchFamily="34" charset="0"/>
            </a:endParaRPr>
          </a:p>
          <a:p>
            <a:pPr algn="ctr"/>
            <a:r>
              <a:rPr lang="es-NI" sz="2800" dirty="0" smtClean="0">
                <a:latin typeface="Arial" panose="020B0604020202020204" pitchFamily="34" charset="0"/>
                <a:cs typeface="Arial" panose="020B0604020202020204" pitchFamily="34" charset="0"/>
              </a:rPr>
              <a:t> ICW LATINA</a:t>
            </a:r>
          </a:p>
          <a:p>
            <a:pPr algn="ctr"/>
            <a:endParaRPr lang="es-NI" sz="2800" dirty="0" smtClean="0">
              <a:latin typeface="Arial" panose="020B0604020202020204" pitchFamily="34" charset="0"/>
              <a:cs typeface="Arial" panose="020B0604020202020204" pitchFamily="34" charset="0"/>
            </a:endParaRPr>
          </a:p>
          <a:p>
            <a:pPr algn="ctr"/>
            <a:r>
              <a:rPr lang="es-NI" sz="2800" dirty="0" smtClean="0">
                <a:latin typeface="Arial" panose="020B0604020202020204" pitchFamily="34" charset="0"/>
                <a:cs typeface="Arial" panose="020B0604020202020204" pitchFamily="34" charset="0"/>
              </a:rPr>
              <a:t>2015-2017</a:t>
            </a:r>
            <a:endParaRPr lang="es-NI" sz="2800" dirty="0">
              <a:latin typeface="Arial" panose="020B0604020202020204" pitchFamily="34" charset="0"/>
              <a:cs typeface="Arial" panose="020B0604020202020204" pitchFamily="34" charset="0"/>
            </a:endParaRPr>
          </a:p>
        </p:txBody>
      </p:sp>
      <p:sp>
        <p:nvSpPr>
          <p:cNvPr id="6" name="5 CuadroTexto"/>
          <p:cNvSpPr txBox="1"/>
          <p:nvPr/>
        </p:nvSpPr>
        <p:spPr>
          <a:xfrm>
            <a:off x="4285923" y="4869160"/>
            <a:ext cx="4464496" cy="954107"/>
          </a:xfrm>
          <a:prstGeom prst="rect">
            <a:avLst/>
          </a:prstGeom>
          <a:noFill/>
        </p:spPr>
        <p:txBody>
          <a:bodyPr wrap="square" rtlCol="0">
            <a:spAutoFit/>
          </a:bodyPr>
          <a:lstStyle/>
          <a:p>
            <a:pPr algn="ctr"/>
            <a:r>
              <a:rPr lang="es-NI" sz="2800" b="1" dirty="0" smtClean="0">
                <a:solidFill>
                  <a:srgbClr val="7030A0"/>
                </a:solidFill>
                <a:latin typeface="Bradley Hand ITC" panose="03070402050302030203" pitchFamily="66" charset="0"/>
                <a:cs typeface="Arial" panose="020B0604020202020204" pitchFamily="34" charset="0"/>
              </a:rPr>
              <a:t>“Nada para nosotras sin nosotras”</a:t>
            </a:r>
            <a:endParaRPr lang="es-NI" sz="2800" b="1" dirty="0">
              <a:solidFill>
                <a:srgbClr val="7030A0"/>
              </a:solidFill>
              <a:latin typeface="Bradley Hand ITC" panose="03070402050302030203" pitchFamily="66" charset="0"/>
              <a:cs typeface="Arial" panose="020B0604020202020204" pitchFamily="34" charset="0"/>
            </a:endParaRPr>
          </a:p>
        </p:txBody>
      </p:sp>
    </p:spTree>
    <p:extLst>
      <p:ext uri="{BB962C8B-B14F-4D97-AF65-F5344CB8AC3E}">
        <p14:creationId xmlns:p14="http://schemas.microsoft.com/office/powerpoint/2010/main" val="1328266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NI" b="1" dirty="0" smtClean="0">
                <a:solidFill>
                  <a:srgbClr val="7030A0"/>
                </a:solidFill>
              </a:rPr>
              <a:t>Brechas Programáticas Identificadas</a:t>
            </a:r>
            <a:endParaRPr lang="es-NI" dirty="0"/>
          </a:p>
        </p:txBody>
      </p:sp>
      <p:sp>
        <p:nvSpPr>
          <p:cNvPr id="3" name="2 Marcador de contenido"/>
          <p:cNvSpPr>
            <a:spLocks noGrp="1"/>
          </p:cNvSpPr>
          <p:nvPr>
            <p:ph idx="1"/>
          </p:nvPr>
        </p:nvSpPr>
        <p:spPr/>
        <p:txBody>
          <a:bodyPr>
            <a:normAutofit fontScale="70000" lnSpcReduction="20000"/>
          </a:bodyPr>
          <a:lstStyle/>
          <a:p>
            <a:pPr lvl="0" algn="just"/>
            <a:r>
              <a:rPr lang="es-NI" dirty="0"/>
              <a:t>Limitada incidencia pública de las mujeres con VIH, insuficiente relevo de liderazgo, bases limitadas que respaldan el accionar del liderazgo y dificultad en la visibilización debido a persistente estigma y discriminación, así como por los insuficientes recursos técnicos y financieros y escasas alianzas estratégicas, necesarios para ampliar y reforzar la base comunitaria de la ICW Latina.</a:t>
            </a:r>
          </a:p>
          <a:p>
            <a:pPr marL="0" indent="0" algn="just">
              <a:buNone/>
            </a:pPr>
            <a:endParaRPr lang="es-NI" dirty="0"/>
          </a:p>
          <a:p>
            <a:pPr lvl="0" algn="just"/>
            <a:r>
              <a:rPr lang="es-NI" dirty="0"/>
              <a:t>Limitada capacidad de participación en el monitoreo del cumplimiento de los acuerdos internacionales y nacionales sobre los temas de mujeres y  los temas de VIH.</a:t>
            </a:r>
          </a:p>
          <a:p>
            <a:pPr marL="0" indent="0" algn="just">
              <a:buNone/>
            </a:pPr>
            <a:r>
              <a:rPr lang="es-NI" dirty="0"/>
              <a:t> </a:t>
            </a:r>
          </a:p>
          <a:p>
            <a:pPr lvl="0" algn="just"/>
            <a:r>
              <a:rPr lang="es-NI" dirty="0"/>
              <a:t>Insuficiente sistematización de la evidencia existente sobre la salud integral de las mujeres con VIH y el vínculo con la Violencia Contra las Mujeres y la violación de los derechos humanos; necesaria para incidir en cambios de legislaciones y políticas públicas.</a:t>
            </a:r>
          </a:p>
          <a:p>
            <a:endParaRPr lang="es-NI" dirty="0"/>
          </a:p>
        </p:txBody>
      </p:sp>
    </p:spTree>
    <p:extLst>
      <p:ext uri="{BB962C8B-B14F-4D97-AF65-F5344CB8AC3E}">
        <p14:creationId xmlns:p14="http://schemas.microsoft.com/office/powerpoint/2010/main" val="2849457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NI" b="1" dirty="0" smtClean="0">
                <a:solidFill>
                  <a:srgbClr val="7030A0"/>
                </a:solidFill>
              </a:rPr>
              <a:t>Lineamientos Estratégicos</a:t>
            </a:r>
            <a:endParaRPr lang="es-NI" dirty="0"/>
          </a:p>
        </p:txBody>
      </p:sp>
      <p:sp>
        <p:nvSpPr>
          <p:cNvPr id="3" name="2 Marcador de contenido"/>
          <p:cNvSpPr>
            <a:spLocks noGrp="1"/>
          </p:cNvSpPr>
          <p:nvPr>
            <p:ph idx="1"/>
          </p:nvPr>
        </p:nvSpPr>
        <p:spPr>
          <a:xfrm>
            <a:off x="457200" y="1412776"/>
            <a:ext cx="8229600" cy="4997151"/>
          </a:xfrm>
        </p:spPr>
        <p:txBody>
          <a:bodyPr>
            <a:normAutofit fontScale="55000" lnSpcReduction="20000"/>
          </a:bodyPr>
          <a:lstStyle/>
          <a:p>
            <a:pPr lvl="0" algn="just"/>
            <a:r>
              <a:rPr lang="es-NI" dirty="0"/>
              <a:t>Fortalecer conocimientos y capacidad de comunicación y las técnicas de abordaje de las mujeres con VIH para promover una incidencia política efectiva a varios niveles a través de herramientas específicas que promuevan y mejoren la calidad de la participación - como por ejemplo un currículo estandarizado de desarrollo de capacidades para la incidencia política.</a:t>
            </a:r>
          </a:p>
          <a:p>
            <a:pPr marL="0" indent="0" algn="just">
              <a:buNone/>
            </a:pPr>
            <a:r>
              <a:rPr lang="es-NI" dirty="0"/>
              <a:t> </a:t>
            </a:r>
          </a:p>
          <a:p>
            <a:pPr lvl="0" algn="just"/>
            <a:r>
              <a:rPr lang="es-NI" dirty="0"/>
              <a:t>Posicionar en la agenda de los espacios regionales el tema de Mujer, VIH y Violencia Contra las Mujeres</a:t>
            </a:r>
          </a:p>
          <a:p>
            <a:pPr marL="0" indent="0" algn="just">
              <a:buNone/>
            </a:pPr>
            <a:r>
              <a:rPr lang="es-NI" dirty="0"/>
              <a:t> </a:t>
            </a:r>
          </a:p>
          <a:p>
            <a:pPr lvl="0" algn="just"/>
            <a:r>
              <a:rPr lang="es-NI" dirty="0"/>
              <a:t>Fortalecer capacidades y conocimiento en Derechos Humanos, que incluyan marcos y mecanismos internacionales, procesos de sensibilización sobre derechos humanos y acceso a la justicia.</a:t>
            </a:r>
          </a:p>
          <a:p>
            <a:pPr marL="0" indent="0" algn="just">
              <a:buNone/>
            </a:pPr>
            <a:r>
              <a:rPr lang="es-NI" dirty="0"/>
              <a:t> </a:t>
            </a:r>
          </a:p>
          <a:p>
            <a:pPr lvl="0" algn="just"/>
            <a:r>
              <a:rPr lang="es-NI" dirty="0"/>
              <a:t>Asegurar e incrementar la participación activa de las mujeres con VIH en los espacios regionales de toma de decisiones de alto nivel.</a:t>
            </a:r>
          </a:p>
          <a:p>
            <a:pPr marL="0" indent="0" algn="just">
              <a:buNone/>
            </a:pPr>
            <a:r>
              <a:rPr lang="es-NI" dirty="0"/>
              <a:t> </a:t>
            </a:r>
          </a:p>
          <a:p>
            <a:pPr lvl="0" algn="just"/>
            <a:r>
              <a:rPr lang="es-NI" dirty="0" smtClean="0"/>
              <a:t>Mejorar </a:t>
            </a:r>
            <a:r>
              <a:rPr lang="es-NI" dirty="0"/>
              <a:t>la participación de las mujeres con VIH en las organizaciones con el fin de promover el relevo de liderazgo, la incidencia política efectiva y asegurar mayor visibilidad a pesar del persistente estigma y </a:t>
            </a:r>
            <a:r>
              <a:rPr lang="es-NI" dirty="0" smtClean="0"/>
              <a:t>discriminación</a:t>
            </a:r>
            <a:r>
              <a:rPr lang="es-NI" dirty="0"/>
              <a:t>.</a:t>
            </a:r>
          </a:p>
        </p:txBody>
      </p:sp>
    </p:spTree>
    <p:extLst>
      <p:ext uri="{BB962C8B-B14F-4D97-AF65-F5344CB8AC3E}">
        <p14:creationId xmlns:p14="http://schemas.microsoft.com/office/powerpoint/2010/main" val="2733815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NI" b="1" dirty="0" smtClean="0">
                <a:solidFill>
                  <a:srgbClr val="7030A0"/>
                </a:solidFill>
              </a:rPr>
              <a:t>Lineamientos Estratégicos</a:t>
            </a:r>
            <a:endParaRPr lang="es-NI" dirty="0"/>
          </a:p>
        </p:txBody>
      </p:sp>
      <p:sp>
        <p:nvSpPr>
          <p:cNvPr id="3" name="2 Marcador de contenido"/>
          <p:cNvSpPr>
            <a:spLocks noGrp="1"/>
          </p:cNvSpPr>
          <p:nvPr>
            <p:ph idx="1"/>
          </p:nvPr>
        </p:nvSpPr>
        <p:spPr/>
        <p:txBody>
          <a:bodyPr>
            <a:normAutofit fontScale="55000" lnSpcReduction="20000"/>
          </a:bodyPr>
          <a:lstStyle/>
          <a:p>
            <a:pPr lvl="0" algn="just"/>
            <a:r>
              <a:rPr lang="es-NI" dirty="0"/>
              <a:t>Ampliar y reforzar la base comunitaria de las organizaciones locales de mujeres con VIH para fortalecer la incidencia en el desarrollo de políticas en la región.</a:t>
            </a:r>
          </a:p>
          <a:p>
            <a:pPr marL="0" indent="0" algn="just">
              <a:buNone/>
            </a:pPr>
            <a:r>
              <a:rPr lang="es-NI" dirty="0"/>
              <a:t> </a:t>
            </a:r>
          </a:p>
          <a:p>
            <a:pPr lvl="0" algn="just"/>
            <a:r>
              <a:rPr lang="es-NI" dirty="0"/>
              <a:t>Contribuir al mejoramiento de la calidad de vida las mujeres con VIH a través de la incidencia en los programas, normas y protocolos de </a:t>
            </a:r>
            <a:r>
              <a:rPr lang="es-NI" dirty="0" err="1"/>
              <a:t>SSyR</a:t>
            </a:r>
            <a:r>
              <a:rPr lang="es-NI" dirty="0"/>
              <a:t>, VIH y violencia contra las mujeres.</a:t>
            </a:r>
          </a:p>
          <a:p>
            <a:pPr marL="0" indent="0" algn="just">
              <a:buNone/>
            </a:pPr>
            <a:r>
              <a:rPr lang="es-NI" dirty="0"/>
              <a:t> </a:t>
            </a:r>
          </a:p>
          <a:p>
            <a:pPr lvl="0" algn="just"/>
            <a:r>
              <a:rPr lang="es-NI" dirty="0"/>
              <a:t>Incrementar la participación de las mujeres con VIH de Latinoamérica en la construcción de ciudadanía en defensa de los derechos humanos y la no violencia a través de alianzas y redes multisectoriales.</a:t>
            </a:r>
          </a:p>
          <a:p>
            <a:pPr marL="0" indent="0" algn="just">
              <a:buNone/>
            </a:pPr>
            <a:r>
              <a:rPr lang="es-NI" dirty="0"/>
              <a:t> </a:t>
            </a:r>
          </a:p>
          <a:p>
            <a:pPr lvl="0" algn="just"/>
            <a:r>
              <a:rPr lang="es-NI" dirty="0"/>
              <a:t>Posicionar los temas de VIH, </a:t>
            </a:r>
            <a:r>
              <a:rPr lang="es-NI" dirty="0" err="1"/>
              <a:t>SSyR</a:t>
            </a:r>
            <a:r>
              <a:rPr lang="es-NI" dirty="0"/>
              <a:t> y violencia contra las mujeres, con enfoque de género en los instrumentos legales relacionados.</a:t>
            </a:r>
          </a:p>
          <a:p>
            <a:pPr algn="just"/>
            <a:endParaRPr lang="es-NI" dirty="0"/>
          </a:p>
          <a:p>
            <a:pPr lvl="0" algn="just"/>
            <a:r>
              <a:rPr lang="es-NI" dirty="0"/>
              <a:t>Usar las herramientas para la denuncia y la exigencia del respeto a los derechos de las mujeres con VIH</a:t>
            </a:r>
            <a:r>
              <a:rPr lang="es-NI" dirty="0" smtClean="0"/>
              <a:t>.</a:t>
            </a:r>
            <a:endParaRPr lang="es-NI" dirty="0"/>
          </a:p>
        </p:txBody>
      </p:sp>
    </p:spTree>
    <p:extLst>
      <p:ext uri="{BB962C8B-B14F-4D97-AF65-F5344CB8AC3E}">
        <p14:creationId xmlns:p14="http://schemas.microsoft.com/office/powerpoint/2010/main" val="1482647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NI" b="1" dirty="0" smtClean="0">
                <a:solidFill>
                  <a:srgbClr val="7030A0"/>
                </a:solidFill>
              </a:rPr>
              <a:t>Lineamientos Estratégicos</a:t>
            </a:r>
            <a:endParaRPr lang="es-NI" dirty="0"/>
          </a:p>
        </p:txBody>
      </p:sp>
      <p:sp>
        <p:nvSpPr>
          <p:cNvPr id="3" name="2 Marcador de contenido"/>
          <p:cNvSpPr>
            <a:spLocks noGrp="1"/>
          </p:cNvSpPr>
          <p:nvPr>
            <p:ph idx="1"/>
          </p:nvPr>
        </p:nvSpPr>
        <p:spPr/>
        <p:txBody>
          <a:bodyPr>
            <a:normAutofit fontScale="92500" lnSpcReduction="10000"/>
          </a:bodyPr>
          <a:lstStyle/>
          <a:p>
            <a:pPr lvl="0" algn="just"/>
            <a:r>
              <a:rPr lang="es-NI" dirty="0"/>
              <a:t>Identificar la necesidad de generar nueva evidencia, recopilación de información existente y diseminación de información y buenas prácticas sobre el vínculo de VIH y violencia contra las mujeres, para influenciar políticas y programas a nivel regional y promover un abordaje integral de salud a mujeres que incluya el tema de la violencia como una estrategia de prevención para mujeres, promover adherencia a tratamiento y la detección temprana de VIH en </a:t>
            </a:r>
            <a:r>
              <a:rPr lang="es-NI" dirty="0" smtClean="0"/>
              <a:t>mujeres.</a:t>
            </a:r>
            <a:endParaRPr lang="es-NI" dirty="0"/>
          </a:p>
          <a:p>
            <a:endParaRPr lang="es-NI" dirty="0"/>
          </a:p>
        </p:txBody>
      </p:sp>
    </p:spTree>
    <p:extLst>
      <p:ext uri="{BB962C8B-B14F-4D97-AF65-F5344CB8AC3E}">
        <p14:creationId xmlns:p14="http://schemas.microsoft.com/office/powerpoint/2010/main" val="2118209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NI" sz="3600" b="1" dirty="0">
                <a:solidFill>
                  <a:srgbClr val="7030A0"/>
                </a:solidFill>
                <a:latin typeface="+mn-lt"/>
                <a:ea typeface="+mn-ea"/>
                <a:cs typeface="+mn-cs"/>
              </a:rPr>
              <a:t>Componentes</a:t>
            </a:r>
          </a:p>
        </p:txBody>
      </p:sp>
      <p:sp>
        <p:nvSpPr>
          <p:cNvPr id="3" name="2 Marcador de contenido"/>
          <p:cNvSpPr>
            <a:spLocks noGrp="1"/>
          </p:cNvSpPr>
          <p:nvPr>
            <p:ph idx="1"/>
          </p:nvPr>
        </p:nvSpPr>
        <p:spPr/>
        <p:txBody>
          <a:bodyPr>
            <a:normAutofit fontScale="62500" lnSpcReduction="20000"/>
          </a:bodyPr>
          <a:lstStyle/>
          <a:p>
            <a:pPr marL="0" lvl="0" indent="0">
              <a:buNone/>
            </a:pPr>
            <a:r>
              <a:rPr lang="es-ES" b="1" dirty="0" smtClean="0"/>
              <a:t>I. Construcción </a:t>
            </a:r>
            <a:r>
              <a:rPr lang="es-ES" b="1" dirty="0"/>
              <a:t>de </a:t>
            </a:r>
            <a:r>
              <a:rPr lang="es-ES" b="1" dirty="0" smtClean="0"/>
              <a:t>Ciudadanía o Gobernanza:</a:t>
            </a:r>
            <a:r>
              <a:rPr lang="es-ES" dirty="0" smtClean="0"/>
              <a:t> </a:t>
            </a:r>
            <a:r>
              <a:rPr lang="es-ES" dirty="0"/>
              <a:t>comunicación, abogacía e incidencia</a:t>
            </a:r>
            <a:endParaRPr lang="es-NI" sz="4400" dirty="0"/>
          </a:p>
          <a:p>
            <a:pPr lvl="1" algn="just"/>
            <a:r>
              <a:rPr lang="es-ES" dirty="0"/>
              <a:t>Abogacía basada en la evidencia, con los cuerpos regionales, sub-regionales y nacionales -SICA para la sub-región Centroamérica y República Dominicana y UNASUR para la sub-región Sud Americana (Región Andina y Cono Sur)- sobre Mujeres VIH, VBG y ambientes saludables.</a:t>
            </a:r>
            <a:endParaRPr lang="es-NI" sz="4000" dirty="0"/>
          </a:p>
          <a:p>
            <a:pPr lvl="1" algn="just"/>
            <a:r>
              <a:rPr lang="es-ES" dirty="0"/>
              <a:t>Diseñar e implementar una ruta de movilización social e incidencia política, ante los tomadores de decisión del ámbito regional, y a nivel nacional en los 11 países priorizados, sobre potenciales adaptaciones de los marcos legislativos y políticas nacionales que contribuyan a la reducción del estigma, reviertan las normas y prácticas de género perjudiciales, y contribuyan al empoderamiento de las mujeres en relación con el VIH y la prevención de la violencia basada en género. Impulsar el fortalecimiento y participación de espacios de coordinación regional de Organismos de Sociedad Civil, donde confluyan las Redes de mujeres latinoamericanas, en especial aquellas que trabajan por la salud de las mujeres, la eliminación de toda forma de violencia contra las mujeres y la defensa de los derechos humanos de las mujeres.</a:t>
            </a:r>
            <a:endParaRPr lang="es-NI" sz="4000" dirty="0"/>
          </a:p>
          <a:p>
            <a:endParaRPr lang="es-NI" dirty="0"/>
          </a:p>
        </p:txBody>
      </p:sp>
    </p:spTree>
    <p:extLst>
      <p:ext uri="{BB962C8B-B14F-4D97-AF65-F5344CB8AC3E}">
        <p14:creationId xmlns:p14="http://schemas.microsoft.com/office/powerpoint/2010/main" val="1142017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NI" sz="3600" b="1" dirty="0">
                <a:solidFill>
                  <a:srgbClr val="7030A0"/>
                </a:solidFill>
                <a:latin typeface="+mn-lt"/>
                <a:ea typeface="+mn-ea"/>
                <a:cs typeface="+mn-cs"/>
              </a:rPr>
              <a:t>Componentes</a:t>
            </a:r>
          </a:p>
        </p:txBody>
      </p:sp>
      <p:sp>
        <p:nvSpPr>
          <p:cNvPr id="3" name="2 Marcador de contenido"/>
          <p:cNvSpPr>
            <a:spLocks noGrp="1"/>
          </p:cNvSpPr>
          <p:nvPr>
            <p:ph idx="1"/>
          </p:nvPr>
        </p:nvSpPr>
        <p:spPr/>
        <p:txBody>
          <a:bodyPr>
            <a:normAutofit fontScale="70000" lnSpcReduction="20000"/>
          </a:bodyPr>
          <a:lstStyle/>
          <a:p>
            <a:pPr marL="0" lvl="0" indent="0">
              <a:buNone/>
            </a:pPr>
            <a:r>
              <a:rPr lang="es-ES" b="1" dirty="0" smtClean="0">
                <a:solidFill>
                  <a:srgbClr val="7030A0"/>
                </a:solidFill>
              </a:rPr>
              <a:t>II. Empoderamiento </a:t>
            </a:r>
            <a:r>
              <a:rPr lang="es-ES" b="1" dirty="0">
                <a:solidFill>
                  <a:srgbClr val="7030A0"/>
                </a:solidFill>
              </a:rPr>
              <a:t>de Mujeres con VIH </a:t>
            </a:r>
            <a:endParaRPr lang="es-NI" sz="4400" dirty="0">
              <a:solidFill>
                <a:srgbClr val="7030A0"/>
              </a:solidFill>
            </a:endParaRPr>
          </a:p>
          <a:p>
            <a:pPr lvl="1" algn="just"/>
            <a:r>
              <a:rPr lang="es-ES" dirty="0"/>
              <a:t>Información, Educación y Capacitación en Derechos Humanos, Cultura de Paz y Construcción de Ciudadanía a mujeres con VIH para contribuir a la construcción del “sujeto político mujer” e incrementar las opciones de hacer incidencia, desarrollar competencias personales para  el abordaje integral de la violencia incluidos el estigma y la discriminación, desde un enfoque de género. </a:t>
            </a:r>
            <a:endParaRPr lang="es-NI" sz="4000" dirty="0"/>
          </a:p>
          <a:p>
            <a:pPr lvl="1" algn="just"/>
            <a:r>
              <a:rPr lang="es-ES" dirty="0"/>
              <a:t>Conocimiento sistemático de marcos legales y políticas nacionales (o regionales) nocivos para las mujeres VIH a fin de incidir en la reforma legislativa que permita crear condiciones sociales y jurídicas favorables a las mujeres VIH para el acceso a los servicios de SSR y la prevención de la violencia.</a:t>
            </a:r>
            <a:endParaRPr lang="es-NI" sz="4000" dirty="0"/>
          </a:p>
          <a:p>
            <a:pPr lvl="1" algn="just"/>
            <a:r>
              <a:rPr lang="es-ES" dirty="0"/>
              <a:t>Grupos de apoyo a nivel comunitario como espacio para contribuir al empoderamiento de las mujeres VIH, a los procesos psicosociales de sanación, acompañamiento entre mujeres VIH tanto en la defensoría de sus derechos humanos como en el enfrentamiento a la VBG, el estigma y la discriminación.</a:t>
            </a:r>
            <a:endParaRPr lang="es-NI" sz="4000" dirty="0"/>
          </a:p>
        </p:txBody>
      </p:sp>
    </p:spTree>
    <p:extLst>
      <p:ext uri="{BB962C8B-B14F-4D97-AF65-F5344CB8AC3E}">
        <p14:creationId xmlns:p14="http://schemas.microsoft.com/office/powerpoint/2010/main" val="10680063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NI" sz="3600" b="1" dirty="0">
                <a:solidFill>
                  <a:srgbClr val="7030A0"/>
                </a:solidFill>
                <a:latin typeface="+mn-lt"/>
                <a:ea typeface="+mn-ea"/>
                <a:cs typeface="+mn-cs"/>
              </a:rPr>
              <a:t>Componentes</a:t>
            </a:r>
          </a:p>
        </p:txBody>
      </p:sp>
      <p:sp>
        <p:nvSpPr>
          <p:cNvPr id="3" name="2 Marcador de contenido"/>
          <p:cNvSpPr>
            <a:spLocks noGrp="1"/>
          </p:cNvSpPr>
          <p:nvPr>
            <p:ph idx="1"/>
          </p:nvPr>
        </p:nvSpPr>
        <p:spPr/>
        <p:txBody>
          <a:bodyPr>
            <a:normAutofit fontScale="85000" lnSpcReduction="20000"/>
          </a:bodyPr>
          <a:lstStyle/>
          <a:p>
            <a:pPr marL="0" lvl="0" indent="0" algn="just">
              <a:buNone/>
            </a:pPr>
            <a:r>
              <a:rPr lang="es-ES" b="1" dirty="0" smtClean="0">
                <a:solidFill>
                  <a:srgbClr val="7030A0"/>
                </a:solidFill>
              </a:rPr>
              <a:t>III. Fortalecimiento </a:t>
            </a:r>
            <a:r>
              <a:rPr lang="es-ES" b="1" dirty="0">
                <a:solidFill>
                  <a:srgbClr val="7030A0"/>
                </a:solidFill>
              </a:rPr>
              <a:t>Institucional</a:t>
            </a:r>
            <a:endParaRPr lang="es-NI" sz="4400" dirty="0">
              <a:solidFill>
                <a:srgbClr val="7030A0"/>
              </a:solidFill>
            </a:endParaRPr>
          </a:p>
          <a:p>
            <a:pPr lvl="1" algn="just"/>
            <a:r>
              <a:rPr lang="es-ES" dirty="0"/>
              <a:t>Implementación de un plan de gestión de conocimientos para fortalecer las capacidades técnicas, desarrollar competencias y fortalecer el liderazgo de las mujeres organizadas en ICW Latina en cada uno de los capítulos nacionales de los 11 países beneficiarios, sobre las siguientes temáticas: </a:t>
            </a:r>
            <a:endParaRPr lang="es-NI" sz="4000" dirty="0"/>
          </a:p>
          <a:p>
            <a:pPr lvl="2" algn="just"/>
            <a:r>
              <a:rPr lang="es-ES" dirty="0"/>
              <a:t>Mecanismos de defensa, derechos humanos, participación ciudadana y ejercicio de ciudadanía, legislaciones y marco jurídico nacional</a:t>
            </a:r>
            <a:r>
              <a:rPr lang="es-NI" dirty="0"/>
              <a:t> e internacional en materia de DDHH, VIH, género y violencia. </a:t>
            </a:r>
            <a:endParaRPr lang="es-NI" sz="3600" dirty="0"/>
          </a:p>
          <a:p>
            <a:pPr lvl="2" algn="just"/>
            <a:r>
              <a:rPr lang="es-NI" dirty="0"/>
              <a:t>Desarrollo de competencias en el manejo, administración y ejecución de recursos, elaboración de informes, contraloría social, monitoreo y evaluación.</a:t>
            </a:r>
            <a:endParaRPr lang="es-NI" sz="3600" dirty="0"/>
          </a:p>
        </p:txBody>
      </p:sp>
    </p:spTree>
    <p:extLst>
      <p:ext uri="{BB962C8B-B14F-4D97-AF65-F5344CB8AC3E}">
        <p14:creationId xmlns:p14="http://schemas.microsoft.com/office/powerpoint/2010/main" val="14596238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p:spPr>
        <p:txBody>
          <a:bodyPr>
            <a:normAutofit/>
          </a:bodyPr>
          <a:lstStyle/>
          <a:p>
            <a:r>
              <a:rPr lang="es-NI" sz="3600" b="1" dirty="0">
                <a:solidFill>
                  <a:srgbClr val="7030A0"/>
                </a:solidFill>
                <a:latin typeface="+mn-lt"/>
                <a:ea typeface="+mn-ea"/>
                <a:cs typeface="+mn-cs"/>
              </a:rPr>
              <a:t>Componentes</a:t>
            </a:r>
          </a:p>
        </p:txBody>
      </p:sp>
      <p:sp>
        <p:nvSpPr>
          <p:cNvPr id="3" name="2 Marcador de contenido"/>
          <p:cNvSpPr>
            <a:spLocks noGrp="1"/>
          </p:cNvSpPr>
          <p:nvPr>
            <p:ph idx="1"/>
          </p:nvPr>
        </p:nvSpPr>
        <p:spPr>
          <a:xfrm>
            <a:off x="323528" y="1268760"/>
            <a:ext cx="8373616" cy="5400600"/>
          </a:xfrm>
        </p:spPr>
        <p:txBody>
          <a:bodyPr>
            <a:normAutofit fontScale="77500" lnSpcReduction="20000"/>
          </a:bodyPr>
          <a:lstStyle/>
          <a:p>
            <a:pPr marL="0" lvl="0" indent="0">
              <a:buNone/>
            </a:pPr>
            <a:r>
              <a:rPr lang="es-ES" b="1" dirty="0" smtClean="0">
                <a:solidFill>
                  <a:srgbClr val="7030A0"/>
                </a:solidFill>
              </a:rPr>
              <a:t>III. </a:t>
            </a:r>
            <a:r>
              <a:rPr lang="es-ES" b="1" dirty="0">
                <a:solidFill>
                  <a:srgbClr val="7030A0"/>
                </a:solidFill>
              </a:rPr>
              <a:t>Monitoreo y </a:t>
            </a:r>
            <a:r>
              <a:rPr lang="es-ES" b="1" dirty="0" smtClean="0">
                <a:solidFill>
                  <a:srgbClr val="7030A0"/>
                </a:solidFill>
              </a:rPr>
              <a:t>Seguimiento</a:t>
            </a:r>
            <a:endParaRPr lang="es-NI" sz="4400" dirty="0">
              <a:solidFill>
                <a:srgbClr val="7030A0"/>
              </a:solidFill>
            </a:endParaRPr>
          </a:p>
          <a:p>
            <a:pPr lvl="1" algn="just"/>
            <a:r>
              <a:rPr lang="es-ES" dirty="0"/>
              <a:t>Generar información estratégica basada en evidencias, sobre la vulnerabilidad de las Mujeres VIH, que contribuya a mejorar la inversión en servicios de salud integral para ellas;  se proponen, entre otros, las siguientes investigaciones:</a:t>
            </a:r>
            <a:endParaRPr lang="es-NI" sz="4000" dirty="0"/>
          </a:p>
          <a:p>
            <a:pPr lvl="2" algn="just"/>
            <a:r>
              <a:rPr lang="es-ES" dirty="0"/>
              <a:t>Situación de los Derechos Humanos y la Violencia en base a Género entre mujeres VIH – Línea de base y final a nivel regional</a:t>
            </a:r>
            <a:endParaRPr lang="es-NI" sz="3600" dirty="0"/>
          </a:p>
          <a:p>
            <a:pPr lvl="2" algn="just"/>
            <a:r>
              <a:rPr lang="es-ES" dirty="0"/>
              <a:t>Estado de (des)vinculación de los servicios de SSR y VBG con el VIH en los 11 países a intervenir.</a:t>
            </a:r>
            <a:endParaRPr lang="es-NI" sz="3600" dirty="0"/>
          </a:p>
          <a:p>
            <a:pPr lvl="2" algn="just"/>
            <a:r>
              <a:rPr lang="es-ES" dirty="0"/>
              <a:t>Situación de los marcos legales y políticas nacionales con respecto a los Derechos Humanos, una mirada desde las mujeres VIH positivas.</a:t>
            </a:r>
            <a:endParaRPr lang="es-NI" sz="3600" dirty="0"/>
          </a:p>
          <a:p>
            <a:pPr lvl="1" algn="just"/>
            <a:r>
              <a:rPr lang="es-ES" dirty="0"/>
              <a:t>Mujeres VIH organizadas responsables de la contraloría social de los compromisos de los Planes Regionales y nacionales para el VIH incluyendo la disponibilidad de pruebas rápidas y kits de Profilaxis post Exposición (PEP) para las mujeres que han vivido violencia sexual.</a:t>
            </a:r>
            <a:endParaRPr lang="es-NI" sz="4000" dirty="0"/>
          </a:p>
          <a:p>
            <a:pPr lvl="1" algn="just"/>
            <a:r>
              <a:rPr lang="es-ES" dirty="0"/>
              <a:t>Adquisición e implementación de sistemas de información de control financiero administrativo, de información para monitoreo y evaluación con registro único</a:t>
            </a:r>
            <a:r>
              <a:rPr lang="es-ES" dirty="0" smtClean="0"/>
              <a:t>.</a:t>
            </a:r>
            <a:endParaRPr lang="es-NI" sz="3600" dirty="0"/>
          </a:p>
        </p:txBody>
      </p:sp>
    </p:spTree>
    <p:extLst>
      <p:ext uri="{BB962C8B-B14F-4D97-AF65-F5344CB8AC3E}">
        <p14:creationId xmlns:p14="http://schemas.microsoft.com/office/powerpoint/2010/main" val="31549470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NI" sz="3600" b="1" dirty="0">
                <a:solidFill>
                  <a:srgbClr val="7030A0"/>
                </a:solidFill>
                <a:latin typeface="+mn-lt"/>
                <a:ea typeface="+mn-ea"/>
                <a:cs typeface="+mn-cs"/>
              </a:rPr>
              <a:t>Presupuesto General</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053886627"/>
              </p:ext>
            </p:extLst>
          </p:nvPr>
        </p:nvGraphicFramePr>
        <p:xfrm>
          <a:off x="323528" y="1484784"/>
          <a:ext cx="8352929" cy="4090444"/>
        </p:xfrm>
        <a:graphic>
          <a:graphicData uri="http://schemas.openxmlformats.org/drawingml/2006/table">
            <a:tbl>
              <a:tblPr>
                <a:tableStyleId>{C4B1156A-380E-4F78-BDF5-A606A8083BF9}</a:tableStyleId>
              </a:tblPr>
              <a:tblGrid>
                <a:gridCol w="1872208"/>
                <a:gridCol w="1656184"/>
                <a:gridCol w="1584176"/>
                <a:gridCol w="1709211"/>
                <a:gridCol w="1531150"/>
              </a:tblGrid>
              <a:tr h="504056">
                <a:tc gridSpan="5">
                  <a:txBody>
                    <a:bodyPr/>
                    <a:lstStyle/>
                    <a:p>
                      <a:pPr algn="ctr" fontAlgn="ctr"/>
                      <a:r>
                        <a:rPr lang="es-NI" sz="1800" u="none" strike="noStrike" dirty="0">
                          <a:effectLst/>
                          <a:latin typeface="Arial" panose="020B0604020202020204" pitchFamily="34" charset="0"/>
                          <a:cs typeface="Arial" panose="020B0604020202020204" pitchFamily="34" charset="0"/>
                        </a:rPr>
                        <a:t>PRESUPUESTO</a:t>
                      </a:r>
                      <a:endParaRPr lang="es-NI"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es-NI"/>
                    </a:p>
                  </a:txBody>
                  <a:tcPr/>
                </a:tc>
                <a:tc hMerge="1">
                  <a:txBody>
                    <a:bodyPr/>
                    <a:lstStyle/>
                    <a:p>
                      <a:endParaRPr lang="es-NI"/>
                    </a:p>
                  </a:txBody>
                  <a:tcPr/>
                </a:tc>
                <a:tc hMerge="1">
                  <a:txBody>
                    <a:bodyPr/>
                    <a:lstStyle/>
                    <a:p>
                      <a:endParaRPr lang="es-NI"/>
                    </a:p>
                  </a:txBody>
                  <a:tcPr/>
                </a:tc>
                <a:tc hMerge="1">
                  <a:txBody>
                    <a:bodyPr/>
                    <a:lstStyle/>
                    <a:p>
                      <a:endParaRPr lang="es-NI"/>
                    </a:p>
                  </a:txBody>
                  <a:tcPr/>
                </a:tc>
              </a:tr>
              <a:tr h="338293">
                <a:tc>
                  <a:txBody>
                    <a:bodyPr/>
                    <a:lstStyle/>
                    <a:p>
                      <a:pPr algn="l" fontAlgn="b"/>
                      <a:r>
                        <a:rPr lang="es-NI" sz="2000" b="1" u="none" strike="noStrike" dirty="0">
                          <a:effectLst/>
                        </a:rPr>
                        <a:t>Componente</a:t>
                      </a:r>
                      <a:endParaRPr lang="es-NI" sz="2000" b="1" i="0" u="none" strike="noStrike" dirty="0">
                        <a:solidFill>
                          <a:srgbClr val="000000"/>
                        </a:solidFill>
                        <a:effectLst/>
                        <a:latin typeface="Arial"/>
                      </a:endParaRPr>
                    </a:p>
                  </a:txBody>
                  <a:tcPr marL="9525" marR="9525" marT="9525" marB="0" anchor="b"/>
                </a:tc>
                <a:tc>
                  <a:txBody>
                    <a:bodyPr/>
                    <a:lstStyle/>
                    <a:p>
                      <a:pPr algn="ctr" fontAlgn="ctr"/>
                      <a:r>
                        <a:rPr lang="es-NI" sz="1800" b="1" u="none" strike="noStrike" dirty="0">
                          <a:effectLst/>
                          <a:latin typeface="Arial" panose="020B0604020202020204" pitchFamily="34" charset="0"/>
                          <a:cs typeface="Arial" panose="020B0604020202020204" pitchFamily="34" charset="0"/>
                        </a:rPr>
                        <a:t>Año 1</a:t>
                      </a:r>
                      <a:endParaRPr lang="es-NI"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NI" sz="1800" b="1" u="none" strike="noStrike" dirty="0">
                          <a:effectLst/>
                          <a:latin typeface="Arial" panose="020B0604020202020204" pitchFamily="34" charset="0"/>
                          <a:cs typeface="Arial" panose="020B0604020202020204" pitchFamily="34" charset="0"/>
                        </a:rPr>
                        <a:t>Año 2</a:t>
                      </a:r>
                      <a:endParaRPr lang="es-NI"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NI" sz="1800" b="1" u="none" strike="noStrike" dirty="0">
                          <a:effectLst/>
                          <a:latin typeface="Arial" panose="020B0604020202020204" pitchFamily="34" charset="0"/>
                          <a:cs typeface="Arial" panose="020B0604020202020204" pitchFamily="34" charset="0"/>
                        </a:rPr>
                        <a:t>Año 3</a:t>
                      </a:r>
                      <a:endParaRPr lang="es-NI"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s-NI" sz="1800" b="1" u="none" strike="noStrike" dirty="0">
                          <a:effectLst/>
                          <a:latin typeface="Arial" panose="020B0604020202020204" pitchFamily="34" charset="0"/>
                          <a:cs typeface="Arial" panose="020B0604020202020204" pitchFamily="34" charset="0"/>
                        </a:rPr>
                        <a:t>Total</a:t>
                      </a:r>
                      <a:endParaRPr lang="es-NI"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747627">
                <a:tc>
                  <a:txBody>
                    <a:bodyPr/>
                    <a:lstStyle/>
                    <a:p>
                      <a:pPr algn="l" fontAlgn="b"/>
                      <a:r>
                        <a:rPr lang="es-NI" sz="2000" b="1" u="none" strike="noStrike" dirty="0">
                          <a:effectLst/>
                        </a:rPr>
                        <a:t>Construcción de Ciudadanía</a:t>
                      </a:r>
                      <a:endParaRPr lang="es-NI" sz="2000" b="1" i="0" u="none" strike="noStrike" dirty="0">
                        <a:solidFill>
                          <a:srgbClr val="000000"/>
                        </a:solidFill>
                        <a:effectLst/>
                        <a:latin typeface="Arial"/>
                      </a:endParaRPr>
                    </a:p>
                  </a:txBody>
                  <a:tcPr marL="9525" marR="9525" marT="9525" marB="0" anchor="b"/>
                </a:tc>
                <a:tc>
                  <a:txBody>
                    <a:bodyPr/>
                    <a:lstStyle/>
                    <a:p>
                      <a:pPr algn="r" fontAlgn="t"/>
                      <a:r>
                        <a:rPr lang="es-NI" sz="1800" u="none" strike="noStrike" dirty="0" smtClean="0">
                          <a:effectLst/>
                          <a:latin typeface="Arial" panose="020B0604020202020204" pitchFamily="34" charset="0"/>
                          <a:cs typeface="Arial" panose="020B0604020202020204" pitchFamily="34" charset="0"/>
                        </a:rPr>
                        <a:t>$454,190.00</a:t>
                      </a:r>
                      <a:endParaRPr lang="es-NI"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t"/>
                      <a:r>
                        <a:rPr lang="es-NI" sz="1800" u="none" strike="noStrike" dirty="0">
                          <a:effectLst/>
                          <a:latin typeface="Arial" panose="020B0604020202020204" pitchFamily="34" charset="0"/>
                          <a:cs typeface="Arial" panose="020B0604020202020204" pitchFamily="34" charset="0"/>
                        </a:rPr>
                        <a:t>$</a:t>
                      </a:r>
                      <a:r>
                        <a:rPr lang="es-NI" sz="1800" u="none" strike="noStrike" dirty="0" smtClean="0">
                          <a:effectLst/>
                          <a:latin typeface="Arial" panose="020B0604020202020204" pitchFamily="34" charset="0"/>
                          <a:cs typeface="Arial" panose="020B0604020202020204" pitchFamily="34" charset="0"/>
                        </a:rPr>
                        <a:t>493,090.00</a:t>
                      </a:r>
                      <a:endParaRPr lang="es-NI"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t"/>
                      <a:r>
                        <a:rPr lang="es-NI" sz="1800" u="none" strike="noStrike" dirty="0" smtClean="0">
                          <a:effectLst/>
                          <a:latin typeface="Arial" panose="020B0604020202020204" pitchFamily="34" charset="0"/>
                          <a:cs typeface="Arial" panose="020B0604020202020204" pitchFamily="34" charset="0"/>
                        </a:rPr>
                        <a:t>$405,093.00</a:t>
                      </a:r>
                      <a:endParaRPr lang="es-NI"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t"/>
                      <a:r>
                        <a:rPr lang="es-NI" sz="1800" b="1" u="none" strike="noStrike" dirty="0">
                          <a:effectLst/>
                          <a:latin typeface="Arial" panose="020B0604020202020204" pitchFamily="34" charset="0"/>
                          <a:cs typeface="Arial" panose="020B0604020202020204" pitchFamily="34" charset="0"/>
                        </a:rPr>
                        <a:t>$</a:t>
                      </a:r>
                      <a:r>
                        <a:rPr lang="es-NI" sz="1800" b="1" u="none" strike="noStrike" dirty="0" smtClean="0">
                          <a:effectLst/>
                          <a:latin typeface="Arial" panose="020B0604020202020204" pitchFamily="34" charset="0"/>
                          <a:cs typeface="Arial" panose="020B0604020202020204" pitchFamily="34" charset="0"/>
                        </a:rPr>
                        <a:t>1,352,373.00</a:t>
                      </a:r>
                      <a:endParaRPr lang="es-NI"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r>
              <a:tr h="338293">
                <a:tc>
                  <a:txBody>
                    <a:bodyPr/>
                    <a:lstStyle/>
                    <a:p>
                      <a:pPr algn="l" fontAlgn="b"/>
                      <a:r>
                        <a:rPr lang="es-NI" sz="2000" b="1" u="none" strike="noStrike" dirty="0">
                          <a:effectLst/>
                        </a:rPr>
                        <a:t>Empoderamiento de Mujeres con VIH</a:t>
                      </a:r>
                      <a:endParaRPr lang="es-NI" sz="2000" b="1" i="0" u="none" strike="noStrike" dirty="0">
                        <a:solidFill>
                          <a:srgbClr val="000000"/>
                        </a:solidFill>
                        <a:effectLst/>
                        <a:latin typeface="Arial"/>
                      </a:endParaRPr>
                    </a:p>
                  </a:txBody>
                  <a:tcPr marL="9525" marR="9525" marT="9525" marB="0" anchor="b"/>
                </a:tc>
                <a:tc>
                  <a:txBody>
                    <a:bodyPr/>
                    <a:lstStyle/>
                    <a:p>
                      <a:pPr algn="r" fontAlgn="t"/>
                      <a:r>
                        <a:rPr lang="es-NI" sz="1800" u="none" strike="noStrike" dirty="0" smtClean="0">
                          <a:effectLst/>
                          <a:latin typeface="Arial" panose="020B0604020202020204" pitchFamily="34" charset="0"/>
                          <a:cs typeface="Arial" panose="020B0604020202020204" pitchFamily="34" charset="0"/>
                        </a:rPr>
                        <a:t>$505,800.00</a:t>
                      </a:r>
                      <a:endParaRPr lang="es-NI"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s-NI" sz="1800" u="none" strike="noStrike" dirty="0" smtClean="0">
                          <a:effectLst/>
                          <a:latin typeface="Arial" panose="020B0604020202020204" pitchFamily="34" charset="0"/>
                          <a:cs typeface="Arial" panose="020B0604020202020204" pitchFamily="34" charset="0"/>
                        </a:rPr>
                        <a:t>$536,425.00</a:t>
                      </a:r>
                      <a:endParaRPr lang="es-NI" sz="18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s-NI" sz="1800" u="none" strike="noStrike" dirty="0" smtClean="0">
                          <a:effectLst/>
                          <a:latin typeface="Arial" panose="020B0604020202020204" pitchFamily="34" charset="0"/>
                          <a:cs typeface="Arial" panose="020B0604020202020204" pitchFamily="34" charset="0"/>
                        </a:rPr>
                        <a:t>$582,800.00</a:t>
                      </a:r>
                      <a:endParaRPr lang="es-NI" sz="1800" b="0" i="0" u="none" strike="noStrike" dirty="0" smtClean="0">
                        <a:solidFill>
                          <a:srgbClr val="000000"/>
                        </a:solidFill>
                        <a:effectLst/>
                        <a:latin typeface="Arial" panose="020B0604020202020204" pitchFamily="34" charset="0"/>
                        <a:cs typeface="Arial" panose="020B0604020202020204" pitchFamily="34" charset="0"/>
                      </a:endParaRPr>
                    </a:p>
                    <a:p>
                      <a:pPr algn="r" fontAlgn="t"/>
                      <a:endParaRPr lang="es-NI"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t"/>
                      <a:r>
                        <a:rPr lang="es-NI" sz="1800" b="1" u="none" strike="noStrike" dirty="0">
                          <a:effectLst/>
                          <a:latin typeface="Arial" panose="020B0604020202020204" pitchFamily="34" charset="0"/>
                          <a:cs typeface="Arial" panose="020B0604020202020204" pitchFamily="34" charset="0"/>
                        </a:rPr>
                        <a:t>$</a:t>
                      </a:r>
                      <a:r>
                        <a:rPr lang="es-NI" sz="1800" b="1" u="none" strike="noStrike" dirty="0" smtClean="0">
                          <a:effectLst/>
                          <a:latin typeface="Arial" panose="020B0604020202020204" pitchFamily="34" charset="0"/>
                          <a:cs typeface="Arial" panose="020B0604020202020204" pitchFamily="34" charset="0"/>
                        </a:rPr>
                        <a:t>1,625,025.00</a:t>
                      </a:r>
                      <a:endParaRPr lang="es-NI"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r>
              <a:tr h="338293">
                <a:tc>
                  <a:txBody>
                    <a:bodyPr/>
                    <a:lstStyle/>
                    <a:p>
                      <a:pPr algn="l" fontAlgn="b"/>
                      <a:r>
                        <a:rPr lang="es-NI" sz="2000" b="1" u="none" strike="noStrike" dirty="0">
                          <a:effectLst/>
                        </a:rPr>
                        <a:t>Monitoreo y Evaluación</a:t>
                      </a:r>
                      <a:endParaRPr lang="es-NI" sz="2000" b="1" i="0" u="none" strike="noStrike" dirty="0">
                        <a:solidFill>
                          <a:srgbClr val="000000"/>
                        </a:solidFill>
                        <a:effectLst/>
                        <a:latin typeface="Arial"/>
                      </a:endParaRPr>
                    </a:p>
                  </a:txBody>
                  <a:tcPr marL="9525" marR="9525" marT="9525"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s-NI" sz="1800" u="none" strike="noStrike" dirty="0" smtClean="0">
                          <a:effectLst/>
                          <a:latin typeface="Arial" panose="020B0604020202020204" pitchFamily="34" charset="0"/>
                          <a:cs typeface="Arial" panose="020B0604020202020204" pitchFamily="34" charset="0"/>
                        </a:rPr>
                        <a:t>$479,400.00</a:t>
                      </a:r>
                      <a:endParaRPr lang="es-NI" sz="18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s-NI" sz="1800" u="none" strike="noStrike" dirty="0" smtClean="0">
                        <a:effectLst/>
                        <a:latin typeface="Arial" panose="020B0604020202020204" pitchFamily="34" charset="0"/>
                        <a:cs typeface="Arial" panose="020B0604020202020204" pitchFamily="34" charset="0"/>
                      </a:endParaRPr>
                    </a:p>
                    <a:p>
                      <a:pPr marL="0" marR="0" indent="0" algn="r" defTabSz="914400" rtl="0" eaLnBrk="1" fontAlgn="b" latinLnBrk="0" hangingPunct="1">
                        <a:lnSpc>
                          <a:spcPct val="100000"/>
                        </a:lnSpc>
                        <a:spcBef>
                          <a:spcPts val="0"/>
                        </a:spcBef>
                        <a:spcAft>
                          <a:spcPts val="0"/>
                        </a:spcAft>
                        <a:buClrTx/>
                        <a:buSzTx/>
                        <a:buFontTx/>
                        <a:buNone/>
                        <a:tabLst/>
                        <a:defRPr/>
                      </a:pPr>
                      <a:r>
                        <a:rPr lang="es-NI" sz="1800" u="none" strike="noStrike" dirty="0" smtClean="0">
                          <a:effectLst/>
                          <a:latin typeface="Arial" panose="020B0604020202020204" pitchFamily="34" charset="0"/>
                          <a:cs typeface="Arial" panose="020B0604020202020204" pitchFamily="34" charset="0"/>
                        </a:rPr>
                        <a:t>$475,400.00</a:t>
                      </a:r>
                      <a:endParaRPr lang="es-NI"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NI" sz="1800" u="none" strike="noStrike" dirty="0">
                          <a:effectLst/>
                          <a:latin typeface="Arial" panose="020B0604020202020204" pitchFamily="34" charset="0"/>
                          <a:cs typeface="Arial" panose="020B0604020202020204" pitchFamily="34" charset="0"/>
                        </a:rPr>
                        <a:t>$</a:t>
                      </a:r>
                      <a:r>
                        <a:rPr lang="es-NI" sz="1800" u="none" strike="noStrike" dirty="0" smtClean="0">
                          <a:effectLst/>
                          <a:latin typeface="Arial" panose="020B0604020202020204" pitchFamily="34" charset="0"/>
                          <a:cs typeface="Arial" panose="020B0604020202020204" pitchFamily="34" charset="0"/>
                        </a:rPr>
                        <a:t>368,400.00</a:t>
                      </a:r>
                      <a:endParaRPr lang="es-NI"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NI" sz="1800" b="1" u="none" strike="noStrike" dirty="0">
                          <a:effectLst/>
                          <a:latin typeface="Arial" panose="020B0604020202020204" pitchFamily="34" charset="0"/>
                          <a:cs typeface="Arial" panose="020B0604020202020204" pitchFamily="34" charset="0"/>
                        </a:rPr>
                        <a:t>$</a:t>
                      </a:r>
                      <a:r>
                        <a:rPr lang="es-NI" sz="1800" b="1" u="none" strike="noStrike" dirty="0" smtClean="0">
                          <a:effectLst/>
                          <a:latin typeface="Arial" panose="020B0604020202020204" pitchFamily="34" charset="0"/>
                          <a:cs typeface="Arial" panose="020B0604020202020204" pitchFamily="34" charset="0"/>
                        </a:rPr>
                        <a:t>1,323,200.00</a:t>
                      </a:r>
                      <a:endParaRPr lang="es-NI"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338293">
                <a:tc>
                  <a:txBody>
                    <a:bodyPr/>
                    <a:lstStyle/>
                    <a:p>
                      <a:pPr algn="l" fontAlgn="b"/>
                      <a:r>
                        <a:rPr lang="es-NI" sz="2000" b="1" u="none" strike="noStrike" dirty="0">
                          <a:effectLst/>
                        </a:rPr>
                        <a:t>Fortalecimiento Institucional</a:t>
                      </a:r>
                      <a:endParaRPr lang="es-NI" sz="2000" b="1" i="0" u="none" strike="noStrike" dirty="0">
                        <a:solidFill>
                          <a:srgbClr val="000000"/>
                        </a:solidFill>
                        <a:effectLst/>
                        <a:latin typeface="Arial"/>
                      </a:endParaRPr>
                    </a:p>
                  </a:txBody>
                  <a:tcPr marL="9525" marR="9525" marT="9525" marB="0" anchor="b"/>
                </a:tc>
                <a:tc>
                  <a:txBody>
                    <a:bodyPr/>
                    <a:lstStyle/>
                    <a:p>
                      <a:pPr algn="r" fontAlgn="b"/>
                      <a:r>
                        <a:rPr lang="es-NI" sz="1800" u="none" strike="noStrike" dirty="0" smtClean="0">
                          <a:effectLst/>
                          <a:latin typeface="Arial" panose="020B0604020202020204" pitchFamily="34" charset="0"/>
                          <a:cs typeface="Arial" panose="020B0604020202020204" pitchFamily="34" charset="0"/>
                        </a:rPr>
                        <a:t>$503,267.00</a:t>
                      </a:r>
                      <a:endParaRPr lang="es-NI"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NI" sz="1800" u="none" strike="noStrike" dirty="0" smtClean="0">
                          <a:effectLst/>
                          <a:latin typeface="Arial" panose="020B0604020202020204" pitchFamily="34" charset="0"/>
                          <a:cs typeface="Arial" panose="020B0604020202020204" pitchFamily="34" charset="0"/>
                        </a:rPr>
                        <a:t>$612,935.00</a:t>
                      </a:r>
                      <a:endParaRPr lang="es-NI"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NI" sz="1800" u="none" strike="noStrike" dirty="0" smtClean="0">
                          <a:effectLst/>
                          <a:latin typeface="Arial" panose="020B0604020202020204" pitchFamily="34" charset="0"/>
                          <a:cs typeface="Arial" panose="020B0604020202020204" pitchFamily="34" charset="0"/>
                        </a:rPr>
                        <a:t>$583,200.00</a:t>
                      </a:r>
                      <a:endParaRPr lang="es-NI"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NI" sz="1800" b="1" u="none" strike="noStrike" dirty="0" smtClean="0">
                          <a:effectLst/>
                          <a:latin typeface="Arial" panose="020B0604020202020204" pitchFamily="34" charset="0"/>
                          <a:cs typeface="Arial" panose="020B0604020202020204" pitchFamily="34" charset="0"/>
                        </a:rPr>
                        <a:t>$1699,402.00</a:t>
                      </a:r>
                      <a:endParaRPr lang="es-NI"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338293">
                <a:tc>
                  <a:txBody>
                    <a:bodyPr/>
                    <a:lstStyle/>
                    <a:p>
                      <a:pPr algn="l" fontAlgn="b"/>
                      <a:r>
                        <a:rPr lang="es-NI" sz="2000" b="1" u="none" strike="noStrike" dirty="0">
                          <a:effectLst/>
                        </a:rPr>
                        <a:t>Gran total</a:t>
                      </a:r>
                      <a:endParaRPr lang="es-NI" sz="2000" b="1" i="0" u="none" strike="noStrike" dirty="0">
                        <a:solidFill>
                          <a:srgbClr val="000000"/>
                        </a:solidFill>
                        <a:effectLst/>
                        <a:latin typeface="Arial"/>
                      </a:endParaRPr>
                    </a:p>
                  </a:txBody>
                  <a:tcPr marL="9525" marR="9525" marT="9525" marB="0" anchor="b"/>
                </a:tc>
                <a:tc>
                  <a:txBody>
                    <a:bodyPr/>
                    <a:lstStyle/>
                    <a:p>
                      <a:pPr algn="r" fontAlgn="t"/>
                      <a:r>
                        <a:rPr lang="es-NI" sz="1800" b="1" u="none" strike="noStrike" dirty="0" smtClean="0">
                          <a:effectLst/>
                          <a:latin typeface="Arial" panose="020B0604020202020204" pitchFamily="34" charset="0"/>
                          <a:cs typeface="Arial" panose="020B0604020202020204" pitchFamily="34" charset="0"/>
                        </a:rPr>
                        <a:t>$1,942,657.00</a:t>
                      </a:r>
                      <a:endParaRPr lang="es-NI"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t"/>
                      <a:r>
                        <a:rPr lang="es-NI" sz="1800" b="1" u="none" strike="noStrike" dirty="0">
                          <a:effectLst/>
                          <a:latin typeface="Arial" panose="020B0604020202020204" pitchFamily="34" charset="0"/>
                          <a:cs typeface="Arial" panose="020B0604020202020204" pitchFamily="34" charset="0"/>
                        </a:rPr>
                        <a:t>$</a:t>
                      </a:r>
                      <a:r>
                        <a:rPr lang="es-NI" sz="1800" b="1" u="none" strike="noStrike" dirty="0" smtClean="0">
                          <a:effectLst/>
                          <a:latin typeface="Arial" panose="020B0604020202020204" pitchFamily="34" charset="0"/>
                          <a:cs typeface="Arial" panose="020B0604020202020204" pitchFamily="34" charset="0"/>
                        </a:rPr>
                        <a:t>2117,850.00</a:t>
                      </a:r>
                      <a:endParaRPr lang="es-NI"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t"/>
                      <a:r>
                        <a:rPr lang="es-NI" sz="1800" b="1" u="none" strike="noStrike" dirty="0" smtClean="0">
                          <a:effectLst/>
                          <a:latin typeface="Arial" panose="020B0604020202020204" pitchFamily="34" charset="0"/>
                          <a:cs typeface="Arial" panose="020B0604020202020204" pitchFamily="34" charset="0"/>
                        </a:rPr>
                        <a:t>$1,939,493.00</a:t>
                      </a:r>
                      <a:endParaRPr lang="es-NI"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t"/>
                      <a:r>
                        <a:rPr lang="es-NI" sz="1800" b="1" u="none" strike="noStrike" dirty="0">
                          <a:effectLst/>
                          <a:latin typeface="Arial" panose="020B0604020202020204" pitchFamily="34" charset="0"/>
                          <a:cs typeface="Arial" panose="020B0604020202020204" pitchFamily="34" charset="0"/>
                        </a:rPr>
                        <a:t>$</a:t>
                      </a:r>
                      <a:r>
                        <a:rPr lang="es-NI" sz="1800" b="1" u="none" strike="noStrike" dirty="0" smtClean="0">
                          <a:effectLst/>
                          <a:latin typeface="Arial" panose="020B0604020202020204" pitchFamily="34" charset="0"/>
                          <a:cs typeface="Arial" panose="020B0604020202020204" pitchFamily="34" charset="0"/>
                        </a:rPr>
                        <a:t>6,000,000.00</a:t>
                      </a:r>
                      <a:endParaRPr lang="es-NI"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r>
            </a:tbl>
          </a:graphicData>
        </a:graphic>
      </p:graphicFrame>
    </p:spTree>
    <p:extLst>
      <p:ext uri="{BB962C8B-B14F-4D97-AF65-F5344CB8AC3E}">
        <p14:creationId xmlns:p14="http://schemas.microsoft.com/office/powerpoint/2010/main" val="41691871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504" y="188640"/>
            <a:ext cx="8856984" cy="892552"/>
          </a:xfrm>
          <a:prstGeom prst="rect">
            <a:avLst/>
          </a:prstGeom>
          <a:noFill/>
        </p:spPr>
        <p:txBody>
          <a:bodyPr wrap="square" rtlCol="0">
            <a:spAutoFit/>
          </a:bodyPr>
          <a:lstStyle/>
          <a:p>
            <a:pPr algn="ctr"/>
            <a:r>
              <a:rPr lang="es-NI" sz="2400" b="1" dirty="0">
                <a:latin typeface="+mj-lt"/>
                <a:ea typeface="+mj-ea"/>
                <a:cs typeface="+mj-cs"/>
              </a:rPr>
              <a:t>Pasos a seguir en el desarrollo de la nota conceptual</a:t>
            </a:r>
          </a:p>
          <a:p>
            <a:pPr algn="ctr"/>
            <a:endParaRPr lang="es-NI" sz="2800" dirty="0">
              <a:latin typeface="+mj-lt"/>
            </a:endParaRPr>
          </a:p>
        </p:txBody>
      </p:sp>
      <p:sp>
        <p:nvSpPr>
          <p:cNvPr id="3" name="2 CuadroTexto"/>
          <p:cNvSpPr txBox="1"/>
          <p:nvPr/>
        </p:nvSpPr>
        <p:spPr>
          <a:xfrm>
            <a:off x="467544" y="980728"/>
            <a:ext cx="8352928" cy="5632311"/>
          </a:xfrm>
          <a:prstGeom prst="rect">
            <a:avLst/>
          </a:prstGeom>
          <a:noFill/>
        </p:spPr>
        <p:txBody>
          <a:bodyPr wrap="square" rtlCol="0">
            <a:spAutoFit/>
          </a:bodyPr>
          <a:lstStyle/>
          <a:p>
            <a:pPr algn="just"/>
            <a:r>
              <a:rPr lang="es-NI" b="1" dirty="0"/>
              <a:t>22-24 </a:t>
            </a:r>
            <a:r>
              <a:rPr lang="es-NI" b="1" dirty="0" smtClean="0"/>
              <a:t>Octubre 2014: </a:t>
            </a:r>
            <a:r>
              <a:rPr lang="es-NI" dirty="0" smtClean="0"/>
              <a:t>	Dialogo regional 2014</a:t>
            </a:r>
          </a:p>
          <a:p>
            <a:pPr algn="just"/>
            <a:r>
              <a:rPr lang="es-NI" b="1" dirty="0"/>
              <a:t>27-31 </a:t>
            </a:r>
            <a:r>
              <a:rPr lang="es-NI" b="1" dirty="0" smtClean="0"/>
              <a:t>Octubre 2014:</a:t>
            </a:r>
            <a:r>
              <a:rPr lang="es-NI" dirty="0" smtClean="0"/>
              <a:t> 	Consolidado de los insumos del diálogo regional </a:t>
            </a:r>
          </a:p>
          <a:p>
            <a:pPr algn="just"/>
            <a:r>
              <a:rPr lang="es-NI" b="1" dirty="0" smtClean="0"/>
              <a:t>03 -07 Noviembre 2014:</a:t>
            </a:r>
            <a:r>
              <a:rPr lang="es-NI" dirty="0" smtClean="0"/>
              <a:t>  	Envío de consolidado y retroalimentación de aportes </a:t>
            </a:r>
          </a:p>
          <a:p>
            <a:pPr algn="just"/>
            <a:r>
              <a:rPr lang="es-NI" b="1" dirty="0" smtClean="0"/>
              <a:t>17-21  Noviembre 2014:</a:t>
            </a:r>
            <a:r>
              <a:rPr lang="es-NI" dirty="0" smtClean="0"/>
              <a:t> 	1er Borrador de Nota conceptual envío a los capítulos 			para solicitar aval con los MCP</a:t>
            </a:r>
          </a:p>
          <a:p>
            <a:pPr algn="just"/>
            <a:r>
              <a:rPr lang="es-NI" b="1" dirty="0" smtClean="0"/>
              <a:t>20-26 Noviembre 2014:</a:t>
            </a:r>
            <a:r>
              <a:rPr lang="es-NI" dirty="0" smtClean="0"/>
              <a:t> 	Visita del gerente de portafolio del Fondo Mundial</a:t>
            </a:r>
          </a:p>
          <a:p>
            <a:pPr algn="just"/>
            <a:r>
              <a:rPr lang="es-NI" b="1" dirty="0" smtClean="0"/>
              <a:t>24 Nov – 05 dic. 2014:</a:t>
            </a:r>
            <a:r>
              <a:rPr lang="es-NI" dirty="0" smtClean="0"/>
              <a:t>  	Envío de aval de los MCP y retroalimentación del primer 			borrador de la Nota Conceptual.</a:t>
            </a:r>
          </a:p>
          <a:p>
            <a:pPr algn="just"/>
            <a:r>
              <a:rPr lang="es-NI" b="1" dirty="0" smtClean="0"/>
              <a:t>08-12 diciembre 2014:</a:t>
            </a:r>
            <a:r>
              <a:rPr lang="es-NI" dirty="0" smtClean="0"/>
              <a:t>	Incorporación de los aportes de los capítulos y revisores 			externos en la Nota Conceptual</a:t>
            </a:r>
          </a:p>
          <a:p>
            <a:pPr algn="just"/>
            <a:r>
              <a:rPr lang="es-NI" b="1" dirty="0" smtClean="0"/>
              <a:t>15 diciembre 2014:</a:t>
            </a:r>
            <a:r>
              <a:rPr lang="es-NI" dirty="0" smtClean="0"/>
              <a:t>		Envío de la versión preliminar de la Nota Conceptual a 			revisores pares de Naciones Unidas y a los capítulos</a:t>
            </a:r>
          </a:p>
          <a:p>
            <a:pPr algn="just"/>
            <a:r>
              <a:rPr lang="es-NI" b="1" dirty="0" smtClean="0"/>
              <a:t>19 diciembre 2014:</a:t>
            </a:r>
            <a:r>
              <a:rPr lang="es-NI" dirty="0" smtClean="0"/>
              <a:t>		Recepción de comentarios y aportes de los revisores pares 			de Naciones Unidas y de los capítulos.</a:t>
            </a:r>
          </a:p>
          <a:p>
            <a:pPr algn="just"/>
            <a:r>
              <a:rPr lang="es-NI" b="1" dirty="0" smtClean="0"/>
              <a:t>19 dic. 2014-05 enero 2015:</a:t>
            </a:r>
            <a:r>
              <a:rPr lang="es-NI" dirty="0"/>
              <a:t>	</a:t>
            </a:r>
            <a:r>
              <a:rPr lang="es-NI" dirty="0" smtClean="0"/>
              <a:t>Incorporación </a:t>
            </a:r>
            <a:r>
              <a:rPr lang="es-NI" dirty="0"/>
              <a:t>de los aportes de los capítulos y revisores 			</a:t>
            </a:r>
            <a:r>
              <a:rPr lang="es-NI" dirty="0" smtClean="0"/>
              <a:t>externos y revisores pares de Naciones Unidas </a:t>
            </a:r>
            <a:r>
              <a:rPr lang="es-NI" dirty="0"/>
              <a:t>en la Nota </a:t>
            </a:r>
            <a:r>
              <a:rPr lang="es-NI" dirty="0" smtClean="0"/>
              <a:t>			Conceptual</a:t>
            </a:r>
            <a:endParaRPr lang="es-NI" b="1" dirty="0" smtClean="0"/>
          </a:p>
          <a:p>
            <a:pPr algn="just"/>
            <a:r>
              <a:rPr lang="es-NI" b="1" dirty="0" smtClean="0"/>
              <a:t>05 y 06 enero 2015:	</a:t>
            </a:r>
            <a:r>
              <a:rPr lang="es-NI" dirty="0" smtClean="0"/>
              <a:t>Socialización de la versión final de la Nota Conceptual </a:t>
            </a:r>
          </a:p>
          <a:p>
            <a:pPr algn="just"/>
            <a:r>
              <a:rPr lang="es-NI" b="1" dirty="0" smtClean="0"/>
              <a:t>30 enero 2015:		</a:t>
            </a:r>
            <a:r>
              <a:rPr lang="es-NI" dirty="0" smtClean="0"/>
              <a:t>Envío de Nota Conceptual al Fondo Mundial</a:t>
            </a:r>
          </a:p>
          <a:p>
            <a:endParaRPr lang="es-NI" dirty="0"/>
          </a:p>
        </p:txBody>
      </p:sp>
    </p:spTree>
    <p:extLst>
      <p:ext uri="{BB962C8B-B14F-4D97-AF65-F5344CB8AC3E}">
        <p14:creationId xmlns:p14="http://schemas.microsoft.com/office/powerpoint/2010/main" val="4105724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870967"/>
            <a:ext cx="8424936" cy="4801314"/>
          </a:xfrm>
          <a:prstGeom prst="rect">
            <a:avLst/>
          </a:prstGeom>
        </p:spPr>
        <p:txBody>
          <a:bodyPr wrap="square">
            <a:spAutoFit/>
          </a:bodyPr>
          <a:lstStyle/>
          <a:p>
            <a:pPr algn="just"/>
            <a:r>
              <a:rPr lang="es-NI" dirty="0"/>
              <a:t>La Comunidad Internacional de Mujeres Viviendo con VIH sida (ICW) es la única red internacional dirigida e integrada por mujeres con VIH. Fue fundada en 1992 para responder a la falta de apoyo, información y servicios disponibles para las mujeres con VIH a nivel internacional. A Nivel regional nace en América Latina - ICW Latina -  que se consolidó en 2002, integrando mujeres con VIH en América del Sur y Central y dos países del Caribe, Cuba y República Dominicana. Hoy en día, ICW Latina tiene capítulos nacionales en 18 países de la región, cuenta con una Secretaría regional que se compone de dos </a:t>
            </a:r>
            <a:r>
              <a:rPr lang="es-NI" dirty="0" err="1"/>
              <a:t>co</a:t>
            </a:r>
            <a:r>
              <a:rPr lang="es-NI" dirty="0"/>
              <a:t>-secretarías en Nicaragua y Perú</a:t>
            </a:r>
            <a:r>
              <a:rPr lang="es-NI" dirty="0" smtClean="0"/>
              <a:t>.</a:t>
            </a:r>
          </a:p>
          <a:p>
            <a:pPr algn="just"/>
            <a:endParaRPr lang="es-NI" dirty="0" smtClean="0"/>
          </a:p>
          <a:p>
            <a:pPr algn="just"/>
            <a:r>
              <a:rPr lang="es-NI" dirty="0" smtClean="0"/>
              <a:t>ICW </a:t>
            </a:r>
            <a:r>
              <a:rPr lang="es-NI" dirty="0"/>
              <a:t>Latina vela para asegurar una mejor calidad de vida de las mujeres con VIH, incluyendo pero no limitado a: el reconocimiento informado de los derechos humanos (en consonancia con los marcos internacionales), la participación significativa de las mujeres con VIH en </a:t>
            </a:r>
            <a:r>
              <a:rPr lang="es-NI" dirty="0" smtClean="0"/>
              <a:t>la </a:t>
            </a:r>
            <a:r>
              <a:rPr lang="es-NI" dirty="0"/>
              <a:t>toma de decisiones, la </a:t>
            </a:r>
            <a:r>
              <a:rPr lang="es-NI" dirty="0" smtClean="0"/>
              <a:t>ejecución, </a:t>
            </a:r>
            <a:r>
              <a:rPr lang="es-NI" dirty="0"/>
              <a:t>el seguimiento y evaluación de las políticas y procesos que afectan a </a:t>
            </a:r>
            <a:r>
              <a:rPr lang="es-NI" dirty="0" smtClean="0"/>
              <a:t>nuestra </a:t>
            </a:r>
            <a:r>
              <a:rPr lang="es-NI" dirty="0"/>
              <a:t>vida, el acceso universal a los servicios de prevención, apoyo y tratamiento e información, la realización de los derechos sexuales y reproductivos, el acceso universal a los derechos económicos y legales, y la tutoría para aumentar la participación y el liderazgo de las mujeres jóvenes con el </a:t>
            </a:r>
            <a:r>
              <a:rPr lang="es-NI" dirty="0" smtClean="0"/>
              <a:t>VIH</a:t>
            </a:r>
            <a:r>
              <a:rPr lang="es-NI" dirty="0"/>
              <a:t>.</a:t>
            </a:r>
          </a:p>
        </p:txBody>
      </p:sp>
      <p:sp>
        <p:nvSpPr>
          <p:cNvPr id="3" name="2 CuadroTexto"/>
          <p:cNvSpPr txBox="1"/>
          <p:nvPr/>
        </p:nvSpPr>
        <p:spPr>
          <a:xfrm>
            <a:off x="0" y="188640"/>
            <a:ext cx="9144000" cy="523220"/>
          </a:xfrm>
          <a:prstGeom prst="rect">
            <a:avLst/>
          </a:prstGeom>
          <a:noFill/>
        </p:spPr>
        <p:txBody>
          <a:bodyPr wrap="square" rtlCol="0">
            <a:spAutoFit/>
          </a:bodyPr>
          <a:lstStyle/>
          <a:p>
            <a:pPr algn="ctr"/>
            <a:r>
              <a:rPr lang="es-NI" sz="2800" dirty="0" smtClean="0">
                <a:solidFill>
                  <a:srgbClr val="7030A0"/>
                </a:solidFill>
                <a:latin typeface="Arial" panose="020B0604020202020204" pitchFamily="34" charset="0"/>
                <a:cs typeface="Arial" panose="020B0604020202020204" pitchFamily="34" charset="0"/>
              </a:rPr>
              <a:t>ICW</a:t>
            </a:r>
          </a:p>
        </p:txBody>
      </p:sp>
    </p:spTree>
    <p:extLst>
      <p:ext uri="{BB962C8B-B14F-4D97-AF65-F5344CB8AC3E}">
        <p14:creationId xmlns:p14="http://schemas.microsoft.com/office/powerpoint/2010/main" val="2532202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1124744"/>
            <a:ext cx="8136904" cy="4801314"/>
          </a:xfrm>
          <a:prstGeom prst="rect">
            <a:avLst/>
          </a:prstGeom>
        </p:spPr>
        <p:txBody>
          <a:bodyPr wrap="square">
            <a:spAutoFit/>
          </a:bodyPr>
          <a:lstStyle/>
          <a:p>
            <a:r>
              <a:rPr lang="es-NI" b="1" dirty="0">
                <a:solidFill>
                  <a:srgbClr val="7030A0"/>
                </a:solidFill>
              </a:rPr>
              <a:t>Visión </a:t>
            </a:r>
            <a:endParaRPr lang="es-NI" dirty="0">
              <a:solidFill>
                <a:srgbClr val="7030A0"/>
              </a:solidFill>
            </a:endParaRPr>
          </a:p>
          <a:p>
            <a:pPr algn="just"/>
            <a:r>
              <a:rPr lang="es-NI" dirty="0"/>
              <a:t>En el año 2017, ICW Latina ha incidido para que todas las mujeres con VIH vivan en un mundo justo y sostenible, con equidad de género, donde se respetan nuestros derechos humanos, principalmente los derechos sexuales y reproductivos de niñas y adolescentes con VIH, teniendo una vida saludable, libre de violencia, estigma y discriminación, con pleno acceso a cuidados y tratamientos, independientemente de </a:t>
            </a:r>
            <a:r>
              <a:rPr lang="es-NI" dirty="0" smtClean="0"/>
              <a:t>la </a:t>
            </a:r>
            <a:r>
              <a:rPr lang="es-NI" dirty="0"/>
              <a:t>cultura, edad, religión, sexualidad, estatus social o económico y raza</a:t>
            </a:r>
          </a:p>
          <a:p>
            <a:pPr algn="just"/>
            <a:r>
              <a:rPr lang="es-NI" dirty="0"/>
              <a:t> </a:t>
            </a:r>
          </a:p>
          <a:p>
            <a:pPr algn="just"/>
            <a:r>
              <a:rPr lang="es-NI" b="1" dirty="0">
                <a:solidFill>
                  <a:srgbClr val="7030A0"/>
                </a:solidFill>
              </a:rPr>
              <a:t>Misión </a:t>
            </a:r>
            <a:endParaRPr lang="es-NI" dirty="0">
              <a:solidFill>
                <a:srgbClr val="7030A0"/>
              </a:solidFill>
            </a:endParaRPr>
          </a:p>
          <a:p>
            <a:pPr algn="just"/>
            <a:r>
              <a:rPr lang="es-NI" dirty="0"/>
              <a:t>Somos una Red de mujeres líderes que participamos activamente para armonizar los esfuerzos regionales, favorecer el intercambio de información y experiencia, promover la formulación de políticas públicas, que estimulen la movilización de recursos, incidiendo en los tomadores de decisión para garantizar el respeto a nuestros derechos humanos y el acceso a la salud, educación, oportunidades laborales, principalmente en niñas y adolescentes, con equidad de género, en </a:t>
            </a:r>
            <a:r>
              <a:rPr lang="es-NI" dirty="0" smtClean="0"/>
              <a:t>las situaciones </a:t>
            </a:r>
            <a:r>
              <a:rPr lang="es-NI" dirty="0"/>
              <a:t>que afectan nuestra vidas.</a:t>
            </a:r>
          </a:p>
          <a:p>
            <a:pPr algn="just"/>
            <a:r>
              <a:rPr lang="es-NI" b="1" dirty="0"/>
              <a:t> </a:t>
            </a:r>
            <a:endParaRPr lang="es-NI" dirty="0"/>
          </a:p>
        </p:txBody>
      </p:sp>
      <p:sp>
        <p:nvSpPr>
          <p:cNvPr id="3" name="2 CuadroTexto"/>
          <p:cNvSpPr txBox="1"/>
          <p:nvPr/>
        </p:nvSpPr>
        <p:spPr>
          <a:xfrm>
            <a:off x="0" y="188640"/>
            <a:ext cx="9144000" cy="523220"/>
          </a:xfrm>
          <a:prstGeom prst="rect">
            <a:avLst/>
          </a:prstGeom>
          <a:noFill/>
        </p:spPr>
        <p:txBody>
          <a:bodyPr wrap="square" rtlCol="0">
            <a:spAutoFit/>
          </a:bodyPr>
          <a:lstStyle/>
          <a:p>
            <a:pPr algn="ctr"/>
            <a:r>
              <a:rPr lang="es-NI" sz="2800" dirty="0" smtClean="0">
                <a:solidFill>
                  <a:srgbClr val="7030A0"/>
                </a:solidFill>
                <a:latin typeface="Arial" panose="020B0604020202020204" pitchFamily="34" charset="0"/>
                <a:cs typeface="Arial" panose="020B0604020202020204" pitchFamily="34" charset="0"/>
              </a:rPr>
              <a:t>ICW</a:t>
            </a:r>
          </a:p>
        </p:txBody>
      </p:sp>
    </p:spTree>
    <p:extLst>
      <p:ext uri="{BB962C8B-B14F-4D97-AF65-F5344CB8AC3E}">
        <p14:creationId xmlns:p14="http://schemas.microsoft.com/office/powerpoint/2010/main" val="2365447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1242" y="980728"/>
            <a:ext cx="3430678" cy="1200329"/>
          </a:xfrm>
          <a:prstGeom prst="rect">
            <a:avLst/>
          </a:prstGeom>
        </p:spPr>
        <p:txBody>
          <a:bodyPr wrap="square">
            <a:spAutoFit/>
          </a:bodyPr>
          <a:lstStyle/>
          <a:p>
            <a:r>
              <a:rPr lang="es-NI" b="1" dirty="0">
                <a:solidFill>
                  <a:srgbClr val="7030A0"/>
                </a:solidFill>
              </a:rPr>
              <a:t>Ejes Transversales </a:t>
            </a:r>
            <a:endParaRPr lang="es-NI" dirty="0">
              <a:solidFill>
                <a:srgbClr val="7030A0"/>
              </a:solidFill>
            </a:endParaRPr>
          </a:p>
          <a:p>
            <a:pPr marL="285750" indent="-285750" algn="just">
              <a:buFont typeface="Arial" panose="020B0604020202020204" pitchFamily="34" charset="0"/>
              <a:buChar char="•"/>
            </a:pPr>
            <a:r>
              <a:rPr lang="es-NI" dirty="0" smtClean="0"/>
              <a:t>Enfoque </a:t>
            </a:r>
            <a:r>
              <a:rPr lang="es-NI" dirty="0"/>
              <a:t>de </a:t>
            </a:r>
            <a:r>
              <a:rPr lang="es-NI" dirty="0" smtClean="0"/>
              <a:t>Género.</a:t>
            </a:r>
          </a:p>
          <a:p>
            <a:pPr marL="285750" indent="-285750" algn="just">
              <a:buFont typeface="Arial" panose="020B0604020202020204" pitchFamily="34" charset="0"/>
              <a:buChar char="•"/>
            </a:pPr>
            <a:r>
              <a:rPr lang="es-NI" dirty="0" smtClean="0"/>
              <a:t>Derechos </a:t>
            </a:r>
            <a:r>
              <a:rPr lang="es-NI" dirty="0"/>
              <a:t>Humanos </a:t>
            </a:r>
            <a:endParaRPr lang="es-NI" dirty="0" smtClean="0"/>
          </a:p>
          <a:p>
            <a:pPr marL="285750" indent="-285750" algn="just">
              <a:buFont typeface="Arial" panose="020B0604020202020204" pitchFamily="34" charset="0"/>
              <a:buChar char="•"/>
            </a:pPr>
            <a:r>
              <a:rPr lang="es-NI" dirty="0" smtClean="0"/>
              <a:t>Interculturalidad</a:t>
            </a:r>
            <a:r>
              <a:rPr lang="es-NI" dirty="0"/>
              <a:t>. </a:t>
            </a:r>
          </a:p>
        </p:txBody>
      </p:sp>
      <p:sp>
        <p:nvSpPr>
          <p:cNvPr id="3" name="2 Rectángulo"/>
          <p:cNvSpPr/>
          <p:nvPr/>
        </p:nvSpPr>
        <p:spPr>
          <a:xfrm>
            <a:off x="421242" y="2492896"/>
            <a:ext cx="7920880" cy="3416320"/>
          </a:xfrm>
          <a:prstGeom prst="rect">
            <a:avLst/>
          </a:prstGeom>
        </p:spPr>
        <p:txBody>
          <a:bodyPr wrap="square">
            <a:spAutoFit/>
          </a:bodyPr>
          <a:lstStyle/>
          <a:p>
            <a:r>
              <a:rPr lang="es-NI" b="1" dirty="0" smtClean="0">
                <a:solidFill>
                  <a:srgbClr val="7030A0"/>
                </a:solidFill>
              </a:rPr>
              <a:t>Lineamientos </a:t>
            </a:r>
            <a:r>
              <a:rPr lang="es-NI" b="1" dirty="0">
                <a:solidFill>
                  <a:srgbClr val="7030A0"/>
                </a:solidFill>
              </a:rPr>
              <a:t>estratégicos:</a:t>
            </a:r>
            <a:endParaRPr lang="es-NI" dirty="0">
              <a:solidFill>
                <a:srgbClr val="7030A0"/>
              </a:solidFill>
            </a:endParaRPr>
          </a:p>
          <a:p>
            <a:pPr marL="285750" lvl="0" indent="-285750" algn="just">
              <a:buFont typeface="Arial" panose="020B0604020202020204" pitchFamily="34" charset="0"/>
              <a:buChar char="•"/>
            </a:pPr>
            <a:r>
              <a:rPr lang="es-NI" dirty="0"/>
              <a:t>Educación y empoderamiento que es un medio para incrementar la capacidad de las mujeres con VIH; </a:t>
            </a:r>
          </a:p>
          <a:p>
            <a:pPr marL="285750" lvl="0" indent="-285750" algn="just">
              <a:buFont typeface="Arial" panose="020B0604020202020204" pitchFamily="34" charset="0"/>
              <a:buChar char="•"/>
            </a:pPr>
            <a:r>
              <a:rPr lang="es-NI" dirty="0"/>
              <a:t>Desarrollo organizacional para que la red pueda adaptarse a nuevas tecnologías y retos; </a:t>
            </a:r>
          </a:p>
          <a:p>
            <a:pPr marL="285750" lvl="0" indent="-285750" algn="just">
              <a:buFont typeface="Arial" panose="020B0604020202020204" pitchFamily="34" charset="0"/>
              <a:buChar char="•"/>
            </a:pPr>
            <a:r>
              <a:rPr lang="es-NI" dirty="0"/>
              <a:t>Equidad de género, Esto supone eliminar la discriminación entre ambos sexos; Coordinación y articulación multisectoriales en diferentes niveles, para facilitar una respuesta coordinada ante el VIH-Sida </a:t>
            </a:r>
          </a:p>
          <a:p>
            <a:pPr marL="285750" lvl="0" indent="-285750" algn="just">
              <a:buFont typeface="Arial" panose="020B0604020202020204" pitchFamily="34" charset="0"/>
              <a:buChar char="•"/>
            </a:pPr>
            <a:r>
              <a:rPr lang="es-NI" dirty="0"/>
              <a:t>Incidencia política, participación y veeduría social con el propósito de búsqueda de recursos que tomen en cuenta las diferentes necesidades e intereses de mujeres con VIH y cambios de políticas respecto a los derechos humanos y derechos sexuales reproductivos.</a:t>
            </a:r>
          </a:p>
        </p:txBody>
      </p:sp>
      <p:sp>
        <p:nvSpPr>
          <p:cNvPr id="4" name="3 CuadroTexto"/>
          <p:cNvSpPr txBox="1"/>
          <p:nvPr/>
        </p:nvSpPr>
        <p:spPr>
          <a:xfrm>
            <a:off x="0" y="188640"/>
            <a:ext cx="9144000" cy="523220"/>
          </a:xfrm>
          <a:prstGeom prst="rect">
            <a:avLst/>
          </a:prstGeom>
          <a:noFill/>
        </p:spPr>
        <p:txBody>
          <a:bodyPr wrap="square" rtlCol="0">
            <a:spAutoFit/>
          </a:bodyPr>
          <a:lstStyle/>
          <a:p>
            <a:pPr algn="ctr"/>
            <a:r>
              <a:rPr lang="es-NI" sz="2800" dirty="0" smtClean="0">
                <a:solidFill>
                  <a:srgbClr val="7030A0"/>
                </a:solidFill>
                <a:latin typeface="Arial" panose="020B0604020202020204" pitchFamily="34" charset="0"/>
                <a:cs typeface="Arial" panose="020B0604020202020204" pitchFamily="34" charset="0"/>
              </a:rPr>
              <a:t>ICW</a:t>
            </a:r>
          </a:p>
        </p:txBody>
      </p:sp>
    </p:spTree>
    <p:extLst>
      <p:ext uri="{BB962C8B-B14F-4D97-AF65-F5344CB8AC3E}">
        <p14:creationId xmlns:p14="http://schemas.microsoft.com/office/powerpoint/2010/main" val="349209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23728" y="260648"/>
            <a:ext cx="4464496" cy="523220"/>
          </a:xfrm>
          <a:prstGeom prst="rect">
            <a:avLst/>
          </a:prstGeom>
          <a:noFill/>
        </p:spPr>
        <p:txBody>
          <a:bodyPr wrap="square" rtlCol="0">
            <a:spAutoFit/>
          </a:bodyPr>
          <a:lstStyle/>
          <a:p>
            <a:pPr algn="ctr"/>
            <a:r>
              <a:rPr lang="es-NI" sz="2800" b="1" dirty="0" smtClean="0">
                <a:solidFill>
                  <a:srgbClr val="7030A0"/>
                </a:solidFill>
                <a:latin typeface="Arial" panose="020B0604020202020204" pitchFamily="34" charset="0"/>
                <a:cs typeface="Arial" panose="020B0604020202020204" pitchFamily="34" charset="0"/>
              </a:rPr>
              <a:t>Contexto</a:t>
            </a:r>
            <a:endParaRPr lang="es-NI" sz="2800" b="1" dirty="0">
              <a:solidFill>
                <a:srgbClr val="7030A0"/>
              </a:solidFill>
              <a:latin typeface="Arial" panose="020B0604020202020204" pitchFamily="34" charset="0"/>
              <a:cs typeface="Arial" panose="020B0604020202020204" pitchFamily="34" charset="0"/>
            </a:endParaRPr>
          </a:p>
        </p:txBody>
      </p:sp>
      <p:sp>
        <p:nvSpPr>
          <p:cNvPr id="3" name="2 CuadroTexto"/>
          <p:cNvSpPr txBox="1"/>
          <p:nvPr/>
        </p:nvSpPr>
        <p:spPr>
          <a:xfrm>
            <a:off x="504839" y="1556792"/>
            <a:ext cx="7704856" cy="1938992"/>
          </a:xfrm>
          <a:prstGeom prst="rect">
            <a:avLst/>
          </a:prstGeom>
          <a:noFill/>
        </p:spPr>
        <p:txBody>
          <a:bodyPr wrap="square" rtlCol="0">
            <a:spAutoFit/>
          </a:bodyPr>
          <a:lstStyle/>
          <a:p>
            <a:pPr marL="457200" indent="-457200">
              <a:buFont typeface="Arial" panose="020B0604020202020204" pitchFamily="34" charset="0"/>
              <a:buChar char="•"/>
            </a:pPr>
            <a:r>
              <a:rPr lang="es-NI" sz="2400" dirty="0" smtClean="0">
                <a:latin typeface="Arial" panose="020B0604020202020204" pitchFamily="34" charset="0"/>
                <a:cs typeface="Arial" panose="020B0604020202020204" pitchFamily="34" charset="0"/>
              </a:rPr>
              <a:t>Presentación de Expresión de Interés al Fondo Mundial de acuerdo al nuevo modelo de financiamiento en Mayo 2014</a:t>
            </a:r>
          </a:p>
          <a:p>
            <a:pPr marL="457200" indent="-457200">
              <a:buFont typeface="Arial" panose="020B0604020202020204" pitchFamily="34" charset="0"/>
              <a:buChar char="•"/>
            </a:pPr>
            <a:r>
              <a:rPr lang="es-NI" sz="2400" dirty="0" smtClean="0">
                <a:latin typeface="Arial" panose="020B0604020202020204" pitchFamily="34" charset="0"/>
                <a:cs typeface="Arial" panose="020B0604020202020204" pitchFamily="34" charset="0"/>
              </a:rPr>
              <a:t>Invitación a presentar Nota Conceptual Julio 2014.</a:t>
            </a:r>
          </a:p>
          <a:p>
            <a:pPr marL="457200" indent="-457200">
              <a:buFont typeface="Arial" panose="020B0604020202020204" pitchFamily="34" charset="0"/>
              <a:buChar char="•"/>
            </a:pPr>
            <a:r>
              <a:rPr lang="es-NI" sz="2400" dirty="0" smtClean="0">
                <a:latin typeface="Arial" panose="020B0604020202020204" pitchFamily="34" charset="0"/>
                <a:cs typeface="Arial" panose="020B0604020202020204" pitchFamily="34" charset="0"/>
              </a:rPr>
              <a:t>Desarrollo de Diálogo regional Octubre 2014</a:t>
            </a:r>
          </a:p>
        </p:txBody>
      </p:sp>
      <p:sp>
        <p:nvSpPr>
          <p:cNvPr id="8" name="7 Rectángulo"/>
          <p:cNvSpPr/>
          <p:nvPr/>
        </p:nvSpPr>
        <p:spPr>
          <a:xfrm>
            <a:off x="503548" y="4797152"/>
            <a:ext cx="7929353" cy="461665"/>
          </a:xfrm>
          <a:prstGeom prst="rect">
            <a:avLst/>
          </a:prstGeom>
        </p:spPr>
        <p:txBody>
          <a:bodyPr wrap="square">
            <a:spAutoFit/>
          </a:bodyPr>
          <a:lstStyle/>
          <a:p>
            <a:r>
              <a:rPr lang="es-NI" sz="2400" b="1" dirty="0">
                <a:solidFill>
                  <a:srgbClr val="7030A0"/>
                </a:solidFill>
                <a:latin typeface="Arial" panose="020B0604020202020204" pitchFamily="34" charset="0"/>
                <a:cs typeface="Arial" panose="020B0604020202020204" pitchFamily="34" charset="0"/>
              </a:rPr>
              <a:t>Monto máximo de financiamiento: </a:t>
            </a:r>
            <a:r>
              <a:rPr lang="es-NI" sz="2400" dirty="0">
                <a:latin typeface="Arial" panose="020B0604020202020204" pitchFamily="34" charset="0"/>
                <a:cs typeface="Arial" panose="020B0604020202020204" pitchFamily="34" charset="0"/>
              </a:rPr>
              <a:t>U$ 6 000 000.00</a:t>
            </a:r>
          </a:p>
        </p:txBody>
      </p:sp>
    </p:spTree>
    <p:extLst>
      <p:ext uri="{BB962C8B-B14F-4D97-AF65-F5344CB8AC3E}">
        <p14:creationId xmlns:p14="http://schemas.microsoft.com/office/powerpoint/2010/main" val="200904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4"/>
          <p:cNvGraphicFramePr>
            <a:graphicFrameLocks noGrp="1"/>
          </p:cNvGraphicFramePr>
          <p:nvPr>
            <p:extLst>
              <p:ext uri="{D42A27DB-BD31-4B8C-83A1-F6EECF244321}">
                <p14:modId xmlns:p14="http://schemas.microsoft.com/office/powerpoint/2010/main" val="4053529637"/>
              </p:ext>
            </p:extLst>
          </p:nvPr>
        </p:nvGraphicFramePr>
        <p:xfrm>
          <a:off x="611560" y="2420888"/>
          <a:ext cx="7632848" cy="2651760"/>
        </p:xfrm>
        <a:graphic>
          <a:graphicData uri="http://schemas.openxmlformats.org/drawingml/2006/table">
            <a:tbl>
              <a:tblPr firstRow="1" bandRow="1">
                <a:tableStyleId>{00A15C55-8517-42AA-B614-E9B94910E393}</a:tableStyleId>
              </a:tblPr>
              <a:tblGrid>
                <a:gridCol w="2209257"/>
                <a:gridCol w="5423591"/>
              </a:tblGrid>
              <a:tr h="370840">
                <a:tc>
                  <a:txBody>
                    <a:bodyPr/>
                    <a:lstStyle/>
                    <a:p>
                      <a:r>
                        <a:rPr lang="es-NI" dirty="0" smtClean="0"/>
                        <a:t>Objetivo </a:t>
                      </a:r>
                      <a:r>
                        <a:rPr lang="x-none" smtClean="0"/>
                        <a:t>General</a:t>
                      </a:r>
                      <a:endParaRPr lang="es-SV" dirty="0"/>
                    </a:p>
                  </a:txBody>
                  <a:tcPr/>
                </a:tc>
                <a:tc>
                  <a:txBody>
                    <a:bodyPr/>
                    <a:lstStyle/>
                    <a:p>
                      <a:pPr algn="just"/>
                      <a:r>
                        <a:rPr lang="es-NI" sz="1800" kern="1200" dirty="0" smtClean="0">
                          <a:effectLst/>
                        </a:rPr>
                        <a:t>Posicionar a las mujeres con VIH de los once países meta como protagonistas esenciales en los esfuerzos para la contención y reversión del VIH, capacitadas para enfrentar y revertir la VBG en sus comunidades y defender sus Derechos Humanos. </a:t>
                      </a:r>
                      <a:endParaRPr lang="es-SV" dirty="0"/>
                    </a:p>
                  </a:txBody>
                  <a:tcPr/>
                </a:tc>
              </a:tr>
              <a:tr h="370840">
                <a:tc>
                  <a:txBody>
                    <a:bodyPr/>
                    <a:lstStyle/>
                    <a:p>
                      <a:r>
                        <a:rPr lang="es-NI" dirty="0" smtClean="0"/>
                        <a:t>Meta</a:t>
                      </a:r>
                      <a:endParaRPr lang="es-SV"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800" kern="1200" dirty="0" smtClean="0">
                          <a:effectLst/>
                        </a:rPr>
                        <a:t>Contribuir a la disminución de la transmisión del VIH mediante el empoderamiento de las mujeres con VIH y la creación de evidencia sobre el vínculo de la VBG, los Derechos Humanos y el VIH</a:t>
                      </a:r>
                      <a:endParaRPr lang="es-SV" sz="1800" b="1" kern="1200" dirty="0" smtClean="0">
                        <a:solidFill>
                          <a:schemeClr val="dk1"/>
                        </a:solidFill>
                        <a:effectLst/>
                        <a:latin typeface="+mn-lt"/>
                        <a:ea typeface="+mn-ea"/>
                        <a:cs typeface="+mn-cs"/>
                      </a:endParaRPr>
                    </a:p>
                  </a:txBody>
                  <a:tcPr/>
                </a:tc>
              </a:tr>
            </a:tbl>
          </a:graphicData>
        </a:graphic>
      </p:graphicFrame>
      <p:sp>
        <p:nvSpPr>
          <p:cNvPr id="4" name="3 Rectángulo"/>
          <p:cNvSpPr/>
          <p:nvPr/>
        </p:nvSpPr>
        <p:spPr>
          <a:xfrm>
            <a:off x="1043608" y="404664"/>
            <a:ext cx="7344816" cy="1200329"/>
          </a:xfrm>
          <a:prstGeom prst="rect">
            <a:avLst/>
          </a:prstGeom>
        </p:spPr>
        <p:txBody>
          <a:bodyPr wrap="square">
            <a:spAutoFit/>
          </a:bodyPr>
          <a:lstStyle/>
          <a:p>
            <a:pPr algn="ctr"/>
            <a:r>
              <a:rPr lang="es-NI" sz="3600" b="1" dirty="0" smtClean="0">
                <a:solidFill>
                  <a:srgbClr val="7030A0"/>
                </a:solidFill>
              </a:rPr>
              <a:t>Objetivo y Meta de la Nota Conceptual de ICW Latina</a:t>
            </a:r>
            <a:endParaRPr lang="es-NI" sz="3600" b="1" dirty="0">
              <a:solidFill>
                <a:srgbClr val="7030A0"/>
              </a:solidFill>
            </a:endParaRPr>
          </a:p>
        </p:txBody>
      </p:sp>
    </p:spTree>
    <p:extLst>
      <p:ext uri="{BB962C8B-B14F-4D97-AF65-F5344CB8AC3E}">
        <p14:creationId xmlns:p14="http://schemas.microsoft.com/office/powerpoint/2010/main" val="3457048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4"/>
          <p:cNvGraphicFramePr>
            <a:graphicFrameLocks noGrp="1"/>
          </p:cNvGraphicFramePr>
          <p:nvPr>
            <p:extLst>
              <p:ext uri="{D42A27DB-BD31-4B8C-83A1-F6EECF244321}">
                <p14:modId xmlns:p14="http://schemas.microsoft.com/office/powerpoint/2010/main" val="2610774238"/>
              </p:ext>
            </p:extLst>
          </p:nvPr>
        </p:nvGraphicFramePr>
        <p:xfrm>
          <a:off x="179512" y="1397000"/>
          <a:ext cx="8640960" cy="4754880"/>
        </p:xfrm>
        <a:graphic>
          <a:graphicData uri="http://schemas.openxmlformats.org/drawingml/2006/table">
            <a:tbl>
              <a:tblPr firstRow="1" bandRow="1">
                <a:tableStyleId>{00A15C55-8517-42AA-B614-E9B94910E393}</a:tableStyleId>
              </a:tblPr>
              <a:tblGrid>
                <a:gridCol w="2501046"/>
                <a:gridCol w="6139914"/>
              </a:tblGrid>
              <a:tr h="370840">
                <a:tc rowSpan="4">
                  <a:txBody>
                    <a:bodyPr/>
                    <a:lstStyle/>
                    <a:p>
                      <a:r>
                        <a:rPr lang="es-NI" dirty="0" smtClean="0"/>
                        <a:t>Resultado:</a:t>
                      </a:r>
                      <a:endParaRPr lang="es-SV"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800" kern="1200" dirty="0" smtClean="0">
                          <a:effectLst/>
                        </a:rPr>
                        <a:t>Conocido plenamente por las mujeres con VIH afiliadas a ICW Latina, el comportamiento de su condición de salud y se identifican como “sujetos políticos” </a:t>
                      </a:r>
                      <a:r>
                        <a:rPr lang="es-ES" sz="1800" kern="1200" dirty="0" err="1" smtClean="0">
                          <a:effectLst/>
                        </a:rPr>
                        <a:t>co</a:t>
                      </a:r>
                      <a:r>
                        <a:rPr lang="es-ES" sz="1800" kern="1200" dirty="0" smtClean="0">
                          <a:effectLst/>
                        </a:rPr>
                        <a:t>-responsables de su auto-cuidado y de la detención y reversión del VIH demandando la plena implementación de sus derechos ciudadanos</a:t>
                      </a:r>
                      <a:endParaRPr lang="es-SV" sz="1800" b="1" kern="1200" dirty="0" smtClean="0">
                        <a:solidFill>
                          <a:schemeClr val="dk1"/>
                        </a:solidFill>
                        <a:effectLst/>
                        <a:latin typeface="+mn-lt"/>
                        <a:ea typeface="+mn-ea"/>
                        <a:cs typeface="+mn-cs"/>
                      </a:endParaRPr>
                    </a:p>
                  </a:txBody>
                  <a:tcPr/>
                </a:tc>
              </a:tr>
              <a:tr h="370840">
                <a:tc vMerge="1">
                  <a:txBody>
                    <a:bodyPr/>
                    <a:lstStyle/>
                    <a:p>
                      <a:endParaRPr lang="es-NI"/>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800" kern="1200" dirty="0" smtClean="0">
                          <a:effectLst/>
                        </a:rPr>
                        <a:t>Evidenciado entre la comunidad de mujeres con VIH latinoamericanas el vínculo entre Violencia en Base a Género y violación de los Derechos Humanos con la prevalencia del VIH; </a:t>
                      </a:r>
                      <a:endParaRPr lang="es-SV" sz="1800" kern="1200" dirty="0" smtClean="0">
                        <a:solidFill>
                          <a:schemeClr val="dk1"/>
                        </a:solidFill>
                        <a:effectLst/>
                        <a:latin typeface="+mn-lt"/>
                        <a:ea typeface="+mn-ea"/>
                        <a:cs typeface="+mn-cs"/>
                      </a:endParaRPr>
                    </a:p>
                  </a:txBody>
                  <a:tcPr/>
                </a:tc>
              </a:tr>
              <a:tr h="370840">
                <a:tc vMerge="1">
                  <a:txBody>
                    <a:bodyPr/>
                    <a:lstStyle/>
                    <a:p>
                      <a:endParaRPr lang="es-SV"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800" kern="1200" dirty="0" smtClean="0">
                          <a:effectLst/>
                        </a:rPr>
                        <a:t>Contribuido a la prevención cuantificable de nuevos casos de VIH entre mujeres que han vivido violencia sexual que sean atendidas por los programas o servicios nacionales de atención a violencia contra las mujeres; </a:t>
                      </a:r>
                      <a:endParaRPr lang="es-SV" sz="1800" kern="1200" dirty="0" smtClean="0">
                        <a:solidFill>
                          <a:schemeClr val="dk1"/>
                        </a:solidFill>
                        <a:effectLst/>
                        <a:latin typeface="+mn-lt"/>
                        <a:ea typeface="+mn-ea"/>
                        <a:cs typeface="+mn-cs"/>
                      </a:endParaRPr>
                    </a:p>
                  </a:txBody>
                  <a:tcPr/>
                </a:tc>
              </a:tr>
              <a:tr h="370840">
                <a:tc vMerge="1">
                  <a:txBody>
                    <a:bodyPr/>
                    <a:lstStyle/>
                    <a:p>
                      <a:endParaRPr lang="es-SV"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NI" sz="1800" kern="1200" dirty="0" smtClean="0">
                          <a:effectLst/>
                        </a:rPr>
                        <a:t>Identificado el mejor abordaje para la atención integral de las mujeres con VIH desde la perspectiva de los Derechos Humanos, incluyendo el derecho a vivir sin violencia. </a:t>
                      </a:r>
                      <a:endParaRPr lang="es-SV" sz="1800" kern="1200" dirty="0" smtClean="0">
                        <a:solidFill>
                          <a:schemeClr val="dk1"/>
                        </a:solidFill>
                        <a:effectLst/>
                        <a:latin typeface="+mn-lt"/>
                        <a:ea typeface="+mn-ea"/>
                        <a:cs typeface="+mn-cs"/>
                      </a:endParaRPr>
                    </a:p>
                  </a:txBody>
                  <a:tcPr/>
                </a:tc>
              </a:tr>
            </a:tbl>
          </a:graphicData>
        </a:graphic>
      </p:graphicFrame>
      <p:sp>
        <p:nvSpPr>
          <p:cNvPr id="3" name="2 Rectángulo"/>
          <p:cNvSpPr/>
          <p:nvPr/>
        </p:nvSpPr>
        <p:spPr>
          <a:xfrm>
            <a:off x="0" y="188640"/>
            <a:ext cx="9144000" cy="646331"/>
          </a:xfrm>
          <a:prstGeom prst="rect">
            <a:avLst/>
          </a:prstGeom>
        </p:spPr>
        <p:txBody>
          <a:bodyPr wrap="square">
            <a:spAutoFit/>
          </a:bodyPr>
          <a:lstStyle/>
          <a:p>
            <a:pPr algn="ctr"/>
            <a:r>
              <a:rPr lang="es-NI" sz="3600" b="1" dirty="0" smtClean="0">
                <a:solidFill>
                  <a:srgbClr val="7030A0"/>
                </a:solidFill>
              </a:rPr>
              <a:t>Resultado</a:t>
            </a:r>
            <a:endParaRPr lang="es-NI" sz="3600" b="1" dirty="0">
              <a:solidFill>
                <a:srgbClr val="7030A0"/>
              </a:solidFill>
            </a:endParaRPr>
          </a:p>
        </p:txBody>
      </p:sp>
    </p:spTree>
    <p:extLst>
      <p:ext uri="{BB962C8B-B14F-4D97-AF65-F5344CB8AC3E}">
        <p14:creationId xmlns:p14="http://schemas.microsoft.com/office/powerpoint/2010/main" val="4273827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80728"/>
            <a:ext cx="7704856" cy="2088232"/>
          </a:xfrm>
        </p:spPr>
        <p:txBody>
          <a:bodyPr>
            <a:normAutofit/>
          </a:bodyPr>
          <a:lstStyle/>
          <a:p>
            <a:pPr algn="l"/>
            <a:r>
              <a:rPr lang="es-NI" sz="3200" b="1" dirty="0" smtClean="0">
                <a:solidFill>
                  <a:srgbClr val="7030A0"/>
                </a:solidFill>
              </a:rPr>
              <a:t>Países beneficiarios:  </a:t>
            </a:r>
            <a:br>
              <a:rPr lang="es-NI" sz="3200" b="1" dirty="0" smtClean="0">
                <a:solidFill>
                  <a:srgbClr val="7030A0"/>
                </a:solidFill>
              </a:rPr>
            </a:br>
            <a:r>
              <a:rPr lang="es-NI" sz="3200" dirty="0" smtClean="0"/>
              <a:t>Bolivia, Honduras, Nicaragua; El Salvador y Guatemala, Colombia, Costa Rica; Ecuador, Panamá, Perú y República Dominicana.</a:t>
            </a:r>
            <a:endParaRPr lang="es-NI" sz="3200" dirty="0"/>
          </a:p>
        </p:txBody>
      </p:sp>
      <p:sp>
        <p:nvSpPr>
          <p:cNvPr id="5" name="4 CuadroTexto"/>
          <p:cNvSpPr txBox="1"/>
          <p:nvPr/>
        </p:nvSpPr>
        <p:spPr>
          <a:xfrm>
            <a:off x="503040" y="3501008"/>
            <a:ext cx="8245424" cy="2308324"/>
          </a:xfrm>
          <a:prstGeom prst="rect">
            <a:avLst/>
          </a:prstGeom>
          <a:noFill/>
        </p:spPr>
        <p:txBody>
          <a:bodyPr wrap="square" rtlCol="0">
            <a:spAutoFit/>
          </a:bodyPr>
          <a:lstStyle/>
          <a:p>
            <a:pPr lvl="0" algn="just"/>
            <a:r>
              <a:rPr lang="es-ES" sz="2400" b="1" dirty="0" smtClean="0">
                <a:solidFill>
                  <a:srgbClr val="7030A0"/>
                </a:solidFill>
                <a:latin typeface="Arial" panose="020B0604020202020204" pitchFamily="34" charset="0"/>
                <a:cs typeface="Arial" panose="020B0604020202020204" pitchFamily="34" charset="0"/>
              </a:rPr>
              <a:t>Población Meta: </a:t>
            </a:r>
          </a:p>
          <a:p>
            <a:pPr marL="342900" lvl="0" indent="-342900" algn="just">
              <a:buFont typeface="Arial" panose="020B0604020202020204" pitchFamily="34" charset="0"/>
              <a:buChar char="•"/>
            </a:pPr>
            <a:r>
              <a:rPr lang="es-ES" sz="2400" dirty="0" smtClean="0">
                <a:latin typeface="Arial" panose="020B0604020202020204" pitchFamily="34" charset="0"/>
                <a:cs typeface="Arial" panose="020B0604020202020204" pitchFamily="34" charset="0"/>
              </a:rPr>
              <a:t>Mujeres </a:t>
            </a:r>
            <a:r>
              <a:rPr lang="es-ES" sz="2400" dirty="0">
                <a:latin typeface="Arial" panose="020B0604020202020204" pitchFamily="34" charset="0"/>
                <a:cs typeface="Arial" panose="020B0604020202020204" pitchFamily="34" charset="0"/>
              </a:rPr>
              <a:t>con VIH en condición de vulnerabilidad a la </a:t>
            </a:r>
            <a:r>
              <a:rPr lang="es-ES" sz="2400" dirty="0" smtClean="0">
                <a:latin typeface="Arial" panose="020B0604020202020204" pitchFamily="34" charset="0"/>
                <a:cs typeface="Arial" panose="020B0604020202020204" pitchFamily="34" charset="0"/>
              </a:rPr>
              <a:t>VBG</a:t>
            </a:r>
            <a:r>
              <a:rPr lang="es-ES" sz="2400" dirty="0">
                <a:latin typeface="Arial" panose="020B0604020202020204" pitchFamily="34" charset="0"/>
                <a:cs typeface="Arial" panose="020B0604020202020204" pitchFamily="34" charset="0"/>
              </a:rPr>
              <a:t>.</a:t>
            </a:r>
            <a:endParaRPr lang="es-NI" sz="24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ES" sz="2400" dirty="0">
                <a:latin typeface="Arial" panose="020B0604020202020204" pitchFamily="34" charset="0"/>
                <a:cs typeface="Arial" panose="020B0604020202020204" pitchFamily="34" charset="0"/>
              </a:rPr>
              <a:t>Mujeres, independientemente de su condición serológica, que vivan violencia sexual y acudan a los servicios de atención de la violencia contra las mujeres</a:t>
            </a:r>
            <a:r>
              <a:rPr lang="es-ES" sz="24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274082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NI" b="1" dirty="0" smtClean="0">
                <a:solidFill>
                  <a:srgbClr val="7030A0"/>
                </a:solidFill>
              </a:rPr>
              <a:t>Brechas Programáticas Identificadas</a:t>
            </a:r>
            <a:endParaRPr lang="es-NI" dirty="0"/>
          </a:p>
        </p:txBody>
      </p:sp>
      <p:sp>
        <p:nvSpPr>
          <p:cNvPr id="3" name="2 Marcador de contenido"/>
          <p:cNvSpPr>
            <a:spLocks noGrp="1"/>
          </p:cNvSpPr>
          <p:nvPr>
            <p:ph idx="1"/>
          </p:nvPr>
        </p:nvSpPr>
        <p:spPr/>
        <p:txBody>
          <a:bodyPr>
            <a:normAutofit fontScale="62500" lnSpcReduction="20000"/>
          </a:bodyPr>
          <a:lstStyle/>
          <a:p>
            <a:pPr lvl="0" algn="just"/>
            <a:r>
              <a:rPr lang="es-NI" dirty="0"/>
              <a:t>Limitada y poco efectiva participación de mujeres con VIH en espacios políticos de toma de decisiones – a nivel regional y nacional – y en los mecanismos de implementación de subvenciones del </a:t>
            </a:r>
            <a:r>
              <a:rPr lang="es-NI" dirty="0" smtClean="0"/>
              <a:t>Fondo Mundial</a:t>
            </a:r>
            <a:r>
              <a:rPr lang="es-NI" dirty="0"/>
              <a:t>, para incidir en la toma de decisiones,  contribuir a la veeduría de la aplicación efectiva de normas, protocolos y políticas y elevar sus voces de demanda.</a:t>
            </a:r>
          </a:p>
          <a:p>
            <a:pPr marL="0" indent="0" algn="just">
              <a:buNone/>
            </a:pPr>
            <a:r>
              <a:rPr lang="es-NI" dirty="0"/>
              <a:t> </a:t>
            </a:r>
          </a:p>
          <a:p>
            <a:pPr lvl="0" algn="just"/>
            <a:r>
              <a:rPr lang="es-NI" dirty="0"/>
              <a:t>Violación de </a:t>
            </a:r>
            <a:r>
              <a:rPr lang="es-NI" dirty="0" smtClean="0"/>
              <a:t>Derechos Humanos (DDHH) </a:t>
            </a:r>
            <a:r>
              <a:rPr lang="es-NI" dirty="0"/>
              <a:t>de las mujeres con VIH por discriminación en programas, normas y protocolos de </a:t>
            </a:r>
            <a:r>
              <a:rPr lang="es-NI" dirty="0" smtClean="0"/>
              <a:t>Salud Sexual y Reproductiva (</a:t>
            </a:r>
            <a:r>
              <a:rPr lang="es-NI" dirty="0" err="1" smtClean="0"/>
              <a:t>SSyR</a:t>
            </a:r>
            <a:r>
              <a:rPr lang="es-NI" dirty="0" smtClean="0"/>
              <a:t>), </a:t>
            </a:r>
            <a:r>
              <a:rPr lang="es-NI" dirty="0"/>
              <a:t>VIH y violencia contra las mujeres. Insuficiente inclusión, o no implementación, de la problemática de VIH y Mujer en las legislaciones sobre Violencia Contra las Mujeres (VCM), Equidad de Género y VIH.</a:t>
            </a:r>
          </a:p>
          <a:p>
            <a:pPr marL="0" indent="0" algn="just">
              <a:buNone/>
            </a:pPr>
            <a:r>
              <a:rPr lang="es-NI" dirty="0"/>
              <a:t> </a:t>
            </a:r>
          </a:p>
          <a:p>
            <a:pPr lvl="0" algn="just"/>
            <a:r>
              <a:rPr lang="es-NI" dirty="0"/>
              <a:t>Desconocimiento por parte de las mujeres con VIH de tratados, protocolos, convenciones, políticas, leyes referentes a DDHH incluyendo </a:t>
            </a:r>
            <a:r>
              <a:rPr lang="es-NI" dirty="0" smtClean="0"/>
              <a:t>Derechos Sexuales y Reproductivos (DSR) </a:t>
            </a:r>
            <a:r>
              <a:rPr lang="es-NI" dirty="0"/>
              <a:t>que permitan promover el ejercicio pleno de sus derechos y el acceso a la justicia.</a:t>
            </a:r>
          </a:p>
          <a:p>
            <a:pPr marL="0" indent="0">
              <a:buNone/>
            </a:pPr>
            <a:endParaRPr lang="es-NI" dirty="0"/>
          </a:p>
        </p:txBody>
      </p:sp>
    </p:spTree>
    <p:extLst>
      <p:ext uri="{BB962C8B-B14F-4D97-AF65-F5344CB8AC3E}">
        <p14:creationId xmlns:p14="http://schemas.microsoft.com/office/powerpoint/2010/main" val="3717414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987</TotalTime>
  <Words>1830</Words>
  <Application>Microsoft Office PowerPoint</Application>
  <PresentationFormat>Presentación en pantalla (4:3)</PresentationFormat>
  <Paragraphs>148</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Países beneficiarios:   Bolivia, Honduras, Nicaragua; El Salvador y Guatemala, Colombia, Costa Rica; Ecuador, Panamá, Perú y República Dominicana.</vt:lpstr>
      <vt:lpstr>Brechas Programáticas Identificadas</vt:lpstr>
      <vt:lpstr>Brechas Programáticas Identificadas</vt:lpstr>
      <vt:lpstr>Lineamientos Estratégicos</vt:lpstr>
      <vt:lpstr>Lineamientos Estratégicos</vt:lpstr>
      <vt:lpstr>Lineamientos Estratégicos</vt:lpstr>
      <vt:lpstr>Componentes</vt:lpstr>
      <vt:lpstr>Componentes</vt:lpstr>
      <vt:lpstr>Componentes</vt:lpstr>
      <vt:lpstr>Componentes</vt:lpstr>
      <vt:lpstr>Presupuesto General</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de secretariado Regional  ICW LATINA</dc:title>
  <dc:creator>Victor Rivera</dc:creator>
  <cp:lastModifiedBy>Personal</cp:lastModifiedBy>
  <cp:revision>130</cp:revision>
  <dcterms:created xsi:type="dcterms:W3CDTF">2013-09-12T18:28:02Z</dcterms:created>
  <dcterms:modified xsi:type="dcterms:W3CDTF">2014-11-20T17:03:29Z</dcterms:modified>
</cp:coreProperties>
</file>