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78" r:id="rId4"/>
    <p:sldId id="258" r:id="rId5"/>
    <p:sldId id="259" r:id="rId6"/>
    <p:sldId id="260" r:id="rId7"/>
    <p:sldId id="261" r:id="rId8"/>
    <p:sldId id="262" r:id="rId9"/>
    <p:sldId id="264" r:id="rId10"/>
    <p:sldId id="265" r:id="rId11"/>
    <p:sldId id="266" r:id="rId12"/>
    <p:sldId id="267" r:id="rId13"/>
    <p:sldId id="269" r:id="rId14"/>
    <p:sldId id="274" r:id="rId15"/>
    <p:sldId id="276" r:id="rId16"/>
    <p:sldId id="277" r:id="rId17"/>
    <p:sldId id="275" r:id="rId1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6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B4314A-85C6-49C8-B83E-74D5D7F1ACA9}" type="datetimeFigureOut">
              <a:rPr lang="es-MX" smtClean="0"/>
              <a:t>22/04/2014</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2AD65A-75EA-41BC-9367-4585F3583D14}" type="slidenum">
              <a:rPr lang="es-MX" smtClean="0"/>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spcBef>
                <a:spcPts val="600"/>
              </a:spcBef>
              <a:spcAft>
                <a:spcPts val="600"/>
              </a:spcAft>
              <a:defRPr/>
            </a:pPr>
            <a:r>
              <a:rPr lang="es-ES" dirty="0" smtClean="0">
                <a:latin typeface="Arial" pitchFamily="34" charset="0"/>
                <a:cs typeface="Arial" pitchFamily="34" charset="0"/>
              </a:rPr>
              <a:t> por lo cual la agenda del </a:t>
            </a:r>
            <a:r>
              <a:rPr lang="es-ES" dirty="0" err="1" smtClean="0">
                <a:latin typeface="Arial" pitchFamily="34" charset="0"/>
                <a:cs typeface="Arial" pitchFamily="34" charset="0"/>
              </a:rPr>
              <a:t>dia</a:t>
            </a:r>
            <a:r>
              <a:rPr lang="es-ES" dirty="0" smtClean="0">
                <a:latin typeface="Arial" pitchFamily="34" charset="0"/>
                <a:cs typeface="Arial" pitchFamily="34" charset="0"/>
              </a:rPr>
              <a:t> de hoy es la siguiente: </a:t>
            </a:r>
          </a:p>
          <a:p>
            <a:pPr lvl="0">
              <a:spcBef>
                <a:spcPts val="600"/>
              </a:spcBef>
              <a:spcAft>
                <a:spcPts val="600"/>
              </a:spcAft>
              <a:defRPr/>
            </a:pPr>
            <a:r>
              <a:rPr lang="es-ES" dirty="0">
                <a:latin typeface="Arial" pitchFamily="34" charset="0"/>
                <a:cs typeface="Arial" pitchFamily="34" charset="0"/>
              </a:rPr>
              <a:t>En primer lugar, me gustaría presentar un breve resumen de los principios </a:t>
            </a:r>
            <a:r>
              <a:rPr lang="es-ES" dirty="0" smtClean="0">
                <a:latin typeface="Arial" pitchFamily="34" charset="0"/>
                <a:cs typeface="Arial" pitchFamily="34" charset="0"/>
              </a:rPr>
              <a:t>del Nuevo </a:t>
            </a:r>
            <a:r>
              <a:rPr lang="es-ES" dirty="0">
                <a:latin typeface="Arial" pitchFamily="34" charset="0"/>
                <a:cs typeface="Arial" pitchFamily="34" charset="0"/>
              </a:rPr>
              <a:t>Modelo de Financiamiento, </a:t>
            </a:r>
            <a:r>
              <a:rPr lang="es-ES" dirty="0" smtClean="0">
                <a:latin typeface="Arial" pitchFamily="34" charset="0"/>
                <a:cs typeface="Arial" pitchFamily="34" charset="0"/>
              </a:rPr>
              <a:t>las diferencias del NFM con del </a:t>
            </a:r>
            <a:r>
              <a:rPr lang="es-ES" dirty="0">
                <a:latin typeface="Arial" pitchFamily="34" charset="0"/>
                <a:cs typeface="Arial" pitchFamily="34" charset="0"/>
              </a:rPr>
              <a:t>modelo anterior y describir algunos de los nuevos elementos del </a:t>
            </a:r>
            <a:r>
              <a:rPr lang="es-ES" dirty="0" smtClean="0">
                <a:latin typeface="Arial" pitchFamily="34" charset="0"/>
                <a:cs typeface="Arial" pitchFamily="34" charset="0"/>
              </a:rPr>
              <a:t>NFM</a:t>
            </a:r>
          </a:p>
          <a:p>
            <a:pPr lvl="0">
              <a:spcBef>
                <a:spcPts val="600"/>
              </a:spcBef>
              <a:spcAft>
                <a:spcPts val="600"/>
              </a:spcAft>
              <a:defRPr/>
            </a:pPr>
            <a:r>
              <a:rPr lang="es-ES" dirty="0" smtClean="0">
                <a:latin typeface="Arial" pitchFamily="34" charset="0"/>
                <a:cs typeface="Arial" pitchFamily="34" charset="0"/>
              </a:rPr>
              <a:t>En segundo lugar, vamos a ir un poco mas en detalle sobre el dialogo de país y uno de los pasos del mismo: la preparación del terreno para el desarrollo de la nota conceptual.</a:t>
            </a:r>
          </a:p>
          <a:p>
            <a:pPr lvl="0">
              <a:spcBef>
                <a:spcPts val="600"/>
              </a:spcBef>
              <a:spcAft>
                <a:spcPts val="600"/>
              </a:spcAft>
              <a:defRPr/>
            </a:pPr>
            <a:r>
              <a:rPr lang="es-ES" dirty="0" smtClean="0">
                <a:latin typeface="Arial" pitchFamily="34" charset="0"/>
                <a:cs typeface="Arial" pitchFamily="34" charset="0"/>
              </a:rPr>
              <a:t>Y para cerrar con broche de oro, revisaremos las secciones de la nota conceptual y diferentes conceptos que son claves comprender para elaborar la nota conceptual  </a:t>
            </a:r>
            <a:endParaRPr lang="es-ES" dirty="0">
              <a:latin typeface="Arial" pitchFamily="34" charset="0"/>
              <a:cs typeface="Arial" pitchFamily="34" charset="0"/>
            </a:endParaRPr>
          </a:p>
          <a:p>
            <a:pPr>
              <a:spcBef>
                <a:spcPts val="600"/>
              </a:spcBef>
              <a:spcAft>
                <a:spcPts val="600"/>
              </a:spcAft>
              <a:defRPr/>
            </a:pPr>
            <a:r>
              <a:rPr lang="es-ES" dirty="0" smtClean="0">
                <a:latin typeface="Arial" pitchFamily="34" charset="0"/>
                <a:cs typeface="Arial" pitchFamily="34" charset="0"/>
              </a:rPr>
              <a:t>Para </a:t>
            </a:r>
            <a:r>
              <a:rPr lang="es-ES" dirty="0">
                <a:latin typeface="Arial" pitchFamily="34" charset="0"/>
                <a:cs typeface="Arial" pitchFamily="34" charset="0"/>
              </a:rPr>
              <a:t>empezar, quisiera preguntarles:</a:t>
            </a:r>
          </a:p>
          <a:p>
            <a:pPr marL="228600" indent="-228600">
              <a:spcBef>
                <a:spcPts val="600"/>
              </a:spcBef>
              <a:spcAft>
                <a:spcPts val="600"/>
              </a:spcAft>
              <a:buFont typeface="Arial" pitchFamily="34" charset="0"/>
              <a:buAutoNum type="arabicPeriod"/>
              <a:defRPr/>
            </a:pPr>
            <a:r>
              <a:rPr lang="es-ES" dirty="0">
                <a:latin typeface="Arial" pitchFamily="34" charset="0"/>
                <a:cs typeface="Arial" pitchFamily="34" charset="0"/>
              </a:rPr>
              <a:t>Por que un nuevo modelo de </a:t>
            </a:r>
            <a:r>
              <a:rPr lang="es-ES" dirty="0" smtClean="0">
                <a:latin typeface="Arial" pitchFamily="34" charset="0"/>
                <a:cs typeface="Arial" pitchFamily="34" charset="0"/>
              </a:rPr>
              <a:t>financiamiento? Es decir, cual </a:t>
            </a:r>
            <a:r>
              <a:rPr lang="es-ES" dirty="0">
                <a:latin typeface="Arial" pitchFamily="34" charset="0"/>
                <a:cs typeface="Arial" pitchFamily="34" charset="0"/>
              </a:rPr>
              <a:t>fue la necesidad de desarrollar un nuevo modelo de financiamiento?</a:t>
            </a:r>
          </a:p>
          <a:p>
            <a:pPr marL="228600" indent="-228600">
              <a:spcBef>
                <a:spcPts val="600"/>
              </a:spcBef>
              <a:spcAft>
                <a:spcPts val="600"/>
              </a:spcAft>
              <a:buFont typeface="Arial" pitchFamily="34" charset="0"/>
              <a:buAutoNum type="arabicPeriod"/>
              <a:defRPr/>
            </a:pPr>
            <a:r>
              <a:rPr lang="es-ES" dirty="0">
                <a:latin typeface="Arial" pitchFamily="34" charset="0"/>
                <a:cs typeface="Arial" pitchFamily="34" charset="0"/>
              </a:rPr>
              <a:t> Cuales son </a:t>
            </a:r>
            <a:r>
              <a:rPr lang="es-ES" dirty="0" smtClean="0">
                <a:latin typeface="Arial" pitchFamily="34" charset="0"/>
                <a:cs typeface="Arial" pitchFamily="34" charset="0"/>
              </a:rPr>
              <a:t>los principios del </a:t>
            </a:r>
            <a:r>
              <a:rPr lang="es-ES" dirty="0">
                <a:latin typeface="Arial" pitchFamily="34" charset="0"/>
                <a:cs typeface="Arial" pitchFamily="34" charset="0"/>
              </a:rPr>
              <a:t>NMF?</a:t>
            </a:r>
          </a:p>
          <a:p>
            <a:pPr marL="171450" indent="-171450">
              <a:spcBef>
                <a:spcPts val="1200"/>
              </a:spcBef>
              <a:spcAft>
                <a:spcPts val="600"/>
              </a:spcAft>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0B1C575A-FA3C-4170-BDE2-E20A38399392}" type="slidenum">
              <a:rPr lang="en-US" smtClean="0">
                <a:solidFill>
                  <a:prstClr val="black"/>
                </a:solidFill>
              </a:rPr>
              <a:pPr/>
              <a:t>3</a:t>
            </a:fld>
            <a:endParaRPr lang="en-US">
              <a:solidFill>
                <a:prstClr val="black"/>
              </a:solidFill>
            </a:endParaRPr>
          </a:p>
        </p:txBody>
      </p:sp>
    </p:spTree>
    <p:extLst>
      <p:ext uri="{BB962C8B-B14F-4D97-AF65-F5344CB8AC3E}">
        <p14:creationId xmlns="" xmlns:p14="http://schemas.microsoft.com/office/powerpoint/2010/main" val="3712484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1384" y="592248"/>
            <a:ext cx="4823983" cy="3050437"/>
          </a:xfrm>
        </p:spPr>
      </p:sp>
      <p:sp>
        <p:nvSpPr>
          <p:cNvPr id="3" name="Notes Placeholder 2"/>
          <p:cNvSpPr>
            <a:spLocks noGrp="1"/>
          </p:cNvSpPr>
          <p:nvPr>
            <p:ph type="body" idx="1"/>
          </p:nvPr>
        </p:nvSpPr>
        <p:spPr>
          <a:xfrm>
            <a:off x="523118" y="3975025"/>
            <a:ext cx="5739115" cy="4842143"/>
          </a:xfrm>
        </p:spPr>
        <p:txBody>
          <a:bodyPr>
            <a:normAutofit fontScale="92500" lnSpcReduction="10000"/>
          </a:bodyPr>
          <a:lstStyle/>
          <a:p>
            <a:pPr>
              <a:spcAft>
                <a:spcPts val="0"/>
              </a:spcAft>
            </a:pPr>
            <a:r>
              <a:rPr lang="en-US" dirty="0" smtClean="0">
                <a:latin typeface="Arial" panose="020B0604020202020204" pitchFamily="34" charset="0"/>
                <a:cs typeface="Arial" panose="020B0604020202020204" pitchFamily="34" charset="0"/>
              </a:rPr>
              <a:t>Los </a:t>
            </a:r>
            <a:r>
              <a:rPr lang="en-US" dirty="0" err="1" smtClean="0">
                <a:latin typeface="Arial" panose="020B0604020202020204" pitchFamily="34" charset="0"/>
                <a:cs typeface="Arial" panose="020B0604020202020204" pitchFamily="34" charset="0"/>
              </a:rPr>
              <a:t>principios</a:t>
            </a:r>
            <a:r>
              <a:rPr lang="en-US" dirty="0" smtClean="0">
                <a:latin typeface="Arial" panose="020B0604020202020204" pitchFamily="34" charset="0"/>
                <a:cs typeface="Arial" panose="020B0604020202020204" pitchFamily="34" charset="0"/>
              </a:rPr>
              <a:t> del NMF </a:t>
            </a:r>
            <a:r>
              <a:rPr lang="en-US" dirty="0" err="1" smtClean="0">
                <a:latin typeface="Arial" panose="020B0604020202020204" pitchFamily="34" charset="0"/>
                <a:cs typeface="Arial" panose="020B0604020202020204" pitchFamily="34" charset="0"/>
              </a:rPr>
              <a:t>fueron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establecidos</a:t>
            </a:r>
            <a:r>
              <a:rPr lang="en-US" dirty="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por</a:t>
            </a:r>
            <a:r>
              <a:rPr lang="en-US" dirty="0" smtClean="0">
                <a:latin typeface="Arial" panose="020B0604020202020204" pitchFamily="34" charset="0"/>
                <a:cs typeface="Arial" panose="020B0604020202020204" pitchFamily="34" charset="0"/>
              </a:rPr>
              <a:t> la junta </a:t>
            </a:r>
            <a:r>
              <a:rPr lang="en-US" dirty="0" err="1" smtClean="0">
                <a:latin typeface="Arial" panose="020B0604020202020204" pitchFamily="34" charset="0"/>
                <a:cs typeface="Arial" panose="020B0604020202020204" pitchFamily="34" charset="0"/>
              </a:rPr>
              <a:t>directiva</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como</a:t>
            </a:r>
            <a:r>
              <a:rPr lang="en-US" dirty="0" smtClean="0">
                <a:latin typeface="Arial" panose="020B0604020202020204" pitchFamily="34" charset="0"/>
                <a:cs typeface="Arial" panose="020B0604020202020204" pitchFamily="34" charset="0"/>
              </a:rPr>
              <a:t> parte de l </a:t>
            </a:r>
            <a:r>
              <a:rPr lang="en-US" dirty="0" err="1" smtClean="0">
                <a:latin typeface="Arial" panose="020B0604020202020204" pitchFamily="34" charset="0"/>
                <a:cs typeface="Arial" panose="020B0604020202020204" pitchFamily="34" charset="0"/>
              </a:rPr>
              <a:t>aestrategia</a:t>
            </a:r>
            <a:r>
              <a:rPr lang="en-US" dirty="0" smtClean="0">
                <a:latin typeface="Arial" panose="020B0604020202020204" pitchFamily="34" charset="0"/>
                <a:cs typeface="Arial" panose="020B0604020202020204" pitchFamily="34" charset="0"/>
              </a:rPr>
              <a:t> 2012 2016. Y </a:t>
            </a:r>
            <a:r>
              <a:rPr lang="en-US" dirty="0" err="1" smtClean="0">
                <a:latin typeface="Arial" panose="020B0604020202020204" pitchFamily="34" charset="0"/>
                <a:cs typeface="Arial" panose="020B0604020202020204" pitchFamily="34" charset="0"/>
              </a:rPr>
              <a:t>esta</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basado</a:t>
            </a:r>
            <a:r>
              <a:rPr lang="en-US" dirty="0" smtClean="0">
                <a:latin typeface="Arial" panose="020B0604020202020204" pitchFamily="34" charset="0"/>
                <a:cs typeface="Arial" panose="020B0604020202020204" pitchFamily="34" charset="0"/>
              </a:rPr>
              <a:t> en la </a:t>
            </a:r>
            <a:r>
              <a:rPr lang="en-US" dirty="0" err="1" smtClean="0">
                <a:latin typeface="Arial" panose="020B0604020202020204" pitchFamily="34" charset="0"/>
                <a:cs typeface="Arial" panose="020B0604020202020204" pitchFamily="34" charset="0"/>
              </a:rPr>
              <a:t>retroalmientacion</a:t>
            </a:r>
            <a:r>
              <a:rPr lang="en-US" dirty="0" smtClean="0">
                <a:latin typeface="Arial" panose="020B0604020202020204" pitchFamily="34" charset="0"/>
                <a:cs typeface="Arial" panose="020B0604020202020204" pitchFamily="34" charset="0"/>
              </a:rPr>
              <a:t> de los </a:t>
            </a:r>
            <a:r>
              <a:rPr lang="en-US" dirty="0" err="1" smtClean="0">
                <a:latin typeface="Arial" panose="020B0604020202020204" pitchFamily="34" charset="0"/>
                <a:cs typeface="Arial" panose="020B0604020202020204" pitchFamily="34" charset="0"/>
              </a:rPr>
              <a:t>paises</a:t>
            </a:r>
            <a:r>
              <a:rPr lang="en-US" dirty="0" smtClean="0">
                <a:latin typeface="Arial" panose="020B0604020202020204" pitchFamily="34" charset="0"/>
                <a:cs typeface="Arial" panose="020B0604020202020204" pitchFamily="34" charset="0"/>
              </a:rPr>
              <a:t> y </a:t>
            </a:r>
            <a:r>
              <a:rPr lang="en-US" dirty="0" err="1" smtClean="0">
                <a:latin typeface="Arial" panose="020B0604020202020204" pitchFamily="34" charset="0"/>
                <a:cs typeface="Arial" panose="020B0604020202020204" pitchFamily="34" charset="0"/>
              </a:rPr>
              <a:t>diferentes</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actores</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en </a:t>
            </a:r>
            <a:r>
              <a:rPr lang="en-US" dirty="0" err="1" smtClean="0">
                <a:latin typeface="Arial" panose="020B0604020202020204" pitchFamily="34" charset="0"/>
                <a:cs typeface="Arial" panose="020B0604020202020204" pitchFamily="34" charset="0"/>
              </a:rPr>
              <a:t>como</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obtener</a:t>
            </a:r>
            <a:r>
              <a:rPr lang="en-US" dirty="0" smtClean="0">
                <a:latin typeface="Arial" panose="020B0604020202020204" pitchFamily="34" charset="0"/>
                <a:cs typeface="Arial" panose="020B0604020202020204" pitchFamily="34" charset="0"/>
              </a:rPr>
              <a:t> mas </a:t>
            </a:r>
            <a:r>
              <a:rPr lang="en-US" dirty="0" err="1" smtClean="0">
                <a:latin typeface="Arial" panose="020B0604020202020204" pitchFamily="34" charset="0"/>
                <a:cs typeface="Arial" panose="020B0604020202020204" pitchFamily="34" charset="0"/>
              </a:rPr>
              <a:t>impacto</a:t>
            </a:r>
            <a:r>
              <a:rPr lang="en-US" dirty="0" smtClean="0">
                <a:latin typeface="Arial" panose="020B0604020202020204" pitchFamily="34" charset="0"/>
                <a:cs typeface="Arial" panose="020B0604020202020204" pitchFamily="34" charset="0"/>
              </a:rPr>
              <a:t> con </a:t>
            </a:r>
            <a:r>
              <a:rPr lang="en-US" dirty="0" err="1" smtClean="0">
                <a:latin typeface="Arial" panose="020B0604020202020204" pitchFamily="34" charset="0"/>
                <a:cs typeface="Arial" panose="020B0604020202020204" pitchFamily="34" charset="0"/>
              </a:rPr>
              <a:t>nuetsra</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inversiones</a:t>
            </a:r>
            <a:r>
              <a:rPr lang="en-US" dirty="0" smtClean="0">
                <a:latin typeface="Arial" panose="020B0604020202020204" pitchFamily="34" charset="0"/>
                <a:cs typeface="Arial" panose="020B0604020202020204" pitchFamily="34" charset="0"/>
              </a:rPr>
              <a:t>. </a:t>
            </a:r>
          </a:p>
          <a:p>
            <a:pPr>
              <a:spcAft>
                <a:spcPts val="0"/>
              </a:spcAft>
            </a:pPr>
            <a:endParaRPr lang="en-US" dirty="0" smtClean="0">
              <a:latin typeface="Arial" panose="020B0604020202020204" pitchFamily="34" charset="0"/>
              <a:cs typeface="Arial" panose="020B0604020202020204" pitchFamily="34" charset="0"/>
            </a:endParaRPr>
          </a:p>
          <a:p>
            <a:pPr>
              <a:spcAft>
                <a:spcPts val="0"/>
              </a:spcAft>
            </a:pPr>
            <a:r>
              <a:rPr lang="en-US" baseline="0" dirty="0" smtClean="0">
                <a:latin typeface="Arial" panose="020B0604020202020204" pitchFamily="34" charset="0"/>
                <a:cs typeface="Arial" panose="020B0604020202020204" pitchFamily="34" charset="0"/>
              </a:rPr>
              <a:t>El NMF </a:t>
            </a:r>
            <a:r>
              <a:rPr lang="en-US" baseline="0" dirty="0" err="1" smtClean="0">
                <a:latin typeface="Arial" panose="020B0604020202020204" pitchFamily="34" charset="0"/>
                <a:cs typeface="Arial" panose="020B0604020202020204" pitchFamily="34" charset="0"/>
              </a:rPr>
              <a:t>esta</a:t>
            </a:r>
            <a:r>
              <a:rPr lang="en-US" baseline="0" dirty="0" smtClean="0">
                <a:latin typeface="Arial" panose="020B0604020202020204" pitchFamily="34" charset="0"/>
                <a:cs typeface="Arial" panose="020B0604020202020204" pitchFamily="34" charset="0"/>
              </a:rPr>
              <a:t> </a:t>
            </a:r>
            <a:r>
              <a:rPr lang="en-US" baseline="0" dirty="0" err="1" smtClean="0">
                <a:latin typeface="Arial" panose="020B0604020202020204" pitchFamily="34" charset="0"/>
                <a:cs typeface="Arial" panose="020B0604020202020204" pitchFamily="34" charset="0"/>
              </a:rPr>
              <a:t>establecido</a:t>
            </a:r>
            <a:r>
              <a:rPr lang="en-US" baseline="0" dirty="0" smtClean="0">
                <a:latin typeface="Arial" panose="020B0604020202020204" pitchFamily="34" charset="0"/>
                <a:cs typeface="Arial" panose="020B0604020202020204" pitchFamily="34" charset="0"/>
              </a:rPr>
              <a:t> para </a:t>
            </a:r>
            <a:r>
              <a:rPr lang="en-US" baseline="0" dirty="0" err="1" smtClean="0">
                <a:latin typeface="Arial" panose="020B0604020202020204" pitchFamily="34" charset="0"/>
                <a:cs typeface="Arial" panose="020B0604020202020204" pitchFamily="34" charset="0"/>
              </a:rPr>
              <a:t>tener</a:t>
            </a:r>
            <a:r>
              <a:rPr lang="en-US" dirty="0" smtClean="0">
                <a:latin typeface="Arial" panose="020B0604020202020204" pitchFamily="34" charset="0"/>
                <a:cs typeface="Arial" panose="020B0604020202020204" pitchFamily="34" charset="0"/>
              </a:rPr>
              <a:t> mayor </a:t>
            </a:r>
            <a:r>
              <a:rPr lang="en-US" dirty="0" err="1" smtClean="0">
                <a:latin typeface="Arial" panose="020B0604020202020204" pitchFamily="34" charset="0"/>
                <a:cs typeface="Arial" panose="020B0604020202020204" pitchFamily="34" charset="0"/>
              </a:rPr>
              <a:t>impacto</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ser</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previsible</a:t>
            </a:r>
            <a:r>
              <a:rPr lang="en-US" dirty="0" smtClean="0">
                <a:latin typeface="Arial" panose="020B0604020202020204" pitchFamily="34" charset="0"/>
                <a:cs typeface="Arial" panose="020B0604020202020204" pitchFamily="34" charset="0"/>
              </a:rPr>
              <a:t> y </a:t>
            </a:r>
            <a:r>
              <a:rPr lang="en-US" dirty="0" err="1" smtClean="0">
                <a:latin typeface="Arial" panose="020B0604020202020204" pitchFamily="34" charset="0"/>
                <a:cs typeface="Arial" panose="020B0604020202020204" pitchFamily="34" charset="0"/>
              </a:rPr>
              <a:t>por</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ende</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tener</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resultados</a:t>
            </a:r>
            <a:r>
              <a:rPr lang="en-US" dirty="0" smtClean="0">
                <a:latin typeface="Arial" panose="020B0604020202020204" pitchFamily="34" charset="0"/>
                <a:cs typeface="Arial" panose="020B0604020202020204" pitchFamily="34" charset="0"/>
              </a:rPr>
              <a:t> mas </a:t>
            </a:r>
            <a:r>
              <a:rPr lang="en-US" dirty="0" err="1" smtClean="0">
                <a:latin typeface="Arial" panose="020B0604020202020204" pitchFamily="34" charset="0"/>
                <a:cs typeface="Arial" panose="020B0604020202020204" pitchFamily="34" charset="0"/>
              </a:rPr>
              <a:t>seguros</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premiar</a:t>
            </a:r>
            <a:r>
              <a:rPr lang="en-US" dirty="0" smtClean="0">
                <a:latin typeface="Arial" panose="020B0604020202020204" pitchFamily="34" charset="0"/>
                <a:cs typeface="Arial" panose="020B0604020202020204" pitchFamily="34" charset="0"/>
              </a:rPr>
              <a:t> a solicitudes mas </a:t>
            </a:r>
            <a:r>
              <a:rPr lang="en-US" dirty="0" err="1" smtClean="0">
                <a:latin typeface="Arial" panose="020B0604020202020204" pitchFamily="34" charset="0"/>
                <a:cs typeface="Arial" panose="020B0604020202020204" pitchFamily="34" charset="0"/>
              </a:rPr>
              <a:t>ambiciosas</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plazos</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flexibles</a:t>
            </a:r>
            <a:r>
              <a:rPr lang="en-US" dirty="0" smtClean="0">
                <a:latin typeface="Arial" panose="020B0604020202020204" pitchFamily="34" charset="0"/>
                <a:cs typeface="Arial" panose="020B0604020202020204" pitchFamily="34" charset="0"/>
              </a:rPr>
              <a:t> y mas </a:t>
            </a:r>
            <a:r>
              <a:rPr lang="en-US" dirty="0" err="1" smtClean="0">
                <a:latin typeface="Arial" panose="020B0604020202020204" pitchFamily="34" charset="0"/>
                <a:cs typeface="Arial" panose="020B0604020202020204" pitchFamily="34" charset="0"/>
              </a:rPr>
              <a:t>simplificado</a:t>
            </a:r>
            <a:r>
              <a:rPr lang="en-US" dirty="0" smtClean="0">
                <a:latin typeface="Arial" panose="020B0604020202020204" pitchFamily="34" charset="0"/>
                <a:cs typeface="Arial" panose="020B0604020202020204" pitchFamily="34" charset="0"/>
              </a:rPr>
              <a:t>. Un </a:t>
            </a:r>
            <a:r>
              <a:rPr lang="en-US" dirty="0" err="1" smtClean="0">
                <a:latin typeface="Arial" panose="020B0604020202020204" pitchFamily="34" charset="0"/>
                <a:cs typeface="Arial" panose="020B0604020202020204" pitchFamily="34" charset="0"/>
              </a:rPr>
              <a:t>proceso</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que</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duraba</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casi</a:t>
            </a:r>
            <a:r>
              <a:rPr lang="en-US" dirty="0" smtClean="0">
                <a:latin typeface="Arial" panose="020B0604020202020204" pitchFamily="34" charset="0"/>
                <a:cs typeface="Arial" panose="020B0604020202020204" pitchFamily="34" charset="0"/>
              </a:rPr>
              <a:t> dos </a:t>
            </a:r>
            <a:r>
              <a:rPr lang="en-US" dirty="0" err="1" smtClean="0">
                <a:latin typeface="Arial" panose="020B0604020202020204" pitchFamily="34" charset="0"/>
                <a:cs typeface="Arial" panose="020B0604020202020204" pitchFamily="34" charset="0"/>
              </a:rPr>
              <a:t>anios</a:t>
            </a:r>
            <a:r>
              <a:rPr lang="en-US" dirty="0" smtClean="0">
                <a:latin typeface="Arial" panose="020B0604020202020204" pitchFamily="34" charset="0"/>
                <a:cs typeface="Arial" panose="020B0604020202020204" pitchFamily="34" charset="0"/>
              </a:rPr>
              <a:t> entre la </a:t>
            </a:r>
            <a:r>
              <a:rPr lang="en-US" dirty="0" err="1" smtClean="0">
                <a:latin typeface="Arial" panose="020B0604020202020204" pitchFamily="34" charset="0"/>
                <a:cs typeface="Arial" panose="020B0604020202020204" pitchFamily="34" charset="0"/>
              </a:rPr>
              <a:t>elaboracion</a:t>
            </a:r>
            <a:r>
              <a:rPr lang="en-US" dirty="0" smtClean="0">
                <a:latin typeface="Arial" panose="020B0604020202020204" pitchFamily="34" charset="0"/>
                <a:cs typeface="Arial" panose="020B0604020202020204" pitchFamily="34" charset="0"/>
              </a:rPr>
              <a:t> de la </a:t>
            </a:r>
            <a:r>
              <a:rPr lang="en-US" dirty="0" err="1" smtClean="0">
                <a:latin typeface="Arial" panose="020B0604020202020204" pitchFamily="34" charset="0"/>
                <a:cs typeface="Arial" panose="020B0604020202020204" pitchFamily="34" charset="0"/>
              </a:rPr>
              <a:t>propuesta</a:t>
            </a:r>
            <a:r>
              <a:rPr lang="en-US" dirty="0" smtClean="0">
                <a:latin typeface="Arial" panose="020B0604020202020204" pitchFamily="34" charset="0"/>
                <a:cs typeface="Arial" panose="020B0604020202020204" pitchFamily="34" charset="0"/>
              </a:rPr>
              <a:t> a la firm de la </a:t>
            </a:r>
            <a:r>
              <a:rPr lang="en-US" dirty="0" err="1" smtClean="0">
                <a:latin typeface="Arial" panose="020B0604020202020204" pitchFamily="34" charset="0"/>
                <a:cs typeface="Arial" panose="020B0604020202020204" pitchFamily="34" charset="0"/>
              </a:rPr>
              <a:t>subvencion</a:t>
            </a:r>
            <a:r>
              <a:rPr lang="en-US" dirty="0" smtClean="0">
                <a:latin typeface="Arial" panose="020B0604020202020204" pitchFamily="34" charset="0"/>
                <a:cs typeface="Arial" panose="020B0604020202020204" pitchFamily="34" charset="0"/>
              </a:rPr>
              <a:t> a dos </a:t>
            </a:r>
            <a:r>
              <a:rPr lang="en-US" dirty="0" err="1" smtClean="0">
                <a:latin typeface="Arial" panose="020B0604020202020204" pitchFamily="34" charset="0"/>
                <a:cs typeface="Arial" panose="020B0604020202020204" pitchFamily="34" charset="0"/>
              </a:rPr>
              <a:t>anios</a:t>
            </a:r>
            <a:endParaRPr lang="en-US" baseline="0" dirty="0" smtClean="0">
              <a:latin typeface="Arial" panose="020B0604020202020204" pitchFamily="34" charset="0"/>
              <a:cs typeface="Arial" panose="020B0604020202020204" pitchFamily="34" charset="0"/>
            </a:endParaRPr>
          </a:p>
          <a:p>
            <a:pPr>
              <a:spcAft>
                <a:spcPts val="0"/>
              </a:spcAft>
            </a:pPr>
            <a:endParaRPr lang="en-US" baseline="0" dirty="0" smtClean="0">
              <a:latin typeface="Arial" panose="020B0604020202020204" pitchFamily="34" charset="0"/>
              <a:cs typeface="Arial" panose="020B0604020202020204" pitchFamily="34" charset="0"/>
            </a:endParaRPr>
          </a:p>
          <a:p>
            <a:pPr>
              <a:spcAft>
                <a:spcPts val="0"/>
              </a:spcAft>
            </a:pPr>
            <a:r>
              <a:rPr lang="en-US" baseline="0" dirty="0" smtClean="0">
                <a:latin typeface="Arial" panose="020B0604020202020204" pitchFamily="34" charset="0"/>
                <a:cs typeface="Arial" panose="020B0604020202020204" pitchFamily="34" charset="0"/>
              </a:rPr>
              <a:t>Therefore, the new funding model was established to make a </a:t>
            </a:r>
            <a:r>
              <a:rPr lang="en-US" b="1" baseline="0" dirty="0" smtClean="0">
                <a:latin typeface="Arial" panose="020B0604020202020204" pitchFamily="34" charset="0"/>
                <a:cs typeface="Arial" panose="020B0604020202020204" pitchFamily="34" charset="0"/>
              </a:rPr>
              <a:t>bigger impact</a:t>
            </a:r>
            <a:r>
              <a:rPr lang="en-US" baseline="0" dirty="0" smtClean="0">
                <a:latin typeface="Arial" panose="020B0604020202020204" pitchFamily="34" charset="0"/>
                <a:cs typeface="Arial" panose="020B0604020202020204" pitchFamily="34" charset="0"/>
              </a:rPr>
              <a:t>, with more </a:t>
            </a:r>
            <a:r>
              <a:rPr lang="en-US" b="1" baseline="0" dirty="0" smtClean="0">
                <a:latin typeface="Arial" panose="020B0604020202020204" pitchFamily="34" charset="0"/>
                <a:cs typeface="Arial" panose="020B0604020202020204" pitchFamily="34" charset="0"/>
              </a:rPr>
              <a:t>reliable results</a:t>
            </a:r>
            <a:r>
              <a:rPr lang="en-US" baseline="0" dirty="0" smtClean="0">
                <a:latin typeface="Arial" panose="020B0604020202020204" pitchFamily="34" charset="0"/>
                <a:cs typeface="Arial" panose="020B0604020202020204" pitchFamily="34" charset="0"/>
              </a:rPr>
              <a:t>, to </a:t>
            </a:r>
            <a:r>
              <a:rPr lang="en-US" b="1" baseline="0" dirty="0" smtClean="0">
                <a:latin typeface="Arial" panose="020B0604020202020204" pitchFamily="34" charset="0"/>
                <a:cs typeface="Arial" panose="020B0604020202020204" pitchFamily="34" charset="0"/>
              </a:rPr>
              <a:t>reward ambitious vision</a:t>
            </a:r>
            <a:r>
              <a:rPr lang="en-US" baseline="0" dirty="0" smtClean="0">
                <a:latin typeface="Arial" panose="020B0604020202020204" pitchFamily="34" charset="0"/>
                <a:cs typeface="Arial" panose="020B0604020202020204" pitchFamily="34" charset="0"/>
              </a:rPr>
              <a:t>, to work on more </a:t>
            </a:r>
            <a:r>
              <a:rPr lang="en-US" b="1" baseline="0" dirty="0" smtClean="0">
                <a:latin typeface="Arial" panose="020B0604020202020204" pitchFamily="34" charset="0"/>
                <a:cs typeface="Arial" panose="020B0604020202020204" pitchFamily="34" charset="0"/>
              </a:rPr>
              <a:t>flexible timings </a:t>
            </a:r>
            <a:r>
              <a:rPr lang="en-US" baseline="0" dirty="0" smtClean="0">
                <a:latin typeface="Arial" panose="020B0604020202020204" pitchFamily="34" charset="0"/>
                <a:cs typeface="Arial" panose="020B0604020202020204" pitchFamily="34" charset="0"/>
              </a:rPr>
              <a:t>and with a more </a:t>
            </a:r>
            <a:r>
              <a:rPr lang="en-US" b="1" baseline="0" dirty="0" smtClean="0">
                <a:latin typeface="Arial" panose="020B0604020202020204" pitchFamily="34" charset="0"/>
                <a:cs typeface="Arial" panose="020B0604020202020204" pitchFamily="34" charset="0"/>
              </a:rPr>
              <a:t>streamlined approach</a:t>
            </a:r>
            <a:r>
              <a:rPr lang="en-US" baseline="0" dirty="0" smtClean="0">
                <a:latin typeface="Arial" panose="020B0604020202020204" pitchFamily="34" charset="0"/>
                <a:cs typeface="Arial" panose="020B0604020202020204" pitchFamily="34" charset="0"/>
              </a:rPr>
              <a:t>.</a:t>
            </a:r>
          </a:p>
          <a:p>
            <a:pPr>
              <a:spcAft>
                <a:spcPts val="0"/>
              </a:spcAft>
            </a:pPr>
            <a:endParaRPr lang="en-US" baseline="0" dirty="0" smtClean="0">
              <a:latin typeface="Arial" panose="020B0604020202020204" pitchFamily="34" charset="0"/>
              <a:cs typeface="Arial" panose="020B0604020202020204" pitchFamily="34" charset="0"/>
            </a:endParaRPr>
          </a:p>
          <a:p>
            <a:pPr marL="171450" indent="-171450">
              <a:spcAft>
                <a:spcPts val="0"/>
              </a:spcAft>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The </a:t>
            </a:r>
            <a:r>
              <a:rPr lang="en-US" u="sng" baseline="0" dirty="0" smtClean="0">
                <a:latin typeface="Arial" panose="020B0604020202020204" pitchFamily="34" charset="0"/>
                <a:cs typeface="Arial" panose="020B0604020202020204" pitchFamily="34" charset="0"/>
              </a:rPr>
              <a:t>bigger impact </a:t>
            </a:r>
            <a:r>
              <a:rPr lang="en-US" baseline="0" dirty="0" smtClean="0">
                <a:latin typeface="Arial" panose="020B0604020202020204" pitchFamily="34" charset="0"/>
                <a:cs typeface="Arial" panose="020B0604020202020204" pitchFamily="34" charset="0"/>
              </a:rPr>
              <a:t>principle is delivered by establishing which countries have the highest disease burden and lowest ability to pay, and focusing more resources on this group.</a:t>
            </a:r>
          </a:p>
          <a:p>
            <a:pPr marL="171450" indent="-171450">
              <a:spcAft>
                <a:spcPts val="0"/>
              </a:spcAft>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By introducing the idea of an ‘allocation’ for each country, and by supporting each country as they develop their intervention plan, the Global Fund will be able to ensure a more </a:t>
            </a:r>
            <a:r>
              <a:rPr lang="en-US" u="sng" baseline="0" dirty="0" smtClean="0">
                <a:latin typeface="Arial" panose="020B0604020202020204" pitchFamily="34" charset="0"/>
                <a:cs typeface="Arial" panose="020B0604020202020204" pitchFamily="34" charset="0"/>
              </a:rPr>
              <a:t>reliable result</a:t>
            </a:r>
            <a:r>
              <a:rPr lang="en-US" baseline="0" dirty="0" smtClean="0">
                <a:latin typeface="Arial" panose="020B0604020202020204" pitchFamily="34" charset="0"/>
                <a:cs typeface="Arial" panose="020B0604020202020204" pitchFamily="34" charset="0"/>
              </a:rPr>
              <a:t>, with predictable financing levels and a higher success rate of applications.</a:t>
            </a:r>
          </a:p>
          <a:p>
            <a:pPr marL="171450" indent="-171450">
              <a:spcAft>
                <a:spcPts val="0"/>
              </a:spcAft>
              <a:buFont typeface="Arial" panose="020B0604020202020204" pitchFamily="34" charset="0"/>
              <a:buChar char="•"/>
            </a:pPr>
            <a:r>
              <a:rPr lang="en-US" u="sng" baseline="0" dirty="0" smtClean="0">
                <a:latin typeface="Arial" panose="020B0604020202020204" pitchFamily="34" charset="0"/>
                <a:cs typeface="Arial" panose="020B0604020202020204" pitchFamily="34" charset="0"/>
              </a:rPr>
              <a:t>Rewarding ambitious vision</a:t>
            </a:r>
            <a:r>
              <a:rPr lang="en-US" baseline="0" dirty="0" smtClean="0">
                <a:latin typeface="Arial" panose="020B0604020202020204" pitchFamily="34" charset="0"/>
                <a:cs typeface="Arial" panose="020B0604020202020204" pitchFamily="34" charset="0"/>
              </a:rPr>
              <a:t> is achieved by developing a picture, based on National Strategic Plans or investment cases, of what each country would ideally like to do, over and above their funding allocation.  By eliciting the full expression of demand and having a pool of ‘incentive’ funding available, the Global Fund is able to allocate additional funds to the most compelling investment cases.</a:t>
            </a:r>
          </a:p>
          <a:p>
            <a:pPr marL="171450" indent="-171450">
              <a:spcAft>
                <a:spcPts val="0"/>
              </a:spcAft>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Another big change is to move away from the rounds based competition with a set application date, and allow countries to apply at a </a:t>
            </a:r>
            <a:r>
              <a:rPr lang="en-US" u="sng" baseline="0" dirty="0" smtClean="0">
                <a:latin typeface="Arial" panose="020B0604020202020204" pitchFamily="34" charset="0"/>
                <a:cs typeface="Arial" panose="020B0604020202020204" pitchFamily="34" charset="0"/>
              </a:rPr>
              <a:t>time that meets their own national schedules</a:t>
            </a:r>
            <a:r>
              <a:rPr lang="en-US" baseline="0" dirty="0" smtClean="0">
                <a:latin typeface="Arial" panose="020B0604020202020204" pitchFamily="34" charset="0"/>
                <a:cs typeface="Arial" panose="020B0604020202020204" pitchFamily="34" charset="0"/>
              </a:rPr>
              <a:t>, within the 2014-2016 time frame.</a:t>
            </a:r>
          </a:p>
          <a:p>
            <a:pPr marL="171450" indent="-171450">
              <a:spcAft>
                <a:spcPts val="0"/>
              </a:spcAft>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Finally, by including much of the implementation plans up front in the initial proposal, and with greater support from Global Fund Country Teams in the early stages, we are able to make it simpler for countries to navigate the new process.  By reducing complexity we are able to cut a lengthy process that used to take 2 years down to an average of 10 months.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3CD78AC5-3BF3-46D8-A869-2F1BA84ACCAB}" type="slidenum">
              <a:rPr lang="en-US" smtClean="0">
                <a:solidFill>
                  <a:prstClr val="black"/>
                </a:solidFill>
              </a:rPr>
              <a:pPr>
                <a:defRPr/>
              </a:pPr>
              <a:t>5</a:t>
            </a:fld>
            <a:endParaRPr lang="en-US" dirty="0">
              <a:solidFill>
                <a:prstClr val="black"/>
              </a:solidFill>
            </a:endParaRPr>
          </a:p>
        </p:txBody>
      </p:sp>
    </p:spTree>
    <p:extLst>
      <p:ext uri="{BB962C8B-B14F-4D97-AF65-F5344CB8AC3E}">
        <p14:creationId xmlns:p14="http://schemas.microsoft.com/office/powerpoint/2010/main" xmlns="" val="3053874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1384" y="592248"/>
            <a:ext cx="4823983" cy="3050437"/>
          </a:xfrm>
        </p:spPr>
      </p:sp>
      <p:sp>
        <p:nvSpPr>
          <p:cNvPr id="3" name="Notes Placeholder 2"/>
          <p:cNvSpPr>
            <a:spLocks noGrp="1"/>
          </p:cNvSpPr>
          <p:nvPr>
            <p:ph type="body" idx="1"/>
          </p:nvPr>
        </p:nvSpPr>
        <p:spPr>
          <a:xfrm>
            <a:off x="523118" y="3975025"/>
            <a:ext cx="5739115" cy="4842143"/>
          </a:xfrm>
        </p:spPr>
        <p:txBody>
          <a:bodyPr>
            <a:normAutofit fontScale="92500" lnSpcReduction="10000"/>
          </a:bodyPr>
          <a:lstStyle/>
          <a:p>
            <a:pPr>
              <a:spcAft>
                <a:spcPts val="0"/>
              </a:spcAft>
            </a:pPr>
            <a:r>
              <a:rPr lang="en-US" dirty="0" smtClean="0">
                <a:latin typeface="Arial" panose="020B0604020202020204" pitchFamily="34" charset="0"/>
                <a:cs typeface="Arial" panose="020B0604020202020204" pitchFamily="34" charset="0"/>
              </a:rPr>
              <a:t>Los </a:t>
            </a:r>
            <a:r>
              <a:rPr lang="en-US" dirty="0" err="1" smtClean="0">
                <a:latin typeface="Arial" panose="020B0604020202020204" pitchFamily="34" charset="0"/>
                <a:cs typeface="Arial" panose="020B0604020202020204" pitchFamily="34" charset="0"/>
              </a:rPr>
              <a:t>principios</a:t>
            </a:r>
            <a:r>
              <a:rPr lang="en-US" dirty="0" smtClean="0">
                <a:latin typeface="Arial" panose="020B0604020202020204" pitchFamily="34" charset="0"/>
                <a:cs typeface="Arial" panose="020B0604020202020204" pitchFamily="34" charset="0"/>
              </a:rPr>
              <a:t> del NMF </a:t>
            </a:r>
            <a:r>
              <a:rPr lang="en-US" dirty="0" err="1" smtClean="0">
                <a:latin typeface="Arial" panose="020B0604020202020204" pitchFamily="34" charset="0"/>
                <a:cs typeface="Arial" panose="020B0604020202020204" pitchFamily="34" charset="0"/>
              </a:rPr>
              <a:t>fueron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establecidos</a:t>
            </a:r>
            <a:r>
              <a:rPr lang="en-US" dirty="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por</a:t>
            </a:r>
            <a:r>
              <a:rPr lang="en-US" dirty="0" smtClean="0">
                <a:latin typeface="Arial" panose="020B0604020202020204" pitchFamily="34" charset="0"/>
                <a:cs typeface="Arial" panose="020B0604020202020204" pitchFamily="34" charset="0"/>
              </a:rPr>
              <a:t> la junta </a:t>
            </a:r>
            <a:r>
              <a:rPr lang="en-US" dirty="0" err="1" smtClean="0">
                <a:latin typeface="Arial" panose="020B0604020202020204" pitchFamily="34" charset="0"/>
                <a:cs typeface="Arial" panose="020B0604020202020204" pitchFamily="34" charset="0"/>
              </a:rPr>
              <a:t>directiva</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como</a:t>
            </a:r>
            <a:r>
              <a:rPr lang="en-US" dirty="0" smtClean="0">
                <a:latin typeface="Arial" panose="020B0604020202020204" pitchFamily="34" charset="0"/>
                <a:cs typeface="Arial" panose="020B0604020202020204" pitchFamily="34" charset="0"/>
              </a:rPr>
              <a:t> parte de l </a:t>
            </a:r>
            <a:r>
              <a:rPr lang="en-US" dirty="0" err="1" smtClean="0">
                <a:latin typeface="Arial" panose="020B0604020202020204" pitchFamily="34" charset="0"/>
                <a:cs typeface="Arial" panose="020B0604020202020204" pitchFamily="34" charset="0"/>
              </a:rPr>
              <a:t>aestrategia</a:t>
            </a:r>
            <a:r>
              <a:rPr lang="en-US" dirty="0" smtClean="0">
                <a:latin typeface="Arial" panose="020B0604020202020204" pitchFamily="34" charset="0"/>
                <a:cs typeface="Arial" panose="020B0604020202020204" pitchFamily="34" charset="0"/>
              </a:rPr>
              <a:t> 2012 2016. Y </a:t>
            </a:r>
            <a:r>
              <a:rPr lang="en-US" dirty="0" err="1" smtClean="0">
                <a:latin typeface="Arial" panose="020B0604020202020204" pitchFamily="34" charset="0"/>
                <a:cs typeface="Arial" panose="020B0604020202020204" pitchFamily="34" charset="0"/>
              </a:rPr>
              <a:t>esta</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basado</a:t>
            </a:r>
            <a:r>
              <a:rPr lang="en-US" dirty="0" smtClean="0">
                <a:latin typeface="Arial" panose="020B0604020202020204" pitchFamily="34" charset="0"/>
                <a:cs typeface="Arial" panose="020B0604020202020204" pitchFamily="34" charset="0"/>
              </a:rPr>
              <a:t> en la </a:t>
            </a:r>
            <a:r>
              <a:rPr lang="en-US" dirty="0" err="1" smtClean="0">
                <a:latin typeface="Arial" panose="020B0604020202020204" pitchFamily="34" charset="0"/>
                <a:cs typeface="Arial" panose="020B0604020202020204" pitchFamily="34" charset="0"/>
              </a:rPr>
              <a:t>retroalmientacion</a:t>
            </a:r>
            <a:r>
              <a:rPr lang="en-US" dirty="0" smtClean="0">
                <a:latin typeface="Arial" panose="020B0604020202020204" pitchFamily="34" charset="0"/>
                <a:cs typeface="Arial" panose="020B0604020202020204" pitchFamily="34" charset="0"/>
              </a:rPr>
              <a:t> de los </a:t>
            </a:r>
            <a:r>
              <a:rPr lang="en-US" dirty="0" err="1" smtClean="0">
                <a:latin typeface="Arial" panose="020B0604020202020204" pitchFamily="34" charset="0"/>
                <a:cs typeface="Arial" panose="020B0604020202020204" pitchFamily="34" charset="0"/>
              </a:rPr>
              <a:t>paises</a:t>
            </a:r>
            <a:r>
              <a:rPr lang="en-US" dirty="0" smtClean="0">
                <a:latin typeface="Arial" panose="020B0604020202020204" pitchFamily="34" charset="0"/>
                <a:cs typeface="Arial" panose="020B0604020202020204" pitchFamily="34" charset="0"/>
              </a:rPr>
              <a:t> y </a:t>
            </a:r>
            <a:r>
              <a:rPr lang="en-US" dirty="0" err="1" smtClean="0">
                <a:latin typeface="Arial" panose="020B0604020202020204" pitchFamily="34" charset="0"/>
                <a:cs typeface="Arial" panose="020B0604020202020204" pitchFamily="34" charset="0"/>
              </a:rPr>
              <a:t>diferentes</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actores</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en </a:t>
            </a:r>
            <a:r>
              <a:rPr lang="en-US" dirty="0" err="1" smtClean="0">
                <a:latin typeface="Arial" panose="020B0604020202020204" pitchFamily="34" charset="0"/>
                <a:cs typeface="Arial" panose="020B0604020202020204" pitchFamily="34" charset="0"/>
              </a:rPr>
              <a:t>como</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obtener</a:t>
            </a:r>
            <a:r>
              <a:rPr lang="en-US" dirty="0" smtClean="0">
                <a:latin typeface="Arial" panose="020B0604020202020204" pitchFamily="34" charset="0"/>
                <a:cs typeface="Arial" panose="020B0604020202020204" pitchFamily="34" charset="0"/>
              </a:rPr>
              <a:t> mas </a:t>
            </a:r>
            <a:r>
              <a:rPr lang="en-US" dirty="0" err="1" smtClean="0">
                <a:latin typeface="Arial" panose="020B0604020202020204" pitchFamily="34" charset="0"/>
                <a:cs typeface="Arial" panose="020B0604020202020204" pitchFamily="34" charset="0"/>
              </a:rPr>
              <a:t>impacto</a:t>
            </a:r>
            <a:r>
              <a:rPr lang="en-US" dirty="0" smtClean="0">
                <a:latin typeface="Arial" panose="020B0604020202020204" pitchFamily="34" charset="0"/>
                <a:cs typeface="Arial" panose="020B0604020202020204" pitchFamily="34" charset="0"/>
              </a:rPr>
              <a:t> con </a:t>
            </a:r>
            <a:r>
              <a:rPr lang="en-US" dirty="0" err="1" smtClean="0">
                <a:latin typeface="Arial" panose="020B0604020202020204" pitchFamily="34" charset="0"/>
                <a:cs typeface="Arial" panose="020B0604020202020204" pitchFamily="34" charset="0"/>
              </a:rPr>
              <a:t>nuetsra</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inversiones</a:t>
            </a:r>
            <a:r>
              <a:rPr lang="en-US" dirty="0" smtClean="0">
                <a:latin typeface="Arial" panose="020B0604020202020204" pitchFamily="34" charset="0"/>
                <a:cs typeface="Arial" panose="020B0604020202020204" pitchFamily="34" charset="0"/>
              </a:rPr>
              <a:t>. </a:t>
            </a:r>
          </a:p>
          <a:p>
            <a:pPr>
              <a:spcAft>
                <a:spcPts val="0"/>
              </a:spcAft>
            </a:pPr>
            <a:endParaRPr lang="en-US" dirty="0" smtClean="0">
              <a:latin typeface="Arial" panose="020B0604020202020204" pitchFamily="34" charset="0"/>
              <a:cs typeface="Arial" panose="020B0604020202020204" pitchFamily="34" charset="0"/>
            </a:endParaRPr>
          </a:p>
          <a:p>
            <a:pPr>
              <a:spcAft>
                <a:spcPts val="0"/>
              </a:spcAft>
            </a:pPr>
            <a:r>
              <a:rPr lang="en-US" baseline="0" dirty="0" smtClean="0">
                <a:latin typeface="Arial" panose="020B0604020202020204" pitchFamily="34" charset="0"/>
                <a:cs typeface="Arial" panose="020B0604020202020204" pitchFamily="34" charset="0"/>
              </a:rPr>
              <a:t>El NMF </a:t>
            </a:r>
            <a:r>
              <a:rPr lang="en-US" baseline="0" dirty="0" err="1" smtClean="0">
                <a:latin typeface="Arial" panose="020B0604020202020204" pitchFamily="34" charset="0"/>
                <a:cs typeface="Arial" panose="020B0604020202020204" pitchFamily="34" charset="0"/>
              </a:rPr>
              <a:t>esta</a:t>
            </a:r>
            <a:r>
              <a:rPr lang="en-US" baseline="0" dirty="0" smtClean="0">
                <a:latin typeface="Arial" panose="020B0604020202020204" pitchFamily="34" charset="0"/>
                <a:cs typeface="Arial" panose="020B0604020202020204" pitchFamily="34" charset="0"/>
              </a:rPr>
              <a:t> </a:t>
            </a:r>
            <a:r>
              <a:rPr lang="en-US" baseline="0" dirty="0" err="1" smtClean="0">
                <a:latin typeface="Arial" panose="020B0604020202020204" pitchFamily="34" charset="0"/>
                <a:cs typeface="Arial" panose="020B0604020202020204" pitchFamily="34" charset="0"/>
              </a:rPr>
              <a:t>establecido</a:t>
            </a:r>
            <a:r>
              <a:rPr lang="en-US" baseline="0" dirty="0" smtClean="0">
                <a:latin typeface="Arial" panose="020B0604020202020204" pitchFamily="34" charset="0"/>
                <a:cs typeface="Arial" panose="020B0604020202020204" pitchFamily="34" charset="0"/>
              </a:rPr>
              <a:t> para </a:t>
            </a:r>
            <a:r>
              <a:rPr lang="en-US" baseline="0" dirty="0" err="1" smtClean="0">
                <a:latin typeface="Arial" panose="020B0604020202020204" pitchFamily="34" charset="0"/>
                <a:cs typeface="Arial" panose="020B0604020202020204" pitchFamily="34" charset="0"/>
              </a:rPr>
              <a:t>tener</a:t>
            </a:r>
            <a:r>
              <a:rPr lang="en-US" dirty="0" smtClean="0">
                <a:latin typeface="Arial" panose="020B0604020202020204" pitchFamily="34" charset="0"/>
                <a:cs typeface="Arial" panose="020B0604020202020204" pitchFamily="34" charset="0"/>
              </a:rPr>
              <a:t> mayor </a:t>
            </a:r>
            <a:r>
              <a:rPr lang="en-US" dirty="0" err="1" smtClean="0">
                <a:latin typeface="Arial" panose="020B0604020202020204" pitchFamily="34" charset="0"/>
                <a:cs typeface="Arial" panose="020B0604020202020204" pitchFamily="34" charset="0"/>
              </a:rPr>
              <a:t>impacto</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ser</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previsible</a:t>
            </a:r>
            <a:r>
              <a:rPr lang="en-US" dirty="0" smtClean="0">
                <a:latin typeface="Arial" panose="020B0604020202020204" pitchFamily="34" charset="0"/>
                <a:cs typeface="Arial" panose="020B0604020202020204" pitchFamily="34" charset="0"/>
              </a:rPr>
              <a:t> y </a:t>
            </a:r>
            <a:r>
              <a:rPr lang="en-US" dirty="0" err="1" smtClean="0">
                <a:latin typeface="Arial" panose="020B0604020202020204" pitchFamily="34" charset="0"/>
                <a:cs typeface="Arial" panose="020B0604020202020204" pitchFamily="34" charset="0"/>
              </a:rPr>
              <a:t>por</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ende</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tener</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resultados</a:t>
            </a:r>
            <a:r>
              <a:rPr lang="en-US" dirty="0" smtClean="0">
                <a:latin typeface="Arial" panose="020B0604020202020204" pitchFamily="34" charset="0"/>
                <a:cs typeface="Arial" panose="020B0604020202020204" pitchFamily="34" charset="0"/>
              </a:rPr>
              <a:t> mas </a:t>
            </a:r>
            <a:r>
              <a:rPr lang="en-US" dirty="0" err="1" smtClean="0">
                <a:latin typeface="Arial" panose="020B0604020202020204" pitchFamily="34" charset="0"/>
                <a:cs typeface="Arial" panose="020B0604020202020204" pitchFamily="34" charset="0"/>
              </a:rPr>
              <a:t>seguros</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premiar</a:t>
            </a:r>
            <a:r>
              <a:rPr lang="en-US" dirty="0" smtClean="0">
                <a:latin typeface="Arial" panose="020B0604020202020204" pitchFamily="34" charset="0"/>
                <a:cs typeface="Arial" panose="020B0604020202020204" pitchFamily="34" charset="0"/>
              </a:rPr>
              <a:t> a solicitudes mas </a:t>
            </a:r>
            <a:r>
              <a:rPr lang="en-US" dirty="0" err="1" smtClean="0">
                <a:latin typeface="Arial" panose="020B0604020202020204" pitchFamily="34" charset="0"/>
                <a:cs typeface="Arial" panose="020B0604020202020204" pitchFamily="34" charset="0"/>
              </a:rPr>
              <a:t>ambiciosas</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plazos</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flexibles</a:t>
            </a:r>
            <a:r>
              <a:rPr lang="en-US" dirty="0" smtClean="0">
                <a:latin typeface="Arial" panose="020B0604020202020204" pitchFamily="34" charset="0"/>
                <a:cs typeface="Arial" panose="020B0604020202020204" pitchFamily="34" charset="0"/>
              </a:rPr>
              <a:t> y mas </a:t>
            </a:r>
            <a:r>
              <a:rPr lang="en-US" dirty="0" err="1" smtClean="0">
                <a:latin typeface="Arial" panose="020B0604020202020204" pitchFamily="34" charset="0"/>
                <a:cs typeface="Arial" panose="020B0604020202020204" pitchFamily="34" charset="0"/>
              </a:rPr>
              <a:t>simplificado</a:t>
            </a:r>
            <a:r>
              <a:rPr lang="en-US" dirty="0" smtClean="0">
                <a:latin typeface="Arial" panose="020B0604020202020204" pitchFamily="34" charset="0"/>
                <a:cs typeface="Arial" panose="020B0604020202020204" pitchFamily="34" charset="0"/>
              </a:rPr>
              <a:t>. Un </a:t>
            </a:r>
            <a:r>
              <a:rPr lang="en-US" dirty="0" err="1" smtClean="0">
                <a:latin typeface="Arial" panose="020B0604020202020204" pitchFamily="34" charset="0"/>
                <a:cs typeface="Arial" panose="020B0604020202020204" pitchFamily="34" charset="0"/>
              </a:rPr>
              <a:t>proceso</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que</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duraba</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casi</a:t>
            </a:r>
            <a:r>
              <a:rPr lang="en-US" dirty="0" smtClean="0">
                <a:latin typeface="Arial" panose="020B0604020202020204" pitchFamily="34" charset="0"/>
                <a:cs typeface="Arial" panose="020B0604020202020204" pitchFamily="34" charset="0"/>
              </a:rPr>
              <a:t> dos </a:t>
            </a:r>
            <a:r>
              <a:rPr lang="en-US" dirty="0" err="1" smtClean="0">
                <a:latin typeface="Arial" panose="020B0604020202020204" pitchFamily="34" charset="0"/>
                <a:cs typeface="Arial" panose="020B0604020202020204" pitchFamily="34" charset="0"/>
              </a:rPr>
              <a:t>anios</a:t>
            </a:r>
            <a:r>
              <a:rPr lang="en-US" dirty="0" smtClean="0">
                <a:latin typeface="Arial" panose="020B0604020202020204" pitchFamily="34" charset="0"/>
                <a:cs typeface="Arial" panose="020B0604020202020204" pitchFamily="34" charset="0"/>
              </a:rPr>
              <a:t> entre la </a:t>
            </a:r>
            <a:r>
              <a:rPr lang="en-US" dirty="0" err="1" smtClean="0">
                <a:latin typeface="Arial" panose="020B0604020202020204" pitchFamily="34" charset="0"/>
                <a:cs typeface="Arial" panose="020B0604020202020204" pitchFamily="34" charset="0"/>
              </a:rPr>
              <a:t>elaboracion</a:t>
            </a:r>
            <a:r>
              <a:rPr lang="en-US" dirty="0" smtClean="0">
                <a:latin typeface="Arial" panose="020B0604020202020204" pitchFamily="34" charset="0"/>
                <a:cs typeface="Arial" panose="020B0604020202020204" pitchFamily="34" charset="0"/>
              </a:rPr>
              <a:t> de la </a:t>
            </a:r>
            <a:r>
              <a:rPr lang="en-US" dirty="0" err="1" smtClean="0">
                <a:latin typeface="Arial" panose="020B0604020202020204" pitchFamily="34" charset="0"/>
                <a:cs typeface="Arial" panose="020B0604020202020204" pitchFamily="34" charset="0"/>
              </a:rPr>
              <a:t>propuesta</a:t>
            </a:r>
            <a:r>
              <a:rPr lang="en-US" dirty="0" smtClean="0">
                <a:latin typeface="Arial" panose="020B0604020202020204" pitchFamily="34" charset="0"/>
                <a:cs typeface="Arial" panose="020B0604020202020204" pitchFamily="34" charset="0"/>
              </a:rPr>
              <a:t> a la firm de la </a:t>
            </a:r>
            <a:r>
              <a:rPr lang="en-US" dirty="0" err="1" smtClean="0">
                <a:latin typeface="Arial" panose="020B0604020202020204" pitchFamily="34" charset="0"/>
                <a:cs typeface="Arial" panose="020B0604020202020204" pitchFamily="34" charset="0"/>
              </a:rPr>
              <a:t>subvencion</a:t>
            </a:r>
            <a:r>
              <a:rPr lang="en-US" dirty="0" smtClean="0">
                <a:latin typeface="Arial" panose="020B0604020202020204" pitchFamily="34" charset="0"/>
                <a:cs typeface="Arial" panose="020B0604020202020204" pitchFamily="34" charset="0"/>
              </a:rPr>
              <a:t> a dos </a:t>
            </a:r>
            <a:r>
              <a:rPr lang="en-US" dirty="0" err="1" smtClean="0">
                <a:latin typeface="Arial" panose="020B0604020202020204" pitchFamily="34" charset="0"/>
                <a:cs typeface="Arial" panose="020B0604020202020204" pitchFamily="34" charset="0"/>
              </a:rPr>
              <a:t>anios</a:t>
            </a:r>
            <a:endParaRPr lang="en-US" baseline="0" dirty="0" smtClean="0">
              <a:latin typeface="Arial" panose="020B0604020202020204" pitchFamily="34" charset="0"/>
              <a:cs typeface="Arial" panose="020B0604020202020204" pitchFamily="34" charset="0"/>
            </a:endParaRPr>
          </a:p>
          <a:p>
            <a:pPr>
              <a:spcAft>
                <a:spcPts val="0"/>
              </a:spcAft>
            </a:pPr>
            <a:endParaRPr lang="en-US" baseline="0" dirty="0" smtClean="0">
              <a:latin typeface="Arial" panose="020B0604020202020204" pitchFamily="34" charset="0"/>
              <a:cs typeface="Arial" panose="020B0604020202020204" pitchFamily="34" charset="0"/>
            </a:endParaRPr>
          </a:p>
          <a:p>
            <a:pPr>
              <a:spcAft>
                <a:spcPts val="0"/>
              </a:spcAft>
            </a:pPr>
            <a:r>
              <a:rPr lang="en-US" baseline="0" dirty="0" smtClean="0">
                <a:latin typeface="Arial" panose="020B0604020202020204" pitchFamily="34" charset="0"/>
                <a:cs typeface="Arial" panose="020B0604020202020204" pitchFamily="34" charset="0"/>
              </a:rPr>
              <a:t>Therefore, the new funding model was established to make a </a:t>
            </a:r>
            <a:r>
              <a:rPr lang="en-US" b="1" baseline="0" dirty="0" smtClean="0">
                <a:latin typeface="Arial" panose="020B0604020202020204" pitchFamily="34" charset="0"/>
                <a:cs typeface="Arial" panose="020B0604020202020204" pitchFamily="34" charset="0"/>
              </a:rPr>
              <a:t>bigger impact</a:t>
            </a:r>
            <a:r>
              <a:rPr lang="en-US" baseline="0" dirty="0" smtClean="0">
                <a:latin typeface="Arial" panose="020B0604020202020204" pitchFamily="34" charset="0"/>
                <a:cs typeface="Arial" panose="020B0604020202020204" pitchFamily="34" charset="0"/>
              </a:rPr>
              <a:t>, with more </a:t>
            </a:r>
            <a:r>
              <a:rPr lang="en-US" b="1" baseline="0" dirty="0" smtClean="0">
                <a:latin typeface="Arial" panose="020B0604020202020204" pitchFamily="34" charset="0"/>
                <a:cs typeface="Arial" panose="020B0604020202020204" pitchFamily="34" charset="0"/>
              </a:rPr>
              <a:t>reliable results</a:t>
            </a:r>
            <a:r>
              <a:rPr lang="en-US" baseline="0" dirty="0" smtClean="0">
                <a:latin typeface="Arial" panose="020B0604020202020204" pitchFamily="34" charset="0"/>
                <a:cs typeface="Arial" panose="020B0604020202020204" pitchFamily="34" charset="0"/>
              </a:rPr>
              <a:t>, to </a:t>
            </a:r>
            <a:r>
              <a:rPr lang="en-US" b="1" baseline="0" dirty="0" smtClean="0">
                <a:latin typeface="Arial" panose="020B0604020202020204" pitchFamily="34" charset="0"/>
                <a:cs typeface="Arial" panose="020B0604020202020204" pitchFamily="34" charset="0"/>
              </a:rPr>
              <a:t>reward ambitious vision</a:t>
            </a:r>
            <a:r>
              <a:rPr lang="en-US" baseline="0" dirty="0" smtClean="0">
                <a:latin typeface="Arial" panose="020B0604020202020204" pitchFamily="34" charset="0"/>
                <a:cs typeface="Arial" panose="020B0604020202020204" pitchFamily="34" charset="0"/>
              </a:rPr>
              <a:t>, to work on more </a:t>
            </a:r>
            <a:r>
              <a:rPr lang="en-US" b="1" baseline="0" dirty="0" smtClean="0">
                <a:latin typeface="Arial" panose="020B0604020202020204" pitchFamily="34" charset="0"/>
                <a:cs typeface="Arial" panose="020B0604020202020204" pitchFamily="34" charset="0"/>
              </a:rPr>
              <a:t>flexible timings </a:t>
            </a:r>
            <a:r>
              <a:rPr lang="en-US" baseline="0" dirty="0" smtClean="0">
                <a:latin typeface="Arial" panose="020B0604020202020204" pitchFamily="34" charset="0"/>
                <a:cs typeface="Arial" panose="020B0604020202020204" pitchFamily="34" charset="0"/>
              </a:rPr>
              <a:t>and with a more </a:t>
            </a:r>
            <a:r>
              <a:rPr lang="en-US" b="1" baseline="0" dirty="0" smtClean="0">
                <a:latin typeface="Arial" panose="020B0604020202020204" pitchFamily="34" charset="0"/>
                <a:cs typeface="Arial" panose="020B0604020202020204" pitchFamily="34" charset="0"/>
              </a:rPr>
              <a:t>streamlined approach</a:t>
            </a:r>
            <a:r>
              <a:rPr lang="en-US" baseline="0" dirty="0" smtClean="0">
                <a:latin typeface="Arial" panose="020B0604020202020204" pitchFamily="34" charset="0"/>
                <a:cs typeface="Arial" panose="020B0604020202020204" pitchFamily="34" charset="0"/>
              </a:rPr>
              <a:t>.</a:t>
            </a:r>
          </a:p>
          <a:p>
            <a:pPr>
              <a:spcAft>
                <a:spcPts val="0"/>
              </a:spcAft>
            </a:pPr>
            <a:endParaRPr lang="en-US" baseline="0" dirty="0" smtClean="0">
              <a:latin typeface="Arial" panose="020B0604020202020204" pitchFamily="34" charset="0"/>
              <a:cs typeface="Arial" panose="020B0604020202020204" pitchFamily="34" charset="0"/>
            </a:endParaRPr>
          </a:p>
          <a:p>
            <a:pPr marL="171450" indent="-171450">
              <a:spcAft>
                <a:spcPts val="0"/>
              </a:spcAft>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The </a:t>
            </a:r>
            <a:r>
              <a:rPr lang="en-US" u="sng" baseline="0" dirty="0" smtClean="0">
                <a:latin typeface="Arial" panose="020B0604020202020204" pitchFamily="34" charset="0"/>
                <a:cs typeface="Arial" panose="020B0604020202020204" pitchFamily="34" charset="0"/>
              </a:rPr>
              <a:t>bigger impact </a:t>
            </a:r>
            <a:r>
              <a:rPr lang="en-US" baseline="0" dirty="0" smtClean="0">
                <a:latin typeface="Arial" panose="020B0604020202020204" pitchFamily="34" charset="0"/>
                <a:cs typeface="Arial" panose="020B0604020202020204" pitchFamily="34" charset="0"/>
              </a:rPr>
              <a:t>principle is delivered by establishing which countries have the highest disease burden and lowest ability to pay, and focusing more resources on this group.</a:t>
            </a:r>
          </a:p>
          <a:p>
            <a:pPr marL="171450" indent="-171450">
              <a:spcAft>
                <a:spcPts val="0"/>
              </a:spcAft>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By introducing the idea of an ‘allocation’ for each country, and by supporting each country as they develop their intervention plan, the Global Fund will be able to ensure a more </a:t>
            </a:r>
            <a:r>
              <a:rPr lang="en-US" u="sng" baseline="0" dirty="0" smtClean="0">
                <a:latin typeface="Arial" panose="020B0604020202020204" pitchFamily="34" charset="0"/>
                <a:cs typeface="Arial" panose="020B0604020202020204" pitchFamily="34" charset="0"/>
              </a:rPr>
              <a:t>reliable result</a:t>
            </a:r>
            <a:r>
              <a:rPr lang="en-US" baseline="0" dirty="0" smtClean="0">
                <a:latin typeface="Arial" panose="020B0604020202020204" pitchFamily="34" charset="0"/>
                <a:cs typeface="Arial" panose="020B0604020202020204" pitchFamily="34" charset="0"/>
              </a:rPr>
              <a:t>, with predictable financing levels and a higher success rate of applications.</a:t>
            </a:r>
          </a:p>
          <a:p>
            <a:pPr marL="171450" indent="-171450">
              <a:spcAft>
                <a:spcPts val="0"/>
              </a:spcAft>
              <a:buFont typeface="Arial" panose="020B0604020202020204" pitchFamily="34" charset="0"/>
              <a:buChar char="•"/>
            </a:pPr>
            <a:r>
              <a:rPr lang="en-US" u="sng" baseline="0" dirty="0" smtClean="0">
                <a:latin typeface="Arial" panose="020B0604020202020204" pitchFamily="34" charset="0"/>
                <a:cs typeface="Arial" panose="020B0604020202020204" pitchFamily="34" charset="0"/>
              </a:rPr>
              <a:t>Rewarding ambitious vision</a:t>
            </a:r>
            <a:r>
              <a:rPr lang="en-US" baseline="0" dirty="0" smtClean="0">
                <a:latin typeface="Arial" panose="020B0604020202020204" pitchFamily="34" charset="0"/>
                <a:cs typeface="Arial" panose="020B0604020202020204" pitchFamily="34" charset="0"/>
              </a:rPr>
              <a:t> is achieved by developing a picture, based on National Strategic Plans or investment cases, of what each country would ideally like to do, over and above their funding allocation.  By eliciting the full expression of demand and having a pool of ‘incentive’ funding available, the Global Fund is able to allocate additional funds to the most compelling investment cases.</a:t>
            </a:r>
          </a:p>
          <a:p>
            <a:pPr marL="171450" indent="-171450">
              <a:spcAft>
                <a:spcPts val="0"/>
              </a:spcAft>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Another big change is to move away from the rounds based competition with a set application date, and allow countries to apply at a </a:t>
            </a:r>
            <a:r>
              <a:rPr lang="en-US" u="sng" baseline="0" dirty="0" smtClean="0">
                <a:latin typeface="Arial" panose="020B0604020202020204" pitchFamily="34" charset="0"/>
                <a:cs typeface="Arial" panose="020B0604020202020204" pitchFamily="34" charset="0"/>
              </a:rPr>
              <a:t>time that meets their own national schedules</a:t>
            </a:r>
            <a:r>
              <a:rPr lang="en-US" baseline="0" dirty="0" smtClean="0">
                <a:latin typeface="Arial" panose="020B0604020202020204" pitchFamily="34" charset="0"/>
                <a:cs typeface="Arial" panose="020B0604020202020204" pitchFamily="34" charset="0"/>
              </a:rPr>
              <a:t>, within the 2014-2016 time frame.</a:t>
            </a:r>
          </a:p>
          <a:p>
            <a:pPr marL="171450" indent="-171450">
              <a:spcAft>
                <a:spcPts val="0"/>
              </a:spcAft>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Finally, by including much of the implementation plans up front in the initial proposal, and with greater support from Global Fund Country Teams in the early stages, we are able to make it simpler for countries to navigate the new process.  By reducing complexity we are able to cut a lengthy process that used to take 2 years down to an average of 10 months.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3CD78AC5-3BF3-46D8-A869-2F1BA84ACCAB}" type="slidenum">
              <a:rPr lang="en-US" smtClean="0">
                <a:solidFill>
                  <a:prstClr val="black"/>
                </a:solidFill>
              </a:rPr>
              <a:pPr>
                <a:defRPr/>
              </a:pPr>
              <a:t>6</a:t>
            </a:fld>
            <a:endParaRPr lang="en-US" dirty="0">
              <a:solidFill>
                <a:prstClr val="black"/>
              </a:solidFill>
            </a:endParaRPr>
          </a:p>
        </p:txBody>
      </p:sp>
    </p:spTree>
    <p:extLst>
      <p:ext uri="{BB962C8B-B14F-4D97-AF65-F5344CB8AC3E}">
        <p14:creationId xmlns:p14="http://schemas.microsoft.com/office/powerpoint/2010/main" xmlns="" val="3053874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1384" y="592248"/>
            <a:ext cx="4823983" cy="3050437"/>
          </a:xfrm>
        </p:spPr>
      </p:sp>
      <p:sp>
        <p:nvSpPr>
          <p:cNvPr id="3" name="Notes Placeholder 2"/>
          <p:cNvSpPr>
            <a:spLocks noGrp="1"/>
          </p:cNvSpPr>
          <p:nvPr>
            <p:ph type="body" idx="1"/>
          </p:nvPr>
        </p:nvSpPr>
        <p:spPr>
          <a:xfrm>
            <a:off x="523118" y="3975025"/>
            <a:ext cx="5739115" cy="4842143"/>
          </a:xfrm>
        </p:spPr>
        <p:txBody>
          <a:bodyPr>
            <a:normAutofit fontScale="92500" lnSpcReduction="10000"/>
          </a:bodyPr>
          <a:lstStyle/>
          <a:p>
            <a:pPr>
              <a:spcAft>
                <a:spcPts val="0"/>
              </a:spcAft>
            </a:pPr>
            <a:r>
              <a:rPr lang="en-US" dirty="0" smtClean="0">
                <a:latin typeface="Arial" panose="020B0604020202020204" pitchFamily="34" charset="0"/>
                <a:cs typeface="Arial" panose="020B0604020202020204" pitchFamily="34" charset="0"/>
              </a:rPr>
              <a:t>Los </a:t>
            </a:r>
            <a:r>
              <a:rPr lang="en-US" dirty="0" err="1" smtClean="0">
                <a:latin typeface="Arial" panose="020B0604020202020204" pitchFamily="34" charset="0"/>
                <a:cs typeface="Arial" panose="020B0604020202020204" pitchFamily="34" charset="0"/>
              </a:rPr>
              <a:t>principios</a:t>
            </a:r>
            <a:r>
              <a:rPr lang="en-US" dirty="0" smtClean="0">
                <a:latin typeface="Arial" panose="020B0604020202020204" pitchFamily="34" charset="0"/>
                <a:cs typeface="Arial" panose="020B0604020202020204" pitchFamily="34" charset="0"/>
              </a:rPr>
              <a:t> del NMF </a:t>
            </a:r>
            <a:r>
              <a:rPr lang="en-US" dirty="0" err="1" smtClean="0">
                <a:latin typeface="Arial" panose="020B0604020202020204" pitchFamily="34" charset="0"/>
                <a:cs typeface="Arial" panose="020B0604020202020204" pitchFamily="34" charset="0"/>
              </a:rPr>
              <a:t>fueron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establecidos</a:t>
            </a:r>
            <a:r>
              <a:rPr lang="en-US" dirty="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por</a:t>
            </a:r>
            <a:r>
              <a:rPr lang="en-US" dirty="0" smtClean="0">
                <a:latin typeface="Arial" panose="020B0604020202020204" pitchFamily="34" charset="0"/>
                <a:cs typeface="Arial" panose="020B0604020202020204" pitchFamily="34" charset="0"/>
              </a:rPr>
              <a:t> la junta </a:t>
            </a:r>
            <a:r>
              <a:rPr lang="en-US" dirty="0" err="1" smtClean="0">
                <a:latin typeface="Arial" panose="020B0604020202020204" pitchFamily="34" charset="0"/>
                <a:cs typeface="Arial" panose="020B0604020202020204" pitchFamily="34" charset="0"/>
              </a:rPr>
              <a:t>directiva</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como</a:t>
            </a:r>
            <a:r>
              <a:rPr lang="en-US" dirty="0" smtClean="0">
                <a:latin typeface="Arial" panose="020B0604020202020204" pitchFamily="34" charset="0"/>
                <a:cs typeface="Arial" panose="020B0604020202020204" pitchFamily="34" charset="0"/>
              </a:rPr>
              <a:t> parte de l </a:t>
            </a:r>
            <a:r>
              <a:rPr lang="en-US" dirty="0" err="1" smtClean="0">
                <a:latin typeface="Arial" panose="020B0604020202020204" pitchFamily="34" charset="0"/>
                <a:cs typeface="Arial" panose="020B0604020202020204" pitchFamily="34" charset="0"/>
              </a:rPr>
              <a:t>aestrategia</a:t>
            </a:r>
            <a:r>
              <a:rPr lang="en-US" dirty="0" smtClean="0">
                <a:latin typeface="Arial" panose="020B0604020202020204" pitchFamily="34" charset="0"/>
                <a:cs typeface="Arial" panose="020B0604020202020204" pitchFamily="34" charset="0"/>
              </a:rPr>
              <a:t> 2012 2016. Y </a:t>
            </a:r>
            <a:r>
              <a:rPr lang="en-US" dirty="0" err="1" smtClean="0">
                <a:latin typeface="Arial" panose="020B0604020202020204" pitchFamily="34" charset="0"/>
                <a:cs typeface="Arial" panose="020B0604020202020204" pitchFamily="34" charset="0"/>
              </a:rPr>
              <a:t>esta</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basado</a:t>
            </a:r>
            <a:r>
              <a:rPr lang="en-US" dirty="0" smtClean="0">
                <a:latin typeface="Arial" panose="020B0604020202020204" pitchFamily="34" charset="0"/>
                <a:cs typeface="Arial" panose="020B0604020202020204" pitchFamily="34" charset="0"/>
              </a:rPr>
              <a:t> en la </a:t>
            </a:r>
            <a:r>
              <a:rPr lang="en-US" dirty="0" err="1" smtClean="0">
                <a:latin typeface="Arial" panose="020B0604020202020204" pitchFamily="34" charset="0"/>
                <a:cs typeface="Arial" panose="020B0604020202020204" pitchFamily="34" charset="0"/>
              </a:rPr>
              <a:t>retroalmientacion</a:t>
            </a:r>
            <a:r>
              <a:rPr lang="en-US" dirty="0" smtClean="0">
                <a:latin typeface="Arial" panose="020B0604020202020204" pitchFamily="34" charset="0"/>
                <a:cs typeface="Arial" panose="020B0604020202020204" pitchFamily="34" charset="0"/>
              </a:rPr>
              <a:t> de los </a:t>
            </a:r>
            <a:r>
              <a:rPr lang="en-US" dirty="0" err="1" smtClean="0">
                <a:latin typeface="Arial" panose="020B0604020202020204" pitchFamily="34" charset="0"/>
                <a:cs typeface="Arial" panose="020B0604020202020204" pitchFamily="34" charset="0"/>
              </a:rPr>
              <a:t>paises</a:t>
            </a:r>
            <a:r>
              <a:rPr lang="en-US" dirty="0" smtClean="0">
                <a:latin typeface="Arial" panose="020B0604020202020204" pitchFamily="34" charset="0"/>
                <a:cs typeface="Arial" panose="020B0604020202020204" pitchFamily="34" charset="0"/>
              </a:rPr>
              <a:t> y </a:t>
            </a:r>
            <a:r>
              <a:rPr lang="en-US" dirty="0" err="1" smtClean="0">
                <a:latin typeface="Arial" panose="020B0604020202020204" pitchFamily="34" charset="0"/>
                <a:cs typeface="Arial" panose="020B0604020202020204" pitchFamily="34" charset="0"/>
              </a:rPr>
              <a:t>diferentes</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actores</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en </a:t>
            </a:r>
            <a:r>
              <a:rPr lang="en-US" dirty="0" err="1" smtClean="0">
                <a:latin typeface="Arial" panose="020B0604020202020204" pitchFamily="34" charset="0"/>
                <a:cs typeface="Arial" panose="020B0604020202020204" pitchFamily="34" charset="0"/>
              </a:rPr>
              <a:t>como</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obtener</a:t>
            </a:r>
            <a:r>
              <a:rPr lang="en-US" dirty="0" smtClean="0">
                <a:latin typeface="Arial" panose="020B0604020202020204" pitchFamily="34" charset="0"/>
                <a:cs typeface="Arial" panose="020B0604020202020204" pitchFamily="34" charset="0"/>
              </a:rPr>
              <a:t> mas </a:t>
            </a:r>
            <a:r>
              <a:rPr lang="en-US" dirty="0" err="1" smtClean="0">
                <a:latin typeface="Arial" panose="020B0604020202020204" pitchFamily="34" charset="0"/>
                <a:cs typeface="Arial" panose="020B0604020202020204" pitchFamily="34" charset="0"/>
              </a:rPr>
              <a:t>impacto</a:t>
            </a:r>
            <a:r>
              <a:rPr lang="en-US" dirty="0" smtClean="0">
                <a:latin typeface="Arial" panose="020B0604020202020204" pitchFamily="34" charset="0"/>
                <a:cs typeface="Arial" panose="020B0604020202020204" pitchFamily="34" charset="0"/>
              </a:rPr>
              <a:t> con </a:t>
            </a:r>
            <a:r>
              <a:rPr lang="en-US" dirty="0" err="1" smtClean="0">
                <a:latin typeface="Arial" panose="020B0604020202020204" pitchFamily="34" charset="0"/>
                <a:cs typeface="Arial" panose="020B0604020202020204" pitchFamily="34" charset="0"/>
              </a:rPr>
              <a:t>nuetsra</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inversiones</a:t>
            </a:r>
            <a:r>
              <a:rPr lang="en-US" dirty="0" smtClean="0">
                <a:latin typeface="Arial" panose="020B0604020202020204" pitchFamily="34" charset="0"/>
                <a:cs typeface="Arial" panose="020B0604020202020204" pitchFamily="34" charset="0"/>
              </a:rPr>
              <a:t>. </a:t>
            </a:r>
          </a:p>
          <a:p>
            <a:pPr>
              <a:spcAft>
                <a:spcPts val="0"/>
              </a:spcAft>
            </a:pPr>
            <a:endParaRPr lang="en-US" dirty="0" smtClean="0">
              <a:latin typeface="Arial" panose="020B0604020202020204" pitchFamily="34" charset="0"/>
              <a:cs typeface="Arial" panose="020B0604020202020204" pitchFamily="34" charset="0"/>
            </a:endParaRPr>
          </a:p>
          <a:p>
            <a:pPr>
              <a:spcAft>
                <a:spcPts val="0"/>
              </a:spcAft>
            </a:pPr>
            <a:r>
              <a:rPr lang="en-US" baseline="0" dirty="0" smtClean="0">
                <a:latin typeface="Arial" panose="020B0604020202020204" pitchFamily="34" charset="0"/>
                <a:cs typeface="Arial" panose="020B0604020202020204" pitchFamily="34" charset="0"/>
              </a:rPr>
              <a:t>El NMF </a:t>
            </a:r>
            <a:r>
              <a:rPr lang="en-US" baseline="0" dirty="0" err="1" smtClean="0">
                <a:latin typeface="Arial" panose="020B0604020202020204" pitchFamily="34" charset="0"/>
                <a:cs typeface="Arial" panose="020B0604020202020204" pitchFamily="34" charset="0"/>
              </a:rPr>
              <a:t>esta</a:t>
            </a:r>
            <a:r>
              <a:rPr lang="en-US" baseline="0" dirty="0" smtClean="0">
                <a:latin typeface="Arial" panose="020B0604020202020204" pitchFamily="34" charset="0"/>
                <a:cs typeface="Arial" panose="020B0604020202020204" pitchFamily="34" charset="0"/>
              </a:rPr>
              <a:t> </a:t>
            </a:r>
            <a:r>
              <a:rPr lang="en-US" baseline="0" dirty="0" err="1" smtClean="0">
                <a:latin typeface="Arial" panose="020B0604020202020204" pitchFamily="34" charset="0"/>
                <a:cs typeface="Arial" panose="020B0604020202020204" pitchFamily="34" charset="0"/>
              </a:rPr>
              <a:t>establecido</a:t>
            </a:r>
            <a:r>
              <a:rPr lang="en-US" baseline="0" dirty="0" smtClean="0">
                <a:latin typeface="Arial" panose="020B0604020202020204" pitchFamily="34" charset="0"/>
                <a:cs typeface="Arial" panose="020B0604020202020204" pitchFamily="34" charset="0"/>
              </a:rPr>
              <a:t> para </a:t>
            </a:r>
            <a:r>
              <a:rPr lang="en-US" baseline="0" dirty="0" err="1" smtClean="0">
                <a:latin typeface="Arial" panose="020B0604020202020204" pitchFamily="34" charset="0"/>
                <a:cs typeface="Arial" panose="020B0604020202020204" pitchFamily="34" charset="0"/>
              </a:rPr>
              <a:t>tener</a:t>
            </a:r>
            <a:r>
              <a:rPr lang="en-US" dirty="0" smtClean="0">
                <a:latin typeface="Arial" panose="020B0604020202020204" pitchFamily="34" charset="0"/>
                <a:cs typeface="Arial" panose="020B0604020202020204" pitchFamily="34" charset="0"/>
              </a:rPr>
              <a:t> mayor </a:t>
            </a:r>
            <a:r>
              <a:rPr lang="en-US" dirty="0" err="1" smtClean="0">
                <a:latin typeface="Arial" panose="020B0604020202020204" pitchFamily="34" charset="0"/>
                <a:cs typeface="Arial" panose="020B0604020202020204" pitchFamily="34" charset="0"/>
              </a:rPr>
              <a:t>impacto</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ser</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previsible</a:t>
            </a:r>
            <a:r>
              <a:rPr lang="en-US" dirty="0" smtClean="0">
                <a:latin typeface="Arial" panose="020B0604020202020204" pitchFamily="34" charset="0"/>
                <a:cs typeface="Arial" panose="020B0604020202020204" pitchFamily="34" charset="0"/>
              </a:rPr>
              <a:t> y </a:t>
            </a:r>
            <a:r>
              <a:rPr lang="en-US" dirty="0" err="1" smtClean="0">
                <a:latin typeface="Arial" panose="020B0604020202020204" pitchFamily="34" charset="0"/>
                <a:cs typeface="Arial" panose="020B0604020202020204" pitchFamily="34" charset="0"/>
              </a:rPr>
              <a:t>por</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ende</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tener</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resultados</a:t>
            </a:r>
            <a:r>
              <a:rPr lang="en-US" dirty="0" smtClean="0">
                <a:latin typeface="Arial" panose="020B0604020202020204" pitchFamily="34" charset="0"/>
                <a:cs typeface="Arial" panose="020B0604020202020204" pitchFamily="34" charset="0"/>
              </a:rPr>
              <a:t> mas </a:t>
            </a:r>
            <a:r>
              <a:rPr lang="en-US" dirty="0" err="1" smtClean="0">
                <a:latin typeface="Arial" panose="020B0604020202020204" pitchFamily="34" charset="0"/>
                <a:cs typeface="Arial" panose="020B0604020202020204" pitchFamily="34" charset="0"/>
              </a:rPr>
              <a:t>seguros</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premiar</a:t>
            </a:r>
            <a:r>
              <a:rPr lang="en-US" dirty="0" smtClean="0">
                <a:latin typeface="Arial" panose="020B0604020202020204" pitchFamily="34" charset="0"/>
                <a:cs typeface="Arial" panose="020B0604020202020204" pitchFamily="34" charset="0"/>
              </a:rPr>
              <a:t> a solicitudes mas </a:t>
            </a:r>
            <a:r>
              <a:rPr lang="en-US" dirty="0" err="1" smtClean="0">
                <a:latin typeface="Arial" panose="020B0604020202020204" pitchFamily="34" charset="0"/>
                <a:cs typeface="Arial" panose="020B0604020202020204" pitchFamily="34" charset="0"/>
              </a:rPr>
              <a:t>ambiciosas</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plazos</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flexibles</a:t>
            </a:r>
            <a:r>
              <a:rPr lang="en-US" dirty="0" smtClean="0">
                <a:latin typeface="Arial" panose="020B0604020202020204" pitchFamily="34" charset="0"/>
                <a:cs typeface="Arial" panose="020B0604020202020204" pitchFamily="34" charset="0"/>
              </a:rPr>
              <a:t> y mas </a:t>
            </a:r>
            <a:r>
              <a:rPr lang="en-US" dirty="0" err="1" smtClean="0">
                <a:latin typeface="Arial" panose="020B0604020202020204" pitchFamily="34" charset="0"/>
                <a:cs typeface="Arial" panose="020B0604020202020204" pitchFamily="34" charset="0"/>
              </a:rPr>
              <a:t>simplificado</a:t>
            </a:r>
            <a:r>
              <a:rPr lang="en-US" dirty="0" smtClean="0">
                <a:latin typeface="Arial" panose="020B0604020202020204" pitchFamily="34" charset="0"/>
                <a:cs typeface="Arial" panose="020B0604020202020204" pitchFamily="34" charset="0"/>
              </a:rPr>
              <a:t>. Un </a:t>
            </a:r>
            <a:r>
              <a:rPr lang="en-US" dirty="0" err="1" smtClean="0">
                <a:latin typeface="Arial" panose="020B0604020202020204" pitchFamily="34" charset="0"/>
                <a:cs typeface="Arial" panose="020B0604020202020204" pitchFamily="34" charset="0"/>
              </a:rPr>
              <a:t>proceso</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que</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duraba</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casi</a:t>
            </a:r>
            <a:r>
              <a:rPr lang="en-US" dirty="0" smtClean="0">
                <a:latin typeface="Arial" panose="020B0604020202020204" pitchFamily="34" charset="0"/>
                <a:cs typeface="Arial" panose="020B0604020202020204" pitchFamily="34" charset="0"/>
              </a:rPr>
              <a:t> dos </a:t>
            </a:r>
            <a:r>
              <a:rPr lang="en-US" dirty="0" err="1" smtClean="0">
                <a:latin typeface="Arial" panose="020B0604020202020204" pitchFamily="34" charset="0"/>
                <a:cs typeface="Arial" panose="020B0604020202020204" pitchFamily="34" charset="0"/>
              </a:rPr>
              <a:t>anios</a:t>
            </a:r>
            <a:r>
              <a:rPr lang="en-US" dirty="0" smtClean="0">
                <a:latin typeface="Arial" panose="020B0604020202020204" pitchFamily="34" charset="0"/>
                <a:cs typeface="Arial" panose="020B0604020202020204" pitchFamily="34" charset="0"/>
              </a:rPr>
              <a:t> entre la </a:t>
            </a:r>
            <a:r>
              <a:rPr lang="en-US" dirty="0" err="1" smtClean="0">
                <a:latin typeface="Arial" panose="020B0604020202020204" pitchFamily="34" charset="0"/>
                <a:cs typeface="Arial" panose="020B0604020202020204" pitchFamily="34" charset="0"/>
              </a:rPr>
              <a:t>elaboracion</a:t>
            </a:r>
            <a:r>
              <a:rPr lang="en-US" dirty="0" smtClean="0">
                <a:latin typeface="Arial" panose="020B0604020202020204" pitchFamily="34" charset="0"/>
                <a:cs typeface="Arial" panose="020B0604020202020204" pitchFamily="34" charset="0"/>
              </a:rPr>
              <a:t> de la </a:t>
            </a:r>
            <a:r>
              <a:rPr lang="en-US" dirty="0" err="1" smtClean="0">
                <a:latin typeface="Arial" panose="020B0604020202020204" pitchFamily="34" charset="0"/>
                <a:cs typeface="Arial" panose="020B0604020202020204" pitchFamily="34" charset="0"/>
              </a:rPr>
              <a:t>propuesta</a:t>
            </a:r>
            <a:r>
              <a:rPr lang="en-US" dirty="0" smtClean="0">
                <a:latin typeface="Arial" panose="020B0604020202020204" pitchFamily="34" charset="0"/>
                <a:cs typeface="Arial" panose="020B0604020202020204" pitchFamily="34" charset="0"/>
              </a:rPr>
              <a:t> a la firm de la </a:t>
            </a:r>
            <a:r>
              <a:rPr lang="en-US" dirty="0" err="1" smtClean="0">
                <a:latin typeface="Arial" panose="020B0604020202020204" pitchFamily="34" charset="0"/>
                <a:cs typeface="Arial" panose="020B0604020202020204" pitchFamily="34" charset="0"/>
              </a:rPr>
              <a:t>subvencion</a:t>
            </a:r>
            <a:r>
              <a:rPr lang="en-US" dirty="0" smtClean="0">
                <a:latin typeface="Arial" panose="020B0604020202020204" pitchFamily="34" charset="0"/>
                <a:cs typeface="Arial" panose="020B0604020202020204" pitchFamily="34" charset="0"/>
              </a:rPr>
              <a:t> a dos </a:t>
            </a:r>
            <a:r>
              <a:rPr lang="en-US" dirty="0" err="1" smtClean="0">
                <a:latin typeface="Arial" panose="020B0604020202020204" pitchFamily="34" charset="0"/>
                <a:cs typeface="Arial" panose="020B0604020202020204" pitchFamily="34" charset="0"/>
              </a:rPr>
              <a:t>anios</a:t>
            </a:r>
            <a:endParaRPr lang="en-US" baseline="0" dirty="0" smtClean="0">
              <a:latin typeface="Arial" panose="020B0604020202020204" pitchFamily="34" charset="0"/>
              <a:cs typeface="Arial" panose="020B0604020202020204" pitchFamily="34" charset="0"/>
            </a:endParaRPr>
          </a:p>
          <a:p>
            <a:pPr>
              <a:spcAft>
                <a:spcPts val="0"/>
              </a:spcAft>
            </a:pPr>
            <a:endParaRPr lang="en-US" baseline="0" dirty="0" smtClean="0">
              <a:latin typeface="Arial" panose="020B0604020202020204" pitchFamily="34" charset="0"/>
              <a:cs typeface="Arial" panose="020B0604020202020204" pitchFamily="34" charset="0"/>
            </a:endParaRPr>
          </a:p>
          <a:p>
            <a:pPr>
              <a:spcAft>
                <a:spcPts val="0"/>
              </a:spcAft>
            </a:pPr>
            <a:r>
              <a:rPr lang="en-US" baseline="0" dirty="0" smtClean="0">
                <a:latin typeface="Arial" panose="020B0604020202020204" pitchFamily="34" charset="0"/>
                <a:cs typeface="Arial" panose="020B0604020202020204" pitchFamily="34" charset="0"/>
              </a:rPr>
              <a:t>Therefore, the new funding model was established to make a </a:t>
            </a:r>
            <a:r>
              <a:rPr lang="en-US" b="1" baseline="0" dirty="0" smtClean="0">
                <a:latin typeface="Arial" panose="020B0604020202020204" pitchFamily="34" charset="0"/>
                <a:cs typeface="Arial" panose="020B0604020202020204" pitchFamily="34" charset="0"/>
              </a:rPr>
              <a:t>bigger impact</a:t>
            </a:r>
            <a:r>
              <a:rPr lang="en-US" baseline="0" dirty="0" smtClean="0">
                <a:latin typeface="Arial" panose="020B0604020202020204" pitchFamily="34" charset="0"/>
                <a:cs typeface="Arial" panose="020B0604020202020204" pitchFamily="34" charset="0"/>
              </a:rPr>
              <a:t>, with more </a:t>
            </a:r>
            <a:r>
              <a:rPr lang="en-US" b="1" baseline="0" dirty="0" smtClean="0">
                <a:latin typeface="Arial" panose="020B0604020202020204" pitchFamily="34" charset="0"/>
                <a:cs typeface="Arial" panose="020B0604020202020204" pitchFamily="34" charset="0"/>
              </a:rPr>
              <a:t>reliable results</a:t>
            </a:r>
            <a:r>
              <a:rPr lang="en-US" baseline="0" dirty="0" smtClean="0">
                <a:latin typeface="Arial" panose="020B0604020202020204" pitchFamily="34" charset="0"/>
                <a:cs typeface="Arial" panose="020B0604020202020204" pitchFamily="34" charset="0"/>
              </a:rPr>
              <a:t>, to </a:t>
            </a:r>
            <a:r>
              <a:rPr lang="en-US" b="1" baseline="0" dirty="0" smtClean="0">
                <a:latin typeface="Arial" panose="020B0604020202020204" pitchFamily="34" charset="0"/>
                <a:cs typeface="Arial" panose="020B0604020202020204" pitchFamily="34" charset="0"/>
              </a:rPr>
              <a:t>reward ambitious vision</a:t>
            </a:r>
            <a:r>
              <a:rPr lang="en-US" baseline="0" dirty="0" smtClean="0">
                <a:latin typeface="Arial" panose="020B0604020202020204" pitchFamily="34" charset="0"/>
                <a:cs typeface="Arial" panose="020B0604020202020204" pitchFamily="34" charset="0"/>
              </a:rPr>
              <a:t>, to work on more </a:t>
            </a:r>
            <a:r>
              <a:rPr lang="en-US" b="1" baseline="0" dirty="0" smtClean="0">
                <a:latin typeface="Arial" panose="020B0604020202020204" pitchFamily="34" charset="0"/>
                <a:cs typeface="Arial" panose="020B0604020202020204" pitchFamily="34" charset="0"/>
              </a:rPr>
              <a:t>flexible timings </a:t>
            </a:r>
            <a:r>
              <a:rPr lang="en-US" baseline="0" dirty="0" smtClean="0">
                <a:latin typeface="Arial" panose="020B0604020202020204" pitchFamily="34" charset="0"/>
                <a:cs typeface="Arial" panose="020B0604020202020204" pitchFamily="34" charset="0"/>
              </a:rPr>
              <a:t>and with a more </a:t>
            </a:r>
            <a:r>
              <a:rPr lang="en-US" b="1" baseline="0" dirty="0" smtClean="0">
                <a:latin typeface="Arial" panose="020B0604020202020204" pitchFamily="34" charset="0"/>
                <a:cs typeface="Arial" panose="020B0604020202020204" pitchFamily="34" charset="0"/>
              </a:rPr>
              <a:t>streamlined approach</a:t>
            </a:r>
            <a:r>
              <a:rPr lang="en-US" baseline="0" dirty="0" smtClean="0">
                <a:latin typeface="Arial" panose="020B0604020202020204" pitchFamily="34" charset="0"/>
                <a:cs typeface="Arial" panose="020B0604020202020204" pitchFamily="34" charset="0"/>
              </a:rPr>
              <a:t>.</a:t>
            </a:r>
          </a:p>
          <a:p>
            <a:pPr>
              <a:spcAft>
                <a:spcPts val="0"/>
              </a:spcAft>
            </a:pPr>
            <a:endParaRPr lang="en-US" baseline="0" dirty="0" smtClean="0">
              <a:latin typeface="Arial" panose="020B0604020202020204" pitchFamily="34" charset="0"/>
              <a:cs typeface="Arial" panose="020B0604020202020204" pitchFamily="34" charset="0"/>
            </a:endParaRPr>
          </a:p>
          <a:p>
            <a:pPr marL="171450" indent="-171450">
              <a:spcAft>
                <a:spcPts val="0"/>
              </a:spcAft>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The </a:t>
            </a:r>
            <a:r>
              <a:rPr lang="en-US" u="sng" baseline="0" dirty="0" smtClean="0">
                <a:latin typeface="Arial" panose="020B0604020202020204" pitchFamily="34" charset="0"/>
                <a:cs typeface="Arial" panose="020B0604020202020204" pitchFamily="34" charset="0"/>
              </a:rPr>
              <a:t>bigger impact </a:t>
            </a:r>
            <a:r>
              <a:rPr lang="en-US" baseline="0" dirty="0" smtClean="0">
                <a:latin typeface="Arial" panose="020B0604020202020204" pitchFamily="34" charset="0"/>
                <a:cs typeface="Arial" panose="020B0604020202020204" pitchFamily="34" charset="0"/>
              </a:rPr>
              <a:t>principle is delivered by establishing which countries have the highest disease burden and lowest ability to pay, and focusing more resources on this group.</a:t>
            </a:r>
          </a:p>
          <a:p>
            <a:pPr marL="171450" indent="-171450">
              <a:spcAft>
                <a:spcPts val="0"/>
              </a:spcAft>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By introducing the idea of an ‘allocation’ for each country, and by supporting each country as they develop their intervention plan, the Global Fund will be able to ensure a more </a:t>
            </a:r>
            <a:r>
              <a:rPr lang="en-US" u="sng" baseline="0" dirty="0" smtClean="0">
                <a:latin typeface="Arial" panose="020B0604020202020204" pitchFamily="34" charset="0"/>
                <a:cs typeface="Arial" panose="020B0604020202020204" pitchFamily="34" charset="0"/>
              </a:rPr>
              <a:t>reliable result</a:t>
            </a:r>
            <a:r>
              <a:rPr lang="en-US" baseline="0" dirty="0" smtClean="0">
                <a:latin typeface="Arial" panose="020B0604020202020204" pitchFamily="34" charset="0"/>
                <a:cs typeface="Arial" panose="020B0604020202020204" pitchFamily="34" charset="0"/>
              </a:rPr>
              <a:t>, with predictable financing levels and a higher success rate of applications.</a:t>
            </a:r>
          </a:p>
          <a:p>
            <a:pPr marL="171450" indent="-171450">
              <a:spcAft>
                <a:spcPts val="0"/>
              </a:spcAft>
              <a:buFont typeface="Arial" panose="020B0604020202020204" pitchFamily="34" charset="0"/>
              <a:buChar char="•"/>
            </a:pPr>
            <a:r>
              <a:rPr lang="en-US" u="sng" baseline="0" dirty="0" smtClean="0">
                <a:latin typeface="Arial" panose="020B0604020202020204" pitchFamily="34" charset="0"/>
                <a:cs typeface="Arial" panose="020B0604020202020204" pitchFamily="34" charset="0"/>
              </a:rPr>
              <a:t>Rewarding ambitious vision</a:t>
            </a:r>
            <a:r>
              <a:rPr lang="en-US" baseline="0" dirty="0" smtClean="0">
                <a:latin typeface="Arial" panose="020B0604020202020204" pitchFamily="34" charset="0"/>
                <a:cs typeface="Arial" panose="020B0604020202020204" pitchFamily="34" charset="0"/>
              </a:rPr>
              <a:t> is achieved by developing a picture, based on National Strategic Plans or investment cases, of what each country would ideally like to do, over and above their funding allocation.  By eliciting the full expression of demand and having a pool of ‘incentive’ funding available, the Global Fund is able to allocate additional funds to the most compelling investment cases.</a:t>
            </a:r>
          </a:p>
          <a:p>
            <a:pPr marL="171450" indent="-171450">
              <a:spcAft>
                <a:spcPts val="0"/>
              </a:spcAft>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Another big change is to move away from the rounds based competition with a set application date, and allow countries to apply at a </a:t>
            </a:r>
            <a:r>
              <a:rPr lang="en-US" u="sng" baseline="0" dirty="0" smtClean="0">
                <a:latin typeface="Arial" panose="020B0604020202020204" pitchFamily="34" charset="0"/>
                <a:cs typeface="Arial" panose="020B0604020202020204" pitchFamily="34" charset="0"/>
              </a:rPr>
              <a:t>time that meets their own national schedules</a:t>
            </a:r>
            <a:r>
              <a:rPr lang="en-US" baseline="0" dirty="0" smtClean="0">
                <a:latin typeface="Arial" panose="020B0604020202020204" pitchFamily="34" charset="0"/>
                <a:cs typeface="Arial" panose="020B0604020202020204" pitchFamily="34" charset="0"/>
              </a:rPr>
              <a:t>, within the 2014-2016 time frame.</a:t>
            </a:r>
          </a:p>
          <a:p>
            <a:pPr marL="171450" indent="-171450">
              <a:spcAft>
                <a:spcPts val="0"/>
              </a:spcAft>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Finally, by including much of the implementation plans up front in the initial proposal, and with greater support from Global Fund Country Teams in the early stages, we are able to make it simpler for countries to navigate the new process.  By reducing complexity we are able to cut a lengthy process that used to take 2 years down to an average of 10 months.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3CD78AC5-3BF3-46D8-A869-2F1BA84ACCAB}" type="slidenum">
              <a:rPr lang="en-US" smtClean="0">
                <a:solidFill>
                  <a:prstClr val="black"/>
                </a:solidFill>
              </a:rPr>
              <a:pPr>
                <a:defRPr/>
              </a:pPr>
              <a:t>7</a:t>
            </a:fld>
            <a:endParaRPr lang="en-US" dirty="0">
              <a:solidFill>
                <a:prstClr val="black"/>
              </a:solidFill>
            </a:endParaRPr>
          </a:p>
        </p:txBody>
      </p:sp>
    </p:spTree>
    <p:extLst>
      <p:ext uri="{BB962C8B-B14F-4D97-AF65-F5344CB8AC3E}">
        <p14:creationId xmlns:p14="http://schemas.microsoft.com/office/powerpoint/2010/main" xmlns="" val="3053874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1384" y="592248"/>
            <a:ext cx="4823983" cy="3050437"/>
          </a:xfrm>
        </p:spPr>
      </p:sp>
      <p:sp>
        <p:nvSpPr>
          <p:cNvPr id="3" name="Notes Placeholder 2"/>
          <p:cNvSpPr>
            <a:spLocks noGrp="1"/>
          </p:cNvSpPr>
          <p:nvPr>
            <p:ph type="body" idx="1"/>
          </p:nvPr>
        </p:nvSpPr>
        <p:spPr>
          <a:xfrm>
            <a:off x="523118" y="3975025"/>
            <a:ext cx="5739115" cy="4842143"/>
          </a:xfrm>
        </p:spPr>
        <p:txBody>
          <a:bodyPr>
            <a:normAutofit fontScale="92500" lnSpcReduction="10000"/>
          </a:bodyPr>
          <a:lstStyle/>
          <a:p>
            <a:pPr>
              <a:spcAft>
                <a:spcPts val="0"/>
              </a:spcAft>
            </a:pPr>
            <a:r>
              <a:rPr lang="en-US" dirty="0" smtClean="0">
                <a:latin typeface="Arial" panose="020B0604020202020204" pitchFamily="34" charset="0"/>
                <a:cs typeface="Arial" panose="020B0604020202020204" pitchFamily="34" charset="0"/>
              </a:rPr>
              <a:t>Los </a:t>
            </a:r>
            <a:r>
              <a:rPr lang="en-US" dirty="0" err="1" smtClean="0">
                <a:latin typeface="Arial" panose="020B0604020202020204" pitchFamily="34" charset="0"/>
                <a:cs typeface="Arial" panose="020B0604020202020204" pitchFamily="34" charset="0"/>
              </a:rPr>
              <a:t>principios</a:t>
            </a:r>
            <a:r>
              <a:rPr lang="en-US" dirty="0" smtClean="0">
                <a:latin typeface="Arial" panose="020B0604020202020204" pitchFamily="34" charset="0"/>
                <a:cs typeface="Arial" panose="020B0604020202020204" pitchFamily="34" charset="0"/>
              </a:rPr>
              <a:t> del NMF </a:t>
            </a:r>
            <a:r>
              <a:rPr lang="en-US" dirty="0" err="1" smtClean="0">
                <a:latin typeface="Arial" panose="020B0604020202020204" pitchFamily="34" charset="0"/>
                <a:cs typeface="Arial" panose="020B0604020202020204" pitchFamily="34" charset="0"/>
              </a:rPr>
              <a:t>fueron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establecidos</a:t>
            </a:r>
            <a:r>
              <a:rPr lang="en-US" dirty="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por</a:t>
            </a:r>
            <a:r>
              <a:rPr lang="en-US" dirty="0" smtClean="0">
                <a:latin typeface="Arial" panose="020B0604020202020204" pitchFamily="34" charset="0"/>
                <a:cs typeface="Arial" panose="020B0604020202020204" pitchFamily="34" charset="0"/>
              </a:rPr>
              <a:t> la junta </a:t>
            </a:r>
            <a:r>
              <a:rPr lang="en-US" dirty="0" err="1" smtClean="0">
                <a:latin typeface="Arial" panose="020B0604020202020204" pitchFamily="34" charset="0"/>
                <a:cs typeface="Arial" panose="020B0604020202020204" pitchFamily="34" charset="0"/>
              </a:rPr>
              <a:t>directiva</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como</a:t>
            </a:r>
            <a:r>
              <a:rPr lang="en-US" dirty="0" smtClean="0">
                <a:latin typeface="Arial" panose="020B0604020202020204" pitchFamily="34" charset="0"/>
                <a:cs typeface="Arial" panose="020B0604020202020204" pitchFamily="34" charset="0"/>
              </a:rPr>
              <a:t> parte de l </a:t>
            </a:r>
            <a:r>
              <a:rPr lang="en-US" dirty="0" err="1" smtClean="0">
                <a:latin typeface="Arial" panose="020B0604020202020204" pitchFamily="34" charset="0"/>
                <a:cs typeface="Arial" panose="020B0604020202020204" pitchFamily="34" charset="0"/>
              </a:rPr>
              <a:t>aestrategia</a:t>
            </a:r>
            <a:r>
              <a:rPr lang="en-US" dirty="0" smtClean="0">
                <a:latin typeface="Arial" panose="020B0604020202020204" pitchFamily="34" charset="0"/>
                <a:cs typeface="Arial" panose="020B0604020202020204" pitchFamily="34" charset="0"/>
              </a:rPr>
              <a:t> 2012 2016. Y </a:t>
            </a:r>
            <a:r>
              <a:rPr lang="en-US" dirty="0" err="1" smtClean="0">
                <a:latin typeface="Arial" panose="020B0604020202020204" pitchFamily="34" charset="0"/>
                <a:cs typeface="Arial" panose="020B0604020202020204" pitchFamily="34" charset="0"/>
              </a:rPr>
              <a:t>esta</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basado</a:t>
            </a:r>
            <a:r>
              <a:rPr lang="en-US" dirty="0" smtClean="0">
                <a:latin typeface="Arial" panose="020B0604020202020204" pitchFamily="34" charset="0"/>
                <a:cs typeface="Arial" panose="020B0604020202020204" pitchFamily="34" charset="0"/>
              </a:rPr>
              <a:t> en la </a:t>
            </a:r>
            <a:r>
              <a:rPr lang="en-US" dirty="0" err="1" smtClean="0">
                <a:latin typeface="Arial" panose="020B0604020202020204" pitchFamily="34" charset="0"/>
                <a:cs typeface="Arial" panose="020B0604020202020204" pitchFamily="34" charset="0"/>
              </a:rPr>
              <a:t>retroalmientacion</a:t>
            </a:r>
            <a:r>
              <a:rPr lang="en-US" dirty="0" smtClean="0">
                <a:latin typeface="Arial" panose="020B0604020202020204" pitchFamily="34" charset="0"/>
                <a:cs typeface="Arial" panose="020B0604020202020204" pitchFamily="34" charset="0"/>
              </a:rPr>
              <a:t> de los </a:t>
            </a:r>
            <a:r>
              <a:rPr lang="en-US" dirty="0" err="1" smtClean="0">
                <a:latin typeface="Arial" panose="020B0604020202020204" pitchFamily="34" charset="0"/>
                <a:cs typeface="Arial" panose="020B0604020202020204" pitchFamily="34" charset="0"/>
              </a:rPr>
              <a:t>paises</a:t>
            </a:r>
            <a:r>
              <a:rPr lang="en-US" dirty="0" smtClean="0">
                <a:latin typeface="Arial" panose="020B0604020202020204" pitchFamily="34" charset="0"/>
                <a:cs typeface="Arial" panose="020B0604020202020204" pitchFamily="34" charset="0"/>
              </a:rPr>
              <a:t> y </a:t>
            </a:r>
            <a:r>
              <a:rPr lang="en-US" dirty="0" err="1" smtClean="0">
                <a:latin typeface="Arial" panose="020B0604020202020204" pitchFamily="34" charset="0"/>
                <a:cs typeface="Arial" panose="020B0604020202020204" pitchFamily="34" charset="0"/>
              </a:rPr>
              <a:t>diferentes</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actores</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en </a:t>
            </a:r>
            <a:r>
              <a:rPr lang="en-US" dirty="0" err="1" smtClean="0">
                <a:latin typeface="Arial" panose="020B0604020202020204" pitchFamily="34" charset="0"/>
                <a:cs typeface="Arial" panose="020B0604020202020204" pitchFamily="34" charset="0"/>
              </a:rPr>
              <a:t>como</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obtener</a:t>
            </a:r>
            <a:r>
              <a:rPr lang="en-US" dirty="0" smtClean="0">
                <a:latin typeface="Arial" panose="020B0604020202020204" pitchFamily="34" charset="0"/>
                <a:cs typeface="Arial" panose="020B0604020202020204" pitchFamily="34" charset="0"/>
              </a:rPr>
              <a:t> mas </a:t>
            </a:r>
            <a:r>
              <a:rPr lang="en-US" dirty="0" err="1" smtClean="0">
                <a:latin typeface="Arial" panose="020B0604020202020204" pitchFamily="34" charset="0"/>
                <a:cs typeface="Arial" panose="020B0604020202020204" pitchFamily="34" charset="0"/>
              </a:rPr>
              <a:t>impacto</a:t>
            </a:r>
            <a:r>
              <a:rPr lang="en-US" dirty="0" smtClean="0">
                <a:latin typeface="Arial" panose="020B0604020202020204" pitchFamily="34" charset="0"/>
                <a:cs typeface="Arial" panose="020B0604020202020204" pitchFamily="34" charset="0"/>
              </a:rPr>
              <a:t> con </a:t>
            </a:r>
            <a:r>
              <a:rPr lang="en-US" dirty="0" err="1" smtClean="0">
                <a:latin typeface="Arial" panose="020B0604020202020204" pitchFamily="34" charset="0"/>
                <a:cs typeface="Arial" panose="020B0604020202020204" pitchFamily="34" charset="0"/>
              </a:rPr>
              <a:t>nuetsra</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inversiones</a:t>
            </a:r>
            <a:r>
              <a:rPr lang="en-US" dirty="0" smtClean="0">
                <a:latin typeface="Arial" panose="020B0604020202020204" pitchFamily="34" charset="0"/>
                <a:cs typeface="Arial" panose="020B0604020202020204" pitchFamily="34" charset="0"/>
              </a:rPr>
              <a:t>. </a:t>
            </a:r>
          </a:p>
          <a:p>
            <a:pPr>
              <a:spcAft>
                <a:spcPts val="0"/>
              </a:spcAft>
            </a:pPr>
            <a:endParaRPr lang="en-US" dirty="0" smtClean="0">
              <a:latin typeface="Arial" panose="020B0604020202020204" pitchFamily="34" charset="0"/>
              <a:cs typeface="Arial" panose="020B0604020202020204" pitchFamily="34" charset="0"/>
            </a:endParaRPr>
          </a:p>
          <a:p>
            <a:pPr>
              <a:spcAft>
                <a:spcPts val="0"/>
              </a:spcAft>
            </a:pPr>
            <a:r>
              <a:rPr lang="en-US" baseline="0" dirty="0" smtClean="0">
                <a:latin typeface="Arial" panose="020B0604020202020204" pitchFamily="34" charset="0"/>
                <a:cs typeface="Arial" panose="020B0604020202020204" pitchFamily="34" charset="0"/>
              </a:rPr>
              <a:t>El NMF </a:t>
            </a:r>
            <a:r>
              <a:rPr lang="en-US" baseline="0" dirty="0" err="1" smtClean="0">
                <a:latin typeface="Arial" panose="020B0604020202020204" pitchFamily="34" charset="0"/>
                <a:cs typeface="Arial" panose="020B0604020202020204" pitchFamily="34" charset="0"/>
              </a:rPr>
              <a:t>esta</a:t>
            </a:r>
            <a:r>
              <a:rPr lang="en-US" baseline="0" dirty="0" smtClean="0">
                <a:latin typeface="Arial" panose="020B0604020202020204" pitchFamily="34" charset="0"/>
                <a:cs typeface="Arial" panose="020B0604020202020204" pitchFamily="34" charset="0"/>
              </a:rPr>
              <a:t> </a:t>
            </a:r>
            <a:r>
              <a:rPr lang="en-US" baseline="0" dirty="0" err="1" smtClean="0">
                <a:latin typeface="Arial" panose="020B0604020202020204" pitchFamily="34" charset="0"/>
                <a:cs typeface="Arial" panose="020B0604020202020204" pitchFamily="34" charset="0"/>
              </a:rPr>
              <a:t>establecido</a:t>
            </a:r>
            <a:r>
              <a:rPr lang="en-US" baseline="0" dirty="0" smtClean="0">
                <a:latin typeface="Arial" panose="020B0604020202020204" pitchFamily="34" charset="0"/>
                <a:cs typeface="Arial" panose="020B0604020202020204" pitchFamily="34" charset="0"/>
              </a:rPr>
              <a:t> para </a:t>
            </a:r>
            <a:r>
              <a:rPr lang="en-US" baseline="0" dirty="0" err="1" smtClean="0">
                <a:latin typeface="Arial" panose="020B0604020202020204" pitchFamily="34" charset="0"/>
                <a:cs typeface="Arial" panose="020B0604020202020204" pitchFamily="34" charset="0"/>
              </a:rPr>
              <a:t>tener</a:t>
            </a:r>
            <a:r>
              <a:rPr lang="en-US" dirty="0" smtClean="0">
                <a:latin typeface="Arial" panose="020B0604020202020204" pitchFamily="34" charset="0"/>
                <a:cs typeface="Arial" panose="020B0604020202020204" pitchFamily="34" charset="0"/>
              </a:rPr>
              <a:t> mayor </a:t>
            </a:r>
            <a:r>
              <a:rPr lang="en-US" dirty="0" err="1" smtClean="0">
                <a:latin typeface="Arial" panose="020B0604020202020204" pitchFamily="34" charset="0"/>
                <a:cs typeface="Arial" panose="020B0604020202020204" pitchFamily="34" charset="0"/>
              </a:rPr>
              <a:t>impacto</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ser</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previsible</a:t>
            </a:r>
            <a:r>
              <a:rPr lang="en-US" dirty="0" smtClean="0">
                <a:latin typeface="Arial" panose="020B0604020202020204" pitchFamily="34" charset="0"/>
                <a:cs typeface="Arial" panose="020B0604020202020204" pitchFamily="34" charset="0"/>
              </a:rPr>
              <a:t> y </a:t>
            </a:r>
            <a:r>
              <a:rPr lang="en-US" dirty="0" err="1" smtClean="0">
                <a:latin typeface="Arial" panose="020B0604020202020204" pitchFamily="34" charset="0"/>
                <a:cs typeface="Arial" panose="020B0604020202020204" pitchFamily="34" charset="0"/>
              </a:rPr>
              <a:t>por</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ende</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tener</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resultados</a:t>
            </a:r>
            <a:r>
              <a:rPr lang="en-US" dirty="0" smtClean="0">
                <a:latin typeface="Arial" panose="020B0604020202020204" pitchFamily="34" charset="0"/>
                <a:cs typeface="Arial" panose="020B0604020202020204" pitchFamily="34" charset="0"/>
              </a:rPr>
              <a:t> mas </a:t>
            </a:r>
            <a:r>
              <a:rPr lang="en-US" dirty="0" err="1" smtClean="0">
                <a:latin typeface="Arial" panose="020B0604020202020204" pitchFamily="34" charset="0"/>
                <a:cs typeface="Arial" panose="020B0604020202020204" pitchFamily="34" charset="0"/>
              </a:rPr>
              <a:t>seguros</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premiar</a:t>
            </a:r>
            <a:r>
              <a:rPr lang="en-US" dirty="0" smtClean="0">
                <a:latin typeface="Arial" panose="020B0604020202020204" pitchFamily="34" charset="0"/>
                <a:cs typeface="Arial" panose="020B0604020202020204" pitchFamily="34" charset="0"/>
              </a:rPr>
              <a:t> a solicitudes mas </a:t>
            </a:r>
            <a:r>
              <a:rPr lang="en-US" dirty="0" err="1" smtClean="0">
                <a:latin typeface="Arial" panose="020B0604020202020204" pitchFamily="34" charset="0"/>
                <a:cs typeface="Arial" panose="020B0604020202020204" pitchFamily="34" charset="0"/>
              </a:rPr>
              <a:t>ambiciosas</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plazos</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flexibles</a:t>
            </a:r>
            <a:r>
              <a:rPr lang="en-US" dirty="0" smtClean="0">
                <a:latin typeface="Arial" panose="020B0604020202020204" pitchFamily="34" charset="0"/>
                <a:cs typeface="Arial" panose="020B0604020202020204" pitchFamily="34" charset="0"/>
              </a:rPr>
              <a:t> y mas </a:t>
            </a:r>
            <a:r>
              <a:rPr lang="en-US" dirty="0" err="1" smtClean="0">
                <a:latin typeface="Arial" panose="020B0604020202020204" pitchFamily="34" charset="0"/>
                <a:cs typeface="Arial" panose="020B0604020202020204" pitchFamily="34" charset="0"/>
              </a:rPr>
              <a:t>simplificado</a:t>
            </a:r>
            <a:r>
              <a:rPr lang="en-US" dirty="0" smtClean="0">
                <a:latin typeface="Arial" panose="020B0604020202020204" pitchFamily="34" charset="0"/>
                <a:cs typeface="Arial" panose="020B0604020202020204" pitchFamily="34" charset="0"/>
              </a:rPr>
              <a:t>. Un </a:t>
            </a:r>
            <a:r>
              <a:rPr lang="en-US" dirty="0" err="1" smtClean="0">
                <a:latin typeface="Arial" panose="020B0604020202020204" pitchFamily="34" charset="0"/>
                <a:cs typeface="Arial" panose="020B0604020202020204" pitchFamily="34" charset="0"/>
              </a:rPr>
              <a:t>proceso</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que</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duraba</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casi</a:t>
            </a:r>
            <a:r>
              <a:rPr lang="en-US" dirty="0" smtClean="0">
                <a:latin typeface="Arial" panose="020B0604020202020204" pitchFamily="34" charset="0"/>
                <a:cs typeface="Arial" panose="020B0604020202020204" pitchFamily="34" charset="0"/>
              </a:rPr>
              <a:t> dos </a:t>
            </a:r>
            <a:r>
              <a:rPr lang="en-US" dirty="0" err="1" smtClean="0">
                <a:latin typeface="Arial" panose="020B0604020202020204" pitchFamily="34" charset="0"/>
                <a:cs typeface="Arial" panose="020B0604020202020204" pitchFamily="34" charset="0"/>
              </a:rPr>
              <a:t>anios</a:t>
            </a:r>
            <a:r>
              <a:rPr lang="en-US" dirty="0" smtClean="0">
                <a:latin typeface="Arial" panose="020B0604020202020204" pitchFamily="34" charset="0"/>
                <a:cs typeface="Arial" panose="020B0604020202020204" pitchFamily="34" charset="0"/>
              </a:rPr>
              <a:t> entre la </a:t>
            </a:r>
            <a:r>
              <a:rPr lang="en-US" dirty="0" err="1" smtClean="0">
                <a:latin typeface="Arial" panose="020B0604020202020204" pitchFamily="34" charset="0"/>
                <a:cs typeface="Arial" panose="020B0604020202020204" pitchFamily="34" charset="0"/>
              </a:rPr>
              <a:t>elaboracion</a:t>
            </a:r>
            <a:r>
              <a:rPr lang="en-US" dirty="0" smtClean="0">
                <a:latin typeface="Arial" panose="020B0604020202020204" pitchFamily="34" charset="0"/>
                <a:cs typeface="Arial" panose="020B0604020202020204" pitchFamily="34" charset="0"/>
              </a:rPr>
              <a:t> de la </a:t>
            </a:r>
            <a:r>
              <a:rPr lang="en-US" dirty="0" err="1" smtClean="0">
                <a:latin typeface="Arial" panose="020B0604020202020204" pitchFamily="34" charset="0"/>
                <a:cs typeface="Arial" panose="020B0604020202020204" pitchFamily="34" charset="0"/>
              </a:rPr>
              <a:t>propuesta</a:t>
            </a:r>
            <a:r>
              <a:rPr lang="en-US" dirty="0" smtClean="0">
                <a:latin typeface="Arial" panose="020B0604020202020204" pitchFamily="34" charset="0"/>
                <a:cs typeface="Arial" panose="020B0604020202020204" pitchFamily="34" charset="0"/>
              </a:rPr>
              <a:t> a la firm de la </a:t>
            </a:r>
            <a:r>
              <a:rPr lang="en-US" dirty="0" err="1" smtClean="0">
                <a:latin typeface="Arial" panose="020B0604020202020204" pitchFamily="34" charset="0"/>
                <a:cs typeface="Arial" panose="020B0604020202020204" pitchFamily="34" charset="0"/>
              </a:rPr>
              <a:t>subvencion</a:t>
            </a:r>
            <a:r>
              <a:rPr lang="en-US" dirty="0" smtClean="0">
                <a:latin typeface="Arial" panose="020B0604020202020204" pitchFamily="34" charset="0"/>
                <a:cs typeface="Arial" panose="020B0604020202020204" pitchFamily="34" charset="0"/>
              </a:rPr>
              <a:t> a dos </a:t>
            </a:r>
            <a:r>
              <a:rPr lang="en-US" dirty="0" err="1" smtClean="0">
                <a:latin typeface="Arial" panose="020B0604020202020204" pitchFamily="34" charset="0"/>
                <a:cs typeface="Arial" panose="020B0604020202020204" pitchFamily="34" charset="0"/>
              </a:rPr>
              <a:t>anios</a:t>
            </a:r>
            <a:endParaRPr lang="en-US" baseline="0" dirty="0" smtClean="0">
              <a:latin typeface="Arial" panose="020B0604020202020204" pitchFamily="34" charset="0"/>
              <a:cs typeface="Arial" panose="020B0604020202020204" pitchFamily="34" charset="0"/>
            </a:endParaRPr>
          </a:p>
          <a:p>
            <a:pPr>
              <a:spcAft>
                <a:spcPts val="0"/>
              </a:spcAft>
            </a:pPr>
            <a:endParaRPr lang="en-US" baseline="0" dirty="0" smtClean="0">
              <a:latin typeface="Arial" panose="020B0604020202020204" pitchFamily="34" charset="0"/>
              <a:cs typeface="Arial" panose="020B0604020202020204" pitchFamily="34" charset="0"/>
            </a:endParaRPr>
          </a:p>
          <a:p>
            <a:pPr>
              <a:spcAft>
                <a:spcPts val="0"/>
              </a:spcAft>
            </a:pPr>
            <a:r>
              <a:rPr lang="en-US" baseline="0" dirty="0" smtClean="0">
                <a:latin typeface="Arial" panose="020B0604020202020204" pitchFamily="34" charset="0"/>
                <a:cs typeface="Arial" panose="020B0604020202020204" pitchFamily="34" charset="0"/>
              </a:rPr>
              <a:t>Therefore, the new funding model was established to make a </a:t>
            </a:r>
            <a:r>
              <a:rPr lang="en-US" b="1" baseline="0" dirty="0" smtClean="0">
                <a:latin typeface="Arial" panose="020B0604020202020204" pitchFamily="34" charset="0"/>
                <a:cs typeface="Arial" panose="020B0604020202020204" pitchFamily="34" charset="0"/>
              </a:rPr>
              <a:t>bigger impact</a:t>
            </a:r>
            <a:r>
              <a:rPr lang="en-US" baseline="0" dirty="0" smtClean="0">
                <a:latin typeface="Arial" panose="020B0604020202020204" pitchFamily="34" charset="0"/>
                <a:cs typeface="Arial" panose="020B0604020202020204" pitchFamily="34" charset="0"/>
              </a:rPr>
              <a:t>, with more </a:t>
            </a:r>
            <a:r>
              <a:rPr lang="en-US" b="1" baseline="0" dirty="0" smtClean="0">
                <a:latin typeface="Arial" panose="020B0604020202020204" pitchFamily="34" charset="0"/>
                <a:cs typeface="Arial" panose="020B0604020202020204" pitchFamily="34" charset="0"/>
              </a:rPr>
              <a:t>reliable results</a:t>
            </a:r>
            <a:r>
              <a:rPr lang="en-US" baseline="0" dirty="0" smtClean="0">
                <a:latin typeface="Arial" panose="020B0604020202020204" pitchFamily="34" charset="0"/>
                <a:cs typeface="Arial" panose="020B0604020202020204" pitchFamily="34" charset="0"/>
              </a:rPr>
              <a:t>, to </a:t>
            </a:r>
            <a:r>
              <a:rPr lang="en-US" b="1" baseline="0" dirty="0" smtClean="0">
                <a:latin typeface="Arial" panose="020B0604020202020204" pitchFamily="34" charset="0"/>
                <a:cs typeface="Arial" panose="020B0604020202020204" pitchFamily="34" charset="0"/>
              </a:rPr>
              <a:t>reward ambitious vision</a:t>
            </a:r>
            <a:r>
              <a:rPr lang="en-US" baseline="0" dirty="0" smtClean="0">
                <a:latin typeface="Arial" panose="020B0604020202020204" pitchFamily="34" charset="0"/>
                <a:cs typeface="Arial" panose="020B0604020202020204" pitchFamily="34" charset="0"/>
              </a:rPr>
              <a:t>, to work on more </a:t>
            </a:r>
            <a:r>
              <a:rPr lang="en-US" b="1" baseline="0" dirty="0" smtClean="0">
                <a:latin typeface="Arial" panose="020B0604020202020204" pitchFamily="34" charset="0"/>
                <a:cs typeface="Arial" panose="020B0604020202020204" pitchFamily="34" charset="0"/>
              </a:rPr>
              <a:t>flexible timings </a:t>
            </a:r>
            <a:r>
              <a:rPr lang="en-US" baseline="0" dirty="0" smtClean="0">
                <a:latin typeface="Arial" panose="020B0604020202020204" pitchFamily="34" charset="0"/>
                <a:cs typeface="Arial" panose="020B0604020202020204" pitchFamily="34" charset="0"/>
              </a:rPr>
              <a:t>and with a more </a:t>
            </a:r>
            <a:r>
              <a:rPr lang="en-US" b="1" baseline="0" dirty="0" smtClean="0">
                <a:latin typeface="Arial" panose="020B0604020202020204" pitchFamily="34" charset="0"/>
                <a:cs typeface="Arial" panose="020B0604020202020204" pitchFamily="34" charset="0"/>
              </a:rPr>
              <a:t>streamlined approach</a:t>
            </a:r>
            <a:r>
              <a:rPr lang="en-US" baseline="0" dirty="0" smtClean="0">
                <a:latin typeface="Arial" panose="020B0604020202020204" pitchFamily="34" charset="0"/>
                <a:cs typeface="Arial" panose="020B0604020202020204" pitchFamily="34" charset="0"/>
              </a:rPr>
              <a:t>.</a:t>
            </a:r>
          </a:p>
          <a:p>
            <a:pPr>
              <a:spcAft>
                <a:spcPts val="0"/>
              </a:spcAft>
            </a:pPr>
            <a:endParaRPr lang="en-US" baseline="0" dirty="0" smtClean="0">
              <a:latin typeface="Arial" panose="020B0604020202020204" pitchFamily="34" charset="0"/>
              <a:cs typeface="Arial" panose="020B0604020202020204" pitchFamily="34" charset="0"/>
            </a:endParaRPr>
          </a:p>
          <a:p>
            <a:pPr marL="171450" indent="-171450">
              <a:spcAft>
                <a:spcPts val="0"/>
              </a:spcAft>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The </a:t>
            </a:r>
            <a:r>
              <a:rPr lang="en-US" u="sng" baseline="0" dirty="0" smtClean="0">
                <a:latin typeface="Arial" panose="020B0604020202020204" pitchFamily="34" charset="0"/>
                <a:cs typeface="Arial" panose="020B0604020202020204" pitchFamily="34" charset="0"/>
              </a:rPr>
              <a:t>bigger impact </a:t>
            </a:r>
            <a:r>
              <a:rPr lang="en-US" baseline="0" dirty="0" smtClean="0">
                <a:latin typeface="Arial" panose="020B0604020202020204" pitchFamily="34" charset="0"/>
                <a:cs typeface="Arial" panose="020B0604020202020204" pitchFamily="34" charset="0"/>
              </a:rPr>
              <a:t>principle is delivered by establishing which countries have the highest disease burden and lowest ability to pay, and focusing more resources on this group.</a:t>
            </a:r>
          </a:p>
          <a:p>
            <a:pPr marL="171450" indent="-171450">
              <a:spcAft>
                <a:spcPts val="0"/>
              </a:spcAft>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By introducing the idea of an ‘allocation’ for each country, and by supporting each country as they develop their intervention plan, the Global Fund will be able to ensure a more </a:t>
            </a:r>
            <a:r>
              <a:rPr lang="en-US" u="sng" baseline="0" dirty="0" smtClean="0">
                <a:latin typeface="Arial" panose="020B0604020202020204" pitchFamily="34" charset="0"/>
                <a:cs typeface="Arial" panose="020B0604020202020204" pitchFamily="34" charset="0"/>
              </a:rPr>
              <a:t>reliable result</a:t>
            </a:r>
            <a:r>
              <a:rPr lang="en-US" baseline="0" dirty="0" smtClean="0">
                <a:latin typeface="Arial" panose="020B0604020202020204" pitchFamily="34" charset="0"/>
                <a:cs typeface="Arial" panose="020B0604020202020204" pitchFamily="34" charset="0"/>
              </a:rPr>
              <a:t>, with predictable financing levels and a higher success rate of applications.</a:t>
            </a:r>
          </a:p>
          <a:p>
            <a:pPr marL="171450" indent="-171450">
              <a:spcAft>
                <a:spcPts val="0"/>
              </a:spcAft>
              <a:buFont typeface="Arial" panose="020B0604020202020204" pitchFamily="34" charset="0"/>
              <a:buChar char="•"/>
            </a:pPr>
            <a:r>
              <a:rPr lang="en-US" u="sng" baseline="0" dirty="0" smtClean="0">
                <a:latin typeface="Arial" panose="020B0604020202020204" pitchFamily="34" charset="0"/>
                <a:cs typeface="Arial" panose="020B0604020202020204" pitchFamily="34" charset="0"/>
              </a:rPr>
              <a:t>Rewarding ambitious vision</a:t>
            </a:r>
            <a:r>
              <a:rPr lang="en-US" baseline="0" dirty="0" smtClean="0">
                <a:latin typeface="Arial" panose="020B0604020202020204" pitchFamily="34" charset="0"/>
                <a:cs typeface="Arial" panose="020B0604020202020204" pitchFamily="34" charset="0"/>
              </a:rPr>
              <a:t> is achieved by developing a picture, based on National Strategic Plans or investment cases, of what each country would ideally like to do, over and above their funding allocation.  By eliciting the full expression of demand and having a pool of ‘incentive’ funding available, the Global Fund is able to allocate additional funds to the most compelling investment cases.</a:t>
            </a:r>
          </a:p>
          <a:p>
            <a:pPr marL="171450" indent="-171450">
              <a:spcAft>
                <a:spcPts val="0"/>
              </a:spcAft>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Another big change is to move away from the rounds based competition with a set application date, and allow countries to apply at a </a:t>
            </a:r>
            <a:r>
              <a:rPr lang="en-US" u="sng" baseline="0" dirty="0" smtClean="0">
                <a:latin typeface="Arial" panose="020B0604020202020204" pitchFamily="34" charset="0"/>
                <a:cs typeface="Arial" panose="020B0604020202020204" pitchFamily="34" charset="0"/>
              </a:rPr>
              <a:t>time that meets their own national schedules</a:t>
            </a:r>
            <a:r>
              <a:rPr lang="en-US" baseline="0" dirty="0" smtClean="0">
                <a:latin typeface="Arial" panose="020B0604020202020204" pitchFamily="34" charset="0"/>
                <a:cs typeface="Arial" panose="020B0604020202020204" pitchFamily="34" charset="0"/>
              </a:rPr>
              <a:t>, within the 2014-2016 time frame.</a:t>
            </a:r>
          </a:p>
          <a:p>
            <a:pPr marL="171450" indent="-171450">
              <a:spcAft>
                <a:spcPts val="0"/>
              </a:spcAft>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Finally, by including much of the implementation plans up front in the initial proposal, and with greater support from Global Fund Country Teams in the early stages, we are able to make it simpler for countries to navigate the new process.  By reducing complexity we are able to cut a lengthy process that used to take 2 years down to an average of 10 months.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3CD78AC5-3BF3-46D8-A869-2F1BA84ACCAB}" type="slidenum">
              <a:rPr lang="en-US" smtClean="0">
                <a:solidFill>
                  <a:prstClr val="black"/>
                </a:solidFill>
              </a:rPr>
              <a:pPr>
                <a:defRPr/>
              </a:pPr>
              <a:t>8</a:t>
            </a:fld>
            <a:endParaRPr lang="en-US" dirty="0">
              <a:solidFill>
                <a:prstClr val="black"/>
              </a:solidFill>
            </a:endParaRPr>
          </a:p>
        </p:txBody>
      </p:sp>
    </p:spTree>
    <p:extLst>
      <p:ext uri="{BB962C8B-B14F-4D97-AF65-F5344CB8AC3E}">
        <p14:creationId xmlns:p14="http://schemas.microsoft.com/office/powerpoint/2010/main" xmlns="" val="3053874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12" y="685838"/>
            <a:ext cx="5422977" cy="3429182"/>
          </a:xfrm>
        </p:spPr>
      </p:sp>
      <p:sp>
        <p:nvSpPr>
          <p:cNvPr id="3" name="Notes Placeholder 2"/>
          <p:cNvSpPr>
            <a:spLocks noGrp="1"/>
          </p:cNvSpPr>
          <p:nvPr>
            <p:ph type="body" idx="1"/>
          </p:nvPr>
        </p:nvSpPr>
        <p:spPr/>
        <p:txBody>
          <a:bodyPr/>
          <a:lstStyle/>
          <a:p>
            <a:r>
              <a:rPr lang="en-US" dirty="0"/>
              <a:t>La nota conceptual no </a:t>
            </a:r>
            <a:r>
              <a:rPr lang="en-US" dirty="0" err="1"/>
              <a:t>es</a:t>
            </a:r>
            <a:r>
              <a:rPr lang="en-US" dirty="0"/>
              <a:t> un </a:t>
            </a:r>
            <a:r>
              <a:rPr lang="en-US" dirty="0" err="1"/>
              <a:t>documento</a:t>
            </a:r>
            <a:r>
              <a:rPr lang="en-US" dirty="0"/>
              <a:t> </a:t>
            </a:r>
            <a:r>
              <a:rPr lang="en-US" dirty="0" err="1"/>
              <a:t>ajeno</a:t>
            </a:r>
            <a:r>
              <a:rPr lang="en-US" dirty="0"/>
              <a:t> y </a:t>
            </a:r>
            <a:r>
              <a:rPr lang="en-US" dirty="0" err="1"/>
              <a:t>nuevo</a:t>
            </a:r>
            <a:r>
              <a:rPr lang="en-US" dirty="0"/>
              <a:t>. Este ha </a:t>
            </a:r>
            <a:r>
              <a:rPr lang="en-US" dirty="0" err="1"/>
              <a:t>sido</a:t>
            </a:r>
            <a:r>
              <a:rPr lang="en-US" dirty="0"/>
              <a:t> </a:t>
            </a:r>
            <a:r>
              <a:rPr lang="en-US" dirty="0" err="1"/>
              <a:t>desarollado</a:t>
            </a:r>
            <a:r>
              <a:rPr lang="en-US" dirty="0"/>
              <a:t> </a:t>
            </a:r>
            <a:r>
              <a:rPr lang="en-US" dirty="0" err="1"/>
              <a:t>sobre</a:t>
            </a:r>
            <a:r>
              <a:rPr lang="en-US" dirty="0"/>
              <a:t> la base de los </a:t>
            </a:r>
            <a:r>
              <a:rPr lang="en-US" dirty="0" err="1"/>
              <a:t>formularios</a:t>
            </a:r>
            <a:r>
              <a:rPr lang="en-US" dirty="0"/>
              <a:t> de </a:t>
            </a:r>
            <a:r>
              <a:rPr lang="en-US" dirty="0" err="1"/>
              <a:t>propuesta</a:t>
            </a:r>
            <a:r>
              <a:rPr lang="en-US" dirty="0"/>
              <a:t>, </a:t>
            </a:r>
            <a:r>
              <a:rPr lang="en-US" dirty="0" err="1"/>
              <a:t>particularmente</a:t>
            </a:r>
            <a:r>
              <a:rPr lang="en-US" dirty="0"/>
              <a:t> de r11 y ha </a:t>
            </a:r>
            <a:r>
              <a:rPr lang="en-US" dirty="0" err="1"/>
              <a:t>sido</a:t>
            </a:r>
            <a:r>
              <a:rPr lang="en-US" dirty="0"/>
              <a:t> </a:t>
            </a:r>
            <a:r>
              <a:rPr lang="en-US" dirty="0" err="1"/>
              <a:t>consultado</a:t>
            </a:r>
            <a:r>
              <a:rPr lang="en-US" dirty="0"/>
              <a:t> con </a:t>
            </a:r>
            <a:r>
              <a:rPr lang="en-US" dirty="0" err="1"/>
              <a:t>muchas</a:t>
            </a:r>
            <a:r>
              <a:rPr lang="en-US" dirty="0"/>
              <a:t> </a:t>
            </a:r>
            <a:r>
              <a:rPr lang="en-US" dirty="0" err="1"/>
              <a:t>partes</a:t>
            </a:r>
            <a:r>
              <a:rPr lang="en-US" dirty="0"/>
              <a:t> </a:t>
            </a:r>
            <a:r>
              <a:rPr lang="en-US" dirty="0" err="1"/>
              <a:t>interesadas</a:t>
            </a:r>
            <a:r>
              <a:rPr lang="en-US" dirty="0"/>
              <a:t> (TRP, </a:t>
            </a:r>
            <a:r>
              <a:rPr lang="en-US" dirty="0" err="1"/>
              <a:t>connsultaciones</a:t>
            </a:r>
            <a:r>
              <a:rPr lang="en-US" dirty="0"/>
              <a:t> </a:t>
            </a:r>
            <a:r>
              <a:rPr lang="en-US" dirty="0" err="1"/>
              <a:t>regionales</a:t>
            </a:r>
            <a:r>
              <a:rPr lang="en-US" dirty="0"/>
              <a:t>, </a:t>
            </a:r>
            <a:r>
              <a:rPr lang="en-US" dirty="0" err="1"/>
              <a:t>socios</a:t>
            </a:r>
            <a:r>
              <a:rPr lang="en-US" dirty="0"/>
              <a:t> </a:t>
            </a:r>
            <a:r>
              <a:rPr lang="en-US" dirty="0" err="1"/>
              <a:t>tecnicos</a:t>
            </a:r>
            <a:r>
              <a:rPr lang="en-US" dirty="0"/>
              <a:t> y con </a:t>
            </a:r>
            <a:r>
              <a:rPr lang="en-US" dirty="0" err="1"/>
              <a:t>diferentes</a:t>
            </a:r>
            <a:r>
              <a:rPr lang="en-US" dirty="0"/>
              <a:t> </a:t>
            </a:r>
            <a:r>
              <a:rPr lang="en-US" dirty="0" err="1"/>
              <a:t>equipos</a:t>
            </a:r>
            <a:r>
              <a:rPr lang="en-US" dirty="0"/>
              <a:t> del </a:t>
            </a:r>
            <a:r>
              <a:rPr lang="en-US" dirty="0" err="1"/>
              <a:t>secretariado</a:t>
            </a:r>
            <a:r>
              <a:rPr lang="en-US" dirty="0"/>
              <a:t>)</a:t>
            </a:r>
          </a:p>
          <a:p>
            <a:endParaRPr lang="es-EC" dirty="0"/>
          </a:p>
        </p:txBody>
      </p:sp>
      <p:sp>
        <p:nvSpPr>
          <p:cNvPr id="4" name="Slide Number Placeholder 3"/>
          <p:cNvSpPr>
            <a:spLocks noGrp="1"/>
          </p:cNvSpPr>
          <p:nvPr>
            <p:ph type="sldNum" sz="quarter" idx="10"/>
          </p:nvPr>
        </p:nvSpPr>
        <p:spPr/>
        <p:txBody>
          <a:bodyPr/>
          <a:lstStyle/>
          <a:p>
            <a:fld id="{0B1C575A-FA3C-4170-BDE2-E20A38399392}" type="slidenum">
              <a:rPr lang="en-US" smtClean="0">
                <a:solidFill>
                  <a:prstClr val="black"/>
                </a:solidFill>
              </a:rPr>
              <a:pPr/>
              <a:t>15</a:t>
            </a:fld>
            <a:endParaRPr lang="en-US">
              <a:solidFill>
                <a:prstClr val="black"/>
              </a:solidFill>
            </a:endParaRPr>
          </a:p>
        </p:txBody>
      </p:sp>
    </p:spTree>
    <p:extLst>
      <p:ext uri="{BB962C8B-B14F-4D97-AF65-F5344CB8AC3E}">
        <p14:creationId xmlns="" xmlns:p14="http://schemas.microsoft.com/office/powerpoint/2010/main" val="2292821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12" y="685838"/>
            <a:ext cx="5422977" cy="3429182"/>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The Global Fund has now confirmed the timing of concept</a:t>
            </a:r>
            <a:r>
              <a:rPr lang="en-US" baseline="0" dirty="0" smtClean="0"/>
              <a:t> note submission dates for each </a:t>
            </a:r>
            <a:r>
              <a:rPr lang="en-US" dirty="0" smtClean="0"/>
              <a:t>TRP review windows for 2014-2016.  Each country</a:t>
            </a:r>
            <a:r>
              <a:rPr lang="en-US" baseline="0" dirty="0" smtClean="0"/>
              <a:t> will be asked </a:t>
            </a:r>
            <a:r>
              <a:rPr lang="en-US" dirty="0" smtClean="0"/>
              <a:t>to sign up for one TRP review for each concept note (which could all come in the same TRP window if desired).  This information will help partners and the Global Fund coordinate support for your country.</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B37FA6C0-73B9-4AEF-B2BE-6072B59FE6BC}" type="slidenum">
              <a:rPr lang="fr-CH" smtClean="0">
                <a:solidFill>
                  <a:prstClr val="black"/>
                </a:solidFill>
              </a:rPr>
              <a:pPr>
                <a:defRPr/>
              </a:pPr>
              <a:t>16</a:t>
            </a:fld>
            <a:endParaRPr lang="fr-CH">
              <a:solidFill>
                <a:prstClr val="black"/>
              </a:solidFill>
            </a:endParaRPr>
          </a:p>
        </p:txBody>
      </p:sp>
    </p:spTree>
    <p:extLst>
      <p:ext uri="{BB962C8B-B14F-4D97-AF65-F5344CB8AC3E}">
        <p14:creationId xmlns="" xmlns:p14="http://schemas.microsoft.com/office/powerpoint/2010/main" val="285712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B92798D1-219B-4578-95DD-16CBE6B4C10D}" type="datetimeFigureOut">
              <a:rPr lang="es-MX" smtClean="0"/>
              <a:t>22/04/2014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ED9F924-0FC4-4965-90E6-08A47C0A0795}"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92798D1-219B-4578-95DD-16CBE6B4C10D}" type="datetimeFigureOut">
              <a:rPr lang="es-MX" smtClean="0"/>
              <a:t>22/04/2014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ED9F924-0FC4-4965-90E6-08A47C0A0795}"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92798D1-219B-4578-95DD-16CBE6B4C10D}" type="datetimeFigureOut">
              <a:rPr lang="es-MX" smtClean="0"/>
              <a:t>22/04/2014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ED9F924-0FC4-4965-90E6-08A47C0A0795}" type="slidenum">
              <a:rPr lang="es-MX" smtClean="0"/>
              <a:t>‹Nº›</a:t>
            </a:fld>
            <a:endParaRPr lang="es-MX"/>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4" name="Text Placeholder 3"/>
          <p:cNvSpPr>
            <a:spLocks noGrp="1"/>
          </p:cNvSpPr>
          <p:nvPr>
            <p:ph type="body" sz="quarter" idx="10"/>
          </p:nvPr>
        </p:nvSpPr>
        <p:spPr>
          <a:xfrm>
            <a:off x="422031" y="1508760"/>
            <a:ext cx="8305566" cy="4590288"/>
          </a:xfrm>
        </p:spPr>
        <p:txBody>
          <a:bodyPr lIns="0" tIns="0" rIns="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dirty="0"/>
          </a:p>
        </p:txBody>
      </p:sp>
    </p:spTree>
    <p:extLst>
      <p:ext uri="{BB962C8B-B14F-4D97-AF65-F5344CB8AC3E}">
        <p14:creationId xmlns:p14="http://schemas.microsoft.com/office/powerpoint/2010/main" xmlns="" val="21388743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gray">
          <a:xfrm>
            <a:off x="410400" y="1411200"/>
            <a:ext cx="8290800" cy="4608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 xmlns:p14="http://schemas.microsoft.com/office/powerpoint/2010/main" val="135923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92798D1-219B-4578-95DD-16CBE6B4C10D}" type="datetimeFigureOut">
              <a:rPr lang="es-MX" smtClean="0"/>
              <a:t>22/04/2014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ED9F924-0FC4-4965-90E6-08A47C0A0795}"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92798D1-219B-4578-95DD-16CBE6B4C10D}" type="datetimeFigureOut">
              <a:rPr lang="es-MX" smtClean="0"/>
              <a:t>22/04/2014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ED9F924-0FC4-4965-90E6-08A47C0A0795}"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B92798D1-219B-4578-95DD-16CBE6B4C10D}" type="datetimeFigureOut">
              <a:rPr lang="es-MX" smtClean="0"/>
              <a:t>22/04/2014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2ED9F924-0FC4-4965-90E6-08A47C0A0795}"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B92798D1-219B-4578-95DD-16CBE6B4C10D}" type="datetimeFigureOut">
              <a:rPr lang="es-MX" smtClean="0"/>
              <a:t>22/04/2014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2ED9F924-0FC4-4965-90E6-08A47C0A0795}"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B92798D1-219B-4578-95DD-16CBE6B4C10D}" type="datetimeFigureOut">
              <a:rPr lang="es-MX" smtClean="0"/>
              <a:t>22/04/2014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2ED9F924-0FC4-4965-90E6-08A47C0A0795}"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92798D1-219B-4578-95DD-16CBE6B4C10D}" type="datetimeFigureOut">
              <a:rPr lang="es-MX" smtClean="0"/>
              <a:t>22/04/2014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2ED9F924-0FC4-4965-90E6-08A47C0A0795}"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92798D1-219B-4578-95DD-16CBE6B4C10D}" type="datetimeFigureOut">
              <a:rPr lang="es-MX" smtClean="0"/>
              <a:t>22/04/2014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2ED9F924-0FC4-4965-90E6-08A47C0A0795}"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92798D1-219B-4578-95DD-16CBE6B4C10D}" type="datetimeFigureOut">
              <a:rPr lang="es-MX" smtClean="0"/>
              <a:t>22/04/2014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2ED9F924-0FC4-4965-90E6-08A47C0A0795}"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98D1-219B-4578-95DD-16CBE6B4C10D}" type="datetimeFigureOut">
              <a:rPr lang="es-MX" smtClean="0"/>
              <a:t>22/04/2014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D9F924-0FC4-4965-90E6-08A47C0A0795}"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notesSlide" Target="../notesSlides/notesSlide6.xml"/><Relationship Id="rId5" Type="http://schemas.openxmlformats.org/officeDocument/2006/relationships/slideLayout" Target="../slideLayouts/slideLayout12.xml"/><Relationship Id="rId4" Type="http://schemas.openxmlformats.org/officeDocument/2006/relationships/tags" Target="../tags/tag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solidFill>
            <a:schemeClr val="accent2"/>
          </a:solidFill>
        </p:spPr>
        <p:txBody>
          <a:bodyPr/>
          <a:lstStyle/>
          <a:p>
            <a:r>
              <a:rPr lang="es-MX" dirty="0" smtClean="0">
                <a:solidFill>
                  <a:schemeClr val="bg1"/>
                </a:solidFill>
              </a:rPr>
              <a:t>REPORTE TALLER DE QUITO</a:t>
            </a:r>
            <a:endParaRPr lang="es-MX" dirty="0">
              <a:solidFill>
                <a:schemeClr val="bg1"/>
              </a:solidFill>
            </a:endParaRPr>
          </a:p>
        </p:txBody>
      </p:sp>
      <p:sp>
        <p:nvSpPr>
          <p:cNvPr id="3" name="2 Subtítulo"/>
          <p:cNvSpPr>
            <a:spLocks noGrp="1"/>
          </p:cNvSpPr>
          <p:nvPr>
            <p:ph type="subTitle" idx="1"/>
          </p:nvPr>
        </p:nvSpPr>
        <p:spPr/>
        <p:txBody>
          <a:bodyPr/>
          <a:lstStyle/>
          <a:p>
            <a:endParaRPr lang="es-MX"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982678" y="2138536"/>
            <a:ext cx="1758462" cy="1143000"/>
          </a:xfrm>
          <a:prstGeom prst="rect">
            <a:avLst/>
          </a:prstGeom>
          <a:gradFill rotWithShape="1">
            <a:gsLst>
              <a:gs pos="0">
                <a:srgbClr val="CC99FF"/>
              </a:gs>
              <a:gs pos="50000">
                <a:srgbClr val="CC99FF">
                  <a:gamma/>
                  <a:shade val="46275"/>
                  <a:invGamma/>
                </a:srgbClr>
              </a:gs>
              <a:gs pos="100000">
                <a:srgbClr val="CC99FF"/>
              </a:gs>
            </a:gsLst>
            <a:lin ang="5400000" scaled="1"/>
          </a:gra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s-ES_tradnl" altLang="en-US" b="1" dirty="0">
                <a:solidFill>
                  <a:schemeClr val="bg1"/>
                </a:solidFill>
              </a:rPr>
              <a:t>Situación </a:t>
            </a:r>
          </a:p>
          <a:p>
            <a:pPr algn="ctr"/>
            <a:r>
              <a:rPr lang="es-ES_tradnl" altLang="en-US" b="1" dirty="0">
                <a:solidFill>
                  <a:schemeClr val="bg1"/>
                </a:solidFill>
              </a:rPr>
              <a:t>epidemiológica</a:t>
            </a:r>
          </a:p>
        </p:txBody>
      </p:sp>
      <p:sp>
        <p:nvSpPr>
          <p:cNvPr id="3" name="Rectangle 5"/>
          <p:cNvSpPr>
            <a:spLocks noChangeArrowheads="1"/>
          </p:cNvSpPr>
          <p:nvPr/>
        </p:nvSpPr>
        <p:spPr bwMode="auto">
          <a:xfrm>
            <a:off x="982678" y="3357736"/>
            <a:ext cx="1758462" cy="1151384"/>
          </a:xfrm>
          <a:prstGeom prst="rect">
            <a:avLst/>
          </a:prstGeom>
          <a:gradFill rotWithShape="1">
            <a:gsLst>
              <a:gs pos="0">
                <a:srgbClr val="9999FF"/>
              </a:gs>
              <a:gs pos="50000">
                <a:srgbClr val="9999FF">
                  <a:gamma/>
                  <a:shade val="46275"/>
                  <a:invGamma/>
                </a:srgbClr>
              </a:gs>
              <a:gs pos="100000">
                <a:srgbClr val="9999FF"/>
              </a:gs>
            </a:gsLst>
            <a:lin ang="5400000" scaled="1"/>
          </a:gra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s-ES_tradnl" altLang="en-US" b="1" dirty="0">
                <a:solidFill>
                  <a:schemeClr val="bg1"/>
                </a:solidFill>
              </a:rPr>
              <a:t>Situación </a:t>
            </a:r>
          </a:p>
          <a:p>
            <a:pPr algn="ctr"/>
            <a:r>
              <a:rPr lang="es-ES_tradnl" altLang="en-US" b="1" dirty="0">
                <a:solidFill>
                  <a:schemeClr val="bg1"/>
                </a:solidFill>
              </a:rPr>
              <a:t>programática</a:t>
            </a:r>
          </a:p>
        </p:txBody>
      </p:sp>
      <p:sp>
        <p:nvSpPr>
          <p:cNvPr id="4" name="AutoShape 6"/>
          <p:cNvSpPr>
            <a:spLocks noChangeArrowheads="1"/>
          </p:cNvSpPr>
          <p:nvPr/>
        </p:nvSpPr>
        <p:spPr bwMode="auto">
          <a:xfrm>
            <a:off x="2881817" y="2866256"/>
            <a:ext cx="1336431" cy="1066800"/>
          </a:xfrm>
          <a:prstGeom prst="flowChartMultidocument">
            <a:avLst/>
          </a:prstGeom>
          <a:gradFill rotWithShape="1">
            <a:gsLst>
              <a:gs pos="0">
                <a:srgbClr val="6699FF"/>
              </a:gs>
              <a:gs pos="50000">
                <a:srgbClr val="6699FF">
                  <a:gamma/>
                  <a:shade val="46275"/>
                  <a:invGamma/>
                </a:srgbClr>
              </a:gs>
              <a:gs pos="100000">
                <a:srgbClr val="6699FF"/>
              </a:gs>
            </a:gsLst>
            <a:lin ang="5400000" scaled="1"/>
          </a:gra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s-ES_tradnl" altLang="en-US" b="1" dirty="0">
                <a:solidFill>
                  <a:schemeClr val="bg1"/>
                </a:solidFill>
              </a:rPr>
              <a:t>SI, </a:t>
            </a:r>
            <a:r>
              <a:rPr lang="es-ES_tradnl" altLang="en-US" b="1" dirty="0" smtClean="0">
                <a:solidFill>
                  <a:schemeClr val="bg1"/>
                </a:solidFill>
              </a:rPr>
              <a:t>SV</a:t>
            </a:r>
            <a:endParaRPr lang="es-ES_tradnl" altLang="en-US" b="1" dirty="0">
              <a:solidFill>
                <a:schemeClr val="bg1"/>
              </a:solidFill>
            </a:endParaRPr>
          </a:p>
        </p:txBody>
      </p:sp>
      <p:sp>
        <p:nvSpPr>
          <p:cNvPr id="6" name="Rectangle 8"/>
          <p:cNvSpPr>
            <a:spLocks noChangeArrowheads="1"/>
          </p:cNvSpPr>
          <p:nvPr/>
        </p:nvSpPr>
        <p:spPr bwMode="auto">
          <a:xfrm>
            <a:off x="4355055" y="2569344"/>
            <a:ext cx="2250831" cy="1579736"/>
          </a:xfrm>
          <a:prstGeom prst="rect">
            <a:avLst/>
          </a:prstGeom>
          <a:gradFill rotWithShape="1">
            <a:gsLst>
              <a:gs pos="0">
                <a:srgbClr val="FFCC00"/>
              </a:gs>
              <a:gs pos="50000">
                <a:srgbClr val="FFCC00">
                  <a:gamma/>
                  <a:shade val="46275"/>
                  <a:invGamma/>
                </a:srgbClr>
              </a:gs>
              <a:gs pos="100000">
                <a:srgbClr val="FFCC00"/>
              </a:gs>
            </a:gsLst>
            <a:lin ang="5400000" scaled="1"/>
          </a:gra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s-ES_tradnl" altLang="en-US" sz="1400" b="1" dirty="0">
                <a:solidFill>
                  <a:schemeClr val="bg1"/>
                </a:solidFill>
              </a:rPr>
              <a:t>Debilidades / necesidades </a:t>
            </a:r>
          </a:p>
          <a:p>
            <a:pPr algn="ctr"/>
            <a:r>
              <a:rPr lang="es-ES_tradnl" altLang="en-US" sz="1400" b="1" dirty="0">
                <a:solidFill>
                  <a:schemeClr val="bg1"/>
                </a:solidFill>
              </a:rPr>
              <a:t>del PNT / actores</a:t>
            </a:r>
          </a:p>
        </p:txBody>
      </p:sp>
      <p:sp>
        <p:nvSpPr>
          <p:cNvPr id="7" name="Rectangle 9"/>
          <p:cNvSpPr>
            <a:spLocks noChangeArrowheads="1"/>
          </p:cNvSpPr>
          <p:nvPr/>
        </p:nvSpPr>
        <p:spPr bwMode="auto">
          <a:xfrm>
            <a:off x="4355824" y="4386762"/>
            <a:ext cx="2250831" cy="838200"/>
          </a:xfrm>
          <a:prstGeom prst="rect">
            <a:avLst/>
          </a:prstGeom>
          <a:gradFill rotWithShape="1">
            <a:gsLst>
              <a:gs pos="0">
                <a:srgbClr val="FF9933"/>
              </a:gs>
              <a:gs pos="50000">
                <a:srgbClr val="FF9933">
                  <a:gamma/>
                  <a:shade val="46275"/>
                  <a:invGamma/>
                </a:srgbClr>
              </a:gs>
              <a:gs pos="100000">
                <a:srgbClr val="FF9933"/>
              </a:gs>
            </a:gsLst>
            <a:lin ang="5400000" scaled="1"/>
          </a:gra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s-ES_tradnl" altLang="en-US" sz="1400" b="1" dirty="0">
                <a:solidFill>
                  <a:schemeClr val="bg1"/>
                </a:solidFill>
              </a:rPr>
              <a:t>Debilidades / necesidades </a:t>
            </a:r>
          </a:p>
          <a:p>
            <a:pPr algn="ctr"/>
            <a:r>
              <a:rPr lang="es-ES_tradnl" altLang="en-US" sz="1400" b="1" dirty="0">
                <a:solidFill>
                  <a:schemeClr val="bg1"/>
                </a:solidFill>
              </a:rPr>
              <a:t>Del SS</a:t>
            </a:r>
          </a:p>
        </p:txBody>
      </p:sp>
      <p:sp>
        <p:nvSpPr>
          <p:cNvPr id="16" name="Rectangle 15"/>
          <p:cNvSpPr>
            <a:spLocks noChangeArrowheads="1"/>
          </p:cNvSpPr>
          <p:nvPr/>
        </p:nvSpPr>
        <p:spPr bwMode="auto">
          <a:xfrm>
            <a:off x="6765475" y="1700200"/>
            <a:ext cx="1281570" cy="3162672"/>
          </a:xfrm>
          <a:prstGeom prst="rect">
            <a:avLst/>
          </a:prstGeom>
          <a:gradFill rotWithShape="1">
            <a:gsLst>
              <a:gs pos="0">
                <a:srgbClr val="CC0000"/>
              </a:gs>
              <a:gs pos="50000">
                <a:srgbClr val="CC0000">
                  <a:gamma/>
                  <a:shade val="46275"/>
                  <a:invGamma/>
                </a:srgbClr>
              </a:gs>
              <a:gs pos="100000">
                <a:srgbClr val="CC0000"/>
              </a:gs>
            </a:gsLst>
            <a:lin ang="5400000" scaled="1"/>
          </a:gra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nchor="ctr"/>
          <a:lstStyle/>
          <a:p>
            <a:pPr algn="ctr"/>
            <a:r>
              <a:rPr lang="es-ES_tradnl" altLang="en-US" sz="1400" b="1" dirty="0" smtClean="0">
                <a:solidFill>
                  <a:schemeClr val="bg1"/>
                </a:solidFill>
              </a:rPr>
              <a:t>Plan Estratégico Nacional</a:t>
            </a:r>
            <a:endParaRPr lang="es-ES_tradnl" altLang="en-US" sz="1400" b="1" dirty="0">
              <a:solidFill>
                <a:schemeClr val="bg1"/>
              </a:solidFill>
            </a:endParaRPr>
          </a:p>
        </p:txBody>
      </p:sp>
      <p:sp>
        <p:nvSpPr>
          <p:cNvPr id="5" name="TextBox 4"/>
          <p:cNvSpPr txBox="1"/>
          <p:nvPr/>
        </p:nvSpPr>
        <p:spPr>
          <a:xfrm>
            <a:off x="450927" y="332657"/>
            <a:ext cx="7976271" cy="612645"/>
          </a:xfrm>
          <a:prstGeom prst="rect">
            <a:avLst/>
          </a:prstGeom>
          <a:noFill/>
        </p:spPr>
        <p:txBody>
          <a:bodyPr wrap="square" tIns="90000" bIns="90000" rtlCol="0">
            <a:spAutoFit/>
          </a:bodyPr>
          <a:lstStyle/>
          <a:p>
            <a:r>
              <a:rPr lang="es-ES" sz="2800" b="1" dirty="0" smtClean="0"/>
              <a:t>Plan Estratégico Nacional 1</a:t>
            </a:r>
            <a:endParaRPr lang="en-US" sz="2800" b="1" dirty="0" err="1" smtClean="0"/>
          </a:p>
        </p:txBody>
      </p:sp>
    </p:spTree>
    <p:extLst>
      <p:ext uri="{BB962C8B-B14F-4D97-AF65-F5344CB8AC3E}">
        <p14:creationId xmlns:p14="http://schemas.microsoft.com/office/powerpoint/2010/main" xmlns="" val="987709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animBg="1"/>
      <p:bldP spid="7" grpId="0" animBg="1"/>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a:spLocks noChangeArrowheads="1"/>
          </p:cNvSpPr>
          <p:nvPr/>
        </p:nvSpPr>
        <p:spPr bwMode="auto">
          <a:xfrm>
            <a:off x="3934813" y="1700808"/>
            <a:ext cx="1281570" cy="3162672"/>
          </a:xfrm>
          <a:prstGeom prst="rect">
            <a:avLst/>
          </a:prstGeom>
          <a:gradFill rotWithShape="1">
            <a:gsLst>
              <a:gs pos="0">
                <a:srgbClr val="CC0000"/>
              </a:gs>
              <a:gs pos="50000">
                <a:srgbClr val="CC0000">
                  <a:gamma/>
                  <a:shade val="46275"/>
                  <a:invGamma/>
                </a:srgbClr>
              </a:gs>
              <a:gs pos="100000">
                <a:srgbClr val="CC0000"/>
              </a:gs>
            </a:gsLst>
            <a:lin ang="5400000" scaled="1"/>
          </a:gra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nchor="ctr"/>
          <a:lstStyle/>
          <a:p>
            <a:pPr algn="ctr"/>
            <a:r>
              <a:rPr lang="es-ES_tradnl" altLang="en-US" sz="1400" b="1" dirty="0" smtClean="0">
                <a:solidFill>
                  <a:schemeClr val="bg1"/>
                </a:solidFill>
              </a:rPr>
              <a:t>Plan Estratégico Nacional</a:t>
            </a:r>
            <a:endParaRPr lang="es-ES_tradnl" altLang="en-US" sz="1400" b="1" dirty="0">
              <a:solidFill>
                <a:schemeClr val="bg1"/>
              </a:solidFill>
            </a:endParaRPr>
          </a:p>
        </p:txBody>
      </p:sp>
      <p:pic>
        <p:nvPicPr>
          <p:cNvPr id="40345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16802" y="2357882"/>
            <a:ext cx="2858164" cy="174169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9" name="Rectangle 12"/>
          <p:cNvSpPr>
            <a:spLocks noChangeArrowheads="1"/>
          </p:cNvSpPr>
          <p:nvPr/>
        </p:nvSpPr>
        <p:spPr bwMode="auto">
          <a:xfrm>
            <a:off x="5378740" y="1700808"/>
            <a:ext cx="2250831" cy="1512168"/>
          </a:xfrm>
          <a:prstGeom prst="rect">
            <a:avLst/>
          </a:prstGeom>
          <a:gradFill rotWithShape="1">
            <a:gsLst>
              <a:gs pos="0">
                <a:srgbClr val="FF5050"/>
              </a:gs>
              <a:gs pos="50000">
                <a:srgbClr val="FF5050">
                  <a:gamma/>
                  <a:shade val="46275"/>
                  <a:invGamma/>
                </a:srgbClr>
              </a:gs>
              <a:gs pos="100000">
                <a:srgbClr val="FF5050"/>
              </a:gs>
            </a:gsLst>
            <a:lin ang="5400000" scaled="1"/>
          </a:gra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s-ES_tradnl" altLang="en-US" sz="1400" b="1" dirty="0" smtClean="0">
                <a:solidFill>
                  <a:schemeClr val="bg1"/>
                </a:solidFill>
              </a:rPr>
              <a:t>Estrategias (</a:t>
            </a:r>
            <a:r>
              <a:rPr lang="es-ES_tradnl" altLang="en-US" sz="1400" b="1" dirty="0" err="1" smtClean="0">
                <a:solidFill>
                  <a:schemeClr val="bg1"/>
                </a:solidFill>
              </a:rPr>
              <a:t>core</a:t>
            </a:r>
            <a:r>
              <a:rPr lang="es-ES_tradnl" altLang="en-US" sz="1400" b="1" dirty="0" smtClean="0">
                <a:solidFill>
                  <a:schemeClr val="bg1"/>
                </a:solidFill>
              </a:rPr>
              <a:t> plan)</a:t>
            </a:r>
            <a:endParaRPr lang="es-ES_tradnl" altLang="en-US" sz="1400" b="1" dirty="0">
              <a:solidFill>
                <a:schemeClr val="bg1"/>
              </a:solidFill>
            </a:endParaRPr>
          </a:p>
        </p:txBody>
      </p:sp>
      <p:sp>
        <p:nvSpPr>
          <p:cNvPr id="10" name="Rectangle 13"/>
          <p:cNvSpPr>
            <a:spLocks noChangeArrowheads="1"/>
          </p:cNvSpPr>
          <p:nvPr/>
        </p:nvSpPr>
        <p:spPr bwMode="auto">
          <a:xfrm>
            <a:off x="5378740" y="3302496"/>
            <a:ext cx="2250831" cy="457200"/>
          </a:xfrm>
          <a:prstGeom prst="rect">
            <a:avLst/>
          </a:prstGeom>
          <a:gradFill rotWithShape="1">
            <a:gsLst>
              <a:gs pos="0">
                <a:srgbClr val="FF5050"/>
              </a:gs>
              <a:gs pos="50000">
                <a:srgbClr val="FF5050">
                  <a:gamma/>
                  <a:shade val="46275"/>
                  <a:invGamma/>
                </a:srgbClr>
              </a:gs>
              <a:gs pos="100000">
                <a:srgbClr val="FF5050"/>
              </a:gs>
            </a:gsLst>
            <a:lin ang="5400000" scaled="1"/>
          </a:gra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s-ES_tradnl" altLang="en-US" sz="1400" b="1" dirty="0" smtClean="0">
                <a:solidFill>
                  <a:schemeClr val="bg1"/>
                </a:solidFill>
              </a:rPr>
              <a:t>Monitoreo y Evaluación</a:t>
            </a:r>
            <a:endParaRPr lang="es-ES_tradnl" altLang="en-US" sz="1400" b="1" dirty="0">
              <a:solidFill>
                <a:schemeClr val="bg1"/>
              </a:solidFill>
            </a:endParaRPr>
          </a:p>
        </p:txBody>
      </p:sp>
      <p:sp>
        <p:nvSpPr>
          <p:cNvPr id="11" name="Rectangle 14"/>
          <p:cNvSpPr>
            <a:spLocks noChangeArrowheads="1"/>
          </p:cNvSpPr>
          <p:nvPr/>
        </p:nvSpPr>
        <p:spPr bwMode="auto">
          <a:xfrm>
            <a:off x="5378740" y="3835896"/>
            <a:ext cx="2250831" cy="457200"/>
          </a:xfrm>
          <a:prstGeom prst="rect">
            <a:avLst/>
          </a:prstGeom>
          <a:gradFill rotWithShape="1">
            <a:gsLst>
              <a:gs pos="0">
                <a:srgbClr val="FF5050"/>
              </a:gs>
              <a:gs pos="50000">
                <a:srgbClr val="FF5050">
                  <a:gamma/>
                  <a:shade val="46275"/>
                  <a:invGamma/>
                </a:srgbClr>
              </a:gs>
              <a:gs pos="100000">
                <a:srgbClr val="FF5050"/>
              </a:gs>
            </a:gsLst>
            <a:lin ang="5400000" scaled="1"/>
          </a:gra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s-ES_tradnl" altLang="en-US" sz="1400" b="1" dirty="0" smtClean="0">
                <a:solidFill>
                  <a:schemeClr val="bg1"/>
                </a:solidFill>
              </a:rPr>
              <a:t>Presupuesto</a:t>
            </a:r>
            <a:endParaRPr lang="es-ES_tradnl" altLang="en-US" sz="1400" b="1" dirty="0">
              <a:solidFill>
                <a:schemeClr val="bg1"/>
              </a:solidFill>
            </a:endParaRPr>
          </a:p>
        </p:txBody>
      </p:sp>
      <p:sp>
        <p:nvSpPr>
          <p:cNvPr id="12" name="Rectangle 14"/>
          <p:cNvSpPr>
            <a:spLocks noChangeArrowheads="1"/>
          </p:cNvSpPr>
          <p:nvPr/>
        </p:nvSpPr>
        <p:spPr bwMode="auto">
          <a:xfrm>
            <a:off x="5369627" y="4339952"/>
            <a:ext cx="2250831" cy="457200"/>
          </a:xfrm>
          <a:prstGeom prst="rect">
            <a:avLst/>
          </a:prstGeom>
          <a:gradFill rotWithShape="1">
            <a:gsLst>
              <a:gs pos="0">
                <a:srgbClr val="FF5050"/>
              </a:gs>
              <a:gs pos="50000">
                <a:srgbClr val="FF5050">
                  <a:gamma/>
                  <a:shade val="46275"/>
                  <a:invGamma/>
                </a:srgbClr>
              </a:gs>
              <a:gs pos="100000">
                <a:srgbClr val="FF5050"/>
              </a:gs>
            </a:gsLst>
            <a:lin ang="5400000" scaled="1"/>
          </a:gra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s-ES_tradnl" altLang="en-US" sz="1400" b="1" dirty="0" err="1" smtClean="0">
                <a:solidFill>
                  <a:schemeClr val="bg1"/>
                </a:solidFill>
              </a:rPr>
              <a:t>Operacionalizaci</a:t>
            </a:r>
            <a:r>
              <a:rPr lang="es-ES_tradnl" altLang="en-US" sz="1400" b="1" dirty="0" err="1">
                <a:solidFill>
                  <a:schemeClr val="bg1"/>
                </a:solidFill>
              </a:rPr>
              <a:t>ó</a:t>
            </a:r>
            <a:r>
              <a:rPr lang="es-ES_tradnl" altLang="en-US" sz="1400" b="1" dirty="0" err="1" smtClean="0">
                <a:solidFill>
                  <a:schemeClr val="bg1"/>
                </a:solidFill>
              </a:rPr>
              <a:t>n</a:t>
            </a:r>
            <a:r>
              <a:rPr lang="es-ES_tradnl" altLang="en-US" sz="1400" b="1" dirty="0" smtClean="0">
                <a:solidFill>
                  <a:schemeClr val="bg1"/>
                </a:solidFill>
              </a:rPr>
              <a:t> y AT</a:t>
            </a:r>
            <a:endParaRPr lang="es-ES_tradnl" altLang="en-US" sz="1400" b="1" dirty="0">
              <a:solidFill>
                <a:schemeClr val="bg1"/>
              </a:solidFill>
            </a:endParaRPr>
          </a:p>
        </p:txBody>
      </p:sp>
      <p:sp>
        <p:nvSpPr>
          <p:cNvPr id="8" name="TextBox 7"/>
          <p:cNvSpPr txBox="1"/>
          <p:nvPr/>
        </p:nvSpPr>
        <p:spPr>
          <a:xfrm>
            <a:off x="450927" y="332657"/>
            <a:ext cx="7976271" cy="612645"/>
          </a:xfrm>
          <a:prstGeom prst="rect">
            <a:avLst/>
          </a:prstGeom>
          <a:noFill/>
        </p:spPr>
        <p:txBody>
          <a:bodyPr wrap="square" tIns="90000" bIns="90000" rtlCol="0">
            <a:spAutoFit/>
          </a:bodyPr>
          <a:lstStyle/>
          <a:p>
            <a:r>
              <a:rPr lang="es-ES" sz="2800" b="1" dirty="0"/>
              <a:t>Plan Estratégico Nacional </a:t>
            </a:r>
            <a:r>
              <a:rPr lang="es-ES" sz="2800" b="1" dirty="0" smtClean="0"/>
              <a:t>2</a:t>
            </a:r>
            <a:endParaRPr lang="en-US" sz="2800" b="1" dirty="0" err="1"/>
          </a:p>
        </p:txBody>
      </p:sp>
    </p:spTree>
    <p:extLst>
      <p:ext uri="{BB962C8B-B14F-4D97-AF65-F5344CB8AC3E}">
        <p14:creationId xmlns:p14="http://schemas.microsoft.com/office/powerpoint/2010/main" xmlns="" val="2418105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p:cNvSpPr>
            <a:spLocks noChangeArrowheads="1"/>
          </p:cNvSpPr>
          <p:nvPr/>
        </p:nvSpPr>
        <p:spPr bwMode="auto">
          <a:xfrm>
            <a:off x="4979926" y="3068960"/>
            <a:ext cx="3247865" cy="1080120"/>
          </a:xfrm>
          <a:prstGeom prst="rect">
            <a:avLst/>
          </a:prstGeom>
          <a:gradFill rotWithShape="1">
            <a:gsLst>
              <a:gs pos="0">
                <a:srgbClr val="669900"/>
              </a:gs>
              <a:gs pos="50000">
                <a:srgbClr val="669900">
                  <a:gamma/>
                  <a:shade val="46275"/>
                  <a:invGamma/>
                </a:srgbClr>
              </a:gs>
              <a:gs pos="100000">
                <a:srgbClr val="669900"/>
              </a:gs>
            </a:gsLst>
            <a:lin ang="5400000" scaled="1"/>
          </a:gra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nchor="ctr">
            <a:normAutofit fontScale="92500" lnSpcReduction="10000"/>
          </a:bodyPr>
          <a:lstStyle/>
          <a:p>
            <a:pPr algn="ctr"/>
            <a:r>
              <a:rPr lang="es-ES_tradnl" altLang="en-US" sz="1400" b="1" dirty="0" smtClean="0">
                <a:solidFill>
                  <a:schemeClr val="bg1"/>
                </a:solidFill>
              </a:rPr>
              <a:t>Costo efectividad:</a:t>
            </a:r>
          </a:p>
          <a:p>
            <a:pPr marL="285750" indent="-285750">
              <a:buFont typeface="Arial" panose="020B0604020202020204" pitchFamily="34" charset="0"/>
              <a:buChar char="•"/>
            </a:pPr>
            <a:r>
              <a:rPr lang="es-ES_tradnl" altLang="en-US" sz="1400" b="1" dirty="0" smtClean="0">
                <a:solidFill>
                  <a:schemeClr val="bg1"/>
                </a:solidFill>
              </a:rPr>
              <a:t>DOTS</a:t>
            </a:r>
          </a:p>
          <a:p>
            <a:pPr marL="285750" indent="-285750">
              <a:buFont typeface="Arial" panose="020B0604020202020204" pitchFamily="34" charset="0"/>
              <a:buChar char="•"/>
            </a:pPr>
            <a:r>
              <a:rPr lang="es-ES_tradnl" altLang="en-US" sz="1400" b="1" dirty="0" smtClean="0">
                <a:solidFill>
                  <a:schemeClr val="bg1"/>
                </a:solidFill>
              </a:rPr>
              <a:t>Grupos mas afectados</a:t>
            </a:r>
          </a:p>
          <a:p>
            <a:pPr marL="285750" indent="-285750">
              <a:buFont typeface="Arial" panose="020B0604020202020204" pitchFamily="34" charset="0"/>
              <a:buChar char="•"/>
            </a:pPr>
            <a:r>
              <a:rPr lang="es-ES_tradnl" altLang="en-US" sz="1400" b="1" dirty="0" smtClean="0">
                <a:solidFill>
                  <a:schemeClr val="bg1"/>
                </a:solidFill>
              </a:rPr>
              <a:t>Áreas geográficas o zonas con mayor carga</a:t>
            </a:r>
            <a:endParaRPr lang="es-ES_tradnl" altLang="en-US" sz="1400" b="1" dirty="0">
              <a:solidFill>
                <a:schemeClr val="bg1"/>
              </a:solidFill>
            </a:endParaRPr>
          </a:p>
        </p:txBody>
      </p:sp>
      <p:sp>
        <p:nvSpPr>
          <p:cNvPr id="3" name="Rectangle 11"/>
          <p:cNvSpPr>
            <a:spLocks noChangeArrowheads="1"/>
          </p:cNvSpPr>
          <p:nvPr/>
        </p:nvSpPr>
        <p:spPr bwMode="auto">
          <a:xfrm>
            <a:off x="4979926" y="4365104"/>
            <a:ext cx="3247865" cy="889248"/>
          </a:xfrm>
          <a:prstGeom prst="rect">
            <a:avLst/>
          </a:prstGeom>
          <a:gradFill rotWithShape="1">
            <a:gsLst>
              <a:gs pos="0">
                <a:srgbClr val="808000"/>
              </a:gs>
              <a:gs pos="50000">
                <a:srgbClr val="808000">
                  <a:gamma/>
                  <a:shade val="46275"/>
                  <a:invGamma/>
                </a:srgbClr>
              </a:gs>
              <a:gs pos="100000">
                <a:srgbClr val="808000"/>
              </a:gs>
            </a:gsLst>
            <a:lin ang="5400000" scaled="1"/>
          </a:gra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s-ES_tradnl" altLang="en-US" sz="1400" b="1" dirty="0" smtClean="0">
                <a:solidFill>
                  <a:schemeClr val="bg1"/>
                </a:solidFill>
              </a:rPr>
              <a:t>Mayor riesgo:</a:t>
            </a:r>
          </a:p>
          <a:p>
            <a:pPr marL="285750" indent="-285750">
              <a:buFont typeface="Arial" panose="020B0604020202020204" pitchFamily="34" charset="0"/>
              <a:buChar char="•"/>
            </a:pPr>
            <a:r>
              <a:rPr lang="es-ES_tradnl" altLang="en-US" sz="1400" b="1" dirty="0" err="1" smtClean="0">
                <a:solidFill>
                  <a:schemeClr val="bg1"/>
                </a:solidFill>
              </a:rPr>
              <a:t>pvvs</a:t>
            </a:r>
            <a:endParaRPr lang="es-ES_tradnl" altLang="en-US" sz="1400" b="1" dirty="0" smtClean="0">
              <a:solidFill>
                <a:schemeClr val="bg1"/>
              </a:solidFill>
            </a:endParaRPr>
          </a:p>
          <a:p>
            <a:pPr marL="285750" indent="-285750">
              <a:buFont typeface="Arial" panose="020B0604020202020204" pitchFamily="34" charset="0"/>
              <a:buChar char="•"/>
            </a:pPr>
            <a:r>
              <a:rPr lang="es-ES_tradnl" altLang="en-US" sz="1400" b="1" dirty="0" smtClean="0">
                <a:solidFill>
                  <a:schemeClr val="bg1"/>
                </a:solidFill>
              </a:rPr>
              <a:t>TB MDR</a:t>
            </a:r>
          </a:p>
          <a:p>
            <a:pPr algn="ctr"/>
            <a:endParaRPr lang="es-ES_tradnl" altLang="en-US" sz="1400" b="1" dirty="0">
              <a:solidFill>
                <a:schemeClr val="bg1"/>
              </a:solidFill>
            </a:endParaRPr>
          </a:p>
        </p:txBody>
      </p:sp>
      <p:sp>
        <p:nvSpPr>
          <p:cNvPr id="4" name="Rectangle 4"/>
          <p:cNvSpPr>
            <a:spLocks noChangeArrowheads="1"/>
          </p:cNvSpPr>
          <p:nvPr/>
        </p:nvSpPr>
        <p:spPr bwMode="auto">
          <a:xfrm>
            <a:off x="4970814" y="1556792"/>
            <a:ext cx="3256977" cy="1296144"/>
          </a:xfrm>
          <a:prstGeom prst="rect">
            <a:avLst/>
          </a:prstGeom>
          <a:gradFill rotWithShape="1">
            <a:gsLst>
              <a:gs pos="0">
                <a:srgbClr val="99CC00"/>
              </a:gs>
              <a:gs pos="50000">
                <a:srgbClr val="99CC00">
                  <a:gamma/>
                  <a:shade val="46275"/>
                  <a:invGamma/>
                </a:srgbClr>
              </a:gs>
              <a:gs pos="100000">
                <a:srgbClr val="99CC00"/>
              </a:gs>
            </a:gsLst>
            <a:lin ang="5400000" scaled="1"/>
          </a:gra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nchor="ctr">
            <a:normAutofit/>
          </a:bodyPr>
          <a:lstStyle/>
          <a:p>
            <a:pPr algn="ctr"/>
            <a:r>
              <a:rPr lang="es-ES_tradnl" altLang="en-US" sz="1400" b="1" dirty="0" smtClean="0">
                <a:solidFill>
                  <a:schemeClr val="bg1"/>
                </a:solidFill>
              </a:rPr>
              <a:t>Mayor impacto en:</a:t>
            </a:r>
          </a:p>
          <a:p>
            <a:pPr marL="285750" indent="-285750">
              <a:buFont typeface="Arial" panose="020B0604020202020204" pitchFamily="34" charset="0"/>
              <a:buChar char="•"/>
            </a:pPr>
            <a:r>
              <a:rPr lang="es-ES_tradnl" altLang="en-US" sz="1400" b="1" dirty="0" smtClean="0">
                <a:solidFill>
                  <a:schemeClr val="bg1"/>
                </a:solidFill>
              </a:rPr>
              <a:t>Acceso a diagnostico y tratamiento</a:t>
            </a:r>
          </a:p>
          <a:p>
            <a:pPr marL="285750" indent="-285750">
              <a:buFont typeface="Arial" panose="020B0604020202020204" pitchFamily="34" charset="0"/>
              <a:buChar char="•"/>
            </a:pPr>
            <a:r>
              <a:rPr lang="es-ES_tradnl" altLang="en-US" sz="1400" b="1" dirty="0" smtClean="0">
                <a:solidFill>
                  <a:schemeClr val="bg1"/>
                </a:solidFill>
              </a:rPr>
              <a:t>Reducción de incidencia</a:t>
            </a:r>
          </a:p>
          <a:p>
            <a:pPr marL="285750" indent="-285750">
              <a:buFont typeface="Arial" panose="020B0604020202020204" pitchFamily="34" charset="0"/>
              <a:buChar char="•"/>
            </a:pPr>
            <a:r>
              <a:rPr lang="es-ES_tradnl" altLang="en-US" sz="1400" b="1" dirty="0" smtClean="0">
                <a:solidFill>
                  <a:schemeClr val="bg1"/>
                </a:solidFill>
              </a:rPr>
              <a:t>Reducción de mortalidad</a:t>
            </a:r>
            <a:endParaRPr lang="es-ES_tradnl" altLang="en-US" sz="1400" b="1" dirty="0">
              <a:solidFill>
                <a:schemeClr val="bg1"/>
              </a:solidFill>
            </a:endParaRPr>
          </a:p>
        </p:txBody>
      </p:sp>
      <p:pic>
        <p:nvPicPr>
          <p:cNvPr id="404483"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4458" y="1331711"/>
            <a:ext cx="2554472" cy="226219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8" name="Rectangle 12"/>
          <p:cNvSpPr>
            <a:spLocks noChangeArrowheads="1"/>
          </p:cNvSpPr>
          <p:nvPr/>
        </p:nvSpPr>
        <p:spPr bwMode="auto">
          <a:xfrm>
            <a:off x="2938930" y="1332756"/>
            <a:ext cx="1898946" cy="4040460"/>
          </a:xfrm>
          <a:prstGeom prst="rect">
            <a:avLst/>
          </a:prstGeom>
          <a:gradFill rotWithShape="1">
            <a:gsLst>
              <a:gs pos="0">
                <a:srgbClr val="336699"/>
              </a:gs>
              <a:gs pos="50000">
                <a:srgbClr val="336699">
                  <a:gamma/>
                  <a:shade val="46275"/>
                  <a:invGamma/>
                </a:srgbClr>
              </a:gs>
              <a:gs pos="100000">
                <a:srgbClr val="336699"/>
              </a:gs>
            </a:gsLst>
            <a:lin ang="5400000" scaled="1"/>
          </a:gra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s-ES_tradnl" altLang="en-US" b="1" dirty="0" smtClean="0">
                <a:solidFill>
                  <a:schemeClr val="bg1"/>
                </a:solidFill>
              </a:rPr>
              <a:t>Priorización</a:t>
            </a:r>
            <a:endParaRPr lang="es-ES_tradnl" altLang="en-US" b="1" dirty="0">
              <a:solidFill>
                <a:schemeClr val="bg1"/>
              </a:solidFill>
            </a:endParaRPr>
          </a:p>
        </p:txBody>
      </p:sp>
      <p:sp>
        <p:nvSpPr>
          <p:cNvPr id="7" name="TextBox 6"/>
          <p:cNvSpPr txBox="1"/>
          <p:nvPr/>
        </p:nvSpPr>
        <p:spPr>
          <a:xfrm>
            <a:off x="450927" y="332657"/>
            <a:ext cx="7976271" cy="612645"/>
          </a:xfrm>
          <a:prstGeom prst="rect">
            <a:avLst/>
          </a:prstGeom>
          <a:noFill/>
        </p:spPr>
        <p:txBody>
          <a:bodyPr wrap="square" tIns="90000" bIns="90000" rtlCol="0">
            <a:spAutoFit/>
          </a:bodyPr>
          <a:lstStyle/>
          <a:p>
            <a:r>
              <a:rPr lang="es-ES" sz="2800" b="1" dirty="0" smtClean="0"/>
              <a:t>Priorización de intervenciones 1</a:t>
            </a:r>
            <a:endParaRPr lang="en-US" sz="2800" b="1" dirty="0" err="1" smtClean="0"/>
          </a:p>
        </p:txBody>
      </p:sp>
    </p:spTree>
    <p:extLst>
      <p:ext uri="{BB962C8B-B14F-4D97-AF65-F5344CB8AC3E}">
        <p14:creationId xmlns:p14="http://schemas.microsoft.com/office/powerpoint/2010/main" xmlns="" val="4187004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p:cNvSpPr>
            <a:spLocks noChangeArrowheads="1"/>
          </p:cNvSpPr>
          <p:nvPr/>
        </p:nvSpPr>
        <p:spPr bwMode="auto">
          <a:xfrm>
            <a:off x="4979926" y="3068960"/>
            <a:ext cx="3247865" cy="1512168"/>
          </a:xfrm>
          <a:prstGeom prst="rect">
            <a:avLst/>
          </a:prstGeom>
          <a:gradFill rotWithShape="1">
            <a:gsLst>
              <a:gs pos="0">
                <a:srgbClr val="669900"/>
              </a:gs>
              <a:gs pos="50000">
                <a:srgbClr val="669900">
                  <a:gamma/>
                  <a:shade val="46275"/>
                  <a:invGamma/>
                </a:srgbClr>
              </a:gs>
              <a:gs pos="100000">
                <a:srgbClr val="669900"/>
              </a:gs>
            </a:gsLst>
            <a:lin ang="5400000" scaled="1"/>
          </a:gra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nchor="ctr">
            <a:noAutofit/>
          </a:bodyPr>
          <a:lstStyle/>
          <a:p>
            <a:pPr algn="ctr"/>
            <a:r>
              <a:rPr lang="es-ES_tradnl" altLang="en-US" b="1" dirty="0" smtClean="0">
                <a:solidFill>
                  <a:schemeClr val="bg1"/>
                </a:solidFill>
              </a:rPr>
              <a:t>Costo efectividad:</a:t>
            </a:r>
          </a:p>
          <a:p>
            <a:pPr marL="285750" indent="-285750">
              <a:buFont typeface="Arial" panose="020B0604020202020204" pitchFamily="34" charset="0"/>
              <a:buChar char="•"/>
            </a:pPr>
            <a:r>
              <a:rPr lang="es-ES_tradnl" altLang="en-US" b="1" dirty="0" smtClean="0">
                <a:solidFill>
                  <a:schemeClr val="bg1"/>
                </a:solidFill>
              </a:rPr>
              <a:t>DOTS</a:t>
            </a:r>
          </a:p>
          <a:p>
            <a:pPr marL="285750" indent="-285750">
              <a:buFont typeface="Arial" panose="020B0604020202020204" pitchFamily="34" charset="0"/>
              <a:buChar char="•"/>
            </a:pPr>
            <a:r>
              <a:rPr lang="es-ES_tradnl" altLang="en-US" b="1" dirty="0" smtClean="0">
                <a:solidFill>
                  <a:schemeClr val="bg1"/>
                </a:solidFill>
              </a:rPr>
              <a:t>Grupos mas afectados</a:t>
            </a:r>
          </a:p>
          <a:p>
            <a:pPr marL="285750" indent="-285750">
              <a:buFont typeface="Arial" panose="020B0604020202020204" pitchFamily="34" charset="0"/>
              <a:buChar char="•"/>
            </a:pPr>
            <a:r>
              <a:rPr lang="es-ES_tradnl" altLang="en-US" b="1" dirty="0" smtClean="0">
                <a:solidFill>
                  <a:schemeClr val="bg1"/>
                </a:solidFill>
              </a:rPr>
              <a:t>Áreas geográficas o zonas con mayor carga</a:t>
            </a:r>
            <a:endParaRPr lang="es-ES_tradnl" altLang="en-US" b="1" dirty="0">
              <a:solidFill>
                <a:schemeClr val="bg1"/>
              </a:solidFill>
            </a:endParaRPr>
          </a:p>
        </p:txBody>
      </p:sp>
      <p:sp>
        <p:nvSpPr>
          <p:cNvPr id="3" name="Rectangle 11"/>
          <p:cNvSpPr>
            <a:spLocks noChangeArrowheads="1"/>
          </p:cNvSpPr>
          <p:nvPr/>
        </p:nvSpPr>
        <p:spPr bwMode="auto">
          <a:xfrm>
            <a:off x="5037282" y="4797152"/>
            <a:ext cx="3247865" cy="1080120"/>
          </a:xfrm>
          <a:prstGeom prst="rect">
            <a:avLst/>
          </a:prstGeom>
          <a:gradFill rotWithShape="1">
            <a:gsLst>
              <a:gs pos="0">
                <a:srgbClr val="808000"/>
              </a:gs>
              <a:gs pos="50000">
                <a:srgbClr val="808000">
                  <a:gamma/>
                  <a:shade val="46275"/>
                  <a:invGamma/>
                </a:srgbClr>
              </a:gs>
              <a:gs pos="100000">
                <a:srgbClr val="808000"/>
              </a:gs>
            </a:gsLst>
            <a:lin ang="5400000" scaled="1"/>
          </a:gra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s-ES_tradnl" altLang="en-US" b="1" dirty="0" smtClean="0">
                <a:solidFill>
                  <a:schemeClr val="bg1"/>
                </a:solidFill>
              </a:rPr>
              <a:t>Mayor riesgo:</a:t>
            </a:r>
          </a:p>
          <a:p>
            <a:pPr marL="285750" indent="-285750">
              <a:buFont typeface="Arial" panose="020B0604020202020204" pitchFamily="34" charset="0"/>
              <a:buChar char="•"/>
            </a:pPr>
            <a:r>
              <a:rPr lang="es-ES_tradnl" altLang="en-US" b="1" dirty="0" err="1" smtClean="0">
                <a:solidFill>
                  <a:schemeClr val="bg1"/>
                </a:solidFill>
              </a:rPr>
              <a:t>pvvs</a:t>
            </a:r>
            <a:endParaRPr lang="es-ES_tradnl" altLang="en-US" b="1" dirty="0" smtClean="0">
              <a:solidFill>
                <a:schemeClr val="bg1"/>
              </a:solidFill>
            </a:endParaRPr>
          </a:p>
          <a:p>
            <a:pPr marL="285750" indent="-285750">
              <a:buFont typeface="Arial" panose="020B0604020202020204" pitchFamily="34" charset="0"/>
              <a:buChar char="•"/>
            </a:pPr>
            <a:r>
              <a:rPr lang="es-ES_tradnl" altLang="en-US" b="1" dirty="0" smtClean="0">
                <a:solidFill>
                  <a:schemeClr val="bg1"/>
                </a:solidFill>
              </a:rPr>
              <a:t>TB MDR</a:t>
            </a:r>
          </a:p>
          <a:p>
            <a:pPr algn="ctr"/>
            <a:endParaRPr lang="es-ES_tradnl" altLang="en-US" sz="1400" b="1" dirty="0">
              <a:solidFill>
                <a:schemeClr val="bg1"/>
              </a:solidFill>
            </a:endParaRPr>
          </a:p>
        </p:txBody>
      </p:sp>
      <p:sp>
        <p:nvSpPr>
          <p:cNvPr id="4" name="Rectangle 4"/>
          <p:cNvSpPr>
            <a:spLocks noChangeArrowheads="1"/>
          </p:cNvSpPr>
          <p:nvPr/>
        </p:nvSpPr>
        <p:spPr bwMode="auto">
          <a:xfrm>
            <a:off x="4970814" y="1412776"/>
            <a:ext cx="3256977" cy="1440160"/>
          </a:xfrm>
          <a:prstGeom prst="rect">
            <a:avLst/>
          </a:prstGeom>
          <a:gradFill rotWithShape="1">
            <a:gsLst>
              <a:gs pos="0">
                <a:srgbClr val="99CC00"/>
              </a:gs>
              <a:gs pos="50000">
                <a:srgbClr val="99CC00">
                  <a:gamma/>
                  <a:shade val="46275"/>
                  <a:invGamma/>
                </a:srgbClr>
              </a:gs>
              <a:gs pos="100000">
                <a:srgbClr val="99CC00"/>
              </a:gs>
            </a:gsLst>
            <a:lin ang="5400000" scaled="1"/>
          </a:gra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nchor="ctr">
            <a:noAutofit/>
          </a:bodyPr>
          <a:lstStyle/>
          <a:p>
            <a:pPr algn="ctr"/>
            <a:r>
              <a:rPr lang="es-ES_tradnl" altLang="en-US" b="1" dirty="0" smtClean="0">
                <a:solidFill>
                  <a:schemeClr val="bg1"/>
                </a:solidFill>
              </a:rPr>
              <a:t>Mayor impacto en:</a:t>
            </a:r>
          </a:p>
          <a:p>
            <a:pPr marL="285750" indent="-285750">
              <a:buFont typeface="Arial" panose="020B0604020202020204" pitchFamily="34" charset="0"/>
              <a:buChar char="•"/>
            </a:pPr>
            <a:r>
              <a:rPr lang="es-ES_tradnl" altLang="en-US" b="1" dirty="0" smtClean="0">
                <a:solidFill>
                  <a:schemeClr val="bg1"/>
                </a:solidFill>
              </a:rPr>
              <a:t>Acceso a diagnostico y tratamiento</a:t>
            </a:r>
          </a:p>
          <a:p>
            <a:pPr marL="285750" indent="-285750">
              <a:buFont typeface="Arial" panose="020B0604020202020204" pitchFamily="34" charset="0"/>
              <a:buChar char="•"/>
            </a:pPr>
            <a:r>
              <a:rPr lang="es-ES_tradnl" altLang="en-US" b="1" dirty="0" smtClean="0">
                <a:solidFill>
                  <a:schemeClr val="bg1"/>
                </a:solidFill>
              </a:rPr>
              <a:t>Reducción de incidencia</a:t>
            </a:r>
          </a:p>
          <a:p>
            <a:pPr marL="285750" indent="-285750">
              <a:buFont typeface="Arial" panose="020B0604020202020204" pitchFamily="34" charset="0"/>
              <a:buChar char="•"/>
            </a:pPr>
            <a:r>
              <a:rPr lang="es-ES_tradnl" altLang="en-US" b="1" dirty="0" smtClean="0">
                <a:solidFill>
                  <a:schemeClr val="bg1"/>
                </a:solidFill>
              </a:rPr>
              <a:t>Reducción de mortalidad</a:t>
            </a:r>
            <a:endParaRPr lang="es-ES_tradnl" altLang="en-US" b="1" dirty="0">
              <a:solidFill>
                <a:schemeClr val="bg1"/>
              </a:solidFill>
            </a:endParaRPr>
          </a:p>
        </p:txBody>
      </p:sp>
      <p:pic>
        <p:nvPicPr>
          <p:cNvPr id="404483"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4458" y="1331711"/>
            <a:ext cx="2554472" cy="226219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8" name="Rectangle 12"/>
          <p:cNvSpPr>
            <a:spLocks noChangeArrowheads="1"/>
          </p:cNvSpPr>
          <p:nvPr/>
        </p:nvSpPr>
        <p:spPr bwMode="auto">
          <a:xfrm>
            <a:off x="2938930" y="1412776"/>
            <a:ext cx="1898946" cy="4464496"/>
          </a:xfrm>
          <a:prstGeom prst="rect">
            <a:avLst/>
          </a:prstGeom>
          <a:gradFill rotWithShape="1">
            <a:gsLst>
              <a:gs pos="0">
                <a:srgbClr val="336699"/>
              </a:gs>
              <a:gs pos="50000">
                <a:srgbClr val="336699">
                  <a:gamma/>
                  <a:shade val="46275"/>
                  <a:invGamma/>
                </a:srgbClr>
              </a:gs>
              <a:gs pos="100000">
                <a:srgbClr val="336699"/>
              </a:gs>
            </a:gsLst>
            <a:lin ang="5400000" scaled="1"/>
          </a:gra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s-ES_tradnl" altLang="en-US" b="1" dirty="0" smtClean="0">
                <a:solidFill>
                  <a:schemeClr val="bg1"/>
                </a:solidFill>
              </a:rPr>
              <a:t>Priorización</a:t>
            </a:r>
            <a:endParaRPr lang="es-ES_tradnl" altLang="en-US" b="1" dirty="0">
              <a:solidFill>
                <a:schemeClr val="bg1"/>
              </a:solidFill>
            </a:endParaRPr>
          </a:p>
        </p:txBody>
      </p:sp>
      <p:sp>
        <p:nvSpPr>
          <p:cNvPr id="7" name="TextBox 6"/>
          <p:cNvSpPr txBox="1"/>
          <p:nvPr/>
        </p:nvSpPr>
        <p:spPr>
          <a:xfrm>
            <a:off x="450927" y="332657"/>
            <a:ext cx="7976271" cy="612645"/>
          </a:xfrm>
          <a:prstGeom prst="rect">
            <a:avLst/>
          </a:prstGeom>
          <a:noFill/>
        </p:spPr>
        <p:txBody>
          <a:bodyPr wrap="square" tIns="90000" bIns="90000" rtlCol="0">
            <a:spAutoFit/>
          </a:bodyPr>
          <a:lstStyle/>
          <a:p>
            <a:r>
              <a:rPr lang="es-ES" sz="2800" b="1" dirty="0"/>
              <a:t>Priorización de intervenciones </a:t>
            </a:r>
            <a:endParaRPr lang="en-US" sz="2800" b="1" dirty="0" err="1"/>
          </a:p>
        </p:txBody>
      </p:sp>
    </p:spTree>
    <p:extLst>
      <p:ext uri="{BB962C8B-B14F-4D97-AF65-F5344CB8AC3E}">
        <p14:creationId xmlns:p14="http://schemas.microsoft.com/office/powerpoint/2010/main" xmlns="" val="2820344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z="2800" dirty="0" smtClean="0"/>
              <a:t>Se </a:t>
            </a:r>
            <a:r>
              <a:rPr lang="es-ES" sz="2800" dirty="0" err="1" smtClean="0"/>
              <a:t>compartio</a:t>
            </a:r>
            <a:r>
              <a:rPr lang="es-ES" sz="2800" dirty="0" smtClean="0"/>
              <a:t> los enlaces y los Recursos </a:t>
            </a:r>
            <a:r>
              <a:rPr lang="es-ES" sz="2800" dirty="0" smtClean="0"/>
              <a:t>disponibles para las notas conceptuales</a:t>
            </a:r>
            <a:endParaRPr lang="en-US" sz="2800" dirty="0"/>
          </a:p>
        </p:txBody>
      </p:sp>
      <p:sp>
        <p:nvSpPr>
          <p:cNvPr id="3" name="Text Placeholder 2"/>
          <p:cNvSpPr>
            <a:spLocks noGrp="1"/>
          </p:cNvSpPr>
          <p:nvPr>
            <p:ph type="body" idx="1"/>
          </p:nvPr>
        </p:nvSpPr>
        <p:spPr/>
        <p:txBody>
          <a:bodyPr>
            <a:normAutofit/>
          </a:bodyPr>
          <a:lstStyle/>
          <a:p>
            <a:pPr marL="919163" lvl="3" indent="-457200">
              <a:buClrTx/>
              <a:buFont typeface="Wingdings" panose="05000000000000000000" pitchFamily="2" charset="2"/>
              <a:buChar char="Ø"/>
            </a:pPr>
            <a:endParaRPr lang="es-ES" sz="2800" dirty="0" smtClean="0"/>
          </a:p>
          <a:p>
            <a:endParaRPr lang="en-US" dirty="0"/>
          </a:p>
        </p:txBody>
      </p:sp>
      <p:sp>
        <p:nvSpPr>
          <p:cNvPr id="7" name="Content Placeholder 6"/>
          <p:cNvSpPr>
            <a:spLocks noGrp="1"/>
          </p:cNvSpPr>
          <p:nvPr>
            <p:ph sz="quarter" idx="4"/>
          </p:nvPr>
        </p:nvSpPr>
        <p:spPr>
          <a:xfrm>
            <a:off x="2245588" y="3212976"/>
            <a:ext cx="7105906" cy="3024336"/>
          </a:xfrm>
        </p:spPr>
        <p:txBody>
          <a:bodyPr>
            <a:normAutofit fontScale="92500"/>
          </a:bodyPr>
          <a:lstStyle/>
          <a:p>
            <a:pPr>
              <a:buFont typeface="Wingdings" panose="05000000000000000000" pitchFamily="2" charset="2"/>
              <a:buChar char="Ø"/>
            </a:pPr>
            <a:r>
              <a:rPr lang="es-ES" dirty="0" smtClean="0"/>
              <a:t>Directrices estratégicas de inversión 	</a:t>
            </a:r>
          </a:p>
          <a:p>
            <a:pPr>
              <a:buFont typeface="Wingdings" panose="05000000000000000000" pitchFamily="2" charset="2"/>
              <a:buChar char="Ø"/>
            </a:pPr>
            <a:r>
              <a:rPr lang="es-ES" dirty="0" smtClean="0"/>
              <a:t>Notas informativas del Fondo Mundial 	</a:t>
            </a:r>
          </a:p>
          <a:p>
            <a:pPr>
              <a:buFont typeface="Wingdings" panose="05000000000000000000" pitchFamily="2" charset="2"/>
              <a:buChar char="Ø"/>
            </a:pPr>
            <a:r>
              <a:rPr lang="es-ES" dirty="0" smtClean="0"/>
              <a:t>Documentos sobre estrategias del Fondo Mundial 	</a:t>
            </a:r>
          </a:p>
          <a:p>
            <a:pPr>
              <a:buFont typeface="Wingdings" panose="05000000000000000000" pitchFamily="2" charset="2"/>
              <a:buChar char="Ø"/>
            </a:pPr>
            <a:r>
              <a:rPr lang="es-ES" dirty="0" smtClean="0"/>
              <a:t>Directrices y requisitos del MCP 	</a:t>
            </a:r>
          </a:p>
          <a:p>
            <a:pPr>
              <a:buFont typeface="Wingdings" panose="05000000000000000000" pitchFamily="2" charset="2"/>
              <a:buChar char="Ø"/>
            </a:pPr>
            <a:r>
              <a:rPr lang="es-ES" dirty="0" smtClean="0"/>
              <a:t>Evaluación del desempeño del MCP 	</a:t>
            </a:r>
          </a:p>
          <a:p>
            <a:pPr>
              <a:buFont typeface="Wingdings" panose="05000000000000000000" pitchFamily="2" charset="2"/>
              <a:buChar char="Ø"/>
            </a:pPr>
            <a:r>
              <a:rPr lang="es-ES" dirty="0" smtClean="0"/>
              <a:t>Análisis de Portafolio </a:t>
            </a:r>
          </a:p>
          <a:p>
            <a:pPr>
              <a:buFont typeface="Wingdings" panose="05000000000000000000" pitchFamily="2" charset="2"/>
              <a:buChar char="Ø"/>
            </a:pPr>
            <a:r>
              <a:rPr lang="es-ES" dirty="0" smtClean="0"/>
              <a:t>Términos de referencia del PRT</a:t>
            </a:r>
          </a:p>
          <a:p>
            <a:pPr>
              <a:buFont typeface="Wingdings" panose="05000000000000000000" pitchFamily="2" charset="2"/>
              <a:buChar char="Ø"/>
            </a:pPr>
            <a:endParaRPr lang="en-GB" dirty="0"/>
          </a:p>
        </p:txBody>
      </p:sp>
      <p:pic>
        <p:nvPicPr>
          <p:cNvPr id="40345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50333" y="1193010"/>
            <a:ext cx="3606401" cy="187220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230150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fade">
                                      <p:cBhvr>
                                        <p:cTn id="37"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custDataLst>
              <p:tags r:id="rId1"/>
            </p:custDataLst>
          </p:nvPr>
        </p:nvSpPr>
        <p:spPr>
          <a:xfrm>
            <a:off x="517396" y="1851239"/>
            <a:ext cx="4184422" cy="849653"/>
          </a:xfrm>
          <a:prstGeom prst="homePlate">
            <a:avLst>
              <a:gd name="adj" fmla="val 0"/>
            </a:avLst>
          </a:prstGeom>
          <a:solidFill>
            <a:srgbClr val="FFCD2D"/>
          </a:solidFill>
          <a:ln w="9525" algn="ctr">
            <a:solidFill>
              <a:srgbClr val="F3A407"/>
            </a:solidFill>
            <a:round/>
            <a:headEnd/>
            <a:tailEnd/>
          </a:ln>
        </p:spPr>
        <p:txBody>
          <a:bodyPr anchor="ctr"/>
          <a:lstStyle>
            <a:defPPr>
              <a:defRPr lang="en-US"/>
            </a:defPPr>
            <a:lvl1pPr marR="0" lvl="0" indent="0" fontAlgn="auto">
              <a:lnSpc>
                <a:spcPct val="100000"/>
              </a:lnSpc>
              <a:spcBef>
                <a:spcPts val="0"/>
              </a:spcBef>
              <a:spcAft>
                <a:spcPts val="0"/>
              </a:spcAft>
              <a:buClrTx/>
              <a:buSzTx/>
              <a:buFontTx/>
              <a:buNone/>
              <a:tabLst/>
              <a:defRPr kumimoji="0" sz="1600" b="1" i="0" u="none" strike="noStrike" kern="0" cap="none" spc="0" normalizeH="0" baseline="0">
                <a:ln>
                  <a:noFill/>
                </a:ln>
                <a:solidFill>
                  <a:sysClr val="windowText" lastClr="000000"/>
                </a:solidFill>
                <a:effectLst/>
                <a:uLnTx/>
                <a:uFillTx/>
              </a:defRPr>
            </a:lvl1pPr>
          </a:lstStyle>
          <a:p>
            <a:pPr marL="358775"/>
            <a:r>
              <a:rPr lang="es-EC" sz="1800" b="0" dirty="0" smtClean="0"/>
              <a:t>Definir el problema y evaluar la respuesta hasta la fecha</a:t>
            </a:r>
            <a:endParaRPr lang="es-EC" sz="1800" b="0" dirty="0"/>
          </a:p>
        </p:txBody>
      </p:sp>
      <p:sp>
        <p:nvSpPr>
          <p:cNvPr id="10" name="TextBox 9"/>
          <p:cNvSpPr txBox="1"/>
          <p:nvPr>
            <p:custDataLst>
              <p:tags r:id="rId2"/>
            </p:custDataLst>
          </p:nvPr>
        </p:nvSpPr>
        <p:spPr>
          <a:xfrm>
            <a:off x="517396" y="2892585"/>
            <a:ext cx="4184422" cy="627430"/>
          </a:xfrm>
          <a:prstGeom prst="homePlate">
            <a:avLst>
              <a:gd name="adj" fmla="val 0"/>
            </a:avLst>
          </a:prstGeom>
          <a:solidFill>
            <a:srgbClr val="FFCD2D"/>
          </a:solidFill>
          <a:ln w="9525" algn="ctr">
            <a:solidFill>
              <a:srgbClr val="F3A407"/>
            </a:solidFill>
            <a:round/>
            <a:headEnd/>
            <a:tailEnd/>
          </a:ln>
        </p:spPr>
        <p:txBody>
          <a:bodyPr anchor="ctr"/>
          <a:lstStyle>
            <a:defPPr>
              <a:defRPr lang="en-US"/>
            </a:defPPr>
            <a:lvl1pPr marL="358775" marR="0" lvl="0" indent="0" fontAlgn="auto">
              <a:lnSpc>
                <a:spcPct val="100000"/>
              </a:lnSpc>
              <a:spcBef>
                <a:spcPts val="0"/>
              </a:spcBef>
              <a:spcAft>
                <a:spcPts val="0"/>
              </a:spcAft>
              <a:buClrTx/>
              <a:buSzTx/>
              <a:buFontTx/>
              <a:buNone/>
              <a:tabLst/>
              <a:defRPr kumimoji="0" sz="1800" b="0" i="0" u="none" strike="noStrike" kern="0" cap="none" spc="0" normalizeH="0" baseline="0">
                <a:ln>
                  <a:noFill/>
                </a:ln>
                <a:solidFill>
                  <a:sysClr val="windowText" lastClr="000000"/>
                </a:solidFill>
                <a:effectLst/>
                <a:uLnTx/>
                <a:uFillTx/>
              </a:defRPr>
            </a:lvl1pPr>
          </a:lstStyle>
          <a:p>
            <a:r>
              <a:rPr lang="es-EC" dirty="0" smtClean="0"/>
              <a:t>Comprensión del panorama financiero</a:t>
            </a:r>
            <a:endParaRPr lang="es-EC" dirty="0"/>
          </a:p>
        </p:txBody>
      </p:sp>
      <p:sp>
        <p:nvSpPr>
          <p:cNvPr id="16" name="TextBox 15"/>
          <p:cNvSpPr txBox="1"/>
          <p:nvPr/>
        </p:nvSpPr>
        <p:spPr>
          <a:xfrm>
            <a:off x="174726" y="1340769"/>
            <a:ext cx="3732589" cy="458757"/>
          </a:xfrm>
          <a:prstGeom prst="rect">
            <a:avLst/>
          </a:prstGeom>
          <a:noFill/>
        </p:spPr>
        <p:txBody>
          <a:bodyPr wrap="square" tIns="90000" bIns="90000" rtlCol="0">
            <a:spAutoFit/>
          </a:bodyPr>
          <a:lstStyle/>
          <a:p>
            <a:pPr fontAlgn="base">
              <a:spcBef>
                <a:spcPct val="0"/>
              </a:spcBef>
              <a:spcAft>
                <a:spcPct val="0"/>
              </a:spcAft>
            </a:pPr>
            <a:r>
              <a:rPr lang="es-EC" b="1" dirty="0" smtClean="0">
                <a:solidFill>
                  <a:srgbClr val="000000"/>
                </a:solidFill>
              </a:rPr>
              <a:t>Objetivos de la Nota Conceptual</a:t>
            </a:r>
          </a:p>
        </p:txBody>
      </p:sp>
      <p:sp>
        <p:nvSpPr>
          <p:cNvPr id="19" name="TextBox 18"/>
          <p:cNvSpPr txBox="1"/>
          <p:nvPr>
            <p:custDataLst>
              <p:tags r:id="rId3"/>
            </p:custDataLst>
          </p:nvPr>
        </p:nvSpPr>
        <p:spPr>
          <a:xfrm>
            <a:off x="517396" y="3710208"/>
            <a:ext cx="4184422" cy="1014936"/>
          </a:xfrm>
          <a:prstGeom prst="homePlate">
            <a:avLst>
              <a:gd name="adj" fmla="val 0"/>
            </a:avLst>
          </a:prstGeom>
          <a:solidFill>
            <a:srgbClr val="FFCD2D"/>
          </a:solidFill>
          <a:ln w="9525" algn="ctr">
            <a:solidFill>
              <a:srgbClr val="F3A407"/>
            </a:solidFill>
            <a:round/>
            <a:headEnd/>
            <a:tailEnd/>
          </a:ln>
        </p:spPr>
        <p:txBody>
          <a:bodyPr anchor="ctr"/>
          <a:lstStyle>
            <a:defPPr>
              <a:defRPr lang="en-US"/>
            </a:defPPr>
            <a:lvl1pPr marL="358775" marR="0" lvl="0" indent="0" fontAlgn="auto">
              <a:lnSpc>
                <a:spcPct val="100000"/>
              </a:lnSpc>
              <a:spcBef>
                <a:spcPts val="0"/>
              </a:spcBef>
              <a:spcAft>
                <a:spcPts val="0"/>
              </a:spcAft>
              <a:buClrTx/>
              <a:buSzTx/>
              <a:buFontTx/>
              <a:buNone/>
              <a:tabLst/>
              <a:defRPr kumimoji="0" sz="1800" b="0" i="0" u="none" strike="noStrike" kern="0" cap="none" spc="0" normalizeH="0" baseline="0">
                <a:ln>
                  <a:noFill/>
                </a:ln>
                <a:solidFill>
                  <a:sysClr val="windowText" lastClr="000000"/>
                </a:solidFill>
                <a:effectLst/>
                <a:uLnTx/>
                <a:uFillTx/>
              </a:defRPr>
            </a:lvl1pPr>
          </a:lstStyle>
          <a:p>
            <a:r>
              <a:rPr lang="es-EC" dirty="0" smtClean="0"/>
              <a:t>Priorizar las necesidades de financiamiento y diseñar la mejor respuesta para mayor repercusión </a:t>
            </a:r>
            <a:endParaRPr lang="es-EC" dirty="0"/>
          </a:p>
        </p:txBody>
      </p:sp>
      <p:sp>
        <p:nvSpPr>
          <p:cNvPr id="21" name="Rectangle 20"/>
          <p:cNvSpPr/>
          <p:nvPr/>
        </p:nvSpPr>
        <p:spPr>
          <a:xfrm>
            <a:off x="1223758" y="7000567"/>
            <a:ext cx="242374" cy="369332"/>
          </a:xfrm>
          <a:prstGeom prst="rect">
            <a:avLst/>
          </a:prstGeom>
        </p:spPr>
        <p:txBody>
          <a:bodyPr wrap="none">
            <a:spAutoFit/>
          </a:bodyPr>
          <a:lstStyle/>
          <a:p>
            <a:pPr fontAlgn="base">
              <a:spcBef>
                <a:spcPct val="0"/>
              </a:spcBef>
              <a:spcAft>
                <a:spcPct val="0"/>
              </a:spcAft>
            </a:pPr>
            <a:r>
              <a:rPr lang="en-GB" dirty="0" smtClean="0">
                <a:solidFill>
                  <a:srgbClr val="000000"/>
                </a:solidFill>
              </a:rPr>
              <a:t>.</a:t>
            </a:r>
            <a:endParaRPr lang="en-GB" dirty="0">
              <a:solidFill>
                <a:srgbClr val="000000"/>
              </a:solidFill>
            </a:endParaRPr>
          </a:p>
        </p:txBody>
      </p:sp>
      <p:sp>
        <p:nvSpPr>
          <p:cNvPr id="27" name="Rectangle 26"/>
          <p:cNvSpPr/>
          <p:nvPr/>
        </p:nvSpPr>
        <p:spPr>
          <a:xfrm>
            <a:off x="246600" y="2060879"/>
            <a:ext cx="403740" cy="434487"/>
          </a:xfrm>
          <a:prstGeom prst="rect">
            <a:avLst/>
          </a:prstGeom>
          <a:solidFill>
            <a:srgbClr val="004782"/>
          </a:solidFill>
          <a:ln w="25400" cap="flat" cmpd="sng" algn="ctr">
            <a:solidFill>
              <a:srgbClr val="FFFFFF">
                <a:lumMod val="95000"/>
              </a:srgbClr>
            </a:solidFill>
            <a:prstDash val="solid"/>
          </a:ln>
          <a:effectLst/>
        </p:spPr>
        <p:txBody>
          <a:bodyPr anchor="ctr"/>
          <a:lstStyle/>
          <a:p>
            <a:pPr algn="ctr"/>
            <a:r>
              <a:rPr lang="fr-CH" b="1" kern="0" dirty="0" smtClean="0">
                <a:solidFill>
                  <a:sysClr val="window" lastClr="FFFFFF"/>
                </a:solidFill>
                <a:ea typeface="SimHei"/>
              </a:rPr>
              <a:t>1</a:t>
            </a:r>
            <a:endParaRPr lang="en-US" b="1" kern="0" dirty="0">
              <a:solidFill>
                <a:sysClr val="window" lastClr="FFFFFF"/>
              </a:solidFill>
              <a:ea typeface="SimHei"/>
            </a:endParaRPr>
          </a:p>
        </p:txBody>
      </p:sp>
      <p:sp>
        <p:nvSpPr>
          <p:cNvPr id="28" name="Rectangle 27"/>
          <p:cNvSpPr/>
          <p:nvPr/>
        </p:nvSpPr>
        <p:spPr>
          <a:xfrm>
            <a:off x="246600" y="4005065"/>
            <a:ext cx="403741" cy="434487"/>
          </a:xfrm>
          <a:prstGeom prst="rect">
            <a:avLst/>
          </a:prstGeom>
          <a:solidFill>
            <a:srgbClr val="004782"/>
          </a:solidFill>
          <a:ln w="25400" cap="flat" cmpd="sng" algn="ctr">
            <a:solidFill>
              <a:srgbClr val="FFFFFF">
                <a:lumMod val="95000"/>
              </a:srgbClr>
            </a:solidFill>
            <a:prstDash val="solid"/>
          </a:ln>
          <a:effectLst/>
        </p:spPr>
        <p:txBody>
          <a:bodyPr anchor="ctr"/>
          <a:lstStyle/>
          <a:p>
            <a:pPr algn="ctr"/>
            <a:r>
              <a:rPr lang="fr-CH" b="1" kern="0" dirty="0" smtClean="0">
                <a:solidFill>
                  <a:sysClr val="window" lastClr="FFFFFF"/>
                </a:solidFill>
                <a:ea typeface="SimHei"/>
              </a:rPr>
              <a:t>3</a:t>
            </a:r>
            <a:endParaRPr lang="en-US" b="1" kern="0" dirty="0">
              <a:solidFill>
                <a:sysClr val="window" lastClr="FFFFFF"/>
              </a:solidFill>
              <a:ea typeface="SimHei"/>
            </a:endParaRPr>
          </a:p>
        </p:txBody>
      </p:sp>
      <p:sp>
        <p:nvSpPr>
          <p:cNvPr id="23" name="Title 1"/>
          <p:cNvSpPr txBox="1">
            <a:spLocks/>
          </p:cNvSpPr>
          <p:nvPr/>
        </p:nvSpPr>
        <p:spPr>
          <a:xfrm>
            <a:off x="299318" y="548680"/>
            <a:ext cx="8521160" cy="472196"/>
          </a:xfrm>
          <a:prstGeom prst="rect">
            <a:avLst/>
          </a:prstGeom>
        </p:spPr>
        <p:txBody>
          <a:bodyPr/>
          <a:lstStyle>
            <a:lvl1pPr algn="l" rtl="0" eaLnBrk="0" fontAlgn="base" hangingPunct="0">
              <a:spcBef>
                <a:spcPct val="0"/>
              </a:spcBef>
              <a:spcAft>
                <a:spcPct val="0"/>
              </a:spcAft>
              <a:defRPr sz="4000" b="1" kern="1200">
                <a:solidFill>
                  <a:schemeClr val="tx1"/>
                </a:solidFill>
                <a:latin typeface="Arial" pitchFamily="34" charset="0"/>
                <a:ea typeface="+mj-ea"/>
                <a:cs typeface="Arial" pitchFamily="34" charset="0"/>
              </a:defRPr>
            </a:lvl1pPr>
            <a:lvl2pPr algn="ctr" rtl="0" eaLnBrk="0" fontAlgn="base" hangingPunct="0">
              <a:spcBef>
                <a:spcPct val="0"/>
              </a:spcBef>
              <a:spcAft>
                <a:spcPct val="0"/>
              </a:spcAft>
              <a:defRPr sz="4000" b="1">
                <a:solidFill>
                  <a:schemeClr val="tx1"/>
                </a:solidFill>
                <a:latin typeface="Arial" charset="0"/>
                <a:ea typeface="SimHei" pitchFamily="49" charset="-122"/>
                <a:cs typeface="Arial" charset="0"/>
              </a:defRPr>
            </a:lvl2pPr>
            <a:lvl3pPr algn="ctr" rtl="0" eaLnBrk="0" fontAlgn="base" hangingPunct="0">
              <a:spcBef>
                <a:spcPct val="0"/>
              </a:spcBef>
              <a:spcAft>
                <a:spcPct val="0"/>
              </a:spcAft>
              <a:defRPr sz="4000" b="1">
                <a:solidFill>
                  <a:schemeClr val="tx1"/>
                </a:solidFill>
                <a:latin typeface="Arial" charset="0"/>
                <a:ea typeface="SimHei" pitchFamily="49" charset="-122"/>
                <a:cs typeface="Arial" charset="0"/>
              </a:defRPr>
            </a:lvl3pPr>
            <a:lvl4pPr algn="ctr" rtl="0" eaLnBrk="0" fontAlgn="base" hangingPunct="0">
              <a:spcBef>
                <a:spcPct val="0"/>
              </a:spcBef>
              <a:spcAft>
                <a:spcPct val="0"/>
              </a:spcAft>
              <a:defRPr sz="4000" b="1">
                <a:solidFill>
                  <a:schemeClr val="tx1"/>
                </a:solidFill>
                <a:latin typeface="Arial" charset="0"/>
                <a:ea typeface="SimHei" pitchFamily="49" charset="-122"/>
                <a:cs typeface="Arial" charset="0"/>
              </a:defRPr>
            </a:lvl4pPr>
            <a:lvl5pPr algn="ctr" rtl="0" eaLnBrk="0" fontAlgn="base" hangingPunct="0">
              <a:spcBef>
                <a:spcPct val="0"/>
              </a:spcBef>
              <a:spcAft>
                <a:spcPct val="0"/>
              </a:spcAft>
              <a:defRPr sz="4000" b="1">
                <a:solidFill>
                  <a:schemeClr val="tx1"/>
                </a:solidFill>
                <a:latin typeface="Arial" charset="0"/>
                <a:ea typeface="SimHei" pitchFamily="49" charset="-122"/>
                <a:cs typeface="Arial" charset="0"/>
              </a:defRPr>
            </a:lvl5pPr>
            <a:lvl6pPr marL="457200" algn="ctr" rtl="0" fontAlgn="base">
              <a:spcBef>
                <a:spcPct val="0"/>
              </a:spcBef>
              <a:spcAft>
                <a:spcPct val="0"/>
              </a:spcAft>
              <a:defRPr sz="4000" b="1">
                <a:solidFill>
                  <a:schemeClr val="tx1"/>
                </a:solidFill>
                <a:latin typeface="Arial" charset="0"/>
                <a:ea typeface="SimHei" pitchFamily="49" charset="-122"/>
                <a:cs typeface="Arial" charset="0"/>
              </a:defRPr>
            </a:lvl6pPr>
            <a:lvl7pPr marL="914400" algn="ctr" rtl="0" fontAlgn="base">
              <a:spcBef>
                <a:spcPct val="0"/>
              </a:spcBef>
              <a:spcAft>
                <a:spcPct val="0"/>
              </a:spcAft>
              <a:defRPr sz="4000" b="1">
                <a:solidFill>
                  <a:schemeClr val="tx1"/>
                </a:solidFill>
                <a:latin typeface="Arial" charset="0"/>
                <a:ea typeface="SimHei" pitchFamily="49" charset="-122"/>
                <a:cs typeface="Arial" charset="0"/>
              </a:defRPr>
            </a:lvl7pPr>
            <a:lvl8pPr marL="1371600" algn="ctr" rtl="0" fontAlgn="base">
              <a:spcBef>
                <a:spcPct val="0"/>
              </a:spcBef>
              <a:spcAft>
                <a:spcPct val="0"/>
              </a:spcAft>
              <a:defRPr sz="4000" b="1">
                <a:solidFill>
                  <a:schemeClr val="tx1"/>
                </a:solidFill>
                <a:latin typeface="Arial" charset="0"/>
                <a:ea typeface="SimHei" pitchFamily="49" charset="-122"/>
                <a:cs typeface="Arial" charset="0"/>
              </a:defRPr>
            </a:lvl8pPr>
            <a:lvl9pPr marL="1828800" algn="ctr" rtl="0" fontAlgn="base">
              <a:spcBef>
                <a:spcPct val="0"/>
              </a:spcBef>
              <a:spcAft>
                <a:spcPct val="0"/>
              </a:spcAft>
              <a:defRPr sz="4000" b="1">
                <a:solidFill>
                  <a:schemeClr val="tx1"/>
                </a:solidFill>
                <a:latin typeface="Arial" charset="0"/>
                <a:ea typeface="SimHei" pitchFamily="49" charset="-122"/>
                <a:cs typeface="Arial" charset="0"/>
              </a:defRPr>
            </a:lvl9pPr>
          </a:lstStyle>
          <a:p>
            <a:pPr>
              <a:tabLst>
                <a:tab pos="442913" algn="l"/>
              </a:tabLst>
            </a:pPr>
            <a:r>
              <a:rPr lang="es-EC" sz="2600" dirty="0" smtClean="0">
                <a:solidFill>
                  <a:srgbClr val="000000"/>
                </a:solidFill>
              </a:rPr>
              <a:t>La nota conceptual</a:t>
            </a:r>
            <a:endParaRPr lang="es-EC" sz="2600" dirty="0">
              <a:solidFill>
                <a:srgbClr val="000000"/>
              </a:solidFill>
            </a:endParaRPr>
          </a:p>
        </p:txBody>
      </p:sp>
      <p:sp>
        <p:nvSpPr>
          <p:cNvPr id="25" name="TextBox 24"/>
          <p:cNvSpPr txBox="1"/>
          <p:nvPr>
            <p:custDataLst>
              <p:tags r:id="rId4"/>
            </p:custDataLst>
          </p:nvPr>
        </p:nvSpPr>
        <p:spPr>
          <a:xfrm>
            <a:off x="517396" y="4892468"/>
            <a:ext cx="4184422" cy="840788"/>
          </a:xfrm>
          <a:prstGeom prst="homePlate">
            <a:avLst>
              <a:gd name="adj" fmla="val 0"/>
            </a:avLst>
          </a:prstGeom>
          <a:solidFill>
            <a:srgbClr val="FFCD2D"/>
          </a:solidFill>
          <a:ln w="9525" algn="ctr">
            <a:solidFill>
              <a:srgbClr val="F3A407"/>
            </a:solidFill>
            <a:round/>
            <a:headEnd/>
            <a:tailEnd/>
          </a:ln>
        </p:spPr>
        <p:txBody>
          <a:bodyPr anchor="ctr"/>
          <a:lstStyle>
            <a:defPPr>
              <a:defRPr lang="en-US"/>
            </a:defPPr>
            <a:lvl1pPr marL="358775" marR="0" lvl="0" indent="0" fontAlgn="auto">
              <a:lnSpc>
                <a:spcPct val="100000"/>
              </a:lnSpc>
              <a:spcBef>
                <a:spcPts val="0"/>
              </a:spcBef>
              <a:spcAft>
                <a:spcPts val="0"/>
              </a:spcAft>
              <a:buClrTx/>
              <a:buSzTx/>
              <a:buFontTx/>
              <a:buNone/>
              <a:tabLst/>
              <a:defRPr kumimoji="0" sz="1800" b="0" i="0" u="none" strike="noStrike" kern="0" cap="none" spc="0" normalizeH="0" baseline="0">
                <a:ln>
                  <a:noFill/>
                </a:ln>
                <a:solidFill>
                  <a:sysClr val="windowText" lastClr="000000"/>
                </a:solidFill>
                <a:effectLst/>
                <a:uLnTx/>
                <a:uFillTx/>
              </a:defRPr>
            </a:lvl1pPr>
          </a:lstStyle>
          <a:p>
            <a:r>
              <a:rPr lang="es-EC" dirty="0" smtClean="0"/>
              <a:t>Garantizar una capacidad de ejecución apropiada y la mitigación de riesgos</a:t>
            </a:r>
            <a:endParaRPr lang="es-EC" dirty="0"/>
          </a:p>
        </p:txBody>
      </p:sp>
      <p:sp>
        <p:nvSpPr>
          <p:cNvPr id="33" name="Rectangle 32"/>
          <p:cNvSpPr/>
          <p:nvPr/>
        </p:nvSpPr>
        <p:spPr>
          <a:xfrm>
            <a:off x="246600" y="2989087"/>
            <a:ext cx="403740" cy="434487"/>
          </a:xfrm>
          <a:prstGeom prst="rect">
            <a:avLst/>
          </a:prstGeom>
          <a:solidFill>
            <a:srgbClr val="004782"/>
          </a:solidFill>
          <a:ln w="25400" cap="flat" cmpd="sng" algn="ctr">
            <a:solidFill>
              <a:srgbClr val="FFFFFF">
                <a:lumMod val="95000"/>
              </a:srgbClr>
            </a:solidFill>
            <a:prstDash val="solid"/>
          </a:ln>
          <a:effectLst/>
        </p:spPr>
        <p:txBody>
          <a:bodyPr anchor="ctr"/>
          <a:lstStyle/>
          <a:p>
            <a:pPr algn="ctr"/>
            <a:r>
              <a:rPr lang="fr-CH" b="1" kern="0" dirty="0" smtClean="0">
                <a:solidFill>
                  <a:sysClr val="window" lastClr="FFFFFF"/>
                </a:solidFill>
                <a:ea typeface="SimHei"/>
              </a:rPr>
              <a:t>2</a:t>
            </a:r>
            <a:endParaRPr lang="en-US" b="1" kern="0" dirty="0">
              <a:solidFill>
                <a:sysClr val="window" lastClr="FFFFFF"/>
              </a:solidFill>
              <a:ea typeface="SimHei"/>
            </a:endParaRPr>
          </a:p>
        </p:txBody>
      </p:sp>
      <p:sp>
        <p:nvSpPr>
          <p:cNvPr id="30" name="Rectangle 29"/>
          <p:cNvSpPr/>
          <p:nvPr/>
        </p:nvSpPr>
        <p:spPr>
          <a:xfrm>
            <a:off x="246600" y="5082746"/>
            <a:ext cx="403741" cy="434487"/>
          </a:xfrm>
          <a:prstGeom prst="rect">
            <a:avLst/>
          </a:prstGeom>
          <a:solidFill>
            <a:srgbClr val="004782"/>
          </a:solidFill>
          <a:ln w="25400" cap="flat" cmpd="sng" algn="ctr">
            <a:solidFill>
              <a:srgbClr val="FFFFFF">
                <a:lumMod val="95000"/>
              </a:srgbClr>
            </a:solidFill>
            <a:prstDash val="solid"/>
          </a:ln>
          <a:effectLst/>
        </p:spPr>
        <p:txBody>
          <a:bodyPr anchor="ctr"/>
          <a:lstStyle/>
          <a:p>
            <a:pPr algn="ctr"/>
            <a:r>
              <a:rPr lang="fr-CH" b="1" kern="0" dirty="0" smtClean="0">
                <a:solidFill>
                  <a:sysClr val="window" lastClr="FFFFFF"/>
                </a:solidFill>
                <a:ea typeface="SimHei"/>
              </a:rPr>
              <a:t>4</a:t>
            </a:r>
            <a:endParaRPr lang="en-US" b="1" kern="0" dirty="0">
              <a:solidFill>
                <a:sysClr val="window" lastClr="FFFFFF"/>
              </a:solidFill>
              <a:ea typeface="SimHei"/>
            </a:endParaRPr>
          </a:p>
        </p:txBody>
      </p:sp>
      <p:sp>
        <p:nvSpPr>
          <p:cNvPr id="20" name="Rectangle 19"/>
          <p:cNvSpPr/>
          <p:nvPr/>
        </p:nvSpPr>
        <p:spPr>
          <a:xfrm>
            <a:off x="4904345" y="1399128"/>
            <a:ext cx="4054604" cy="4622160"/>
          </a:xfrm>
          <a:prstGeom prst="rect">
            <a:avLst/>
          </a:prstGeom>
          <a:solidFill>
            <a:schemeClr val="accent1">
              <a:lumMod val="20000"/>
              <a:lumOff val="80000"/>
            </a:schemeClr>
          </a:solidFill>
          <a:ln w="9525">
            <a:solidFill>
              <a:srgbClr val="0028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66725" indent="-285750" fontAlgn="base">
              <a:spcBef>
                <a:spcPts val="1200"/>
              </a:spcBef>
              <a:spcAft>
                <a:spcPts val="600"/>
              </a:spcAft>
              <a:buFont typeface="Wingdings" panose="05000000000000000000" pitchFamily="2" charset="2"/>
              <a:buChar char="§"/>
            </a:pPr>
            <a:r>
              <a:rPr lang="es-EC" sz="1700" b="1" dirty="0" smtClean="0">
                <a:solidFill>
                  <a:srgbClr val="000000"/>
                </a:solidFill>
              </a:rPr>
              <a:t>Documento principal para la revisión del TRP y la elaboración de subvenciones. </a:t>
            </a:r>
          </a:p>
          <a:p>
            <a:pPr marL="466725" indent="-285750" fontAlgn="base">
              <a:spcBef>
                <a:spcPts val="1200"/>
              </a:spcBef>
              <a:spcAft>
                <a:spcPts val="600"/>
              </a:spcAft>
              <a:buFont typeface="Wingdings" panose="05000000000000000000" pitchFamily="2" charset="2"/>
              <a:buChar char="§"/>
            </a:pPr>
            <a:r>
              <a:rPr lang="es-EC" sz="1700" b="1" dirty="0" smtClean="0">
                <a:solidFill>
                  <a:srgbClr val="000000"/>
                </a:solidFill>
              </a:rPr>
              <a:t>Resultado del </a:t>
            </a:r>
            <a:r>
              <a:rPr lang="es-EC" sz="1700" b="1" dirty="0">
                <a:solidFill>
                  <a:srgbClr val="000000"/>
                </a:solidFill>
              </a:rPr>
              <a:t>di</a:t>
            </a:r>
            <a:r>
              <a:rPr lang="es-AR" sz="1700" b="1" dirty="0">
                <a:solidFill>
                  <a:srgbClr val="000000"/>
                </a:solidFill>
              </a:rPr>
              <a:t>á</a:t>
            </a:r>
            <a:r>
              <a:rPr lang="es-EC" sz="1700" b="1" dirty="0">
                <a:solidFill>
                  <a:srgbClr val="000000"/>
                </a:solidFill>
              </a:rPr>
              <a:t>logo </a:t>
            </a:r>
            <a:r>
              <a:rPr lang="es-EC" sz="1700" b="1" dirty="0" smtClean="0">
                <a:solidFill>
                  <a:srgbClr val="000000"/>
                </a:solidFill>
              </a:rPr>
              <a:t>de país que refleja proceso inclusi</a:t>
            </a:r>
            <a:r>
              <a:rPr lang="es-EC" sz="1700" b="1" dirty="0">
                <a:solidFill>
                  <a:srgbClr val="000000"/>
                </a:solidFill>
              </a:rPr>
              <a:t>vo</a:t>
            </a:r>
            <a:r>
              <a:rPr lang="es-EC" sz="1700" b="1" dirty="0" smtClean="0">
                <a:solidFill>
                  <a:srgbClr val="000000"/>
                </a:solidFill>
              </a:rPr>
              <a:t> y participativo de diferentes actores</a:t>
            </a:r>
          </a:p>
          <a:p>
            <a:pPr marL="466725" indent="-285750" fontAlgn="base">
              <a:spcBef>
                <a:spcPts val="1200"/>
              </a:spcBef>
              <a:spcAft>
                <a:spcPts val="600"/>
              </a:spcAft>
              <a:buFont typeface="Wingdings" panose="05000000000000000000" pitchFamily="2" charset="2"/>
              <a:buChar char="§"/>
            </a:pPr>
            <a:r>
              <a:rPr lang="es-EC" sz="1700" b="1" dirty="0" smtClean="0">
                <a:solidFill>
                  <a:srgbClr val="000000"/>
                </a:solidFill>
              </a:rPr>
              <a:t>Diseñado para fomentar solicitudes de financiamiento </a:t>
            </a:r>
            <a:r>
              <a:rPr lang="es-EC" sz="1700" b="1" dirty="0">
                <a:solidFill>
                  <a:srgbClr val="000000"/>
                </a:solidFill>
              </a:rPr>
              <a:t>sólidas </a:t>
            </a:r>
            <a:r>
              <a:rPr lang="es-EC" sz="1700" b="1" dirty="0" smtClean="0">
                <a:solidFill>
                  <a:srgbClr val="000000"/>
                </a:solidFill>
              </a:rPr>
              <a:t>y ambiciosas</a:t>
            </a:r>
          </a:p>
          <a:p>
            <a:pPr marL="466725" indent="-285750" fontAlgn="base">
              <a:spcBef>
                <a:spcPts val="1200"/>
              </a:spcBef>
              <a:spcAft>
                <a:spcPts val="600"/>
              </a:spcAft>
              <a:buFont typeface="Wingdings" panose="05000000000000000000" pitchFamily="2" charset="2"/>
              <a:buChar char="§"/>
            </a:pPr>
            <a:r>
              <a:rPr lang="es-EC" sz="1700" b="1" dirty="0" smtClean="0">
                <a:solidFill>
                  <a:srgbClr val="000000"/>
                </a:solidFill>
              </a:rPr>
              <a:t>Utiliza Planes estratégicos nacionales como columna vertebral</a:t>
            </a:r>
          </a:p>
          <a:p>
            <a:pPr marL="466725" indent="-285750" fontAlgn="base">
              <a:spcBef>
                <a:spcPts val="1200"/>
              </a:spcBef>
              <a:spcAft>
                <a:spcPts val="600"/>
              </a:spcAft>
              <a:buFont typeface="Wingdings" panose="05000000000000000000" pitchFamily="2" charset="2"/>
              <a:buChar char="§"/>
            </a:pPr>
            <a:r>
              <a:rPr lang="es-EC" sz="1700" b="1" dirty="0" smtClean="0">
                <a:solidFill>
                  <a:srgbClr val="000000"/>
                </a:solidFill>
              </a:rPr>
              <a:t>Captura la expresión de la necesidad total</a:t>
            </a:r>
            <a:endParaRPr lang="es-EC" sz="1700" b="1" dirty="0">
              <a:solidFill>
                <a:srgbClr val="000000"/>
              </a:solidFill>
            </a:endParaRPr>
          </a:p>
        </p:txBody>
      </p:sp>
    </p:spTree>
    <p:extLst>
      <p:ext uri="{BB962C8B-B14F-4D97-AF65-F5344CB8AC3E}">
        <p14:creationId xmlns="" xmlns:p14="http://schemas.microsoft.com/office/powerpoint/2010/main" val="3762265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6" grpId="0"/>
      <p:bldP spid="19" grpId="0" animBg="1"/>
      <p:bldP spid="27" grpId="0" animBg="1"/>
      <p:bldP spid="28" grpId="0" animBg="1"/>
      <p:bldP spid="25" grpId="0" animBg="1"/>
      <p:bldP spid="33" grpId="0" animBg="1"/>
      <p:bldP spid="30" grpId="0" animBg="1"/>
      <p:bldP spid="2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927" y="44624"/>
            <a:ext cx="8005642" cy="792088"/>
          </a:xfrm>
        </p:spPr>
        <p:txBody>
          <a:bodyPr anchor="b"/>
          <a:lstStyle/>
          <a:p>
            <a:r>
              <a:rPr lang="es-AR" sz="2800" dirty="0" smtClean="0"/>
              <a:t>Fechas de presentación 2014-2016</a:t>
            </a:r>
            <a:endParaRPr lang="es-AR" sz="2800" dirty="0"/>
          </a:p>
        </p:txBody>
      </p:sp>
      <p:graphicFrame>
        <p:nvGraphicFramePr>
          <p:cNvPr id="56" name="Table 55"/>
          <p:cNvGraphicFramePr>
            <a:graphicFrameLocks noGrp="1"/>
          </p:cNvGraphicFramePr>
          <p:nvPr>
            <p:extLst>
              <p:ext uri="{D42A27DB-BD31-4B8C-83A1-F6EECF244321}">
                <p14:modId xmlns="" xmlns:p14="http://schemas.microsoft.com/office/powerpoint/2010/main" val="2674532261"/>
              </p:ext>
            </p:extLst>
          </p:nvPr>
        </p:nvGraphicFramePr>
        <p:xfrm>
          <a:off x="697846" y="2384652"/>
          <a:ext cx="8152656" cy="1004740"/>
        </p:xfrm>
        <a:graphic>
          <a:graphicData uri="http://schemas.openxmlformats.org/drawingml/2006/table">
            <a:tbl>
              <a:tblPr firstRow="1" bandRow="1"/>
              <a:tblGrid>
                <a:gridCol w="679388"/>
                <a:gridCol w="679388"/>
                <a:gridCol w="679388"/>
                <a:gridCol w="679388"/>
                <a:gridCol w="679388"/>
                <a:gridCol w="679388"/>
                <a:gridCol w="679388"/>
                <a:gridCol w="679388"/>
                <a:gridCol w="679388"/>
                <a:gridCol w="679388"/>
                <a:gridCol w="679388"/>
                <a:gridCol w="679388"/>
              </a:tblGrid>
              <a:tr h="324268">
                <a:tc gridSpan="12">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pPr algn="r"/>
                      <a:endParaRPr lang="en-US" sz="1400" b="1" dirty="0">
                        <a:solidFill>
                          <a:schemeClr val="tx1"/>
                        </a:solidFill>
                        <a:latin typeface="Arial" panose="020B0604020202020204" pitchFamily="34" charset="0"/>
                        <a:cs typeface="Arial" panose="020B0604020202020204" pitchFamily="34" charset="0"/>
                      </a:endParaRPr>
                    </a:p>
                  </a:txBody>
                  <a:tcPr marL="84407" marR="84407"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hMerge="1">
                  <a:txBody>
                    <a:bodyPr/>
                    <a:lstStyle/>
                    <a:p>
                      <a:endParaRPr lang="en-US" dirty="0"/>
                    </a:p>
                  </a:txBody>
                  <a:tcPr>
                    <a:solidFill>
                      <a:schemeClr val="bg1">
                        <a:lumMod val="85000"/>
                      </a:schemeClr>
                    </a:solidFill>
                  </a:tcPr>
                </a:tc>
                <a:tc hMerge="1">
                  <a:txBody>
                    <a:bodyPr/>
                    <a:lstStyle/>
                    <a:p>
                      <a:endParaRPr lang="en-US" sz="1400" b="1" dirty="0">
                        <a:solidFill>
                          <a:schemeClr val="tx1"/>
                        </a:solidFill>
                        <a:latin typeface="Arial" panose="020B0604020202020204" pitchFamily="34" charset="0"/>
                        <a:cs typeface="Arial" panose="020B060402020202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85000"/>
                      </a:schemeClr>
                    </a:solidFill>
                  </a:tcPr>
                </a:tc>
                <a:tc hMerge="1">
                  <a:txBody>
                    <a:bodyPr/>
                    <a:lstStyle/>
                    <a:p>
                      <a:endParaRPr lang="en-US" dirty="0"/>
                    </a:p>
                  </a:txBody>
                  <a:tcPr>
                    <a:solidFill>
                      <a:schemeClr val="bg1">
                        <a:lumMod val="85000"/>
                      </a:schemeClr>
                    </a:solidFill>
                  </a:tcPr>
                </a:tc>
                <a:tc hMerge="1">
                  <a:txBody>
                    <a:bodyPr/>
                    <a:lstStyle/>
                    <a:p>
                      <a:endParaRPr lang="en-US" dirty="0"/>
                    </a:p>
                  </a:txBody>
                  <a:tcPr>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80472">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s-ES" sz="1400" b="1" noProof="0" dirty="0" smtClean="0">
                          <a:solidFill>
                            <a:schemeClr val="tx1"/>
                          </a:solidFill>
                          <a:latin typeface="Arial" panose="020B0604020202020204" pitchFamily="34" charset="0"/>
                          <a:cs typeface="Arial" panose="020B0604020202020204" pitchFamily="34" charset="0"/>
                        </a:rPr>
                        <a:t>Enero</a:t>
                      </a:r>
                      <a:endParaRPr lang="es-ES" sz="1400" b="1" noProof="0" dirty="0">
                        <a:solidFill>
                          <a:schemeClr val="tx1"/>
                        </a:solidFill>
                        <a:latin typeface="Arial" panose="020B0604020202020204" pitchFamily="34" charset="0"/>
                        <a:cs typeface="Arial" panose="020B0604020202020204" pitchFamily="34" charset="0"/>
                      </a:endParaRPr>
                    </a:p>
                  </a:txBody>
                  <a:tcPr marL="33231" marR="33231"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65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s-ES" sz="1400" b="1" noProof="0" dirty="0" smtClean="0">
                          <a:solidFill>
                            <a:schemeClr val="tx1"/>
                          </a:solidFill>
                          <a:latin typeface="Arial" panose="020B0604020202020204" pitchFamily="34" charset="0"/>
                          <a:cs typeface="Arial" panose="020B0604020202020204" pitchFamily="34" charset="0"/>
                        </a:rPr>
                        <a:t>Febrero</a:t>
                      </a:r>
                      <a:endParaRPr lang="es-ES" sz="1400" b="1" noProof="0" dirty="0">
                        <a:solidFill>
                          <a:schemeClr val="tx1"/>
                        </a:solidFill>
                        <a:latin typeface="Arial" panose="020B0604020202020204" pitchFamily="34" charset="0"/>
                        <a:cs typeface="Arial" panose="020B0604020202020204" pitchFamily="34" charset="0"/>
                      </a:endParaRPr>
                    </a:p>
                  </a:txBody>
                  <a:tcPr marL="33231" marR="33231"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65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s-ES" sz="1400" b="1" noProof="0" dirty="0" smtClean="0">
                          <a:solidFill>
                            <a:schemeClr val="tx1"/>
                          </a:solidFill>
                          <a:latin typeface="Arial" panose="020B0604020202020204" pitchFamily="34" charset="0"/>
                          <a:cs typeface="Arial" panose="020B0604020202020204" pitchFamily="34" charset="0"/>
                        </a:rPr>
                        <a:t>Marzo</a:t>
                      </a:r>
                      <a:endParaRPr lang="es-ES" sz="1400" b="1" noProof="0" dirty="0">
                        <a:solidFill>
                          <a:schemeClr val="tx1"/>
                        </a:solidFill>
                        <a:latin typeface="Arial" panose="020B0604020202020204" pitchFamily="34" charset="0"/>
                        <a:cs typeface="Arial" panose="020B0604020202020204" pitchFamily="34" charset="0"/>
                      </a:endParaRPr>
                    </a:p>
                  </a:txBody>
                  <a:tcPr marL="33231" marR="33231"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65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s-ES" sz="1400" b="1" noProof="0" dirty="0" smtClean="0">
                          <a:solidFill>
                            <a:schemeClr val="tx1"/>
                          </a:solidFill>
                          <a:latin typeface="Arial" panose="020B0604020202020204" pitchFamily="34" charset="0"/>
                          <a:cs typeface="Arial" panose="020B0604020202020204" pitchFamily="34" charset="0"/>
                        </a:rPr>
                        <a:t>Abril</a:t>
                      </a:r>
                      <a:endParaRPr lang="es-ES" sz="1400" b="1" noProof="0" dirty="0">
                        <a:solidFill>
                          <a:schemeClr val="tx1"/>
                        </a:solidFill>
                        <a:latin typeface="Arial" panose="020B0604020202020204" pitchFamily="34" charset="0"/>
                        <a:cs typeface="Arial" panose="020B0604020202020204" pitchFamily="34" charset="0"/>
                      </a:endParaRPr>
                    </a:p>
                  </a:txBody>
                  <a:tcPr marL="33231" marR="33231"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65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s-ES" sz="1400" b="1" noProof="0" dirty="0" smtClean="0">
                          <a:solidFill>
                            <a:schemeClr val="tx1"/>
                          </a:solidFill>
                          <a:latin typeface="Arial" panose="020B0604020202020204" pitchFamily="34" charset="0"/>
                          <a:cs typeface="Arial" panose="020B0604020202020204" pitchFamily="34" charset="0"/>
                        </a:rPr>
                        <a:t>Mayo</a:t>
                      </a:r>
                      <a:endParaRPr lang="es-ES" sz="1400" b="1" noProof="0" dirty="0">
                        <a:solidFill>
                          <a:schemeClr val="tx1"/>
                        </a:solidFill>
                        <a:latin typeface="Arial" panose="020B0604020202020204" pitchFamily="34" charset="0"/>
                        <a:cs typeface="Arial" panose="020B0604020202020204" pitchFamily="34" charset="0"/>
                      </a:endParaRPr>
                    </a:p>
                  </a:txBody>
                  <a:tcPr marL="33231" marR="33231"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65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s-ES" sz="1400" b="1" noProof="0" dirty="0" smtClean="0">
                          <a:solidFill>
                            <a:schemeClr val="tx1"/>
                          </a:solidFill>
                          <a:latin typeface="Arial" panose="020B0604020202020204" pitchFamily="34" charset="0"/>
                          <a:cs typeface="Arial" panose="020B0604020202020204" pitchFamily="34" charset="0"/>
                        </a:rPr>
                        <a:t>Junio</a:t>
                      </a:r>
                      <a:endParaRPr lang="es-ES" sz="1400" b="1" noProof="0" dirty="0">
                        <a:solidFill>
                          <a:schemeClr val="tx1"/>
                        </a:solidFill>
                        <a:latin typeface="Arial" panose="020B0604020202020204" pitchFamily="34" charset="0"/>
                        <a:cs typeface="Arial" panose="020B0604020202020204" pitchFamily="34" charset="0"/>
                      </a:endParaRPr>
                    </a:p>
                  </a:txBody>
                  <a:tcPr marL="33231" marR="33231"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65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s-ES" sz="1400" b="1" noProof="0" dirty="0" smtClean="0">
                          <a:solidFill>
                            <a:schemeClr val="tx1"/>
                          </a:solidFill>
                          <a:latin typeface="Arial" panose="020B0604020202020204" pitchFamily="34" charset="0"/>
                          <a:cs typeface="Arial" panose="020B0604020202020204" pitchFamily="34" charset="0"/>
                        </a:rPr>
                        <a:t>Julio</a:t>
                      </a:r>
                      <a:endParaRPr lang="es-ES" sz="1400" b="1" noProof="0" dirty="0">
                        <a:solidFill>
                          <a:schemeClr val="tx1"/>
                        </a:solidFill>
                        <a:latin typeface="Arial" panose="020B0604020202020204" pitchFamily="34" charset="0"/>
                        <a:cs typeface="Arial" panose="020B0604020202020204" pitchFamily="34" charset="0"/>
                      </a:endParaRPr>
                    </a:p>
                  </a:txBody>
                  <a:tcPr marL="33231" marR="33231"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65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s-ES" sz="1400" b="1" noProof="0" dirty="0" smtClean="0">
                          <a:solidFill>
                            <a:schemeClr val="tx1"/>
                          </a:solidFill>
                          <a:latin typeface="Arial" panose="020B0604020202020204" pitchFamily="34" charset="0"/>
                          <a:cs typeface="Arial" panose="020B0604020202020204" pitchFamily="34" charset="0"/>
                        </a:rPr>
                        <a:t>Agosto</a:t>
                      </a:r>
                      <a:endParaRPr lang="es-ES" sz="1400" b="1" noProof="0" dirty="0">
                        <a:solidFill>
                          <a:schemeClr val="tx1"/>
                        </a:solidFill>
                        <a:latin typeface="Arial" panose="020B0604020202020204" pitchFamily="34" charset="0"/>
                        <a:cs typeface="Arial" panose="020B0604020202020204" pitchFamily="34" charset="0"/>
                      </a:endParaRPr>
                    </a:p>
                  </a:txBody>
                  <a:tcPr marL="33231" marR="33231"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65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s-ES" sz="1400" b="1" noProof="0" dirty="0" smtClean="0">
                          <a:solidFill>
                            <a:schemeClr val="tx1"/>
                          </a:solidFill>
                          <a:latin typeface="Arial" panose="020B0604020202020204" pitchFamily="34" charset="0"/>
                          <a:cs typeface="Arial" panose="020B0604020202020204" pitchFamily="34" charset="0"/>
                        </a:rPr>
                        <a:t>Sept.</a:t>
                      </a:r>
                      <a:endParaRPr lang="es-ES" sz="1400" b="1" noProof="0" dirty="0">
                        <a:solidFill>
                          <a:schemeClr val="tx1"/>
                        </a:solidFill>
                        <a:latin typeface="Arial" panose="020B0604020202020204" pitchFamily="34" charset="0"/>
                        <a:cs typeface="Arial" panose="020B0604020202020204" pitchFamily="34" charset="0"/>
                      </a:endParaRPr>
                    </a:p>
                  </a:txBody>
                  <a:tcPr marL="33231" marR="33231"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65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s-ES" sz="1400" b="1" noProof="0" dirty="0" smtClean="0">
                          <a:solidFill>
                            <a:schemeClr val="tx1"/>
                          </a:solidFill>
                          <a:latin typeface="Arial" panose="020B0604020202020204" pitchFamily="34" charset="0"/>
                          <a:cs typeface="Arial" panose="020B0604020202020204" pitchFamily="34" charset="0"/>
                        </a:rPr>
                        <a:t>Oct.</a:t>
                      </a:r>
                      <a:endParaRPr lang="es-ES" sz="1400" b="1" noProof="0" dirty="0">
                        <a:solidFill>
                          <a:schemeClr val="tx1"/>
                        </a:solidFill>
                        <a:latin typeface="Arial" panose="020B0604020202020204" pitchFamily="34" charset="0"/>
                        <a:cs typeface="Arial" panose="020B0604020202020204" pitchFamily="34" charset="0"/>
                      </a:endParaRPr>
                    </a:p>
                  </a:txBody>
                  <a:tcPr marL="33231" marR="33231"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65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s-ES" sz="1400" b="1" noProof="0" dirty="0" smtClean="0">
                          <a:solidFill>
                            <a:schemeClr val="tx1"/>
                          </a:solidFill>
                          <a:latin typeface="Arial" panose="020B0604020202020204" pitchFamily="34" charset="0"/>
                          <a:cs typeface="Arial" panose="020B0604020202020204" pitchFamily="34" charset="0"/>
                        </a:rPr>
                        <a:t>Nov.</a:t>
                      </a:r>
                      <a:endParaRPr lang="es-ES" sz="1400" b="1" noProof="0" dirty="0">
                        <a:solidFill>
                          <a:schemeClr val="tx1"/>
                        </a:solidFill>
                        <a:latin typeface="Arial" panose="020B0604020202020204" pitchFamily="34" charset="0"/>
                        <a:cs typeface="Arial" panose="020B0604020202020204" pitchFamily="34" charset="0"/>
                      </a:endParaRPr>
                    </a:p>
                  </a:txBody>
                  <a:tcPr marL="33231" marR="33231"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65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s-ES" sz="1400" b="1" noProof="0" dirty="0" smtClean="0">
                          <a:solidFill>
                            <a:schemeClr val="tx1"/>
                          </a:solidFill>
                          <a:latin typeface="Arial" panose="020B0604020202020204" pitchFamily="34" charset="0"/>
                          <a:cs typeface="Arial" panose="020B0604020202020204" pitchFamily="34" charset="0"/>
                        </a:rPr>
                        <a:t>Dic.</a:t>
                      </a:r>
                      <a:endParaRPr lang="es-ES" sz="1400" b="1" noProof="0" dirty="0">
                        <a:solidFill>
                          <a:schemeClr val="tx1"/>
                        </a:solidFill>
                        <a:latin typeface="Arial" panose="020B0604020202020204" pitchFamily="34" charset="0"/>
                        <a:cs typeface="Arial" panose="020B0604020202020204" pitchFamily="34" charset="0"/>
                      </a:endParaRPr>
                    </a:p>
                  </a:txBody>
                  <a:tcPr marL="33231" marR="33231"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65000"/>
                      </a:sysClr>
                    </a:solidFill>
                  </a:tcPr>
                </a:tc>
              </a:tr>
            </a:tbl>
          </a:graphicData>
        </a:graphic>
      </p:graphicFrame>
      <p:graphicFrame>
        <p:nvGraphicFramePr>
          <p:cNvPr id="57" name="Table 56"/>
          <p:cNvGraphicFramePr>
            <a:graphicFrameLocks noGrp="1"/>
          </p:cNvGraphicFramePr>
          <p:nvPr>
            <p:extLst>
              <p:ext uri="{D42A27DB-BD31-4B8C-83A1-F6EECF244321}">
                <p14:modId xmlns="" xmlns:p14="http://schemas.microsoft.com/office/powerpoint/2010/main" val="1340527321"/>
              </p:ext>
            </p:extLst>
          </p:nvPr>
        </p:nvGraphicFramePr>
        <p:xfrm>
          <a:off x="697846" y="3772000"/>
          <a:ext cx="8134896" cy="994213"/>
        </p:xfrm>
        <a:graphic>
          <a:graphicData uri="http://schemas.openxmlformats.org/drawingml/2006/table">
            <a:tbl>
              <a:tblPr firstRow="1" bandRow="1"/>
              <a:tblGrid>
                <a:gridCol w="677908"/>
                <a:gridCol w="677908"/>
                <a:gridCol w="677908"/>
                <a:gridCol w="677908"/>
                <a:gridCol w="677908"/>
                <a:gridCol w="677908"/>
                <a:gridCol w="677908"/>
                <a:gridCol w="677908"/>
                <a:gridCol w="677908"/>
                <a:gridCol w="677908"/>
                <a:gridCol w="677908"/>
                <a:gridCol w="677908"/>
              </a:tblGrid>
              <a:tr h="233065">
                <a:tc gridSpan="12">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pPr algn="r"/>
                      <a:endParaRPr lang="en-US" sz="1400" b="1" dirty="0">
                        <a:solidFill>
                          <a:schemeClr val="tx1"/>
                        </a:solidFill>
                        <a:latin typeface="Arial" panose="020B0604020202020204" pitchFamily="34" charset="0"/>
                        <a:cs typeface="Arial" panose="020B0604020202020204" pitchFamily="34" charset="0"/>
                      </a:endParaRPr>
                    </a:p>
                  </a:txBody>
                  <a:tcPr marL="84407" marR="84407"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hMerge="1">
                  <a:txBody>
                    <a:bodyPr/>
                    <a:lstStyle/>
                    <a:p>
                      <a:endParaRPr lang="en-US" dirty="0"/>
                    </a:p>
                  </a:txBody>
                  <a:tcPr>
                    <a:solidFill>
                      <a:schemeClr val="bg1">
                        <a:lumMod val="85000"/>
                      </a:schemeClr>
                    </a:solidFill>
                  </a:tcPr>
                </a:tc>
                <a:tc hMerge="1">
                  <a:txBody>
                    <a:bodyPr/>
                    <a:lstStyle/>
                    <a:p>
                      <a:endParaRPr lang="en-US" sz="1400" b="1" dirty="0">
                        <a:solidFill>
                          <a:schemeClr val="tx1"/>
                        </a:solidFill>
                        <a:latin typeface="Arial" panose="020B0604020202020204" pitchFamily="34" charset="0"/>
                        <a:cs typeface="Arial" panose="020B060402020202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85000"/>
                      </a:schemeClr>
                    </a:solidFill>
                  </a:tcPr>
                </a:tc>
                <a:tc hMerge="1">
                  <a:txBody>
                    <a:bodyPr/>
                    <a:lstStyle/>
                    <a:p>
                      <a:endParaRPr lang="en-US" dirty="0"/>
                    </a:p>
                  </a:txBody>
                  <a:tcPr>
                    <a:solidFill>
                      <a:schemeClr val="bg1">
                        <a:lumMod val="85000"/>
                      </a:schemeClr>
                    </a:solidFill>
                  </a:tcPr>
                </a:tc>
                <a:tc hMerge="1">
                  <a:txBody>
                    <a:bodyPr/>
                    <a:lstStyle/>
                    <a:p>
                      <a:endParaRPr lang="en-US" dirty="0"/>
                    </a:p>
                  </a:txBody>
                  <a:tcPr>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89413">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s-ES" sz="1400" b="1" noProof="0" dirty="0" smtClean="0">
                          <a:solidFill>
                            <a:schemeClr val="tx1"/>
                          </a:solidFill>
                          <a:latin typeface="Arial" panose="020B0604020202020204" pitchFamily="34" charset="0"/>
                          <a:cs typeface="Arial" panose="020B0604020202020204" pitchFamily="34" charset="0"/>
                        </a:rPr>
                        <a:t>Enero</a:t>
                      </a:r>
                      <a:endParaRPr lang="es-ES" sz="1400" b="1" noProof="0" dirty="0">
                        <a:solidFill>
                          <a:schemeClr val="tx1"/>
                        </a:solidFill>
                        <a:latin typeface="Arial" panose="020B0604020202020204" pitchFamily="34" charset="0"/>
                        <a:cs typeface="Arial" panose="020B0604020202020204" pitchFamily="34" charset="0"/>
                      </a:endParaRPr>
                    </a:p>
                  </a:txBody>
                  <a:tcPr marL="33231" marR="33231"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65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s-ES" sz="1400" b="1" noProof="0" dirty="0" smtClean="0">
                          <a:solidFill>
                            <a:schemeClr val="tx1"/>
                          </a:solidFill>
                          <a:latin typeface="Arial" panose="020B0604020202020204" pitchFamily="34" charset="0"/>
                          <a:cs typeface="Arial" panose="020B0604020202020204" pitchFamily="34" charset="0"/>
                        </a:rPr>
                        <a:t>Febrero</a:t>
                      </a:r>
                      <a:endParaRPr lang="es-ES" sz="1400" b="1" noProof="0" dirty="0">
                        <a:solidFill>
                          <a:schemeClr val="tx1"/>
                        </a:solidFill>
                        <a:latin typeface="Arial" panose="020B0604020202020204" pitchFamily="34" charset="0"/>
                        <a:cs typeface="Arial" panose="020B0604020202020204" pitchFamily="34" charset="0"/>
                      </a:endParaRPr>
                    </a:p>
                  </a:txBody>
                  <a:tcPr marL="33231" marR="33231"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65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s-ES" sz="1400" b="1" noProof="0" dirty="0" smtClean="0">
                          <a:solidFill>
                            <a:schemeClr val="tx1"/>
                          </a:solidFill>
                          <a:latin typeface="Arial" panose="020B0604020202020204" pitchFamily="34" charset="0"/>
                          <a:cs typeface="Arial" panose="020B0604020202020204" pitchFamily="34" charset="0"/>
                        </a:rPr>
                        <a:t>Marzo</a:t>
                      </a:r>
                      <a:endParaRPr lang="es-ES" sz="1400" b="1" noProof="0" dirty="0">
                        <a:solidFill>
                          <a:schemeClr val="tx1"/>
                        </a:solidFill>
                        <a:latin typeface="Arial" panose="020B0604020202020204" pitchFamily="34" charset="0"/>
                        <a:cs typeface="Arial" panose="020B0604020202020204" pitchFamily="34" charset="0"/>
                      </a:endParaRPr>
                    </a:p>
                  </a:txBody>
                  <a:tcPr marL="33231" marR="33231"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65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s-ES" sz="1400" b="1" noProof="0" dirty="0" smtClean="0">
                          <a:solidFill>
                            <a:schemeClr val="tx1"/>
                          </a:solidFill>
                          <a:latin typeface="Arial" panose="020B0604020202020204" pitchFamily="34" charset="0"/>
                          <a:cs typeface="Arial" panose="020B0604020202020204" pitchFamily="34" charset="0"/>
                        </a:rPr>
                        <a:t>Abril</a:t>
                      </a:r>
                      <a:endParaRPr lang="es-ES" sz="1400" b="1" noProof="0" dirty="0">
                        <a:solidFill>
                          <a:schemeClr val="tx1"/>
                        </a:solidFill>
                        <a:latin typeface="Arial" panose="020B0604020202020204" pitchFamily="34" charset="0"/>
                        <a:cs typeface="Arial" panose="020B0604020202020204" pitchFamily="34" charset="0"/>
                      </a:endParaRPr>
                    </a:p>
                  </a:txBody>
                  <a:tcPr marL="33231" marR="33231"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65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s-ES" sz="1400" b="1" noProof="0" dirty="0" smtClean="0">
                          <a:solidFill>
                            <a:schemeClr val="tx1"/>
                          </a:solidFill>
                          <a:latin typeface="Arial" panose="020B0604020202020204" pitchFamily="34" charset="0"/>
                          <a:cs typeface="Arial" panose="020B0604020202020204" pitchFamily="34" charset="0"/>
                        </a:rPr>
                        <a:t>Mayo</a:t>
                      </a:r>
                      <a:endParaRPr lang="es-ES" sz="1400" b="1" noProof="0" dirty="0">
                        <a:solidFill>
                          <a:schemeClr val="tx1"/>
                        </a:solidFill>
                        <a:latin typeface="Arial" panose="020B0604020202020204" pitchFamily="34" charset="0"/>
                        <a:cs typeface="Arial" panose="020B0604020202020204" pitchFamily="34" charset="0"/>
                      </a:endParaRPr>
                    </a:p>
                  </a:txBody>
                  <a:tcPr marL="33231" marR="33231"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65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s-ES" sz="1400" b="1" noProof="0" dirty="0" smtClean="0">
                          <a:solidFill>
                            <a:schemeClr val="tx1"/>
                          </a:solidFill>
                          <a:latin typeface="Arial" panose="020B0604020202020204" pitchFamily="34" charset="0"/>
                          <a:cs typeface="Arial" panose="020B0604020202020204" pitchFamily="34" charset="0"/>
                        </a:rPr>
                        <a:t>Junio</a:t>
                      </a:r>
                      <a:endParaRPr lang="es-ES" sz="1400" b="1" noProof="0" dirty="0">
                        <a:solidFill>
                          <a:schemeClr val="tx1"/>
                        </a:solidFill>
                        <a:latin typeface="Arial" panose="020B0604020202020204" pitchFamily="34" charset="0"/>
                        <a:cs typeface="Arial" panose="020B0604020202020204" pitchFamily="34" charset="0"/>
                      </a:endParaRPr>
                    </a:p>
                  </a:txBody>
                  <a:tcPr marL="33231" marR="33231"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65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s-ES" sz="1400" b="1" noProof="0" dirty="0" smtClean="0">
                          <a:solidFill>
                            <a:schemeClr val="tx1"/>
                          </a:solidFill>
                          <a:latin typeface="Arial" panose="020B0604020202020204" pitchFamily="34" charset="0"/>
                          <a:cs typeface="Arial" panose="020B0604020202020204" pitchFamily="34" charset="0"/>
                        </a:rPr>
                        <a:t>Julio</a:t>
                      </a:r>
                      <a:endParaRPr lang="es-ES" sz="1400" b="1" noProof="0" dirty="0">
                        <a:solidFill>
                          <a:schemeClr val="tx1"/>
                        </a:solidFill>
                        <a:latin typeface="Arial" panose="020B0604020202020204" pitchFamily="34" charset="0"/>
                        <a:cs typeface="Arial" panose="020B0604020202020204" pitchFamily="34" charset="0"/>
                      </a:endParaRPr>
                    </a:p>
                  </a:txBody>
                  <a:tcPr marL="33231" marR="33231"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65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s-ES" sz="1400" b="1" noProof="0" dirty="0" smtClean="0">
                          <a:solidFill>
                            <a:schemeClr val="tx1"/>
                          </a:solidFill>
                          <a:latin typeface="Arial" panose="020B0604020202020204" pitchFamily="34" charset="0"/>
                          <a:cs typeface="Arial" panose="020B0604020202020204" pitchFamily="34" charset="0"/>
                        </a:rPr>
                        <a:t>Agosto</a:t>
                      </a:r>
                      <a:endParaRPr lang="es-ES" sz="1400" b="1" noProof="0" dirty="0">
                        <a:solidFill>
                          <a:schemeClr val="tx1"/>
                        </a:solidFill>
                        <a:latin typeface="Arial" panose="020B0604020202020204" pitchFamily="34" charset="0"/>
                        <a:cs typeface="Arial" panose="020B0604020202020204" pitchFamily="34" charset="0"/>
                      </a:endParaRPr>
                    </a:p>
                  </a:txBody>
                  <a:tcPr marL="33231" marR="33231"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65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s-ES" sz="1400" b="1" noProof="0" dirty="0" smtClean="0">
                          <a:solidFill>
                            <a:schemeClr val="tx1"/>
                          </a:solidFill>
                          <a:latin typeface="Arial" panose="020B0604020202020204" pitchFamily="34" charset="0"/>
                          <a:cs typeface="Arial" panose="020B0604020202020204" pitchFamily="34" charset="0"/>
                        </a:rPr>
                        <a:t>Sept.</a:t>
                      </a:r>
                      <a:endParaRPr lang="es-ES" sz="1400" b="1" noProof="0" dirty="0">
                        <a:solidFill>
                          <a:schemeClr val="tx1"/>
                        </a:solidFill>
                        <a:latin typeface="Arial" panose="020B0604020202020204" pitchFamily="34" charset="0"/>
                        <a:cs typeface="Arial" panose="020B0604020202020204" pitchFamily="34" charset="0"/>
                      </a:endParaRPr>
                    </a:p>
                  </a:txBody>
                  <a:tcPr marL="33231" marR="33231"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65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s-ES" sz="1400" b="1" noProof="0" dirty="0" smtClean="0">
                          <a:solidFill>
                            <a:schemeClr val="tx1"/>
                          </a:solidFill>
                          <a:latin typeface="Arial" panose="020B0604020202020204" pitchFamily="34" charset="0"/>
                          <a:cs typeface="Arial" panose="020B0604020202020204" pitchFamily="34" charset="0"/>
                        </a:rPr>
                        <a:t>Oct.</a:t>
                      </a:r>
                      <a:endParaRPr lang="es-ES" sz="1400" b="1" noProof="0" dirty="0">
                        <a:solidFill>
                          <a:schemeClr val="tx1"/>
                        </a:solidFill>
                        <a:latin typeface="Arial" panose="020B0604020202020204" pitchFamily="34" charset="0"/>
                        <a:cs typeface="Arial" panose="020B0604020202020204" pitchFamily="34" charset="0"/>
                      </a:endParaRPr>
                    </a:p>
                  </a:txBody>
                  <a:tcPr marL="33231" marR="33231"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65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s-ES" sz="1400" b="1" noProof="0" dirty="0" smtClean="0">
                          <a:solidFill>
                            <a:schemeClr val="tx1"/>
                          </a:solidFill>
                          <a:latin typeface="Arial" panose="020B0604020202020204" pitchFamily="34" charset="0"/>
                          <a:cs typeface="Arial" panose="020B0604020202020204" pitchFamily="34" charset="0"/>
                        </a:rPr>
                        <a:t>Nov.</a:t>
                      </a:r>
                      <a:endParaRPr lang="es-ES" sz="1400" b="1" noProof="0" dirty="0">
                        <a:solidFill>
                          <a:schemeClr val="tx1"/>
                        </a:solidFill>
                        <a:latin typeface="Arial" panose="020B0604020202020204" pitchFamily="34" charset="0"/>
                        <a:cs typeface="Arial" panose="020B0604020202020204" pitchFamily="34" charset="0"/>
                      </a:endParaRPr>
                    </a:p>
                  </a:txBody>
                  <a:tcPr marL="33231" marR="33231"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65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s-ES" sz="1400" b="1" noProof="0" dirty="0" smtClean="0">
                          <a:solidFill>
                            <a:schemeClr val="tx1"/>
                          </a:solidFill>
                          <a:latin typeface="Arial" panose="020B0604020202020204" pitchFamily="34" charset="0"/>
                          <a:cs typeface="Arial" panose="020B0604020202020204" pitchFamily="34" charset="0"/>
                        </a:rPr>
                        <a:t>Dic.</a:t>
                      </a:r>
                      <a:endParaRPr lang="es-ES" sz="1400" b="1" noProof="0" dirty="0">
                        <a:solidFill>
                          <a:schemeClr val="tx1"/>
                        </a:solidFill>
                        <a:latin typeface="Arial" panose="020B0604020202020204" pitchFamily="34" charset="0"/>
                        <a:cs typeface="Arial" panose="020B0604020202020204" pitchFamily="34" charset="0"/>
                      </a:endParaRPr>
                    </a:p>
                  </a:txBody>
                  <a:tcPr marL="33231" marR="33231"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65000"/>
                      </a:sysClr>
                    </a:solidFill>
                  </a:tcPr>
                </a:tc>
              </a:tr>
            </a:tbl>
          </a:graphicData>
        </a:graphic>
      </p:graphicFrame>
      <p:graphicFrame>
        <p:nvGraphicFramePr>
          <p:cNvPr id="58" name="Table 57"/>
          <p:cNvGraphicFramePr>
            <a:graphicFrameLocks noGrp="1"/>
          </p:cNvGraphicFramePr>
          <p:nvPr>
            <p:extLst>
              <p:ext uri="{D42A27DB-BD31-4B8C-83A1-F6EECF244321}">
                <p14:modId xmlns="" xmlns:p14="http://schemas.microsoft.com/office/powerpoint/2010/main" val="102690568"/>
              </p:ext>
            </p:extLst>
          </p:nvPr>
        </p:nvGraphicFramePr>
        <p:xfrm>
          <a:off x="697846" y="5155839"/>
          <a:ext cx="8134896" cy="1030300"/>
        </p:xfrm>
        <a:graphic>
          <a:graphicData uri="http://schemas.openxmlformats.org/drawingml/2006/table">
            <a:tbl>
              <a:tblPr firstRow="1" bandRow="1"/>
              <a:tblGrid>
                <a:gridCol w="677908"/>
                <a:gridCol w="677908"/>
                <a:gridCol w="677908"/>
                <a:gridCol w="677908"/>
                <a:gridCol w="677908"/>
                <a:gridCol w="677908"/>
                <a:gridCol w="677908"/>
                <a:gridCol w="677908"/>
                <a:gridCol w="677908"/>
                <a:gridCol w="677908"/>
                <a:gridCol w="677908"/>
                <a:gridCol w="677908"/>
              </a:tblGrid>
              <a:tr h="361393">
                <a:tc gridSpan="12">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pPr algn="r"/>
                      <a:endParaRPr lang="en-US" sz="1400" b="1" dirty="0">
                        <a:solidFill>
                          <a:schemeClr val="tx1"/>
                        </a:solidFill>
                        <a:latin typeface="Arial" panose="020B0604020202020204" pitchFamily="34" charset="0"/>
                        <a:cs typeface="Arial" panose="020B0604020202020204" pitchFamily="34" charset="0"/>
                      </a:endParaRPr>
                    </a:p>
                  </a:txBody>
                  <a:tcPr marL="84407" marR="84407"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hMerge="1">
                  <a:txBody>
                    <a:bodyPr/>
                    <a:lstStyle/>
                    <a:p>
                      <a:endParaRPr lang="en-US" dirty="0"/>
                    </a:p>
                  </a:txBody>
                  <a:tcPr>
                    <a:solidFill>
                      <a:schemeClr val="bg1">
                        <a:lumMod val="85000"/>
                      </a:schemeClr>
                    </a:solidFill>
                  </a:tcPr>
                </a:tc>
                <a:tc hMerge="1">
                  <a:txBody>
                    <a:bodyPr/>
                    <a:lstStyle/>
                    <a:p>
                      <a:endParaRPr lang="en-US" sz="1400" b="1" dirty="0">
                        <a:solidFill>
                          <a:schemeClr val="tx1"/>
                        </a:solidFill>
                        <a:latin typeface="Arial" panose="020B0604020202020204" pitchFamily="34" charset="0"/>
                        <a:cs typeface="Arial" panose="020B060402020202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85000"/>
                      </a:schemeClr>
                    </a:solidFill>
                  </a:tcPr>
                </a:tc>
                <a:tc hMerge="1">
                  <a:txBody>
                    <a:bodyPr/>
                    <a:lstStyle/>
                    <a:p>
                      <a:endParaRPr lang="en-US" dirty="0"/>
                    </a:p>
                  </a:txBody>
                  <a:tcPr>
                    <a:solidFill>
                      <a:schemeClr val="bg1">
                        <a:lumMod val="85000"/>
                      </a:schemeClr>
                    </a:solidFill>
                  </a:tcPr>
                </a:tc>
                <a:tc hMerge="1">
                  <a:txBody>
                    <a:bodyPr/>
                    <a:lstStyle/>
                    <a:p>
                      <a:endParaRPr lang="en-US" dirty="0"/>
                    </a:p>
                  </a:txBody>
                  <a:tcPr>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68907">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s-ES" sz="1400" b="1" noProof="0" dirty="0" smtClean="0">
                          <a:solidFill>
                            <a:schemeClr val="tx1"/>
                          </a:solidFill>
                          <a:latin typeface="Arial" panose="020B0604020202020204" pitchFamily="34" charset="0"/>
                          <a:cs typeface="Arial" panose="020B0604020202020204" pitchFamily="34" charset="0"/>
                        </a:rPr>
                        <a:t>Enero</a:t>
                      </a:r>
                      <a:endParaRPr lang="es-ES" sz="1400" b="1" noProof="0" dirty="0">
                        <a:solidFill>
                          <a:schemeClr val="tx1"/>
                        </a:solidFill>
                        <a:latin typeface="Arial" panose="020B0604020202020204" pitchFamily="34" charset="0"/>
                        <a:cs typeface="Arial" panose="020B0604020202020204" pitchFamily="34" charset="0"/>
                      </a:endParaRPr>
                    </a:p>
                  </a:txBody>
                  <a:tcPr marL="33231" marR="33231"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65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s-ES" sz="1400" b="1" noProof="0" dirty="0" smtClean="0">
                          <a:solidFill>
                            <a:schemeClr val="tx1"/>
                          </a:solidFill>
                          <a:latin typeface="Arial" panose="020B0604020202020204" pitchFamily="34" charset="0"/>
                          <a:cs typeface="Arial" panose="020B0604020202020204" pitchFamily="34" charset="0"/>
                        </a:rPr>
                        <a:t>Febrero</a:t>
                      </a:r>
                      <a:endParaRPr lang="es-ES" sz="1400" b="1" noProof="0" dirty="0">
                        <a:solidFill>
                          <a:schemeClr val="tx1"/>
                        </a:solidFill>
                        <a:latin typeface="Arial" panose="020B0604020202020204" pitchFamily="34" charset="0"/>
                        <a:cs typeface="Arial" panose="020B0604020202020204" pitchFamily="34" charset="0"/>
                      </a:endParaRPr>
                    </a:p>
                  </a:txBody>
                  <a:tcPr marL="33231" marR="33231"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65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s-ES" sz="1400" b="1" noProof="0" dirty="0" smtClean="0">
                          <a:solidFill>
                            <a:schemeClr val="tx1"/>
                          </a:solidFill>
                          <a:latin typeface="Arial" panose="020B0604020202020204" pitchFamily="34" charset="0"/>
                          <a:cs typeface="Arial" panose="020B0604020202020204" pitchFamily="34" charset="0"/>
                        </a:rPr>
                        <a:t>Marzo</a:t>
                      </a:r>
                      <a:endParaRPr lang="es-ES" sz="1400" b="1" noProof="0" dirty="0">
                        <a:solidFill>
                          <a:schemeClr val="tx1"/>
                        </a:solidFill>
                        <a:latin typeface="Arial" panose="020B0604020202020204" pitchFamily="34" charset="0"/>
                        <a:cs typeface="Arial" panose="020B0604020202020204" pitchFamily="34" charset="0"/>
                      </a:endParaRPr>
                    </a:p>
                  </a:txBody>
                  <a:tcPr marL="33231" marR="33231"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65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s-ES" sz="1400" b="1" noProof="0" dirty="0" smtClean="0">
                          <a:solidFill>
                            <a:schemeClr val="tx1"/>
                          </a:solidFill>
                          <a:latin typeface="Arial" panose="020B0604020202020204" pitchFamily="34" charset="0"/>
                          <a:cs typeface="Arial" panose="020B0604020202020204" pitchFamily="34" charset="0"/>
                        </a:rPr>
                        <a:t>Abril</a:t>
                      </a:r>
                      <a:endParaRPr lang="es-ES" sz="1400" b="1" noProof="0" dirty="0">
                        <a:solidFill>
                          <a:schemeClr val="tx1"/>
                        </a:solidFill>
                        <a:latin typeface="Arial" panose="020B0604020202020204" pitchFamily="34" charset="0"/>
                        <a:cs typeface="Arial" panose="020B0604020202020204" pitchFamily="34" charset="0"/>
                      </a:endParaRPr>
                    </a:p>
                  </a:txBody>
                  <a:tcPr marL="33231" marR="33231"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65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s-ES" sz="1400" b="1" noProof="0" dirty="0" smtClean="0">
                          <a:solidFill>
                            <a:schemeClr val="tx1"/>
                          </a:solidFill>
                          <a:latin typeface="Arial" panose="020B0604020202020204" pitchFamily="34" charset="0"/>
                          <a:cs typeface="Arial" panose="020B0604020202020204" pitchFamily="34" charset="0"/>
                        </a:rPr>
                        <a:t>Mayo</a:t>
                      </a:r>
                      <a:endParaRPr lang="es-ES" sz="1400" b="1" noProof="0" dirty="0">
                        <a:solidFill>
                          <a:schemeClr val="tx1"/>
                        </a:solidFill>
                        <a:latin typeface="Arial" panose="020B0604020202020204" pitchFamily="34" charset="0"/>
                        <a:cs typeface="Arial" panose="020B0604020202020204" pitchFamily="34" charset="0"/>
                      </a:endParaRPr>
                    </a:p>
                  </a:txBody>
                  <a:tcPr marL="33231" marR="33231"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65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s-ES" sz="1400" b="1" noProof="0" dirty="0" smtClean="0">
                          <a:solidFill>
                            <a:schemeClr val="tx1"/>
                          </a:solidFill>
                          <a:latin typeface="Arial" panose="020B0604020202020204" pitchFamily="34" charset="0"/>
                          <a:cs typeface="Arial" panose="020B0604020202020204" pitchFamily="34" charset="0"/>
                        </a:rPr>
                        <a:t>Junio</a:t>
                      </a:r>
                      <a:endParaRPr lang="es-ES" sz="1400" b="1" noProof="0" dirty="0">
                        <a:solidFill>
                          <a:schemeClr val="tx1"/>
                        </a:solidFill>
                        <a:latin typeface="Arial" panose="020B0604020202020204" pitchFamily="34" charset="0"/>
                        <a:cs typeface="Arial" panose="020B0604020202020204" pitchFamily="34" charset="0"/>
                      </a:endParaRPr>
                    </a:p>
                  </a:txBody>
                  <a:tcPr marL="33231" marR="33231"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65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s-ES" sz="1400" b="1" noProof="0" dirty="0" smtClean="0">
                          <a:solidFill>
                            <a:schemeClr val="tx1"/>
                          </a:solidFill>
                          <a:latin typeface="Arial" panose="020B0604020202020204" pitchFamily="34" charset="0"/>
                          <a:cs typeface="Arial" panose="020B0604020202020204" pitchFamily="34" charset="0"/>
                        </a:rPr>
                        <a:t>Julio</a:t>
                      </a:r>
                      <a:endParaRPr lang="es-ES" sz="1400" b="1" noProof="0" dirty="0">
                        <a:solidFill>
                          <a:schemeClr val="tx1"/>
                        </a:solidFill>
                        <a:latin typeface="Arial" panose="020B0604020202020204" pitchFamily="34" charset="0"/>
                        <a:cs typeface="Arial" panose="020B0604020202020204" pitchFamily="34" charset="0"/>
                      </a:endParaRPr>
                    </a:p>
                  </a:txBody>
                  <a:tcPr marL="33231" marR="33231"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65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s-ES" sz="1400" b="1" noProof="0" dirty="0" smtClean="0">
                          <a:solidFill>
                            <a:schemeClr val="tx1"/>
                          </a:solidFill>
                          <a:latin typeface="Arial" panose="020B0604020202020204" pitchFamily="34" charset="0"/>
                          <a:cs typeface="Arial" panose="020B0604020202020204" pitchFamily="34" charset="0"/>
                        </a:rPr>
                        <a:t>Agosto</a:t>
                      </a:r>
                      <a:endParaRPr lang="es-ES" sz="1400" b="1" noProof="0" dirty="0">
                        <a:solidFill>
                          <a:schemeClr val="tx1"/>
                        </a:solidFill>
                        <a:latin typeface="Arial" panose="020B0604020202020204" pitchFamily="34" charset="0"/>
                        <a:cs typeface="Arial" panose="020B0604020202020204" pitchFamily="34" charset="0"/>
                      </a:endParaRPr>
                    </a:p>
                  </a:txBody>
                  <a:tcPr marL="33231" marR="33231"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65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s-ES" sz="1400" b="1" noProof="0" dirty="0" smtClean="0">
                          <a:solidFill>
                            <a:schemeClr val="tx1"/>
                          </a:solidFill>
                          <a:latin typeface="Arial" panose="020B0604020202020204" pitchFamily="34" charset="0"/>
                          <a:cs typeface="Arial" panose="020B0604020202020204" pitchFamily="34" charset="0"/>
                        </a:rPr>
                        <a:t>Sept.</a:t>
                      </a:r>
                      <a:endParaRPr lang="es-ES" sz="1400" b="1" noProof="0" dirty="0">
                        <a:solidFill>
                          <a:schemeClr val="tx1"/>
                        </a:solidFill>
                        <a:latin typeface="Arial" panose="020B0604020202020204" pitchFamily="34" charset="0"/>
                        <a:cs typeface="Arial" panose="020B0604020202020204" pitchFamily="34" charset="0"/>
                      </a:endParaRPr>
                    </a:p>
                  </a:txBody>
                  <a:tcPr marL="33231" marR="33231"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65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s-ES" sz="1400" b="1" noProof="0" dirty="0" smtClean="0">
                          <a:solidFill>
                            <a:schemeClr val="tx1"/>
                          </a:solidFill>
                          <a:latin typeface="Arial" panose="020B0604020202020204" pitchFamily="34" charset="0"/>
                          <a:cs typeface="Arial" panose="020B0604020202020204" pitchFamily="34" charset="0"/>
                        </a:rPr>
                        <a:t>Oct.</a:t>
                      </a:r>
                      <a:endParaRPr lang="es-ES" sz="1400" b="1" noProof="0" dirty="0">
                        <a:solidFill>
                          <a:schemeClr val="tx1"/>
                        </a:solidFill>
                        <a:latin typeface="Arial" panose="020B0604020202020204" pitchFamily="34" charset="0"/>
                        <a:cs typeface="Arial" panose="020B0604020202020204" pitchFamily="34" charset="0"/>
                      </a:endParaRPr>
                    </a:p>
                  </a:txBody>
                  <a:tcPr marL="33231" marR="33231"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65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s-ES" sz="1400" b="1" noProof="0" dirty="0" smtClean="0">
                          <a:solidFill>
                            <a:schemeClr val="tx1"/>
                          </a:solidFill>
                          <a:latin typeface="Arial" panose="020B0604020202020204" pitchFamily="34" charset="0"/>
                          <a:cs typeface="Arial" panose="020B0604020202020204" pitchFamily="34" charset="0"/>
                        </a:rPr>
                        <a:t>Nov.</a:t>
                      </a:r>
                      <a:endParaRPr lang="es-ES" sz="1400" b="1" noProof="0" dirty="0">
                        <a:solidFill>
                          <a:schemeClr val="tx1"/>
                        </a:solidFill>
                        <a:latin typeface="Arial" panose="020B0604020202020204" pitchFamily="34" charset="0"/>
                        <a:cs typeface="Arial" panose="020B0604020202020204" pitchFamily="34" charset="0"/>
                      </a:endParaRPr>
                    </a:p>
                  </a:txBody>
                  <a:tcPr marL="33231" marR="33231"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65000"/>
                      </a:sys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s-ES" sz="1400" b="1" noProof="0" dirty="0" smtClean="0">
                          <a:solidFill>
                            <a:schemeClr val="tx1"/>
                          </a:solidFill>
                          <a:latin typeface="Arial" panose="020B0604020202020204" pitchFamily="34" charset="0"/>
                          <a:cs typeface="Arial" panose="020B0604020202020204" pitchFamily="34" charset="0"/>
                        </a:rPr>
                        <a:t>Dic.</a:t>
                      </a:r>
                      <a:endParaRPr lang="es-ES" sz="1400" b="1" noProof="0" dirty="0">
                        <a:solidFill>
                          <a:schemeClr val="tx1"/>
                        </a:solidFill>
                        <a:latin typeface="Arial" panose="020B0604020202020204" pitchFamily="34" charset="0"/>
                        <a:cs typeface="Arial" panose="020B0604020202020204" pitchFamily="34" charset="0"/>
                      </a:endParaRPr>
                    </a:p>
                  </a:txBody>
                  <a:tcPr marL="33231" marR="33231" anchor="ctr">
                    <a:lnL w="19050" cap="flat" cmpd="sng" algn="ctr">
                      <a:solidFill>
                        <a:sysClr val="window" lastClr="FFFFFF"/>
                      </a:solidFill>
                      <a:prstDash val="solid"/>
                      <a:round/>
                      <a:headEnd type="none" w="med" len="med"/>
                      <a:tailEnd type="none" w="med" len="med"/>
                    </a:lnL>
                    <a:lnR w="19050" cap="flat" cmpd="sng" algn="ctr">
                      <a:solidFill>
                        <a:sysClr val="window" lastClr="FFFFFF"/>
                      </a:solidFill>
                      <a:prstDash val="solid"/>
                      <a:round/>
                      <a:headEnd type="none" w="med" len="med"/>
                      <a:tailEnd type="none" w="med" len="med"/>
                    </a:lnR>
                    <a:lnT w="19050" cap="flat" cmpd="sng" algn="ctr">
                      <a:solidFill>
                        <a:sysClr val="window" lastClr="FFFFFF"/>
                      </a:solidFill>
                      <a:prstDash val="solid"/>
                      <a:round/>
                      <a:headEnd type="none" w="med" len="med"/>
                      <a:tailEnd type="none" w="med" len="med"/>
                    </a:lnT>
                    <a:lnB w="190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65000"/>
                      </a:sysClr>
                    </a:solidFill>
                  </a:tcPr>
                </a:tc>
              </a:tr>
            </a:tbl>
          </a:graphicData>
        </a:graphic>
      </p:graphicFrame>
      <p:sp>
        <p:nvSpPr>
          <p:cNvPr id="59" name="Oval 58"/>
          <p:cNvSpPr/>
          <p:nvPr/>
        </p:nvSpPr>
        <p:spPr>
          <a:xfrm>
            <a:off x="3571206" y="2132857"/>
            <a:ext cx="353262" cy="347909"/>
          </a:xfrm>
          <a:prstGeom prst="ellipse">
            <a:avLst/>
          </a:prstGeom>
          <a:solidFill>
            <a:srgbClr val="C0504D">
              <a:lumMod val="75000"/>
            </a:srgbClr>
          </a:solidFill>
          <a:ln w="25400" cap="flat" cmpd="sng" algn="ctr">
            <a:noFill/>
            <a:prstDash val="solid"/>
          </a:ln>
          <a:effectLst/>
        </p:spPr>
        <p:txBody>
          <a:bodyPr rtlCol="0" anchor="ctr"/>
          <a:lstStyle/>
          <a:p>
            <a:pPr algn="ctr">
              <a:defRPr/>
            </a:pPr>
            <a:r>
              <a:rPr lang="en-US" sz="1200" b="1" kern="0" dirty="0" smtClean="0">
                <a:solidFill>
                  <a:prstClr val="white"/>
                </a:solidFill>
                <a:cs typeface="Arial" panose="020B0604020202020204" pitchFamily="34" charset="0"/>
              </a:rPr>
              <a:t>1</a:t>
            </a:r>
          </a:p>
        </p:txBody>
      </p:sp>
      <p:sp>
        <p:nvSpPr>
          <p:cNvPr id="60" name="Oval 59"/>
          <p:cNvSpPr/>
          <p:nvPr/>
        </p:nvSpPr>
        <p:spPr>
          <a:xfrm>
            <a:off x="4230663" y="2160802"/>
            <a:ext cx="353262" cy="347909"/>
          </a:xfrm>
          <a:prstGeom prst="ellipse">
            <a:avLst/>
          </a:prstGeom>
          <a:solidFill>
            <a:srgbClr val="4F81BD">
              <a:lumMod val="75000"/>
            </a:srgbClr>
          </a:solidFill>
          <a:ln w="25400" cap="flat" cmpd="sng" algn="ctr">
            <a:noFill/>
            <a:prstDash val="solid"/>
          </a:ln>
          <a:effectLst/>
        </p:spPr>
        <p:txBody>
          <a:bodyPr rtlCol="0" anchor="ctr"/>
          <a:lstStyle/>
          <a:p>
            <a:pPr algn="ctr">
              <a:defRPr/>
            </a:pPr>
            <a:r>
              <a:rPr lang="en-US" sz="1200" b="1" kern="0" dirty="0" smtClean="0">
                <a:solidFill>
                  <a:prstClr val="white"/>
                </a:solidFill>
                <a:cs typeface="Arial" panose="020B0604020202020204" pitchFamily="34" charset="0"/>
              </a:rPr>
              <a:t>2</a:t>
            </a:r>
          </a:p>
        </p:txBody>
      </p:sp>
      <p:sp>
        <p:nvSpPr>
          <p:cNvPr id="61" name="Oval 60"/>
          <p:cNvSpPr/>
          <p:nvPr/>
        </p:nvSpPr>
        <p:spPr>
          <a:xfrm>
            <a:off x="5604663" y="2160802"/>
            <a:ext cx="353262" cy="347909"/>
          </a:xfrm>
          <a:prstGeom prst="ellipse">
            <a:avLst/>
          </a:prstGeom>
          <a:solidFill>
            <a:srgbClr val="EEECE1">
              <a:lumMod val="50000"/>
            </a:srgbClr>
          </a:solidFill>
          <a:ln w="25400" cap="flat" cmpd="sng" algn="ctr">
            <a:noFill/>
            <a:prstDash val="solid"/>
          </a:ln>
          <a:effectLst/>
        </p:spPr>
        <p:txBody>
          <a:bodyPr rtlCol="0" anchor="ctr"/>
          <a:lstStyle/>
          <a:p>
            <a:pPr algn="ctr">
              <a:defRPr/>
            </a:pPr>
            <a:r>
              <a:rPr lang="en-US" sz="1200" b="1" kern="0" dirty="0" smtClean="0">
                <a:solidFill>
                  <a:prstClr val="white"/>
                </a:solidFill>
                <a:cs typeface="Arial" panose="020B0604020202020204" pitchFamily="34" charset="0"/>
              </a:rPr>
              <a:t>3</a:t>
            </a:r>
          </a:p>
        </p:txBody>
      </p:sp>
      <p:sp>
        <p:nvSpPr>
          <p:cNvPr id="62" name="Oval 61"/>
          <p:cNvSpPr/>
          <p:nvPr/>
        </p:nvSpPr>
        <p:spPr>
          <a:xfrm>
            <a:off x="6934035" y="2160802"/>
            <a:ext cx="353262" cy="347909"/>
          </a:xfrm>
          <a:prstGeom prst="ellipse">
            <a:avLst/>
          </a:prstGeom>
          <a:solidFill>
            <a:srgbClr val="4BACC6">
              <a:lumMod val="75000"/>
            </a:srgbClr>
          </a:solidFill>
          <a:ln w="25400" cap="flat" cmpd="sng" algn="ctr">
            <a:noFill/>
            <a:prstDash val="solid"/>
          </a:ln>
          <a:effectLst/>
        </p:spPr>
        <p:txBody>
          <a:bodyPr rtlCol="0" anchor="ctr"/>
          <a:lstStyle/>
          <a:p>
            <a:pPr algn="ctr">
              <a:defRPr/>
            </a:pPr>
            <a:r>
              <a:rPr lang="en-US" sz="1200" b="1" kern="0" dirty="0" smtClean="0">
                <a:solidFill>
                  <a:prstClr val="white"/>
                </a:solidFill>
                <a:cs typeface="Arial" panose="020B0604020202020204" pitchFamily="34" charset="0"/>
              </a:rPr>
              <a:t>4</a:t>
            </a:r>
          </a:p>
        </p:txBody>
      </p:sp>
      <p:cxnSp>
        <p:nvCxnSpPr>
          <p:cNvPr id="63" name="Straight Connector 62"/>
          <p:cNvCxnSpPr>
            <a:stCxn id="59" idx="4"/>
          </p:cNvCxnSpPr>
          <p:nvPr/>
        </p:nvCxnSpPr>
        <p:spPr>
          <a:xfrm flipH="1">
            <a:off x="3746921" y="2480765"/>
            <a:ext cx="917" cy="203810"/>
          </a:xfrm>
          <a:prstGeom prst="line">
            <a:avLst/>
          </a:prstGeom>
          <a:noFill/>
          <a:ln w="19050" cap="flat" cmpd="sng" algn="ctr">
            <a:solidFill>
              <a:srgbClr val="C0504D">
                <a:lumMod val="75000"/>
              </a:srgbClr>
            </a:solidFill>
            <a:prstDash val="solid"/>
          </a:ln>
          <a:effectLst/>
        </p:spPr>
      </p:cxnSp>
      <p:cxnSp>
        <p:nvCxnSpPr>
          <p:cNvPr id="64" name="Straight Connector 63"/>
          <p:cNvCxnSpPr/>
          <p:nvPr/>
        </p:nvCxnSpPr>
        <p:spPr>
          <a:xfrm>
            <a:off x="4413359" y="2414901"/>
            <a:ext cx="0" cy="301403"/>
          </a:xfrm>
          <a:prstGeom prst="line">
            <a:avLst/>
          </a:prstGeom>
          <a:noFill/>
          <a:ln w="19050" cap="flat" cmpd="sng" algn="ctr">
            <a:solidFill>
              <a:srgbClr val="4F81BD">
                <a:lumMod val="75000"/>
              </a:srgbClr>
            </a:solidFill>
            <a:prstDash val="solid"/>
          </a:ln>
          <a:effectLst/>
        </p:spPr>
      </p:cxnSp>
      <p:cxnSp>
        <p:nvCxnSpPr>
          <p:cNvPr id="65" name="Straight Connector 64"/>
          <p:cNvCxnSpPr>
            <a:stCxn id="61" idx="4"/>
          </p:cNvCxnSpPr>
          <p:nvPr/>
        </p:nvCxnSpPr>
        <p:spPr>
          <a:xfrm flipH="1">
            <a:off x="5780377" y="2508710"/>
            <a:ext cx="918" cy="203810"/>
          </a:xfrm>
          <a:prstGeom prst="line">
            <a:avLst/>
          </a:prstGeom>
          <a:noFill/>
          <a:ln w="19050" cap="flat" cmpd="sng" algn="ctr">
            <a:solidFill>
              <a:srgbClr val="EEECE1">
                <a:lumMod val="50000"/>
              </a:srgbClr>
            </a:solidFill>
            <a:prstDash val="solid"/>
          </a:ln>
          <a:effectLst/>
        </p:spPr>
      </p:cxnSp>
      <p:cxnSp>
        <p:nvCxnSpPr>
          <p:cNvPr id="66" name="Straight Connector 65"/>
          <p:cNvCxnSpPr/>
          <p:nvPr/>
        </p:nvCxnSpPr>
        <p:spPr>
          <a:xfrm>
            <a:off x="7100712" y="2416565"/>
            <a:ext cx="0" cy="299739"/>
          </a:xfrm>
          <a:prstGeom prst="line">
            <a:avLst/>
          </a:prstGeom>
          <a:noFill/>
          <a:ln w="19050" cap="flat" cmpd="sng" algn="ctr">
            <a:solidFill>
              <a:srgbClr val="4BACC6">
                <a:lumMod val="75000"/>
              </a:srgbClr>
            </a:solidFill>
            <a:prstDash val="solid"/>
          </a:ln>
          <a:effectLst/>
        </p:spPr>
      </p:cxnSp>
      <p:sp>
        <p:nvSpPr>
          <p:cNvPr id="67" name="Oval 66"/>
          <p:cNvSpPr/>
          <p:nvPr/>
        </p:nvSpPr>
        <p:spPr>
          <a:xfrm>
            <a:off x="860939" y="3585148"/>
            <a:ext cx="321147" cy="347909"/>
          </a:xfrm>
          <a:prstGeom prst="ellipse">
            <a:avLst/>
          </a:prstGeom>
          <a:solidFill>
            <a:srgbClr val="C0504D">
              <a:lumMod val="75000"/>
            </a:srgbClr>
          </a:solidFill>
          <a:ln w="25400" cap="flat" cmpd="sng" algn="ctr">
            <a:noFill/>
            <a:prstDash val="solid"/>
          </a:ln>
          <a:effectLst/>
        </p:spPr>
        <p:txBody>
          <a:bodyPr rtlCol="0" anchor="ctr"/>
          <a:lstStyle/>
          <a:p>
            <a:pPr algn="ctr">
              <a:defRPr/>
            </a:pPr>
            <a:r>
              <a:rPr lang="en-US" sz="1200" b="1" kern="0" dirty="0" smtClean="0">
                <a:solidFill>
                  <a:prstClr val="white"/>
                </a:solidFill>
                <a:cs typeface="Arial" panose="020B0604020202020204" pitchFamily="34" charset="0"/>
              </a:rPr>
              <a:t>5</a:t>
            </a:r>
          </a:p>
        </p:txBody>
      </p:sp>
      <p:sp>
        <p:nvSpPr>
          <p:cNvPr id="68" name="Oval 67"/>
          <p:cNvSpPr/>
          <p:nvPr/>
        </p:nvSpPr>
        <p:spPr>
          <a:xfrm>
            <a:off x="2905417" y="3550356"/>
            <a:ext cx="353262" cy="382700"/>
          </a:xfrm>
          <a:prstGeom prst="ellipse">
            <a:avLst/>
          </a:prstGeom>
          <a:solidFill>
            <a:srgbClr val="4F81BD">
              <a:lumMod val="75000"/>
            </a:srgbClr>
          </a:solidFill>
          <a:ln w="25400" cap="flat" cmpd="sng" algn="ctr">
            <a:noFill/>
            <a:prstDash val="solid"/>
          </a:ln>
          <a:effectLst/>
        </p:spPr>
        <p:txBody>
          <a:bodyPr rtlCol="0" anchor="ctr"/>
          <a:lstStyle/>
          <a:p>
            <a:pPr algn="ctr">
              <a:defRPr/>
            </a:pPr>
            <a:r>
              <a:rPr lang="en-US" sz="1200" b="1" kern="0" dirty="0" smtClean="0">
                <a:solidFill>
                  <a:prstClr val="white"/>
                </a:solidFill>
                <a:cs typeface="Arial" panose="020B0604020202020204" pitchFamily="34" charset="0"/>
              </a:rPr>
              <a:t>6</a:t>
            </a:r>
          </a:p>
        </p:txBody>
      </p:sp>
      <p:sp>
        <p:nvSpPr>
          <p:cNvPr id="69" name="Oval 68"/>
          <p:cNvSpPr/>
          <p:nvPr/>
        </p:nvSpPr>
        <p:spPr>
          <a:xfrm>
            <a:off x="5630643" y="3567751"/>
            <a:ext cx="353262" cy="382700"/>
          </a:xfrm>
          <a:prstGeom prst="ellipse">
            <a:avLst/>
          </a:prstGeom>
          <a:solidFill>
            <a:srgbClr val="EEECE1">
              <a:lumMod val="50000"/>
            </a:srgbClr>
          </a:solidFill>
          <a:ln w="25400" cap="flat" cmpd="sng" algn="ctr">
            <a:noFill/>
            <a:prstDash val="solid"/>
          </a:ln>
          <a:effectLst/>
        </p:spPr>
        <p:txBody>
          <a:bodyPr rtlCol="0" anchor="ctr"/>
          <a:lstStyle/>
          <a:p>
            <a:pPr algn="ctr">
              <a:defRPr/>
            </a:pPr>
            <a:r>
              <a:rPr lang="en-US" sz="1200" b="1" kern="0" dirty="0" smtClean="0">
                <a:solidFill>
                  <a:prstClr val="white"/>
                </a:solidFill>
                <a:cs typeface="Arial" panose="020B0604020202020204" pitchFamily="34" charset="0"/>
              </a:rPr>
              <a:t>7</a:t>
            </a:r>
          </a:p>
        </p:txBody>
      </p:sp>
      <p:sp>
        <p:nvSpPr>
          <p:cNvPr id="70" name="Oval 69"/>
          <p:cNvSpPr/>
          <p:nvPr/>
        </p:nvSpPr>
        <p:spPr>
          <a:xfrm>
            <a:off x="7026490" y="3550356"/>
            <a:ext cx="353262" cy="382700"/>
          </a:xfrm>
          <a:prstGeom prst="ellipse">
            <a:avLst/>
          </a:prstGeom>
          <a:solidFill>
            <a:srgbClr val="4BACC6">
              <a:lumMod val="75000"/>
            </a:srgbClr>
          </a:solidFill>
          <a:ln w="25400" cap="flat" cmpd="sng" algn="ctr">
            <a:noFill/>
            <a:prstDash val="solid"/>
          </a:ln>
          <a:effectLst/>
        </p:spPr>
        <p:txBody>
          <a:bodyPr rtlCol="0" anchor="ctr"/>
          <a:lstStyle/>
          <a:p>
            <a:pPr algn="ctr">
              <a:defRPr/>
            </a:pPr>
            <a:r>
              <a:rPr lang="en-US" sz="1200" b="1" kern="0" dirty="0" smtClean="0">
                <a:solidFill>
                  <a:prstClr val="white"/>
                </a:solidFill>
                <a:cs typeface="Arial" panose="020B0604020202020204" pitchFamily="34" charset="0"/>
              </a:rPr>
              <a:t>8</a:t>
            </a:r>
          </a:p>
        </p:txBody>
      </p:sp>
      <p:cxnSp>
        <p:nvCxnSpPr>
          <p:cNvPr id="71" name="Straight Connector 70"/>
          <p:cNvCxnSpPr/>
          <p:nvPr/>
        </p:nvCxnSpPr>
        <p:spPr>
          <a:xfrm>
            <a:off x="1021512" y="3861048"/>
            <a:ext cx="0" cy="315202"/>
          </a:xfrm>
          <a:prstGeom prst="line">
            <a:avLst/>
          </a:prstGeom>
          <a:noFill/>
          <a:ln w="19050" cap="flat" cmpd="sng" algn="ctr">
            <a:solidFill>
              <a:srgbClr val="C0504D">
                <a:lumMod val="75000"/>
              </a:srgbClr>
            </a:solidFill>
            <a:prstDash val="solid"/>
          </a:ln>
          <a:effectLst/>
        </p:spPr>
      </p:cxnSp>
      <p:cxnSp>
        <p:nvCxnSpPr>
          <p:cNvPr id="72" name="Straight Connector 71"/>
          <p:cNvCxnSpPr>
            <a:stCxn id="68" idx="4"/>
          </p:cNvCxnSpPr>
          <p:nvPr/>
        </p:nvCxnSpPr>
        <p:spPr>
          <a:xfrm>
            <a:off x="3082048" y="3933056"/>
            <a:ext cx="1" cy="346744"/>
          </a:xfrm>
          <a:prstGeom prst="line">
            <a:avLst/>
          </a:prstGeom>
          <a:noFill/>
          <a:ln w="19050" cap="flat" cmpd="sng" algn="ctr">
            <a:solidFill>
              <a:srgbClr val="4F81BD">
                <a:lumMod val="75000"/>
              </a:srgbClr>
            </a:solidFill>
            <a:prstDash val="solid"/>
          </a:ln>
          <a:effectLst/>
        </p:spPr>
      </p:cxnSp>
      <p:cxnSp>
        <p:nvCxnSpPr>
          <p:cNvPr id="73" name="Straight Connector 72"/>
          <p:cNvCxnSpPr/>
          <p:nvPr/>
        </p:nvCxnSpPr>
        <p:spPr>
          <a:xfrm>
            <a:off x="5807274" y="3801242"/>
            <a:ext cx="0" cy="345873"/>
          </a:xfrm>
          <a:prstGeom prst="line">
            <a:avLst/>
          </a:prstGeom>
          <a:noFill/>
          <a:ln w="19050" cap="flat" cmpd="sng" algn="ctr">
            <a:solidFill>
              <a:srgbClr val="EEECE1">
                <a:lumMod val="50000"/>
              </a:srgbClr>
            </a:solidFill>
            <a:prstDash val="solid"/>
          </a:ln>
          <a:effectLst/>
        </p:spPr>
      </p:cxnSp>
      <p:cxnSp>
        <p:nvCxnSpPr>
          <p:cNvPr id="74" name="Straight Connector 73"/>
          <p:cNvCxnSpPr/>
          <p:nvPr/>
        </p:nvCxnSpPr>
        <p:spPr>
          <a:xfrm>
            <a:off x="7203121" y="3737014"/>
            <a:ext cx="0" cy="422161"/>
          </a:xfrm>
          <a:prstGeom prst="line">
            <a:avLst/>
          </a:prstGeom>
          <a:noFill/>
          <a:ln w="19050" cap="flat" cmpd="sng" algn="ctr">
            <a:solidFill>
              <a:srgbClr val="4BACC6">
                <a:lumMod val="75000"/>
              </a:srgbClr>
            </a:solidFill>
            <a:prstDash val="solid"/>
          </a:ln>
          <a:effectLst/>
        </p:spPr>
      </p:cxnSp>
      <p:sp>
        <p:nvSpPr>
          <p:cNvPr id="75" name="Oval 74"/>
          <p:cNvSpPr/>
          <p:nvPr/>
        </p:nvSpPr>
        <p:spPr>
          <a:xfrm>
            <a:off x="2879799" y="4990516"/>
            <a:ext cx="353262" cy="382700"/>
          </a:xfrm>
          <a:prstGeom prst="ellipse">
            <a:avLst/>
          </a:prstGeom>
          <a:solidFill>
            <a:srgbClr val="C0504D">
              <a:lumMod val="75000"/>
            </a:srgbClr>
          </a:solidFill>
          <a:ln w="25400" cap="flat" cmpd="sng" algn="ctr">
            <a:noFill/>
            <a:prstDash val="solid"/>
          </a:ln>
          <a:effectLst/>
        </p:spPr>
        <p:txBody>
          <a:bodyPr rtlCol="0" anchor="ctr"/>
          <a:lstStyle/>
          <a:p>
            <a:pPr algn="ctr">
              <a:defRPr/>
            </a:pPr>
            <a:r>
              <a:rPr lang="en-US" sz="1200" b="1" kern="0" dirty="0" smtClean="0">
                <a:solidFill>
                  <a:prstClr val="white"/>
                </a:solidFill>
                <a:cs typeface="Arial" panose="020B0604020202020204" pitchFamily="34" charset="0"/>
              </a:rPr>
              <a:t>9</a:t>
            </a:r>
          </a:p>
        </p:txBody>
      </p:sp>
      <p:cxnSp>
        <p:nvCxnSpPr>
          <p:cNvPr id="76" name="Straight Connector 75"/>
          <p:cNvCxnSpPr/>
          <p:nvPr/>
        </p:nvCxnSpPr>
        <p:spPr>
          <a:xfrm>
            <a:off x="3043215" y="5340844"/>
            <a:ext cx="1" cy="248396"/>
          </a:xfrm>
          <a:prstGeom prst="line">
            <a:avLst/>
          </a:prstGeom>
          <a:noFill/>
          <a:ln w="19050" cap="flat" cmpd="sng" algn="ctr">
            <a:solidFill>
              <a:srgbClr val="C0504D">
                <a:lumMod val="75000"/>
              </a:srgbClr>
            </a:solidFill>
            <a:prstDash val="solid"/>
          </a:ln>
          <a:effectLst/>
        </p:spPr>
      </p:cxnSp>
      <p:sp>
        <p:nvSpPr>
          <p:cNvPr id="77" name="Rectangle 76"/>
          <p:cNvSpPr/>
          <p:nvPr/>
        </p:nvSpPr>
        <p:spPr>
          <a:xfrm>
            <a:off x="4413359" y="2707936"/>
            <a:ext cx="332344" cy="216024"/>
          </a:xfrm>
          <a:prstGeom prst="rect">
            <a:avLst/>
          </a:prstGeom>
          <a:solidFill>
            <a:srgbClr val="C0504D">
              <a:lumMod val="75000"/>
            </a:srgbClr>
          </a:solidFill>
          <a:ln w="25400" cap="flat" cmpd="sng" algn="ctr">
            <a:noFill/>
            <a:prstDash val="solid"/>
          </a:ln>
          <a:effectLst/>
        </p:spPr>
        <p:txBody>
          <a:bodyPr rtlCol="0" anchor="ctr"/>
          <a:lstStyle/>
          <a:p>
            <a:pPr algn="ctr">
              <a:defRPr/>
            </a:pPr>
            <a:endParaRPr lang="en-US" sz="600" kern="0" dirty="0" smtClean="0">
              <a:solidFill>
                <a:prstClr val="white"/>
              </a:solidFill>
              <a:cs typeface="Arial" panose="020B0604020202020204" pitchFamily="34" charset="0"/>
            </a:endParaRPr>
          </a:p>
        </p:txBody>
      </p:sp>
      <p:sp>
        <p:nvSpPr>
          <p:cNvPr id="78" name="Rectangle 77"/>
          <p:cNvSpPr/>
          <p:nvPr/>
        </p:nvSpPr>
        <p:spPr>
          <a:xfrm>
            <a:off x="5269259" y="2702955"/>
            <a:ext cx="332344" cy="216024"/>
          </a:xfrm>
          <a:prstGeom prst="rect">
            <a:avLst/>
          </a:prstGeom>
          <a:solidFill>
            <a:srgbClr val="4F81BD">
              <a:lumMod val="75000"/>
            </a:srgbClr>
          </a:solidFill>
          <a:ln w="25400" cap="flat" cmpd="sng" algn="ctr">
            <a:noFill/>
            <a:prstDash val="solid"/>
          </a:ln>
          <a:effectLst/>
        </p:spPr>
        <p:txBody>
          <a:bodyPr rtlCol="0" anchor="ctr"/>
          <a:lstStyle/>
          <a:p>
            <a:pPr algn="ctr">
              <a:defRPr/>
            </a:pPr>
            <a:endParaRPr lang="en-US" sz="1400" kern="0" dirty="0" smtClean="0">
              <a:solidFill>
                <a:prstClr val="white"/>
              </a:solidFill>
              <a:cs typeface="Arial" panose="020B0604020202020204" pitchFamily="34" charset="0"/>
            </a:endParaRPr>
          </a:p>
        </p:txBody>
      </p:sp>
      <p:sp>
        <p:nvSpPr>
          <p:cNvPr id="79" name="Rectangle 78"/>
          <p:cNvSpPr/>
          <p:nvPr/>
        </p:nvSpPr>
        <p:spPr>
          <a:xfrm>
            <a:off x="6648035" y="2708920"/>
            <a:ext cx="332344" cy="216024"/>
          </a:xfrm>
          <a:prstGeom prst="rect">
            <a:avLst/>
          </a:prstGeom>
          <a:solidFill>
            <a:srgbClr val="EEECE1">
              <a:lumMod val="50000"/>
            </a:srgbClr>
          </a:solidFill>
          <a:ln w="25400" cap="flat" cmpd="sng" algn="ctr">
            <a:noFill/>
            <a:prstDash val="solid"/>
          </a:ln>
          <a:effectLst/>
        </p:spPr>
        <p:txBody>
          <a:bodyPr rtlCol="0" anchor="ctr"/>
          <a:lstStyle/>
          <a:p>
            <a:pPr algn="ctr">
              <a:defRPr/>
            </a:pPr>
            <a:endParaRPr lang="en-US" sz="1400" kern="0" dirty="0" smtClean="0">
              <a:solidFill>
                <a:prstClr val="white"/>
              </a:solidFill>
              <a:cs typeface="Arial" panose="020B0604020202020204" pitchFamily="34" charset="0"/>
            </a:endParaRPr>
          </a:p>
        </p:txBody>
      </p:sp>
      <p:sp>
        <p:nvSpPr>
          <p:cNvPr id="80" name="Rectangle 79"/>
          <p:cNvSpPr/>
          <p:nvPr/>
        </p:nvSpPr>
        <p:spPr>
          <a:xfrm>
            <a:off x="7994483" y="2708920"/>
            <a:ext cx="332344" cy="216024"/>
          </a:xfrm>
          <a:prstGeom prst="rect">
            <a:avLst/>
          </a:prstGeom>
          <a:solidFill>
            <a:srgbClr val="4BACC6">
              <a:lumMod val="75000"/>
            </a:srgbClr>
          </a:solidFill>
          <a:ln w="25400" cap="flat" cmpd="sng" algn="ctr">
            <a:noFill/>
            <a:prstDash val="solid"/>
          </a:ln>
          <a:effectLst/>
        </p:spPr>
        <p:txBody>
          <a:bodyPr rtlCol="0" anchor="ctr"/>
          <a:lstStyle/>
          <a:p>
            <a:pPr algn="ctr">
              <a:defRPr/>
            </a:pPr>
            <a:endParaRPr lang="en-US" sz="1400" kern="0" dirty="0" smtClean="0">
              <a:solidFill>
                <a:prstClr val="white"/>
              </a:solidFill>
              <a:cs typeface="Arial" panose="020B0604020202020204" pitchFamily="34" charset="0"/>
            </a:endParaRPr>
          </a:p>
        </p:txBody>
      </p:sp>
      <p:sp>
        <p:nvSpPr>
          <p:cNvPr id="81" name="Rectangle 80"/>
          <p:cNvSpPr/>
          <p:nvPr/>
        </p:nvSpPr>
        <p:spPr>
          <a:xfrm>
            <a:off x="1828126" y="4191905"/>
            <a:ext cx="332344" cy="216024"/>
          </a:xfrm>
          <a:prstGeom prst="rect">
            <a:avLst/>
          </a:prstGeom>
          <a:solidFill>
            <a:srgbClr val="C0504D">
              <a:lumMod val="75000"/>
            </a:srgbClr>
          </a:solidFill>
          <a:ln w="25400" cap="flat" cmpd="sng" algn="ctr">
            <a:noFill/>
            <a:prstDash val="solid"/>
          </a:ln>
          <a:effectLst/>
        </p:spPr>
        <p:txBody>
          <a:bodyPr rtlCol="0" anchor="ctr"/>
          <a:lstStyle/>
          <a:p>
            <a:pPr algn="ctr">
              <a:defRPr/>
            </a:pPr>
            <a:endParaRPr lang="en-US" sz="1400" kern="0" dirty="0" smtClean="0">
              <a:solidFill>
                <a:prstClr val="white"/>
              </a:solidFill>
              <a:cs typeface="Arial" panose="020B0604020202020204" pitchFamily="34" charset="0"/>
            </a:endParaRPr>
          </a:p>
        </p:txBody>
      </p:sp>
      <p:sp>
        <p:nvSpPr>
          <p:cNvPr id="82" name="Rectangle 81"/>
          <p:cNvSpPr/>
          <p:nvPr/>
        </p:nvSpPr>
        <p:spPr>
          <a:xfrm>
            <a:off x="3873408" y="4186924"/>
            <a:ext cx="332344" cy="216024"/>
          </a:xfrm>
          <a:prstGeom prst="rect">
            <a:avLst/>
          </a:prstGeom>
          <a:solidFill>
            <a:srgbClr val="4F81BD">
              <a:lumMod val="75000"/>
            </a:srgbClr>
          </a:solidFill>
          <a:ln w="25400" cap="flat" cmpd="sng" algn="ctr">
            <a:noFill/>
            <a:prstDash val="solid"/>
          </a:ln>
          <a:effectLst/>
        </p:spPr>
        <p:txBody>
          <a:bodyPr rtlCol="0" anchor="ctr"/>
          <a:lstStyle/>
          <a:p>
            <a:pPr algn="ctr">
              <a:defRPr/>
            </a:pPr>
            <a:endParaRPr lang="en-US" sz="1400" kern="0" dirty="0" smtClean="0">
              <a:solidFill>
                <a:prstClr val="white"/>
              </a:solidFill>
              <a:cs typeface="Arial" panose="020B0604020202020204" pitchFamily="34" charset="0"/>
            </a:endParaRPr>
          </a:p>
        </p:txBody>
      </p:sp>
      <p:sp>
        <p:nvSpPr>
          <p:cNvPr id="83" name="Rectangle 82"/>
          <p:cNvSpPr/>
          <p:nvPr/>
        </p:nvSpPr>
        <p:spPr>
          <a:xfrm>
            <a:off x="6598634" y="4184011"/>
            <a:ext cx="332344" cy="216024"/>
          </a:xfrm>
          <a:prstGeom prst="rect">
            <a:avLst/>
          </a:prstGeom>
          <a:solidFill>
            <a:srgbClr val="EEECE1">
              <a:lumMod val="50000"/>
            </a:srgbClr>
          </a:solidFill>
          <a:ln w="25400" cap="flat" cmpd="sng" algn="ctr">
            <a:noFill/>
            <a:prstDash val="solid"/>
          </a:ln>
          <a:effectLst/>
        </p:spPr>
        <p:txBody>
          <a:bodyPr rtlCol="0" anchor="ctr"/>
          <a:lstStyle/>
          <a:p>
            <a:pPr algn="ctr">
              <a:defRPr/>
            </a:pPr>
            <a:endParaRPr lang="en-US" sz="1400" kern="0" dirty="0" smtClean="0">
              <a:solidFill>
                <a:prstClr val="white"/>
              </a:solidFill>
              <a:cs typeface="Arial" panose="020B0604020202020204" pitchFamily="34" charset="0"/>
            </a:endParaRPr>
          </a:p>
        </p:txBody>
      </p:sp>
      <p:sp>
        <p:nvSpPr>
          <p:cNvPr id="84" name="Rectangle 83"/>
          <p:cNvSpPr/>
          <p:nvPr/>
        </p:nvSpPr>
        <p:spPr>
          <a:xfrm>
            <a:off x="7928014" y="4184011"/>
            <a:ext cx="332344" cy="216024"/>
          </a:xfrm>
          <a:prstGeom prst="rect">
            <a:avLst/>
          </a:prstGeom>
          <a:solidFill>
            <a:srgbClr val="4BACC6">
              <a:lumMod val="75000"/>
            </a:srgbClr>
          </a:solidFill>
          <a:ln w="25400" cap="flat" cmpd="sng" algn="ctr">
            <a:noFill/>
            <a:prstDash val="solid"/>
          </a:ln>
          <a:effectLst/>
        </p:spPr>
        <p:txBody>
          <a:bodyPr rtlCol="0" anchor="ctr"/>
          <a:lstStyle/>
          <a:p>
            <a:pPr algn="ctr">
              <a:defRPr/>
            </a:pPr>
            <a:endParaRPr lang="en-US" sz="1400" kern="0" dirty="0" smtClean="0">
              <a:solidFill>
                <a:prstClr val="white"/>
              </a:solidFill>
              <a:cs typeface="Arial" panose="020B0604020202020204" pitchFamily="34" charset="0"/>
            </a:endParaRPr>
          </a:p>
        </p:txBody>
      </p:sp>
      <p:sp>
        <p:nvSpPr>
          <p:cNvPr id="85" name="Rectangle 84"/>
          <p:cNvSpPr/>
          <p:nvPr/>
        </p:nvSpPr>
        <p:spPr>
          <a:xfrm>
            <a:off x="3861683" y="5559681"/>
            <a:ext cx="332344" cy="216024"/>
          </a:xfrm>
          <a:prstGeom prst="rect">
            <a:avLst/>
          </a:prstGeom>
          <a:solidFill>
            <a:srgbClr val="C0504D">
              <a:lumMod val="75000"/>
            </a:srgbClr>
          </a:solidFill>
          <a:ln w="25400" cap="flat" cmpd="sng" algn="ctr">
            <a:noFill/>
            <a:prstDash val="solid"/>
          </a:ln>
          <a:effectLst/>
        </p:spPr>
        <p:txBody>
          <a:bodyPr rtlCol="0" anchor="ctr"/>
          <a:lstStyle/>
          <a:p>
            <a:pPr algn="ctr">
              <a:defRPr/>
            </a:pPr>
            <a:endParaRPr lang="en-US" sz="1400" kern="0" dirty="0" smtClean="0">
              <a:solidFill>
                <a:prstClr val="white"/>
              </a:solidFill>
              <a:cs typeface="Arial" panose="020B0604020202020204" pitchFamily="34" charset="0"/>
            </a:endParaRPr>
          </a:p>
        </p:txBody>
      </p:sp>
      <p:sp>
        <p:nvSpPr>
          <p:cNvPr id="86" name="Rectangle 85"/>
          <p:cNvSpPr/>
          <p:nvPr/>
        </p:nvSpPr>
        <p:spPr>
          <a:xfrm>
            <a:off x="213134" y="2559994"/>
            <a:ext cx="442350" cy="834950"/>
          </a:xfrm>
          <a:prstGeom prst="rect">
            <a:avLst/>
          </a:prstGeom>
          <a:solidFill>
            <a:srgbClr val="4BACC6">
              <a:lumMod val="75000"/>
            </a:srgbClr>
          </a:solidFill>
          <a:ln w="25400" cap="flat" cmpd="sng" algn="ctr">
            <a:solidFill>
              <a:srgbClr val="4BACC6">
                <a:lumMod val="75000"/>
              </a:srgbClr>
            </a:solidFill>
            <a:prstDash val="solid"/>
          </a:ln>
          <a:effectLst/>
        </p:spPr>
        <p:txBody>
          <a:bodyPr vert="vert270" rtlCol="0" anchor="ctr"/>
          <a:lstStyle/>
          <a:p>
            <a:pPr algn="ctr">
              <a:defRPr/>
            </a:pPr>
            <a:r>
              <a:rPr lang="en-US" sz="1900" b="1" kern="0" dirty="0" smtClean="0">
                <a:solidFill>
                  <a:prstClr val="white"/>
                </a:solidFill>
                <a:cs typeface="Arial" panose="020B0604020202020204" pitchFamily="34" charset="0"/>
              </a:rPr>
              <a:t>2014</a:t>
            </a:r>
          </a:p>
        </p:txBody>
      </p:sp>
      <p:sp>
        <p:nvSpPr>
          <p:cNvPr id="87" name="Rectangle 86"/>
          <p:cNvSpPr/>
          <p:nvPr/>
        </p:nvSpPr>
        <p:spPr>
          <a:xfrm>
            <a:off x="213134" y="4000154"/>
            <a:ext cx="442350" cy="834950"/>
          </a:xfrm>
          <a:prstGeom prst="rect">
            <a:avLst/>
          </a:prstGeom>
          <a:solidFill>
            <a:srgbClr val="8064A2">
              <a:lumMod val="75000"/>
            </a:srgbClr>
          </a:solidFill>
          <a:ln w="25400" cap="flat" cmpd="sng" algn="ctr">
            <a:solidFill>
              <a:srgbClr val="8064A2">
                <a:lumMod val="75000"/>
              </a:srgbClr>
            </a:solidFill>
            <a:prstDash val="solid"/>
          </a:ln>
          <a:effectLst/>
        </p:spPr>
        <p:txBody>
          <a:bodyPr vert="vert270" rtlCol="0" anchor="ctr"/>
          <a:lstStyle/>
          <a:p>
            <a:pPr algn="ctr">
              <a:defRPr/>
            </a:pPr>
            <a:r>
              <a:rPr lang="en-US" sz="1900" b="1" kern="0" dirty="0" smtClean="0">
                <a:solidFill>
                  <a:prstClr val="white"/>
                </a:solidFill>
                <a:cs typeface="Arial" panose="020B0604020202020204" pitchFamily="34" charset="0"/>
              </a:rPr>
              <a:t>2015</a:t>
            </a:r>
          </a:p>
        </p:txBody>
      </p:sp>
      <p:sp>
        <p:nvSpPr>
          <p:cNvPr id="89" name="Rectangle 88"/>
          <p:cNvSpPr/>
          <p:nvPr/>
        </p:nvSpPr>
        <p:spPr>
          <a:xfrm>
            <a:off x="213134" y="5413451"/>
            <a:ext cx="442350" cy="834950"/>
          </a:xfrm>
          <a:prstGeom prst="rect">
            <a:avLst/>
          </a:prstGeom>
          <a:solidFill>
            <a:srgbClr val="F79646">
              <a:lumMod val="75000"/>
            </a:srgbClr>
          </a:solidFill>
          <a:ln w="25400" cap="flat" cmpd="sng" algn="ctr">
            <a:solidFill>
              <a:srgbClr val="F79646">
                <a:lumMod val="75000"/>
              </a:srgbClr>
            </a:solidFill>
            <a:prstDash val="solid"/>
          </a:ln>
          <a:effectLst/>
        </p:spPr>
        <p:txBody>
          <a:bodyPr vert="vert270" rtlCol="0" anchor="ctr"/>
          <a:lstStyle/>
          <a:p>
            <a:pPr algn="ctr">
              <a:defRPr/>
            </a:pPr>
            <a:r>
              <a:rPr lang="en-US" sz="1900" b="1" kern="0" dirty="0" smtClean="0">
                <a:solidFill>
                  <a:prstClr val="white"/>
                </a:solidFill>
                <a:cs typeface="Arial" panose="020B0604020202020204" pitchFamily="34" charset="0"/>
              </a:rPr>
              <a:t>2016</a:t>
            </a:r>
          </a:p>
        </p:txBody>
      </p:sp>
      <p:sp>
        <p:nvSpPr>
          <p:cNvPr id="90" name="TextBox 89"/>
          <p:cNvSpPr txBox="1"/>
          <p:nvPr/>
        </p:nvSpPr>
        <p:spPr>
          <a:xfrm>
            <a:off x="4327957" y="2653106"/>
            <a:ext cx="577380" cy="307777"/>
          </a:xfrm>
          <a:prstGeom prst="rect">
            <a:avLst/>
          </a:prstGeom>
          <a:noFill/>
        </p:spPr>
        <p:txBody>
          <a:bodyPr wrap="square" rtlCol="0">
            <a:spAutoFit/>
          </a:bodyPr>
          <a:lstStyle/>
          <a:p>
            <a:r>
              <a:rPr lang="en-US" sz="1400" dirty="0" smtClean="0">
                <a:solidFill>
                  <a:prstClr val="white"/>
                </a:solidFill>
                <a:cs typeface="Arial" panose="020B0604020202020204" pitchFamily="34" charset="0"/>
              </a:rPr>
              <a:t>PRT</a:t>
            </a:r>
            <a:endParaRPr lang="en-US" sz="1400" dirty="0">
              <a:solidFill>
                <a:prstClr val="white"/>
              </a:solidFill>
              <a:cs typeface="Arial" panose="020B0604020202020204" pitchFamily="34" charset="0"/>
            </a:endParaRPr>
          </a:p>
        </p:txBody>
      </p:sp>
      <p:sp>
        <p:nvSpPr>
          <p:cNvPr id="91" name="TextBox 90"/>
          <p:cNvSpPr txBox="1"/>
          <p:nvPr/>
        </p:nvSpPr>
        <p:spPr>
          <a:xfrm>
            <a:off x="5179321" y="2636913"/>
            <a:ext cx="577380" cy="307777"/>
          </a:xfrm>
          <a:prstGeom prst="rect">
            <a:avLst/>
          </a:prstGeom>
          <a:noFill/>
        </p:spPr>
        <p:txBody>
          <a:bodyPr wrap="square" rtlCol="0">
            <a:spAutoFit/>
          </a:bodyPr>
          <a:lstStyle/>
          <a:p>
            <a:r>
              <a:rPr lang="en-US" sz="1400" dirty="0" smtClean="0">
                <a:solidFill>
                  <a:prstClr val="white"/>
                </a:solidFill>
                <a:cs typeface="Arial" panose="020B0604020202020204" pitchFamily="34" charset="0"/>
              </a:rPr>
              <a:t>PRT</a:t>
            </a:r>
            <a:endParaRPr lang="en-US" sz="1400" dirty="0">
              <a:solidFill>
                <a:prstClr val="white"/>
              </a:solidFill>
              <a:cs typeface="Arial" panose="020B0604020202020204" pitchFamily="34" charset="0"/>
            </a:endParaRPr>
          </a:p>
        </p:txBody>
      </p:sp>
      <p:sp>
        <p:nvSpPr>
          <p:cNvPr id="92" name="TextBox 91"/>
          <p:cNvSpPr txBox="1"/>
          <p:nvPr/>
        </p:nvSpPr>
        <p:spPr>
          <a:xfrm>
            <a:off x="6564097" y="2648311"/>
            <a:ext cx="577380" cy="307777"/>
          </a:xfrm>
          <a:prstGeom prst="rect">
            <a:avLst/>
          </a:prstGeom>
          <a:noFill/>
        </p:spPr>
        <p:txBody>
          <a:bodyPr wrap="square" rtlCol="0">
            <a:spAutoFit/>
          </a:bodyPr>
          <a:lstStyle/>
          <a:p>
            <a:r>
              <a:rPr lang="en-US" sz="1400" dirty="0" smtClean="0">
                <a:solidFill>
                  <a:prstClr val="white"/>
                </a:solidFill>
                <a:cs typeface="Arial" panose="020B0604020202020204" pitchFamily="34" charset="0"/>
              </a:rPr>
              <a:t>PRT</a:t>
            </a:r>
            <a:endParaRPr lang="en-US" sz="1400" dirty="0">
              <a:solidFill>
                <a:prstClr val="white"/>
              </a:solidFill>
              <a:cs typeface="Arial" panose="020B0604020202020204" pitchFamily="34" charset="0"/>
            </a:endParaRPr>
          </a:p>
        </p:txBody>
      </p:sp>
      <p:sp>
        <p:nvSpPr>
          <p:cNvPr id="93" name="TextBox 92"/>
          <p:cNvSpPr txBox="1"/>
          <p:nvPr/>
        </p:nvSpPr>
        <p:spPr>
          <a:xfrm>
            <a:off x="7906189" y="2653106"/>
            <a:ext cx="577380" cy="307777"/>
          </a:xfrm>
          <a:prstGeom prst="rect">
            <a:avLst/>
          </a:prstGeom>
          <a:noFill/>
        </p:spPr>
        <p:txBody>
          <a:bodyPr wrap="square" rtlCol="0">
            <a:spAutoFit/>
          </a:bodyPr>
          <a:lstStyle/>
          <a:p>
            <a:r>
              <a:rPr lang="en-US" sz="1400" dirty="0" smtClean="0">
                <a:solidFill>
                  <a:prstClr val="white"/>
                </a:solidFill>
                <a:cs typeface="Arial" panose="020B0604020202020204" pitchFamily="34" charset="0"/>
              </a:rPr>
              <a:t>PRT</a:t>
            </a:r>
            <a:endParaRPr lang="en-US" sz="1400" dirty="0">
              <a:solidFill>
                <a:prstClr val="white"/>
              </a:solidFill>
              <a:cs typeface="Arial" panose="020B0604020202020204" pitchFamily="34" charset="0"/>
            </a:endParaRPr>
          </a:p>
        </p:txBody>
      </p:sp>
      <p:sp>
        <p:nvSpPr>
          <p:cNvPr id="94" name="TextBox 93"/>
          <p:cNvSpPr txBox="1"/>
          <p:nvPr/>
        </p:nvSpPr>
        <p:spPr>
          <a:xfrm>
            <a:off x="1739832" y="4147115"/>
            <a:ext cx="577380" cy="307777"/>
          </a:xfrm>
          <a:prstGeom prst="rect">
            <a:avLst/>
          </a:prstGeom>
          <a:noFill/>
        </p:spPr>
        <p:txBody>
          <a:bodyPr wrap="square" rtlCol="0">
            <a:spAutoFit/>
          </a:bodyPr>
          <a:lstStyle/>
          <a:p>
            <a:r>
              <a:rPr lang="en-US" sz="1400" dirty="0" smtClean="0">
                <a:solidFill>
                  <a:prstClr val="white"/>
                </a:solidFill>
                <a:cs typeface="Arial" panose="020B0604020202020204" pitchFamily="34" charset="0"/>
              </a:rPr>
              <a:t>PRT</a:t>
            </a:r>
            <a:endParaRPr lang="en-US" sz="1400" dirty="0">
              <a:solidFill>
                <a:prstClr val="white"/>
              </a:solidFill>
              <a:cs typeface="Arial" panose="020B0604020202020204" pitchFamily="34" charset="0"/>
            </a:endParaRPr>
          </a:p>
        </p:txBody>
      </p:sp>
      <p:sp>
        <p:nvSpPr>
          <p:cNvPr id="95" name="TextBox 94"/>
          <p:cNvSpPr txBox="1"/>
          <p:nvPr/>
        </p:nvSpPr>
        <p:spPr>
          <a:xfrm>
            <a:off x="3789648" y="4134914"/>
            <a:ext cx="577380" cy="307777"/>
          </a:xfrm>
          <a:prstGeom prst="rect">
            <a:avLst/>
          </a:prstGeom>
          <a:noFill/>
        </p:spPr>
        <p:txBody>
          <a:bodyPr wrap="square" rtlCol="0">
            <a:spAutoFit/>
          </a:bodyPr>
          <a:lstStyle/>
          <a:p>
            <a:r>
              <a:rPr lang="en-US" sz="1400" dirty="0" smtClean="0">
                <a:solidFill>
                  <a:prstClr val="white"/>
                </a:solidFill>
                <a:cs typeface="Arial" panose="020B0604020202020204" pitchFamily="34" charset="0"/>
              </a:rPr>
              <a:t>PRT</a:t>
            </a:r>
            <a:endParaRPr lang="en-US" sz="1400" dirty="0">
              <a:solidFill>
                <a:prstClr val="white"/>
              </a:solidFill>
              <a:cs typeface="Arial" panose="020B0604020202020204" pitchFamily="34" charset="0"/>
            </a:endParaRPr>
          </a:p>
        </p:txBody>
      </p:sp>
      <p:sp>
        <p:nvSpPr>
          <p:cNvPr id="96" name="TextBox 95"/>
          <p:cNvSpPr txBox="1"/>
          <p:nvPr/>
        </p:nvSpPr>
        <p:spPr>
          <a:xfrm>
            <a:off x="6523332" y="4134914"/>
            <a:ext cx="577380" cy="307777"/>
          </a:xfrm>
          <a:prstGeom prst="rect">
            <a:avLst/>
          </a:prstGeom>
          <a:noFill/>
        </p:spPr>
        <p:txBody>
          <a:bodyPr wrap="square" rtlCol="0">
            <a:spAutoFit/>
          </a:bodyPr>
          <a:lstStyle/>
          <a:p>
            <a:r>
              <a:rPr lang="en-US" sz="1400" dirty="0" smtClean="0">
                <a:solidFill>
                  <a:prstClr val="white"/>
                </a:solidFill>
                <a:cs typeface="Arial" panose="020B0604020202020204" pitchFamily="34" charset="0"/>
              </a:rPr>
              <a:t>PRT</a:t>
            </a:r>
            <a:endParaRPr lang="en-US" sz="1400" dirty="0">
              <a:solidFill>
                <a:prstClr val="white"/>
              </a:solidFill>
              <a:cs typeface="Arial" panose="020B0604020202020204" pitchFamily="34" charset="0"/>
            </a:endParaRPr>
          </a:p>
        </p:txBody>
      </p:sp>
      <p:sp>
        <p:nvSpPr>
          <p:cNvPr id="97" name="TextBox 96"/>
          <p:cNvSpPr txBox="1"/>
          <p:nvPr/>
        </p:nvSpPr>
        <p:spPr>
          <a:xfrm>
            <a:off x="7839720" y="4134914"/>
            <a:ext cx="577380" cy="307777"/>
          </a:xfrm>
          <a:prstGeom prst="rect">
            <a:avLst/>
          </a:prstGeom>
          <a:noFill/>
        </p:spPr>
        <p:txBody>
          <a:bodyPr wrap="square" rtlCol="0">
            <a:spAutoFit/>
          </a:bodyPr>
          <a:lstStyle/>
          <a:p>
            <a:r>
              <a:rPr lang="en-US" sz="1400" dirty="0" smtClean="0">
                <a:solidFill>
                  <a:prstClr val="white"/>
                </a:solidFill>
                <a:cs typeface="Arial" panose="020B0604020202020204" pitchFamily="34" charset="0"/>
              </a:rPr>
              <a:t>PRT</a:t>
            </a:r>
            <a:endParaRPr lang="en-US" sz="1400" dirty="0">
              <a:solidFill>
                <a:prstClr val="white"/>
              </a:solidFill>
              <a:cs typeface="Arial" panose="020B0604020202020204" pitchFamily="34" charset="0"/>
            </a:endParaRPr>
          </a:p>
        </p:txBody>
      </p:sp>
      <p:sp>
        <p:nvSpPr>
          <p:cNvPr id="98" name="TextBox 97"/>
          <p:cNvSpPr txBox="1"/>
          <p:nvPr/>
        </p:nvSpPr>
        <p:spPr>
          <a:xfrm>
            <a:off x="3778236" y="5517233"/>
            <a:ext cx="577380" cy="307777"/>
          </a:xfrm>
          <a:prstGeom prst="rect">
            <a:avLst/>
          </a:prstGeom>
          <a:noFill/>
        </p:spPr>
        <p:txBody>
          <a:bodyPr wrap="square" rtlCol="0">
            <a:spAutoFit/>
          </a:bodyPr>
          <a:lstStyle/>
          <a:p>
            <a:r>
              <a:rPr lang="en-US" sz="1400" dirty="0" smtClean="0">
                <a:solidFill>
                  <a:prstClr val="white"/>
                </a:solidFill>
                <a:cs typeface="Arial" panose="020B0604020202020204" pitchFamily="34" charset="0"/>
              </a:rPr>
              <a:t>PRT</a:t>
            </a:r>
            <a:endParaRPr lang="en-US" sz="1400" dirty="0">
              <a:solidFill>
                <a:prstClr val="white"/>
              </a:solidFill>
              <a:cs typeface="Arial" panose="020B0604020202020204" pitchFamily="34" charset="0"/>
            </a:endParaRPr>
          </a:p>
        </p:txBody>
      </p:sp>
      <p:sp>
        <p:nvSpPr>
          <p:cNvPr id="4" name="Isosceles Triangle 3"/>
          <p:cNvSpPr/>
          <p:nvPr/>
        </p:nvSpPr>
        <p:spPr>
          <a:xfrm rot="10800000">
            <a:off x="3321365" y="2329843"/>
            <a:ext cx="218056" cy="432048"/>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54" name="Isosceles Triangle 53"/>
          <p:cNvSpPr/>
          <p:nvPr/>
        </p:nvSpPr>
        <p:spPr>
          <a:xfrm rot="10800000">
            <a:off x="2616177" y="3732070"/>
            <a:ext cx="218056" cy="432048"/>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grpSp>
        <p:nvGrpSpPr>
          <p:cNvPr id="3" name="Group 106"/>
          <p:cNvGrpSpPr/>
          <p:nvPr/>
        </p:nvGrpSpPr>
        <p:grpSpPr>
          <a:xfrm>
            <a:off x="4771407" y="1061614"/>
            <a:ext cx="4420184" cy="1071242"/>
            <a:chOff x="5447718" y="1061614"/>
            <a:chExt cx="4353212" cy="1071242"/>
          </a:xfrm>
        </p:grpSpPr>
        <p:sp>
          <p:nvSpPr>
            <p:cNvPr id="99" name="Rectangle 98"/>
            <p:cNvSpPr/>
            <p:nvPr/>
          </p:nvSpPr>
          <p:spPr>
            <a:xfrm>
              <a:off x="5447718" y="1061614"/>
              <a:ext cx="4041786" cy="1071242"/>
            </a:xfrm>
            <a:prstGeom prst="rect">
              <a:avLst/>
            </a:prstGeom>
            <a:solidFill>
              <a:schemeClr val="bg1"/>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100" name="Oval 99"/>
            <p:cNvSpPr/>
            <p:nvPr/>
          </p:nvSpPr>
          <p:spPr>
            <a:xfrm>
              <a:off x="5601231" y="1472259"/>
              <a:ext cx="216024" cy="23762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200" b="1" dirty="0">
                <a:solidFill>
                  <a:prstClr val="white"/>
                </a:solidFill>
                <a:cs typeface="Arial" panose="020B0604020202020204" pitchFamily="34" charset="0"/>
              </a:endParaRPr>
            </a:p>
          </p:txBody>
        </p:sp>
        <p:sp>
          <p:nvSpPr>
            <p:cNvPr id="101" name="Rectangle 100"/>
            <p:cNvSpPr/>
            <p:nvPr/>
          </p:nvSpPr>
          <p:spPr>
            <a:xfrm>
              <a:off x="5548441" y="1793404"/>
              <a:ext cx="360039" cy="21602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400" dirty="0">
                <a:solidFill>
                  <a:prstClr val="white"/>
                </a:solidFill>
                <a:cs typeface="Arial" panose="020B0604020202020204" pitchFamily="34" charset="0"/>
              </a:endParaRPr>
            </a:p>
          </p:txBody>
        </p:sp>
        <p:sp>
          <p:nvSpPr>
            <p:cNvPr id="102" name="TextBox 101"/>
            <p:cNvSpPr txBox="1"/>
            <p:nvPr/>
          </p:nvSpPr>
          <p:spPr>
            <a:xfrm>
              <a:off x="5840489" y="1452573"/>
              <a:ext cx="3960440" cy="307777"/>
            </a:xfrm>
            <a:prstGeom prst="rect">
              <a:avLst/>
            </a:prstGeom>
            <a:noFill/>
          </p:spPr>
          <p:txBody>
            <a:bodyPr wrap="square" rtlCol="0">
              <a:spAutoFit/>
            </a:bodyPr>
            <a:lstStyle/>
            <a:p>
              <a:pPr fontAlgn="base">
                <a:spcBef>
                  <a:spcPct val="0"/>
                </a:spcBef>
                <a:spcAft>
                  <a:spcPct val="0"/>
                </a:spcAft>
              </a:pPr>
              <a:r>
                <a:rPr lang="es-ES" sz="1400" b="1" dirty="0" smtClean="0">
                  <a:solidFill>
                    <a:srgbClr val="1E1E1E"/>
                  </a:solidFill>
                  <a:cs typeface="Arial" panose="020B0604020202020204" pitchFamily="34" charset="0"/>
                </a:rPr>
                <a:t>Plazo presentación, el 15 de cada mes</a:t>
              </a:r>
              <a:endParaRPr lang="es-ES" sz="1400" b="1" dirty="0">
                <a:solidFill>
                  <a:srgbClr val="1E1E1E"/>
                </a:solidFill>
                <a:cs typeface="Arial" panose="020B0604020202020204" pitchFamily="34" charset="0"/>
              </a:endParaRPr>
            </a:p>
          </p:txBody>
        </p:sp>
        <p:sp>
          <p:nvSpPr>
            <p:cNvPr id="103" name="TextBox 102"/>
            <p:cNvSpPr txBox="1"/>
            <p:nvPr/>
          </p:nvSpPr>
          <p:spPr>
            <a:xfrm>
              <a:off x="5840489" y="1762917"/>
              <a:ext cx="3960440" cy="307777"/>
            </a:xfrm>
            <a:prstGeom prst="rect">
              <a:avLst/>
            </a:prstGeom>
            <a:noFill/>
          </p:spPr>
          <p:txBody>
            <a:bodyPr wrap="square" rtlCol="0">
              <a:spAutoFit/>
            </a:bodyPr>
            <a:lstStyle/>
            <a:p>
              <a:pPr fontAlgn="base">
                <a:spcBef>
                  <a:spcPct val="0"/>
                </a:spcBef>
                <a:spcAft>
                  <a:spcPct val="0"/>
                </a:spcAft>
              </a:pPr>
              <a:r>
                <a:rPr lang="es-ES" sz="1400" b="1" dirty="0" smtClean="0">
                  <a:solidFill>
                    <a:srgbClr val="1E1E1E"/>
                  </a:solidFill>
                  <a:cs typeface="Arial" panose="020B0604020202020204" pitchFamily="34" charset="0"/>
                </a:rPr>
                <a:t>Reunión de revisión PRT (aprox.)</a:t>
              </a:r>
              <a:endParaRPr lang="es-ES" sz="1400" b="1" dirty="0">
                <a:solidFill>
                  <a:srgbClr val="1E1E1E"/>
                </a:solidFill>
                <a:cs typeface="Arial" panose="020B0604020202020204" pitchFamily="34" charset="0"/>
              </a:endParaRPr>
            </a:p>
          </p:txBody>
        </p:sp>
        <p:sp>
          <p:nvSpPr>
            <p:cNvPr id="104" name="TextBox 103"/>
            <p:cNvSpPr txBox="1"/>
            <p:nvPr/>
          </p:nvSpPr>
          <p:spPr>
            <a:xfrm>
              <a:off x="5476840" y="1753072"/>
              <a:ext cx="625495" cy="307777"/>
            </a:xfrm>
            <a:prstGeom prst="rect">
              <a:avLst/>
            </a:prstGeom>
            <a:noFill/>
          </p:spPr>
          <p:txBody>
            <a:bodyPr wrap="square" rtlCol="0">
              <a:spAutoFit/>
            </a:bodyPr>
            <a:lstStyle/>
            <a:p>
              <a:pPr fontAlgn="base">
                <a:spcBef>
                  <a:spcPct val="0"/>
                </a:spcBef>
                <a:spcAft>
                  <a:spcPct val="0"/>
                </a:spcAft>
              </a:pPr>
              <a:r>
                <a:rPr lang="en-US" sz="1400" dirty="0" smtClean="0">
                  <a:solidFill>
                    <a:prstClr val="white"/>
                  </a:solidFill>
                  <a:cs typeface="Arial" panose="020B0604020202020204" pitchFamily="34" charset="0"/>
                </a:rPr>
                <a:t>PRT</a:t>
              </a:r>
              <a:endParaRPr lang="en-US" sz="1400" dirty="0">
                <a:solidFill>
                  <a:prstClr val="white"/>
                </a:solidFill>
                <a:cs typeface="Arial" panose="020B0604020202020204" pitchFamily="34" charset="0"/>
              </a:endParaRPr>
            </a:p>
          </p:txBody>
        </p:sp>
        <p:sp>
          <p:nvSpPr>
            <p:cNvPr id="55" name="Isosceles Triangle 54"/>
            <p:cNvSpPr/>
            <p:nvPr/>
          </p:nvSpPr>
          <p:spPr>
            <a:xfrm rot="10800000">
              <a:off x="5618872" y="1136620"/>
              <a:ext cx="162376" cy="30377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105" name="TextBox 104"/>
            <p:cNvSpPr txBox="1"/>
            <p:nvPr/>
          </p:nvSpPr>
          <p:spPr>
            <a:xfrm>
              <a:off x="5840489" y="1135777"/>
              <a:ext cx="3960441" cy="307777"/>
            </a:xfrm>
            <a:prstGeom prst="rect">
              <a:avLst/>
            </a:prstGeom>
            <a:noFill/>
          </p:spPr>
          <p:txBody>
            <a:bodyPr wrap="square" rtlCol="0">
              <a:spAutoFit/>
            </a:bodyPr>
            <a:lstStyle/>
            <a:p>
              <a:pPr fontAlgn="base">
                <a:spcBef>
                  <a:spcPct val="0"/>
                </a:spcBef>
                <a:spcAft>
                  <a:spcPct val="0"/>
                </a:spcAft>
              </a:pPr>
              <a:r>
                <a:rPr lang="es-ES" sz="1400" b="1" dirty="0" smtClean="0">
                  <a:solidFill>
                    <a:srgbClr val="1E1E1E"/>
                  </a:solidFill>
                  <a:cs typeface="Arial" panose="020B0604020202020204" pitchFamily="34" charset="0"/>
                </a:rPr>
                <a:t>Plazo presentación para </a:t>
              </a:r>
              <a:r>
                <a:rPr lang="es-ES" sz="1400" b="1" dirty="0" err="1" smtClean="0">
                  <a:solidFill>
                    <a:srgbClr val="1E1E1E"/>
                  </a:solidFill>
                  <a:cs typeface="Arial" panose="020B0604020202020204" pitchFamily="34" charset="0"/>
                </a:rPr>
                <a:t>EdI</a:t>
              </a:r>
              <a:r>
                <a:rPr lang="es-ES" sz="1400" b="1" dirty="0" smtClean="0">
                  <a:solidFill>
                    <a:srgbClr val="1E1E1E"/>
                  </a:solidFill>
                  <a:cs typeface="Arial" panose="020B0604020202020204" pitchFamily="34" charset="0"/>
                </a:rPr>
                <a:t> (sólo regionales</a:t>
              </a:r>
              <a:r>
                <a:rPr lang="en-US" sz="1400" b="1" dirty="0" smtClean="0">
                  <a:solidFill>
                    <a:srgbClr val="1E1E1E"/>
                  </a:solidFill>
                  <a:cs typeface="Arial" panose="020B0604020202020204" pitchFamily="34" charset="0"/>
                </a:rPr>
                <a:t>)</a:t>
              </a:r>
              <a:endParaRPr lang="en-US" sz="1400" b="1" dirty="0">
                <a:solidFill>
                  <a:srgbClr val="1E1E1E"/>
                </a:solidFill>
                <a:cs typeface="Arial" panose="020B0604020202020204" pitchFamily="34" charset="0"/>
              </a:endParaRPr>
            </a:p>
          </p:txBody>
        </p:sp>
      </p:grpSp>
      <p:sp>
        <p:nvSpPr>
          <p:cNvPr id="5" name="TextBox 4"/>
          <p:cNvSpPr txBox="1"/>
          <p:nvPr/>
        </p:nvSpPr>
        <p:spPr>
          <a:xfrm>
            <a:off x="3221444" y="1988841"/>
            <a:ext cx="486460" cy="307777"/>
          </a:xfrm>
          <a:prstGeom prst="rect">
            <a:avLst/>
          </a:prstGeom>
          <a:noFill/>
        </p:spPr>
        <p:txBody>
          <a:bodyPr wrap="square" rtlCol="0">
            <a:spAutoFit/>
          </a:bodyPr>
          <a:lstStyle/>
          <a:p>
            <a:pPr fontAlgn="base">
              <a:spcBef>
                <a:spcPct val="0"/>
              </a:spcBef>
              <a:spcAft>
                <a:spcPct val="0"/>
              </a:spcAft>
            </a:pPr>
            <a:r>
              <a:rPr lang="en-US" sz="1400" b="1" dirty="0" err="1" smtClean="0">
                <a:solidFill>
                  <a:srgbClr val="1E1E1E"/>
                </a:solidFill>
              </a:rPr>
              <a:t>EdI</a:t>
            </a:r>
            <a:endParaRPr lang="en-US" sz="1400" b="1" dirty="0">
              <a:solidFill>
                <a:srgbClr val="1E1E1E"/>
              </a:solidFill>
            </a:endParaRPr>
          </a:p>
        </p:txBody>
      </p:sp>
      <p:sp>
        <p:nvSpPr>
          <p:cNvPr id="106" name="TextBox 105"/>
          <p:cNvSpPr txBox="1"/>
          <p:nvPr/>
        </p:nvSpPr>
        <p:spPr>
          <a:xfrm>
            <a:off x="2511463" y="3409255"/>
            <a:ext cx="486460" cy="307777"/>
          </a:xfrm>
          <a:prstGeom prst="rect">
            <a:avLst/>
          </a:prstGeom>
          <a:noFill/>
        </p:spPr>
        <p:txBody>
          <a:bodyPr wrap="square" rtlCol="0">
            <a:spAutoFit/>
          </a:bodyPr>
          <a:lstStyle/>
          <a:p>
            <a:pPr fontAlgn="base">
              <a:spcBef>
                <a:spcPct val="0"/>
              </a:spcBef>
              <a:spcAft>
                <a:spcPct val="0"/>
              </a:spcAft>
            </a:pPr>
            <a:r>
              <a:rPr lang="en-US" sz="1400" b="1" dirty="0" err="1" smtClean="0">
                <a:solidFill>
                  <a:srgbClr val="1E1E1E"/>
                </a:solidFill>
              </a:rPr>
              <a:t>EdI</a:t>
            </a:r>
            <a:endParaRPr lang="en-US" sz="1400" b="1" dirty="0">
              <a:solidFill>
                <a:srgbClr val="1E1E1E"/>
              </a:solidFill>
            </a:endParaRPr>
          </a:p>
        </p:txBody>
      </p:sp>
    </p:spTree>
    <p:extLst>
      <p:ext uri="{BB962C8B-B14F-4D97-AF65-F5344CB8AC3E}">
        <p14:creationId xmlns="" xmlns:p14="http://schemas.microsoft.com/office/powerpoint/2010/main" val="28088228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ctrTitle"/>
          </p:nvPr>
        </p:nvSpPr>
        <p:spPr/>
        <p:txBody>
          <a:bodyPr>
            <a:normAutofit fontScale="90000"/>
          </a:bodyPr>
          <a:lstStyle/>
          <a:p>
            <a:r>
              <a:rPr lang="es-MX" dirty="0" smtClean="0"/>
              <a:t>SE DEFINIÓ LA RUTA CRITICA PARA LA PRESENTACIÓN DE LA NOTA CONCEPTUAL PARA TB Y MALARIA EL SALVADOR</a:t>
            </a:r>
            <a:endParaRPr lang="es-MX" dirty="0"/>
          </a:p>
        </p:txBody>
      </p:sp>
      <p:sp>
        <p:nvSpPr>
          <p:cNvPr id="8" name="7 Subtítulo"/>
          <p:cNvSpPr>
            <a:spLocks noGrp="1"/>
          </p:cNvSpPr>
          <p:nvPr>
            <p:ph type="subTitle" idx="1"/>
          </p:nvPr>
        </p:nvSpPr>
        <p:spPr/>
        <p:txBody>
          <a:bodyPr/>
          <a:lstStyle/>
          <a:p>
            <a:endParaRPr lang="es-MX" dirty="0" smtClean="0"/>
          </a:p>
          <a:p>
            <a:endParaRPr lang="es-MX" dirty="0"/>
          </a:p>
          <a:p>
            <a:r>
              <a:rPr lang="es-MX" dirty="0" smtClean="0"/>
              <a:t>ANEXOS. </a:t>
            </a:r>
            <a:r>
              <a:rPr lang="es-MX" dirty="0" err="1" smtClean="0"/>
              <a:t>RC</a:t>
            </a:r>
            <a:r>
              <a:rPr lang="es-MX" dirty="0" smtClean="0"/>
              <a:t> TB/ </a:t>
            </a:r>
            <a:r>
              <a:rPr lang="es-MX" dirty="0" err="1" smtClean="0"/>
              <a:t>RC</a:t>
            </a:r>
            <a:r>
              <a:rPr lang="es-MX" dirty="0" smtClean="0"/>
              <a:t> MALARIA</a:t>
            </a:r>
            <a:endParaRPr lang="es-MX"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75000"/>
            </a:schemeClr>
          </a:solidFill>
        </p:spPr>
        <p:txBody>
          <a:bodyPr/>
          <a:lstStyle/>
          <a:p>
            <a:r>
              <a:rPr lang="es-ES" sz="2800" dirty="0" smtClean="0">
                <a:solidFill>
                  <a:schemeClr val="bg1"/>
                </a:solidFill>
              </a:rPr>
              <a:t>Objetivos</a:t>
            </a:r>
            <a:endParaRPr lang="en-US" sz="2800" dirty="0">
              <a:solidFill>
                <a:schemeClr val="bg1"/>
              </a:solidFill>
            </a:endParaRPr>
          </a:p>
        </p:txBody>
      </p:sp>
      <p:sp>
        <p:nvSpPr>
          <p:cNvPr id="3" name="Text Placeholder 2"/>
          <p:cNvSpPr>
            <a:spLocks noGrp="1"/>
          </p:cNvSpPr>
          <p:nvPr>
            <p:ph type="body" sz="quarter" idx="10"/>
          </p:nvPr>
        </p:nvSpPr>
        <p:spPr/>
        <p:txBody>
          <a:bodyPr>
            <a:normAutofit lnSpcReduction="10000"/>
          </a:bodyPr>
          <a:lstStyle/>
          <a:p>
            <a:pPr marL="457200" lvl="2" indent="-457200">
              <a:buClrTx/>
              <a:buFont typeface="Wingdings" panose="05000000000000000000" pitchFamily="2" charset="2"/>
              <a:buChar char="Ø"/>
            </a:pPr>
            <a:r>
              <a:rPr lang="es-ES" sz="2800" dirty="0" smtClean="0"/>
              <a:t>Desde la perspectiva del control de la TB en América Latina, definir de manera práctica y en términos operativos claros:</a:t>
            </a:r>
            <a:endParaRPr lang="en-US" sz="2800" dirty="0" smtClean="0"/>
          </a:p>
          <a:p>
            <a:pPr marL="919163" lvl="3" indent="-457200">
              <a:buClrTx/>
              <a:buFont typeface="Wingdings" panose="05000000000000000000" pitchFamily="2" charset="2"/>
              <a:buChar char="§"/>
            </a:pPr>
            <a:r>
              <a:rPr lang="es-ES" sz="2800" dirty="0" smtClean="0"/>
              <a:t>Los elementos principales  de la Estrategia del Fondo Mundial.</a:t>
            </a:r>
          </a:p>
          <a:p>
            <a:pPr marL="919163" lvl="3" indent="-457200">
              <a:buClrTx/>
              <a:buFont typeface="Wingdings" panose="05000000000000000000" pitchFamily="2" charset="2"/>
              <a:buChar char="§"/>
            </a:pPr>
            <a:r>
              <a:rPr lang="es-ES" sz="2800" dirty="0" smtClean="0"/>
              <a:t>Los principios del Nuevo Modelo de Financiamiento</a:t>
            </a:r>
          </a:p>
          <a:p>
            <a:pPr marL="919163" lvl="3" indent="-457200">
              <a:buClrTx/>
              <a:buFont typeface="Wingdings" panose="05000000000000000000" pitchFamily="2" charset="2"/>
              <a:buChar char="§"/>
            </a:pPr>
            <a:r>
              <a:rPr lang="es-ES" sz="2800" dirty="0" smtClean="0"/>
              <a:t>Los elementos estratégicos para la preparación de una nota conceptual</a:t>
            </a:r>
          </a:p>
          <a:p>
            <a:pPr marL="457200" lvl="2" indent="-457200">
              <a:buClrTx/>
              <a:buFont typeface="Wingdings" panose="05000000000000000000" pitchFamily="2" charset="2"/>
              <a:buChar char="Ø"/>
            </a:pPr>
            <a:r>
              <a:rPr lang="es-ES" sz="2800" dirty="0" smtClean="0"/>
              <a:t>Conocer y discutir acerca de los recursos disponibles para la preparación de una nota conceptual</a:t>
            </a:r>
          </a:p>
          <a:p>
            <a:pPr marL="919163" lvl="3" indent="-457200">
              <a:buClrTx/>
              <a:buFont typeface="Wingdings" panose="05000000000000000000" pitchFamily="2" charset="2"/>
              <a:buChar char="Ø"/>
            </a:pPr>
            <a:endParaRPr lang="es-ES" sz="2800" dirty="0" smtClean="0"/>
          </a:p>
          <a:p>
            <a:endParaRPr lang="en-US" dirty="0"/>
          </a:p>
        </p:txBody>
      </p:sp>
    </p:spTree>
    <p:extLst>
      <p:ext uri="{BB962C8B-B14F-4D97-AF65-F5344CB8AC3E}">
        <p14:creationId xmlns:p14="http://schemas.microsoft.com/office/powerpoint/2010/main" xmlns="" val="1086547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396" y="332657"/>
            <a:ext cx="8290800" cy="973129"/>
          </a:xfrm>
        </p:spPr>
        <p:txBody>
          <a:bodyPr/>
          <a:lstStyle/>
          <a:p>
            <a:r>
              <a:rPr lang="en-US" sz="2600" dirty="0" smtClean="0">
                <a:solidFill>
                  <a:schemeClr val="tx1"/>
                </a:solidFill>
              </a:rPr>
              <a:t> </a:t>
            </a:r>
            <a:r>
              <a:rPr lang="en-US" sz="2600" dirty="0" smtClean="0"/>
              <a:t>SE </a:t>
            </a:r>
            <a:r>
              <a:rPr lang="en-US" sz="2600" dirty="0" err="1" smtClean="0"/>
              <a:t>EXPLICO</a:t>
            </a:r>
            <a:r>
              <a:rPr lang="en-US" sz="2600" dirty="0" smtClean="0"/>
              <a:t> A </a:t>
            </a:r>
            <a:r>
              <a:rPr lang="en-US" sz="2600" dirty="0" err="1" smtClean="0"/>
              <a:t>DETALLE</a:t>
            </a:r>
            <a:endParaRPr lang="en-US" sz="2600" dirty="0">
              <a:solidFill>
                <a:schemeClr val="tx1"/>
              </a:solidFill>
            </a:endParaRPr>
          </a:p>
        </p:txBody>
      </p:sp>
      <p:sp>
        <p:nvSpPr>
          <p:cNvPr id="3" name="Text Placeholder 2"/>
          <p:cNvSpPr>
            <a:spLocks noGrp="1"/>
          </p:cNvSpPr>
          <p:nvPr>
            <p:ph type="body" sz="quarter" idx="10"/>
          </p:nvPr>
        </p:nvSpPr>
        <p:spPr>
          <a:xfrm>
            <a:off x="410400" y="1411200"/>
            <a:ext cx="3895724" cy="4608000"/>
          </a:xfrm>
        </p:spPr>
        <p:txBody>
          <a:bodyPr/>
          <a:lstStyle/>
          <a:p>
            <a:pPr lvl="0"/>
            <a:endParaRPr lang="es-EC" dirty="0" smtClean="0"/>
          </a:p>
          <a:p>
            <a:endParaRPr lang="es-EC" dirty="0"/>
          </a:p>
        </p:txBody>
      </p:sp>
      <p:sp>
        <p:nvSpPr>
          <p:cNvPr id="8" name="Pentagon 7"/>
          <p:cNvSpPr/>
          <p:nvPr/>
        </p:nvSpPr>
        <p:spPr bwMode="auto">
          <a:xfrm>
            <a:off x="783271" y="1556792"/>
            <a:ext cx="7710395" cy="576064"/>
          </a:xfrm>
          <a:prstGeom prst="homePlate">
            <a:avLst/>
          </a:prstGeom>
          <a:solidFill>
            <a:srgbClr val="0070C0"/>
          </a:solidFill>
          <a:ln w="22225" cap="flat" cmpd="sng" algn="ctr">
            <a:solidFill>
              <a:srgbClr val="0070C0"/>
            </a:solidFill>
            <a:prstDash val="solid"/>
            <a:round/>
            <a:headEnd type="none" w="med" len="med"/>
            <a:tailEnd type="none" w="med" len="med"/>
          </a:ln>
          <a:effectLst/>
        </p:spPr>
        <p:txBody>
          <a:bodyPr vert="horz" wrap="square" lIns="91440" tIns="91440" rIns="91440" bIns="91440" numCol="1" rtlCol="0" anchor="t" anchorCtr="0" compatLnSpc="1">
            <a:prstTxWarp prst="textNoShape">
              <a:avLst/>
            </a:prstTxWarp>
            <a:noAutofit/>
          </a:bodyPr>
          <a:lstStyle/>
          <a:p>
            <a:pPr marL="0" marR="0" indent="0" algn="l" defTabSz="889000" rtl="0" eaLnBrk="1" fontAlgn="base" latinLnBrk="0" hangingPunct="1"/>
            <a:r>
              <a:rPr kumimoji="0" lang="es-ES" sz="1400" b="0" i="0" u="none" strike="noStrike" cap="none" normalizeH="0" baseline="0" smtClean="0">
                <a:solidFill>
                  <a:schemeClr val="bg1"/>
                </a:solidFill>
                <a:effectLst/>
                <a:latin typeface="+mn-lt"/>
                <a:cs typeface="+mn-cs"/>
              </a:rPr>
              <a:t> </a:t>
            </a:r>
            <a:r>
              <a:rPr kumimoji="0" lang="es-ES" sz="2400" b="1" i="0" u="none" strike="noStrike" cap="none" normalizeH="0" baseline="0" smtClean="0">
                <a:solidFill>
                  <a:schemeClr val="bg1"/>
                </a:solidFill>
                <a:effectLst/>
                <a:cs typeface="+mn-cs"/>
              </a:rPr>
              <a:t>1. Principios y visión general </a:t>
            </a:r>
            <a:endParaRPr kumimoji="0" lang="en-US" sz="2400" b="1" i="0" u="none" strike="noStrike" cap="none" normalizeH="0" baseline="0" dirty="0" err="1" smtClean="0">
              <a:solidFill>
                <a:schemeClr val="bg1"/>
              </a:solidFill>
              <a:effectLst/>
              <a:cs typeface="+mn-cs"/>
            </a:endParaRPr>
          </a:p>
        </p:txBody>
      </p:sp>
      <p:sp>
        <p:nvSpPr>
          <p:cNvPr id="9" name="Pentagon 8"/>
          <p:cNvSpPr/>
          <p:nvPr/>
        </p:nvSpPr>
        <p:spPr bwMode="auto">
          <a:xfrm>
            <a:off x="783271" y="2348880"/>
            <a:ext cx="7710395" cy="576064"/>
          </a:xfrm>
          <a:prstGeom prst="homePlate">
            <a:avLst/>
          </a:prstGeom>
          <a:solidFill>
            <a:srgbClr val="0070C0"/>
          </a:solidFill>
          <a:ln w="22225" cap="flat" cmpd="sng" algn="ctr">
            <a:solidFill>
              <a:srgbClr val="0070C0"/>
            </a:solidFill>
            <a:prstDash val="solid"/>
            <a:round/>
            <a:headEnd type="none" w="med" len="med"/>
            <a:tailEnd type="none" w="med" len="med"/>
          </a:ln>
          <a:effectLst/>
        </p:spPr>
        <p:txBody>
          <a:bodyPr vert="horz" wrap="square" lIns="91440" tIns="91440" rIns="91440" bIns="91440" numCol="1" rtlCol="0" anchor="t" anchorCtr="0" compatLnSpc="1">
            <a:prstTxWarp prst="textNoShape">
              <a:avLst/>
            </a:prstTxWarp>
            <a:noAutofit/>
          </a:bodyPr>
          <a:lstStyle/>
          <a:p>
            <a:pPr marL="0" marR="0" indent="0" algn="l" defTabSz="889000" rtl="0" eaLnBrk="1" fontAlgn="base" latinLnBrk="0" hangingPunct="1"/>
            <a:r>
              <a:rPr kumimoji="0" lang="es-ES" sz="1400" b="0" i="0" u="none" strike="noStrike" cap="none" normalizeH="0" baseline="0" smtClean="0">
                <a:solidFill>
                  <a:schemeClr val="bg1"/>
                </a:solidFill>
                <a:effectLst/>
                <a:latin typeface="+mn-lt"/>
                <a:cs typeface="+mn-cs"/>
              </a:rPr>
              <a:t> </a:t>
            </a:r>
            <a:r>
              <a:rPr lang="es-ES" sz="2400" b="1" smtClean="0">
                <a:solidFill>
                  <a:schemeClr val="bg1"/>
                </a:solidFill>
              </a:rPr>
              <a:t>2. ¿Quiénes pueden recibir fondos? </a:t>
            </a:r>
            <a:endParaRPr kumimoji="0" lang="en-US" sz="2400" b="1" i="0" u="none" strike="noStrike" cap="none" normalizeH="0" baseline="0" dirty="0" err="1" smtClean="0">
              <a:solidFill>
                <a:schemeClr val="bg1"/>
              </a:solidFill>
              <a:effectLst/>
            </a:endParaRPr>
          </a:p>
        </p:txBody>
      </p:sp>
      <p:sp>
        <p:nvSpPr>
          <p:cNvPr id="10" name="Pentagon 9"/>
          <p:cNvSpPr/>
          <p:nvPr/>
        </p:nvSpPr>
        <p:spPr bwMode="auto">
          <a:xfrm>
            <a:off x="783271" y="4725144"/>
            <a:ext cx="7710395" cy="576064"/>
          </a:xfrm>
          <a:prstGeom prst="homePlate">
            <a:avLst/>
          </a:prstGeom>
          <a:solidFill>
            <a:srgbClr val="0070C0"/>
          </a:solidFill>
          <a:ln w="22225" cap="flat" cmpd="sng" algn="ctr">
            <a:solidFill>
              <a:srgbClr val="0070C0"/>
            </a:solidFill>
            <a:prstDash val="solid"/>
            <a:round/>
            <a:headEnd type="none" w="med" len="med"/>
            <a:tailEnd type="none" w="med" len="med"/>
          </a:ln>
          <a:effectLst/>
        </p:spPr>
        <p:txBody>
          <a:bodyPr vert="horz" wrap="square" lIns="91440" tIns="91440" rIns="91440" bIns="91440" numCol="1" rtlCol="0" anchor="t" anchorCtr="0" compatLnSpc="1">
            <a:prstTxWarp prst="textNoShape">
              <a:avLst/>
            </a:prstTxWarp>
            <a:noAutofit/>
          </a:bodyPr>
          <a:lstStyle/>
          <a:p>
            <a:pPr marL="0" marR="0" indent="0" algn="l" defTabSz="889000" rtl="0" eaLnBrk="1" fontAlgn="base" latinLnBrk="0" hangingPunct="1"/>
            <a:r>
              <a:rPr kumimoji="0" lang="es-ES" sz="1400" b="0" i="0" u="none" strike="noStrike" cap="none" normalizeH="0" baseline="0" dirty="0" smtClean="0">
                <a:solidFill>
                  <a:schemeClr val="bg1"/>
                </a:solidFill>
                <a:effectLst/>
                <a:latin typeface="+mn-lt"/>
                <a:cs typeface="+mn-cs"/>
              </a:rPr>
              <a:t> </a:t>
            </a:r>
            <a:r>
              <a:rPr lang="es-ES" sz="2400" b="1" dirty="0" smtClean="0">
                <a:solidFill>
                  <a:schemeClr val="bg1"/>
                </a:solidFill>
              </a:rPr>
              <a:t>5. </a:t>
            </a:r>
            <a:r>
              <a:rPr lang="es-ES" sz="2100" b="1" dirty="0" smtClean="0">
                <a:solidFill>
                  <a:schemeClr val="bg1"/>
                </a:solidFill>
              </a:rPr>
              <a:t>¿Cómo </a:t>
            </a:r>
            <a:r>
              <a:rPr lang="es-ES" sz="2100" b="1" smtClean="0">
                <a:solidFill>
                  <a:schemeClr val="bg1"/>
                </a:solidFill>
              </a:rPr>
              <a:t>definimos los acuerdos/marco de implementación? </a:t>
            </a:r>
            <a:endParaRPr kumimoji="0" lang="en-US" sz="2100" b="1" i="0" u="none" strike="noStrike" cap="none" normalizeH="0" baseline="0" dirty="0" err="1" smtClean="0">
              <a:solidFill>
                <a:schemeClr val="bg1"/>
              </a:solidFill>
              <a:effectLst/>
            </a:endParaRPr>
          </a:p>
        </p:txBody>
      </p:sp>
      <p:sp>
        <p:nvSpPr>
          <p:cNvPr id="11" name="Pentagon 10"/>
          <p:cNvSpPr/>
          <p:nvPr/>
        </p:nvSpPr>
        <p:spPr bwMode="auto">
          <a:xfrm>
            <a:off x="783271" y="3933056"/>
            <a:ext cx="7710395" cy="576064"/>
          </a:xfrm>
          <a:prstGeom prst="homePlate">
            <a:avLst/>
          </a:prstGeom>
          <a:solidFill>
            <a:srgbClr val="0070C0"/>
          </a:solidFill>
          <a:ln w="22225" cap="flat" cmpd="sng" algn="ctr">
            <a:solidFill>
              <a:srgbClr val="0070C0"/>
            </a:solidFill>
            <a:prstDash val="solid"/>
            <a:round/>
            <a:headEnd type="none" w="med" len="med"/>
            <a:tailEnd type="none" w="med" len="med"/>
          </a:ln>
          <a:effectLst/>
        </p:spPr>
        <p:txBody>
          <a:bodyPr vert="horz" wrap="square" lIns="91440" tIns="91440" rIns="91440" bIns="91440" numCol="1" rtlCol="0" anchor="t" anchorCtr="0" compatLnSpc="1">
            <a:prstTxWarp prst="textNoShape">
              <a:avLst/>
            </a:prstTxWarp>
            <a:noAutofit/>
          </a:bodyPr>
          <a:lstStyle/>
          <a:p>
            <a:pPr marL="0" marR="0" indent="0" algn="l" defTabSz="889000" rtl="0" eaLnBrk="1" fontAlgn="base" latinLnBrk="0" hangingPunct="1"/>
            <a:r>
              <a:rPr kumimoji="0" lang="es-ES" sz="1400" b="0" i="0" u="none" strike="noStrike" cap="none" normalizeH="0" baseline="0" smtClean="0">
                <a:solidFill>
                  <a:schemeClr val="bg1"/>
                </a:solidFill>
                <a:effectLst/>
                <a:latin typeface="+mn-lt"/>
                <a:cs typeface="+mn-cs"/>
              </a:rPr>
              <a:t> </a:t>
            </a:r>
            <a:r>
              <a:rPr lang="es-ES" sz="2400" b="1" smtClean="0">
                <a:solidFill>
                  <a:schemeClr val="bg1"/>
                </a:solidFill>
              </a:rPr>
              <a:t>4. ¿Cómo aseguramos la sostenibilidad?</a:t>
            </a:r>
            <a:endParaRPr kumimoji="0" lang="en-US" sz="2400" b="1" i="0" u="none" strike="noStrike" cap="none" normalizeH="0" baseline="0" dirty="0" err="1" smtClean="0">
              <a:solidFill>
                <a:schemeClr val="bg1"/>
              </a:solidFill>
              <a:effectLst/>
            </a:endParaRPr>
          </a:p>
        </p:txBody>
      </p:sp>
      <p:sp>
        <p:nvSpPr>
          <p:cNvPr id="12" name="Pentagon 11"/>
          <p:cNvSpPr/>
          <p:nvPr/>
        </p:nvSpPr>
        <p:spPr bwMode="auto">
          <a:xfrm>
            <a:off x="783271" y="3140968"/>
            <a:ext cx="7710395" cy="576064"/>
          </a:xfrm>
          <a:prstGeom prst="homePlate">
            <a:avLst/>
          </a:prstGeom>
          <a:solidFill>
            <a:srgbClr val="0070C0"/>
          </a:solidFill>
          <a:ln w="22225" cap="flat" cmpd="sng" algn="ctr">
            <a:solidFill>
              <a:srgbClr val="0070C0"/>
            </a:solidFill>
            <a:prstDash val="solid"/>
            <a:round/>
            <a:headEnd type="none" w="med" len="med"/>
            <a:tailEnd type="none" w="med" len="med"/>
          </a:ln>
          <a:effectLst/>
        </p:spPr>
        <p:txBody>
          <a:bodyPr vert="horz" wrap="square" lIns="91440" tIns="91440" rIns="91440" bIns="91440" numCol="1" rtlCol="0" anchor="t" anchorCtr="0" compatLnSpc="1">
            <a:prstTxWarp prst="textNoShape">
              <a:avLst/>
            </a:prstTxWarp>
            <a:noAutofit/>
          </a:bodyPr>
          <a:lstStyle/>
          <a:p>
            <a:pPr marL="0" marR="0" indent="0" algn="l" defTabSz="889000" rtl="0" eaLnBrk="1" fontAlgn="base" latinLnBrk="0" hangingPunct="1"/>
            <a:r>
              <a:rPr kumimoji="0" lang="es-ES" sz="1400" b="0" i="0" u="none" strike="noStrike" cap="none" normalizeH="0" baseline="0" smtClean="0">
                <a:solidFill>
                  <a:schemeClr val="bg1"/>
                </a:solidFill>
                <a:effectLst/>
                <a:latin typeface="+mn-lt"/>
                <a:cs typeface="+mn-cs"/>
              </a:rPr>
              <a:t> </a:t>
            </a:r>
            <a:r>
              <a:rPr lang="es-ES" sz="2400" b="1">
                <a:solidFill>
                  <a:schemeClr val="bg1"/>
                </a:solidFill>
              </a:rPr>
              <a:t>3</a:t>
            </a:r>
            <a:r>
              <a:rPr lang="es-ES" sz="2400" b="1" smtClean="0">
                <a:solidFill>
                  <a:schemeClr val="bg1"/>
                </a:solidFill>
              </a:rPr>
              <a:t>. ¿Cómo definimos las necesidades?</a:t>
            </a:r>
            <a:endParaRPr kumimoji="0" lang="en-US" sz="2400" b="1" i="0" u="none" strike="noStrike" cap="none" normalizeH="0" baseline="0" dirty="0" err="1" smtClean="0">
              <a:solidFill>
                <a:schemeClr val="bg1"/>
              </a:solidFill>
              <a:effectLst/>
            </a:endParaRPr>
          </a:p>
        </p:txBody>
      </p:sp>
      <p:sp>
        <p:nvSpPr>
          <p:cNvPr id="13" name="Pentagon 12"/>
          <p:cNvSpPr/>
          <p:nvPr/>
        </p:nvSpPr>
        <p:spPr bwMode="auto">
          <a:xfrm>
            <a:off x="783271" y="5445224"/>
            <a:ext cx="7710395" cy="576064"/>
          </a:xfrm>
          <a:prstGeom prst="homePlate">
            <a:avLst/>
          </a:prstGeom>
          <a:solidFill>
            <a:srgbClr val="0070C0"/>
          </a:solidFill>
          <a:ln w="22225" cap="flat" cmpd="sng" algn="ctr">
            <a:solidFill>
              <a:srgbClr val="0070C0"/>
            </a:solidFill>
            <a:prstDash val="solid"/>
            <a:round/>
            <a:headEnd type="none" w="med" len="med"/>
            <a:tailEnd type="none" w="med" len="med"/>
          </a:ln>
          <a:effectLst/>
        </p:spPr>
        <p:txBody>
          <a:bodyPr vert="horz" wrap="square" lIns="91440" tIns="91440" rIns="91440" bIns="91440" numCol="1" rtlCol="0" anchor="t" anchorCtr="0" compatLnSpc="1">
            <a:prstTxWarp prst="textNoShape">
              <a:avLst/>
            </a:prstTxWarp>
            <a:noAutofit/>
          </a:bodyPr>
          <a:lstStyle/>
          <a:p>
            <a:pPr marL="0" marR="0" indent="0" algn="l" defTabSz="889000" rtl="0" eaLnBrk="1" fontAlgn="base" latinLnBrk="0" hangingPunct="1"/>
            <a:r>
              <a:rPr kumimoji="0" lang="es-ES" sz="1400" b="0" i="0" u="none" strike="noStrike" cap="none" normalizeH="0" baseline="0" dirty="0" smtClean="0">
                <a:solidFill>
                  <a:schemeClr val="bg1"/>
                </a:solidFill>
                <a:effectLst/>
                <a:latin typeface="+mn-lt"/>
                <a:cs typeface="+mn-cs"/>
              </a:rPr>
              <a:t> </a:t>
            </a:r>
            <a:r>
              <a:rPr lang="es-ES" sz="2400" b="1" dirty="0" smtClean="0">
                <a:solidFill>
                  <a:schemeClr val="bg1"/>
                </a:solidFill>
              </a:rPr>
              <a:t>6. Próximos </a:t>
            </a:r>
            <a:r>
              <a:rPr lang="es-ES" sz="2400" b="1" dirty="0" smtClean="0">
                <a:solidFill>
                  <a:schemeClr val="bg1"/>
                </a:solidFill>
              </a:rPr>
              <a:t>pasos—RUTA CRITICA </a:t>
            </a:r>
            <a:endParaRPr kumimoji="0" lang="en-US" sz="2400" b="1" i="0" u="none" strike="noStrike" cap="none" normalizeH="0" baseline="0" dirty="0" err="1" smtClean="0">
              <a:solidFill>
                <a:schemeClr val="bg1"/>
              </a:solidFill>
              <a:effectLst/>
            </a:endParaRPr>
          </a:p>
        </p:txBody>
      </p:sp>
    </p:spTree>
    <p:extLst>
      <p:ext uri="{BB962C8B-B14F-4D97-AF65-F5344CB8AC3E}">
        <p14:creationId xmlns="" xmlns:p14="http://schemas.microsoft.com/office/powerpoint/2010/main" val="531169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err="1" smtClean="0"/>
              <a:t>Estrategia</a:t>
            </a:r>
            <a:r>
              <a:rPr lang="en-US" sz="2800" dirty="0" smtClean="0"/>
              <a:t> del </a:t>
            </a:r>
            <a:r>
              <a:rPr lang="en-US" sz="2800" dirty="0" err="1" smtClean="0"/>
              <a:t>Fondo</a:t>
            </a:r>
            <a:r>
              <a:rPr lang="en-US" sz="2800" dirty="0" smtClean="0"/>
              <a:t> Mundial 2012 – 2016</a:t>
            </a:r>
            <a:endParaRPr lang="en-GB" sz="2800" dirty="0"/>
          </a:p>
        </p:txBody>
      </p:sp>
      <p:sp>
        <p:nvSpPr>
          <p:cNvPr id="4" name="Rectangle 1"/>
          <p:cNvSpPr>
            <a:spLocks noGrp="1" noChangeArrowheads="1"/>
          </p:cNvSpPr>
          <p:nvPr>
            <p:ph type="body" sz="quarter" idx="10"/>
          </p:nvPr>
        </p:nvSpPr>
        <p:spPr bwMode="auto">
          <a:xfrm>
            <a:off x="1846775" y="1508760"/>
            <a:ext cx="6880823" cy="4224496"/>
          </a:xfrm>
          <a:prstGeom prst="rect">
            <a:avLst/>
          </a:prstGeom>
          <a:solidFill>
            <a:schemeClr val="bg1">
              <a:lumMod val="85000"/>
            </a:schemeClr>
          </a:solidFill>
          <a:ln>
            <a:noFill/>
          </a:ln>
          <a:extLst/>
        </p:spPr>
        <p:txBody>
          <a:bodyPr>
            <a:normAutofit/>
          </a:bodyPr>
          <a:lstStyle/>
          <a:p>
            <a:pPr marL="685800" lvl="2" indent="-457200">
              <a:spcBef>
                <a:spcPts val="300"/>
              </a:spcBef>
              <a:buFont typeface="Wingdings" panose="05000000000000000000" pitchFamily="2" charset="2"/>
              <a:buChar char="Ø"/>
            </a:pPr>
            <a:r>
              <a:rPr lang="es-EC" sz="2800" dirty="0" smtClean="0"/>
              <a:t>Invertir mas estratégicamente</a:t>
            </a:r>
          </a:p>
          <a:p>
            <a:pPr marL="976313" lvl="3" indent="-285750">
              <a:spcBef>
                <a:spcPts val="300"/>
              </a:spcBef>
              <a:buFont typeface="Wingdings" panose="05000000000000000000" pitchFamily="2" charset="2"/>
              <a:buChar char="§"/>
            </a:pPr>
            <a:r>
              <a:rPr lang="es-EC" sz="1800" dirty="0" smtClean="0"/>
              <a:t>Áreas geográficas, intervenciones y poblaciones</a:t>
            </a:r>
            <a:r>
              <a:rPr lang="es-EC" sz="1800" dirty="0"/>
              <a:t>	</a:t>
            </a:r>
            <a:endParaRPr lang="es-EC" sz="1800" dirty="0" smtClean="0"/>
          </a:p>
          <a:p>
            <a:pPr marL="976313" lvl="3" indent="-285750">
              <a:spcBef>
                <a:spcPts val="300"/>
              </a:spcBef>
              <a:buFont typeface="Wingdings" panose="05000000000000000000" pitchFamily="2" charset="2"/>
              <a:buChar char="§"/>
            </a:pPr>
            <a:r>
              <a:rPr lang="es-EC" sz="1800" dirty="0" smtClean="0"/>
              <a:t>Estrategias nacionales, sistemas nacionales</a:t>
            </a:r>
          </a:p>
          <a:p>
            <a:pPr marL="685800" lvl="2" indent="-457200">
              <a:spcBef>
                <a:spcPts val="300"/>
              </a:spcBef>
              <a:buFont typeface="Wingdings" panose="05000000000000000000" pitchFamily="2" charset="2"/>
              <a:buChar char="Ø"/>
            </a:pPr>
            <a:r>
              <a:rPr lang="es-EC" sz="2800" dirty="0" smtClean="0"/>
              <a:t>Mejorar el modelo de financiamiento</a:t>
            </a:r>
          </a:p>
          <a:p>
            <a:pPr marL="685800" lvl="2" indent="-457200">
              <a:spcBef>
                <a:spcPts val="300"/>
              </a:spcBef>
              <a:buFont typeface="Wingdings" panose="05000000000000000000" pitchFamily="2" charset="2"/>
              <a:buChar char="Ø"/>
            </a:pPr>
            <a:r>
              <a:rPr lang="es-EC" sz="2800" dirty="0" smtClean="0"/>
              <a:t>Apoyar proactivamente la implementación</a:t>
            </a:r>
          </a:p>
          <a:p>
            <a:pPr marL="976313" lvl="3" indent="-285750">
              <a:spcBef>
                <a:spcPts val="300"/>
              </a:spcBef>
              <a:buFont typeface="Wingdings" panose="05000000000000000000" pitchFamily="2" charset="2"/>
              <a:buChar char="§"/>
            </a:pPr>
            <a:r>
              <a:rPr lang="es-EC" sz="1800" dirty="0" smtClean="0"/>
              <a:t>Impacto, eficiencia, manejo de riesgos</a:t>
            </a:r>
          </a:p>
          <a:p>
            <a:pPr marL="685800" lvl="2" indent="-457200">
              <a:spcBef>
                <a:spcPts val="300"/>
              </a:spcBef>
              <a:buFont typeface="Wingdings" panose="05000000000000000000" pitchFamily="2" charset="2"/>
              <a:buChar char="Ø"/>
            </a:pPr>
            <a:r>
              <a:rPr lang="es-EC" sz="2800" dirty="0" smtClean="0"/>
              <a:t>Promover y proteger los </a:t>
            </a:r>
            <a:r>
              <a:rPr lang="es-EC" sz="2800" dirty="0"/>
              <a:t>D</a:t>
            </a:r>
            <a:r>
              <a:rPr lang="es-EC" sz="2800" dirty="0" smtClean="0"/>
              <a:t>erechos Humanos</a:t>
            </a:r>
          </a:p>
          <a:p>
            <a:pPr marL="685800" lvl="2" indent="-457200">
              <a:spcBef>
                <a:spcPts val="300"/>
              </a:spcBef>
              <a:buFont typeface="Wingdings" panose="05000000000000000000" pitchFamily="2" charset="2"/>
              <a:buChar char="Ø"/>
            </a:pPr>
            <a:r>
              <a:rPr lang="es-EC" sz="2800" dirty="0" smtClean="0"/>
              <a:t>Sostener los logros y movilizar recursos</a:t>
            </a:r>
          </a:p>
          <a:p>
            <a:pPr marL="976313" lvl="3" indent="-285750">
              <a:spcBef>
                <a:spcPts val="300"/>
              </a:spcBef>
              <a:buFont typeface="Wingdings" panose="05000000000000000000" pitchFamily="2" charset="2"/>
              <a:buChar char="§"/>
            </a:pPr>
            <a:r>
              <a:rPr lang="es-EC" sz="1800" dirty="0" smtClean="0"/>
              <a:t>Sostenibilidad </a:t>
            </a:r>
            <a:endParaRPr lang="es-EC" sz="1800" dirty="0"/>
          </a:p>
          <a:p>
            <a:endParaRPr lang="es-EC" dirty="0">
              <a:solidFill>
                <a:schemeClr val="bg1"/>
              </a:solidFill>
            </a:endParaRPr>
          </a:p>
        </p:txBody>
      </p:sp>
      <p:sp>
        <p:nvSpPr>
          <p:cNvPr id="5" name="Pentagon 4"/>
          <p:cNvSpPr/>
          <p:nvPr/>
        </p:nvSpPr>
        <p:spPr>
          <a:xfrm>
            <a:off x="317989" y="2420889"/>
            <a:ext cx="1728192" cy="2567167"/>
          </a:xfrm>
          <a:prstGeom prst="homePlate">
            <a:avLst>
              <a:gd name="adj" fmla="val 12792"/>
            </a:avLst>
          </a:prstGeom>
          <a:solidFill>
            <a:srgbClr val="FFC000"/>
          </a:solidFill>
          <a:ln>
            <a:noFill/>
          </a:ln>
        </p:spPr>
        <p:txBody>
          <a:bodyPr anchor="ctr"/>
          <a:lstStyle/>
          <a:p>
            <a:pPr algn="ctr"/>
            <a:r>
              <a:rPr lang="es-ES_tradnl" sz="2400" b="1" dirty="0" smtClean="0"/>
              <a:t>Invirtiendo para lograr impacto</a:t>
            </a:r>
            <a:endParaRPr lang="es-ES_tradnl" sz="2400" dirty="0"/>
          </a:p>
        </p:txBody>
      </p:sp>
    </p:spTree>
    <p:extLst>
      <p:ext uri="{BB962C8B-B14F-4D97-AF65-F5344CB8AC3E}">
        <p14:creationId xmlns:p14="http://schemas.microsoft.com/office/powerpoint/2010/main" xmlns="" val="1643626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fade">
                                      <p:cBhvr>
                                        <p:cTn id="42" dur="500"/>
                                        <p:tgtEl>
                                          <p:spTgt spid="4">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7" end="7"/>
                                            </p:txEl>
                                          </p:spTgt>
                                        </p:tgtEl>
                                        <p:attrNameLst>
                                          <p:attrName>style.visibility</p:attrName>
                                        </p:attrNameLst>
                                      </p:cBhvr>
                                      <p:to>
                                        <p:strVal val="visible"/>
                                      </p:to>
                                    </p:set>
                                    <p:animEffect transition="in" filter="fade">
                                      <p:cBhvr>
                                        <p:cTn id="47" dur="500"/>
                                        <p:tgtEl>
                                          <p:spTgt spid="4">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8" end="8"/>
                                            </p:txEl>
                                          </p:spTgt>
                                        </p:tgtEl>
                                        <p:attrNameLst>
                                          <p:attrName>style.visibility</p:attrName>
                                        </p:attrNameLst>
                                      </p:cBhvr>
                                      <p:to>
                                        <p:strVal val="visible"/>
                                      </p:to>
                                    </p:set>
                                    <p:animEffect transition="in" filter="fade">
                                      <p:cBhvr>
                                        <p:cTn id="52"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Box 48"/>
          <p:cNvSpPr txBox="1"/>
          <p:nvPr>
            <p:custDataLst>
              <p:tags r:id="rId1"/>
            </p:custDataLst>
          </p:nvPr>
        </p:nvSpPr>
        <p:spPr>
          <a:xfrm>
            <a:off x="2162746" y="1681064"/>
            <a:ext cx="6581837" cy="2597804"/>
          </a:xfrm>
          <a:prstGeom prst="rect">
            <a:avLst/>
          </a:prstGeom>
          <a:noFill/>
        </p:spPr>
        <p:txBody>
          <a:bodyPr wrap="square" tIns="90000" rIns="0" bIns="90000" rtlCol="0" anchor="ctr">
            <a:spAutoFit/>
          </a:bodyPr>
          <a:lstStyle/>
          <a:p>
            <a:pPr marL="457200" indent="-457200" algn="just">
              <a:spcBef>
                <a:spcPts val="1200"/>
              </a:spcBef>
              <a:spcAft>
                <a:spcPts val="600"/>
              </a:spcAft>
              <a:buFont typeface="Wingdings" panose="05000000000000000000" pitchFamily="2" charset="2"/>
              <a:buChar char="Ø"/>
            </a:pPr>
            <a:r>
              <a:rPr lang="es-ES_tradnl" sz="2800" b="1" dirty="0" smtClean="0">
                <a:solidFill>
                  <a:srgbClr val="1E1E1E"/>
                </a:solidFill>
              </a:rPr>
              <a:t>Mayor impacto</a:t>
            </a:r>
          </a:p>
          <a:p>
            <a:pPr marL="457200" indent="-457200" algn="just">
              <a:spcBef>
                <a:spcPts val="1200"/>
              </a:spcBef>
              <a:spcAft>
                <a:spcPts val="600"/>
              </a:spcAft>
              <a:buFont typeface="Wingdings" panose="05000000000000000000" pitchFamily="2" charset="2"/>
              <a:buChar char="Ø"/>
            </a:pPr>
            <a:r>
              <a:rPr lang="es-ES_tradnl" sz="2800" b="1" dirty="0" smtClean="0">
                <a:solidFill>
                  <a:srgbClr val="1E1E1E"/>
                </a:solidFill>
              </a:rPr>
              <a:t>Financiamiento previsible</a:t>
            </a:r>
            <a:r>
              <a:rPr lang="es-ES_tradnl" sz="2800" dirty="0" smtClean="0">
                <a:solidFill>
                  <a:srgbClr val="1E1E1E"/>
                </a:solidFill>
              </a:rPr>
              <a:t> </a:t>
            </a:r>
          </a:p>
          <a:p>
            <a:pPr marL="457200" indent="-457200" algn="just">
              <a:spcBef>
                <a:spcPts val="1200"/>
              </a:spcBef>
              <a:spcAft>
                <a:spcPts val="600"/>
              </a:spcAft>
              <a:buFont typeface="Wingdings" panose="05000000000000000000" pitchFamily="2" charset="2"/>
              <a:buChar char="Ø"/>
            </a:pPr>
            <a:r>
              <a:rPr lang="es-ES_tradnl" sz="2800" b="1" dirty="0" smtClean="0">
                <a:solidFill>
                  <a:srgbClr val="1E1E1E"/>
                </a:solidFill>
              </a:rPr>
              <a:t>Participación activa del Secretariado</a:t>
            </a:r>
            <a:endParaRPr lang="es-ES_tradnl" sz="2800" dirty="0" smtClean="0">
              <a:solidFill>
                <a:srgbClr val="1E1E1E"/>
              </a:solidFill>
            </a:endParaRPr>
          </a:p>
          <a:p>
            <a:pPr marL="457200" indent="-457200" algn="just">
              <a:spcBef>
                <a:spcPts val="1200"/>
              </a:spcBef>
              <a:spcAft>
                <a:spcPts val="600"/>
              </a:spcAft>
              <a:buFont typeface="Wingdings" panose="05000000000000000000" pitchFamily="2" charset="2"/>
              <a:buChar char="Ø"/>
            </a:pPr>
            <a:r>
              <a:rPr lang="es-ES_tradnl" sz="2800" b="1" dirty="0" smtClean="0">
                <a:solidFill>
                  <a:srgbClr val="1E1E1E"/>
                </a:solidFill>
              </a:rPr>
              <a:t>Plazos flexibles</a:t>
            </a:r>
            <a:endParaRPr lang="es-ES_tradnl" sz="2800" dirty="0">
              <a:solidFill>
                <a:srgbClr val="1E1E1E"/>
              </a:solidFill>
            </a:endParaRPr>
          </a:p>
        </p:txBody>
      </p:sp>
      <p:sp>
        <p:nvSpPr>
          <p:cNvPr id="50" name="Rectangle 49"/>
          <p:cNvSpPr/>
          <p:nvPr/>
        </p:nvSpPr>
        <p:spPr>
          <a:xfrm>
            <a:off x="1979712" y="1199685"/>
            <a:ext cx="6869878" cy="3813521"/>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2913" indent="-261938">
              <a:spcBef>
                <a:spcPts val="600"/>
              </a:spcBef>
              <a:spcAft>
                <a:spcPts val="600"/>
              </a:spcAft>
              <a:buFont typeface="Arial" pitchFamily="34" charset="0"/>
              <a:buChar char="•"/>
            </a:pPr>
            <a:endParaRPr lang="en-US" dirty="0">
              <a:solidFill>
                <a:srgbClr val="1E1E1E"/>
              </a:solidFill>
            </a:endParaRPr>
          </a:p>
        </p:txBody>
      </p:sp>
      <p:sp>
        <p:nvSpPr>
          <p:cNvPr id="51" name="Pentagon 50"/>
          <p:cNvSpPr/>
          <p:nvPr/>
        </p:nvSpPr>
        <p:spPr>
          <a:xfrm>
            <a:off x="352408" y="1668718"/>
            <a:ext cx="1872209" cy="2567167"/>
          </a:xfrm>
          <a:prstGeom prst="homePlate">
            <a:avLst>
              <a:gd name="adj" fmla="val 12792"/>
            </a:avLst>
          </a:prstGeom>
          <a:solidFill>
            <a:srgbClr val="FF0000"/>
          </a:solidFill>
          <a:ln>
            <a:noFill/>
          </a:ln>
        </p:spPr>
        <p:txBody>
          <a:bodyPr anchor="ctr"/>
          <a:lstStyle/>
          <a:p>
            <a:r>
              <a:rPr lang="es-ES_tradnl" sz="2000" b="1" dirty="0" smtClean="0">
                <a:solidFill>
                  <a:srgbClr val="FFFFFF"/>
                </a:solidFill>
              </a:rPr>
              <a:t>Principios</a:t>
            </a:r>
          </a:p>
          <a:p>
            <a:r>
              <a:rPr lang="es-ES_tradnl" sz="2000" dirty="0" smtClean="0">
                <a:solidFill>
                  <a:srgbClr val="FFFFFF"/>
                </a:solidFill>
              </a:rPr>
              <a:t>del nuevo modelo de financiamiento</a:t>
            </a:r>
            <a:endParaRPr lang="es-ES_tradnl" sz="2000" dirty="0">
              <a:solidFill>
                <a:srgbClr val="FFFFFF"/>
              </a:solidFill>
            </a:endParaRPr>
          </a:p>
        </p:txBody>
      </p:sp>
      <p:sp>
        <p:nvSpPr>
          <p:cNvPr id="6" name="Title 1"/>
          <p:cNvSpPr txBox="1">
            <a:spLocks/>
          </p:cNvSpPr>
          <p:nvPr/>
        </p:nvSpPr>
        <p:spPr>
          <a:xfrm>
            <a:off x="351692" y="188640"/>
            <a:ext cx="8301046" cy="864096"/>
          </a:xfrm>
          <a:prstGeom prst="rect">
            <a:avLst/>
          </a:prstGeom>
        </p:spPr>
        <p:txBody>
          <a:bodyPr anchor="b" anchorCtr="0"/>
          <a:lstStyle>
            <a:lvl1pPr algn="l" defTabSz="914400" rtl="0" eaLnBrk="1" latinLnBrk="0" hangingPunct="1">
              <a:spcBef>
                <a:spcPct val="0"/>
              </a:spcBef>
              <a:buNone/>
              <a:defRPr sz="2400" b="1" kern="1200">
                <a:solidFill>
                  <a:schemeClr val="tx1"/>
                </a:solidFill>
                <a:latin typeface="+mj-lt"/>
                <a:ea typeface="+mj-ea"/>
                <a:cs typeface="+mj-cs"/>
              </a:defRPr>
            </a:lvl1pPr>
          </a:lstStyle>
          <a:p>
            <a:endParaRPr lang="en-US" dirty="0" smtClean="0">
              <a:solidFill>
                <a:srgbClr val="000000"/>
              </a:solidFill>
            </a:endParaRPr>
          </a:p>
          <a:p>
            <a:r>
              <a:rPr lang="es-ES" sz="2800" dirty="0" smtClean="0"/>
              <a:t>Principios del nuevo modelo de financiamiento</a:t>
            </a:r>
            <a:endParaRPr lang="es-ES" sz="2800" dirty="0"/>
          </a:p>
        </p:txBody>
      </p:sp>
      <p:sp>
        <p:nvSpPr>
          <p:cNvPr id="8" name="FlowTriangle"/>
          <p:cNvSpPr>
            <a:spLocks noChangeArrowheads="1"/>
          </p:cNvSpPr>
          <p:nvPr/>
        </p:nvSpPr>
        <p:spPr bwMode="gray">
          <a:xfrm rot="10800000" flipV="1">
            <a:off x="2976751" y="5073675"/>
            <a:ext cx="4254011" cy="299571"/>
          </a:xfrm>
          <a:prstGeom prst="triangle">
            <a:avLst>
              <a:gd name="adj" fmla="val 50000"/>
            </a:avLst>
          </a:prstGeom>
          <a:solidFill>
            <a:srgbClr val="B2B2B2"/>
          </a:solidFill>
          <a:ln w="9525" algn="ctr">
            <a:solidFill>
              <a:srgbClr val="B2B2B2"/>
            </a:solidFill>
            <a:miter lim="800000"/>
            <a:headEnd/>
            <a:tailEnd/>
          </a:ln>
        </p:spPr>
        <p:txBody>
          <a:bodyPr rot="10800000" vert="eaVert" wrap="none" anchor="ctr"/>
          <a:lstStyle/>
          <a:p>
            <a:pPr algn="ctr"/>
            <a:endParaRPr lang="en-GB" sz="1400" b="1" dirty="0">
              <a:solidFill>
                <a:srgbClr val="000000"/>
              </a:solidFill>
              <a:cs typeface="Arial" pitchFamily="34" charset="0"/>
            </a:endParaRPr>
          </a:p>
        </p:txBody>
      </p:sp>
      <p:sp>
        <p:nvSpPr>
          <p:cNvPr id="9" name="takeaway_box"/>
          <p:cNvSpPr>
            <a:spLocks noChangeArrowheads="1"/>
          </p:cNvSpPr>
          <p:nvPr/>
        </p:nvSpPr>
        <p:spPr bwMode="gray">
          <a:xfrm>
            <a:off x="1828800" y="5486400"/>
            <a:ext cx="6345428" cy="822920"/>
          </a:xfrm>
          <a:prstGeom prst="rect">
            <a:avLst/>
          </a:prstGeom>
          <a:solidFill>
            <a:schemeClr val="accent2"/>
          </a:solidFill>
          <a:ln w="9525" algn="ctr">
            <a:noFill/>
            <a:miter lim="800000"/>
            <a:headEnd type="none" w="lg" len="lg"/>
            <a:tailEnd type="none" w="lg" len="lg"/>
          </a:ln>
        </p:spPr>
        <p:txBody>
          <a:bodyPr anchor="ctr" anchorCtr="1"/>
          <a:lstStyle/>
          <a:p>
            <a:pPr algn="ctr"/>
            <a:r>
              <a:rPr lang="es-ES_tradnl" b="1" u="sng" dirty="0" smtClean="0">
                <a:solidFill>
                  <a:srgbClr val="FFFFFF"/>
                </a:solidFill>
                <a:cs typeface="Arial" pitchFamily="34" charset="0"/>
              </a:rPr>
              <a:t>El proceso inclusivo de diálogo de país es esencial</a:t>
            </a:r>
            <a:endParaRPr lang="es-ES_tradnl" b="1" dirty="0" smtClean="0">
              <a:solidFill>
                <a:srgbClr val="FFFFFF"/>
              </a:solidFill>
              <a:cs typeface="Arial" pitchFamily="34" charset="0"/>
            </a:endParaRPr>
          </a:p>
          <a:p>
            <a:pPr algn="ctr"/>
            <a:r>
              <a:rPr lang="es-ES_tradnl" b="1" dirty="0" smtClean="0">
                <a:solidFill>
                  <a:srgbClr val="FFFFFF"/>
                </a:solidFill>
                <a:cs typeface="Arial" pitchFamily="34" charset="0"/>
              </a:rPr>
              <a:t>para alcanzar los objetivos del nuevo modelo de financiamiento</a:t>
            </a:r>
            <a:endParaRPr lang="es-ES_tradnl" b="1" dirty="0">
              <a:solidFill>
                <a:srgbClr val="FFFFFF"/>
              </a:solidFill>
              <a:cs typeface="Arial" pitchFamily="34" charset="0"/>
            </a:endParaRPr>
          </a:p>
        </p:txBody>
      </p:sp>
    </p:spTree>
    <p:extLst>
      <p:ext uri="{BB962C8B-B14F-4D97-AF65-F5344CB8AC3E}">
        <p14:creationId xmlns:p14="http://schemas.microsoft.com/office/powerpoint/2010/main" xmlns="" val="1550412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9">
                                            <p:txEl>
                                              <p:pRg st="0" end="0"/>
                                            </p:txEl>
                                          </p:spTgt>
                                        </p:tgtEl>
                                        <p:attrNameLst>
                                          <p:attrName>style.visibility</p:attrName>
                                        </p:attrNameLst>
                                      </p:cBhvr>
                                      <p:to>
                                        <p:strVal val="visible"/>
                                      </p:to>
                                    </p:set>
                                    <p:animEffect transition="in" filter="fade">
                                      <p:cBhvr>
                                        <p:cTn id="12" dur="500"/>
                                        <p:tgtEl>
                                          <p:spTgt spid="4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9">
                                            <p:txEl>
                                              <p:pRg st="1" end="1"/>
                                            </p:txEl>
                                          </p:spTgt>
                                        </p:tgtEl>
                                        <p:attrNameLst>
                                          <p:attrName>style.visibility</p:attrName>
                                        </p:attrNameLst>
                                      </p:cBhvr>
                                      <p:to>
                                        <p:strVal val="visible"/>
                                      </p:to>
                                    </p:set>
                                    <p:animEffect transition="in" filter="fade">
                                      <p:cBhvr>
                                        <p:cTn id="17" dur="500"/>
                                        <p:tgtEl>
                                          <p:spTgt spid="4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9">
                                            <p:txEl>
                                              <p:pRg st="2" end="2"/>
                                            </p:txEl>
                                          </p:spTgt>
                                        </p:tgtEl>
                                        <p:attrNameLst>
                                          <p:attrName>style.visibility</p:attrName>
                                        </p:attrNameLst>
                                      </p:cBhvr>
                                      <p:to>
                                        <p:strVal val="visible"/>
                                      </p:to>
                                    </p:set>
                                    <p:animEffect transition="in" filter="fade">
                                      <p:cBhvr>
                                        <p:cTn id="22" dur="500"/>
                                        <p:tgtEl>
                                          <p:spTgt spid="4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9">
                                            <p:txEl>
                                              <p:pRg st="3" end="3"/>
                                            </p:txEl>
                                          </p:spTgt>
                                        </p:tgtEl>
                                        <p:attrNameLst>
                                          <p:attrName>style.visibility</p:attrName>
                                        </p:attrNameLst>
                                      </p:cBhvr>
                                      <p:to>
                                        <p:strVal val="visible"/>
                                      </p:to>
                                    </p:set>
                                    <p:animEffect transition="in" filter="fade">
                                      <p:cBhvr>
                                        <p:cTn id="27" dur="500"/>
                                        <p:tgtEl>
                                          <p:spTgt spid="4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Box 48"/>
          <p:cNvSpPr txBox="1"/>
          <p:nvPr>
            <p:custDataLst>
              <p:tags r:id="rId1"/>
            </p:custDataLst>
          </p:nvPr>
        </p:nvSpPr>
        <p:spPr>
          <a:xfrm>
            <a:off x="2162746" y="1681064"/>
            <a:ext cx="6581837" cy="2597804"/>
          </a:xfrm>
          <a:prstGeom prst="rect">
            <a:avLst/>
          </a:prstGeom>
          <a:noFill/>
        </p:spPr>
        <p:txBody>
          <a:bodyPr wrap="square" tIns="90000" rIns="0" bIns="90000" rtlCol="0" anchor="ctr">
            <a:spAutoFit/>
          </a:bodyPr>
          <a:lstStyle/>
          <a:p>
            <a:pPr marL="457200" indent="-457200" algn="just">
              <a:spcBef>
                <a:spcPts val="1200"/>
              </a:spcBef>
              <a:spcAft>
                <a:spcPts val="600"/>
              </a:spcAft>
              <a:buFont typeface="Wingdings" panose="05000000000000000000" pitchFamily="2" charset="2"/>
              <a:buChar char="Ø"/>
            </a:pPr>
            <a:r>
              <a:rPr lang="es-ES_tradnl" sz="2800" b="1" dirty="0" smtClean="0">
                <a:solidFill>
                  <a:srgbClr val="1E1E1E"/>
                </a:solidFill>
              </a:rPr>
              <a:t>Mayor impacto</a:t>
            </a:r>
          </a:p>
          <a:p>
            <a:pPr marL="457200" indent="-457200" algn="just">
              <a:spcBef>
                <a:spcPts val="1200"/>
              </a:spcBef>
              <a:spcAft>
                <a:spcPts val="600"/>
              </a:spcAft>
              <a:buFont typeface="Wingdings" panose="05000000000000000000" pitchFamily="2" charset="2"/>
              <a:buChar char="Ø"/>
            </a:pPr>
            <a:r>
              <a:rPr lang="es-ES_tradnl" sz="2800" b="1" dirty="0" smtClean="0">
                <a:solidFill>
                  <a:srgbClr val="0070C0"/>
                </a:solidFill>
              </a:rPr>
              <a:t>Financiamiento previsible</a:t>
            </a:r>
            <a:r>
              <a:rPr lang="es-ES_tradnl" sz="2800" dirty="0" smtClean="0">
                <a:solidFill>
                  <a:srgbClr val="0070C0"/>
                </a:solidFill>
              </a:rPr>
              <a:t> </a:t>
            </a:r>
          </a:p>
          <a:p>
            <a:pPr marL="457200" indent="-457200" algn="just">
              <a:spcBef>
                <a:spcPts val="1200"/>
              </a:spcBef>
              <a:spcAft>
                <a:spcPts val="600"/>
              </a:spcAft>
              <a:buFont typeface="Wingdings" panose="05000000000000000000" pitchFamily="2" charset="2"/>
              <a:buChar char="Ø"/>
            </a:pPr>
            <a:r>
              <a:rPr lang="es-ES_tradnl" sz="2800" b="1" dirty="0" smtClean="0">
                <a:solidFill>
                  <a:srgbClr val="1E1E1E"/>
                </a:solidFill>
              </a:rPr>
              <a:t>Participación activa del Secretariado</a:t>
            </a:r>
            <a:endParaRPr lang="es-ES_tradnl" sz="2800" dirty="0" smtClean="0">
              <a:solidFill>
                <a:srgbClr val="1E1E1E"/>
              </a:solidFill>
            </a:endParaRPr>
          </a:p>
          <a:p>
            <a:pPr marL="457200" indent="-457200" algn="just">
              <a:spcBef>
                <a:spcPts val="1200"/>
              </a:spcBef>
              <a:spcAft>
                <a:spcPts val="600"/>
              </a:spcAft>
              <a:buFont typeface="Wingdings" panose="05000000000000000000" pitchFamily="2" charset="2"/>
              <a:buChar char="Ø"/>
            </a:pPr>
            <a:r>
              <a:rPr lang="es-ES_tradnl" sz="2800" b="1" dirty="0" smtClean="0">
                <a:solidFill>
                  <a:srgbClr val="1E1E1E"/>
                </a:solidFill>
              </a:rPr>
              <a:t>Plazos flexibles</a:t>
            </a:r>
            <a:endParaRPr lang="es-ES_tradnl" sz="2800" dirty="0">
              <a:solidFill>
                <a:srgbClr val="1E1E1E"/>
              </a:solidFill>
            </a:endParaRPr>
          </a:p>
        </p:txBody>
      </p:sp>
      <p:sp>
        <p:nvSpPr>
          <p:cNvPr id="50" name="Rectangle 49"/>
          <p:cNvSpPr/>
          <p:nvPr/>
        </p:nvSpPr>
        <p:spPr>
          <a:xfrm>
            <a:off x="1979712" y="1199685"/>
            <a:ext cx="6869878" cy="3813521"/>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2913" indent="-261938">
              <a:spcBef>
                <a:spcPts val="600"/>
              </a:spcBef>
              <a:spcAft>
                <a:spcPts val="600"/>
              </a:spcAft>
              <a:buFont typeface="Arial" pitchFamily="34" charset="0"/>
              <a:buChar char="•"/>
            </a:pPr>
            <a:endParaRPr lang="en-US" dirty="0">
              <a:solidFill>
                <a:srgbClr val="1E1E1E"/>
              </a:solidFill>
            </a:endParaRPr>
          </a:p>
        </p:txBody>
      </p:sp>
      <p:sp>
        <p:nvSpPr>
          <p:cNvPr id="51" name="Pentagon 50"/>
          <p:cNvSpPr/>
          <p:nvPr/>
        </p:nvSpPr>
        <p:spPr>
          <a:xfrm>
            <a:off x="352408" y="1668718"/>
            <a:ext cx="1872209" cy="2567167"/>
          </a:xfrm>
          <a:prstGeom prst="homePlate">
            <a:avLst>
              <a:gd name="adj" fmla="val 12792"/>
            </a:avLst>
          </a:prstGeom>
          <a:solidFill>
            <a:srgbClr val="FF0000"/>
          </a:solidFill>
          <a:ln>
            <a:noFill/>
          </a:ln>
        </p:spPr>
        <p:txBody>
          <a:bodyPr anchor="ctr"/>
          <a:lstStyle/>
          <a:p>
            <a:r>
              <a:rPr lang="es-ES_tradnl" sz="2000" b="1" dirty="0" smtClean="0">
                <a:solidFill>
                  <a:srgbClr val="FFFFFF"/>
                </a:solidFill>
              </a:rPr>
              <a:t>Principios</a:t>
            </a:r>
          </a:p>
          <a:p>
            <a:r>
              <a:rPr lang="es-ES_tradnl" sz="2000" dirty="0" smtClean="0">
                <a:solidFill>
                  <a:srgbClr val="FFFFFF"/>
                </a:solidFill>
              </a:rPr>
              <a:t>del nuevo modelo de financiamiento</a:t>
            </a:r>
            <a:endParaRPr lang="es-ES_tradnl" sz="2000" dirty="0">
              <a:solidFill>
                <a:srgbClr val="FFFFFF"/>
              </a:solidFill>
            </a:endParaRPr>
          </a:p>
        </p:txBody>
      </p:sp>
      <p:sp>
        <p:nvSpPr>
          <p:cNvPr id="6" name="Title 1"/>
          <p:cNvSpPr txBox="1">
            <a:spLocks/>
          </p:cNvSpPr>
          <p:nvPr/>
        </p:nvSpPr>
        <p:spPr>
          <a:xfrm>
            <a:off x="351692" y="188640"/>
            <a:ext cx="8301046" cy="864096"/>
          </a:xfrm>
          <a:prstGeom prst="rect">
            <a:avLst/>
          </a:prstGeom>
        </p:spPr>
        <p:txBody>
          <a:bodyPr anchor="b" anchorCtr="0"/>
          <a:lstStyle>
            <a:lvl1pPr algn="l" defTabSz="914400" rtl="0" eaLnBrk="1" latinLnBrk="0" hangingPunct="1">
              <a:spcBef>
                <a:spcPct val="0"/>
              </a:spcBef>
              <a:buNone/>
              <a:defRPr sz="2400" b="1" kern="1200">
                <a:solidFill>
                  <a:schemeClr val="tx1"/>
                </a:solidFill>
                <a:latin typeface="+mj-lt"/>
                <a:ea typeface="+mj-ea"/>
                <a:cs typeface="+mj-cs"/>
              </a:defRPr>
            </a:lvl1pPr>
          </a:lstStyle>
          <a:p>
            <a:endParaRPr lang="en-US" dirty="0" smtClean="0">
              <a:solidFill>
                <a:srgbClr val="000000"/>
              </a:solidFill>
            </a:endParaRPr>
          </a:p>
          <a:p>
            <a:r>
              <a:rPr lang="es-ES" sz="2800" dirty="0" smtClean="0"/>
              <a:t>Principios del nuevo modelo de financiamiento</a:t>
            </a:r>
            <a:endParaRPr lang="es-ES" sz="2800" dirty="0"/>
          </a:p>
        </p:txBody>
      </p:sp>
      <p:sp>
        <p:nvSpPr>
          <p:cNvPr id="8" name="FlowTriangle"/>
          <p:cNvSpPr>
            <a:spLocks noChangeArrowheads="1"/>
          </p:cNvSpPr>
          <p:nvPr/>
        </p:nvSpPr>
        <p:spPr bwMode="gray">
          <a:xfrm rot="10800000" flipV="1">
            <a:off x="2976751" y="5073675"/>
            <a:ext cx="4254011" cy="299571"/>
          </a:xfrm>
          <a:prstGeom prst="triangle">
            <a:avLst>
              <a:gd name="adj" fmla="val 50000"/>
            </a:avLst>
          </a:prstGeom>
          <a:solidFill>
            <a:srgbClr val="B2B2B2"/>
          </a:solidFill>
          <a:ln w="9525" algn="ctr">
            <a:solidFill>
              <a:srgbClr val="B2B2B2"/>
            </a:solidFill>
            <a:miter lim="800000"/>
            <a:headEnd/>
            <a:tailEnd/>
          </a:ln>
        </p:spPr>
        <p:txBody>
          <a:bodyPr rot="10800000" vert="eaVert" wrap="none" anchor="ctr"/>
          <a:lstStyle/>
          <a:p>
            <a:pPr algn="ctr"/>
            <a:endParaRPr lang="en-GB" sz="1400" b="1" dirty="0">
              <a:solidFill>
                <a:srgbClr val="000000"/>
              </a:solidFill>
              <a:cs typeface="Arial" pitchFamily="34" charset="0"/>
            </a:endParaRPr>
          </a:p>
        </p:txBody>
      </p:sp>
      <p:sp>
        <p:nvSpPr>
          <p:cNvPr id="9" name="takeaway_box"/>
          <p:cNvSpPr>
            <a:spLocks noChangeArrowheads="1"/>
          </p:cNvSpPr>
          <p:nvPr/>
        </p:nvSpPr>
        <p:spPr bwMode="gray">
          <a:xfrm>
            <a:off x="1828800" y="5486400"/>
            <a:ext cx="6345428" cy="822920"/>
          </a:xfrm>
          <a:prstGeom prst="rect">
            <a:avLst/>
          </a:prstGeom>
          <a:solidFill>
            <a:schemeClr val="accent2"/>
          </a:solidFill>
          <a:ln w="9525" algn="ctr">
            <a:noFill/>
            <a:miter lim="800000"/>
            <a:headEnd type="none" w="lg" len="lg"/>
            <a:tailEnd type="none" w="lg" len="lg"/>
          </a:ln>
        </p:spPr>
        <p:txBody>
          <a:bodyPr anchor="ctr" anchorCtr="1"/>
          <a:lstStyle/>
          <a:p>
            <a:pPr algn="ctr"/>
            <a:r>
              <a:rPr lang="es-ES_tradnl" b="1" u="sng" dirty="0" smtClean="0">
                <a:solidFill>
                  <a:srgbClr val="FFFFFF"/>
                </a:solidFill>
                <a:cs typeface="Arial" pitchFamily="34" charset="0"/>
              </a:rPr>
              <a:t>El proceso inclusivo de diálogo de país es esencial</a:t>
            </a:r>
            <a:endParaRPr lang="es-ES_tradnl" b="1" dirty="0" smtClean="0">
              <a:solidFill>
                <a:srgbClr val="FFFFFF"/>
              </a:solidFill>
              <a:cs typeface="Arial" pitchFamily="34" charset="0"/>
            </a:endParaRPr>
          </a:p>
          <a:p>
            <a:pPr algn="ctr"/>
            <a:r>
              <a:rPr lang="es-ES_tradnl" b="1" dirty="0" smtClean="0">
                <a:solidFill>
                  <a:srgbClr val="FFFFFF"/>
                </a:solidFill>
                <a:cs typeface="Arial" pitchFamily="34" charset="0"/>
              </a:rPr>
              <a:t>para alcanzar los objetivos del nuevo modelo de financiamiento</a:t>
            </a:r>
            <a:endParaRPr lang="es-ES_tradnl" b="1" dirty="0">
              <a:solidFill>
                <a:srgbClr val="FFFFFF"/>
              </a:solidFill>
              <a:cs typeface="Arial" pitchFamily="34" charset="0"/>
            </a:endParaRPr>
          </a:p>
        </p:txBody>
      </p:sp>
    </p:spTree>
    <p:extLst>
      <p:ext uri="{BB962C8B-B14F-4D97-AF65-F5344CB8AC3E}">
        <p14:creationId xmlns:p14="http://schemas.microsoft.com/office/powerpoint/2010/main" xmlns="" val="37183287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Box 48"/>
          <p:cNvSpPr txBox="1"/>
          <p:nvPr>
            <p:custDataLst>
              <p:tags r:id="rId1"/>
            </p:custDataLst>
          </p:nvPr>
        </p:nvSpPr>
        <p:spPr>
          <a:xfrm>
            <a:off x="2162746" y="1681064"/>
            <a:ext cx="6581837" cy="2597804"/>
          </a:xfrm>
          <a:prstGeom prst="rect">
            <a:avLst/>
          </a:prstGeom>
          <a:noFill/>
        </p:spPr>
        <p:txBody>
          <a:bodyPr wrap="square" tIns="90000" rIns="0" bIns="90000" rtlCol="0" anchor="ctr">
            <a:spAutoFit/>
          </a:bodyPr>
          <a:lstStyle/>
          <a:p>
            <a:pPr marL="457200" indent="-457200" algn="just">
              <a:spcBef>
                <a:spcPts val="1200"/>
              </a:spcBef>
              <a:spcAft>
                <a:spcPts val="600"/>
              </a:spcAft>
              <a:buFont typeface="Wingdings" panose="05000000000000000000" pitchFamily="2" charset="2"/>
              <a:buChar char="Ø"/>
            </a:pPr>
            <a:r>
              <a:rPr lang="es-ES_tradnl" sz="2800" b="1" dirty="0" smtClean="0">
                <a:solidFill>
                  <a:srgbClr val="1E1E1E"/>
                </a:solidFill>
              </a:rPr>
              <a:t>Mayor impacto</a:t>
            </a:r>
          </a:p>
          <a:p>
            <a:pPr marL="457200" indent="-457200" algn="just">
              <a:spcBef>
                <a:spcPts val="1200"/>
              </a:spcBef>
              <a:spcAft>
                <a:spcPts val="600"/>
              </a:spcAft>
              <a:buFont typeface="Wingdings" panose="05000000000000000000" pitchFamily="2" charset="2"/>
              <a:buChar char="Ø"/>
            </a:pPr>
            <a:r>
              <a:rPr lang="es-ES_tradnl" sz="2800" b="1" dirty="0" smtClean="0">
                <a:solidFill>
                  <a:srgbClr val="0070C0"/>
                </a:solidFill>
              </a:rPr>
              <a:t>Financiamiento previsible</a:t>
            </a:r>
            <a:r>
              <a:rPr lang="es-ES_tradnl" sz="2800" dirty="0" smtClean="0">
                <a:solidFill>
                  <a:srgbClr val="0070C0"/>
                </a:solidFill>
              </a:rPr>
              <a:t> </a:t>
            </a:r>
          </a:p>
          <a:p>
            <a:pPr marL="457200" indent="-457200" algn="just">
              <a:spcBef>
                <a:spcPts val="1200"/>
              </a:spcBef>
              <a:spcAft>
                <a:spcPts val="600"/>
              </a:spcAft>
              <a:buFont typeface="Wingdings" panose="05000000000000000000" pitchFamily="2" charset="2"/>
              <a:buChar char="Ø"/>
            </a:pPr>
            <a:r>
              <a:rPr lang="es-ES_tradnl" sz="2800" b="1" dirty="0" smtClean="0">
                <a:solidFill>
                  <a:srgbClr val="0070C0"/>
                </a:solidFill>
              </a:rPr>
              <a:t>Participación activa del Secretariado</a:t>
            </a:r>
            <a:endParaRPr lang="es-ES_tradnl" sz="2800" dirty="0" smtClean="0">
              <a:solidFill>
                <a:srgbClr val="0070C0"/>
              </a:solidFill>
            </a:endParaRPr>
          </a:p>
          <a:p>
            <a:pPr marL="457200" indent="-457200" algn="just">
              <a:spcBef>
                <a:spcPts val="1200"/>
              </a:spcBef>
              <a:spcAft>
                <a:spcPts val="600"/>
              </a:spcAft>
              <a:buFont typeface="Wingdings" panose="05000000000000000000" pitchFamily="2" charset="2"/>
              <a:buChar char="Ø"/>
            </a:pPr>
            <a:r>
              <a:rPr lang="es-ES_tradnl" sz="2800" b="1" dirty="0" smtClean="0">
                <a:solidFill>
                  <a:srgbClr val="1E1E1E"/>
                </a:solidFill>
              </a:rPr>
              <a:t>Plazos flexibles</a:t>
            </a:r>
            <a:endParaRPr lang="es-ES_tradnl" sz="2800" dirty="0">
              <a:solidFill>
                <a:srgbClr val="1E1E1E"/>
              </a:solidFill>
            </a:endParaRPr>
          </a:p>
        </p:txBody>
      </p:sp>
      <p:sp>
        <p:nvSpPr>
          <p:cNvPr id="50" name="Rectangle 49"/>
          <p:cNvSpPr/>
          <p:nvPr/>
        </p:nvSpPr>
        <p:spPr>
          <a:xfrm>
            <a:off x="1979712" y="1199685"/>
            <a:ext cx="6869878" cy="3813521"/>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2913" indent="-261938">
              <a:spcBef>
                <a:spcPts val="600"/>
              </a:spcBef>
              <a:spcAft>
                <a:spcPts val="600"/>
              </a:spcAft>
              <a:buFont typeface="Arial" pitchFamily="34" charset="0"/>
              <a:buChar char="•"/>
            </a:pPr>
            <a:endParaRPr lang="en-US" dirty="0">
              <a:solidFill>
                <a:srgbClr val="1E1E1E"/>
              </a:solidFill>
            </a:endParaRPr>
          </a:p>
        </p:txBody>
      </p:sp>
      <p:sp>
        <p:nvSpPr>
          <p:cNvPr id="51" name="Pentagon 50"/>
          <p:cNvSpPr/>
          <p:nvPr/>
        </p:nvSpPr>
        <p:spPr>
          <a:xfrm>
            <a:off x="352408" y="1668718"/>
            <a:ext cx="1872209" cy="2567167"/>
          </a:xfrm>
          <a:prstGeom prst="homePlate">
            <a:avLst>
              <a:gd name="adj" fmla="val 12792"/>
            </a:avLst>
          </a:prstGeom>
          <a:solidFill>
            <a:srgbClr val="FF0000"/>
          </a:solidFill>
          <a:ln>
            <a:noFill/>
          </a:ln>
        </p:spPr>
        <p:txBody>
          <a:bodyPr anchor="ctr"/>
          <a:lstStyle/>
          <a:p>
            <a:r>
              <a:rPr lang="es-ES_tradnl" sz="2000" b="1" dirty="0" smtClean="0">
                <a:solidFill>
                  <a:srgbClr val="FFFFFF"/>
                </a:solidFill>
              </a:rPr>
              <a:t>Principios</a:t>
            </a:r>
          </a:p>
          <a:p>
            <a:r>
              <a:rPr lang="es-ES_tradnl" sz="2000" dirty="0" smtClean="0">
                <a:solidFill>
                  <a:srgbClr val="FFFFFF"/>
                </a:solidFill>
              </a:rPr>
              <a:t>del nuevo modelo de financiamiento</a:t>
            </a:r>
            <a:endParaRPr lang="es-ES_tradnl" sz="2000" dirty="0">
              <a:solidFill>
                <a:srgbClr val="FFFFFF"/>
              </a:solidFill>
            </a:endParaRPr>
          </a:p>
        </p:txBody>
      </p:sp>
      <p:sp>
        <p:nvSpPr>
          <p:cNvPr id="6" name="Title 1"/>
          <p:cNvSpPr txBox="1">
            <a:spLocks/>
          </p:cNvSpPr>
          <p:nvPr/>
        </p:nvSpPr>
        <p:spPr>
          <a:xfrm>
            <a:off x="351692" y="188640"/>
            <a:ext cx="8301046" cy="864096"/>
          </a:xfrm>
          <a:prstGeom prst="rect">
            <a:avLst/>
          </a:prstGeom>
        </p:spPr>
        <p:txBody>
          <a:bodyPr anchor="b" anchorCtr="0"/>
          <a:lstStyle>
            <a:lvl1pPr algn="l" defTabSz="914400" rtl="0" eaLnBrk="1" latinLnBrk="0" hangingPunct="1">
              <a:spcBef>
                <a:spcPct val="0"/>
              </a:spcBef>
              <a:buNone/>
              <a:defRPr sz="2400" b="1" kern="1200">
                <a:solidFill>
                  <a:schemeClr val="tx1"/>
                </a:solidFill>
                <a:latin typeface="+mj-lt"/>
                <a:ea typeface="+mj-ea"/>
                <a:cs typeface="+mj-cs"/>
              </a:defRPr>
            </a:lvl1pPr>
          </a:lstStyle>
          <a:p>
            <a:endParaRPr lang="en-US" dirty="0" smtClean="0">
              <a:solidFill>
                <a:srgbClr val="000000"/>
              </a:solidFill>
            </a:endParaRPr>
          </a:p>
          <a:p>
            <a:r>
              <a:rPr lang="es-ES" sz="2800" dirty="0" smtClean="0"/>
              <a:t>Principios del nuevo modelo de financiamiento</a:t>
            </a:r>
            <a:endParaRPr lang="es-ES" sz="2800" dirty="0"/>
          </a:p>
        </p:txBody>
      </p:sp>
      <p:sp>
        <p:nvSpPr>
          <p:cNvPr id="8" name="FlowTriangle"/>
          <p:cNvSpPr>
            <a:spLocks noChangeArrowheads="1"/>
          </p:cNvSpPr>
          <p:nvPr/>
        </p:nvSpPr>
        <p:spPr bwMode="gray">
          <a:xfrm rot="10800000" flipV="1">
            <a:off x="2976751" y="5073675"/>
            <a:ext cx="4254011" cy="299571"/>
          </a:xfrm>
          <a:prstGeom prst="triangle">
            <a:avLst>
              <a:gd name="adj" fmla="val 50000"/>
            </a:avLst>
          </a:prstGeom>
          <a:solidFill>
            <a:srgbClr val="B2B2B2"/>
          </a:solidFill>
          <a:ln w="9525" algn="ctr">
            <a:solidFill>
              <a:srgbClr val="B2B2B2"/>
            </a:solidFill>
            <a:miter lim="800000"/>
            <a:headEnd/>
            <a:tailEnd/>
          </a:ln>
        </p:spPr>
        <p:txBody>
          <a:bodyPr rot="10800000" vert="eaVert" wrap="none" anchor="ctr"/>
          <a:lstStyle/>
          <a:p>
            <a:pPr algn="ctr"/>
            <a:endParaRPr lang="en-GB" sz="1400" b="1" dirty="0">
              <a:solidFill>
                <a:srgbClr val="000000"/>
              </a:solidFill>
              <a:cs typeface="Arial" pitchFamily="34" charset="0"/>
            </a:endParaRPr>
          </a:p>
        </p:txBody>
      </p:sp>
      <p:sp>
        <p:nvSpPr>
          <p:cNvPr id="9" name="takeaway_box"/>
          <p:cNvSpPr>
            <a:spLocks noChangeArrowheads="1"/>
          </p:cNvSpPr>
          <p:nvPr/>
        </p:nvSpPr>
        <p:spPr bwMode="gray">
          <a:xfrm>
            <a:off x="1828800" y="5486400"/>
            <a:ext cx="6345428" cy="822920"/>
          </a:xfrm>
          <a:prstGeom prst="rect">
            <a:avLst/>
          </a:prstGeom>
          <a:solidFill>
            <a:schemeClr val="accent2"/>
          </a:solidFill>
          <a:ln w="9525" algn="ctr">
            <a:noFill/>
            <a:miter lim="800000"/>
            <a:headEnd type="none" w="lg" len="lg"/>
            <a:tailEnd type="none" w="lg" len="lg"/>
          </a:ln>
        </p:spPr>
        <p:txBody>
          <a:bodyPr anchor="ctr" anchorCtr="1"/>
          <a:lstStyle/>
          <a:p>
            <a:pPr algn="ctr"/>
            <a:r>
              <a:rPr lang="es-ES_tradnl" b="1" u="sng" dirty="0" smtClean="0">
                <a:solidFill>
                  <a:srgbClr val="FFFFFF"/>
                </a:solidFill>
                <a:cs typeface="Arial" pitchFamily="34" charset="0"/>
              </a:rPr>
              <a:t>El proceso inclusivo de diálogo de país es esencial</a:t>
            </a:r>
            <a:endParaRPr lang="es-ES_tradnl" b="1" dirty="0" smtClean="0">
              <a:solidFill>
                <a:srgbClr val="FFFFFF"/>
              </a:solidFill>
              <a:cs typeface="Arial" pitchFamily="34" charset="0"/>
            </a:endParaRPr>
          </a:p>
          <a:p>
            <a:pPr algn="ctr"/>
            <a:r>
              <a:rPr lang="es-ES_tradnl" b="1" dirty="0" smtClean="0">
                <a:solidFill>
                  <a:srgbClr val="FFFFFF"/>
                </a:solidFill>
                <a:cs typeface="Arial" pitchFamily="34" charset="0"/>
              </a:rPr>
              <a:t>para alcanzar los objetivos del nuevo modelo de financiamiento</a:t>
            </a:r>
            <a:endParaRPr lang="es-ES_tradnl" b="1" dirty="0">
              <a:solidFill>
                <a:srgbClr val="FFFFFF"/>
              </a:solidFill>
              <a:cs typeface="Arial" pitchFamily="34" charset="0"/>
            </a:endParaRPr>
          </a:p>
        </p:txBody>
      </p:sp>
    </p:spTree>
    <p:extLst>
      <p:ext uri="{BB962C8B-B14F-4D97-AF65-F5344CB8AC3E}">
        <p14:creationId xmlns:p14="http://schemas.microsoft.com/office/powerpoint/2010/main" xmlns="" val="37183287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Box 48"/>
          <p:cNvSpPr txBox="1"/>
          <p:nvPr>
            <p:custDataLst>
              <p:tags r:id="rId1"/>
            </p:custDataLst>
          </p:nvPr>
        </p:nvSpPr>
        <p:spPr>
          <a:xfrm>
            <a:off x="2162746" y="1681064"/>
            <a:ext cx="6581837" cy="2597804"/>
          </a:xfrm>
          <a:prstGeom prst="rect">
            <a:avLst/>
          </a:prstGeom>
          <a:noFill/>
        </p:spPr>
        <p:txBody>
          <a:bodyPr wrap="square" tIns="90000" rIns="0" bIns="90000" rtlCol="0" anchor="ctr">
            <a:spAutoFit/>
          </a:bodyPr>
          <a:lstStyle/>
          <a:p>
            <a:pPr marL="457200" indent="-457200" algn="just">
              <a:spcBef>
                <a:spcPts val="1200"/>
              </a:spcBef>
              <a:spcAft>
                <a:spcPts val="600"/>
              </a:spcAft>
              <a:buFont typeface="Wingdings" panose="05000000000000000000" pitchFamily="2" charset="2"/>
              <a:buChar char="Ø"/>
            </a:pPr>
            <a:r>
              <a:rPr lang="es-ES_tradnl" sz="2800" b="1" dirty="0" smtClean="0">
                <a:solidFill>
                  <a:srgbClr val="1E1E1E"/>
                </a:solidFill>
              </a:rPr>
              <a:t>Mayor impacto</a:t>
            </a:r>
          </a:p>
          <a:p>
            <a:pPr marL="457200" indent="-457200" algn="just">
              <a:spcBef>
                <a:spcPts val="1200"/>
              </a:spcBef>
              <a:spcAft>
                <a:spcPts val="600"/>
              </a:spcAft>
              <a:buFont typeface="Wingdings" panose="05000000000000000000" pitchFamily="2" charset="2"/>
              <a:buChar char="Ø"/>
            </a:pPr>
            <a:r>
              <a:rPr lang="es-ES_tradnl" sz="2800" b="1" dirty="0" smtClean="0">
                <a:solidFill>
                  <a:srgbClr val="0070C0"/>
                </a:solidFill>
              </a:rPr>
              <a:t>Financiamiento previsible</a:t>
            </a:r>
            <a:r>
              <a:rPr lang="es-ES_tradnl" sz="2800" dirty="0" smtClean="0">
                <a:solidFill>
                  <a:srgbClr val="0070C0"/>
                </a:solidFill>
              </a:rPr>
              <a:t> </a:t>
            </a:r>
          </a:p>
          <a:p>
            <a:pPr marL="457200" indent="-457200" algn="just">
              <a:spcBef>
                <a:spcPts val="1200"/>
              </a:spcBef>
              <a:spcAft>
                <a:spcPts val="600"/>
              </a:spcAft>
              <a:buFont typeface="Wingdings" panose="05000000000000000000" pitchFamily="2" charset="2"/>
              <a:buChar char="Ø"/>
            </a:pPr>
            <a:r>
              <a:rPr lang="es-ES_tradnl" sz="2800" b="1" dirty="0" smtClean="0">
                <a:solidFill>
                  <a:srgbClr val="0070C0"/>
                </a:solidFill>
              </a:rPr>
              <a:t>Participación activa del Secretariado</a:t>
            </a:r>
            <a:endParaRPr lang="es-ES_tradnl" sz="2800" dirty="0" smtClean="0">
              <a:solidFill>
                <a:srgbClr val="0070C0"/>
              </a:solidFill>
            </a:endParaRPr>
          </a:p>
          <a:p>
            <a:pPr marL="457200" indent="-457200" algn="just">
              <a:spcBef>
                <a:spcPts val="1200"/>
              </a:spcBef>
              <a:spcAft>
                <a:spcPts val="600"/>
              </a:spcAft>
              <a:buFont typeface="Wingdings" panose="05000000000000000000" pitchFamily="2" charset="2"/>
              <a:buChar char="Ø"/>
            </a:pPr>
            <a:r>
              <a:rPr lang="es-ES_tradnl" sz="2800" b="1" dirty="0" smtClean="0">
                <a:solidFill>
                  <a:srgbClr val="0070C0"/>
                </a:solidFill>
              </a:rPr>
              <a:t>Plazos flexibles</a:t>
            </a:r>
            <a:endParaRPr lang="es-ES_tradnl" sz="2800" dirty="0">
              <a:solidFill>
                <a:srgbClr val="0070C0"/>
              </a:solidFill>
            </a:endParaRPr>
          </a:p>
        </p:txBody>
      </p:sp>
      <p:sp>
        <p:nvSpPr>
          <p:cNvPr id="50" name="Rectangle 49"/>
          <p:cNvSpPr/>
          <p:nvPr/>
        </p:nvSpPr>
        <p:spPr>
          <a:xfrm>
            <a:off x="1979712" y="1199685"/>
            <a:ext cx="6869878" cy="3813521"/>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2913" indent="-261938">
              <a:spcBef>
                <a:spcPts val="600"/>
              </a:spcBef>
              <a:spcAft>
                <a:spcPts val="600"/>
              </a:spcAft>
              <a:buFont typeface="Arial" pitchFamily="34" charset="0"/>
              <a:buChar char="•"/>
            </a:pPr>
            <a:endParaRPr lang="en-US" dirty="0">
              <a:solidFill>
                <a:srgbClr val="1E1E1E"/>
              </a:solidFill>
            </a:endParaRPr>
          </a:p>
        </p:txBody>
      </p:sp>
      <p:sp>
        <p:nvSpPr>
          <p:cNvPr id="51" name="Pentagon 50"/>
          <p:cNvSpPr/>
          <p:nvPr/>
        </p:nvSpPr>
        <p:spPr>
          <a:xfrm>
            <a:off x="352408" y="1668718"/>
            <a:ext cx="1872209" cy="2567167"/>
          </a:xfrm>
          <a:prstGeom prst="homePlate">
            <a:avLst>
              <a:gd name="adj" fmla="val 12792"/>
            </a:avLst>
          </a:prstGeom>
          <a:solidFill>
            <a:srgbClr val="FF0000"/>
          </a:solidFill>
          <a:ln>
            <a:noFill/>
          </a:ln>
        </p:spPr>
        <p:txBody>
          <a:bodyPr anchor="ctr"/>
          <a:lstStyle/>
          <a:p>
            <a:r>
              <a:rPr lang="es-ES_tradnl" sz="2000" b="1" dirty="0" smtClean="0">
                <a:solidFill>
                  <a:srgbClr val="FFFFFF"/>
                </a:solidFill>
              </a:rPr>
              <a:t>Principios</a:t>
            </a:r>
          </a:p>
          <a:p>
            <a:r>
              <a:rPr lang="es-ES_tradnl" sz="2000" dirty="0" smtClean="0">
                <a:solidFill>
                  <a:srgbClr val="FFFFFF"/>
                </a:solidFill>
              </a:rPr>
              <a:t>del nuevo modelo de financiamiento</a:t>
            </a:r>
            <a:endParaRPr lang="es-ES_tradnl" sz="2000" dirty="0">
              <a:solidFill>
                <a:srgbClr val="FFFFFF"/>
              </a:solidFill>
            </a:endParaRPr>
          </a:p>
        </p:txBody>
      </p:sp>
      <p:sp>
        <p:nvSpPr>
          <p:cNvPr id="6" name="Title 1"/>
          <p:cNvSpPr txBox="1">
            <a:spLocks/>
          </p:cNvSpPr>
          <p:nvPr/>
        </p:nvSpPr>
        <p:spPr>
          <a:xfrm>
            <a:off x="351692" y="188640"/>
            <a:ext cx="8301046" cy="864096"/>
          </a:xfrm>
          <a:prstGeom prst="rect">
            <a:avLst/>
          </a:prstGeom>
        </p:spPr>
        <p:txBody>
          <a:bodyPr anchor="b" anchorCtr="0"/>
          <a:lstStyle>
            <a:lvl1pPr algn="l" defTabSz="914400" rtl="0" eaLnBrk="1" latinLnBrk="0" hangingPunct="1">
              <a:spcBef>
                <a:spcPct val="0"/>
              </a:spcBef>
              <a:buNone/>
              <a:defRPr sz="2400" b="1" kern="1200">
                <a:solidFill>
                  <a:schemeClr val="tx1"/>
                </a:solidFill>
                <a:latin typeface="+mj-lt"/>
                <a:ea typeface="+mj-ea"/>
                <a:cs typeface="+mj-cs"/>
              </a:defRPr>
            </a:lvl1pPr>
          </a:lstStyle>
          <a:p>
            <a:endParaRPr lang="en-US" dirty="0" smtClean="0">
              <a:solidFill>
                <a:srgbClr val="000000"/>
              </a:solidFill>
            </a:endParaRPr>
          </a:p>
          <a:p>
            <a:r>
              <a:rPr lang="es-ES" sz="2800" dirty="0" smtClean="0"/>
              <a:t>Principios del nuevo modelo de financiamiento</a:t>
            </a:r>
            <a:endParaRPr lang="es-ES" sz="2800" dirty="0"/>
          </a:p>
        </p:txBody>
      </p:sp>
      <p:sp>
        <p:nvSpPr>
          <p:cNvPr id="8" name="FlowTriangle"/>
          <p:cNvSpPr>
            <a:spLocks noChangeArrowheads="1"/>
          </p:cNvSpPr>
          <p:nvPr/>
        </p:nvSpPr>
        <p:spPr bwMode="gray">
          <a:xfrm rot="10800000" flipV="1">
            <a:off x="2976751" y="5073675"/>
            <a:ext cx="4254011" cy="299571"/>
          </a:xfrm>
          <a:prstGeom prst="triangle">
            <a:avLst>
              <a:gd name="adj" fmla="val 50000"/>
            </a:avLst>
          </a:prstGeom>
          <a:solidFill>
            <a:srgbClr val="B2B2B2"/>
          </a:solidFill>
          <a:ln w="9525" algn="ctr">
            <a:solidFill>
              <a:srgbClr val="B2B2B2"/>
            </a:solidFill>
            <a:miter lim="800000"/>
            <a:headEnd/>
            <a:tailEnd/>
          </a:ln>
        </p:spPr>
        <p:txBody>
          <a:bodyPr rot="10800000" vert="eaVert" wrap="none" anchor="ctr"/>
          <a:lstStyle/>
          <a:p>
            <a:pPr algn="ctr"/>
            <a:endParaRPr lang="en-GB" sz="1400" b="1" dirty="0">
              <a:solidFill>
                <a:srgbClr val="000000"/>
              </a:solidFill>
              <a:cs typeface="Arial" pitchFamily="34" charset="0"/>
            </a:endParaRPr>
          </a:p>
        </p:txBody>
      </p:sp>
      <p:sp>
        <p:nvSpPr>
          <p:cNvPr id="9" name="takeaway_box"/>
          <p:cNvSpPr>
            <a:spLocks noChangeArrowheads="1"/>
          </p:cNvSpPr>
          <p:nvPr/>
        </p:nvSpPr>
        <p:spPr bwMode="gray">
          <a:xfrm>
            <a:off x="1828800" y="5486400"/>
            <a:ext cx="6345428" cy="822920"/>
          </a:xfrm>
          <a:prstGeom prst="rect">
            <a:avLst/>
          </a:prstGeom>
          <a:solidFill>
            <a:schemeClr val="accent2"/>
          </a:solidFill>
          <a:ln w="9525" algn="ctr">
            <a:noFill/>
            <a:miter lim="800000"/>
            <a:headEnd type="none" w="lg" len="lg"/>
            <a:tailEnd type="none" w="lg" len="lg"/>
          </a:ln>
        </p:spPr>
        <p:txBody>
          <a:bodyPr anchor="ctr" anchorCtr="1"/>
          <a:lstStyle/>
          <a:p>
            <a:pPr algn="ctr"/>
            <a:r>
              <a:rPr lang="es-ES_tradnl" b="1" u="sng" dirty="0" smtClean="0">
                <a:solidFill>
                  <a:srgbClr val="FFFFFF"/>
                </a:solidFill>
                <a:cs typeface="Arial" pitchFamily="34" charset="0"/>
              </a:rPr>
              <a:t>El proceso inclusivo de diálogo de país es esencial</a:t>
            </a:r>
            <a:endParaRPr lang="es-ES_tradnl" b="1" dirty="0" smtClean="0">
              <a:solidFill>
                <a:srgbClr val="FFFFFF"/>
              </a:solidFill>
              <a:cs typeface="Arial" pitchFamily="34" charset="0"/>
            </a:endParaRPr>
          </a:p>
          <a:p>
            <a:pPr algn="ctr"/>
            <a:r>
              <a:rPr lang="es-ES_tradnl" b="1" dirty="0" smtClean="0">
                <a:solidFill>
                  <a:srgbClr val="FFFFFF"/>
                </a:solidFill>
                <a:cs typeface="Arial" pitchFamily="34" charset="0"/>
              </a:rPr>
              <a:t>para alcanzar los objetivos del nuevo modelo de financiamiento</a:t>
            </a:r>
            <a:endParaRPr lang="es-ES_tradnl" b="1" dirty="0">
              <a:solidFill>
                <a:srgbClr val="FFFFFF"/>
              </a:solidFill>
              <a:cs typeface="Arial" pitchFamily="34" charset="0"/>
            </a:endParaRPr>
          </a:p>
        </p:txBody>
      </p:sp>
    </p:spTree>
    <p:extLst>
      <p:ext uri="{BB962C8B-B14F-4D97-AF65-F5344CB8AC3E}">
        <p14:creationId xmlns:p14="http://schemas.microsoft.com/office/powerpoint/2010/main" xmlns="" val="3718328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4591" y="2725763"/>
            <a:ext cx="7976270" cy="1846659"/>
          </a:xfrm>
          <a:prstGeom prst="rect">
            <a:avLst/>
          </a:prstGeom>
        </p:spPr>
        <p:txBody>
          <a:bodyPr wrap="square">
            <a:spAutoFit/>
          </a:bodyPr>
          <a:lstStyle/>
          <a:p>
            <a:pPr algn="ctr">
              <a:spcBef>
                <a:spcPts val="1200"/>
              </a:spcBef>
              <a:spcAft>
                <a:spcPts val="600"/>
              </a:spcAft>
            </a:pPr>
            <a:r>
              <a:rPr lang="es-ES_tradnl" sz="2800" b="1" dirty="0" smtClean="0">
                <a:solidFill>
                  <a:srgbClr val="1E1E1E"/>
                </a:solidFill>
              </a:rPr>
              <a:t>Enfoque de proyectos</a:t>
            </a:r>
          </a:p>
          <a:p>
            <a:pPr algn="ctr">
              <a:spcBef>
                <a:spcPts val="1200"/>
              </a:spcBef>
              <a:spcAft>
                <a:spcPts val="600"/>
              </a:spcAft>
            </a:pPr>
            <a:r>
              <a:rPr lang="es-ES_tradnl" sz="2800" b="1" dirty="0" smtClean="0">
                <a:solidFill>
                  <a:srgbClr val="1E1E1E"/>
                </a:solidFill>
              </a:rPr>
              <a:t>VS</a:t>
            </a:r>
            <a:endParaRPr lang="es-ES_tradnl" sz="2800" b="1" dirty="0">
              <a:solidFill>
                <a:srgbClr val="1E1E1E"/>
              </a:solidFill>
            </a:endParaRPr>
          </a:p>
          <a:p>
            <a:pPr algn="ctr">
              <a:spcBef>
                <a:spcPts val="1200"/>
              </a:spcBef>
              <a:spcAft>
                <a:spcPts val="600"/>
              </a:spcAft>
            </a:pPr>
            <a:r>
              <a:rPr lang="es-ES_tradnl" sz="2800" b="1" dirty="0" smtClean="0">
                <a:solidFill>
                  <a:srgbClr val="1E1E1E"/>
                </a:solidFill>
              </a:rPr>
              <a:t>Enfoque estratégico</a:t>
            </a:r>
            <a:endParaRPr lang="es-ES_tradnl" sz="2800" b="1" dirty="0">
              <a:solidFill>
                <a:srgbClr val="1E1E1E"/>
              </a:solidFill>
            </a:endParaRPr>
          </a:p>
        </p:txBody>
      </p:sp>
    </p:spTree>
    <p:extLst>
      <p:ext uri="{BB962C8B-B14F-4D97-AF65-F5344CB8AC3E}">
        <p14:creationId xmlns:p14="http://schemas.microsoft.com/office/powerpoint/2010/main" xmlns="" val="418707174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BbdC_y6kCkCbyqUi0e6r2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BbdC_y6kCkCbyqUi0e6r2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BbdC_y6kCkCbyqUi0e6r2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BbdC_y6kCkCbyqUi0e6r2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0U0hNEvX5U.zmRQ0q3.pV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ck_RY1WcQEKHS31Mg6IXb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ck_RY1WcQEKHS31Mg6IXb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ck_RY1WcQEKHS31Mg6IXbQ"/>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2499</Words>
  <Application>Microsoft Office PowerPoint</Application>
  <PresentationFormat>Presentación en pantalla (4:3)</PresentationFormat>
  <Paragraphs>263</Paragraphs>
  <Slides>17</Slides>
  <Notes>7</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Tema de Office</vt:lpstr>
      <vt:lpstr>REPORTE TALLER DE QUITO</vt:lpstr>
      <vt:lpstr>Objetivos</vt:lpstr>
      <vt:lpstr> SE EXPLICO A DETALLE</vt:lpstr>
      <vt:lpstr>Estrategia del Fondo Mundial 2012 – 2016</vt:lpstr>
      <vt:lpstr>Diapositiva 5</vt:lpstr>
      <vt:lpstr>Diapositiva 6</vt:lpstr>
      <vt:lpstr>Diapositiva 7</vt:lpstr>
      <vt:lpstr>Diapositiva 8</vt:lpstr>
      <vt:lpstr>Diapositiva 9</vt:lpstr>
      <vt:lpstr>Diapositiva 10</vt:lpstr>
      <vt:lpstr>Diapositiva 11</vt:lpstr>
      <vt:lpstr>Diapositiva 12</vt:lpstr>
      <vt:lpstr>Diapositiva 13</vt:lpstr>
      <vt:lpstr>Se compartio los enlaces y los Recursos disponibles para las notas conceptuales</vt:lpstr>
      <vt:lpstr>Diapositiva 15</vt:lpstr>
      <vt:lpstr>Fechas de presentación 2014-2016</vt:lpstr>
      <vt:lpstr>SE DEFINIÓ LA RUTA CRITICA PARA LA PRESENTACIÓN DE LA NOTA CONCEPTUAL PARA TB Y MALARIA EL SALVADOR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REPORTE TALLER DE QUITO</dc:title>
  <dc:creator>sony</dc:creator>
  <cp:lastModifiedBy>sony</cp:lastModifiedBy>
  <cp:revision>2</cp:revision>
  <dcterms:created xsi:type="dcterms:W3CDTF">2014-04-23T05:41:36Z</dcterms:created>
  <dcterms:modified xsi:type="dcterms:W3CDTF">2014-04-23T05:52:56Z</dcterms:modified>
</cp:coreProperties>
</file>