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67" r:id="rId2"/>
    <p:sldId id="262" r:id="rId3"/>
    <p:sldId id="426" r:id="rId4"/>
    <p:sldId id="388" r:id="rId5"/>
    <p:sldId id="372" r:id="rId6"/>
    <p:sldId id="398" r:id="rId7"/>
    <p:sldId id="425" r:id="rId8"/>
    <p:sldId id="452" r:id="rId9"/>
    <p:sldId id="379" r:id="rId10"/>
    <p:sldId id="392" r:id="rId11"/>
    <p:sldId id="397" r:id="rId12"/>
    <p:sldId id="402" r:id="rId13"/>
    <p:sldId id="394" r:id="rId14"/>
    <p:sldId id="395" r:id="rId15"/>
    <p:sldId id="396" r:id="rId16"/>
    <p:sldId id="427" r:id="rId17"/>
    <p:sldId id="439" r:id="rId18"/>
    <p:sldId id="441" r:id="rId19"/>
    <p:sldId id="442" r:id="rId20"/>
    <p:sldId id="443" r:id="rId21"/>
    <p:sldId id="449" r:id="rId22"/>
    <p:sldId id="429" r:id="rId23"/>
    <p:sldId id="444" r:id="rId24"/>
    <p:sldId id="408" r:id="rId25"/>
    <p:sldId id="445" r:id="rId26"/>
    <p:sldId id="446" r:id="rId27"/>
    <p:sldId id="450" r:id="rId28"/>
    <p:sldId id="451" r:id="rId29"/>
    <p:sldId id="447" r:id="rId30"/>
    <p:sldId id="448" r:id="rId31"/>
  </p:sldIdLst>
  <p:sldSz cx="12192000" cy="6858000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senia Segovia" initials="YS" lastIdx="19" clrIdx="0">
    <p:extLst>
      <p:ext uri="{19B8F6BF-5375-455C-9EA6-DF929625EA0E}">
        <p15:presenceInfo xmlns:p15="http://schemas.microsoft.com/office/powerpoint/2012/main" userId="S-1-5-21-3535016857-1483001787-2476811386-1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3E"/>
    <a:srgbClr val="00293E"/>
    <a:srgbClr val="FF814E"/>
    <a:srgbClr val="004DBA"/>
    <a:srgbClr val="F2F2F2"/>
    <a:srgbClr val="002940"/>
    <a:srgbClr val="00A6E8"/>
    <a:srgbClr val="1C70B4"/>
    <a:srgbClr val="FDFDFD"/>
    <a:srgbClr val="E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Promoción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19-450E-8D72-5D70F3B2A0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19-450E-8D72-5D70F3B2A0FB}"/>
              </c:ext>
            </c:extLst>
          </c:dPt>
          <c:dLbls>
            <c:dLbl>
              <c:idx val="0"/>
              <c:layout>
                <c:manualLayout>
                  <c:x val="-0.14177595964566941"/>
                  <c:y val="-0.25727736024450021"/>
                </c:manualLayout>
              </c:layout>
              <c:tx>
                <c:rich>
                  <a:bodyPr/>
                  <a:lstStyle/>
                  <a:p>
                    <a:fld id="{C66DF0E7-F776-42EC-89C3-1F1E2F6DCF01}" type="PERCENTAGE">
                      <a:rPr lang="en-US" sz="3200"/>
                      <a:pPr/>
                      <a:t>[PORCENTAJE]</a:t>
                    </a:fld>
                    <a:endParaRPr lang="es-SV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19-450E-8D72-5D70F3B2A0FB}"/>
                </c:ext>
              </c:extLst>
            </c:dLbl>
            <c:dLbl>
              <c:idx val="1"/>
              <c:layout>
                <c:manualLayout>
                  <c:x val="0.12615108267716535"/>
                  <c:y val="0.157163692360018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19-450E-8D72-5D70F3B2A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Poblaciones clave</c:v>
                </c:pt>
                <c:pt idx="1">
                  <c:v>Población general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19-450E-8D72-5D70F3B2A0F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HSH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Poblaciones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E-458A-A15B-A572A9004C1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Sexo Transaccional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Poblaciones</c:v>
                </c:pt>
              </c:strCache>
            </c:strRef>
          </c:cat>
          <c:val>
            <c:numRef>
              <c:f>Hoja1!$C$2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9E-458A-A15B-A572A9004C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-780434592"/>
        <c:axId val="-500184144"/>
      </c:barChart>
      <c:catAx>
        <c:axId val="-780434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500184144"/>
        <c:crosses val="autoZero"/>
        <c:auto val="1"/>
        <c:lblAlgn val="ctr"/>
        <c:lblOffset val="100"/>
        <c:noMultiLvlLbl val="0"/>
      </c:catAx>
      <c:valAx>
        <c:axId val="-5001841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78043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25E1A-5E0B-4785-80E3-779B7C21BF22}" type="datetimeFigureOut">
              <a:rPr lang="es-ES" smtClean="0"/>
              <a:t>06/12/2019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44B1A-61C6-4939-8831-AA1BEEC0D8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548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9848A-0ECB-4BB9-A8F2-2D6486F3CBDF}" type="datetimeFigureOut">
              <a:rPr lang="es-SV" smtClean="0"/>
              <a:t>6/12/2019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F5829-38D9-40A1-9288-63E135C392E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7327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12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18294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2358-F223-4059-9CC3-25E46B572010}" type="slidenum">
              <a:rPr lang="es-SV" smtClean="0"/>
              <a:t>25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06836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2358-F223-4059-9CC3-25E46B572010}" type="slidenum">
              <a:rPr lang="es-SV" smtClean="0"/>
              <a:t>26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3034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2358-F223-4059-9CC3-25E46B572010}" type="slidenum">
              <a:rPr lang="es-SV" smtClean="0"/>
              <a:t>27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05131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2358-F223-4059-9CC3-25E46B572010}" type="slidenum">
              <a:rPr lang="es-SV" smtClean="0"/>
              <a:t>28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9351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15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328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17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9760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18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2795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19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64312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20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54179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5829-38D9-40A1-9288-63E135C392EB}" type="slidenum">
              <a:rPr lang="es-SV" smtClean="0"/>
              <a:t>22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171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2358-F223-4059-9CC3-25E46B572010}" type="slidenum">
              <a:rPr lang="es-SV" smtClean="0"/>
              <a:t>23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7360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2358-F223-4059-9CC3-25E46B572010}" type="slidenum">
              <a:rPr lang="es-SV" smtClean="0"/>
              <a:t>24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319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neer" panose="02000806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5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684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179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172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414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857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136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91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40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68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89B82-DD43-4F1A-BFA0-76723C9AFCCF}" type="datetimeFigureOut">
              <a:rPr lang="es-MX" smtClean="0"/>
              <a:t>06/12/2019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17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neer" panose="02000806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61316"/>
            <a:ext cx="12210013" cy="69193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6323965" y="2828829"/>
            <a:ext cx="3736124" cy="202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s-SV" sz="6000" dirty="0">
                <a:solidFill>
                  <a:schemeClr val="bg1"/>
                </a:solidFill>
                <a:latin typeface="Veneer"/>
              </a:rPr>
              <a:t>NUESTRA</a:t>
            </a:r>
          </a:p>
          <a:p>
            <a:pPr>
              <a:lnSpc>
                <a:spcPct val="80000"/>
              </a:lnSpc>
            </a:pPr>
            <a:r>
              <a:rPr lang="es-SV" sz="6000" dirty="0">
                <a:solidFill>
                  <a:schemeClr val="bg1"/>
                </a:solidFill>
                <a:latin typeface="Veneer"/>
              </a:rPr>
              <a:t>APP</a:t>
            </a:r>
            <a:endParaRPr lang="es-SV" sz="6000" dirty="0">
              <a:solidFill>
                <a:schemeClr val="bg1"/>
              </a:solidFill>
              <a:latin typeface="Veneer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2712576" y="507038"/>
            <a:ext cx="5321602" cy="63509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93"/>
          <a:stretch/>
        </p:blipFill>
        <p:spPr>
          <a:xfrm rot="588578">
            <a:off x="14978956" y="1297398"/>
            <a:ext cx="2208397" cy="42307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67" y="500018"/>
            <a:ext cx="6991350" cy="4562475"/>
          </a:xfrm>
          <a:prstGeom prst="rect">
            <a:avLst/>
          </a:prstGeom>
        </p:spPr>
      </p:pic>
      <p:sp>
        <p:nvSpPr>
          <p:cNvPr id="13" name="2 Subtítulo"/>
          <p:cNvSpPr txBox="1">
            <a:spLocks/>
          </p:cNvSpPr>
          <p:nvPr/>
        </p:nvSpPr>
        <p:spPr>
          <a:xfrm>
            <a:off x="141489" y="4674571"/>
            <a:ext cx="4937595" cy="202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s-SV" sz="5400" dirty="0">
                <a:solidFill>
                  <a:srgbClr val="1C70B4"/>
                </a:solidFill>
                <a:latin typeface="Arial Black" panose="020B0A04020102020204" pitchFamily="34" charset="0"/>
              </a:rPr>
              <a:t>PROPUESTA</a:t>
            </a:r>
          </a:p>
          <a:p>
            <a:pPr algn="l">
              <a:lnSpc>
                <a:spcPct val="80000"/>
              </a:lnSpc>
            </a:pPr>
            <a:r>
              <a:rPr lang="es-SV" sz="5400" dirty="0">
                <a:solidFill>
                  <a:srgbClr val="004DBA"/>
                </a:solidFill>
                <a:latin typeface="Arial Black" panose="020B0A04020102020204" pitchFamily="34" charset="0"/>
              </a:rPr>
              <a:t>APP MÓVIL</a:t>
            </a:r>
          </a:p>
        </p:txBody>
      </p:sp>
    </p:spTree>
    <p:extLst>
      <p:ext uri="{BB962C8B-B14F-4D97-AF65-F5344CB8AC3E}">
        <p14:creationId xmlns:p14="http://schemas.microsoft.com/office/powerpoint/2010/main" val="307380506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380" y="691086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488329" y="1700463"/>
            <a:ext cx="5130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Este es un test que a través de preguntas, con un lenguaje amigable, arrojará el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porcentaje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vulnerabilidad</a:t>
            </a:r>
            <a:r>
              <a:rPr lang="es-SV" sz="16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que una persona podría tener en relación a VIH u otras ITS.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Además de ello brindará un consejo aleatorio y generará un </a:t>
            </a:r>
            <a:r>
              <a:rPr lang="es-SV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call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es-SV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action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 para </a:t>
            </a:r>
            <a:r>
              <a:rPr lang="es-SV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hacerse la prueba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en el lugar más cercano o de su preferencia. </a:t>
            </a:r>
          </a:p>
          <a:p>
            <a:endParaRPr lang="es-SV" dirty="0"/>
          </a:p>
        </p:txBody>
      </p:sp>
      <p:sp>
        <p:nvSpPr>
          <p:cNvPr id="43" name="Rectángulo 42"/>
          <p:cNvSpPr/>
          <p:nvPr/>
        </p:nvSpPr>
        <p:spPr>
          <a:xfrm rot="20126024">
            <a:off x="6798229" y="1854308"/>
            <a:ext cx="2100983" cy="3704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E4AE248-C6BC-4E93-94BB-9D52B1853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26FB590-E5A9-4E55-9C6C-0B9C02A64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86" y="59328"/>
            <a:ext cx="10287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575002-3DA1-486B-A8C4-38D7487F5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894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 con el especialista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380" y="691086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16772" y="2021550"/>
            <a:ext cx="513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Dentro de la aplicación se podrá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chatear</a:t>
            </a:r>
            <a:r>
              <a:rPr lang="es-SV" sz="16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con un/una especialista certificado/a en el tema.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Existirá un horario de respuesta y en dado caso alguien escriba a una hora no disponible podrá dejar su mensaje.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SV" dirty="0"/>
          </a:p>
        </p:txBody>
      </p:sp>
      <p:sp>
        <p:nvSpPr>
          <p:cNvPr id="9" name="CuadroTexto 8"/>
          <p:cNvSpPr txBox="1"/>
          <p:nvPr/>
        </p:nvSpPr>
        <p:spPr>
          <a:xfrm rot="21415512">
            <a:off x="8565219" y="2052125"/>
            <a:ext cx="13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Hola!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CC7D7CC-2ABD-46EE-AF36-0B7ECD2B5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8132470" y="412462"/>
            <a:ext cx="18789537" cy="1451919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9BF7C59-934E-4584-8EED-08B5A3146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C75B2D1-B5DE-4247-B42C-0B236D8B8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81" y="73603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663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270628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Quiero hacerme la prueba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rot="577681">
            <a:off x="4035642" y="1855297"/>
            <a:ext cx="2007449" cy="3360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E3F07E-FBE1-406B-9ABD-B0F8DAEC2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93" y="1498063"/>
            <a:ext cx="8039906" cy="53599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EE096EE-052C-4EDD-8775-8EF8F8023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47" y="1371601"/>
            <a:ext cx="8229599" cy="54863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03DBC69-62C8-4C58-B3D0-F3355BD13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8132470" y="412462"/>
            <a:ext cx="18789537" cy="145191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3D69BB4-DB95-49C5-826E-FE36039138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533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Chat/foro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380" y="691086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6772" y="2021550"/>
            <a:ext cx="5130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Se espera que en un inicio se genere la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colaboración</a:t>
            </a:r>
            <a:r>
              <a:rPr lang="es-SV" sz="16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de preguntas y respuestas con todas las personas que entren. Estas preguntas quedarán guardadas de forma anónima y serán respondidas por el especialista.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A medida pase el tiempo y se genere mayor comunidad se podrán realizar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foros o salas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de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</a:t>
            </a:r>
            <a:r>
              <a:rPr lang="es-SV" sz="16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con un moderador, hablando de temas específicos.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También esta acción podrá ser retomada en redes sociales.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SV" dirty="0"/>
          </a:p>
        </p:txBody>
      </p:sp>
      <p:sp>
        <p:nvSpPr>
          <p:cNvPr id="14" name="Proceso alternativo 13"/>
          <p:cNvSpPr/>
          <p:nvPr/>
        </p:nvSpPr>
        <p:spPr>
          <a:xfrm>
            <a:off x="7365081" y="2475796"/>
            <a:ext cx="2221187" cy="436729"/>
          </a:xfrm>
          <a:prstGeom prst="flowChartAlternateProcess">
            <a:avLst/>
          </a:prstGeom>
          <a:solidFill>
            <a:srgbClr val="FFC400"/>
          </a:solidFill>
          <a:ln>
            <a:solidFill>
              <a:srgbClr val="FFC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1400" b="1" dirty="0"/>
          </a:p>
        </p:txBody>
      </p:sp>
      <p:sp>
        <p:nvSpPr>
          <p:cNvPr id="13" name="Elipse 12"/>
          <p:cNvSpPr/>
          <p:nvPr/>
        </p:nvSpPr>
        <p:spPr>
          <a:xfrm>
            <a:off x="7399953" y="2499200"/>
            <a:ext cx="389920" cy="389920"/>
          </a:xfrm>
          <a:prstGeom prst="ellipse">
            <a:avLst/>
          </a:prstGeom>
          <a:solidFill>
            <a:srgbClr val="9B9B9B"/>
          </a:solidFill>
          <a:ln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Proceso alternativo 16"/>
          <p:cNvSpPr/>
          <p:nvPr/>
        </p:nvSpPr>
        <p:spPr>
          <a:xfrm>
            <a:off x="7562482" y="3077432"/>
            <a:ext cx="2023786" cy="436729"/>
          </a:xfrm>
          <a:prstGeom prst="flowChartAlternateProcess">
            <a:avLst/>
          </a:prstGeom>
          <a:solidFill>
            <a:srgbClr val="74D8F1"/>
          </a:solidFill>
          <a:ln>
            <a:solidFill>
              <a:srgbClr val="74D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1400" b="1" dirty="0"/>
          </a:p>
        </p:txBody>
      </p:sp>
      <p:sp>
        <p:nvSpPr>
          <p:cNvPr id="18" name="Elipse 17"/>
          <p:cNvSpPr/>
          <p:nvPr/>
        </p:nvSpPr>
        <p:spPr>
          <a:xfrm>
            <a:off x="9157521" y="3100836"/>
            <a:ext cx="389920" cy="389920"/>
          </a:xfrm>
          <a:prstGeom prst="ellipse">
            <a:avLst/>
          </a:prstGeom>
          <a:solidFill>
            <a:srgbClr val="FFC4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9" name="Proceso alternativo 18"/>
          <p:cNvSpPr/>
          <p:nvPr/>
        </p:nvSpPr>
        <p:spPr>
          <a:xfrm>
            <a:off x="7365081" y="3707228"/>
            <a:ext cx="2221187" cy="436729"/>
          </a:xfrm>
          <a:prstGeom prst="flowChartAlternateProcess">
            <a:avLst/>
          </a:prstGeom>
          <a:solidFill>
            <a:srgbClr val="EF0080"/>
          </a:solidFill>
          <a:ln>
            <a:solidFill>
              <a:srgbClr val="EF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1400" b="1" dirty="0"/>
          </a:p>
        </p:txBody>
      </p:sp>
      <p:sp>
        <p:nvSpPr>
          <p:cNvPr id="20" name="Elipse 19"/>
          <p:cNvSpPr/>
          <p:nvPr/>
        </p:nvSpPr>
        <p:spPr>
          <a:xfrm>
            <a:off x="7399953" y="3730632"/>
            <a:ext cx="389920" cy="389920"/>
          </a:xfrm>
          <a:prstGeom prst="ellipse">
            <a:avLst/>
          </a:prstGeom>
          <a:solidFill>
            <a:srgbClr val="FDFDFD"/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Elipse 21"/>
          <p:cNvSpPr/>
          <p:nvPr/>
        </p:nvSpPr>
        <p:spPr>
          <a:xfrm>
            <a:off x="7367522" y="4423772"/>
            <a:ext cx="389920" cy="389920"/>
          </a:xfrm>
          <a:prstGeom prst="ellipse">
            <a:avLst/>
          </a:prstGeom>
          <a:solidFill>
            <a:srgbClr val="74D8F1"/>
          </a:solidFill>
          <a:ln>
            <a:solidFill>
              <a:srgbClr val="74D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7570710" y="1410333"/>
            <a:ext cx="1621851" cy="202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s-SV" sz="2000" dirty="0">
                <a:solidFill>
                  <a:schemeClr val="bg1"/>
                </a:solidFill>
                <a:latin typeface="Veneer"/>
              </a:rPr>
              <a:t>Escribe tu pregunta…</a:t>
            </a:r>
            <a:endParaRPr lang="es-SV" sz="2000" dirty="0">
              <a:solidFill>
                <a:schemeClr val="bg1"/>
              </a:solidFill>
              <a:latin typeface="Veneer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EE8286E-737E-4D8F-9C56-090318F0E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C76C756-E1A8-413C-A463-CCAA591A3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85" y="85161"/>
            <a:ext cx="10287000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70A2A84-C385-44D5-940F-4AF42518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8132470" y="412462"/>
            <a:ext cx="18789537" cy="145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367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Descuentos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380" y="691086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6571" y="1572850"/>
            <a:ext cx="5130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Para generar un concepto de mercadeo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atractivo</a:t>
            </a:r>
            <a:r>
              <a:rPr lang="es-SV" sz="16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y brindar un valor agregado a la aplicación, se propone la generación de alianzas con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marcas</a:t>
            </a:r>
            <a:r>
              <a:rPr lang="es-SV" sz="16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clave y de forma indirecta que podría llegar a consumir la población que se busca.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Las marcas afiliadas tendrán derecho de colocar un descuento o promoción directamente con las personas que formen parte de la aplicación, también podrán colocar descuentos generales a través de mensajes </a:t>
            </a:r>
            <a:r>
              <a:rPr lang="es-SV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Push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On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Iniciaremos como primera etapa con marcas relacionadas al sector salud, posterior a ello podremos buscar otro tipo de comercios.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SV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2B17FDE-9CBC-4030-9FE8-1D5EF8867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70" y="515663"/>
            <a:ext cx="9646769" cy="64311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B1B820-01C0-43AD-AE4A-B0EC75E40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04C9088-5499-45F7-812D-5DA6E46C9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8132470" y="412462"/>
            <a:ext cx="18789537" cy="145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91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Contenido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380" y="691086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 rot="20220024">
            <a:off x="6898490" y="2334457"/>
            <a:ext cx="1621851" cy="202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s-SV" sz="2400" dirty="0">
                <a:solidFill>
                  <a:schemeClr val="bg1"/>
                </a:solidFill>
                <a:latin typeface="Veneer"/>
              </a:rPr>
              <a:t>¿MITO O REALIDAD?</a:t>
            </a:r>
            <a:endParaRPr lang="es-SV" sz="2400" dirty="0">
              <a:solidFill>
                <a:schemeClr val="bg1"/>
              </a:solidFill>
              <a:latin typeface="Veneer" pitchFamily="50" charset="0"/>
            </a:endParaRPr>
          </a:p>
        </p:txBody>
      </p:sp>
      <p:sp>
        <p:nvSpPr>
          <p:cNvPr id="8" name="Rectángulo 7"/>
          <p:cNvSpPr/>
          <p:nvPr/>
        </p:nvSpPr>
        <p:spPr>
          <a:xfrm rot="20152192">
            <a:off x="6777196" y="3237195"/>
            <a:ext cx="221406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SV" sz="1100" dirty="0">
                <a:solidFill>
                  <a:srgbClr val="FDFDFD"/>
                </a:solidFill>
              </a:rPr>
              <a:t>En algunos medios de noticias se 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ha dicho que se ha encontrado la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cura para el VIH, sin embargo, esto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pudiera parecer verdad, pero no lo 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es…</a:t>
            </a:r>
          </a:p>
        </p:txBody>
      </p:sp>
      <p:sp>
        <p:nvSpPr>
          <p:cNvPr id="9" name="Proceso alternativo 8"/>
          <p:cNvSpPr/>
          <p:nvPr/>
        </p:nvSpPr>
        <p:spPr>
          <a:xfrm rot="20181796">
            <a:off x="7621119" y="4469821"/>
            <a:ext cx="1519551" cy="436729"/>
          </a:xfrm>
          <a:prstGeom prst="flowChartAlternateProcess">
            <a:avLst/>
          </a:prstGeom>
          <a:solidFill>
            <a:srgbClr val="FFC400"/>
          </a:solidFill>
          <a:ln>
            <a:solidFill>
              <a:srgbClr val="FFC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400" b="1" dirty="0"/>
              <a:t>Seguir leyendo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42477" y="2044560"/>
            <a:ext cx="513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Parte importante de la interacción con los usuarios es la generación de </a:t>
            </a:r>
            <a:r>
              <a:rPr lang="es-SV" sz="16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contenido relevante 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a través de la aplicación, por ello se ha pensado en la creación de contenido diverso para el público objetivo.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Este puede o no ir relacionado al VIH, ya que para captar público también se puede hablar de los intereses de las personas. </a:t>
            </a: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SV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B65F42-C29E-4E9A-B322-BD8EA6AE8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7D5110-9888-4625-ADFA-372CF255C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74" y="0"/>
            <a:ext cx="10287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0223CF3-C111-4FFF-AD32-4B8210583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AEE7034-6EAB-4FBA-8024-7E5F6BEB6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8132470" y="412462"/>
            <a:ext cx="18789537" cy="1451919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9C375AD-613D-4A50-ACBD-76352FF3E348}"/>
              </a:ext>
            </a:extLst>
          </p:cNvPr>
          <p:cNvSpPr/>
          <p:nvPr/>
        </p:nvSpPr>
        <p:spPr>
          <a:xfrm rot="873135">
            <a:off x="8327822" y="4204669"/>
            <a:ext cx="1117031" cy="719806"/>
          </a:xfrm>
          <a:prstGeom prst="rect">
            <a:avLst/>
          </a:prstGeom>
          <a:solidFill>
            <a:srgbClr val="FF814E"/>
          </a:solidFill>
          <a:ln>
            <a:solidFill>
              <a:srgbClr val="FF81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87A137C-94EB-4B2F-9311-4EEEDD8449A6}"/>
              </a:ext>
            </a:extLst>
          </p:cNvPr>
          <p:cNvSpPr/>
          <p:nvPr/>
        </p:nvSpPr>
        <p:spPr>
          <a:xfrm rot="873135">
            <a:off x="8560772" y="3393861"/>
            <a:ext cx="1117031" cy="719806"/>
          </a:xfrm>
          <a:prstGeom prst="rect">
            <a:avLst/>
          </a:prstGeom>
          <a:solidFill>
            <a:srgbClr val="00293E"/>
          </a:solidFill>
          <a:ln>
            <a:solidFill>
              <a:srgbClr val="0028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C6F815A-15B8-46ED-97F5-D1E3874C7CB4}"/>
              </a:ext>
            </a:extLst>
          </p:cNvPr>
          <p:cNvSpPr/>
          <p:nvPr/>
        </p:nvSpPr>
        <p:spPr>
          <a:xfrm rot="873135">
            <a:off x="8793722" y="2647160"/>
            <a:ext cx="1117031" cy="719806"/>
          </a:xfrm>
          <a:prstGeom prst="rect">
            <a:avLst/>
          </a:prstGeom>
          <a:solidFill>
            <a:srgbClr val="FF814E"/>
          </a:solidFill>
          <a:ln>
            <a:solidFill>
              <a:srgbClr val="FF81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0BF2CEB-B938-4EC6-94C5-E43BD0C6BE45}"/>
              </a:ext>
            </a:extLst>
          </p:cNvPr>
          <p:cNvSpPr/>
          <p:nvPr/>
        </p:nvSpPr>
        <p:spPr>
          <a:xfrm rot="873135">
            <a:off x="8998748" y="1890129"/>
            <a:ext cx="1117031" cy="719806"/>
          </a:xfrm>
          <a:prstGeom prst="rect">
            <a:avLst/>
          </a:prstGeom>
          <a:solidFill>
            <a:srgbClr val="00293E"/>
          </a:solidFill>
          <a:ln>
            <a:solidFill>
              <a:srgbClr val="0028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AF17425-7266-4AFF-B91A-0C854A7A8095}"/>
              </a:ext>
            </a:extLst>
          </p:cNvPr>
          <p:cNvSpPr/>
          <p:nvPr/>
        </p:nvSpPr>
        <p:spPr>
          <a:xfrm rot="873135">
            <a:off x="9191802" y="1143429"/>
            <a:ext cx="1117031" cy="719806"/>
          </a:xfrm>
          <a:prstGeom prst="rect">
            <a:avLst/>
          </a:prstGeom>
          <a:solidFill>
            <a:srgbClr val="FF814E"/>
          </a:solidFill>
          <a:ln>
            <a:solidFill>
              <a:srgbClr val="FF81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3933357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708920" y="348264"/>
            <a:ext cx="6943164" cy="814925"/>
          </a:xfrm>
        </p:spPr>
        <p:txBody>
          <a:bodyPr>
            <a:normAutofit/>
          </a:bodyPr>
          <a:lstStyle/>
          <a:p>
            <a:r>
              <a:rPr lang="es-SV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Ecosistema de </a:t>
            </a:r>
            <a:endParaRPr lang="es-SV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08920" y="901579"/>
            <a:ext cx="3565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r>
              <a:rPr lang="en-US" sz="2800" dirty="0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Digital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Resultado de imagen para universitaria la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64" y="4258216"/>
            <a:ext cx="1181103" cy="11811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70" y="2764317"/>
            <a:ext cx="1181103" cy="11811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6" y="1660186"/>
            <a:ext cx="1105080" cy="11050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39" y="1651427"/>
            <a:ext cx="1181103" cy="11811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11" y="3098278"/>
            <a:ext cx="1694284" cy="16942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31" y="3797119"/>
            <a:ext cx="770193" cy="7701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78" y="5513071"/>
            <a:ext cx="1102778" cy="11027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33" y="490720"/>
            <a:ext cx="1046825" cy="1046825"/>
          </a:xfrm>
          <a:prstGeom prst="rect">
            <a:avLst/>
          </a:prstGeom>
        </p:spPr>
      </p:pic>
      <p:sp>
        <p:nvSpPr>
          <p:cNvPr id="19" name="Arco 18"/>
          <p:cNvSpPr/>
          <p:nvPr/>
        </p:nvSpPr>
        <p:spPr>
          <a:xfrm rot="10553677">
            <a:off x="5684422" y="2020829"/>
            <a:ext cx="2999314" cy="2999314"/>
          </a:xfrm>
          <a:prstGeom prst="arc">
            <a:avLst>
              <a:gd name="adj1" fmla="val 16200000"/>
              <a:gd name="adj2" fmla="val 19114911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Arco 19"/>
          <p:cNvSpPr/>
          <p:nvPr/>
        </p:nvSpPr>
        <p:spPr>
          <a:xfrm rot="20619873">
            <a:off x="5055153" y="3292905"/>
            <a:ext cx="2999314" cy="2999314"/>
          </a:xfrm>
          <a:prstGeom prst="arc">
            <a:avLst>
              <a:gd name="adj1" fmla="val 16200000"/>
              <a:gd name="adj2" fmla="val 19114911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1" name="Arco 20"/>
          <p:cNvSpPr/>
          <p:nvPr/>
        </p:nvSpPr>
        <p:spPr>
          <a:xfrm rot="16452672">
            <a:off x="5466354" y="2137222"/>
            <a:ext cx="2999314" cy="2999314"/>
          </a:xfrm>
          <a:prstGeom prst="arc">
            <a:avLst>
              <a:gd name="adj1" fmla="val 17548547"/>
              <a:gd name="adj2" fmla="val 19838051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Arco 21"/>
          <p:cNvSpPr/>
          <p:nvPr/>
        </p:nvSpPr>
        <p:spPr>
          <a:xfrm rot="8554044">
            <a:off x="7444769" y="2814564"/>
            <a:ext cx="2530170" cy="2458669"/>
          </a:xfrm>
          <a:prstGeom prst="arc">
            <a:avLst>
              <a:gd name="adj1" fmla="val 15620758"/>
              <a:gd name="adj2" fmla="val 19114911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Arco 22"/>
          <p:cNvSpPr/>
          <p:nvPr/>
        </p:nvSpPr>
        <p:spPr>
          <a:xfrm rot="15902169">
            <a:off x="4645375" y="4304080"/>
            <a:ext cx="2530170" cy="2458669"/>
          </a:xfrm>
          <a:prstGeom prst="arc">
            <a:avLst>
              <a:gd name="adj1" fmla="val 15620758"/>
              <a:gd name="adj2" fmla="val 18716138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6247093" y="4042594"/>
            <a:ext cx="2920621" cy="9847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o 25"/>
          <p:cNvSpPr/>
          <p:nvPr/>
        </p:nvSpPr>
        <p:spPr>
          <a:xfrm rot="18156564">
            <a:off x="7907303" y="1179307"/>
            <a:ext cx="2825663" cy="2972550"/>
          </a:xfrm>
          <a:prstGeom prst="arc">
            <a:avLst>
              <a:gd name="adj1" fmla="val 14258011"/>
              <a:gd name="adj2" fmla="val 18640158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7" name="Arco 26"/>
          <p:cNvSpPr/>
          <p:nvPr/>
        </p:nvSpPr>
        <p:spPr>
          <a:xfrm rot="8554044">
            <a:off x="5125089" y="3783979"/>
            <a:ext cx="2530170" cy="2458669"/>
          </a:xfrm>
          <a:prstGeom prst="arc">
            <a:avLst>
              <a:gd name="adj1" fmla="val 14798333"/>
              <a:gd name="adj2" fmla="val 19114911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8" name="Arco 27"/>
          <p:cNvSpPr/>
          <p:nvPr/>
        </p:nvSpPr>
        <p:spPr>
          <a:xfrm rot="12959921">
            <a:off x="4169999" y="2137780"/>
            <a:ext cx="2530170" cy="2458669"/>
          </a:xfrm>
          <a:prstGeom prst="arc">
            <a:avLst>
              <a:gd name="adj1" fmla="val 15620758"/>
              <a:gd name="adj2" fmla="val 1709790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cxnSp>
        <p:nvCxnSpPr>
          <p:cNvPr id="31" name="Conector recto de flecha 30"/>
          <p:cNvCxnSpPr/>
          <p:nvPr/>
        </p:nvCxnSpPr>
        <p:spPr>
          <a:xfrm flipV="1">
            <a:off x="5856130" y="3829423"/>
            <a:ext cx="1654489" cy="16544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o 35"/>
          <p:cNvSpPr/>
          <p:nvPr/>
        </p:nvSpPr>
        <p:spPr>
          <a:xfrm rot="2055903">
            <a:off x="2766149" y="1880057"/>
            <a:ext cx="2530170" cy="2458669"/>
          </a:xfrm>
          <a:prstGeom prst="arc">
            <a:avLst>
              <a:gd name="adj1" fmla="val 15400192"/>
              <a:gd name="adj2" fmla="val 19114911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8" name="Forma libre 37"/>
          <p:cNvSpPr/>
          <p:nvPr/>
        </p:nvSpPr>
        <p:spPr>
          <a:xfrm>
            <a:off x="3447866" y="2858161"/>
            <a:ext cx="1247949" cy="3097339"/>
          </a:xfrm>
          <a:custGeom>
            <a:avLst/>
            <a:gdLst>
              <a:gd name="connsiteX0" fmla="*/ 169775 w 1247949"/>
              <a:gd name="connsiteY0" fmla="*/ 0 h 3384645"/>
              <a:gd name="connsiteX1" fmla="*/ 87889 w 1247949"/>
              <a:gd name="connsiteY1" fmla="*/ 2251881 h 3384645"/>
              <a:gd name="connsiteX2" fmla="*/ 1247949 w 1247949"/>
              <a:gd name="connsiteY2" fmla="*/ 3384645 h 3384645"/>
              <a:gd name="connsiteX3" fmla="*/ 1247949 w 1247949"/>
              <a:gd name="connsiteY3" fmla="*/ 3384645 h 3384645"/>
              <a:gd name="connsiteX4" fmla="*/ 1247949 w 1247949"/>
              <a:gd name="connsiteY4" fmla="*/ 3384645 h 338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949" h="3384645">
                <a:moveTo>
                  <a:pt x="169775" y="0"/>
                </a:moveTo>
                <a:cubicBezTo>
                  <a:pt x="38984" y="843887"/>
                  <a:pt x="-91807" y="1687774"/>
                  <a:pt x="87889" y="2251881"/>
                </a:cubicBezTo>
                <a:cubicBezTo>
                  <a:pt x="267585" y="2815988"/>
                  <a:pt x="1247949" y="3384645"/>
                  <a:pt x="1247949" y="3384645"/>
                </a:cubicBezTo>
                <a:lnTo>
                  <a:pt x="1247949" y="3384645"/>
                </a:lnTo>
                <a:lnTo>
                  <a:pt x="1247949" y="3384645"/>
                </a:lnTo>
              </a:path>
            </a:pathLst>
          </a:custGeom>
          <a:noFill/>
          <a:ln w="38100">
            <a:solidFill>
              <a:srgbClr val="5B9BD5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9" name="Arco 28"/>
          <p:cNvSpPr/>
          <p:nvPr/>
        </p:nvSpPr>
        <p:spPr>
          <a:xfrm rot="18156564">
            <a:off x="4993318" y="755317"/>
            <a:ext cx="5404765" cy="4279174"/>
          </a:xfrm>
          <a:prstGeom prst="arc">
            <a:avLst>
              <a:gd name="adj1" fmla="val 14258011"/>
              <a:gd name="adj2" fmla="val 21103069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48" y="5753503"/>
            <a:ext cx="761483" cy="7614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41" y="5695967"/>
            <a:ext cx="1060613" cy="9748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89" y="5650973"/>
            <a:ext cx="922269" cy="922269"/>
          </a:xfrm>
          <a:prstGeom prst="rect">
            <a:avLst/>
          </a:prstGeom>
        </p:spPr>
      </p:pic>
      <p:sp>
        <p:nvSpPr>
          <p:cNvPr id="30" name="Arco 29"/>
          <p:cNvSpPr/>
          <p:nvPr/>
        </p:nvSpPr>
        <p:spPr>
          <a:xfrm rot="11073939">
            <a:off x="4893948" y="4727346"/>
            <a:ext cx="3919165" cy="1979459"/>
          </a:xfrm>
          <a:prstGeom prst="arc">
            <a:avLst>
              <a:gd name="adj1" fmla="val 11833330"/>
              <a:gd name="adj2" fmla="val 19348935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AutoShape 2" descr="Resultado de imagen para logo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47" y="3829423"/>
            <a:ext cx="488884" cy="397837"/>
          </a:xfrm>
          <a:prstGeom prst="rect">
            <a:avLst/>
          </a:prstGeom>
        </p:spPr>
      </p:pic>
      <p:sp>
        <p:nvSpPr>
          <p:cNvPr id="33" name="Arco 32"/>
          <p:cNvSpPr/>
          <p:nvPr/>
        </p:nvSpPr>
        <p:spPr>
          <a:xfrm rot="462969">
            <a:off x="7697348" y="3288507"/>
            <a:ext cx="2530170" cy="2458669"/>
          </a:xfrm>
          <a:prstGeom prst="arc">
            <a:avLst>
              <a:gd name="adj1" fmla="val 15620758"/>
              <a:gd name="adj2" fmla="val 19114911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51" y="906542"/>
            <a:ext cx="595266" cy="595266"/>
          </a:xfrm>
          <a:prstGeom prst="rect">
            <a:avLst/>
          </a:prstGeom>
        </p:spPr>
      </p:pic>
      <p:sp>
        <p:nvSpPr>
          <p:cNvPr id="35" name="Arco 34"/>
          <p:cNvSpPr/>
          <p:nvPr/>
        </p:nvSpPr>
        <p:spPr>
          <a:xfrm rot="16452672">
            <a:off x="6130139" y="1193003"/>
            <a:ext cx="2999314" cy="2999314"/>
          </a:xfrm>
          <a:prstGeom prst="arc">
            <a:avLst>
              <a:gd name="adj1" fmla="val 17548547"/>
              <a:gd name="adj2" fmla="val 19838051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FEE93573-8801-4795-B52D-FA2D84AF33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0223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Contenido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1289" t="25404" r="14453" b="19360"/>
          <a:stretch/>
        </p:blipFill>
        <p:spPr>
          <a:xfrm>
            <a:off x="1057275" y="888528"/>
            <a:ext cx="9972676" cy="57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689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Contenido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1290" t="25197" r="14335" b="19152"/>
          <a:stretch/>
        </p:blipFill>
        <p:spPr>
          <a:xfrm>
            <a:off x="985836" y="888528"/>
            <a:ext cx="10258426" cy="590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38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Contenido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0821" t="25404" r="14453" b="19777"/>
          <a:stretch/>
        </p:blipFill>
        <p:spPr>
          <a:xfrm>
            <a:off x="1100137" y="888528"/>
            <a:ext cx="10272713" cy="57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805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17833F-165D-4B42-909E-3D6DDEA3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6943908"/>
            <a:ext cx="12187066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0" y="805868"/>
            <a:ext cx="6506810" cy="50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353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 txBox="1">
            <a:spLocks/>
          </p:cNvSpPr>
          <p:nvPr/>
        </p:nvSpPr>
        <p:spPr>
          <a:xfrm>
            <a:off x="150959" y="73603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Contenido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0586" t="25197" r="13985" b="19777"/>
          <a:stretch/>
        </p:blipFill>
        <p:spPr>
          <a:xfrm>
            <a:off x="1414464" y="1042987"/>
            <a:ext cx="9801224" cy="54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3327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>
            <a:spLocks noGrp="1"/>
          </p:cNvSpPr>
          <p:nvPr>
            <p:ph type="title"/>
          </p:nvPr>
        </p:nvSpPr>
        <p:spPr>
          <a:xfrm>
            <a:off x="657366" y="2901320"/>
            <a:ext cx="7992888" cy="34563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s-ES" sz="5400" dirty="0">
                <a:solidFill>
                  <a:srgbClr val="1C70B4"/>
                </a:solidFill>
                <a:latin typeface="Arial Black" panose="020B0A04020102020204" pitchFamily="34" charset="0"/>
                <a:ea typeface="+mn-ea"/>
                <a:cs typeface="+mn-cs"/>
              </a:rPr>
              <a:t>CONEXIÓN CON LABORATORIOS CLÍNICOS</a:t>
            </a:r>
            <a:endParaRPr lang="es-SV" sz="5400" dirty="0">
              <a:solidFill>
                <a:srgbClr val="1C70B4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447D13-553D-4317-A73F-1CC78AEF9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014882-99F1-4073-9377-A7A75D4E8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2707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/>
          <p:cNvSpPr txBox="1">
            <a:spLocks/>
          </p:cNvSpPr>
          <p:nvPr/>
        </p:nvSpPr>
        <p:spPr>
          <a:xfrm rot="20220024">
            <a:off x="6898490" y="2334457"/>
            <a:ext cx="1621851" cy="202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s-SV" sz="2400" dirty="0">
                <a:solidFill>
                  <a:schemeClr val="bg1"/>
                </a:solidFill>
                <a:latin typeface="Veneer"/>
              </a:rPr>
              <a:t>¿MITO O REALIDAD?</a:t>
            </a:r>
            <a:endParaRPr lang="es-SV" sz="2400" dirty="0">
              <a:solidFill>
                <a:schemeClr val="bg1"/>
              </a:solidFill>
              <a:latin typeface="Veneer" pitchFamily="50" charset="0"/>
            </a:endParaRPr>
          </a:p>
        </p:txBody>
      </p:sp>
      <p:sp>
        <p:nvSpPr>
          <p:cNvPr id="8" name="Rectángulo 7"/>
          <p:cNvSpPr/>
          <p:nvPr/>
        </p:nvSpPr>
        <p:spPr>
          <a:xfrm rot="20152192">
            <a:off x="6777196" y="3237195"/>
            <a:ext cx="221406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SV" sz="1100" dirty="0">
                <a:solidFill>
                  <a:srgbClr val="FDFDFD"/>
                </a:solidFill>
              </a:rPr>
              <a:t>En algunos medios de noticias se 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ha dicho que se ha encontrado la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cura para el VIH, sin embargo, esto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pudiera parecer verdad, pero no lo </a:t>
            </a:r>
          </a:p>
          <a:p>
            <a:pPr algn="just"/>
            <a:r>
              <a:rPr lang="es-SV" sz="1100" dirty="0">
                <a:solidFill>
                  <a:srgbClr val="FDFDFD"/>
                </a:solidFill>
              </a:rPr>
              <a:t>es…</a:t>
            </a:r>
          </a:p>
        </p:txBody>
      </p:sp>
      <p:sp>
        <p:nvSpPr>
          <p:cNvPr id="11" name="Elipse 10"/>
          <p:cNvSpPr/>
          <p:nvPr/>
        </p:nvSpPr>
        <p:spPr>
          <a:xfrm>
            <a:off x="4032580" y="1757957"/>
            <a:ext cx="4426320" cy="442632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66033" y="292625"/>
            <a:ext cx="6000972" cy="814925"/>
          </a:xfrm>
        </p:spPr>
        <p:txBody>
          <a:bodyPr>
            <a:normAutofit/>
          </a:bodyPr>
          <a:lstStyle/>
          <a:p>
            <a:r>
              <a:rPr lang="es-SV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Alianza estratégica</a:t>
            </a:r>
            <a:endParaRPr lang="es-MX" dirty="0">
              <a:solidFill>
                <a:srgbClr val="0056B8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630">
            <a:off x="5952256" y="1422708"/>
            <a:ext cx="670498" cy="67049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879">
            <a:off x="6595276" y="1510317"/>
            <a:ext cx="724349" cy="72434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55" y="5477909"/>
            <a:ext cx="994017" cy="99401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28" y="3539829"/>
            <a:ext cx="899304" cy="89930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1846">
            <a:off x="5219739" y="1602716"/>
            <a:ext cx="729055" cy="72905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30" y="3530647"/>
            <a:ext cx="880940" cy="880940"/>
          </a:xfrm>
          <a:prstGeom prst="rect">
            <a:avLst/>
          </a:prstGeom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5416569" y="3572780"/>
            <a:ext cx="1658342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W-W-M</a:t>
            </a:r>
            <a:endParaRPr lang="es-MX" dirty="0">
              <a:solidFill>
                <a:srgbClr val="0056B8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72AD9F6-2367-4A8B-8C76-FF74076DE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390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22" y="472319"/>
            <a:ext cx="10171919" cy="814925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COMPROMISOS DE LABORATORIOS CLÍNICOS</a:t>
            </a:r>
            <a:endParaRPr lang="es-MX" sz="2800" dirty="0">
              <a:solidFill>
                <a:srgbClr val="0056B8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27058" y="1656576"/>
            <a:ext cx="1139314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AutoNum type="arabicPeriod"/>
            </a:pPr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Asistir a la capacitación de pre y post consejería para VIH, impartido por el Programa Nacional de VIH (2 días) y seguir los protocolos requeridos cuando se refieran los usuarios a través de la aplicación.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2. Formar parte del entrenamiento a profesionales de laboratorio clínico para la apertura de los procedimientos operativos estandarizados para VIH (3 días), aprobar el entrenamiento con nota mínima de 8 o alcanzar el 80% de nota y transmitir el conocimiento a todo el equipo involucrado en el establecimiento.</a:t>
            </a:r>
          </a:p>
          <a:p>
            <a:pPr lvl="1"/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3. Adquirir y tener a disposición en sus laboratorios sólo reactivos verificados e incluidos en el listado oficial del Laboratorio Nacional de Referencia y/o incluidos en la lista de precalificados de OMS.</a:t>
            </a:r>
          </a:p>
          <a:p>
            <a:pPr lvl="1"/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4. Permitir y dar seguimiento a las recomendaciones brindadas en las visitas de verificación de los estándares de calidad en los laboratorios, por parte del equipo técnico supervisor delegado.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ctr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SV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5668E-BEB5-47B4-807B-E48BEB7D4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" y="7596664"/>
            <a:ext cx="1360600" cy="516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9" y="5693135"/>
            <a:ext cx="1507472" cy="1164865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62071" y="5948440"/>
            <a:ext cx="0" cy="65200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296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22" y="472319"/>
            <a:ext cx="10171919" cy="814925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COMPROMISOS DE LABORATORIOS CLÍNICOS</a:t>
            </a:r>
            <a:endParaRPr lang="es-MX" sz="2800" dirty="0">
              <a:solidFill>
                <a:srgbClr val="0056B8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4804" y="1471910"/>
            <a:ext cx="1139314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5. Comprometerse al llenado de documentación regulatoria establecida por parte del Programa Nacional del VIH y cumplir el flujo de información establecido para SUMEVE con PLAN. 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	•FVIH-01(formulario) de las Pruebas Reactivas deben ser enviadas en 24 horas a PLAN.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	•Muestras de suero deben ser enviadas en 24 horas al Hospital Rosales para confirmación   acompañada de FVIH-01. B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	•Consentimiento informado para prueba de incidencia para VIH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6. Notificar al personal de PLAN sobre casos reactivos en un tiempo máximo de 24 horas. 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7. Se deberán emitir informes consolidado mensual de pruebas de VIH del mes anterior, los primeros cinco días hábiles de cada mes para ingreso al sistema único de monitoreo y evaluación de VIH-SUMEVE. 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8. Llenar y programar espacio para citas de usuarios. 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9. Dar seguimiento a citas programadas de usuarios a través de la aplicación móvil. </a:t>
            </a:r>
          </a:p>
          <a:p>
            <a:pPr lvl="1"/>
            <a:r>
              <a:rPr lang="es-ES" dirty="0">
                <a:latin typeface="Helvetica" panose="020B0604020202020204" pitchFamily="34" charset="0"/>
                <a:cs typeface="Helvetica" panose="020B0604020202020204" pitchFamily="34" charset="0"/>
              </a:rPr>
              <a:t>10. Brindar un servicio con calidad, calidez, compromiso y excelente atención a usuarios que se realizarán la prueba de VIH, incluyendo a las poblaciones clave.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ctr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SV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5668E-BEB5-47B4-807B-E48BEB7D4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" y="7596664"/>
            <a:ext cx="1360600" cy="516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9" y="5693135"/>
            <a:ext cx="1507472" cy="1164865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62071" y="5948440"/>
            <a:ext cx="0" cy="65200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4320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22" y="472319"/>
            <a:ext cx="10171919" cy="814925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COMPROMISOS DE LABORATORIOS CLÍNICOS</a:t>
            </a:r>
            <a:endParaRPr lang="es-MX" sz="2800" dirty="0">
              <a:solidFill>
                <a:srgbClr val="0056B8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5668E-BEB5-47B4-807B-E48BEB7D4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" y="7596664"/>
            <a:ext cx="1360600" cy="516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9" y="5693135"/>
            <a:ext cx="1507472" cy="1164865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62071" y="5948440"/>
            <a:ext cx="0" cy="65200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18E2DC76-DE07-4503-9C44-93DD193023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6" y="1586165"/>
            <a:ext cx="5528504" cy="36856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7993C9-0376-4522-A9BD-FD1AC3F433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56" y="2651881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8341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961B145-3E62-4915-A79F-FD9781888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32" y="2765046"/>
            <a:ext cx="5753100" cy="3835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22" y="472319"/>
            <a:ext cx="10171919" cy="814925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COMPROMISOS DE LABORATORIOS CLÍNICOS</a:t>
            </a:r>
            <a:endParaRPr lang="es-MX" sz="2800" dirty="0">
              <a:solidFill>
                <a:srgbClr val="0056B8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5668E-BEB5-47B4-807B-E48BEB7D4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" y="7596664"/>
            <a:ext cx="1360600" cy="516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9" y="5693135"/>
            <a:ext cx="1507472" cy="1164865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62071" y="5948440"/>
            <a:ext cx="0" cy="65200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F1B16D91-23FB-46DE-8C87-2195FF37A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2" y="1447972"/>
            <a:ext cx="5432258" cy="36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5869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22" y="472319"/>
            <a:ext cx="10171919" cy="814925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CAMPAÑA</a:t>
            </a:r>
            <a:endParaRPr lang="es-MX" sz="2800" dirty="0">
              <a:solidFill>
                <a:srgbClr val="0056B8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5668E-BEB5-47B4-807B-E48BEB7D4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" y="7596664"/>
            <a:ext cx="1360600" cy="516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9" y="5693135"/>
            <a:ext cx="1507472" cy="1164865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62071" y="5948440"/>
            <a:ext cx="0" cy="65200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49185BB9-B145-4EAE-BC34-17F2DA943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82" y="816142"/>
            <a:ext cx="5225716" cy="52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154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622" y="472319"/>
            <a:ext cx="10171919" cy="814925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CAMPAÑA</a:t>
            </a:r>
            <a:endParaRPr lang="es-MX" sz="2800" dirty="0">
              <a:solidFill>
                <a:srgbClr val="0056B8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5668E-BEB5-47B4-807B-E48BEB7D4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" y="7596664"/>
            <a:ext cx="1360600" cy="516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9" y="5693135"/>
            <a:ext cx="1507472" cy="1164865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62071" y="5948440"/>
            <a:ext cx="0" cy="65200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DA59CD97-8FD8-48C1-9C25-43290B268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34" y="369306"/>
            <a:ext cx="6421953" cy="61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5068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143">
            <a:off x="8103581" y="-78349"/>
            <a:ext cx="18789537" cy="1451919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16535" y="1607763"/>
            <a:ext cx="7996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dirty="0">
                <a:solidFill>
                  <a:srgbClr val="005C7F"/>
                </a:solidFill>
              </a:rPr>
              <a:t>Síguenos: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91" y="3459240"/>
            <a:ext cx="1471959" cy="14719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5" y="3429000"/>
            <a:ext cx="1532438" cy="1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17833F-165D-4B42-909E-3D6DDEA3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6943908"/>
            <a:ext cx="1218706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6627" y="476109"/>
            <a:ext cx="3269521" cy="814925"/>
          </a:xfrm>
        </p:spPr>
        <p:txBody>
          <a:bodyPr>
            <a:noAutofit/>
          </a:bodyPr>
          <a:lstStyle/>
          <a:p>
            <a:r>
              <a:rPr lang="es-MX" sz="4000" b="1" dirty="0">
                <a:solidFill>
                  <a:srgbClr val="0056B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Objetivos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741005" y="1861740"/>
            <a:ext cx="5130000" cy="330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SV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General</a:t>
            </a:r>
          </a:p>
          <a:p>
            <a:endParaRPr lang="es-SV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2000" dirty="0">
                <a:latin typeface="Helvetica" panose="020B0604020202020204" pitchFamily="34" charset="0"/>
                <a:cs typeface="Helvetica" panose="020B0604020202020204" pitchFamily="34" charset="0"/>
              </a:rPr>
              <a:t>Posicionar una aplicación móvil para sistemas Android &amp; </a:t>
            </a:r>
            <a:r>
              <a:rPr lang="es-SV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iOs</a:t>
            </a:r>
            <a:r>
              <a:rPr lang="es-SV" sz="2000" dirty="0">
                <a:latin typeface="Helvetica" panose="020B0604020202020204" pitchFamily="34" charset="0"/>
                <a:cs typeface="Helvetica" panose="020B0604020202020204" pitchFamily="34" charset="0"/>
              </a:rPr>
              <a:t> que garantice el acceso a la educación, información y conexión entre las poblaciones clave del proyecto y entidades públicas o privadas que brindan el servicio de la  prueba del VIH.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272461" y="1861740"/>
            <a:ext cx="5130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/>
            <a:r>
              <a:rPr lang="es-SV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Específicos: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SV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SV" sz="2000" dirty="0">
                <a:latin typeface="Helvetica" panose="020B0604020202020204" pitchFamily="34" charset="0"/>
                <a:cs typeface="Helvetica" panose="020B0604020202020204" pitchFamily="34" charset="0"/>
              </a:rPr>
              <a:t>Alcanzar a las poblaciones clave a través de tácticas de promoción, en especial acciones digitales.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latin typeface="Helvetica" panose="020B0604020202020204" pitchFamily="34" charset="0"/>
                <a:cs typeface="Helvetica" panose="020B0604020202020204" pitchFamily="34" charset="0"/>
              </a:rPr>
              <a:t>Crear un espacio de educación y prevención para todo el interesado o interesada en ampliar sus conocimientos sobre VIH y otras ITS.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latin typeface="Helvetica" panose="020B0604020202020204" pitchFamily="34" charset="0"/>
                <a:cs typeface="Helvetica" panose="020B0604020202020204" pitchFamily="34" charset="0"/>
              </a:rPr>
              <a:t>Concretar pruebas de VIH en la aplicación con confidencialidad y con mayor interés en los HSH. </a:t>
            </a:r>
            <a:endParaRPr lang="es-SV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SV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4CEF878-AAF5-4F65-AD3E-A9DC4A961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C99BDB-9BC5-4EE0-926E-968629CE6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9934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143">
            <a:off x="8103581" y="-78349"/>
            <a:ext cx="18789537" cy="145191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C4E263-0BF8-49C9-A924-F1BF99096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5" y="5571314"/>
            <a:ext cx="1616480" cy="12490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02E3D8-BC34-46B2-8650-CF51A3A1B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3" t="50000"/>
          <a:stretch/>
        </p:blipFill>
        <p:spPr>
          <a:xfrm>
            <a:off x="3300106" y="4997809"/>
            <a:ext cx="2795894" cy="11470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1C37C1-15CD-429C-9FB6-6DE948B2A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3" b="49708"/>
          <a:stretch/>
        </p:blipFill>
        <p:spPr>
          <a:xfrm>
            <a:off x="5950388" y="4870785"/>
            <a:ext cx="2653117" cy="10330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DB8FE0-1FE9-4435-A053-9900766DD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18" y="1527445"/>
            <a:ext cx="3343340" cy="33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>
            <a:spLocks noGrp="1"/>
          </p:cNvSpPr>
          <p:nvPr>
            <p:ph type="title"/>
          </p:nvPr>
        </p:nvSpPr>
        <p:spPr>
          <a:xfrm>
            <a:off x="657366" y="2901320"/>
            <a:ext cx="7992888" cy="34563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s-ES" sz="5400" dirty="0">
                <a:solidFill>
                  <a:srgbClr val="1C70B4"/>
                </a:solidFill>
                <a:latin typeface="Arial Black" panose="020B0A04020102020204" pitchFamily="34" charset="0"/>
                <a:ea typeface="+mn-ea"/>
                <a:cs typeface="+mn-cs"/>
              </a:rPr>
              <a:t>NUESTRO </a:t>
            </a:r>
            <a:br>
              <a:rPr lang="es-ES" sz="5400" dirty="0">
                <a:solidFill>
                  <a:srgbClr val="1C70B4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s-ES" sz="5400" dirty="0">
                <a:solidFill>
                  <a:srgbClr val="1C70B4"/>
                </a:solidFill>
                <a:latin typeface="Arial Black" panose="020B0A04020102020204" pitchFamily="34" charset="0"/>
                <a:ea typeface="+mn-ea"/>
                <a:cs typeface="+mn-cs"/>
              </a:rPr>
              <a:t>PÚBLICO</a:t>
            </a:r>
            <a:endParaRPr lang="es-SV" sz="5400" dirty="0">
              <a:solidFill>
                <a:srgbClr val="1C70B4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447D13-553D-4317-A73F-1CC78AEF9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014882-99F1-4073-9377-A7A75D4E8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69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921" y="348264"/>
            <a:ext cx="4187932" cy="814925"/>
          </a:xfrm>
        </p:spPr>
        <p:txBody>
          <a:bodyPr>
            <a:normAutofit/>
          </a:bodyPr>
          <a:lstStyle/>
          <a:p>
            <a:r>
              <a:rPr lang="es-SV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Omar Martínez</a:t>
            </a:r>
            <a:endParaRPr lang="es-SV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42500" y="1629897"/>
            <a:ext cx="5877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Omar Martínez es un chico de 26 años (18-35). Actualmente estudia en la Universidad Francisco Gavidia y es egresado de la carrera de Administración de Empresas. </a:t>
            </a:r>
          </a:p>
          <a:p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Tiene carro, pero a veces viaja en UBER y trabaja medio tiempo en </a:t>
            </a:r>
            <a:r>
              <a:rPr lang="es-SV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Teleperformance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, vive en Santa Tecla junto a su familia (mamá, papá y hermanos). Practica </a:t>
            </a:r>
            <a:r>
              <a:rPr lang="es-SV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crossfit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 en un gimnasio cerca de su casa. Visita bares, parques, discotecas, centros comerciales, saunas, le encanta el cine y la playa. Se mantiene conectado a través de </a:t>
            </a:r>
            <a:r>
              <a:rPr lang="es-SV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WhatsApp, Facebook, Instagram, </a:t>
            </a:r>
            <a:r>
              <a:rPr lang="es-SV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Tinder</a:t>
            </a:r>
            <a:r>
              <a:rPr lang="es-SV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y </a:t>
            </a:r>
            <a:r>
              <a:rPr lang="es-SV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Grinder</a:t>
            </a:r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 (en esta última tiene usualmente encuentros con otros hombres). </a:t>
            </a:r>
          </a:p>
          <a:p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Sabe el riesgo que se corre si no utiliza preservativo, sin embargo, tiene más dudas pero se siente incómodo al preguntar. Tiene relaciones sexuales casi a diario.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08921" y="1029805"/>
            <a:ext cx="2404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n-US" sz="2800" dirty="0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primario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0933" t="37805" r="60373" b="17397"/>
          <a:stretch/>
        </p:blipFill>
        <p:spPr>
          <a:xfrm>
            <a:off x="7347380" y="897394"/>
            <a:ext cx="3617732" cy="4874189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0117615" y="5669374"/>
            <a:ext cx="1072086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SV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80%</a:t>
            </a:r>
            <a:endParaRPr lang="es-SV" sz="28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1954B04-6DE8-4A85-BBF6-268D416C2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567D6F-AF2A-4CFD-8900-3247E689B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08137" y="1163189"/>
            <a:ext cx="5130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SV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SV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Karla Contreras es una joven de 22 años, estudiante universitaria y vive en la zona metropolitana de San Salvador. </a:t>
            </a:r>
          </a:p>
          <a:p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Estudia y trabaja medio tiempo; por su condición física tiene varios pretendientes, algunos de estos le ofrecen dinero y regalías para pasar tiempo con ella. </a:t>
            </a:r>
          </a:p>
          <a:p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A pesar  de parecer que no accede a lo que le ofrecen, ha tenido varios encuentros con algunos y a su vez tiene una pareja estable, quien tiene 15 años más que ella. </a:t>
            </a:r>
          </a:p>
          <a:p>
            <a:endParaRPr lang="es-SV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SV" sz="1600" dirty="0">
                <a:latin typeface="Helvetica" panose="020B0604020202020204" pitchFamily="34" charset="0"/>
                <a:cs typeface="Helvetica" panose="020B0604020202020204" pitchFamily="34" charset="0"/>
              </a:rPr>
              <a:t>Karla conoce poco sobre el VIH y las ITS, sin embargo, siempre trata de protegerse. No se ha realizado la prueba porque no sabe cómo, ni dónde hacérsela, </a:t>
            </a:r>
          </a:p>
          <a:p>
            <a:endParaRPr lang="es-SV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708920" y="348264"/>
            <a:ext cx="6943164" cy="814925"/>
          </a:xfrm>
        </p:spPr>
        <p:txBody>
          <a:bodyPr>
            <a:normAutofit/>
          </a:bodyPr>
          <a:lstStyle/>
          <a:p>
            <a:r>
              <a:rPr lang="es-SV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Karla Contreras</a:t>
            </a:r>
            <a:endParaRPr lang="es-SV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08920" y="901579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n-US" sz="2800" dirty="0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secundario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Resultado de imagen para universitaria la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993" t="32031" r="53966" b="17596"/>
          <a:stretch/>
        </p:blipFill>
        <p:spPr>
          <a:xfrm>
            <a:off x="6837354" y="1894158"/>
            <a:ext cx="4230806" cy="373948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0117615" y="5669375"/>
            <a:ext cx="950545" cy="484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s-SV" sz="28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20%</a:t>
            </a:r>
            <a:endParaRPr lang="es-SV" sz="28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092894B-E7C8-4488-9812-12E31B1EA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49D297-A144-473D-BBDE-CB289E713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4455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60375" y="215062"/>
            <a:ext cx="6943164" cy="814925"/>
          </a:xfrm>
        </p:spPr>
        <p:txBody>
          <a:bodyPr>
            <a:normAutofit/>
          </a:bodyPr>
          <a:lstStyle/>
          <a:p>
            <a:r>
              <a:rPr lang="es-SV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Estrategia de Percepción</a:t>
            </a:r>
            <a:endParaRPr lang="es-SV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AutoShape 2" descr="Resultado de imagen para universitaria la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017807326"/>
              </p:ext>
            </p:extLst>
          </p:nvPr>
        </p:nvGraphicFramePr>
        <p:xfrm>
          <a:off x="151002" y="1029987"/>
          <a:ext cx="8128000" cy="556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Gráfico 25"/>
          <p:cNvGraphicFramePr/>
          <p:nvPr>
            <p:extLst>
              <p:ext uri="{D42A27DB-BD31-4B8C-83A1-F6EECF244321}">
                <p14:modId xmlns:p14="http://schemas.microsoft.com/office/powerpoint/2010/main" val="2166241453"/>
              </p:ext>
            </p:extLst>
          </p:nvPr>
        </p:nvGraphicFramePr>
        <p:xfrm>
          <a:off x="7563737" y="2340594"/>
          <a:ext cx="4628263" cy="367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9" name="Conector recto de flecha 28"/>
          <p:cNvCxnSpPr/>
          <p:nvPr/>
        </p:nvCxnSpPr>
        <p:spPr>
          <a:xfrm>
            <a:off x="6529387" y="4177816"/>
            <a:ext cx="19002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11EA7FEE-AB17-4D8A-BE2A-76BE578BA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DF6815-A6EB-49D0-BE8F-A0C56AC3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16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>
            <a:spLocks noGrp="1"/>
          </p:cNvSpPr>
          <p:nvPr>
            <p:ph type="title"/>
          </p:nvPr>
        </p:nvSpPr>
        <p:spPr>
          <a:xfrm>
            <a:off x="657366" y="2901320"/>
            <a:ext cx="7992888" cy="34563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s-ES" sz="5400" dirty="0">
                <a:solidFill>
                  <a:srgbClr val="1C70B4"/>
                </a:solidFill>
                <a:latin typeface="Arial Black" panose="020B0A04020102020204" pitchFamily="34" charset="0"/>
                <a:ea typeface="+mn-ea"/>
                <a:cs typeface="+mn-cs"/>
              </a:rPr>
              <a:t>CONCEPTO</a:t>
            </a:r>
            <a:endParaRPr lang="es-SV" sz="5400" dirty="0">
              <a:solidFill>
                <a:srgbClr val="1C70B4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447D13-553D-4317-A73F-1CC78AEF9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014882-99F1-4073-9377-A7A75D4E8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31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BACA1D1-D4B8-4E89-B261-04253DED0B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6200"/>
            <a:ext cx="10058400" cy="67056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1D0BDED-8674-4A39-A69C-B013C675B81B}"/>
              </a:ext>
            </a:extLst>
          </p:cNvPr>
          <p:cNvSpPr txBox="1">
            <a:spLocks/>
          </p:cNvSpPr>
          <p:nvPr/>
        </p:nvSpPr>
        <p:spPr>
          <a:xfrm>
            <a:off x="1033485" y="1585418"/>
            <a:ext cx="5130000" cy="41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SV" sz="1800" dirty="0">
                <a:latin typeface="Helvetica" panose="020B0604020202020204" pitchFamily="34" charset="0"/>
                <a:cs typeface="Helvetica" panose="020B0604020202020204" pitchFamily="34" charset="0"/>
              </a:rPr>
              <a:t>“Match con tu salud es la primera aplicación salvadoreña que se preocupa por generar </a:t>
            </a:r>
            <a:r>
              <a:rPr lang="es-SV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prácticas</a:t>
            </a:r>
            <a:r>
              <a:rPr lang="es-SV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SV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saludables</a:t>
            </a:r>
            <a:r>
              <a:rPr lang="es-SV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s-SV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educación </a:t>
            </a:r>
            <a:r>
              <a:rPr lang="es-SV" sz="1800" dirty="0">
                <a:latin typeface="Helvetica" panose="020B0604020202020204" pitchFamily="34" charset="0"/>
                <a:cs typeface="Helvetica" panose="020B0604020202020204" pitchFamily="34" charset="0"/>
              </a:rPr>
              <a:t>para la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prevención de VIH/ITS y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referencia</a:t>
            </a:r>
            <a:r>
              <a:rPr lang="es-ES" sz="18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a prueba voluntaria en el sistema público o privado, a través de una plataforma amigable, </a:t>
            </a:r>
            <a:r>
              <a:rPr lang="es-E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responsive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 y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confidencial</a:t>
            </a:r>
            <a:r>
              <a:rPr lang="es-ES" sz="18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a solo un </a:t>
            </a:r>
            <a:r>
              <a:rPr lang="es-ES" sz="1800" b="1" dirty="0" err="1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tap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algn="just"/>
            <a:endParaRPr lang="es-E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 Además cuenta con un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chat</a:t>
            </a:r>
            <a:r>
              <a:rPr lang="es-ES" sz="18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en el que puedes interactuar con un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especialista</a:t>
            </a:r>
            <a:r>
              <a:rPr lang="es-ES" sz="18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y resolver todas tus dudas al respecto; puedes conocer qué tan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vulnerable</a:t>
            </a:r>
            <a:r>
              <a:rPr lang="es-ES" sz="18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eres al VIH a través de nuestro test y disfrutar de todos los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descuentos</a:t>
            </a:r>
            <a:r>
              <a:rPr lang="es-ES" sz="1800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de nuestros aliados que se preocupan por la </a:t>
            </a:r>
            <a:r>
              <a:rPr lang="es-ES" sz="1800" b="1" dirty="0">
                <a:solidFill>
                  <a:srgbClr val="004DB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salud</a:t>
            </a:r>
            <a:r>
              <a:rPr lang="es-ES" sz="1800" dirty="0">
                <a:latin typeface="Helvetica" panose="020B0604020202020204" pitchFamily="34" charset="0"/>
                <a:cs typeface="Helvetica" panose="020B0604020202020204" pitchFamily="34" charset="0"/>
              </a:rPr>
              <a:t> de los salvadoreños”. </a:t>
            </a:r>
            <a:endParaRPr lang="es-SV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50959" y="217177"/>
            <a:ext cx="6943164" cy="81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" panose="02000806000000000000" pitchFamily="50" charset="0"/>
                <a:ea typeface="+mj-ea"/>
                <a:cs typeface="+mj-cs"/>
              </a:defRPr>
            </a:lvl1pPr>
          </a:lstStyle>
          <a:p>
            <a:r>
              <a:rPr lang="es-SV" sz="3200" b="1" dirty="0">
                <a:solidFill>
                  <a:srgbClr val="1C7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Declaración Conceptual</a:t>
            </a:r>
            <a:endParaRPr lang="es-SV" sz="3200" dirty="0">
              <a:solidFill>
                <a:srgbClr val="1C7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70909" y="770493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AB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</a:t>
            </a:r>
            <a:endParaRPr lang="en-GB" sz="2800" dirty="0">
              <a:solidFill>
                <a:srgbClr val="7AB9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47480E-B2E3-4286-83E7-2FD355738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94">
            <a:off x="7310809" y="735861"/>
            <a:ext cx="18789537" cy="145191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EF2061-89E2-4C8D-950A-D8A45444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5570735"/>
            <a:ext cx="1507472" cy="11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4486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17533</TotalTime>
  <Words>1332</Words>
  <Application>Microsoft Office PowerPoint</Application>
  <PresentationFormat>Panorámica</PresentationFormat>
  <Paragraphs>151</Paragraphs>
  <Slides>30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Helvetica</vt:lpstr>
      <vt:lpstr>Veneer</vt:lpstr>
      <vt:lpstr>Tema de Office</vt:lpstr>
      <vt:lpstr>Presentación de PowerPoint</vt:lpstr>
      <vt:lpstr>Presentación de PowerPoint</vt:lpstr>
      <vt:lpstr>Objetivos</vt:lpstr>
      <vt:lpstr>NUESTRO  PÚBLICO</vt:lpstr>
      <vt:lpstr>Omar Martínez</vt:lpstr>
      <vt:lpstr>Karla Contreras</vt:lpstr>
      <vt:lpstr>Estrategia de Percepción</vt:lpstr>
      <vt:lpstr>CONCEPTO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Ecosistema de </vt:lpstr>
      <vt:lpstr>Presentación de PowerPoint</vt:lpstr>
      <vt:lpstr>Presentación de PowerPoint</vt:lpstr>
      <vt:lpstr>Presentación de PowerPoint</vt:lpstr>
      <vt:lpstr>Presentación de PowerPoint</vt:lpstr>
      <vt:lpstr>CONEXIÓN CON LABORATORIOS CLÍNICOS</vt:lpstr>
      <vt:lpstr>Alianza estratégica</vt:lpstr>
      <vt:lpstr>COMPROMISOS DE LABORATORIOS CLÍNICOS</vt:lpstr>
      <vt:lpstr>COMPROMISOS DE LABORATORIOS CLÍNICOS</vt:lpstr>
      <vt:lpstr>COMPROMISOS DE LABORATORIOS CLÍNICOS</vt:lpstr>
      <vt:lpstr>COMPROMISOS DE LABORATORIOS CLÍNICOS</vt:lpstr>
      <vt:lpstr>CAMPAÑA</vt:lpstr>
      <vt:lpstr>CAMPAÑA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Nacional sobre Matrimonio y Uniones Forzadas de Niñas en El Salvador INFORME FINAL</dc:title>
  <dc:creator>Yesenia Segovia</dc:creator>
  <cp:lastModifiedBy>Karla Eugenia Rivera Arévalo</cp:lastModifiedBy>
  <cp:revision>984</cp:revision>
  <cp:lastPrinted>2019-06-07T16:44:32Z</cp:lastPrinted>
  <dcterms:created xsi:type="dcterms:W3CDTF">2018-11-26T20:42:04Z</dcterms:created>
  <dcterms:modified xsi:type="dcterms:W3CDTF">2019-12-06T18:25:44Z</dcterms:modified>
</cp:coreProperties>
</file>