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57" r:id="rId4"/>
    <p:sldId id="258" r:id="rId5"/>
    <p:sldId id="274" r:id="rId6"/>
    <p:sldId id="264" r:id="rId7"/>
    <p:sldId id="282" r:id="rId8"/>
    <p:sldId id="294" r:id="rId9"/>
    <p:sldId id="268" r:id="rId10"/>
    <p:sldId id="286" r:id="rId11"/>
    <p:sldId id="29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uE" initials="W" lastIdx="14" clrIdx="0"/>
  <p:cmAuthor id="1" name="ATTTA -Aldo" initials="A-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4" autoAdjust="0"/>
    <p:restoredTop sz="94671" autoAdjust="0"/>
  </p:normalViewPr>
  <p:slideViewPr>
    <p:cSldViewPr>
      <p:cViewPr>
        <p:scale>
          <a:sx n="66" d="100"/>
          <a:sy n="66" d="100"/>
        </p:scale>
        <p:origin x="-2886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2E6FC0E-AB89-4366-8F52-33D152299121}" type="datetimeFigureOut">
              <a:rPr lang="es-ES" smtClean="0"/>
              <a:pPr/>
              <a:t>18/11/2014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9CD4CE5-3AE2-4EA6-9988-6AE6EE835D3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lactrans.org.a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620688"/>
            <a:ext cx="4427984" cy="4784575"/>
          </a:xfrm>
        </p:spPr>
        <p:txBody>
          <a:bodyPr/>
          <a:lstStyle/>
          <a:p>
            <a:pPr algn="ctr"/>
            <a:r>
              <a:rPr lang="es-PE" sz="4400" b="1" dirty="0" smtClean="0">
                <a:solidFill>
                  <a:schemeClr val="bg2">
                    <a:lumMod val="50000"/>
                  </a:schemeClr>
                </a:solidFill>
              </a:rPr>
              <a:t>NOTA CONCEPTUAL</a:t>
            </a:r>
            <a:endParaRPr lang="es-E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0"/>
            <a:ext cx="4468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es-PE" b="1" dirty="0" smtClean="0">
                <a:solidFill>
                  <a:srgbClr val="7030A0"/>
                </a:solidFill>
              </a:rPr>
              <a:t>ACTIVIDADES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507342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100" b="0" dirty="0">
                <a:solidFill>
                  <a:srgbClr val="7030A0"/>
                </a:solidFill>
              </a:rPr>
              <a:t>Establecer acuerdos para la realización de estudios e investigaciones a partir de la conformación de mesas técnicas con la participación de organismos gubernamentales, institutos de investigación y cooperación internacional.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100" b="0" dirty="0">
                <a:solidFill>
                  <a:srgbClr val="7030A0"/>
                </a:solidFill>
              </a:rPr>
              <a:t>Conformación del CeDoSTALC (Centro de Documentación y Situación Trans en América Latina y el Caribe)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AR" sz="2100" b="0" dirty="0">
                <a:solidFill>
                  <a:srgbClr val="7030A0"/>
                </a:solidFill>
              </a:rPr>
              <a:t>Elaboración de un sistema de información de vulneración de derechos de personas trans, que incluya los casos de estigma y discriminación en los servicios de salud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100" b="0" dirty="0">
                <a:solidFill>
                  <a:srgbClr val="7030A0"/>
                </a:solidFill>
              </a:rPr>
              <a:t>Elaboración de un manual regional para personas trans de protección a las víctimas sobrevivientes de vulneraciones y violaciones a sus derechos humanos.</a:t>
            </a:r>
            <a:endParaRPr lang="es-ES" sz="2100" b="0" dirty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AR" sz="2100" b="0" dirty="0">
                <a:solidFill>
                  <a:srgbClr val="7030A0"/>
                </a:solidFill>
              </a:rPr>
              <a:t>Socializar la documentación en instituciones, </a:t>
            </a:r>
            <a:r>
              <a:rPr lang="es-AR" sz="2100" b="0" dirty="0" err="1">
                <a:solidFill>
                  <a:srgbClr val="7030A0"/>
                </a:solidFill>
              </a:rPr>
              <a:t>ONGs</a:t>
            </a:r>
            <a:r>
              <a:rPr lang="es-AR" sz="2100" b="0" dirty="0">
                <a:solidFill>
                  <a:srgbClr val="7030A0"/>
                </a:solidFill>
              </a:rPr>
              <a:t>, a través de audiencias temáticas, en universidades, en la prensa, en la sociedad, en el congreso.</a:t>
            </a:r>
            <a:endParaRPr lang="es-ES" sz="2100" b="0" dirty="0">
              <a:solidFill>
                <a:srgbClr val="7030A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358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2557264" cy="2952328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875896"/>
          </a:xfrm>
        </p:spPr>
        <p:txBody>
          <a:bodyPr/>
          <a:lstStyle/>
          <a:p>
            <a:pPr algn="ctr"/>
            <a:r>
              <a:rPr lang="es-AR" dirty="0" smtClean="0"/>
              <a:t>Secretaría Regional</a:t>
            </a:r>
          </a:p>
          <a:p>
            <a:pPr algn="ctr"/>
            <a:r>
              <a:rPr lang="es-AR" dirty="0" smtClean="0"/>
              <a:t>REDLACTRANS</a:t>
            </a:r>
          </a:p>
          <a:p>
            <a:pPr algn="ctr"/>
            <a:endParaRPr lang="es-AR" dirty="0"/>
          </a:p>
          <a:p>
            <a:pPr algn="ctr"/>
            <a:r>
              <a:rPr lang="es-AR" dirty="0" smtClean="0"/>
              <a:t>Callao 339 6° B</a:t>
            </a:r>
          </a:p>
          <a:p>
            <a:pPr algn="ctr"/>
            <a:r>
              <a:rPr lang="es-AR" dirty="0" smtClean="0"/>
              <a:t>Ciudad Autónoma de Buenos Aires</a:t>
            </a:r>
          </a:p>
          <a:p>
            <a:pPr algn="ctr"/>
            <a:r>
              <a:rPr lang="es-AR" dirty="0" smtClean="0"/>
              <a:t>República Argentina</a:t>
            </a:r>
          </a:p>
          <a:p>
            <a:pPr algn="ctr"/>
            <a:r>
              <a:rPr lang="es-AR" dirty="0">
                <a:hlinkClick r:id="rId3"/>
              </a:rPr>
              <a:t>www.redlactrans.org.ar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    ¡MUCHAS GRACIAS!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19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OBJETIVO GENERAL</a:t>
            </a:r>
            <a:endParaRPr lang="es-ES_tradn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r>
              <a:rPr lang="es-ES_tradnl" sz="3600" b="0" dirty="0" smtClean="0">
                <a:solidFill>
                  <a:schemeClr val="bg2">
                    <a:lumMod val="50000"/>
                  </a:schemeClr>
                </a:solidFill>
              </a:rPr>
              <a:t>Promover un </a:t>
            </a:r>
            <a:r>
              <a:rPr lang="es-ES_tradnl" sz="3600" dirty="0" smtClean="0">
                <a:solidFill>
                  <a:schemeClr val="bg2">
                    <a:lumMod val="50000"/>
                  </a:schemeClr>
                </a:solidFill>
              </a:rPr>
              <a:t>entorno legal positivo </a:t>
            </a:r>
            <a:r>
              <a:rPr lang="es-ES_tradnl" sz="3600" b="0" dirty="0" smtClean="0">
                <a:solidFill>
                  <a:schemeClr val="bg2">
                    <a:lumMod val="50000"/>
                  </a:schemeClr>
                </a:solidFill>
              </a:rPr>
              <a:t>que propicie el respeto a los derechos humanos de las personas trans en los países que integran la REDLACTRANS para contribuir a un mejor </a:t>
            </a:r>
            <a:r>
              <a:rPr lang="es-ES_tradnl" sz="3600" dirty="0" smtClean="0">
                <a:solidFill>
                  <a:schemeClr val="bg2">
                    <a:lumMod val="50000"/>
                  </a:schemeClr>
                </a:solidFill>
              </a:rPr>
              <a:t>acceso a la Salud Integral y la respuesta frente al VIH-SIDA</a:t>
            </a:r>
            <a:endParaRPr lang="es-ES_tradnl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es-PE" b="1" dirty="0" smtClean="0">
                <a:solidFill>
                  <a:schemeClr val="tx1"/>
                </a:solidFill>
              </a:rPr>
              <a:t>OBJETIVOS específicos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616624"/>
          </a:xfrm>
        </p:spPr>
        <p:txBody>
          <a:bodyPr>
            <a:normAutofit/>
          </a:bodyPr>
          <a:lstStyle/>
          <a:p>
            <a:pPr lvl="0"/>
            <a:endParaRPr lang="es-A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s-A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</a:t>
            </a:r>
            <a:r>
              <a:rPr lang="es-A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1: Promover cambios en las </a:t>
            </a:r>
            <a:r>
              <a:rPr lang="es-A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normativas </a:t>
            </a:r>
            <a:r>
              <a:rPr lang="es-A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 su </a:t>
            </a:r>
            <a:r>
              <a:rPr lang="es-A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aplicación</a:t>
            </a:r>
          </a:p>
          <a:p>
            <a:pPr lvl="0"/>
            <a:endParaRPr lang="es-A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AR" sz="2400" b="1" dirty="0" smtClean="0">
                <a:solidFill>
                  <a:srgbClr val="C00000"/>
                </a:solidFill>
              </a:rPr>
              <a:t>Objetivo </a:t>
            </a:r>
            <a:r>
              <a:rPr lang="es-AR" sz="2400" b="1" dirty="0">
                <a:solidFill>
                  <a:srgbClr val="C00000"/>
                </a:solidFill>
              </a:rPr>
              <a:t>2: </a:t>
            </a:r>
            <a:r>
              <a:rPr lang="es-AR" sz="2400" b="1" dirty="0" smtClean="0">
                <a:solidFill>
                  <a:srgbClr val="C00000"/>
                </a:solidFill>
              </a:rPr>
              <a:t>Fortalecer </a:t>
            </a:r>
            <a:r>
              <a:rPr lang="es-AR" sz="2400" b="1" dirty="0">
                <a:solidFill>
                  <a:srgbClr val="C00000"/>
                </a:solidFill>
              </a:rPr>
              <a:t>y ampliar las capacidades de la REDLACTRANS y de las organizaciones que la integran </a:t>
            </a:r>
            <a:endParaRPr lang="es-AR" sz="2400" b="1" dirty="0" smtClean="0">
              <a:solidFill>
                <a:srgbClr val="C00000"/>
              </a:solidFill>
            </a:endParaRPr>
          </a:p>
          <a:p>
            <a:pPr lvl="0"/>
            <a:endParaRPr lang="es-AR" sz="2400" dirty="0">
              <a:solidFill>
                <a:srgbClr val="7030A0"/>
              </a:solidFill>
            </a:endParaRPr>
          </a:p>
          <a:p>
            <a:pPr lvl="0"/>
            <a:r>
              <a:rPr lang="es-AR" sz="2400" b="1" dirty="0" smtClean="0">
                <a:solidFill>
                  <a:srgbClr val="7030A0"/>
                </a:solidFill>
              </a:rPr>
              <a:t>Objetivo </a:t>
            </a:r>
            <a:r>
              <a:rPr lang="es-AR" sz="2400" b="1" dirty="0">
                <a:solidFill>
                  <a:srgbClr val="7030A0"/>
                </a:solidFill>
              </a:rPr>
              <a:t>3: </a:t>
            </a:r>
            <a:r>
              <a:rPr lang="es-AR" sz="2400" b="1" dirty="0" smtClean="0">
                <a:solidFill>
                  <a:srgbClr val="7030A0"/>
                </a:solidFill>
              </a:rPr>
              <a:t>Incrementar información </a:t>
            </a:r>
            <a:r>
              <a:rPr lang="es-AR" sz="2400" b="1" dirty="0">
                <a:solidFill>
                  <a:srgbClr val="7030A0"/>
                </a:solidFill>
              </a:rPr>
              <a:t>sobre </a:t>
            </a:r>
            <a:r>
              <a:rPr lang="es-AR" sz="2400" dirty="0" smtClean="0">
                <a:solidFill>
                  <a:srgbClr val="7030A0"/>
                </a:solidFill>
              </a:rPr>
              <a:t>vulneración y violación de derechos humanos y salud en la región, para la incidencia política</a:t>
            </a:r>
            <a:endParaRPr lang="es-ES" sz="2400" b="1" dirty="0">
              <a:solidFill>
                <a:srgbClr val="7030A0"/>
              </a:solidFill>
            </a:endParaRPr>
          </a:p>
          <a:p>
            <a:endParaRPr lang="es-ES" dirty="0"/>
          </a:p>
          <a:p>
            <a:pPr lvl="0"/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178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s-PE" b="1" dirty="0" smtClean="0"/>
              <a:t>OBJETIVO 1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/>
          </a:bodyPr>
          <a:lstStyle/>
          <a:p>
            <a:r>
              <a:rPr lang="es-AR" sz="4400" b="1" dirty="0" smtClean="0">
                <a:solidFill>
                  <a:schemeClr val="tx2"/>
                </a:solidFill>
              </a:rPr>
              <a:t>Promover </a:t>
            </a:r>
            <a:r>
              <a:rPr lang="es-AR" sz="4400" b="1" dirty="0">
                <a:solidFill>
                  <a:schemeClr val="tx2"/>
                </a:solidFill>
              </a:rPr>
              <a:t>cambios en las </a:t>
            </a:r>
            <a:r>
              <a:rPr lang="es-AR" sz="4400" b="1" dirty="0" smtClean="0">
                <a:solidFill>
                  <a:schemeClr val="tx2"/>
                </a:solidFill>
              </a:rPr>
              <a:t>normativas </a:t>
            </a:r>
            <a:r>
              <a:rPr lang="es-AR" sz="4400" b="1" dirty="0">
                <a:solidFill>
                  <a:schemeClr val="tx2"/>
                </a:solidFill>
              </a:rPr>
              <a:t>y su </a:t>
            </a:r>
            <a:r>
              <a:rPr lang="es-AR" sz="4400" b="1" dirty="0" smtClean="0">
                <a:solidFill>
                  <a:schemeClr val="tx2"/>
                </a:solidFill>
              </a:rPr>
              <a:t>aplicación</a:t>
            </a:r>
          </a:p>
          <a:p>
            <a:pPr marL="0" indent="0">
              <a:buNone/>
            </a:pPr>
            <a:endParaRPr lang="es-AR" sz="1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90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PE" b="1" dirty="0" smtClean="0">
                <a:solidFill>
                  <a:schemeClr val="tx2"/>
                </a:solidFill>
              </a:rPr>
              <a:t>ACTIVIDADES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9557"/>
            <a:ext cx="8352928" cy="5472608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AR" sz="2200" b="0" dirty="0" smtClean="0">
                <a:solidFill>
                  <a:schemeClr val="tx2"/>
                </a:solidFill>
              </a:rPr>
              <a:t>Diagnóstico</a:t>
            </a:r>
            <a:r>
              <a:rPr lang="es-AR" sz="2200" b="0" dirty="0">
                <a:solidFill>
                  <a:schemeClr val="tx2"/>
                </a:solidFill>
              </a:rPr>
              <a:t>, en cada país, de la políticas nacionales de VIH – SIDA y el acceso a las mismas, para la identificación brechas que generan exclusión de las personas trans de los servicios de prevención, atención y </a:t>
            </a:r>
            <a:r>
              <a:rPr lang="es-AR" sz="2200" b="0" dirty="0" smtClean="0">
                <a:solidFill>
                  <a:schemeClr val="tx2"/>
                </a:solidFill>
              </a:rPr>
              <a:t>tratamiento</a:t>
            </a:r>
            <a:endParaRPr lang="es-ES" sz="2200" b="0" dirty="0">
              <a:solidFill>
                <a:schemeClr val="tx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AR" sz="2200" b="0" dirty="0" smtClean="0">
                <a:solidFill>
                  <a:schemeClr val="tx2"/>
                </a:solidFill>
              </a:rPr>
              <a:t>Elaboración </a:t>
            </a:r>
            <a:r>
              <a:rPr lang="es-AR" sz="2200" b="0" dirty="0">
                <a:solidFill>
                  <a:schemeClr val="tx2"/>
                </a:solidFill>
              </a:rPr>
              <a:t>de anteproyectos en políticas públicas, resoluciones, ordenanzas municipales, etc.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chemeClr val="tx2"/>
                </a:solidFill>
              </a:rPr>
              <a:t>Realización de mesas de diálogo político con actores (funcionarios) clave y agencias de cooperación relacionados con las políticas de Salud y </a:t>
            </a:r>
            <a:r>
              <a:rPr lang="es-AR" sz="2200" b="0" dirty="0" smtClean="0">
                <a:solidFill>
                  <a:schemeClr val="tx2"/>
                </a:solidFill>
              </a:rPr>
              <a:t>VIH-SIDA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chemeClr val="tx2"/>
                </a:solidFill>
              </a:rPr>
              <a:t>Establecimiento de acuerdos con actores clave para la realización de acciones de sensibilización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chemeClr val="tx2"/>
                </a:solidFill>
              </a:rPr>
              <a:t>Sensibilización y formación a efectores y profesionales de salud sobre salud y necesidades de la población trans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chemeClr val="tx2"/>
                </a:solidFill>
              </a:rPr>
              <a:t>Elaboración de materiales de formación</a:t>
            </a:r>
            <a:endParaRPr lang="es-ES" sz="2200" b="0" dirty="0">
              <a:solidFill>
                <a:schemeClr val="tx2"/>
              </a:solidFill>
            </a:endParaRPr>
          </a:p>
          <a:p>
            <a:endParaRPr lang="es-AR" sz="2200" b="0" dirty="0">
              <a:solidFill>
                <a:schemeClr val="tx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s-ES" sz="3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0893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es-PE" b="1" dirty="0" smtClean="0">
                <a:solidFill>
                  <a:srgbClr val="C00000"/>
                </a:solidFill>
              </a:rPr>
              <a:t>OBJETIVO 2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4100" b="1" dirty="0" smtClean="0">
                <a:solidFill>
                  <a:srgbClr val="C00000"/>
                </a:solidFill>
              </a:rPr>
              <a:t>Fortalecer las </a:t>
            </a:r>
            <a:r>
              <a:rPr lang="es-AR" sz="4100" b="1" dirty="0">
                <a:solidFill>
                  <a:srgbClr val="C00000"/>
                </a:solidFill>
              </a:rPr>
              <a:t>capacidades de la REDLACTRANS y de las organizaciones que la integran </a:t>
            </a:r>
            <a:endParaRPr lang="es-AR" sz="4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AR" b="1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871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s-PE" b="1" dirty="0" smtClean="0">
                <a:solidFill>
                  <a:srgbClr val="C00000"/>
                </a:solidFill>
              </a:rPr>
              <a:t>ACTIVIDADES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8863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rgbClr val="C00000"/>
                </a:solidFill>
              </a:rPr>
              <a:t>Realización del Taller de inicio de Propuesta: Presentación de plan de trabajo de la propuesta, Discusión y acuerdos para la ejecución de actividades, Validación de cronograma de presentación de productos</a:t>
            </a:r>
            <a:endParaRPr lang="es-ES" sz="2200" b="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rgbClr val="C00000"/>
                </a:solidFill>
              </a:rPr>
              <a:t>Realización de Talleres regionales (1 en 2015, 2 en 2016, 2 en 2017 y 1 en 2018). Crear área específica de incidencia política.</a:t>
            </a:r>
            <a:endParaRPr lang="es-ES" sz="2200" b="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rgbClr val="C00000"/>
                </a:solidFill>
              </a:rPr>
              <a:t>Elaboración e implementación de Planes Nacionales de Fortalecimiento Institucional, que incluya plan de sostenibilidad.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rgbClr val="C00000"/>
                </a:solidFill>
              </a:rPr>
              <a:t>Asistencia técnica de la Secretaría de la REDLACTRANS las OTBN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200" b="0" dirty="0">
                <a:solidFill>
                  <a:srgbClr val="C00000"/>
                </a:solidFill>
              </a:rPr>
              <a:t>Impulsar la inclusión de las necesidades de las personas trans en los planes nacionales sobre VIH/Sida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2200" b="0" dirty="0">
              <a:solidFill>
                <a:srgbClr val="FF000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s-ES" sz="2200" dirty="0" smtClean="0">
              <a:solidFill>
                <a:srgbClr val="C00000"/>
              </a:solidFill>
            </a:endParaRPr>
          </a:p>
          <a:p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592992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756002"/>
          </a:xfrm>
        </p:spPr>
        <p:txBody>
          <a:bodyPr/>
          <a:lstStyle/>
          <a:p>
            <a:r>
              <a:rPr lang="es-ES_tradnl" dirty="0" smtClean="0">
                <a:solidFill>
                  <a:srgbClr val="C00000"/>
                </a:solidFill>
              </a:rPr>
              <a:t>ACTIVIDADES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91876" cy="489654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200" b="0" dirty="0">
                <a:solidFill>
                  <a:srgbClr val="C00000"/>
                </a:solidFill>
              </a:rPr>
              <a:t>Promover la participación activa de la REDLACTRANS en instancias internacionales OEA, CGTH, OPS, OMS, ONUSIDA, PNUD, Conferencia Mundial de SIDA y otras conferencias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200" b="0" dirty="0">
                <a:solidFill>
                  <a:srgbClr val="C00000"/>
                </a:solidFill>
              </a:rPr>
              <a:t>Capacitar a las </a:t>
            </a:r>
            <a:r>
              <a:rPr lang="es-ES_tradnl" sz="2200" b="0" dirty="0" err="1">
                <a:solidFill>
                  <a:srgbClr val="C00000"/>
                </a:solidFill>
              </a:rPr>
              <a:t>miembras</a:t>
            </a:r>
            <a:r>
              <a:rPr lang="es-ES_tradnl" sz="2200" b="0" dirty="0">
                <a:solidFill>
                  <a:srgbClr val="C00000"/>
                </a:solidFill>
              </a:rPr>
              <a:t> de REDLACTRANS en herramientas de incidencia política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rgbClr val="C00000"/>
                </a:solidFill>
              </a:rPr>
              <a:t>Elaboración de la estrategia de comunicación de REDLACTRANS y validación por parte de las OTBN</a:t>
            </a:r>
            <a:endParaRPr lang="es-ES" sz="2200" b="0" dirty="0">
              <a:solidFill>
                <a:srgbClr val="C0000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rgbClr val="C00000"/>
                </a:solidFill>
              </a:rPr>
              <a:t>Elaboración de Material de Incidencia Política para ser presentado en foros internacionales, regionales y nacionales</a:t>
            </a:r>
            <a:endParaRPr lang="es-ES" sz="2200" b="0" dirty="0">
              <a:solidFill>
                <a:srgbClr val="C0000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AR" sz="2200" b="0" dirty="0">
                <a:solidFill>
                  <a:srgbClr val="C00000"/>
                </a:solidFill>
              </a:rPr>
              <a:t>Elaboración y divulgación de Boletín Semestral sobre el </a:t>
            </a:r>
            <a:r>
              <a:rPr lang="es-AR" sz="2200" b="0" dirty="0" smtClean="0">
                <a:solidFill>
                  <a:srgbClr val="C00000"/>
                </a:solidFill>
              </a:rPr>
              <a:t>proyecto</a:t>
            </a:r>
            <a:endParaRPr lang="es-ES" sz="22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s-PE" b="1" dirty="0" smtClean="0">
                <a:solidFill>
                  <a:srgbClr val="7030A0"/>
                </a:solidFill>
              </a:rPr>
              <a:t>OBJETIVO 3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688632"/>
          </a:xfrm>
        </p:spPr>
        <p:txBody>
          <a:bodyPr>
            <a:normAutofit/>
          </a:bodyPr>
          <a:lstStyle/>
          <a:p>
            <a:r>
              <a:rPr lang="es-AR" sz="4400" dirty="0" smtClean="0">
                <a:solidFill>
                  <a:srgbClr val="7030A0"/>
                </a:solidFill>
              </a:rPr>
              <a:t>Incrementar información sobre vulneración de derechos humanos y salud en la región, para la incidencia política</a:t>
            </a:r>
            <a:endParaRPr lang="es-AR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237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564</TotalTime>
  <Words>590</Words>
  <Application>Microsoft Office PowerPoint</Application>
  <PresentationFormat>Presentación en pantalla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Esencial</vt:lpstr>
      <vt:lpstr>NOTA CONCEPTUAL</vt:lpstr>
      <vt:lpstr>OBJETIVO GENERAL</vt:lpstr>
      <vt:lpstr>OBJETIVOS específicos</vt:lpstr>
      <vt:lpstr>OBJETIVO 1</vt:lpstr>
      <vt:lpstr>ACTIVIDADES</vt:lpstr>
      <vt:lpstr>OBJETIVO 2</vt:lpstr>
      <vt:lpstr>ACTIVIDADES</vt:lpstr>
      <vt:lpstr>ACTIVIDADES</vt:lpstr>
      <vt:lpstr>OBJETIVO 3</vt:lpstr>
      <vt:lpstr>ACTIVIDADES</vt:lpstr>
      <vt:lpstr>    ¡MUCHAS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 CONCEPTUAL</dc:title>
  <dc:creator>Ximena Salazar</dc:creator>
  <cp:lastModifiedBy>ATTTA -Aldo</cp:lastModifiedBy>
  <cp:revision>60</cp:revision>
  <dcterms:created xsi:type="dcterms:W3CDTF">2014-10-31T16:10:52Z</dcterms:created>
  <dcterms:modified xsi:type="dcterms:W3CDTF">2014-11-18T16:58:52Z</dcterms:modified>
</cp:coreProperties>
</file>