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77" r:id="rId2"/>
    <p:sldId id="261" r:id="rId3"/>
    <p:sldId id="268" r:id="rId4"/>
    <p:sldId id="270" r:id="rId5"/>
    <p:sldId id="275" r:id="rId6"/>
    <p:sldId id="278" r:id="rId7"/>
    <p:sldId id="269" r:id="rId8"/>
    <p:sldId id="280" r:id="rId9"/>
    <p:sldId id="284" r:id="rId10"/>
    <p:sldId id="285" r:id="rId11"/>
  </p:sldIdLst>
  <p:sldSz cx="12192000" cy="6858000"/>
  <p:notesSz cx="6858000" cy="9144000"/>
  <p:defaultTextStyle>
    <a:defPPr>
      <a:defRPr lang="es-S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C43F"/>
    <a:srgbClr val="00ADEE"/>
    <a:srgbClr val="E51837"/>
    <a:srgbClr val="FFFFFF"/>
    <a:srgbClr val="DC0529"/>
    <a:srgbClr val="F390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5"/>
    <p:restoredTop sz="72973" autoAdjust="0"/>
  </p:normalViewPr>
  <p:slideViewPr>
    <p:cSldViewPr snapToGrid="0" snapToObjects="1">
      <p:cViewPr varScale="1">
        <p:scale>
          <a:sx n="49" d="100"/>
          <a:sy n="49" d="100"/>
        </p:scale>
        <p:origin x="1316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Personas con VIH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Hoja1!$A$2:$A$5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Hoja1!$B$2:$B$5</c:f>
              <c:numCache>
                <c:formatCode>General</c:formatCode>
                <c:ptCount val="4"/>
                <c:pt idx="0">
                  <c:v>19848</c:v>
                </c:pt>
                <c:pt idx="1">
                  <c:v>23783</c:v>
                </c:pt>
                <c:pt idx="2">
                  <c:v>24583</c:v>
                </c:pt>
                <c:pt idx="3">
                  <c:v>25378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22-4E6B-83CE-6DC248AAEABA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Personas con VIH que conocen su diagnóstico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Hoja1!$A$2:$A$5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Hoja1!$C$2:$C$5</c:f>
              <c:numCache>
                <c:formatCode>General</c:formatCode>
                <c:ptCount val="4"/>
                <c:pt idx="0">
                  <c:v>17673</c:v>
                </c:pt>
                <c:pt idx="1">
                  <c:v>17282</c:v>
                </c:pt>
                <c:pt idx="2">
                  <c:v>18248</c:v>
                </c:pt>
                <c:pt idx="3">
                  <c:v>18893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322-4E6B-83CE-6DC248AAEABA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Personas con VIH vinculadas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Hoja1!$A$2:$A$5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Hoja1!$D$2:$D$5</c:f>
              <c:numCache>
                <c:formatCode>General</c:formatCode>
                <c:ptCount val="4"/>
                <c:pt idx="0">
                  <c:v>13465</c:v>
                </c:pt>
                <c:pt idx="1">
                  <c:v>12715</c:v>
                </c:pt>
                <c:pt idx="2">
                  <c:v>13530</c:v>
                </c:pt>
                <c:pt idx="3">
                  <c:v>14143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322-4E6B-83CE-6DC248AAEABA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Personas con VIH retenidas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Hoja1!$A$2:$A$5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Hoja1!$E$2:$E$5</c:f>
              <c:numCache>
                <c:formatCode>General</c:formatCode>
                <c:ptCount val="4"/>
                <c:pt idx="0">
                  <c:v>9060</c:v>
                </c:pt>
                <c:pt idx="1">
                  <c:v>9624</c:v>
                </c:pt>
                <c:pt idx="2">
                  <c:v>10124</c:v>
                </c:pt>
                <c:pt idx="3">
                  <c:v>10455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322-4E6B-83CE-6DC248AAEABA}"/>
            </c:ext>
          </c:extLst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Personas con VIH en TAR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Hoja1!$A$2:$A$5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Hoja1!$F$2:$F$5</c:f>
              <c:numCache>
                <c:formatCode>General</c:formatCode>
                <c:ptCount val="4"/>
                <c:pt idx="0">
                  <c:v>8263</c:v>
                </c:pt>
                <c:pt idx="1">
                  <c:v>8745</c:v>
                </c:pt>
                <c:pt idx="2">
                  <c:v>9204</c:v>
                </c:pt>
                <c:pt idx="3">
                  <c:v>9481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322-4E6B-83CE-6DC248AAEABA}"/>
            </c:ext>
          </c:extLst>
        </c:ser>
        <c:ser>
          <c:idx val="5"/>
          <c:order val="5"/>
          <c:tx>
            <c:strRef>
              <c:f>Hoja1!$G$1</c:f>
              <c:strCache>
                <c:ptCount val="1"/>
                <c:pt idx="0">
                  <c:v>Personas en TAR con supresión viral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Hoja1!$A$2:$A$5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Hoja1!$G$2:$G$5</c:f>
              <c:numCache>
                <c:formatCode>General</c:formatCode>
                <c:ptCount val="4"/>
                <c:pt idx="0">
                  <c:v>5353</c:v>
                </c:pt>
                <c:pt idx="1">
                  <c:v>7299</c:v>
                </c:pt>
                <c:pt idx="2">
                  <c:v>7947</c:v>
                </c:pt>
                <c:pt idx="3">
                  <c:v>7927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322-4E6B-83CE-6DC248AAEA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23318176"/>
        <c:axId val="723318504"/>
      </c:barChart>
      <c:catAx>
        <c:axId val="723318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723318504"/>
        <c:crosses val="autoZero"/>
        <c:auto val="1"/>
        <c:lblAlgn val="ctr"/>
        <c:lblOffset val="100"/>
        <c:noMultiLvlLbl val="0"/>
      </c:catAx>
      <c:valAx>
        <c:axId val="7233185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723318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G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G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% de personas que conocen su diagnóstico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Hoja1!$B$2:$B$5</c:f>
              <c:numCache>
                <c:formatCode>0%</c:formatCode>
                <c:ptCount val="4"/>
                <c:pt idx="0">
                  <c:v>0.89041717049576785</c:v>
                </c:pt>
                <c:pt idx="1">
                  <c:v>0.72665349199007689</c:v>
                </c:pt>
                <c:pt idx="2">
                  <c:v>0.74230159053004108</c:v>
                </c:pt>
                <c:pt idx="3">
                  <c:v>0.74446370872409173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67-4272-9EE7-357DFE40E217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% de personas en TAR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Hoja1!$C$2:$C$5</c:f>
              <c:numCache>
                <c:formatCode>0%</c:formatCode>
                <c:ptCount val="4"/>
                <c:pt idx="0">
                  <c:v>0.46754936909409833</c:v>
                </c:pt>
                <c:pt idx="1">
                  <c:v>0.50601782201134127</c:v>
                </c:pt>
                <c:pt idx="2">
                  <c:v>0.50438404208680399</c:v>
                </c:pt>
                <c:pt idx="3">
                  <c:v>0.50182607314878525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D67-4272-9EE7-357DFE40E217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% de personas en TAR con supresión viral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Hoja1!$D$2:$D$5</c:f>
              <c:numCache>
                <c:formatCode>0%</c:formatCode>
                <c:ptCount val="4"/>
                <c:pt idx="0">
                  <c:v>0.64782766549679294</c:v>
                </c:pt>
                <c:pt idx="1">
                  <c:v>0.83464837049742713</c:v>
                </c:pt>
                <c:pt idx="2">
                  <c:v>0.86342894393741854</c:v>
                </c:pt>
                <c:pt idx="3">
                  <c:v>0.83609323910979849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D67-4272-9EE7-357DFE40E21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23318176"/>
        <c:axId val="723318504"/>
      </c:barChart>
      <c:catAx>
        <c:axId val="723318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723318504"/>
        <c:crosses val="autoZero"/>
        <c:auto val="1"/>
        <c:lblAlgn val="ctr"/>
        <c:lblOffset val="100"/>
        <c:noMultiLvlLbl val="0"/>
      </c:catAx>
      <c:valAx>
        <c:axId val="723318504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723318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G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G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F03A7C-2C8C-4CEE-89D1-F5A234632904}" type="datetimeFigureOut">
              <a:rPr lang="es-GT" smtClean="0"/>
              <a:t>28/11/2019</a:t>
            </a:fld>
            <a:endParaRPr lang="es-GT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GT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8C4759-09D9-41C2-B2EB-DE35D75B7901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487627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1" dirty="0"/>
              <a:t>SUMEVE se actualiza en tiempo real</a:t>
            </a:r>
            <a:r>
              <a:rPr lang="es-ES" dirty="0"/>
              <a:t>, por lo tanto, los datos pueden variar de este informe debido a:</a:t>
            </a:r>
          </a:p>
          <a:p>
            <a:pPr lvl="1"/>
            <a:r>
              <a:rPr lang="es-ES" dirty="0">
                <a:latin typeface="Century Gothic" panose="020B0502020202020204" pitchFamily="34" charset="0"/>
              </a:rPr>
              <a:t>Controles de calidad.</a:t>
            </a:r>
          </a:p>
          <a:p>
            <a:pPr lvl="1"/>
            <a:r>
              <a:rPr lang="es-ES" dirty="0">
                <a:latin typeface="Century Gothic" panose="020B0502020202020204" pitchFamily="34" charset="0"/>
              </a:rPr>
              <a:t>Depuración de la base (duplicados o falsos positivos).</a:t>
            </a:r>
          </a:p>
          <a:p>
            <a:pPr lvl="1"/>
            <a:r>
              <a:rPr lang="es-ES" dirty="0">
                <a:latin typeface="Century Gothic" panose="020B0502020202020204" pitchFamily="34" charset="0"/>
              </a:rPr>
              <a:t>Redefinición de variables.</a:t>
            </a:r>
          </a:p>
          <a:p>
            <a:pPr lvl="1"/>
            <a:r>
              <a:rPr lang="es-ES" dirty="0">
                <a:latin typeface="Century Gothic" panose="020B0502020202020204" pitchFamily="34" charset="0"/>
              </a:rPr>
              <a:t>Ingreso de nueva información o cambios en el sistema de clasificación.</a:t>
            </a:r>
          </a:p>
          <a:p>
            <a:r>
              <a:rPr lang="es-ES" dirty="0"/>
              <a:t>Se recomienda tomar como </a:t>
            </a:r>
            <a:r>
              <a:rPr lang="es-ES" b="1" dirty="0"/>
              <a:t>fuente oficial el último informe </a:t>
            </a:r>
            <a:r>
              <a:rPr lang="es-ES" dirty="0"/>
              <a:t>disponible. </a:t>
            </a:r>
            <a:endParaRPr lang="es-ES_tradnl" dirty="0"/>
          </a:p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C4759-09D9-41C2-B2EB-DE35D75B7901}" type="slidenum">
              <a:rPr lang="es-GT" smtClean="0"/>
              <a:t>2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705771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536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45BC35-6E18-1547-A128-3F62E7D48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1212" y="365126"/>
            <a:ext cx="3942413" cy="819098"/>
          </a:xfrm>
        </p:spPr>
        <p:txBody>
          <a:bodyPr>
            <a:normAutofit/>
          </a:bodyPr>
          <a:lstStyle>
            <a:lvl1pPr>
              <a:defRPr sz="26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agregar título</a:t>
            </a:r>
            <a:endParaRPr lang="es-ES_tradnl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BF219A2-0D41-2749-A530-642CB4524F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82259" y="1514007"/>
            <a:ext cx="5181600" cy="502170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92321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E98C1B-FF97-EA45-AC88-C65278B1FC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ctr">
            <a:normAutofit/>
          </a:bodyPr>
          <a:lstStyle>
            <a:lvl1pPr>
              <a:defRPr sz="2600" b="1"/>
            </a:lvl1pPr>
          </a:lstStyle>
          <a:p>
            <a:r>
              <a:rPr lang="es-ES" dirty="0"/>
              <a:t>Haga clic para agregar título</a:t>
            </a:r>
            <a:endParaRPr lang="es-ES_tradnl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FBC225E-E627-6D45-B848-586C83979A86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987425"/>
            <a:ext cx="6172200" cy="40777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dirty="0"/>
              <a:t>Agregue </a:t>
            </a:r>
            <a:r>
              <a:rPr lang="es-ES_tradnl"/>
              <a:t>una i</a:t>
            </a:r>
            <a:endParaRPr lang="es-ES_tradnl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B413F37-302E-B94B-A5D6-E3FFE67475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18915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6C6AF5B-E8D3-8740-8BC5-0A2A04543C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05570" y="4158283"/>
            <a:ext cx="1867711" cy="181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88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 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8177E28-9674-284C-B307-D80B20EDD67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851030" y="4736892"/>
            <a:ext cx="3016432" cy="172238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dirty="0"/>
              <a:t>Logo</a:t>
            </a:r>
          </a:p>
        </p:txBody>
      </p:sp>
      <p:sp>
        <p:nvSpPr>
          <p:cNvPr id="4" name="Marcador de posición de imagen 2">
            <a:extLst>
              <a:ext uri="{FF2B5EF4-FFF2-40B4-BE49-F238E27FC236}">
                <a16:creationId xmlns:a16="http://schemas.microsoft.com/office/drawing/2014/main" id="{71192B85-6664-5941-806E-D0BD61D78352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4607315" y="4736891"/>
            <a:ext cx="3016432" cy="172238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dirty="0"/>
              <a:t>Logo</a:t>
            </a:r>
          </a:p>
        </p:txBody>
      </p:sp>
      <p:sp>
        <p:nvSpPr>
          <p:cNvPr id="6" name="Marcador de posición de imagen 2">
            <a:extLst>
              <a:ext uri="{FF2B5EF4-FFF2-40B4-BE49-F238E27FC236}">
                <a16:creationId xmlns:a16="http://schemas.microsoft.com/office/drawing/2014/main" id="{3687A566-8293-7F41-BC72-263C14BE6FEC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8363601" y="4736891"/>
            <a:ext cx="3016432" cy="172238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7220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BFFEFE43-8F4D-4A4D-BD9C-A73D97E0E7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2511" y="2480873"/>
            <a:ext cx="4377129" cy="16002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texto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01403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AC9438-6A94-5141-85A5-2E5D3192D6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texto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60069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AC9438-6A94-5141-85A5-2E5D3192D6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texto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06219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143EAA-006A-3544-99FC-6403B5E892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400"/>
            </a:lvl1pPr>
          </a:lstStyle>
          <a:p>
            <a:r>
              <a:rPr lang="es-ES" dirty="0"/>
              <a:t>Haga clic para agregar título</a:t>
            </a:r>
            <a:endParaRPr lang="es-ES_tradn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7ABC06B-4F93-BE47-BF2C-7E5F66F6E1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94176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143EAA-006A-3544-99FC-6403B5E892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5125"/>
            <a:ext cx="10014679" cy="1325563"/>
          </a:xfrm>
        </p:spPr>
        <p:txBody>
          <a:bodyPr/>
          <a:lstStyle/>
          <a:p>
            <a:r>
              <a:rPr lang="es-ES" dirty="0"/>
              <a:t>Haga clic para agregar título</a:t>
            </a:r>
            <a:endParaRPr lang="es-ES_tradn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7ABC06B-4F93-BE47-BF2C-7E5F66F6E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014678" cy="361580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47452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E8838512-EBB7-9349-8010-4827814A5C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06910" y="3979889"/>
            <a:ext cx="6490741" cy="1600200"/>
          </a:xfrm>
        </p:spPr>
        <p:txBody>
          <a:bodyPr anchor="ctr">
            <a:normAutofit/>
          </a:bodyPr>
          <a:lstStyle>
            <a:lvl1pPr algn="ctr">
              <a:defRPr sz="3600" b="1"/>
            </a:lvl1pPr>
          </a:lstStyle>
          <a:p>
            <a:r>
              <a:rPr lang="es-ES" dirty="0"/>
              <a:t>Haga clic para agregar frase relevante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08413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45BC35-6E18-1547-A128-3F62E7D48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8875426" cy="819098"/>
          </a:xfrm>
        </p:spPr>
        <p:txBody>
          <a:bodyPr>
            <a:normAutofit/>
          </a:bodyPr>
          <a:lstStyle>
            <a:lvl1pPr>
              <a:defRPr sz="2600" b="1"/>
            </a:lvl1pPr>
          </a:lstStyle>
          <a:p>
            <a:r>
              <a:rPr lang="es-ES" dirty="0"/>
              <a:t>Haga clic para agregar título</a:t>
            </a:r>
            <a:endParaRPr lang="es-ES_tradn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692F987-9445-1245-8890-4C4ED2B5EA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95841"/>
            <a:ext cx="5181600" cy="250653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BF219A2-0D41-2749-A530-642CB4524F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95842"/>
            <a:ext cx="5181600" cy="250653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41787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45BC35-6E18-1547-A128-3F62E7D48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1212" y="365126"/>
            <a:ext cx="3942413" cy="819098"/>
          </a:xfrm>
        </p:spPr>
        <p:txBody>
          <a:bodyPr>
            <a:normAutofit/>
          </a:bodyPr>
          <a:lstStyle>
            <a:lvl1pPr>
              <a:defRPr sz="26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agregar título</a:t>
            </a:r>
            <a:endParaRPr lang="es-ES_tradnl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BF219A2-0D41-2749-A530-642CB4524F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82259" y="1514007"/>
            <a:ext cx="5181600" cy="502170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9006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E0B5BA9-8520-E347-B083-7131131EF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7542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ES_tradn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A1AA9CD-684C-A747-84C1-4FE28F4F1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887542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 dirty="0"/>
              <a:t>Editar los estilos de texto del patrón
Segundo nivel
Tercer nivel
Cuarto nivel
Quinto nivel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414446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2" r:id="rId4"/>
    <p:sldLayoutId id="2147483660" r:id="rId5"/>
    <p:sldLayoutId id="2147483661" r:id="rId6"/>
    <p:sldLayoutId id="2147483655" r:id="rId7"/>
    <p:sldLayoutId id="2147483652" r:id="rId8"/>
    <p:sldLayoutId id="2147483663" r:id="rId9"/>
    <p:sldLayoutId id="2147483664" r:id="rId10"/>
    <p:sldLayoutId id="2147483657" r:id="rId11"/>
    <p:sldLayoutId id="2147483665" r:id="rId12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rgbClr val="F3903C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E75C25-2DE0-4A64-BADC-55CBC8D00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2126" y="2593017"/>
            <a:ext cx="4377129" cy="1600200"/>
          </a:xfrm>
        </p:spPr>
        <p:txBody>
          <a:bodyPr>
            <a:normAutofit/>
          </a:bodyPr>
          <a:lstStyle/>
          <a:p>
            <a:r>
              <a:rPr lang="es-ES" sz="2800"/>
              <a:t>INFORME NACIONAL DE LA SITUACIÓN DE VIH</a:t>
            </a:r>
            <a:br>
              <a:rPr lang="es-ES" sz="2800"/>
            </a:br>
            <a:r>
              <a:rPr lang="es-ES" sz="2800"/>
              <a:t>EL SALVADOR 2018</a:t>
            </a:r>
            <a:endParaRPr lang="es-GT" sz="28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A4C89C6-D1FE-485A-898D-A0F7AE7B6906}"/>
              </a:ext>
            </a:extLst>
          </p:cNvPr>
          <p:cNvSpPr txBox="1"/>
          <p:nvPr/>
        </p:nvSpPr>
        <p:spPr>
          <a:xfrm>
            <a:off x="4707761" y="4081202"/>
            <a:ext cx="2425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Dr. Siro Argueta</a:t>
            </a:r>
          </a:p>
          <a:p>
            <a:pPr algn="ctr"/>
            <a:r>
              <a:rPr lang="es-E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Representante de país</a:t>
            </a:r>
            <a:endParaRPr lang="es-GT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0" y="6339515"/>
            <a:ext cx="12192000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Gill Sans MT" panose="020B0502020104020203" pitchFamily="34" charset="0"/>
              </a:rPr>
              <a:t>PROYECTO CUIDADO Y TRATAMIENTO EN VIH</a:t>
            </a:r>
            <a:endParaRPr lang="en-US" sz="28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043" y="4897207"/>
            <a:ext cx="4140677" cy="144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69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A029179-2380-4E47-816D-4381AED40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600" y="73970"/>
            <a:ext cx="9405026" cy="1325563"/>
          </a:xfrm>
        </p:spPr>
        <p:txBody>
          <a:bodyPr>
            <a:normAutofit/>
          </a:bodyPr>
          <a:lstStyle/>
          <a:p>
            <a:r>
              <a:rPr lang="es-ES_tradnl" sz="2200" dirty="0">
                <a:solidFill>
                  <a:srgbClr val="DC0529"/>
                </a:solidFill>
              </a:rPr>
              <a:t>Gráfico 11. Alcance de las metas 90-90-90, 2015-2018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67B66EEF-955A-4C00-BE30-D334627D75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5166496"/>
              </p:ext>
            </p:extLst>
          </p:nvPr>
        </p:nvGraphicFramePr>
        <p:xfrm>
          <a:off x="723436" y="1135289"/>
          <a:ext cx="8894233" cy="53131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9047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CCAE3B1E-41FD-7841-B743-6903CFF00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Metodología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251C371-15A6-F64D-B803-90BBC1B70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8875426" cy="4744617"/>
          </a:xfrm>
        </p:spPr>
        <p:txBody>
          <a:bodyPr>
            <a:normAutofit/>
          </a:bodyPr>
          <a:lstStyle/>
          <a:p>
            <a:r>
              <a:rPr lang="es-ES_tradnl" b="1" dirty="0"/>
              <a:t>Fuente de información: </a:t>
            </a:r>
          </a:p>
          <a:p>
            <a:pPr lvl="1"/>
            <a:r>
              <a:rPr lang="es-ES" dirty="0">
                <a:latin typeface="Century Gothic" panose="020B0502020202020204" pitchFamily="34" charset="0"/>
              </a:rPr>
              <a:t>Sistema Único de Monitoreo y Evaluación y Vigilancia Epidemiológica del VIH (SUMEVE).</a:t>
            </a:r>
          </a:p>
          <a:p>
            <a:pPr lvl="1"/>
            <a:r>
              <a:rPr lang="es-ES" dirty="0">
                <a:latin typeface="Century Gothic" panose="020B0502020202020204" pitchFamily="34" charset="0"/>
              </a:rPr>
              <a:t>Sistema de información del Instituto Salvadoreño de Seguridad Social (ISSS).</a:t>
            </a:r>
          </a:p>
          <a:p>
            <a:pPr lvl="1"/>
            <a:r>
              <a:rPr lang="es-ES" dirty="0">
                <a:latin typeface="Century Gothic" panose="020B0502020202020204" pitchFamily="34" charset="0"/>
              </a:rPr>
              <a:t>Sistema de Morbimortalidad y estadísticas vitales (SIMMOW).</a:t>
            </a:r>
          </a:p>
          <a:p>
            <a:pPr lvl="1"/>
            <a:r>
              <a:rPr lang="es-ES" dirty="0">
                <a:latin typeface="Century Gothic" panose="020B0502020202020204" pitchFamily="34" charset="0"/>
              </a:rPr>
              <a:t>Sistema Integral de Atención al Paciente (SIAP).</a:t>
            </a:r>
          </a:p>
          <a:p>
            <a:pPr lvl="1"/>
            <a:r>
              <a:rPr lang="es-ES" dirty="0">
                <a:latin typeface="Century Gothic" panose="020B0502020202020204" pitchFamily="34" charset="0"/>
              </a:rPr>
              <a:t>Definición de pilares (Marco de Monitoreo Continuo de la Atención al VIH, OPS, 2014).</a:t>
            </a:r>
          </a:p>
          <a:p>
            <a:pPr marL="0" indent="0">
              <a:buNone/>
            </a:pPr>
            <a:endParaRPr lang="es-ES" dirty="0"/>
          </a:p>
          <a:p>
            <a:r>
              <a:rPr lang="es-ES" b="1" dirty="0"/>
              <a:t>Temporalidad: </a:t>
            </a:r>
            <a:r>
              <a:rPr lang="es-ES_tradnl" b="1" dirty="0"/>
              <a:t> </a:t>
            </a:r>
            <a:r>
              <a:rPr lang="es-ES_tradnl" dirty="0"/>
              <a:t>2018</a:t>
            </a:r>
          </a:p>
          <a:p>
            <a:endParaRPr lang="es-ES_tradnl" dirty="0"/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96632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EB17C38-7496-4710-9F8A-27A893F55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987" y="2613966"/>
            <a:ext cx="8470081" cy="4141433"/>
          </a:xfrm>
          <a:prstGeom prst="rect">
            <a:avLst/>
          </a:prstGeom>
        </p:spPr>
      </p:pic>
      <p:sp>
        <p:nvSpPr>
          <p:cNvPr id="8" name="Título 3">
            <a:extLst>
              <a:ext uri="{FF2B5EF4-FFF2-40B4-BE49-F238E27FC236}">
                <a16:creationId xmlns:a16="http://schemas.microsoft.com/office/drawing/2014/main" id="{F2D3AFB1-8FAB-4019-8E17-075BEEF9E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9473" y="1210765"/>
            <a:ext cx="8292527" cy="1325563"/>
          </a:xfrm>
        </p:spPr>
        <p:txBody>
          <a:bodyPr>
            <a:normAutofit/>
          </a:bodyPr>
          <a:lstStyle/>
          <a:p>
            <a:r>
              <a:rPr lang="es-ES_tradnl" sz="2200" b="0" dirty="0">
                <a:solidFill>
                  <a:srgbClr val="C00000"/>
                </a:solidFill>
              </a:rPr>
              <a:t>Gráfico 1. Número de nuevos casos notificados de VIH reportados por año 1984-2018</a:t>
            </a:r>
          </a:p>
        </p:txBody>
      </p:sp>
    </p:spTree>
    <p:extLst>
      <p:ext uri="{BB962C8B-B14F-4D97-AF65-F5344CB8AC3E}">
        <p14:creationId xmlns:p14="http://schemas.microsoft.com/office/powerpoint/2010/main" val="262826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3">
            <a:extLst>
              <a:ext uri="{FF2B5EF4-FFF2-40B4-BE49-F238E27FC236}">
                <a16:creationId xmlns:a16="http://schemas.microsoft.com/office/drawing/2014/main" id="{691C8347-16BE-4F5E-BD97-BBF99AFF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18" y="491706"/>
            <a:ext cx="9237452" cy="1213472"/>
          </a:xfrm>
        </p:spPr>
        <p:txBody>
          <a:bodyPr>
            <a:normAutofit/>
          </a:bodyPr>
          <a:lstStyle/>
          <a:p>
            <a:r>
              <a:rPr lang="es-ES_tradnl" sz="2200" dirty="0">
                <a:solidFill>
                  <a:srgbClr val="DC0529"/>
                </a:solidFill>
              </a:rPr>
              <a:t>Gráfico 2. Número de pruebas de VIH realizadas por institución, 2009-2018</a:t>
            </a:r>
          </a:p>
        </p:txBody>
      </p:sp>
      <p:pic>
        <p:nvPicPr>
          <p:cNvPr id="8" name="Imagen 7" descr="Imagen que contiene mapa, texto&#10;&#10;Descripción generada automáticamente">
            <a:extLst>
              <a:ext uri="{FF2B5EF4-FFF2-40B4-BE49-F238E27FC236}">
                <a16:creationId xmlns:a16="http://schemas.microsoft.com/office/drawing/2014/main" id="{0DD334B4-E2C3-42A8-BF6C-444CCD3C0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64" y="1785669"/>
            <a:ext cx="9754242" cy="436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2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01FFA809-11A7-45E1-B3FB-30F45DE547BD}"/>
              </a:ext>
            </a:extLst>
          </p:cNvPr>
          <p:cNvGrpSpPr/>
          <p:nvPr/>
        </p:nvGrpSpPr>
        <p:grpSpPr>
          <a:xfrm>
            <a:off x="630315" y="600305"/>
            <a:ext cx="8469348" cy="5381344"/>
            <a:chOff x="630315" y="1305017"/>
            <a:chExt cx="8469348" cy="5381344"/>
          </a:xfrm>
        </p:grpSpPr>
        <p:pic>
          <p:nvPicPr>
            <p:cNvPr id="6" name="Imagen 5" descr="Imagen que contiene texto, mapa&#10;&#10;Descripción generada automáticamente">
              <a:extLst>
                <a:ext uri="{FF2B5EF4-FFF2-40B4-BE49-F238E27FC236}">
                  <a16:creationId xmlns:a16="http://schemas.microsoft.com/office/drawing/2014/main" id="{C2694C43-7305-4F98-96DA-3431C9CEF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0315" y="1445697"/>
              <a:ext cx="8469348" cy="5240664"/>
            </a:xfrm>
            <a:prstGeom prst="rect">
              <a:avLst/>
            </a:prstGeom>
          </p:spPr>
        </p:pic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BA7DC7A6-FCEB-4D89-A42C-D7A9415A4806}"/>
                </a:ext>
              </a:extLst>
            </p:cNvPr>
            <p:cNvSpPr/>
            <p:nvPr/>
          </p:nvSpPr>
          <p:spPr>
            <a:xfrm>
              <a:off x="6658252" y="1305017"/>
              <a:ext cx="2237173" cy="21239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/>
            </a:p>
          </p:txBody>
        </p:sp>
      </p:grpSp>
      <p:sp>
        <p:nvSpPr>
          <p:cNvPr id="4" name="Título 3">
            <a:extLst>
              <a:ext uri="{FF2B5EF4-FFF2-40B4-BE49-F238E27FC236}">
                <a16:creationId xmlns:a16="http://schemas.microsoft.com/office/drawing/2014/main" id="{C720CF1B-E449-4E01-92DE-0DC2AD148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315" y="509790"/>
            <a:ext cx="8261463" cy="795227"/>
          </a:xfrm>
        </p:spPr>
        <p:txBody>
          <a:bodyPr>
            <a:normAutofit/>
          </a:bodyPr>
          <a:lstStyle/>
          <a:p>
            <a:r>
              <a:rPr lang="es-ES_tradnl" sz="2200" dirty="0">
                <a:solidFill>
                  <a:srgbClr val="DC0529"/>
                </a:solidFill>
              </a:rPr>
              <a:t>Mapa 2. Tasa de VIH por cada 100,000 habitantes, 2018</a:t>
            </a:r>
          </a:p>
        </p:txBody>
      </p:sp>
    </p:spTree>
    <p:extLst>
      <p:ext uri="{BB962C8B-B14F-4D97-AF65-F5344CB8AC3E}">
        <p14:creationId xmlns:p14="http://schemas.microsoft.com/office/powerpoint/2010/main" val="347024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cielo, objeto&#10;&#10;Descripción generada automáticamente">
            <a:extLst>
              <a:ext uri="{FF2B5EF4-FFF2-40B4-BE49-F238E27FC236}">
                <a16:creationId xmlns:a16="http://schemas.microsoft.com/office/drawing/2014/main" id="{2B75EF47-FED6-449B-8BE9-18D757A5F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79" y="1470673"/>
            <a:ext cx="9495343" cy="4298052"/>
          </a:xfrm>
          <a:prstGeom prst="rect">
            <a:avLst/>
          </a:prstGeom>
        </p:spPr>
      </p:pic>
      <p:sp>
        <p:nvSpPr>
          <p:cNvPr id="6" name="Título 3">
            <a:extLst>
              <a:ext uri="{FF2B5EF4-FFF2-40B4-BE49-F238E27FC236}">
                <a16:creationId xmlns:a16="http://schemas.microsoft.com/office/drawing/2014/main" id="{CEF13520-22BD-4739-8240-A6D928FB7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869" y="258522"/>
            <a:ext cx="9287978" cy="1325563"/>
          </a:xfrm>
        </p:spPr>
        <p:txBody>
          <a:bodyPr>
            <a:normAutofit/>
          </a:bodyPr>
          <a:lstStyle/>
          <a:p>
            <a:r>
              <a:rPr lang="es-ES_tradnl" sz="2200" dirty="0">
                <a:solidFill>
                  <a:srgbClr val="DC0529"/>
                </a:solidFill>
              </a:rPr>
              <a:t>Gráfico 6. Tasa de VIH por cada 100,000 habitantes por sexo. 2018</a:t>
            </a:r>
          </a:p>
        </p:txBody>
      </p:sp>
    </p:spTree>
    <p:extLst>
      <p:ext uri="{BB962C8B-B14F-4D97-AF65-F5344CB8AC3E}">
        <p14:creationId xmlns:p14="http://schemas.microsoft.com/office/powerpoint/2010/main" val="294975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BF8CE76-54D3-1548-9E74-1AB2AB32E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22" y="1320655"/>
            <a:ext cx="5092083" cy="819098"/>
          </a:xfrm>
        </p:spPr>
        <p:txBody>
          <a:bodyPr/>
          <a:lstStyle/>
          <a:p>
            <a:pPr algn="ctr"/>
            <a:r>
              <a:rPr lang="es-ES_tradnl" dirty="0"/>
              <a:t>Proporción de casos de VIH avanzado, 2014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8DF553E-81CA-4B59-8493-70233BCE18A1}"/>
              </a:ext>
            </a:extLst>
          </p:cNvPr>
          <p:cNvSpPr txBox="1"/>
          <p:nvPr/>
        </p:nvSpPr>
        <p:spPr>
          <a:xfrm>
            <a:off x="1621412" y="2075469"/>
            <a:ext cx="19239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b="1" dirty="0">
                <a:latin typeface="Century Gothic" panose="020B0502020202020204" pitchFamily="34" charset="0"/>
              </a:rPr>
              <a:t>2.7%</a:t>
            </a:r>
            <a:endParaRPr lang="es-GT" sz="6000" b="1" dirty="0">
              <a:latin typeface="Century Gothic" panose="020B0502020202020204" pitchFamily="34" charset="0"/>
            </a:endParaRPr>
          </a:p>
        </p:txBody>
      </p:sp>
      <p:sp>
        <p:nvSpPr>
          <p:cNvPr id="5" name="Título 3">
            <a:extLst>
              <a:ext uri="{FF2B5EF4-FFF2-40B4-BE49-F238E27FC236}">
                <a16:creationId xmlns:a16="http://schemas.microsoft.com/office/drawing/2014/main" id="{EA06BECB-E289-4406-A104-12CC59F4362C}"/>
              </a:ext>
            </a:extLst>
          </p:cNvPr>
          <p:cNvSpPr txBox="1">
            <a:spLocks/>
          </p:cNvSpPr>
          <p:nvPr/>
        </p:nvSpPr>
        <p:spPr>
          <a:xfrm>
            <a:off x="5784441" y="1320655"/>
            <a:ext cx="5092083" cy="819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>
                <a:solidFill>
                  <a:srgbClr val="F3903C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s-ES_tradnl" dirty="0"/>
              <a:t>Proporción de casos de VIH avanzado, 2018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6670077-99CD-431E-ABC7-3DFCB00C9705}"/>
              </a:ext>
            </a:extLst>
          </p:cNvPr>
          <p:cNvSpPr txBox="1"/>
          <p:nvPr/>
        </p:nvSpPr>
        <p:spPr>
          <a:xfrm>
            <a:off x="7231153" y="2117772"/>
            <a:ext cx="23551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b="1" dirty="0">
                <a:latin typeface="Century Gothic" panose="020B0502020202020204" pitchFamily="34" charset="0"/>
              </a:rPr>
              <a:t>34.5%</a:t>
            </a:r>
            <a:endParaRPr lang="es-GT" sz="6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08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A029179-2380-4E47-816D-4381AED40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600" y="500062"/>
            <a:ext cx="9405026" cy="854285"/>
          </a:xfrm>
        </p:spPr>
        <p:txBody>
          <a:bodyPr>
            <a:normAutofit/>
          </a:bodyPr>
          <a:lstStyle/>
          <a:p>
            <a:r>
              <a:rPr lang="es-ES_tradnl" sz="2200" dirty="0">
                <a:solidFill>
                  <a:srgbClr val="DC0529"/>
                </a:solidFill>
              </a:rPr>
              <a:t>Gráfico 9. Tasa de mortalidad por VIH. 2016-2018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52A839A-2052-47AA-BBC6-D13E6A37B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99" y="1240862"/>
            <a:ext cx="9531727" cy="421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10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A029179-2380-4E47-816D-4381AED40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600" y="163632"/>
            <a:ext cx="9405026" cy="1325563"/>
          </a:xfrm>
        </p:spPr>
        <p:txBody>
          <a:bodyPr>
            <a:normAutofit/>
          </a:bodyPr>
          <a:lstStyle/>
          <a:p>
            <a:r>
              <a:rPr lang="es-ES_tradnl" sz="2200" dirty="0">
                <a:solidFill>
                  <a:srgbClr val="DC0529"/>
                </a:solidFill>
              </a:rPr>
              <a:t>Gráfico 10. Cascada del continuo de atención al VIH 2015-2018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6511AE0D-EB10-4B7D-8457-946D48728B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9713735"/>
              </p:ext>
            </p:extLst>
          </p:nvPr>
        </p:nvGraphicFramePr>
        <p:xfrm>
          <a:off x="563996" y="1143915"/>
          <a:ext cx="8894233" cy="53131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8165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01 Diciembre - VIH 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1 Diciembre - VIH ES" id="{52A58553-A014-8441-B6F4-2AD85F7E01DA}" vid="{F2982DBD-4C77-E04D-8EB5-693CB2E8F270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01 Diciembre - VIH ES</Template>
  <TotalTime>757</TotalTime>
  <Words>257</Words>
  <Application>Microsoft Office PowerPoint</Application>
  <PresentationFormat>Panorámica</PresentationFormat>
  <Paragraphs>31</Paragraphs>
  <Slides>10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6" baseType="lpstr">
      <vt:lpstr>Arial</vt:lpstr>
      <vt:lpstr>Calibri</vt:lpstr>
      <vt:lpstr>Century Gothic</vt:lpstr>
      <vt:lpstr>Gill Sans MT</vt:lpstr>
      <vt:lpstr>Segoe UI</vt:lpstr>
      <vt:lpstr>01 Diciembre - VIH ES</vt:lpstr>
      <vt:lpstr>INFORME NACIONAL DE LA SITUACIÓN DE VIH EL SALVADOR 2018</vt:lpstr>
      <vt:lpstr>Metodología</vt:lpstr>
      <vt:lpstr>Gráfico 1. Número de nuevos casos notificados de VIH reportados por año 1984-2018</vt:lpstr>
      <vt:lpstr>Gráfico 2. Número de pruebas de VIH realizadas por institución, 2009-2018</vt:lpstr>
      <vt:lpstr>Mapa 2. Tasa de VIH por cada 100,000 habitantes, 2018</vt:lpstr>
      <vt:lpstr>Gráfico 6. Tasa de VIH por cada 100,000 habitantes por sexo. 2018</vt:lpstr>
      <vt:lpstr>Proporción de casos de VIH avanzado, 2014</vt:lpstr>
      <vt:lpstr>Gráfico 9. Tasa de mortalidad por VIH. 2016-2018</vt:lpstr>
      <vt:lpstr>Gráfico 10. Cascada del continuo de atención al VIH 2015-2018</vt:lpstr>
      <vt:lpstr>Gráfico 11. Alcance de las metas 90-90-90, 2015-2018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melena</dc:creator>
  <cp:lastModifiedBy>Siro Alexander Argueta</cp:lastModifiedBy>
  <cp:revision>26</cp:revision>
  <dcterms:created xsi:type="dcterms:W3CDTF">2019-11-22T12:38:25Z</dcterms:created>
  <dcterms:modified xsi:type="dcterms:W3CDTF">2019-11-28T21:10:20Z</dcterms:modified>
</cp:coreProperties>
</file>