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197" r:id="rId3"/>
    <p:sldId id="2196" r:id="rId4"/>
    <p:sldId id="2189" r:id="rId5"/>
    <p:sldId id="273" r:id="rId6"/>
    <p:sldId id="1648" r:id="rId7"/>
    <p:sldId id="1649" r:id="rId8"/>
    <p:sldId id="2193" r:id="rId9"/>
    <p:sldId id="2951" r:id="rId10"/>
    <p:sldId id="2959" r:id="rId11"/>
    <p:sldId id="1322" r:id="rId12"/>
    <p:sldId id="2950" r:id="rId13"/>
    <p:sldId id="2952" r:id="rId14"/>
    <p:sldId id="2954" r:id="rId15"/>
    <p:sldId id="704" r:id="rId16"/>
    <p:sldId id="515" r:id="rId17"/>
    <p:sldId id="315" r:id="rId18"/>
    <p:sldId id="2958" r:id="rId19"/>
    <p:sldId id="2937" r:id="rId20"/>
    <p:sldId id="2938" r:id="rId21"/>
    <p:sldId id="298" r:id="rId22"/>
    <p:sldId id="2933" r:id="rId23"/>
    <p:sldId id="1563" r:id="rId24"/>
    <p:sldId id="1565" r:id="rId25"/>
    <p:sldId id="2941" r:id="rId26"/>
    <p:sldId id="2957" r:id="rId27"/>
    <p:sldId id="2955" r:id="rId28"/>
    <p:sldId id="2956" r:id="rId29"/>
    <p:sldId id="2946" r:id="rId30"/>
    <p:sldId id="2198" r:id="rId31"/>
    <p:sldId id="2182" r:id="rId32"/>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5"/>
    <p:restoredTop sz="95853"/>
  </p:normalViewPr>
  <p:slideViewPr>
    <p:cSldViewPr snapToGrid="0" snapToObjects="1">
      <p:cViewPr varScale="1">
        <p:scale>
          <a:sx n="67" d="100"/>
          <a:sy n="67" d="100"/>
        </p:scale>
        <p:origin x="620"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hq-dfs-01.wdc.paho.org\AD_DPC_CD\CHA_HT\Surveillance%20and%20M&amp;E\ppt%20de%20la%20epidemia\2019\new%20infections,%20deaths%20and%20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xlsm"/></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oleObject" Target="file:///\\Users\paho\Desktop\ppt%20COL\LAC%20update030719(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Sheet1!$A$5</c:f>
              <c:strCache>
                <c:ptCount val="1"/>
                <c:pt idx="0">
                  <c:v>Total number receiving ART</c:v>
                </c:pt>
              </c:strCache>
            </c:strRef>
          </c:tx>
          <c:spPr>
            <a:solidFill>
              <a:srgbClr val="00B0F0"/>
            </a:solidFill>
            <a:ln>
              <a:noFill/>
            </a:ln>
            <a:effectLst/>
          </c:spPr>
          <c:invertIfNegative val="0"/>
          <c:val>
            <c:numRef>
              <c:f>Sheet1!$B$5:$Y$5</c:f>
              <c:numCache>
                <c:formatCode>General</c:formatCode>
                <c:ptCount val="24"/>
                <c:pt idx="5" formatCode="_(* #,##0_);_(* \(#,##0\);_(* &quot;-&quot;??_);_(@_)">
                  <c:v>122000</c:v>
                </c:pt>
                <c:pt idx="6" formatCode="_(* #,##0.00_);_(* \(#,##0.00\);_(* &quot;-&quot;??_);_(@_)">
                  <c:v>154000</c:v>
                </c:pt>
                <c:pt idx="7" formatCode="_(* #,##0.00_);_(* \(#,##0.00\);_(* &quot;-&quot;??_);_(@_)">
                  <c:v>182000</c:v>
                </c:pt>
                <c:pt idx="8" formatCode="_(* #,##0.00_);_(* \(#,##0.00\);_(* &quot;-&quot;??_);_(@_)">
                  <c:v>220000</c:v>
                </c:pt>
                <c:pt idx="9" formatCode="_(* #,##0.00_);_(* \(#,##0.00\);_(* &quot;-&quot;??_);_(@_)">
                  <c:v>253000</c:v>
                </c:pt>
                <c:pt idx="10" formatCode="_(* #,##0.00_);_(* \(#,##0.00\);_(* &quot;-&quot;??_);_(@_)">
                  <c:v>298000</c:v>
                </c:pt>
                <c:pt idx="11" formatCode="_(* #,##0.00_);_(* \(#,##0.00\);_(* &quot;-&quot;??_);_(@_)">
                  <c:v>341000</c:v>
                </c:pt>
                <c:pt idx="12" formatCode="_(* #,##0.00_);_(* \(#,##0.00\);_(* &quot;-&quot;??_);_(@_)">
                  <c:v>386000</c:v>
                </c:pt>
                <c:pt idx="13" formatCode="_(* #,##0.00_);_(* \(#,##0.00\);_(* &quot;-&quot;??_);_(@_)">
                  <c:v>434000</c:v>
                </c:pt>
                <c:pt idx="14" formatCode="_(* #,##0.00_);_(* \(#,##0.00\);_(* &quot;-&quot;??_);_(@_)">
                  <c:v>497000</c:v>
                </c:pt>
                <c:pt idx="15" formatCode="_(* #,##0.00_);_(* \(#,##0.00\);_(* &quot;-&quot;??_);_(@_)">
                  <c:v>574000</c:v>
                </c:pt>
                <c:pt idx="16" formatCode="_(* #,##0.00_);_(* \(#,##0.00\);_(* &quot;-&quot;??_);_(@_)">
                  <c:v>643000</c:v>
                </c:pt>
                <c:pt idx="17" formatCode="_(* #,##0.00_);_(* \(#,##0.00\);_(* &quot;-&quot;??_);_(@_)">
                  <c:v>732000</c:v>
                </c:pt>
                <c:pt idx="18" formatCode="_(* #,##0.00_);_(* \(#,##0.00\);_(* &quot;-&quot;??_);_(@_)">
                  <c:v>819000</c:v>
                </c:pt>
                <c:pt idx="19" formatCode="_(* #,##0.00_);_(* \(#,##0.00\);_(* &quot;-&quot;??_);_(@_)">
                  <c:v>923000</c:v>
                </c:pt>
                <c:pt idx="20" formatCode="_(* #,##0.00_);_(* \(#,##0.00\);_(* &quot;-&quot;??_);_(@_)">
                  <c:v>1060000</c:v>
                </c:pt>
                <c:pt idx="21" formatCode="_(* #,##0.00_);_(* \(#,##0.00\);_(* &quot;-&quot;??_);_(@_)">
                  <c:v>1169000</c:v>
                </c:pt>
                <c:pt idx="22" formatCode="_(* #,##0.00_);_(* \(#,##0.00\);_(* &quot;-&quot;??_);_(@_)">
                  <c:v>1267000</c:v>
                </c:pt>
                <c:pt idx="23" formatCode="_(* #,##0.00_);_(* \(#,##0.00\);_(* &quot;-&quot;??_);_(@_)">
                  <c:v>1399000</c:v>
                </c:pt>
              </c:numCache>
            </c:numRef>
          </c:val>
          <c:extLst>
            <c:ext xmlns:c16="http://schemas.microsoft.com/office/drawing/2014/chart" uri="{C3380CC4-5D6E-409C-BE32-E72D297353CC}">
              <c16:uniqueId val="{00000000-FF71-454F-92AA-4E8C4FB05A3F}"/>
            </c:ext>
          </c:extLst>
        </c:ser>
        <c:dLbls>
          <c:showLegendKey val="0"/>
          <c:showVal val="0"/>
          <c:showCatName val="0"/>
          <c:showSerName val="0"/>
          <c:showPercent val="0"/>
          <c:showBubbleSize val="0"/>
        </c:dLbls>
        <c:gapWidth val="150"/>
        <c:axId val="979003280"/>
        <c:axId val="996016720"/>
      </c:barChart>
      <c:lineChart>
        <c:grouping val="standard"/>
        <c:varyColors val="0"/>
        <c:ser>
          <c:idx val="0"/>
          <c:order val="0"/>
          <c:tx>
            <c:strRef>
              <c:f>Sheet1!$A$2</c:f>
              <c:strCache>
                <c:ptCount val="1"/>
                <c:pt idx="0">
                  <c:v>New HIV infections Male+Female</c:v>
                </c:pt>
              </c:strCache>
            </c:strRef>
          </c:tx>
          <c:spPr>
            <a:ln w="28575" cap="rnd">
              <a:solidFill>
                <a:schemeClr val="accent1"/>
              </a:solidFill>
              <a:round/>
            </a:ln>
            <a:effectLst/>
          </c:spPr>
          <c:marker>
            <c:symbol val="none"/>
          </c:marker>
          <c:cat>
            <c:numRef>
              <c:f>Sheet1!$B$1:$Y$1</c:f>
              <c:numCache>
                <c:formatCode>General</c:formatCode>
                <c:ptCount val="24"/>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numCache>
            </c:numRef>
          </c:cat>
          <c:val>
            <c:numRef>
              <c:f>Sheet1!$B$2:$Y$2</c:f>
              <c:numCache>
                <c:formatCode>_(* #,##0_);_(* \(#,##0\);_(* "-"??_);_(@_)</c:formatCode>
                <c:ptCount val="24"/>
                <c:pt idx="0">
                  <c:v>150000</c:v>
                </c:pt>
                <c:pt idx="1">
                  <c:v>150000</c:v>
                </c:pt>
                <c:pt idx="2">
                  <c:v>150000</c:v>
                </c:pt>
                <c:pt idx="3">
                  <c:v>150000</c:v>
                </c:pt>
                <c:pt idx="4">
                  <c:v>140000</c:v>
                </c:pt>
                <c:pt idx="5">
                  <c:v>140000</c:v>
                </c:pt>
                <c:pt idx="6" formatCode="_(* #,##0.00_);_(* \(#,##0.00\);_(* &quot;-&quot;??_);_(@_)">
                  <c:v>140000</c:v>
                </c:pt>
                <c:pt idx="7" formatCode="_(* #,##0.00_);_(* \(#,##0.00\);_(* &quot;-&quot;??_);_(@_)">
                  <c:v>130000</c:v>
                </c:pt>
                <c:pt idx="8" formatCode="_(* #,##0.00_);_(* \(#,##0.00\);_(* &quot;-&quot;??_);_(@_)">
                  <c:v>130000</c:v>
                </c:pt>
                <c:pt idx="9" formatCode="_(* #,##0.00_);_(* \(#,##0.00\);_(* &quot;-&quot;??_);_(@_)">
                  <c:v>120000</c:v>
                </c:pt>
                <c:pt idx="10" formatCode="_(* #,##0.00_);_(* \(#,##0.00\);_(* &quot;-&quot;??_);_(@_)">
                  <c:v>120000</c:v>
                </c:pt>
                <c:pt idx="11" formatCode="_(* #,##0.00_);_(* \(#,##0.00\);_(* &quot;-&quot;??_);_(@_)">
                  <c:v>120000</c:v>
                </c:pt>
                <c:pt idx="12" formatCode="_(* #,##0.00_);_(* \(#,##0.00\);_(* &quot;-&quot;??_);_(@_)">
                  <c:v>120000</c:v>
                </c:pt>
                <c:pt idx="13" formatCode="_(* #,##0.00_);_(* \(#,##0.00\);_(* &quot;-&quot;??_);_(@_)">
                  <c:v>110000</c:v>
                </c:pt>
                <c:pt idx="14" formatCode="_(* #,##0.00_);_(* \(#,##0.00\);_(* &quot;-&quot;??_);_(@_)">
                  <c:v>110000</c:v>
                </c:pt>
                <c:pt idx="15" formatCode="_(* #,##0.00_);_(* \(#,##0.00\);_(* &quot;-&quot;??_);_(@_)">
                  <c:v>120000</c:v>
                </c:pt>
                <c:pt idx="16" formatCode="_(* #,##0.00_);_(* \(#,##0.00\);_(* &quot;-&quot;??_);_(@_)">
                  <c:v>120000</c:v>
                </c:pt>
                <c:pt idx="17" formatCode="_(* #,##0.00_);_(* \(#,##0.00\);_(* &quot;-&quot;??_);_(@_)">
                  <c:v>120000</c:v>
                </c:pt>
                <c:pt idx="18" formatCode="_(* #,##0.00_);_(* \(#,##0.00\);_(* &quot;-&quot;??_);_(@_)">
                  <c:v>120000</c:v>
                </c:pt>
                <c:pt idx="19" formatCode="_(* #,##0.00_);_(* \(#,##0.00\);_(* &quot;-&quot;??_);_(@_)">
                  <c:v>120000</c:v>
                </c:pt>
                <c:pt idx="20" formatCode="_(* #,##0.00_);_(* \(#,##0.00\);_(* &quot;-&quot;??_);_(@_)">
                  <c:v>120000</c:v>
                </c:pt>
                <c:pt idx="21" formatCode="_(* #,##0.00_);_(* \(#,##0.00\);_(* &quot;-&quot;??_);_(@_)">
                  <c:v>120000</c:v>
                </c:pt>
                <c:pt idx="22" formatCode="_(* #,##0.00_);_(* \(#,##0.00\);_(* &quot;-&quot;??_);_(@_)">
                  <c:v>120000</c:v>
                </c:pt>
                <c:pt idx="23" formatCode="_(* #,##0.00_);_(* \(#,##0.00\);_(* &quot;-&quot;??_);_(@_)">
                  <c:v>120000</c:v>
                </c:pt>
              </c:numCache>
            </c:numRef>
          </c:val>
          <c:smooth val="0"/>
          <c:extLst>
            <c:ext xmlns:c16="http://schemas.microsoft.com/office/drawing/2014/chart" uri="{C3380CC4-5D6E-409C-BE32-E72D297353CC}">
              <c16:uniqueId val="{00000001-FF71-454F-92AA-4E8C4FB05A3F}"/>
            </c:ext>
          </c:extLst>
        </c:ser>
        <c:ser>
          <c:idx val="1"/>
          <c:order val="1"/>
          <c:tx>
            <c:strRef>
              <c:f>Sheet1!$A$6</c:f>
              <c:strCache>
                <c:ptCount val="1"/>
                <c:pt idx="0">
                  <c:v>AIDS deaths Male+Female</c:v>
                </c:pt>
              </c:strCache>
            </c:strRef>
          </c:tx>
          <c:spPr>
            <a:ln w="28575" cap="rnd">
              <a:solidFill>
                <a:schemeClr val="accent2"/>
              </a:solidFill>
              <a:round/>
            </a:ln>
            <a:effectLst/>
          </c:spPr>
          <c:marker>
            <c:symbol val="none"/>
          </c:marker>
          <c:cat>
            <c:numRef>
              <c:f>Sheet1!$B$1:$Y$1</c:f>
              <c:numCache>
                <c:formatCode>General</c:formatCode>
                <c:ptCount val="24"/>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numCache>
            </c:numRef>
          </c:cat>
          <c:val>
            <c:numRef>
              <c:f>Sheet1!$B$6:$Y$6</c:f>
              <c:numCache>
                <c:formatCode>_(* #,##0_);_(* \(#,##0\);_(* "-"??_);_(@_)</c:formatCode>
                <c:ptCount val="24"/>
                <c:pt idx="0">
                  <c:v>55000</c:v>
                </c:pt>
                <c:pt idx="1">
                  <c:v>63000</c:v>
                </c:pt>
                <c:pt idx="2">
                  <c:v>60000</c:v>
                </c:pt>
                <c:pt idx="3">
                  <c:v>60000</c:v>
                </c:pt>
                <c:pt idx="4">
                  <c:v>63000</c:v>
                </c:pt>
                <c:pt idx="5">
                  <c:v>67000</c:v>
                </c:pt>
                <c:pt idx="6" formatCode="_(* #,##0.00_);_(* \(#,##0.00\);_(* &quot;-&quot;??_);_(@_)">
                  <c:v>68000</c:v>
                </c:pt>
                <c:pt idx="7" formatCode="_(* #,##0.00_);_(* \(#,##0.00\);_(* &quot;-&quot;??_);_(@_)">
                  <c:v>69000</c:v>
                </c:pt>
                <c:pt idx="8" formatCode="_(* #,##0.00_);_(* \(#,##0.00\);_(* &quot;-&quot;??_);_(@_)">
                  <c:v>69000</c:v>
                </c:pt>
                <c:pt idx="9" formatCode="_(* #,##0.00_);_(* \(#,##0.00\);_(* &quot;-&quot;??_);_(@_)">
                  <c:v>68000</c:v>
                </c:pt>
                <c:pt idx="10" formatCode="_(* #,##0.00_);_(* \(#,##0.00\);_(* &quot;-&quot;??_);_(@_)">
                  <c:v>68000</c:v>
                </c:pt>
                <c:pt idx="11" formatCode="_(* #,##0.00_);_(* \(#,##0.00\);_(* &quot;-&quot;??_);_(@_)">
                  <c:v>65000</c:v>
                </c:pt>
                <c:pt idx="12" formatCode="_(* #,##0.00_);_(* \(#,##0.00\);_(* &quot;-&quot;??_);_(@_)">
                  <c:v>58000</c:v>
                </c:pt>
                <c:pt idx="13" formatCode="_(* #,##0.00_);_(* \(#,##0.00\);_(* &quot;-&quot;??_);_(@_)">
                  <c:v>55000</c:v>
                </c:pt>
                <c:pt idx="14" formatCode="_(* #,##0.00_);_(* \(#,##0.00\);_(* &quot;-&quot;??_);_(@_)">
                  <c:v>53000</c:v>
                </c:pt>
                <c:pt idx="15" formatCode="_(* #,##0.00_);_(* \(#,##0.00\);_(* &quot;-&quot;??_);_(@_)">
                  <c:v>51000</c:v>
                </c:pt>
                <c:pt idx="16" formatCode="_(* #,##0.00_);_(* \(#,##0.00\);_(* &quot;-&quot;??_);_(@_)">
                  <c:v>49000</c:v>
                </c:pt>
                <c:pt idx="17" formatCode="_(* #,##0.00_);_(* \(#,##0.00\);_(* &quot;-&quot;??_);_(@_)">
                  <c:v>48000</c:v>
                </c:pt>
                <c:pt idx="18" formatCode="_(* #,##0.00_);_(* \(#,##0.00\);_(* &quot;-&quot;??_);_(@_)">
                  <c:v>47000</c:v>
                </c:pt>
                <c:pt idx="19" formatCode="_(* #,##0.00_);_(* \(#,##0.00\);_(* &quot;-&quot;??_);_(@_)">
                  <c:v>46000</c:v>
                </c:pt>
                <c:pt idx="20" formatCode="_(* #,##0.00_);_(* \(#,##0.00\);_(* &quot;-&quot;??_);_(@_)">
                  <c:v>46000</c:v>
                </c:pt>
                <c:pt idx="21" formatCode="_(* #,##0.00_);_(* \(#,##0.00\);_(* &quot;-&quot;??_);_(@_)">
                  <c:v>43000</c:v>
                </c:pt>
                <c:pt idx="22" formatCode="_(* #,##0.00_);_(* \(#,##0.00\);_(* &quot;-&quot;??_);_(@_)">
                  <c:v>41000</c:v>
                </c:pt>
                <c:pt idx="23" formatCode="_(* #,##0.00_);_(* \(#,##0.00\);_(* &quot;-&quot;??_);_(@_)">
                  <c:v>41000</c:v>
                </c:pt>
              </c:numCache>
            </c:numRef>
          </c:val>
          <c:smooth val="0"/>
          <c:extLst>
            <c:ext xmlns:c16="http://schemas.microsoft.com/office/drawing/2014/chart" uri="{C3380CC4-5D6E-409C-BE32-E72D297353CC}">
              <c16:uniqueId val="{00000002-FF71-454F-92AA-4E8C4FB05A3F}"/>
            </c:ext>
          </c:extLst>
        </c:ser>
        <c:dLbls>
          <c:showLegendKey val="0"/>
          <c:showVal val="0"/>
          <c:showCatName val="0"/>
          <c:showSerName val="0"/>
          <c:showPercent val="0"/>
          <c:showBubbleSize val="0"/>
        </c:dLbls>
        <c:marker val="1"/>
        <c:smooth val="0"/>
        <c:axId val="553620032"/>
        <c:axId val="986993408"/>
      </c:lineChart>
      <c:catAx>
        <c:axId val="55362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986993408"/>
        <c:crosses val="autoZero"/>
        <c:auto val="1"/>
        <c:lblAlgn val="ctr"/>
        <c:lblOffset val="100"/>
        <c:noMultiLvlLbl val="0"/>
      </c:catAx>
      <c:valAx>
        <c:axId val="98699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s-ES" sz="1050" b="1"/>
                  <a:t>Estimated</a:t>
                </a:r>
                <a:r>
                  <a:rPr lang="es-ES" sz="1050" b="1" baseline="0"/>
                  <a:t> new HIV infectins and deaths</a:t>
                </a:r>
                <a:endParaRPr lang="es-ES" sz="1050" b="1"/>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SV"/>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53620032"/>
        <c:crosses val="autoZero"/>
        <c:crossBetween val="between"/>
      </c:valAx>
      <c:valAx>
        <c:axId val="996016720"/>
        <c:scaling>
          <c:orientation val="minMax"/>
        </c:scaling>
        <c:delete val="0"/>
        <c:axPos val="r"/>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s-ES" sz="1050" b="1"/>
                  <a:t>persons</a:t>
                </a:r>
                <a:r>
                  <a:rPr lang="es-ES" sz="1050" b="1" baseline="0"/>
                  <a:t> receiving ART</a:t>
                </a:r>
                <a:endParaRPr lang="es-ES" sz="1050" b="1"/>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SV"/>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979003280"/>
        <c:crosses val="max"/>
        <c:crossBetween val="between"/>
      </c:valAx>
      <c:catAx>
        <c:axId val="979003280"/>
        <c:scaling>
          <c:orientation val="minMax"/>
        </c:scaling>
        <c:delete val="1"/>
        <c:axPos val="b"/>
        <c:majorTickMark val="out"/>
        <c:minorTickMark val="none"/>
        <c:tickLblPos val="nextTo"/>
        <c:crossAx val="9960167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HIV mortality</c:v>
          </c:tx>
          <c:spPr>
            <a:ln w="28575" cap="rnd">
              <a:solidFill>
                <a:srgbClr val="C00000"/>
              </a:solidFill>
              <a:round/>
            </a:ln>
            <a:effectLst/>
          </c:spPr>
          <c:marker>
            <c:symbol val="none"/>
          </c:marker>
          <c:dLbls>
            <c:dLbl>
              <c:idx val="0"/>
              <c:layout>
                <c:manualLayout>
                  <c:x val="-2.7888444027947733E-2"/>
                  <c:y val="2.218700060140747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s-SV"/>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00-47EF-93B4-FEB96F75E13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SV"/>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Estimated trend</c:name>
            <c:spPr>
              <a:ln w="38100" cap="rnd">
                <a:solidFill>
                  <a:schemeClr val="accent1">
                    <a:lumMod val="75000"/>
                  </a:schemeClr>
                </a:solidFill>
                <a:prstDash val="sysDot"/>
              </a:ln>
              <a:effectLst/>
            </c:spPr>
            <c:trendlineType val="exp"/>
            <c:forward val="12"/>
            <c:dispRSqr val="0"/>
            <c:dispEq val="0"/>
          </c:trendline>
          <c:cat>
            <c:numRef>
              <c:f>'[Chart in Microsoft PowerPoint]figure incidence'!$M$18:$AQ$18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'[Chart in Microsoft PowerPoint]figure incidence'!$M$19:$AE$19</c:f>
              <c:numCache>
                <c:formatCode>General</c:formatCode>
                <c:ptCount val="19"/>
                <c:pt idx="0">
                  <c:v>67000</c:v>
                </c:pt>
                <c:pt idx="1">
                  <c:v>68000</c:v>
                </c:pt>
                <c:pt idx="2">
                  <c:v>69000</c:v>
                </c:pt>
                <c:pt idx="3">
                  <c:v>69000</c:v>
                </c:pt>
                <c:pt idx="4">
                  <c:v>68000</c:v>
                </c:pt>
                <c:pt idx="5">
                  <c:v>68000</c:v>
                </c:pt>
                <c:pt idx="6">
                  <c:v>65000</c:v>
                </c:pt>
                <c:pt idx="7">
                  <c:v>58000</c:v>
                </c:pt>
                <c:pt idx="8">
                  <c:v>55000</c:v>
                </c:pt>
                <c:pt idx="9">
                  <c:v>53000</c:v>
                </c:pt>
                <c:pt idx="10">
                  <c:v>51000</c:v>
                </c:pt>
                <c:pt idx="11">
                  <c:v>49000</c:v>
                </c:pt>
                <c:pt idx="12">
                  <c:v>48000</c:v>
                </c:pt>
                <c:pt idx="13">
                  <c:v>47000</c:v>
                </c:pt>
                <c:pt idx="14">
                  <c:v>46000</c:v>
                </c:pt>
                <c:pt idx="15">
                  <c:v>46000</c:v>
                </c:pt>
                <c:pt idx="16">
                  <c:v>43000</c:v>
                </c:pt>
                <c:pt idx="17">
                  <c:v>41000</c:v>
                </c:pt>
                <c:pt idx="18">
                  <c:v>41000</c:v>
                </c:pt>
              </c:numCache>
            </c:numRef>
          </c:val>
          <c:smooth val="0"/>
          <c:extLst>
            <c:ext xmlns:c16="http://schemas.microsoft.com/office/drawing/2014/chart" uri="{C3380CC4-5D6E-409C-BE32-E72D297353CC}">
              <c16:uniqueId val="{00000001-256D-416F-AD16-382FF53BE228}"/>
            </c:ext>
          </c:extLst>
        </c:ser>
        <c:ser>
          <c:idx val="1"/>
          <c:order val="1"/>
          <c:tx>
            <c:strRef>
              <c:f>'[Chart in Microsoft PowerPoint]figure incidence'!$B$20</c:f>
              <c:strCache>
                <c:ptCount val="1"/>
                <c:pt idx="0">
                  <c:v>Trend to meet 2020 target</c:v>
                </c:pt>
              </c:strCache>
            </c:strRef>
          </c:tx>
          <c:spPr>
            <a:ln w="28575" cap="rnd">
              <a:solidFill>
                <a:srgbClr val="00B0F0"/>
              </a:solidFill>
              <a:prstDash val="solid"/>
              <a:round/>
            </a:ln>
            <a:effectLst/>
          </c:spPr>
          <c:marker>
            <c:symbol val="none"/>
          </c:marker>
          <c:dPt>
            <c:idx val="20"/>
            <c:marker>
              <c:symbol val="none"/>
            </c:marker>
            <c:bubble3D val="0"/>
            <c:spPr>
              <a:ln w="28575" cap="rnd">
                <a:solidFill>
                  <a:srgbClr val="00B0F0"/>
                </a:solidFill>
                <a:prstDash val="solid"/>
                <a:round/>
                <a:tailEnd type="oval"/>
              </a:ln>
              <a:effectLst/>
            </c:spPr>
            <c:extLst>
              <c:ext xmlns:c16="http://schemas.microsoft.com/office/drawing/2014/chart" uri="{C3380CC4-5D6E-409C-BE32-E72D297353CC}">
                <c16:uniqueId val="{00000000-9B00-47EF-93B4-FEB96F75E138}"/>
              </c:ext>
            </c:extLst>
          </c:dPt>
          <c:dLbls>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00-47EF-93B4-FEB96F75E138}"/>
                </c:ext>
              </c:extLst>
            </c:dLbl>
            <c:dLbl>
              <c:idx val="20"/>
              <c:layout>
                <c:manualLayout>
                  <c:x val="-3.3191640274207089E-2"/>
                  <c:y val="2.92453493557252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00-47EF-93B4-FEB96F75E13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s-SV"/>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PowerPoint]figure incidence'!$M$18:$AQ$18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'[Chart in Microsoft PowerPoint]figure incidence'!$M$20:$AQ$20</c:f>
              <c:numCache>
                <c:formatCode>General</c:formatCode>
                <c:ptCount val="31"/>
                <c:pt idx="10" formatCode="0.000">
                  <c:v>51000</c:v>
                </c:pt>
                <c:pt idx="14">
                  <c:v>46000</c:v>
                </c:pt>
                <c:pt idx="18">
                  <c:v>41000</c:v>
                </c:pt>
                <c:pt idx="19" formatCode="0.00">
                  <c:v>26000</c:v>
                </c:pt>
                <c:pt idx="20">
                  <c:v>10200</c:v>
                </c:pt>
              </c:numCache>
            </c:numRef>
          </c:val>
          <c:smooth val="0"/>
          <c:extLst>
            <c:ext xmlns:c16="http://schemas.microsoft.com/office/drawing/2014/chart" uri="{C3380CC4-5D6E-409C-BE32-E72D297353CC}">
              <c16:uniqueId val="{00000002-256D-416F-AD16-382FF53BE228}"/>
            </c:ext>
          </c:extLst>
        </c:ser>
        <c:dLbls>
          <c:showLegendKey val="0"/>
          <c:showVal val="0"/>
          <c:showCatName val="0"/>
          <c:showSerName val="0"/>
          <c:showPercent val="0"/>
          <c:showBubbleSize val="0"/>
        </c:dLbls>
        <c:smooth val="0"/>
        <c:axId val="1756676079"/>
        <c:axId val="1923689071"/>
        <c:extLst>
          <c:ext xmlns:c15="http://schemas.microsoft.com/office/drawing/2012/chart" uri="{02D57815-91ED-43cb-92C2-25804820EDAC}">
            <c15:filteredLineSeries>
              <c15:ser>
                <c:idx val="2"/>
                <c:order val="2"/>
                <c:tx>
                  <c:strRef>
                    <c:extLst>
                      <c:ext uri="{02D57815-91ED-43cb-92C2-25804820EDAC}">
                        <c15:formulaRef>
                          <c15:sqref>'[Chart in Microsoft PowerPoint]figure incidence'!$B$22</c15:sqref>
                        </c15:formulaRef>
                      </c:ext>
                    </c:extLst>
                    <c:strCache>
                      <c:ptCount val="1"/>
                    </c:strCache>
                  </c:strRef>
                </c:tx>
                <c:spPr>
                  <a:ln w="28575" cap="rnd">
                    <a:solidFill>
                      <a:schemeClr val="bg1"/>
                    </a:solidFill>
                    <a:round/>
                  </a:ln>
                  <a:effectLst/>
                </c:spPr>
                <c:marker>
                  <c:symbol val="circle"/>
                  <c:size val="9"/>
                  <c:spPr>
                    <a:solidFill>
                      <a:schemeClr val="tx2">
                        <a:lumMod val="60000"/>
                        <a:lumOff val="40000"/>
                      </a:schemeClr>
                    </a:solidFill>
                    <a:ln w="19050">
                      <a:solidFill>
                        <a:schemeClr val="bg1"/>
                      </a:solidFill>
                    </a:ln>
                    <a:effectLst/>
                  </c:spPr>
                </c:marker>
                <c:dLbls>
                  <c:dLbl>
                    <c:idx val="25"/>
                    <c:layout>
                      <c:manualLayout>
                        <c:x val="-5.0860722348724227E-2"/>
                        <c:y val="3.703703703703703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SV"/>
                      </a:p>
                    </c:txPr>
                    <c:showLegendKey val="0"/>
                    <c:showVal val="1"/>
                    <c:showCatName val="0"/>
                    <c:showSerName val="0"/>
                    <c:showPercent val="0"/>
                    <c:showBubbleSize val="0"/>
                    <c:extLst>
                      <c:ext uri="{CE6537A1-D6FC-4f65-9D91-7224C49458BB}"/>
                      <c:ext xmlns:c16="http://schemas.microsoft.com/office/drawing/2014/chart" uri="{C3380CC4-5D6E-409C-BE32-E72D297353CC}">
                        <c16:uniqueId val="{00000003-256D-416F-AD16-382FF53BE228}"/>
                      </c:ext>
                    </c:extLst>
                  </c:dLbl>
                  <c:dLbl>
                    <c:idx val="35"/>
                    <c:layout>
                      <c:manualLayout>
                        <c:x val="-1.8738160865319417E-2"/>
                        <c:y val="-3.703703703703703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SV"/>
                      </a:p>
                    </c:txPr>
                    <c:showLegendKey val="0"/>
                    <c:showVal val="1"/>
                    <c:showCatName val="0"/>
                    <c:showSerName val="0"/>
                    <c:showPercent val="0"/>
                    <c:showBubbleSize val="0"/>
                    <c:extLst>
                      <c:ext uri="{CE6537A1-D6FC-4f65-9D91-7224C49458BB}"/>
                      <c:ext xmlns:c16="http://schemas.microsoft.com/office/drawing/2014/chart" uri="{C3380CC4-5D6E-409C-BE32-E72D297353CC}">
                        <c16:uniqueId val="{00000004-256D-416F-AD16-382FF53BE2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SV"/>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'[Chart in Microsoft PowerPoint]figure incidence'!$M$18:$AQ$18</c15:sqref>
                        </c15:formulaRef>
                      </c:ext>
                    </c:extLst>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extLst>
                      <c:ext uri="{02D57815-91ED-43cb-92C2-25804820EDAC}">
                        <c15:formulaRef>
                          <c15:sqref>'[Chart in Microsoft PowerPoint]figure incidence'!$M$22:$AQ$22</c15:sqref>
                        </c15:formulaRef>
                      </c:ext>
                    </c:extLst>
                    <c:numCache>
                      <c:formatCode>General</c:formatCode>
                      <c:ptCount val="31"/>
                    </c:numCache>
                  </c:numRef>
                </c:val>
                <c:smooth val="0"/>
                <c:extLst>
                  <c:ext xmlns:c16="http://schemas.microsoft.com/office/drawing/2014/chart" uri="{C3380CC4-5D6E-409C-BE32-E72D297353CC}">
                    <c16:uniqueId val="{00000005-256D-416F-AD16-382FF53BE228}"/>
                  </c:ext>
                </c:extLst>
              </c15:ser>
            </c15:filteredLineSeries>
          </c:ext>
        </c:extLst>
      </c:lineChart>
      <c:catAx>
        <c:axId val="1756676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1923689071"/>
        <c:crosses val="autoZero"/>
        <c:auto val="1"/>
        <c:lblAlgn val="ctr"/>
        <c:lblOffset val="100"/>
        <c:noMultiLvlLbl val="0"/>
      </c:catAx>
      <c:valAx>
        <c:axId val="1923689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ES" sz="1200" b="1" dirty="0" err="1"/>
                  <a:t>Number</a:t>
                </a:r>
                <a:r>
                  <a:rPr lang="es-ES" sz="1200" b="1" baseline="0" dirty="0"/>
                  <a:t> of AIDS-</a:t>
                </a:r>
                <a:r>
                  <a:rPr lang="es-ES" sz="1200" b="1" baseline="0" dirty="0" err="1"/>
                  <a:t>related</a:t>
                </a:r>
                <a:r>
                  <a:rPr lang="es-ES" sz="1200" b="1" baseline="0" dirty="0"/>
                  <a:t> </a:t>
                </a:r>
                <a:r>
                  <a:rPr lang="es-ES" sz="1200" b="1" baseline="0" dirty="0" err="1"/>
                  <a:t>Deaths</a:t>
                </a:r>
                <a:r>
                  <a:rPr lang="es-ES" sz="1200" b="1" dirty="0"/>
                  <a: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S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1756676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935363345678242"/>
          <c:y val="3.0618566102073506E-2"/>
          <c:w val="0.86144328824440464"/>
          <c:h val="0.669590556392888"/>
        </c:manualLayout>
      </c:layout>
      <c:bar3DChart>
        <c:barDir val="col"/>
        <c:grouping val="clustered"/>
        <c:varyColors val="0"/>
        <c:ser>
          <c:idx val="0"/>
          <c:order val="0"/>
          <c:tx>
            <c:strRef>
              <c:f>LA!$B$1</c:f>
              <c:strCache>
                <c:ptCount val="1"/>
                <c:pt idx="0">
                  <c:v>NNRTI PDR (naïve)</c:v>
                </c:pt>
              </c:strCache>
            </c:strRef>
          </c:tx>
          <c:spPr>
            <a:solidFill>
              <a:schemeClr val="accent1"/>
            </a:solidFill>
            <a:ln>
              <a:noFill/>
            </a:ln>
            <a:effectLst/>
            <a:sp3d/>
          </c:spPr>
          <c:invertIfNegative val="0"/>
          <c:dLbls>
            <c:dLbl>
              <c:idx val="0"/>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BD58-B044-9FD6-7032012CEE9B}"/>
                </c:ext>
              </c:extLst>
            </c:dLbl>
            <c:dLbl>
              <c:idx val="1"/>
              <c:layout>
                <c:manualLayout>
                  <c:x val="-1.5362462639050322E-2"/>
                  <c:y val="-2.385601425986616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58-B044-9FD6-7032012CEE9B}"/>
                </c:ext>
              </c:extLst>
            </c:dLbl>
            <c:dLbl>
              <c:idx val="2"/>
              <c:layout>
                <c:manualLayout>
                  <c:x val="-9.6015391494064517E-3"/>
                  <c:y val="-4.771202851973233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58-B044-9FD6-7032012CEE9B}"/>
                </c:ext>
              </c:extLst>
            </c:dLbl>
            <c:dLbl>
              <c:idx val="3"/>
              <c:layout>
                <c:manualLayout>
                  <c:x val="-1.1521846979287742E-2"/>
                  <c:y val="-1.3012521734497911E-3"/>
                </c:manualLayout>
              </c:layout>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layout>
                    <c:manualLayout>
                      <c:w val="6.407114634665971E-2"/>
                      <c:h val="4.0130617029190054E-2"/>
                    </c:manualLayout>
                  </c15:layout>
                </c:ext>
                <c:ext xmlns:c16="http://schemas.microsoft.com/office/drawing/2014/chart" uri="{C3380CC4-5D6E-409C-BE32-E72D297353CC}">
                  <c16:uniqueId val="{00000003-BD58-B044-9FD6-7032012CEE9B}"/>
                </c:ext>
              </c:extLst>
            </c:dLbl>
            <c:dLbl>
              <c:idx val="4"/>
              <c:layout>
                <c:manualLayout>
                  <c:x val="-1.2481925291557918E-2"/>
                  <c:y val="-3.9036540595481684E-3"/>
                </c:manualLayout>
              </c:layout>
              <c:showLegendKey val="0"/>
              <c:showVal val="1"/>
              <c:showCatName val="0"/>
              <c:showSerName val="0"/>
              <c:showPercent val="0"/>
              <c:showBubbleSize val="0"/>
              <c:extLst>
                <c:ext xmlns:c15="http://schemas.microsoft.com/office/drawing/2012/chart" uri="{CE6537A1-D6FC-4f65-9D91-7224C49458BB}">
                  <c15:layout>
                    <c:manualLayout>
                      <c:w val="7.4488740721095237E-2"/>
                      <c:h val="4.0130617029190054E-2"/>
                    </c:manualLayout>
                  </c15:layout>
                </c:ext>
                <c:ext xmlns:c16="http://schemas.microsoft.com/office/drawing/2014/chart" uri="{C3380CC4-5D6E-409C-BE32-E72D297353CC}">
                  <c16:uniqueId val="{00000004-BD58-B044-9FD6-7032012CEE9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LA!$A$2:$A$9</c:f>
              <c:strCache>
                <c:ptCount val="8"/>
                <c:pt idx="0">
                  <c:v>Cuba</c:v>
                </c:pt>
                <c:pt idx="1">
                  <c:v>Honduras</c:v>
                </c:pt>
                <c:pt idx="2">
                  <c:v>Guatemala</c:v>
                </c:pt>
                <c:pt idx="3">
                  <c:v>Nicaragua</c:v>
                </c:pt>
                <c:pt idx="4">
                  <c:v>Argentina</c:v>
                </c:pt>
                <c:pt idx="5">
                  <c:v>Mexico</c:v>
                </c:pt>
                <c:pt idx="6">
                  <c:v>Brasil</c:v>
                </c:pt>
                <c:pt idx="7">
                  <c:v>Colombia</c:v>
                </c:pt>
              </c:strCache>
            </c:strRef>
          </c:cat>
          <c:val>
            <c:numRef>
              <c:f>LA!$B$2:$B$9</c:f>
              <c:numCache>
                <c:formatCode>0.0%</c:formatCode>
                <c:ptCount val="8"/>
                <c:pt idx="0">
                  <c:v>0.23400000000000001</c:v>
                </c:pt>
                <c:pt idx="1">
                  <c:v>0.20899999999999999</c:v>
                </c:pt>
                <c:pt idx="2">
                  <c:v>0.13300000000000001</c:v>
                </c:pt>
                <c:pt idx="3">
                  <c:v>0.11</c:v>
                </c:pt>
                <c:pt idx="4">
                  <c:v>9.4E-2</c:v>
                </c:pt>
                <c:pt idx="5">
                  <c:v>9.1999999999999998E-2</c:v>
                </c:pt>
                <c:pt idx="6">
                  <c:v>6.8000000000000005E-2</c:v>
                </c:pt>
                <c:pt idx="7">
                  <c:v>6.3E-2</c:v>
                </c:pt>
              </c:numCache>
            </c:numRef>
          </c:val>
          <c:extLst>
            <c:ext xmlns:c16="http://schemas.microsoft.com/office/drawing/2014/chart" uri="{C3380CC4-5D6E-409C-BE32-E72D297353CC}">
              <c16:uniqueId val="{00000000-BC56-4CF4-ADEB-86A67165CBE0}"/>
            </c:ext>
          </c:extLst>
        </c:ser>
        <c:ser>
          <c:idx val="1"/>
          <c:order val="1"/>
          <c:tx>
            <c:strRef>
              <c:f>LA!$C$1</c:f>
              <c:strCache>
                <c:ptCount val="1"/>
                <c:pt idx="0">
                  <c:v>NNRTI PDR (including restarters)</c:v>
                </c:pt>
              </c:strCache>
            </c:strRef>
          </c:tx>
          <c:spPr>
            <a:solidFill>
              <a:schemeClr val="accent2"/>
            </a:solidFill>
            <a:ln>
              <a:noFill/>
            </a:ln>
            <a:effectLst/>
            <a:sp3d/>
          </c:spPr>
          <c:invertIfNegative val="0"/>
          <c:dLbls>
            <c:dLbl>
              <c:idx val="2"/>
              <c:layout>
                <c:manualLayout>
                  <c:x val="3.1007751937984447E-2"/>
                  <c:y val="-3.7037037037037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56-4CF4-ADEB-86A67165CBE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LA!$A$2:$A$9</c:f>
              <c:strCache>
                <c:ptCount val="8"/>
                <c:pt idx="0">
                  <c:v>Cuba</c:v>
                </c:pt>
                <c:pt idx="1">
                  <c:v>Honduras</c:v>
                </c:pt>
                <c:pt idx="2">
                  <c:v>Guatemala</c:v>
                </c:pt>
                <c:pt idx="3">
                  <c:v>Nicaragua</c:v>
                </c:pt>
                <c:pt idx="4">
                  <c:v>Argentina</c:v>
                </c:pt>
                <c:pt idx="5">
                  <c:v>Mexico</c:v>
                </c:pt>
                <c:pt idx="6">
                  <c:v>Brasil</c:v>
                </c:pt>
                <c:pt idx="7">
                  <c:v>Colombia</c:v>
                </c:pt>
              </c:strCache>
            </c:strRef>
          </c:cat>
          <c:val>
            <c:numRef>
              <c:f>LA!$C$2:$C$9</c:f>
              <c:numCache>
                <c:formatCode>0.0%</c:formatCode>
                <c:ptCount val="8"/>
                <c:pt idx="1">
                  <c:v>0.27300000000000002</c:v>
                </c:pt>
                <c:pt idx="2">
                  <c:v>0.13200000000000001</c:v>
                </c:pt>
                <c:pt idx="3">
                  <c:v>0.158</c:v>
                </c:pt>
                <c:pt idx="4">
                  <c:v>0.109</c:v>
                </c:pt>
              </c:numCache>
            </c:numRef>
          </c:val>
          <c:extLst>
            <c:ext xmlns:c16="http://schemas.microsoft.com/office/drawing/2014/chart" uri="{C3380CC4-5D6E-409C-BE32-E72D297353CC}">
              <c16:uniqueId val="{00000002-BC56-4CF4-ADEB-86A67165CBE0}"/>
            </c:ext>
          </c:extLst>
        </c:ser>
        <c:dLbls>
          <c:showLegendKey val="0"/>
          <c:showVal val="0"/>
          <c:showCatName val="0"/>
          <c:showSerName val="0"/>
          <c:showPercent val="0"/>
          <c:showBubbleSize val="0"/>
        </c:dLbls>
        <c:gapWidth val="150"/>
        <c:shape val="box"/>
        <c:axId val="450055280"/>
        <c:axId val="450056920"/>
        <c:axId val="0"/>
      </c:bar3DChart>
      <c:catAx>
        <c:axId val="4500552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SV"/>
          </a:p>
        </c:txPr>
        <c:crossAx val="450056920"/>
        <c:crosses val="autoZero"/>
        <c:auto val="1"/>
        <c:lblAlgn val="ctr"/>
        <c:lblOffset val="100"/>
        <c:noMultiLvlLbl val="0"/>
      </c:catAx>
      <c:valAx>
        <c:axId val="4500569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SV"/>
          </a:p>
        </c:txPr>
        <c:crossAx val="450055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s-SV"/>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150387658449399E-2"/>
          <c:y val="2.5341123697423001E-2"/>
          <c:w val="0.87753599069511001"/>
          <c:h val="0.526536967966723"/>
        </c:manualLayout>
      </c:layout>
      <c:lineChart>
        <c:grouping val="standard"/>
        <c:varyColors val="0"/>
        <c:ser>
          <c:idx val="0"/>
          <c:order val="0"/>
          <c:tx>
            <c:strRef>
              <c:f>Sheet1!$B$1</c:f>
              <c:strCache>
                <c:ptCount val="1"/>
                <c:pt idx="0">
                  <c:v>Series 1</c:v>
                </c:pt>
              </c:strCache>
            </c:strRef>
          </c:tx>
          <c:spPr>
            <a:ln w="50148" cap="rnd">
              <a:solidFill>
                <a:schemeClr val="accent1"/>
              </a:solidFill>
              <a:round/>
            </a:ln>
            <a:effectLst/>
          </c:spPr>
          <c:marker>
            <c:symbol val="diamond"/>
            <c:size val="9"/>
            <c:spPr>
              <a:solidFill>
                <a:schemeClr val="bg1"/>
              </a:solidFill>
              <a:ln w="40119">
                <a:solidFill>
                  <a:schemeClr val="accent1"/>
                </a:solidFill>
                <a:round/>
              </a:ln>
              <a:effectLst/>
            </c:spPr>
          </c:marker>
          <c:dPt>
            <c:idx val="0"/>
            <c:marker>
              <c:symbol val="diamond"/>
              <c:size val="7"/>
            </c:marker>
            <c:bubble3D val="0"/>
            <c:extLst>
              <c:ext xmlns:c16="http://schemas.microsoft.com/office/drawing/2014/chart" uri="{C3380CC4-5D6E-409C-BE32-E72D297353CC}">
                <c16:uniqueId val="{00000000-4525-40BD-BE86-EDACBAC641A0}"/>
              </c:ext>
            </c:extLst>
          </c:dPt>
          <c:dLbls>
            <c:dLbl>
              <c:idx val="0"/>
              <c:tx>
                <c:rich>
                  <a:bodyPr/>
                  <a:lstStyle/>
                  <a:p>
                    <a:r>
                      <a:rPr lang="en-US" sz="1200" b="1" dirty="0">
                        <a:solidFill>
                          <a:srgbClr val="FF0000"/>
                        </a:solidFill>
                      </a:rPr>
                      <a:t>0.30</a:t>
                    </a:r>
                    <a:endParaRPr lang="en-US" dirty="0"/>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25-40BD-BE86-EDACBAC641A0}"/>
                </c:ext>
              </c:extLst>
            </c:dLbl>
            <c:numFmt formatCode="#,##0.00" sourceLinked="0"/>
            <c:spPr>
              <a:noFill/>
              <a:ln w="20059">
                <a:noFill/>
              </a:ln>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s-SV"/>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Lit>
                <c:formatCode>General</c:formatCode>
                <c:ptCount val="1"/>
                <c:pt idx="0">
                  <c:v>0.39</c:v>
                </c:pt>
              </c:numLit>
            </c:plus>
            <c:minus>
              <c:numLit>
                <c:formatCode>General</c:formatCode>
                <c:ptCount val="1"/>
                <c:pt idx="0">
                  <c:v>0.17</c:v>
                </c:pt>
              </c:numLit>
            </c:minus>
            <c:spPr>
              <a:ln w="30089">
                <a:solidFill>
                  <a:srgbClr val="333333"/>
                </a:solidFill>
                <a:prstDash val="solid"/>
              </a:ln>
            </c:spPr>
          </c:errBars>
          <c:cat>
            <c:strRef>
              <c:f>Sheet1!$A$2:$A$6</c:f>
              <c:strCache>
                <c:ptCount val="5"/>
                <c:pt idx="0">
                  <c:v>DTG-Conception</c:v>
                </c:pt>
                <c:pt idx="1">
                  <c:v>Any non-DTG ART-Conception</c:v>
                </c:pt>
                <c:pt idx="2">
                  <c:v>EFV-Conception</c:v>
                </c:pt>
                <c:pt idx="3">
                  <c:v>DTG-Pregnancy</c:v>
                </c:pt>
                <c:pt idx="4">
                  <c:v>HIV-Neg</c:v>
                </c:pt>
              </c:strCache>
            </c:strRef>
          </c:cat>
          <c:val>
            <c:numRef>
              <c:f>Sheet1!$B$2:$B$6</c:f>
              <c:numCache>
                <c:formatCode>General</c:formatCode>
                <c:ptCount val="5"/>
                <c:pt idx="0">
                  <c:v>0.3</c:v>
                </c:pt>
              </c:numCache>
            </c:numRef>
          </c:val>
          <c:smooth val="0"/>
          <c:extLst>
            <c:ext xmlns:c16="http://schemas.microsoft.com/office/drawing/2014/chart" uri="{C3380CC4-5D6E-409C-BE32-E72D297353CC}">
              <c16:uniqueId val="{00000001-4525-40BD-BE86-EDACBAC641A0}"/>
            </c:ext>
          </c:extLst>
        </c:ser>
        <c:ser>
          <c:idx val="1"/>
          <c:order val="1"/>
          <c:tx>
            <c:strRef>
              <c:f>Sheet1!$C$1</c:f>
              <c:strCache>
                <c:ptCount val="1"/>
                <c:pt idx="0">
                  <c:v>Series 2</c:v>
                </c:pt>
              </c:strCache>
            </c:strRef>
          </c:tx>
          <c:spPr>
            <a:ln w="17552" cap="rnd">
              <a:solidFill>
                <a:schemeClr val="accent2"/>
              </a:solidFill>
              <a:round/>
            </a:ln>
            <a:effectLst/>
          </c:spPr>
          <c:marker>
            <c:symbol val="circle"/>
            <c:size val="4"/>
            <c:spPr>
              <a:solidFill>
                <a:schemeClr val="bg1"/>
              </a:solidFill>
              <a:ln w="40119">
                <a:solidFill>
                  <a:schemeClr val="bg2">
                    <a:lumMod val="50000"/>
                  </a:schemeClr>
                </a:solidFill>
                <a:round/>
              </a:ln>
              <a:effectLst/>
            </c:spPr>
          </c:marker>
          <c:dPt>
            <c:idx val="2"/>
            <c:bubble3D val="0"/>
            <c:extLst>
              <c:ext xmlns:c16="http://schemas.microsoft.com/office/drawing/2014/chart" uri="{C3380CC4-5D6E-409C-BE32-E72D297353CC}">
                <c16:uniqueId val="{00000002-4525-40BD-BE86-EDACBAC641A0}"/>
              </c:ext>
            </c:extLst>
          </c:dPt>
          <c:dLbls>
            <c:dLbl>
              <c:idx val="1"/>
              <c:tx>
                <c:rich>
                  <a:bodyPr/>
                  <a:lstStyle/>
                  <a:p>
                    <a:r>
                      <a:rPr lang="en-US" sz="1200"/>
                      <a:t>0.10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25-40BD-BE86-EDACBAC641A0}"/>
                </c:ext>
              </c:extLst>
            </c:dLbl>
            <c:spPr>
              <a:noFill/>
              <a:ln w="20059">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s-SV"/>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Lit>
                <c:formatCode>General</c:formatCode>
                <c:ptCount val="1"/>
                <c:pt idx="0">
                  <c:v>7.0000000000000007E-2</c:v>
                </c:pt>
              </c:numLit>
            </c:plus>
            <c:minus>
              <c:numLit>
                <c:formatCode>General</c:formatCode>
                <c:ptCount val="1"/>
                <c:pt idx="0">
                  <c:v>0.04</c:v>
                </c:pt>
              </c:numLit>
            </c:minus>
            <c:spPr>
              <a:ln w="30089">
                <a:solidFill>
                  <a:srgbClr val="333333"/>
                </a:solidFill>
                <a:prstDash val="solid"/>
              </a:ln>
            </c:spPr>
          </c:errBars>
          <c:cat>
            <c:strRef>
              <c:f>Sheet1!$A$2:$A$6</c:f>
              <c:strCache>
                <c:ptCount val="5"/>
                <c:pt idx="0">
                  <c:v>DTG-Conception</c:v>
                </c:pt>
                <c:pt idx="1">
                  <c:v>Any non-DTG ART-Conception</c:v>
                </c:pt>
                <c:pt idx="2">
                  <c:v>EFV-Conception</c:v>
                </c:pt>
                <c:pt idx="3">
                  <c:v>DTG-Pregnancy</c:v>
                </c:pt>
                <c:pt idx="4">
                  <c:v>HIV-Neg</c:v>
                </c:pt>
              </c:strCache>
            </c:strRef>
          </c:cat>
          <c:val>
            <c:numRef>
              <c:f>Sheet1!$C$2:$C$6</c:f>
              <c:numCache>
                <c:formatCode>General</c:formatCode>
                <c:ptCount val="5"/>
                <c:pt idx="1">
                  <c:v>0.1</c:v>
                </c:pt>
              </c:numCache>
            </c:numRef>
          </c:val>
          <c:smooth val="0"/>
          <c:extLst>
            <c:ext xmlns:c16="http://schemas.microsoft.com/office/drawing/2014/chart" uri="{C3380CC4-5D6E-409C-BE32-E72D297353CC}">
              <c16:uniqueId val="{00000004-4525-40BD-BE86-EDACBAC641A0}"/>
            </c:ext>
          </c:extLst>
        </c:ser>
        <c:ser>
          <c:idx val="2"/>
          <c:order val="2"/>
          <c:tx>
            <c:strRef>
              <c:f>Sheet1!$D$1</c:f>
              <c:strCache>
                <c:ptCount val="1"/>
                <c:pt idx="0">
                  <c:v>Series 3</c:v>
                </c:pt>
              </c:strCache>
            </c:strRef>
          </c:tx>
          <c:spPr>
            <a:ln w="30089" cap="rnd">
              <a:solidFill>
                <a:schemeClr val="accent3"/>
              </a:solidFill>
              <a:round/>
            </a:ln>
            <a:effectLst/>
          </c:spPr>
          <c:marker>
            <c:symbol val="triangle"/>
            <c:size val="7"/>
            <c:spPr>
              <a:solidFill>
                <a:schemeClr val="bg1"/>
              </a:solidFill>
              <a:ln w="40119">
                <a:solidFill>
                  <a:schemeClr val="accent6">
                    <a:lumMod val="60000"/>
                    <a:lumOff val="40000"/>
                  </a:schemeClr>
                </a:solidFill>
                <a:round/>
              </a:ln>
              <a:effectLst/>
            </c:spPr>
          </c:marker>
          <c:dLbls>
            <c:dLbl>
              <c:idx val="2"/>
              <c:tx>
                <c:rich>
                  <a:bodyPr/>
                  <a:lstStyle/>
                  <a:p>
                    <a:r>
                      <a:rPr lang="en-US" sz="1200" dirty="0"/>
                      <a:t>0.04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25-40BD-BE86-EDACBAC641A0}"/>
                </c:ext>
              </c:extLst>
            </c:dLbl>
            <c:spPr>
              <a:noFill/>
              <a:ln w="20059">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s-SV"/>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Lit>
                <c:formatCode>General</c:formatCode>
                <c:ptCount val="1"/>
                <c:pt idx="0">
                  <c:v>7.0000000000000007E-2</c:v>
                </c:pt>
              </c:numLit>
            </c:plus>
            <c:minus>
              <c:numLit>
                <c:formatCode>General</c:formatCode>
                <c:ptCount val="1"/>
                <c:pt idx="0">
                  <c:v>0.03</c:v>
                </c:pt>
              </c:numLit>
            </c:minus>
            <c:spPr>
              <a:ln w="30089">
                <a:solidFill>
                  <a:srgbClr val="333333"/>
                </a:solidFill>
                <a:prstDash val="solid"/>
              </a:ln>
            </c:spPr>
          </c:errBars>
          <c:cat>
            <c:strRef>
              <c:f>Sheet1!$A$2:$A$6</c:f>
              <c:strCache>
                <c:ptCount val="5"/>
                <c:pt idx="0">
                  <c:v>DTG-Conception</c:v>
                </c:pt>
                <c:pt idx="1">
                  <c:v>Any non-DTG ART-Conception</c:v>
                </c:pt>
                <c:pt idx="2">
                  <c:v>EFV-Conception</c:v>
                </c:pt>
                <c:pt idx="3">
                  <c:v>DTG-Pregnancy</c:v>
                </c:pt>
                <c:pt idx="4">
                  <c:v>HIV-Neg</c:v>
                </c:pt>
              </c:strCache>
            </c:strRef>
          </c:cat>
          <c:val>
            <c:numRef>
              <c:f>Sheet1!$D$2:$D$6</c:f>
              <c:numCache>
                <c:formatCode>General</c:formatCode>
                <c:ptCount val="5"/>
                <c:pt idx="2">
                  <c:v>0.04</c:v>
                </c:pt>
              </c:numCache>
            </c:numRef>
          </c:val>
          <c:smooth val="0"/>
          <c:extLst>
            <c:ext xmlns:c16="http://schemas.microsoft.com/office/drawing/2014/chart" uri="{C3380CC4-5D6E-409C-BE32-E72D297353CC}">
              <c16:uniqueId val="{00000006-4525-40BD-BE86-EDACBAC641A0}"/>
            </c:ext>
          </c:extLst>
        </c:ser>
        <c:ser>
          <c:idx val="3"/>
          <c:order val="3"/>
          <c:tx>
            <c:strRef>
              <c:f>Sheet1!$E$1</c:f>
              <c:strCache>
                <c:ptCount val="1"/>
                <c:pt idx="0">
                  <c:v>Series 4</c:v>
                </c:pt>
              </c:strCache>
            </c:strRef>
          </c:tx>
          <c:spPr>
            <a:ln w="17552" cap="rnd">
              <a:solidFill>
                <a:schemeClr val="accent4"/>
              </a:solidFill>
              <a:round/>
            </a:ln>
            <a:effectLst/>
          </c:spPr>
          <c:marker>
            <c:symbol val="x"/>
            <c:size val="6"/>
            <c:spPr>
              <a:solidFill>
                <a:schemeClr val="bg1"/>
              </a:solidFill>
              <a:ln w="40119">
                <a:solidFill>
                  <a:schemeClr val="accent2">
                    <a:lumMod val="75000"/>
                  </a:schemeClr>
                </a:solidFill>
                <a:round/>
              </a:ln>
              <a:effectLst/>
            </c:spPr>
          </c:marker>
          <c:dPt>
            <c:idx val="0"/>
            <c:marker>
              <c:spPr>
                <a:solidFill>
                  <a:schemeClr val="accent6">
                    <a:lumMod val="40000"/>
                    <a:lumOff val="60000"/>
                  </a:schemeClr>
                </a:solidFill>
                <a:ln w="40119">
                  <a:solidFill>
                    <a:schemeClr val="accent2">
                      <a:lumMod val="75000"/>
                    </a:schemeClr>
                  </a:solidFill>
                  <a:round/>
                </a:ln>
                <a:effectLst/>
              </c:spPr>
            </c:marker>
            <c:bubble3D val="0"/>
            <c:extLst>
              <c:ext xmlns:c16="http://schemas.microsoft.com/office/drawing/2014/chart" uri="{C3380CC4-5D6E-409C-BE32-E72D297353CC}">
                <c16:uniqueId val="{00000007-4525-40BD-BE86-EDACBAC641A0}"/>
              </c:ext>
            </c:extLst>
          </c:dPt>
          <c:dLbls>
            <c:dLbl>
              <c:idx val="3"/>
              <c:tx>
                <c:rich>
                  <a:bodyPr/>
                  <a:lstStyle/>
                  <a:p>
                    <a:r>
                      <a:rPr lang="en-US" sz="1200" dirty="0"/>
                      <a:t>0.03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525-40BD-BE86-EDACBAC641A0}"/>
                </c:ext>
              </c:extLst>
            </c:dLbl>
            <c:spPr>
              <a:noFill/>
              <a:ln w="20059">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s-SV"/>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Lit>
                <c:formatCode>General</c:formatCode>
                <c:ptCount val="1"/>
                <c:pt idx="0">
                  <c:v>0.12</c:v>
                </c:pt>
              </c:numLit>
            </c:plus>
            <c:minus>
              <c:numLit>
                <c:formatCode>General</c:formatCode>
                <c:ptCount val="1"/>
                <c:pt idx="0">
                  <c:v>0</c:v>
                </c:pt>
              </c:numLit>
            </c:minus>
            <c:spPr>
              <a:ln w="30089">
                <a:solidFill>
                  <a:srgbClr val="333333"/>
                </a:solidFill>
                <a:prstDash val="solid"/>
              </a:ln>
            </c:spPr>
          </c:errBars>
          <c:cat>
            <c:strRef>
              <c:f>Sheet1!$A$2:$A$6</c:f>
              <c:strCache>
                <c:ptCount val="5"/>
                <c:pt idx="0">
                  <c:v>DTG-Conception</c:v>
                </c:pt>
                <c:pt idx="1">
                  <c:v>Any non-DTG ART-Conception</c:v>
                </c:pt>
                <c:pt idx="2">
                  <c:v>EFV-Conception</c:v>
                </c:pt>
                <c:pt idx="3">
                  <c:v>DTG-Pregnancy</c:v>
                </c:pt>
                <c:pt idx="4">
                  <c:v>HIV-Neg</c:v>
                </c:pt>
              </c:strCache>
            </c:strRef>
          </c:cat>
          <c:val>
            <c:numRef>
              <c:f>Sheet1!$E$2:$E$6</c:f>
              <c:numCache>
                <c:formatCode>General</c:formatCode>
                <c:ptCount val="5"/>
                <c:pt idx="3">
                  <c:v>0.03</c:v>
                </c:pt>
              </c:numCache>
            </c:numRef>
          </c:val>
          <c:smooth val="0"/>
          <c:extLst>
            <c:ext xmlns:c16="http://schemas.microsoft.com/office/drawing/2014/chart" uri="{C3380CC4-5D6E-409C-BE32-E72D297353CC}">
              <c16:uniqueId val="{00000009-4525-40BD-BE86-EDACBAC641A0}"/>
            </c:ext>
          </c:extLst>
        </c:ser>
        <c:ser>
          <c:idx val="4"/>
          <c:order val="4"/>
          <c:tx>
            <c:strRef>
              <c:f>Sheet1!$F$1</c:f>
              <c:strCache>
                <c:ptCount val="1"/>
                <c:pt idx="0">
                  <c:v>Series 5</c:v>
                </c:pt>
              </c:strCache>
            </c:strRef>
          </c:tx>
          <c:spPr>
            <a:ln w="20059"/>
          </c:spPr>
          <c:marker>
            <c:symbol val="square"/>
            <c:size val="6"/>
            <c:spPr>
              <a:noFill/>
              <a:ln w="30089">
                <a:solidFill>
                  <a:schemeClr val="accent4">
                    <a:lumMod val="75000"/>
                  </a:schemeClr>
                </a:solidFill>
              </a:ln>
            </c:spPr>
          </c:marker>
          <c:dLbls>
            <c:dLbl>
              <c:idx val="4"/>
              <c:tx>
                <c:rich>
                  <a:bodyPr/>
                  <a:lstStyle/>
                  <a:p>
                    <a:r>
                      <a:rPr lang="en-US" sz="1200" b="0" i="0" dirty="0">
                        <a:solidFill>
                          <a:schemeClr val="bg1">
                            <a:lumMod val="50000"/>
                          </a:schemeClr>
                        </a:solidFill>
                      </a:rPr>
                      <a:t>0.08</a:t>
                    </a:r>
                    <a:endParaRPr lang="en-US" sz="1200" dirty="0"/>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525-40BD-BE86-EDACBAC641A0}"/>
                </c:ext>
              </c:extLst>
            </c:dLbl>
            <c:spPr>
              <a:noFill/>
              <a:ln>
                <a:noFill/>
              </a:ln>
              <a:effectLst/>
            </c:spPr>
            <c:txPr>
              <a:bodyPr/>
              <a:lstStyle/>
              <a:p>
                <a:pPr>
                  <a:defRPr sz="1100" b="0" i="0">
                    <a:solidFill>
                      <a:schemeClr val="bg1">
                        <a:lumMod val="50000"/>
                      </a:schemeClr>
                    </a:solidFill>
                  </a:defRPr>
                </a:pPr>
                <a:endParaRPr lang="es-SV"/>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Lit>
                <c:formatCode>General</c:formatCode>
                <c:ptCount val="1"/>
                <c:pt idx="0">
                  <c:v>0.02</c:v>
                </c:pt>
              </c:numLit>
            </c:plus>
            <c:minus>
              <c:numLit>
                <c:formatCode>General</c:formatCode>
                <c:ptCount val="1"/>
                <c:pt idx="0">
                  <c:v>0.02</c:v>
                </c:pt>
              </c:numLit>
            </c:minus>
            <c:spPr>
              <a:ln w="30089">
                <a:solidFill>
                  <a:srgbClr val="333333"/>
                </a:solidFill>
                <a:prstDash val="solid"/>
              </a:ln>
            </c:spPr>
          </c:errBars>
          <c:cat>
            <c:strRef>
              <c:f>Sheet1!$A$2:$A$6</c:f>
              <c:strCache>
                <c:ptCount val="5"/>
                <c:pt idx="0">
                  <c:v>DTG-Conception</c:v>
                </c:pt>
                <c:pt idx="1">
                  <c:v>Any non-DTG ART-Conception</c:v>
                </c:pt>
                <c:pt idx="2">
                  <c:v>EFV-Conception</c:v>
                </c:pt>
                <c:pt idx="3">
                  <c:v>DTG-Pregnancy</c:v>
                </c:pt>
                <c:pt idx="4">
                  <c:v>HIV-Neg</c:v>
                </c:pt>
              </c:strCache>
            </c:strRef>
          </c:cat>
          <c:val>
            <c:numRef>
              <c:f>Sheet1!$F$2:$F$6</c:f>
              <c:numCache>
                <c:formatCode>General</c:formatCode>
                <c:ptCount val="5"/>
                <c:pt idx="4">
                  <c:v>0.08</c:v>
                </c:pt>
              </c:numCache>
            </c:numRef>
          </c:val>
          <c:smooth val="0"/>
          <c:extLst>
            <c:ext xmlns:c16="http://schemas.microsoft.com/office/drawing/2014/chart" uri="{C3380CC4-5D6E-409C-BE32-E72D297353CC}">
              <c16:uniqueId val="{0000000B-4525-40BD-BE86-EDACBAC641A0}"/>
            </c:ext>
          </c:extLst>
        </c:ser>
        <c:dLbls>
          <c:showLegendKey val="0"/>
          <c:showVal val="0"/>
          <c:showCatName val="0"/>
          <c:showSerName val="0"/>
          <c:showPercent val="0"/>
          <c:showBubbleSize val="0"/>
        </c:dLbls>
        <c:marker val="1"/>
        <c:smooth val="0"/>
        <c:axId val="-2053619736"/>
        <c:axId val="-2048074312"/>
      </c:lineChart>
      <c:catAx>
        <c:axId val="-2053619736"/>
        <c:scaling>
          <c:orientation val="minMax"/>
        </c:scaling>
        <c:delete val="0"/>
        <c:axPos val="b"/>
        <c:majorGridlines>
          <c:spPr>
            <a:ln w="7522"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7522" cap="flat" cmpd="sng" algn="ctr">
            <a:solidFill>
              <a:schemeClr val="tx1">
                <a:lumMod val="15000"/>
                <a:lumOff val="85000"/>
              </a:schemeClr>
            </a:solidFill>
            <a:round/>
          </a:ln>
          <a:effectLst/>
        </c:spPr>
        <c:txPr>
          <a:bodyPr rot="-60000000" spcFirstLastPara="1" vertOverflow="ellipsis" vert="horz" wrap="square" anchor="ctr" anchorCtr="1"/>
          <a:lstStyle/>
          <a:p>
            <a:pPr>
              <a:defRPr sz="790" b="1" i="0" u="none" strike="noStrike" kern="1200" cap="all" spc="120" normalizeH="0" baseline="0">
                <a:solidFill>
                  <a:schemeClr val="tx1">
                    <a:lumMod val="65000"/>
                    <a:lumOff val="35000"/>
                  </a:schemeClr>
                </a:solidFill>
                <a:latin typeface="+mn-lt"/>
                <a:ea typeface="+mn-ea"/>
                <a:cs typeface="+mn-cs"/>
              </a:defRPr>
            </a:pPr>
            <a:endParaRPr lang="es-SV"/>
          </a:p>
        </c:txPr>
        <c:crossAx val="-2048074312"/>
        <c:crosses val="autoZero"/>
        <c:auto val="1"/>
        <c:lblAlgn val="ctr"/>
        <c:lblOffset val="100"/>
        <c:noMultiLvlLbl val="0"/>
      </c:catAx>
      <c:valAx>
        <c:axId val="-2048074312"/>
        <c:scaling>
          <c:orientation val="minMax"/>
          <c:max val="1"/>
          <c:min val="0"/>
        </c:scaling>
        <c:delete val="0"/>
        <c:axPos val="l"/>
        <c:title>
          <c:tx>
            <c:rich>
              <a:bodyPr/>
              <a:lstStyle/>
              <a:p>
                <a:pPr>
                  <a:defRPr sz="1200" b="0" i="0" u="none" strike="noStrike" baseline="0">
                    <a:solidFill>
                      <a:srgbClr val="000000"/>
                    </a:solidFill>
                    <a:latin typeface="Calibri"/>
                    <a:ea typeface="Calibri"/>
                    <a:cs typeface="Calibri"/>
                  </a:defRPr>
                </a:pPr>
                <a:r>
                  <a:rPr lang="en-US" sz="1200" b="1" i="0" u="none" strike="noStrike" baseline="0">
                    <a:solidFill>
                      <a:srgbClr val="333333"/>
                    </a:solidFill>
                    <a:latin typeface="Calibri"/>
                    <a:ea typeface="Calibri"/>
                    <a:cs typeface="Calibri"/>
                  </a:rPr>
                  <a:t>Percentage with Neural Tube Defect</a:t>
                </a:r>
              </a:p>
            </c:rich>
          </c:tx>
          <c:layout>
            <c:manualLayout>
              <c:xMode val="edge"/>
              <c:yMode val="edge"/>
              <c:x val="1.5625196850393699E-3"/>
              <c:y val="4.3035425366349703E-2"/>
            </c:manualLayout>
          </c:layout>
          <c:overlay val="0"/>
          <c:spPr>
            <a:noFill/>
            <a:ln w="20059">
              <a:noFill/>
            </a:ln>
          </c:spPr>
        </c:title>
        <c:numFmt formatCode="General" sourceLinked="0"/>
        <c:majorTickMark val="none"/>
        <c:minorTickMark val="none"/>
        <c:tickLblPos val="nextTo"/>
        <c:spPr>
          <a:noFill/>
          <a:ln w="7522" cap="flat" cmpd="sng" algn="ctr">
            <a:solidFill>
              <a:schemeClr val="dk1">
                <a:lumMod val="15000"/>
                <a:lumOff val="85000"/>
              </a:schemeClr>
            </a:solidFill>
            <a:round/>
          </a:ln>
          <a:effectLst/>
        </c:spPr>
        <c:txPr>
          <a:bodyPr rot="-60000000" spcFirstLastPara="1" vertOverflow="ellipsis" vert="horz" wrap="square" anchor="ctr" anchorCtr="1"/>
          <a:lstStyle/>
          <a:p>
            <a:pPr>
              <a:defRPr sz="945" b="0" i="0" u="none" strike="noStrike" kern="1200" baseline="0">
                <a:solidFill>
                  <a:schemeClr val="tx1">
                    <a:lumMod val="65000"/>
                    <a:lumOff val="35000"/>
                  </a:schemeClr>
                </a:solidFill>
                <a:latin typeface="+mn-lt"/>
                <a:ea typeface="+mn-ea"/>
                <a:cs typeface="+mn-cs"/>
              </a:defRPr>
            </a:pPr>
            <a:endParaRPr lang="es-SV"/>
          </a:p>
        </c:txPr>
        <c:crossAx val="-2053619736"/>
        <c:crosses val="autoZero"/>
        <c:crossBetween val="between"/>
        <c:majorUnit val="0.5"/>
      </c:valAx>
      <c:spPr>
        <a:solidFill>
          <a:schemeClr val="accent2">
            <a:lumMod val="20000"/>
            <a:lumOff val="80000"/>
            <a:alpha val="25000"/>
          </a:schemeClr>
        </a:solidFill>
        <a:ln>
          <a:solidFill>
            <a:schemeClr val="bg2">
              <a:lumMod val="75000"/>
            </a:schemeClr>
          </a:solidFill>
        </a:ln>
        <a:effectLst/>
      </c:spPr>
    </c:plotArea>
    <c:plotVisOnly val="1"/>
    <c:dispBlanksAs val="gap"/>
    <c:showDLblsOverMax val="0"/>
  </c:chart>
  <c:spPr>
    <a:solidFill>
      <a:schemeClr val="bg1"/>
    </a:solidFill>
    <a:ln>
      <a:noFill/>
    </a:ln>
    <a:effectLst/>
  </c:spPr>
  <c:txPr>
    <a:bodyPr/>
    <a:lstStyle/>
    <a:p>
      <a:pPr>
        <a:defRPr/>
      </a:pPr>
      <a:endParaRPr lang="es-SV"/>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sz="2000" b="1" dirty="0"/>
              <a:t>% </a:t>
            </a:r>
            <a:r>
              <a:rPr lang="en-US" sz="2000" b="1" dirty="0" err="1"/>
              <a:t>países</a:t>
            </a:r>
            <a:r>
              <a:rPr lang="en-US" sz="2000" b="1" dirty="0"/>
              <a:t> (N: 33)</a:t>
            </a:r>
          </a:p>
        </c:rich>
      </c:tx>
      <c:layout>
        <c:manualLayout>
          <c:xMode val="edge"/>
          <c:yMode val="edge"/>
          <c:x val="0.34481389231410359"/>
          <c:y val="0.1011136171241674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s-SV"/>
        </a:p>
      </c:txPr>
    </c:title>
    <c:autoTitleDeleted val="0"/>
    <c:plotArea>
      <c:layout>
        <c:manualLayout>
          <c:layoutTarget val="inner"/>
          <c:xMode val="edge"/>
          <c:yMode val="edge"/>
          <c:x val="0.20481987411133062"/>
          <c:y val="0.18692241961666481"/>
          <c:w val="0.6173717380400594"/>
          <c:h val="0.59949436268218659"/>
        </c:manualLayout>
      </c:layout>
      <c:pieChart>
        <c:varyColors val="1"/>
        <c:ser>
          <c:idx val="0"/>
          <c:order val="0"/>
          <c:tx>
            <c:strRef>
              <c:f>'DTG transition'!$B$1</c:f>
              <c:strCache>
                <c:ptCount val="1"/>
                <c:pt idx="0">
                  <c:v>N. países</c:v>
                </c:pt>
              </c:strCache>
            </c:strRef>
          </c:tx>
          <c:cat>
            <c:strRef>
              <c:f>'DTG transition'!$A$2:$A$4</c:f>
              <c:strCache>
                <c:ptCount val="3"/>
                <c:pt idx="0">
                  <c:v>DTG included in national guidelines</c:v>
                </c:pt>
                <c:pt idx="1">
                  <c:v>Planning (draft)</c:v>
                </c:pt>
                <c:pt idx="2">
                  <c:v>DTG not included</c:v>
                </c:pt>
              </c:strCache>
            </c:strRef>
          </c:cat>
          <c:val>
            <c:numRef>
              <c:f>'DTG transition'!$B$2:$B$4</c:f>
            </c:numRef>
          </c:val>
          <c:extLst>
            <c:ext xmlns:c16="http://schemas.microsoft.com/office/drawing/2014/chart" uri="{C3380CC4-5D6E-409C-BE32-E72D297353CC}">
              <c16:uniqueId val="{00000000-88A3-45C6-AB62-913C92BCFF96}"/>
            </c:ext>
          </c:extLst>
        </c:ser>
        <c:ser>
          <c:idx val="1"/>
          <c:order val="1"/>
          <c:tx>
            <c:strRef>
              <c:f>'DTG transition'!$C$1</c:f>
              <c:strCache>
                <c:ptCount val="1"/>
                <c:pt idx="0">
                  <c:v>% countries</c:v>
                </c:pt>
              </c:strCache>
            </c:strRef>
          </c:tx>
          <c:explosion val="1"/>
          <c:dPt>
            <c:idx val="0"/>
            <c:bubble3D val="0"/>
            <c:spPr>
              <a:solidFill>
                <a:srgbClr val="92D050"/>
              </a:solidFill>
              <a:ln w="19050">
                <a:solidFill>
                  <a:schemeClr val="lt1"/>
                </a:solidFill>
              </a:ln>
              <a:effectLst/>
            </c:spPr>
            <c:extLst>
              <c:ext xmlns:c16="http://schemas.microsoft.com/office/drawing/2014/chart" uri="{C3380CC4-5D6E-409C-BE32-E72D297353CC}">
                <c16:uniqueId val="{00000002-88A3-45C6-AB62-913C92BCFF96}"/>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4-88A3-45C6-AB62-913C92BCFF96}"/>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6-88A3-45C6-AB62-913C92BCFF96}"/>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S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'DTG transition'!$A$2:$A$4</c:f>
              <c:strCache>
                <c:ptCount val="3"/>
                <c:pt idx="0">
                  <c:v>DTG included in national guidelines</c:v>
                </c:pt>
                <c:pt idx="1">
                  <c:v>Planning (draft)</c:v>
                </c:pt>
                <c:pt idx="2">
                  <c:v>DTG not included</c:v>
                </c:pt>
              </c:strCache>
            </c:strRef>
          </c:cat>
          <c:val>
            <c:numRef>
              <c:f>'DTG transition'!$C$2:$C$4</c:f>
              <c:numCache>
                <c:formatCode>0%</c:formatCode>
                <c:ptCount val="3"/>
                <c:pt idx="0">
                  <c:v>0.69696969696969702</c:v>
                </c:pt>
                <c:pt idx="1">
                  <c:v>0.18181818181818182</c:v>
                </c:pt>
                <c:pt idx="2">
                  <c:v>0.12121212121212122</c:v>
                </c:pt>
              </c:numCache>
            </c:numRef>
          </c:val>
          <c:extLst>
            <c:ext xmlns:c16="http://schemas.microsoft.com/office/drawing/2014/chart" uri="{C3380CC4-5D6E-409C-BE32-E72D297353CC}">
              <c16:uniqueId val="{00000007-88A3-45C6-AB62-913C92BCFF9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s-SV"/>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2000" b="1" i="0" u="none" strike="noStrike" kern="1200" spc="0" baseline="0">
                <a:solidFill>
                  <a:prstClr val="black"/>
                </a:solidFill>
                <a:latin typeface="+mn-lt"/>
                <a:ea typeface="+mn-ea"/>
                <a:cs typeface="+mn-cs"/>
              </a:defRPr>
            </a:pPr>
            <a:r>
              <a:rPr lang="en-US" sz="2000" b="1" i="0" u="none" strike="noStrike" kern="1200" spc="0" baseline="0" dirty="0">
                <a:solidFill>
                  <a:prstClr val="black"/>
                </a:solidFill>
                <a:latin typeface="+mn-lt"/>
                <a:ea typeface="+mn-ea"/>
                <a:cs typeface="+mn-cs"/>
              </a:rPr>
              <a:t>% </a:t>
            </a:r>
            <a:r>
              <a:rPr lang="en-US" sz="2000" b="1" i="0" u="none" strike="noStrike" kern="1200" spc="0" baseline="0" dirty="0" err="1">
                <a:solidFill>
                  <a:prstClr val="black"/>
                </a:solidFill>
                <a:latin typeface="+mn-lt"/>
                <a:ea typeface="+mn-ea"/>
                <a:cs typeface="+mn-cs"/>
              </a:rPr>
              <a:t>países</a:t>
            </a:r>
            <a:r>
              <a:rPr lang="en-US" sz="2000" b="1" i="0" u="none" strike="noStrike" kern="1200" spc="0" baseline="0" dirty="0">
                <a:solidFill>
                  <a:prstClr val="black"/>
                </a:solidFill>
                <a:latin typeface="+mn-lt"/>
                <a:ea typeface="+mn-ea"/>
                <a:cs typeface="+mn-cs"/>
              </a:rPr>
              <a:t> (N. 29 con DTG en la </a:t>
            </a:r>
            <a:r>
              <a:rPr lang="en-US" sz="2000" b="1" i="0" u="none" strike="noStrike" kern="1200" spc="0" baseline="0" dirty="0" err="1">
                <a:solidFill>
                  <a:prstClr val="black"/>
                </a:solidFill>
                <a:latin typeface="+mn-lt"/>
                <a:ea typeface="+mn-ea"/>
                <a:cs typeface="+mn-cs"/>
              </a:rPr>
              <a:t>norma</a:t>
            </a:r>
            <a:r>
              <a:rPr lang="en-US" sz="2000" b="1" i="0" u="none" strike="noStrike" kern="1200" spc="0" baseline="0" dirty="0">
                <a:solidFill>
                  <a:prstClr val="black"/>
                </a:solidFill>
                <a:latin typeface="+mn-lt"/>
                <a:ea typeface="+mn-ea"/>
                <a:cs typeface="+mn-cs"/>
              </a:rPr>
              <a:t>)</a:t>
            </a:r>
          </a:p>
        </c:rich>
      </c:tx>
      <c:overlay val="0"/>
      <c:spPr>
        <a:noFill/>
        <a:ln>
          <a:noFill/>
        </a:ln>
        <a:effectLst/>
      </c:spPr>
      <c:txPr>
        <a:bodyPr rot="0" spcFirstLastPara="1" vertOverflow="ellipsis" vert="horz" wrap="square" anchor="ctr" anchorCtr="1"/>
        <a:lstStyle/>
        <a:p>
          <a:pPr>
            <a:defRPr lang="en-US" sz="2000" b="1" i="0" u="none" strike="noStrike" kern="1200" spc="0" baseline="0">
              <a:solidFill>
                <a:prstClr val="black"/>
              </a:solidFill>
              <a:latin typeface="+mn-lt"/>
              <a:ea typeface="+mn-ea"/>
              <a:cs typeface="+mn-cs"/>
            </a:defRPr>
          </a:pPr>
          <a:endParaRPr lang="es-SV"/>
        </a:p>
      </c:txPr>
    </c:title>
    <c:autoTitleDeleted val="0"/>
    <c:plotArea>
      <c:layout>
        <c:manualLayout>
          <c:layoutTarget val="inner"/>
          <c:xMode val="edge"/>
          <c:yMode val="edge"/>
          <c:x val="0.22251560518013377"/>
          <c:y val="0.12259108673223679"/>
          <c:w val="0.58293699247590447"/>
          <c:h val="0.64609597445037226"/>
        </c:manualLayout>
      </c:layout>
      <c:pieChart>
        <c:varyColors val="1"/>
        <c:ser>
          <c:idx val="0"/>
          <c:order val="0"/>
          <c:tx>
            <c:strRef>
              <c:f>'DTG transition'!$B$6</c:f>
              <c:strCache>
                <c:ptCount val="1"/>
                <c:pt idx="0">
                  <c:v>N. países</c:v>
                </c:pt>
              </c:strCache>
            </c:strRef>
          </c:tx>
          <c:cat>
            <c:strRef>
              <c:f>'DTG transition'!$A$7:$A$9</c:f>
              <c:strCache>
                <c:ptCount val="3"/>
                <c:pt idx="0">
                  <c:v>Preferred 1st line regimen</c:v>
                </c:pt>
                <c:pt idx="1">
                  <c:v>1st line option (among multiple regimens)</c:v>
                </c:pt>
                <c:pt idx="2">
                  <c:v>Alternative 1st line</c:v>
                </c:pt>
              </c:strCache>
            </c:strRef>
          </c:cat>
          <c:val>
            <c:numRef>
              <c:f>'DTG transition'!$B$7:$B$9</c:f>
            </c:numRef>
          </c:val>
          <c:extLst>
            <c:ext xmlns:c16="http://schemas.microsoft.com/office/drawing/2014/chart" uri="{C3380CC4-5D6E-409C-BE32-E72D297353CC}">
              <c16:uniqueId val="{00000000-846A-4D95-9A4D-65D0D40592F9}"/>
            </c:ext>
          </c:extLst>
        </c:ser>
        <c:ser>
          <c:idx val="1"/>
          <c:order val="1"/>
          <c:tx>
            <c:strRef>
              <c:f>'DTG transition'!$C$6</c:f>
              <c:strCache>
                <c:ptCount val="1"/>
                <c:pt idx="0">
                  <c:v>% countries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2-846A-4D95-9A4D-65D0D40592F9}"/>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4-846A-4D95-9A4D-65D0D40592F9}"/>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6-846A-4D95-9A4D-65D0D40592F9}"/>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8-846A-4D95-9A4D-65D0D40592F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S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'DTG transition'!$A$7:$A$9</c:f>
              <c:strCache>
                <c:ptCount val="3"/>
                <c:pt idx="0">
                  <c:v>Preferred 1st line regimen</c:v>
                </c:pt>
                <c:pt idx="1">
                  <c:v>1st line option (among multiple regimens)</c:v>
                </c:pt>
                <c:pt idx="2">
                  <c:v>Alternative 1st line</c:v>
                </c:pt>
              </c:strCache>
            </c:strRef>
          </c:cat>
          <c:val>
            <c:numRef>
              <c:f>'DTG transition'!$C$7:$C$9</c:f>
              <c:numCache>
                <c:formatCode>0%</c:formatCode>
                <c:ptCount val="3"/>
                <c:pt idx="0">
                  <c:v>0.55172413793103448</c:v>
                </c:pt>
                <c:pt idx="1">
                  <c:v>0.13793103448275862</c:v>
                </c:pt>
                <c:pt idx="2">
                  <c:v>0.31034482758620691</c:v>
                </c:pt>
              </c:numCache>
            </c:numRef>
          </c:val>
          <c:extLst>
            <c:ext xmlns:c16="http://schemas.microsoft.com/office/drawing/2014/chart" uri="{C3380CC4-5D6E-409C-BE32-E72D297353CC}">
              <c16:uniqueId val="{00000009-846A-4D95-9A4D-65D0D40592F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s-SV"/>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dirty="0"/>
              <a:t>% </a:t>
            </a:r>
            <a:r>
              <a:rPr lang="en-US" dirty="0" err="1"/>
              <a:t>países</a:t>
            </a:r>
            <a:r>
              <a:rPr lang="en-US" dirty="0"/>
              <a:t> (33 </a:t>
            </a:r>
            <a:r>
              <a:rPr lang="en-US" dirty="0" err="1"/>
              <a:t>países</a:t>
            </a:r>
            <a:r>
              <a:rPr lang="en-US" dirty="0"/>
              <a:t> ALC)</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s-SV"/>
        </a:p>
      </c:txPr>
    </c:title>
    <c:autoTitleDeleted val="0"/>
    <c:plotArea>
      <c:layout/>
      <c:pieChart>
        <c:varyColors val="1"/>
        <c:ser>
          <c:idx val="0"/>
          <c:order val="0"/>
          <c:tx>
            <c:strRef>
              <c:f>'DTG patent'!$C$1</c:f>
              <c:strCache>
                <c:ptCount val="1"/>
                <c:pt idx="0">
                  <c:v>% países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23C2-9147-B528-284F7762ABD3}"/>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23C2-9147-B528-284F7762ABD3}"/>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S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'DTG patent'!$A$2:$B$3</c:f>
              <c:strCache>
                <c:ptCount val="2"/>
                <c:pt idx="0">
                  <c:v>no DTG/TLD patent</c:v>
                </c:pt>
                <c:pt idx="1">
                  <c:v>DTG/TLD patent filed or granted</c:v>
                </c:pt>
              </c:strCache>
            </c:strRef>
          </c:cat>
          <c:val>
            <c:numRef>
              <c:f>'DTG patent'!$C$2:$C$3</c:f>
              <c:numCache>
                <c:formatCode>0%</c:formatCode>
                <c:ptCount val="2"/>
                <c:pt idx="0">
                  <c:v>0.87878787878787878</c:v>
                </c:pt>
                <c:pt idx="1">
                  <c:v>0.12121212121212122</c:v>
                </c:pt>
              </c:numCache>
            </c:numRef>
          </c:val>
          <c:extLst>
            <c:ext xmlns:c16="http://schemas.microsoft.com/office/drawing/2014/chart" uri="{C3380CC4-5D6E-409C-BE32-E72D297353CC}">
              <c16:uniqueId val="{00000004-23C2-9147-B528-284F7762ABD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0.07308</cdr:x>
      <cdr:y>0.00519</cdr:y>
    </cdr:from>
    <cdr:to>
      <cdr:x>0.1241</cdr:x>
      <cdr:y>0.32874</cdr:y>
    </cdr:to>
    <cdr:grpSp>
      <cdr:nvGrpSpPr>
        <cdr:cNvPr id="6" name="Group 5">
          <a:extLst xmlns:a="http://schemas.openxmlformats.org/drawingml/2006/main">
            <a:ext uri="{FF2B5EF4-FFF2-40B4-BE49-F238E27FC236}">
              <a16:creationId xmlns:a16="http://schemas.microsoft.com/office/drawing/2014/main" id="{D850B5CB-CA60-435F-88BC-7C6CDB3247A8}"/>
            </a:ext>
          </a:extLst>
        </cdr:cNvPr>
        <cdr:cNvGrpSpPr/>
      </cdr:nvGrpSpPr>
      <cdr:grpSpPr>
        <a:xfrm xmlns:a="http://schemas.openxmlformats.org/drawingml/2006/main">
          <a:off x="618435" y="35341"/>
          <a:ext cx="431753" cy="2203207"/>
          <a:chOff x="618537" y="33708"/>
          <a:chExt cx="431799" cy="2100204"/>
        </a:xfrm>
      </cdr:grpSpPr>
      <cdr:sp macro="" textlink="">
        <cdr:nvSpPr>
          <cdr:cNvPr id="2" name="TextBox 1"/>
          <cdr:cNvSpPr txBox="1"/>
        </cdr:nvSpPr>
        <cdr:spPr>
          <a:xfrm xmlns:a="http://schemas.openxmlformats.org/drawingml/2006/main">
            <a:off x="627003" y="33708"/>
            <a:ext cx="423333" cy="3899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2">
                    <a:lumMod val="25000"/>
                  </a:schemeClr>
                </a:solidFill>
              </a:rPr>
              <a:t>%</a:t>
            </a:r>
          </a:p>
        </cdr:txBody>
      </cdr:sp>
      <cdr:sp macro="" textlink="">
        <cdr:nvSpPr>
          <cdr:cNvPr id="3" name="TextBox 2"/>
          <cdr:cNvSpPr txBox="1"/>
        </cdr:nvSpPr>
        <cdr:spPr>
          <a:xfrm xmlns:a="http://schemas.openxmlformats.org/drawingml/2006/main">
            <a:off x="618537" y="1743974"/>
            <a:ext cx="423333" cy="3899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2">
                    <a:lumMod val="25000"/>
                  </a:schemeClr>
                </a:solidFill>
              </a:rPr>
              <a:t>%</a:t>
            </a:r>
          </a:p>
        </cdr:txBody>
      </cdr:sp>
    </cdr:grpSp>
  </cdr:relSizeAnchor>
  <cdr:relSizeAnchor xmlns:cdr="http://schemas.openxmlformats.org/drawingml/2006/chartDrawing">
    <cdr:from>
      <cdr:x>0.16551</cdr:x>
      <cdr:y>0.01957</cdr:y>
    </cdr:from>
    <cdr:to>
      <cdr:x>0.54609</cdr:x>
      <cdr:y>0.12805</cdr:y>
    </cdr:to>
    <cdr:sp macro="" textlink="">
      <cdr:nvSpPr>
        <cdr:cNvPr id="5" name="TextBox 4"/>
        <cdr:cNvSpPr txBox="1">
          <a:spLocks xmlns:a="http://schemas.openxmlformats.org/drawingml/2006/main" noChangeArrowheads="1"/>
        </cdr:cNvSpPr>
      </cdr:nvSpPr>
      <cdr:spPr bwMode="auto">
        <a:xfrm xmlns:a="http://schemas.openxmlformats.org/drawingml/2006/main">
          <a:off x="1400616" y="133262"/>
          <a:ext cx="3220621" cy="738664"/>
        </a:xfrm>
        <a:prstGeom xmlns:a="http://schemas.openxmlformats.org/drawingml/2006/main" prst="rect">
          <a:avLst/>
        </a:prstGeom>
        <a:solidFill xmlns:a="http://schemas.openxmlformats.org/drawingml/2006/main">
          <a:schemeClr val="bg1"/>
        </a:solidFill>
        <a:ln xmlns:a="http://schemas.openxmlformats.org/drawingml/2006/main" w="9525">
          <a:solidFill>
            <a:schemeClr val="tx1"/>
          </a:solidFill>
          <a:miter lim="800000"/>
          <a:headEnd/>
          <a:tailEnd/>
        </a:l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xmlns:a="http://schemas.openxmlformats.org/drawingml/2006/main">
          <a:r>
            <a:rPr lang="es-ES" sz="1400" b="1" noProof="0" dirty="0"/>
            <a:t>Desde mayo 2018</a:t>
          </a:r>
        </a:p>
        <a:p xmlns:a="http://schemas.openxmlformats.org/drawingml/2006/main">
          <a:r>
            <a:rPr lang="es-ES" sz="1400" b="1" noProof="0" dirty="0"/>
            <a:t>1 DTN/1275 exposiciones adicionales a DTG al momento de la concepción</a:t>
          </a:r>
        </a:p>
      </cdr:txBody>
    </cdr:sp>
  </cdr:relSizeAnchor>
  <cdr:relSizeAnchor xmlns:cdr="http://schemas.openxmlformats.org/drawingml/2006/chartDrawing">
    <cdr:from>
      <cdr:x>0.13524</cdr:x>
      <cdr:y>0.11524</cdr:y>
    </cdr:from>
    <cdr:to>
      <cdr:x>0.17151</cdr:x>
      <cdr:y>0.38288</cdr:y>
    </cdr:to>
    <cdr:cxnSp macro="">
      <cdr:nvCxnSpPr>
        <cdr:cNvPr id="7" name="Straight Arrow Connector 6">
          <a:extLst xmlns:a="http://schemas.openxmlformats.org/drawingml/2006/main">
            <a:ext uri="{FF2B5EF4-FFF2-40B4-BE49-F238E27FC236}">
              <a16:creationId xmlns:a16="http://schemas.microsoft.com/office/drawing/2014/main" id="{AAA5C658-2F2A-4D37-901F-DE62D6C70537}"/>
            </a:ext>
          </a:extLst>
        </cdr:cNvPr>
        <cdr:cNvCxnSpPr/>
      </cdr:nvCxnSpPr>
      <cdr:spPr>
        <a:xfrm xmlns:a="http://schemas.openxmlformats.org/drawingml/2006/main">
          <a:off x="858346" y="588556"/>
          <a:ext cx="230188" cy="1366838"/>
        </a:xfrm>
        <a:prstGeom xmlns:a="http://schemas.openxmlformats.org/drawingml/2006/main" prst="straightConnector1">
          <a:avLst/>
        </a:prstGeom>
        <a:ln xmlns:a="http://schemas.openxmlformats.org/drawingml/2006/main">
          <a:solidFill>
            <a:schemeClr val="accent1"/>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0.05723</cdr:x>
      <cdr:y>0.06269</cdr:y>
    </cdr:from>
    <cdr:to>
      <cdr:x>0.13134</cdr:x>
      <cdr:y>0.11796</cdr:y>
    </cdr:to>
    <cdr:sp macro="" textlink="">
      <cdr:nvSpPr>
        <cdr:cNvPr id="4" name="TextBox 3"/>
        <cdr:cNvSpPr txBox="1"/>
      </cdr:nvSpPr>
      <cdr:spPr>
        <a:xfrm xmlns:a="http://schemas.openxmlformats.org/drawingml/2006/main">
          <a:off x="363258" y="320166"/>
          <a:ext cx="470330" cy="2822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rgbClr val="FF0000"/>
              </a:solidFill>
            </a:rPr>
            <a:t>0.94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89EAB-E317-4575-B958-DC0A2C4EC3AB}" type="datetimeFigureOut">
              <a:rPr lang="es-419" smtClean="0"/>
              <a:t>3/12/2019</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8F499-9860-4D00-9FA5-01BA04A391E0}" type="slidenum">
              <a:rPr lang="es-419" smtClean="0"/>
              <a:t>‹Nº›</a:t>
            </a:fld>
            <a:endParaRPr lang="es-419"/>
          </a:p>
        </p:txBody>
      </p:sp>
    </p:spTree>
    <p:extLst>
      <p:ext uri="{BB962C8B-B14F-4D97-AF65-F5344CB8AC3E}">
        <p14:creationId xmlns:p14="http://schemas.microsoft.com/office/powerpoint/2010/main" val="384865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a:t>
            </a:r>
            <a:r>
              <a:rPr lang="en-US" b="1" dirty="0"/>
              <a:t>41,000 AIDS-related deaths estimated in 2018 in Latin America and the Caribbean</a:t>
            </a:r>
            <a:r>
              <a:rPr lang="en-US" dirty="0"/>
              <a:t>.  </a:t>
            </a:r>
            <a:r>
              <a:rPr lang="en-US" b="1" dirty="0"/>
              <a:t>Reaching the 2020 target means less than 10,200 AIDS related deaths per  year. </a:t>
            </a:r>
            <a:endParaRPr lang="en-US" dirty="0"/>
          </a:p>
          <a:p>
            <a:endParaRPr lang="es-ES" dirty="0"/>
          </a:p>
        </p:txBody>
      </p:sp>
      <p:sp>
        <p:nvSpPr>
          <p:cNvPr id="4" name="Slide Number Placeholder 3"/>
          <p:cNvSpPr>
            <a:spLocks noGrp="1"/>
          </p:cNvSpPr>
          <p:nvPr>
            <p:ph type="sldNum" sz="quarter" idx="5"/>
          </p:nvPr>
        </p:nvSpPr>
        <p:spPr/>
        <p:txBody>
          <a:bodyPr/>
          <a:lstStyle/>
          <a:p>
            <a:fld id="{FC134268-5077-442C-A0E3-3E53AF058FEF}" type="slidenum">
              <a:rPr lang="en-US" smtClean="0"/>
              <a:t>6</a:t>
            </a:fld>
            <a:endParaRPr lang="en-US"/>
          </a:p>
        </p:txBody>
      </p:sp>
    </p:spTree>
    <p:extLst>
      <p:ext uri="{BB962C8B-B14F-4D97-AF65-F5344CB8AC3E}">
        <p14:creationId xmlns:p14="http://schemas.microsoft.com/office/powerpoint/2010/main" val="4281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aSequencing</a:t>
            </a:r>
            <a:r>
              <a:rPr lang="en-US" dirty="0"/>
              <a:t> if PIs are used in first-line ART: ATV/r (or LPV/r or DRV/r depending on programmatic considerations) + TDF + 3TC (or FTC) and then AZT + 3TC + DTG in</a:t>
            </a:r>
          </a:p>
          <a:p>
            <a:r>
              <a:rPr lang="en-US" dirty="0"/>
              <a:t>second-line ART.</a:t>
            </a:r>
          </a:p>
          <a:p>
            <a:r>
              <a:rPr lang="en-US" dirty="0" err="1"/>
              <a:t>bEffective</a:t>
            </a:r>
            <a:r>
              <a:rPr lang="en-US" dirty="0"/>
              <a:t> contraception should be offered to adult women and adolescent girls of childbearing age or potential. DTG can be prescribed for adult women and adolescent girls of</a:t>
            </a:r>
          </a:p>
          <a:p>
            <a:r>
              <a:rPr lang="en-US" dirty="0"/>
              <a:t>childbearing age or potential who wish to become pregnant or who are not otherwise using or accessing consistent and effective contraception if they have been fully informed of</a:t>
            </a:r>
          </a:p>
          <a:p>
            <a:r>
              <a:rPr lang="en-US" dirty="0"/>
              <a:t>the potential increase in the risk of neural tube defects (at conception and until the end of the first trimester). If women identify pregnancy after the first trimester, DTG should be</a:t>
            </a:r>
          </a:p>
          <a:p>
            <a:r>
              <a:rPr lang="en-US" dirty="0"/>
              <a:t>initiated or continued for the duration of the pregnancy (Box 2).</a:t>
            </a:r>
          </a:p>
          <a:p>
            <a:r>
              <a:rPr lang="en-US" dirty="0" err="1"/>
              <a:t>cTAF</a:t>
            </a:r>
            <a:r>
              <a:rPr lang="en-US" dirty="0"/>
              <a:t> (tenofovir alafenamide) can be used as an alternative NRTI in special situations for adults and adolescents.</a:t>
            </a:r>
          </a:p>
          <a:p>
            <a:r>
              <a:rPr lang="en-US" dirty="0" err="1"/>
              <a:t>dRAL</a:t>
            </a:r>
            <a:r>
              <a:rPr lang="en-US" dirty="0"/>
              <a:t> + LPV/r can be used as an alternative second-line ART regimen for adults and adolescents.</a:t>
            </a:r>
          </a:p>
          <a:p>
            <a:r>
              <a:rPr lang="en-US" dirty="0" err="1"/>
              <a:t>eThe</a:t>
            </a:r>
            <a:r>
              <a:rPr lang="en-US" dirty="0"/>
              <a:t> European Medicines Agency currently only approves DTG for children weighing at least 15 kg and more widely for children weighing more than 20 kg who can take adult 50-</a:t>
            </a:r>
          </a:p>
          <a:p>
            <a:r>
              <a:rPr lang="en-US" dirty="0"/>
              <a:t>mg film-coated tablets. Studies are ongoing to determine dosing for younger children, with approval expected in early 2020, but the 2016 WHO recommendations for second-line</a:t>
            </a:r>
          </a:p>
          <a:p>
            <a:r>
              <a:rPr lang="en-US" dirty="0"/>
              <a:t>ART still hold (PI-based for children for whom NNRTIs have failed and RAL for children for whom LPV/r has failed). TAF (tenofovir alafenamide) can be used as an alternative NRTI</a:t>
            </a:r>
          </a:p>
          <a:p>
            <a:r>
              <a:rPr lang="en-US" dirty="0"/>
              <a:t>in children weighing at least 25 kg.</a:t>
            </a:r>
          </a:p>
          <a:p>
            <a:r>
              <a:rPr lang="en-US" dirty="0" err="1"/>
              <a:t>fATV</a:t>
            </a:r>
            <a:r>
              <a:rPr lang="en-US" dirty="0"/>
              <a:t>/r can be used as an alternative to LPV/r for children older than three months, but the limited availability of suitable formulations for children younger than six years, the lack</a:t>
            </a:r>
          </a:p>
          <a:p>
            <a:r>
              <a:rPr lang="en-US" dirty="0"/>
              <a:t>of a fixed-dose formulation and the need for separate administration of the ritonavir booster should be considered when choosing this regimen.</a:t>
            </a:r>
          </a:p>
          <a:p>
            <a:r>
              <a:rPr lang="en-US" dirty="0" err="1"/>
              <a:t>gDRV</a:t>
            </a:r>
            <a:r>
              <a:rPr lang="en-US" dirty="0"/>
              <a:t> should not be used for children younger than three years and should be combined with appropriate dosing of ritonavir.</a:t>
            </a:r>
          </a:p>
        </p:txBody>
      </p:sp>
      <p:sp>
        <p:nvSpPr>
          <p:cNvPr id="4" name="Slide Number Placeholder 3"/>
          <p:cNvSpPr>
            <a:spLocks noGrp="1"/>
          </p:cNvSpPr>
          <p:nvPr>
            <p:ph type="sldNum" sz="quarter" idx="5"/>
          </p:nvPr>
        </p:nvSpPr>
        <p:spPr/>
        <p:txBody>
          <a:bodyPr/>
          <a:lstStyle/>
          <a:p>
            <a:fld id="{FE275F49-2DB1-4A00-B7F2-FB59D6BD1871}" type="slidenum">
              <a:rPr lang="en-GB" smtClean="0"/>
              <a:t>24</a:t>
            </a:fld>
            <a:endParaRPr lang="en-GB"/>
          </a:p>
        </p:txBody>
      </p:sp>
    </p:spTree>
    <p:extLst>
      <p:ext uri="{BB962C8B-B14F-4D97-AF65-F5344CB8AC3E}">
        <p14:creationId xmlns:p14="http://schemas.microsoft.com/office/powerpoint/2010/main" val="1856395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aSequencing</a:t>
            </a:r>
            <a:r>
              <a:rPr lang="en-US" dirty="0"/>
              <a:t> if PIs are used in first-line ART: ATV/r (or LPV/r or DRV/r depending on programmatic considerations) + TDF + 3TC (or FTC) and then AZT + 3TC + DTG in</a:t>
            </a:r>
          </a:p>
          <a:p>
            <a:r>
              <a:rPr lang="en-US" dirty="0"/>
              <a:t>second-line ART.</a:t>
            </a:r>
          </a:p>
          <a:p>
            <a:r>
              <a:rPr lang="en-US" dirty="0" err="1"/>
              <a:t>bEffective</a:t>
            </a:r>
            <a:r>
              <a:rPr lang="en-US" dirty="0"/>
              <a:t> contraception should be offered to adult women and adolescent girls of childbearing age or potential. DTG can be prescribed for adult women and adolescent girls of</a:t>
            </a:r>
          </a:p>
          <a:p>
            <a:r>
              <a:rPr lang="en-US" dirty="0"/>
              <a:t>childbearing age or potential who wish to become pregnant or who are not otherwise using or accessing consistent and effective contraception if they have been fully informed of</a:t>
            </a:r>
          </a:p>
          <a:p>
            <a:r>
              <a:rPr lang="en-US" dirty="0"/>
              <a:t>the potential increase in the risk of neural tube defects (at conception and until the end of the first trimester). If women identify pregnancy after the first trimester, DTG should be</a:t>
            </a:r>
          </a:p>
          <a:p>
            <a:r>
              <a:rPr lang="en-US" dirty="0"/>
              <a:t>initiated or continued for the duration of the pregnancy (Box 2).</a:t>
            </a:r>
          </a:p>
          <a:p>
            <a:r>
              <a:rPr lang="en-US" dirty="0" err="1"/>
              <a:t>cTAF</a:t>
            </a:r>
            <a:r>
              <a:rPr lang="en-US" dirty="0"/>
              <a:t> (tenofovir alafenamide) can be used as an alternative NRTI in special situations for adults and adolescents.</a:t>
            </a:r>
          </a:p>
          <a:p>
            <a:r>
              <a:rPr lang="en-US" dirty="0" err="1"/>
              <a:t>dRAL</a:t>
            </a:r>
            <a:r>
              <a:rPr lang="en-US" dirty="0"/>
              <a:t> + LPV/r can be used as an alternative second-line ART regimen for adults and adolescents.</a:t>
            </a:r>
          </a:p>
          <a:p>
            <a:r>
              <a:rPr lang="en-US" dirty="0" err="1"/>
              <a:t>eThe</a:t>
            </a:r>
            <a:r>
              <a:rPr lang="en-US" dirty="0"/>
              <a:t> European Medicines Agency currently only approves DTG for children weighing at least 15 kg and more widely for children weighing more than 20 kg who can take adult 50-</a:t>
            </a:r>
          </a:p>
          <a:p>
            <a:r>
              <a:rPr lang="en-US" dirty="0"/>
              <a:t>mg film-coated tablets. Studies are ongoing to determine dosing for younger children, with approval expected in early 2020, but the 2016 WHO recommendations for second-line</a:t>
            </a:r>
          </a:p>
          <a:p>
            <a:r>
              <a:rPr lang="en-US" dirty="0"/>
              <a:t>ART still hold (PI-based for children for whom NNRTIs have failed and RAL for children for whom LPV/r has failed). TAF (tenofovir alafenamide) can be used as an alternative NRTI</a:t>
            </a:r>
          </a:p>
          <a:p>
            <a:r>
              <a:rPr lang="en-US" dirty="0"/>
              <a:t>in children weighing at least 25 kg.</a:t>
            </a:r>
          </a:p>
          <a:p>
            <a:r>
              <a:rPr lang="en-US" dirty="0" err="1"/>
              <a:t>fATV</a:t>
            </a:r>
            <a:r>
              <a:rPr lang="en-US" dirty="0"/>
              <a:t>/r can be used as an alternative to LPV/r for children older than three months, but the limited availability of suitable formulations for children younger than six years, the lack</a:t>
            </a:r>
          </a:p>
          <a:p>
            <a:r>
              <a:rPr lang="en-US" dirty="0"/>
              <a:t>of a fixed-dose formulation and the need for separate administration of the ritonavir booster should be considered when choosing this regimen.</a:t>
            </a:r>
          </a:p>
          <a:p>
            <a:r>
              <a:rPr lang="en-US" dirty="0" err="1"/>
              <a:t>gDRV</a:t>
            </a:r>
            <a:r>
              <a:rPr lang="en-US" dirty="0"/>
              <a:t> should not be used for children younger than three years and should be combined with appropriate dosing of ritonavir.</a:t>
            </a:r>
          </a:p>
        </p:txBody>
      </p:sp>
      <p:sp>
        <p:nvSpPr>
          <p:cNvPr id="4" name="Slide Number Placeholder 3"/>
          <p:cNvSpPr>
            <a:spLocks noGrp="1"/>
          </p:cNvSpPr>
          <p:nvPr>
            <p:ph type="sldNum" sz="quarter" idx="5"/>
          </p:nvPr>
        </p:nvSpPr>
        <p:spPr/>
        <p:txBody>
          <a:bodyPr/>
          <a:lstStyle/>
          <a:p>
            <a:fld id="{FE275F49-2DB1-4A00-B7F2-FB59D6BD1871}" type="slidenum">
              <a:rPr lang="en-GB" smtClean="0"/>
              <a:t>25</a:t>
            </a:fld>
            <a:endParaRPr lang="en-GB"/>
          </a:p>
        </p:txBody>
      </p:sp>
    </p:spTree>
    <p:extLst>
      <p:ext uri="{BB962C8B-B14F-4D97-AF65-F5344CB8AC3E}">
        <p14:creationId xmlns:p14="http://schemas.microsoft.com/office/powerpoint/2010/main" val="94707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Filed in Brazil (compound 2026/process 2029)</a:t>
            </a:r>
          </a:p>
          <a:p>
            <a:r>
              <a:rPr lang="en-US" dirty="0"/>
              <a:t>Granted in Colombia, Mexico and Trinidad and Tobago (compound DTG 2026; 2031 FDC with ABC/3TC or RPV)</a:t>
            </a:r>
          </a:p>
          <a:p>
            <a:r>
              <a:rPr lang="en-US" dirty="0"/>
              <a:t>Chile and Perú (data exclusivity expired in Nov 2018; filed for FDC with ABC/3TC or RPV until 2031</a:t>
            </a:r>
          </a:p>
          <a:p>
            <a:r>
              <a:rPr lang="en-US" dirty="0"/>
              <a:t>Costa Rica, Dominican Republic, Ecuador: filed for FDC with ABC/3TC or RPV until 2031</a:t>
            </a:r>
          </a:p>
        </p:txBody>
      </p:sp>
      <p:sp>
        <p:nvSpPr>
          <p:cNvPr id="4" name="Slide Number Placeholder 3"/>
          <p:cNvSpPr>
            <a:spLocks noGrp="1"/>
          </p:cNvSpPr>
          <p:nvPr>
            <p:ph type="sldNum" sz="quarter" idx="5"/>
          </p:nvPr>
        </p:nvSpPr>
        <p:spPr/>
        <p:txBody>
          <a:bodyPr/>
          <a:lstStyle/>
          <a:p>
            <a:fld id="{DEE25B1A-C331-48F2-B1FC-639FD065B147}" type="slidenum">
              <a:rPr lang="es-ES_tradnl" smtClean="0"/>
              <a:t>28</a:t>
            </a:fld>
            <a:endParaRPr lang="es-ES_tradnl"/>
          </a:p>
        </p:txBody>
      </p:sp>
    </p:spTree>
    <p:extLst>
      <p:ext uri="{BB962C8B-B14F-4D97-AF65-F5344CB8AC3E}">
        <p14:creationId xmlns:p14="http://schemas.microsoft.com/office/powerpoint/2010/main" val="9007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 </a:t>
            </a:r>
            <a:r>
              <a:rPr lang="en-US" noProof="0" dirty="0"/>
              <a:t>2018, in Latin America and the Caribbean, of the </a:t>
            </a:r>
            <a:r>
              <a:rPr lang="en-US" b="1" noProof="0" dirty="0"/>
              <a:t>2.3 million people with HIV</a:t>
            </a:r>
            <a:r>
              <a:rPr lang="en-US" noProof="0" dirty="0"/>
              <a:t>, approximately 180,000 knew their HIV status. To achieve the target (90 90 90) another 250,000 people with HIV need to be tested and informed of their status. </a:t>
            </a:r>
          </a:p>
          <a:p>
            <a:r>
              <a:rPr lang="en-US" noProof="0" dirty="0"/>
              <a:t>Also, of the 2.3 million people with HIV, there were 1.4 million people on antiretroviral treatment.  </a:t>
            </a:r>
            <a:r>
              <a:rPr lang="en-US" b="1" noProof="0" dirty="0"/>
              <a:t>Around 460,000 more people with HIV should be placed on ART to achieve the target </a:t>
            </a:r>
            <a:r>
              <a:rPr lang="en-US" noProof="0" dirty="0"/>
              <a:t>(90 90 90).</a:t>
            </a:r>
          </a:p>
          <a:p>
            <a:r>
              <a:rPr lang="en-US" noProof="0" dirty="0"/>
              <a:t>Finally, of the 1.4 million people with HIV on ART, 1.2 million had suppressed viral loads. The target is reaching at least </a:t>
            </a:r>
            <a:r>
              <a:rPr lang="en-US" b="1" noProof="0" dirty="0"/>
              <a:t>1.65 million persons with HIV with suppressed viral load</a:t>
            </a:r>
            <a:r>
              <a:rPr lang="en-US" noProof="0" dirty="0"/>
              <a:t>. </a:t>
            </a:r>
          </a:p>
          <a:p>
            <a:endParaRPr lang="en-US" noProof="0" dirty="0"/>
          </a:p>
          <a:p>
            <a:endParaRPr lang="en-US" noProof="0" dirty="0"/>
          </a:p>
          <a:p>
            <a:endParaRPr lang="es-ES" dirty="0"/>
          </a:p>
          <a:p>
            <a:endParaRPr lang="es-ES" dirty="0"/>
          </a:p>
          <a:p>
            <a:endParaRPr lang="es-ES" dirty="0"/>
          </a:p>
        </p:txBody>
      </p:sp>
      <p:sp>
        <p:nvSpPr>
          <p:cNvPr id="4" name="Slide Number Placeholder 3"/>
          <p:cNvSpPr>
            <a:spLocks noGrp="1"/>
          </p:cNvSpPr>
          <p:nvPr>
            <p:ph type="sldNum" sz="quarter" idx="5"/>
          </p:nvPr>
        </p:nvSpPr>
        <p:spPr/>
        <p:txBody>
          <a:bodyPr/>
          <a:lstStyle/>
          <a:p>
            <a:fld id="{FC134268-5077-442C-A0E3-3E53AF058FEF}" type="slidenum">
              <a:rPr lang="en-US" smtClean="0"/>
              <a:t>7</a:t>
            </a:fld>
            <a:endParaRPr lang="en-US"/>
          </a:p>
        </p:txBody>
      </p:sp>
    </p:spTree>
    <p:extLst>
      <p:ext uri="{BB962C8B-B14F-4D97-AF65-F5344CB8AC3E}">
        <p14:creationId xmlns:p14="http://schemas.microsoft.com/office/powerpoint/2010/main" val="933928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98102" y="8755725"/>
            <a:ext cx="2982119" cy="461592"/>
          </a:xfrm>
          <a:prstGeom prst="rect">
            <a:avLst/>
          </a:prstGeom>
          <a:noFill/>
          <a:ln w="9525">
            <a:noFill/>
            <a:miter lim="800000"/>
            <a:headEnd/>
            <a:tailEnd/>
          </a:ln>
        </p:spPr>
        <p:txBody>
          <a:bodyPr lIns="91993" tIns="45996" rIns="91993" bIns="45996" anchor="b"/>
          <a:lstStyle/>
          <a:p>
            <a:pPr algn="r" defTabSz="919644"/>
            <a:fld id="{3D355910-2E5A-4CAF-8E7D-9EA6DC5B600A}" type="slidenum">
              <a:rPr lang="en-US" sz="1200">
                <a:solidFill>
                  <a:prstClr val="black"/>
                </a:solidFill>
                <a:cs typeface="Arial" charset="0"/>
              </a:rPr>
              <a:pPr algn="r" defTabSz="919644"/>
              <a:t>9</a:t>
            </a:fld>
            <a:endParaRPr lang="en-US" sz="1200" dirty="0">
              <a:solidFill>
                <a:prstClr val="black"/>
              </a:solidFill>
              <a:cs typeface="Arial" charset="0"/>
            </a:endParaRPr>
          </a:p>
        </p:txBody>
      </p:sp>
      <p:sp>
        <p:nvSpPr>
          <p:cNvPr id="30723" name="Rectangle 7"/>
          <p:cNvSpPr txBox="1">
            <a:spLocks noGrp="1" noChangeArrowheads="1"/>
          </p:cNvSpPr>
          <p:nvPr/>
        </p:nvSpPr>
        <p:spPr bwMode="auto">
          <a:xfrm>
            <a:off x="3898102" y="8755725"/>
            <a:ext cx="2982119" cy="461592"/>
          </a:xfrm>
          <a:prstGeom prst="rect">
            <a:avLst/>
          </a:prstGeom>
          <a:noFill/>
          <a:ln w="9525">
            <a:noFill/>
            <a:miter lim="800000"/>
            <a:headEnd/>
            <a:tailEnd/>
          </a:ln>
        </p:spPr>
        <p:txBody>
          <a:bodyPr lIns="91664" tIns="45832" rIns="91664" bIns="45832" anchor="b"/>
          <a:lstStyle/>
          <a:p>
            <a:pPr algn="r" defTabSz="916434"/>
            <a:fld id="{2D301CFB-F650-4E2B-A245-42F54B984641}" type="slidenum">
              <a:rPr lang="en-US" sz="1200">
                <a:solidFill>
                  <a:prstClr val="black"/>
                </a:solidFill>
                <a:cs typeface="Arial" charset="0"/>
              </a:rPr>
              <a:pPr algn="r" defTabSz="916434"/>
              <a:t>9</a:t>
            </a:fld>
            <a:endParaRPr lang="en-US" sz="1200" dirty="0">
              <a:solidFill>
                <a:prstClr val="black"/>
              </a:solidFill>
              <a:cs typeface="Arial" charset="0"/>
            </a:endParaRPr>
          </a:p>
        </p:txBody>
      </p:sp>
      <p:sp>
        <p:nvSpPr>
          <p:cNvPr id="30724" name="Rectangle 2"/>
          <p:cNvSpPr>
            <a:spLocks noGrp="1" noRot="1" noChangeAspect="1" noChangeArrowheads="1" noTextEdit="1"/>
          </p:cNvSpPr>
          <p:nvPr>
            <p:ph type="sldImg"/>
          </p:nvPr>
        </p:nvSpPr>
        <p:spPr>
          <a:xfrm>
            <a:off x="369888" y="690563"/>
            <a:ext cx="6145212" cy="3457575"/>
          </a:xfrm>
          <a:ln/>
        </p:spPr>
      </p:sp>
      <p:sp>
        <p:nvSpPr>
          <p:cNvPr id="30725" name="Rectangle 3"/>
          <p:cNvSpPr>
            <a:spLocks noGrp="1" noChangeArrowheads="1"/>
          </p:cNvSpPr>
          <p:nvPr>
            <p:ph type="body" idx="1"/>
          </p:nvPr>
        </p:nvSpPr>
        <p:spPr>
          <a:xfrm>
            <a:off x="688182" y="4380283"/>
            <a:ext cx="5505450" cy="4147873"/>
          </a:xfrm>
          <a:noFill/>
          <a:ln/>
        </p:spPr>
        <p:txBody>
          <a:bodyPr lIns="91664" tIns="45832" rIns="91664" bIns="45832"/>
          <a:lstStyle/>
          <a:p>
            <a:pPr defTabSz="924458" fontAlgn="base">
              <a:spcBef>
                <a:spcPct val="30000"/>
              </a:spcBef>
              <a:spcAft>
                <a:spcPct val="0"/>
              </a:spcAft>
              <a:defRPr/>
            </a:pPr>
            <a:endParaRPr lang="es-ES" dirty="0"/>
          </a:p>
        </p:txBody>
      </p:sp>
    </p:spTree>
    <p:extLst>
      <p:ext uri="{BB962C8B-B14F-4D97-AF65-F5344CB8AC3E}">
        <p14:creationId xmlns:p14="http://schemas.microsoft.com/office/powerpoint/2010/main" val="293236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98102" y="8755725"/>
            <a:ext cx="2982119" cy="461592"/>
          </a:xfrm>
          <a:prstGeom prst="rect">
            <a:avLst/>
          </a:prstGeom>
          <a:noFill/>
          <a:ln w="9525">
            <a:noFill/>
            <a:miter lim="800000"/>
            <a:headEnd/>
            <a:tailEnd/>
          </a:ln>
        </p:spPr>
        <p:txBody>
          <a:bodyPr lIns="91993" tIns="45996" rIns="91993" bIns="45996" anchor="b"/>
          <a:lstStyle/>
          <a:p>
            <a:pPr algn="r" defTabSz="919644"/>
            <a:fld id="{3D355910-2E5A-4CAF-8E7D-9EA6DC5B600A}" type="slidenum">
              <a:rPr lang="en-US" sz="1200">
                <a:solidFill>
                  <a:prstClr val="black"/>
                </a:solidFill>
                <a:cs typeface="Arial" charset="0"/>
              </a:rPr>
              <a:pPr algn="r" defTabSz="919644"/>
              <a:t>12</a:t>
            </a:fld>
            <a:endParaRPr lang="en-US" sz="1200" dirty="0">
              <a:solidFill>
                <a:prstClr val="black"/>
              </a:solidFill>
              <a:cs typeface="Arial" charset="0"/>
            </a:endParaRPr>
          </a:p>
        </p:txBody>
      </p:sp>
      <p:sp>
        <p:nvSpPr>
          <p:cNvPr id="30723" name="Rectangle 7"/>
          <p:cNvSpPr txBox="1">
            <a:spLocks noGrp="1" noChangeArrowheads="1"/>
          </p:cNvSpPr>
          <p:nvPr/>
        </p:nvSpPr>
        <p:spPr bwMode="auto">
          <a:xfrm>
            <a:off x="3898102" y="8755725"/>
            <a:ext cx="2982119" cy="461592"/>
          </a:xfrm>
          <a:prstGeom prst="rect">
            <a:avLst/>
          </a:prstGeom>
          <a:noFill/>
          <a:ln w="9525">
            <a:noFill/>
            <a:miter lim="800000"/>
            <a:headEnd/>
            <a:tailEnd/>
          </a:ln>
        </p:spPr>
        <p:txBody>
          <a:bodyPr lIns="91664" tIns="45832" rIns="91664" bIns="45832" anchor="b"/>
          <a:lstStyle/>
          <a:p>
            <a:pPr algn="r" defTabSz="916434"/>
            <a:fld id="{2D301CFB-F650-4E2B-A245-42F54B984641}" type="slidenum">
              <a:rPr lang="en-US" sz="1200">
                <a:solidFill>
                  <a:prstClr val="black"/>
                </a:solidFill>
                <a:cs typeface="Arial" charset="0"/>
              </a:rPr>
              <a:pPr algn="r" defTabSz="916434"/>
              <a:t>12</a:t>
            </a:fld>
            <a:endParaRPr lang="en-US" sz="1200" dirty="0">
              <a:solidFill>
                <a:prstClr val="black"/>
              </a:solidFill>
              <a:cs typeface="Arial" charset="0"/>
            </a:endParaRPr>
          </a:p>
        </p:txBody>
      </p:sp>
      <p:sp>
        <p:nvSpPr>
          <p:cNvPr id="30724" name="Rectangle 2"/>
          <p:cNvSpPr>
            <a:spLocks noGrp="1" noRot="1" noChangeAspect="1" noChangeArrowheads="1" noTextEdit="1"/>
          </p:cNvSpPr>
          <p:nvPr>
            <p:ph type="sldImg"/>
          </p:nvPr>
        </p:nvSpPr>
        <p:spPr>
          <a:xfrm>
            <a:off x="369888" y="690563"/>
            <a:ext cx="6145212" cy="3457575"/>
          </a:xfrm>
          <a:ln/>
        </p:spPr>
      </p:sp>
      <p:sp>
        <p:nvSpPr>
          <p:cNvPr id="30725" name="Rectangle 3"/>
          <p:cNvSpPr>
            <a:spLocks noGrp="1" noChangeArrowheads="1"/>
          </p:cNvSpPr>
          <p:nvPr>
            <p:ph type="body" idx="1"/>
          </p:nvPr>
        </p:nvSpPr>
        <p:spPr>
          <a:xfrm>
            <a:off x="688182" y="4380283"/>
            <a:ext cx="5505450" cy="4147873"/>
          </a:xfrm>
          <a:noFill/>
          <a:ln/>
        </p:spPr>
        <p:txBody>
          <a:bodyPr lIns="91664" tIns="45832" rIns="91664" bIns="45832"/>
          <a:lstStyle/>
          <a:p>
            <a:pPr defTabSz="924458" fontAlgn="base">
              <a:spcBef>
                <a:spcPct val="30000"/>
              </a:spcBef>
              <a:spcAft>
                <a:spcPct val="0"/>
              </a:spcAft>
              <a:defRPr/>
            </a:pPr>
            <a:endParaRPr lang="es-ES" dirty="0"/>
          </a:p>
        </p:txBody>
      </p:sp>
    </p:spTree>
    <p:extLst>
      <p:ext uri="{BB962C8B-B14F-4D97-AF65-F5344CB8AC3E}">
        <p14:creationId xmlns:p14="http://schemas.microsoft.com/office/powerpoint/2010/main" val="191468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en-GB" dirty="0"/>
              <a:t>Evidence:</a:t>
            </a:r>
            <a:r>
              <a:rPr lang="en-GB" baseline="0" dirty="0"/>
              <a:t> </a:t>
            </a:r>
            <a:r>
              <a:rPr lang="en-GB" dirty="0"/>
              <a:t>The NMA showed that DTG,  was superior to  EFV </a:t>
            </a:r>
            <a:r>
              <a:rPr lang="en-GB" baseline="0" dirty="0"/>
              <a:t> in  terms of viral suppression, CD4 recovery and treatment discontinuation. EFV400 was better than EFV 600 in terms of CD4 recovery and treatment discontinuation, but comparable in terms of viral suppression. DTG was better than EFV400 in terms of viral suppression and treatment discontinuation. All regimens were comparable  in terms of mortality, disease progression and occurrence of SAE. The quality for this evidence was rated according GRADE methodology.  </a:t>
            </a:r>
          </a:p>
          <a:p>
            <a:r>
              <a:rPr lang="en-GB" baseline="0" dirty="0"/>
              <a:t>Research gaps: There are concerns on NTD potential risk with DTG if used in the early pregnancy and during the preconception period.</a:t>
            </a:r>
            <a:endParaRPr lang="en-GB" dirty="0"/>
          </a:p>
        </p:txBody>
      </p:sp>
      <p:sp>
        <p:nvSpPr>
          <p:cNvPr id="4" name="Slide Number Placeholder 3"/>
          <p:cNvSpPr>
            <a:spLocks noGrp="1"/>
          </p:cNvSpPr>
          <p:nvPr>
            <p:ph type="sldNum" sz="quarter" idx="10"/>
          </p:nvPr>
        </p:nvSpPr>
        <p:spPr/>
        <p:txBody>
          <a:bodyPr/>
          <a:lstStyle/>
          <a:p>
            <a:fld id="{7471FCBA-9F2E-4906-B1F5-5853AF7D63F6}" type="slidenum">
              <a:rPr lang="en-GB" smtClean="0"/>
              <a:t>16</a:t>
            </a:fld>
            <a:endParaRPr lang="en-GB"/>
          </a:p>
        </p:txBody>
      </p:sp>
    </p:spTree>
    <p:extLst>
      <p:ext uri="{BB962C8B-B14F-4D97-AF65-F5344CB8AC3E}">
        <p14:creationId xmlns:p14="http://schemas.microsoft.com/office/powerpoint/2010/main" val="3314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162050"/>
            <a:ext cx="5576887" cy="3136900"/>
          </a:xfrm>
        </p:spPr>
      </p:sp>
      <p:sp>
        <p:nvSpPr>
          <p:cNvPr id="3" name="Notes Placeholder 2"/>
          <p:cNvSpPr>
            <a:spLocks noGrp="1"/>
          </p:cNvSpPr>
          <p:nvPr>
            <p:ph type="body" idx="1"/>
          </p:nvPr>
        </p:nvSpPr>
        <p:spPr/>
        <p:txBody>
          <a:bodyPr/>
          <a:lstStyle/>
          <a:p>
            <a:pPr marL="228594" indent="-228594">
              <a:buAutoNum type="alphaLcParenR"/>
            </a:pPr>
            <a:r>
              <a:rPr lang="es-ES" altLang="en-US" sz="1200" b="1" dirty="0">
                <a:solidFill>
                  <a:srgbClr val="C00000"/>
                </a:solidFill>
                <a:latin typeface="Arial Narrow" panose="020B0606020202030204" pitchFamily="34" charset="0"/>
              </a:rPr>
              <a:t>En PVVIH con TB que usan </a:t>
            </a:r>
            <a:r>
              <a:rPr lang="es-ES" altLang="en-US" sz="1200" b="1" dirty="0" err="1">
                <a:solidFill>
                  <a:srgbClr val="C00000"/>
                </a:solidFill>
                <a:latin typeface="Arial Narrow" panose="020B0606020202030204" pitchFamily="34" charset="0"/>
              </a:rPr>
              <a:t>rifampicina</a:t>
            </a:r>
            <a:r>
              <a:rPr lang="es-ES" altLang="en-US" sz="1200" b="1" dirty="0">
                <a:solidFill>
                  <a:srgbClr val="C00000"/>
                </a:solidFill>
                <a:latin typeface="Arial Narrow" panose="020B0606020202030204" pitchFamily="34" charset="0"/>
              </a:rPr>
              <a:t>, la dosis de DTG debe aumentarse a 50 mg dos veces al día.</a:t>
            </a:r>
          </a:p>
          <a:p>
            <a:pPr marL="228594" indent="-228594">
              <a:buAutoNum type="alphaLcParenR"/>
            </a:pPr>
            <a:r>
              <a:rPr lang="es-ES" altLang="en-US" sz="1200" dirty="0">
                <a:latin typeface="Arial Narrow" panose="020B0606020202030204" pitchFamily="34" charset="0"/>
              </a:rPr>
              <a:t>NVP se puede usar en circunstancias especiales donde las opciones alternativas no están disponibles.</a:t>
            </a:r>
          </a:p>
          <a:p>
            <a:pPr marL="228594" indent="-228594">
              <a:buAutoNum type="alphaLcParenR"/>
            </a:pPr>
            <a:r>
              <a:rPr lang="es-ES" altLang="en-US" sz="1200" b="1" dirty="0">
                <a:solidFill>
                  <a:srgbClr val="C00000"/>
                </a:solidFill>
                <a:latin typeface="Arial Narrow" panose="020B0606020202030204" pitchFamily="34" charset="0"/>
              </a:rPr>
              <a:t>Si la prevalencia nacional de resistencia a medicamentos de pretratamiento con EFV excede el 10% o si no hay otras alternativas disponibles (ej. ATV/r)</a:t>
            </a:r>
          </a:p>
          <a:p>
            <a:pPr marL="228594" indent="-228594">
              <a:buAutoNum type="alphaLcParenR"/>
            </a:pPr>
            <a:r>
              <a:rPr lang="es-ES" altLang="en-US" sz="1200" dirty="0">
                <a:latin typeface="Arial Narrow" panose="020B0606020202030204" pitchFamily="34" charset="0"/>
              </a:rPr>
              <a:t>métodos anticonceptivos de acción prolongada y métodos anticonceptivos duales (anticonceptivo + preservativos)</a:t>
            </a:r>
          </a:p>
          <a:p>
            <a:r>
              <a:rPr lang="en-GB" altLang="en-US" sz="1400" b="1" dirty="0">
                <a:solidFill>
                  <a:schemeClr val="accent5">
                    <a:lumMod val="50000"/>
                  </a:schemeClr>
                </a:solidFill>
                <a:latin typeface="Arial Narrow" panose="020B0606020202030204" pitchFamily="34" charset="0"/>
                <a:ea typeface="MS Mincho" pitchFamily="49" charset="-128"/>
                <a:cs typeface="Arial Unicode MS" pitchFamily="34" charset="-128"/>
              </a:rPr>
              <a:t>TLD = TDF + 3TC + DTG; TLE = TDF + 3TC (or FTC) + EFV</a:t>
            </a:r>
            <a:endParaRPr lang="en-US" dirty="0"/>
          </a:p>
          <a:p>
            <a:r>
              <a:rPr lang="en-US" dirty="0"/>
              <a:t>TDF &amp; XTC are currently recommended as the preferred NRTI backbone for ART initiation</a:t>
            </a:r>
          </a:p>
          <a:p>
            <a:r>
              <a:rPr lang="en-US" dirty="0"/>
              <a:t>Large clinical evidence and programmatic advantages support the use of DTG as preferred 1st line option for all adults and adolescents  with HIV , including women and adolescents girls using consistent and reliable contraception.</a:t>
            </a:r>
          </a:p>
          <a:p>
            <a:r>
              <a:rPr lang="en-US" dirty="0"/>
              <a:t>Concerns regarding safety of DTG use during periconception period were recently identified, but are based  on limited data and has been closely investigated by WHO and other partners. </a:t>
            </a:r>
          </a:p>
          <a:p>
            <a:endParaRPr lang="en-US" dirty="0"/>
          </a:p>
        </p:txBody>
      </p:sp>
      <p:sp>
        <p:nvSpPr>
          <p:cNvPr id="4" name="Slide Number Placeholder 3"/>
          <p:cNvSpPr>
            <a:spLocks noGrp="1"/>
          </p:cNvSpPr>
          <p:nvPr>
            <p:ph type="sldNum" sz="quarter" idx="10"/>
          </p:nvPr>
        </p:nvSpPr>
        <p:spPr/>
        <p:txBody>
          <a:bodyPr/>
          <a:lstStyle/>
          <a:p>
            <a:fld id="{1D7B52CE-6724-4B31-9A0C-F4B45C3CD92F}" type="slidenum">
              <a:rPr lang="en-US" smtClean="0"/>
              <a:t>17</a:t>
            </a:fld>
            <a:endParaRPr lang="en-US"/>
          </a:p>
        </p:txBody>
      </p:sp>
    </p:spTree>
    <p:extLst>
      <p:ext uri="{BB962C8B-B14F-4D97-AF65-F5344CB8AC3E}">
        <p14:creationId xmlns:p14="http://schemas.microsoft.com/office/powerpoint/2010/main" val="327390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162050"/>
            <a:ext cx="5576887" cy="3136900"/>
          </a:xfrm>
        </p:spPr>
      </p:sp>
      <p:sp>
        <p:nvSpPr>
          <p:cNvPr id="3" name="Notes Placeholder 2"/>
          <p:cNvSpPr>
            <a:spLocks noGrp="1"/>
          </p:cNvSpPr>
          <p:nvPr>
            <p:ph type="body" idx="1"/>
          </p:nvPr>
        </p:nvSpPr>
        <p:spPr/>
        <p:txBody>
          <a:bodyPr/>
          <a:lstStyle/>
          <a:p>
            <a:pPr marL="228594" indent="-228594">
              <a:buAutoNum type="alphaLcParenR"/>
            </a:pPr>
            <a:r>
              <a:rPr lang="es-ES" altLang="en-US" sz="1200" b="1" dirty="0">
                <a:solidFill>
                  <a:srgbClr val="C00000"/>
                </a:solidFill>
                <a:latin typeface="Arial Narrow" panose="020B0606020202030204" pitchFamily="34" charset="0"/>
              </a:rPr>
              <a:t>En PVVIH con TB que usan </a:t>
            </a:r>
            <a:r>
              <a:rPr lang="es-ES" altLang="en-US" sz="1200" b="1" dirty="0" err="1">
                <a:solidFill>
                  <a:srgbClr val="C00000"/>
                </a:solidFill>
                <a:latin typeface="Arial Narrow" panose="020B0606020202030204" pitchFamily="34" charset="0"/>
              </a:rPr>
              <a:t>rifampicina</a:t>
            </a:r>
            <a:r>
              <a:rPr lang="es-ES" altLang="en-US" sz="1200" b="1" dirty="0">
                <a:solidFill>
                  <a:srgbClr val="C00000"/>
                </a:solidFill>
                <a:latin typeface="Arial Narrow" panose="020B0606020202030204" pitchFamily="34" charset="0"/>
              </a:rPr>
              <a:t>, la dosis de DTG debe aumentarse a 50 mg dos veces al día.</a:t>
            </a:r>
          </a:p>
          <a:p>
            <a:pPr marL="228594" indent="-228594">
              <a:buAutoNum type="alphaLcParenR"/>
            </a:pPr>
            <a:r>
              <a:rPr lang="es-ES" altLang="en-US" sz="1200" dirty="0">
                <a:latin typeface="Arial Narrow" panose="020B0606020202030204" pitchFamily="34" charset="0"/>
              </a:rPr>
              <a:t>NVP se puede usar en circunstancias especiales donde las opciones alternativas no están disponibles.</a:t>
            </a:r>
          </a:p>
          <a:p>
            <a:pPr marL="228594" indent="-228594">
              <a:buAutoNum type="alphaLcParenR"/>
            </a:pPr>
            <a:r>
              <a:rPr lang="es-ES" altLang="en-US" sz="1200" b="1" dirty="0">
                <a:solidFill>
                  <a:srgbClr val="C00000"/>
                </a:solidFill>
                <a:latin typeface="Arial Narrow" panose="020B0606020202030204" pitchFamily="34" charset="0"/>
              </a:rPr>
              <a:t>Si la prevalencia nacional de resistencia a medicamentos de pretratamiento con EFV excede el 10% o si no hay otras alternativas disponibles (ej. ATV/r)</a:t>
            </a:r>
          </a:p>
          <a:p>
            <a:pPr marL="228594" indent="-228594">
              <a:buAutoNum type="alphaLcParenR"/>
            </a:pPr>
            <a:r>
              <a:rPr lang="es-ES" altLang="en-US" sz="1200" dirty="0">
                <a:latin typeface="Arial Narrow" panose="020B0606020202030204" pitchFamily="34" charset="0"/>
              </a:rPr>
              <a:t>métodos anticonceptivos de acción prolongada y métodos anticonceptivos duales (anticonceptivo + preservativos)</a:t>
            </a:r>
          </a:p>
          <a:p>
            <a:r>
              <a:rPr lang="en-GB" altLang="en-US" sz="1400" b="1" dirty="0">
                <a:solidFill>
                  <a:schemeClr val="accent5">
                    <a:lumMod val="50000"/>
                  </a:schemeClr>
                </a:solidFill>
                <a:latin typeface="Arial Narrow" panose="020B0606020202030204" pitchFamily="34" charset="0"/>
                <a:ea typeface="MS Mincho" pitchFamily="49" charset="-128"/>
                <a:cs typeface="Arial Unicode MS" pitchFamily="34" charset="-128"/>
              </a:rPr>
              <a:t>TLD = TDF + 3TC + DTG; TLE = TDF + 3TC (or FTC) + EFV</a:t>
            </a:r>
            <a:endParaRPr lang="en-US" dirty="0"/>
          </a:p>
          <a:p>
            <a:r>
              <a:rPr lang="en-US" dirty="0"/>
              <a:t>TDF &amp; XTC are currently recommended as the preferred NRTI backbone for ART initiation</a:t>
            </a:r>
          </a:p>
          <a:p>
            <a:r>
              <a:rPr lang="en-US" dirty="0"/>
              <a:t>Large clinical evidence and programmatic advantages support the use of DTG as preferred 1st line option for all adults and adolescents  with HIV , including women and adolescents girls using consistent and reliable contraception.</a:t>
            </a:r>
          </a:p>
          <a:p>
            <a:r>
              <a:rPr lang="en-US" dirty="0"/>
              <a:t>Concerns regarding safety of DTG use during periconception period were recently identified, but are based  on limited data and has been closely investigated by WHO and other partners. </a:t>
            </a:r>
          </a:p>
          <a:p>
            <a:endParaRPr lang="en-US" dirty="0"/>
          </a:p>
        </p:txBody>
      </p:sp>
      <p:sp>
        <p:nvSpPr>
          <p:cNvPr id="4" name="Slide Number Placeholder 3"/>
          <p:cNvSpPr>
            <a:spLocks noGrp="1"/>
          </p:cNvSpPr>
          <p:nvPr>
            <p:ph type="sldNum" sz="quarter" idx="10"/>
          </p:nvPr>
        </p:nvSpPr>
        <p:spPr/>
        <p:txBody>
          <a:bodyPr/>
          <a:lstStyle/>
          <a:p>
            <a:fld id="{1D7B52CE-6724-4B31-9A0C-F4B45C3CD92F}" type="slidenum">
              <a:rPr lang="en-US" smtClean="0"/>
              <a:t>19</a:t>
            </a:fld>
            <a:endParaRPr lang="en-US"/>
          </a:p>
        </p:txBody>
      </p:sp>
    </p:spTree>
    <p:extLst>
      <p:ext uri="{BB962C8B-B14F-4D97-AF65-F5344CB8AC3E}">
        <p14:creationId xmlns:p14="http://schemas.microsoft.com/office/powerpoint/2010/main" val="1442857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162050"/>
            <a:ext cx="5576887" cy="3136900"/>
          </a:xfrm>
        </p:spPr>
      </p:sp>
      <p:sp>
        <p:nvSpPr>
          <p:cNvPr id="3" name="Notes Placeholder 2"/>
          <p:cNvSpPr>
            <a:spLocks noGrp="1"/>
          </p:cNvSpPr>
          <p:nvPr>
            <p:ph type="body" idx="1"/>
          </p:nvPr>
        </p:nvSpPr>
        <p:spPr/>
        <p:txBody>
          <a:bodyPr/>
          <a:lstStyle/>
          <a:p>
            <a:pPr marL="228594" indent="-228594">
              <a:buAutoNum type="alphaLcParenR"/>
            </a:pPr>
            <a:r>
              <a:rPr lang="es-ES" altLang="en-US" sz="1200" b="1" dirty="0">
                <a:solidFill>
                  <a:srgbClr val="C00000"/>
                </a:solidFill>
                <a:latin typeface="Arial Narrow" panose="020B0606020202030204" pitchFamily="34" charset="0"/>
              </a:rPr>
              <a:t>En PVVIH con TB que usan </a:t>
            </a:r>
            <a:r>
              <a:rPr lang="es-ES" altLang="en-US" sz="1200" b="1" dirty="0" err="1">
                <a:solidFill>
                  <a:srgbClr val="C00000"/>
                </a:solidFill>
                <a:latin typeface="Arial Narrow" panose="020B0606020202030204" pitchFamily="34" charset="0"/>
              </a:rPr>
              <a:t>rifampicina</a:t>
            </a:r>
            <a:r>
              <a:rPr lang="es-ES" altLang="en-US" sz="1200" b="1" dirty="0">
                <a:solidFill>
                  <a:srgbClr val="C00000"/>
                </a:solidFill>
                <a:latin typeface="Arial Narrow" panose="020B0606020202030204" pitchFamily="34" charset="0"/>
              </a:rPr>
              <a:t>, la dosis de DTG debe aumentarse a 50 mg dos veces al día.</a:t>
            </a:r>
          </a:p>
          <a:p>
            <a:pPr marL="228594" indent="-228594">
              <a:buAutoNum type="alphaLcParenR"/>
            </a:pPr>
            <a:r>
              <a:rPr lang="es-ES" altLang="en-US" sz="1200" dirty="0">
                <a:latin typeface="Arial Narrow" panose="020B0606020202030204" pitchFamily="34" charset="0"/>
              </a:rPr>
              <a:t>NVP se puede usar en circunstancias especiales donde las opciones alternativas no están disponibles.</a:t>
            </a:r>
          </a:p>
          <a:p>
            <a:pPr marL="228594" indent="-228594">
              <a:buAutoNum type="alphaLcParenR"/>
            </a:pPr>
            <a:r>
              <a:rPr lang="es-ES" altLang="en-US" sz="1200" b="1" dirty="0">
                <a:solidFill>
                  <a:srgbClr val="C00000"/>
                </a:solidFill>
                <a:latin typeface="Arial Narrow" panose="020B0606020202030204" pitchFamily="34" charset="0"/>
              </a:rPr>
              <a:t>Si la prevalencia nacional de resistencia a medicamentos de pretratamiento con EFV excede el 10% o si no hay otras alternativas disponibles (ej. ATV/r)</a:t>
            </a:r>
          </a:p>
          <a:p>
            <a:pPr marL="228594" indent="-228594">
              <a:buAutoNum type="alphaLcParenR"/>
            </a:pPr>
            <a:r>
              <a:rPr lang="es-ES" altLang="en-US" sz="1200" dirty="0">
                <a:latin typeface="Arial Narrow" panose="020B0606020202030204" pitchFamily="34" charset="0"/>
              </a:rPr>
              <a:t>métodos anticonceptivos de acción prolongada y métodos anticonceptivos duales (anticonceptivo + preservativos)</a:t>
            </a:r>
          </a:p>
          <a:p>
            <a:r>
              <a:rPr lang="en-GB" altLang="en-US" sz="1400" b="1" dirty="0">
                <a:solidFill>
                  <a:schemeClr val="accent5">
                    <a:lumMod val="50000"/>
                  </a:schemeClr>
                </a:solidFill>
                <a:latin typeface="Arial Narrow" panose="020B0606020202030204" pitchFamily="34" charset="0"/>
                <a:ea typeface="MS Mincho" pitchFamily="49" charset="-128"/>
                <a:cs typeface="Arial Unicode MS" pitchFamily="34" charset="-128"/>
              </a:rPr>
              <a:t>TLD = TDF + 3TC + DTG; TLE = TDF + 3TC (or FTC) + EFV</a:t>
            </a:r>
            <a:endParaRPr lang="en-US" dirty="0"/>
          </a:p>
          <a:p>
            <a:r>
              <a:rPr lang="en-US" dirty="0"/>
              <a:t>TDF &amp; XTC are currently recommended as the preferred NRTI backbone for ART initiation</a:t>
            </a:r>
          </a:p>
          <a:p>
            <a:r>
              <a:rPr lang="en-US" dirty="0"/>
              <a:t>Large clinical evidence and programmatic advantages support the use of DTG as preferred 1st line option for all adults and adolescents  with HIV , including women and adolescents girls using consistent and reliable contraception.</a:t>
            </a:r>
          </a:p>
          <a:p>
            <a:r>
              <a:rPr lang="en-US" dirty="0"/>
              <a:t>Concerns regarding safety of DTG use during periconception period were recently identified, but are based  on limited data and has been closely investigated by WHO and other partners. </a:t>
            </a:r>
          </a:p>
          <a:p>
            <a:endParaRPr lang="en-US" dirty="0"/>
          </a:p>
        </p:txBody>
      </p:sp>
      <p:sp>
        <p:nvSpPr>
          <p:cNvPr id="4" name="Slide Number Placeholder 3"/>
          <p:cNvSpPr>
            <a:spLocks noGrp="1"/>
          </p:cNvSpPr>
          <p:nvPr>
            <p:ph type="sldNum" sz="quarter" idx="10"/>
          </p:nvPr>
        </p:nvSpPr>
        <p:spPr/>
        <p:txBody>
          <a:bodyPr/>
          <a:lstStyle/>
          <a:p>
            <a:fld id="{1D7B52CE-6724-4B31-9A0C-F4B45C3CD92F}" type="slidenum">
              <a:rPr lang="en-US" smtClean="0"/>
              <a:t>20</a:t>
            </a:fld>
            <a:endParaRPr lang="en-US"/>
          </a:p>
        </p:txBody>
      </p:sp>
    </p:spTree>
    <p:extLst>
      <p:ext uri="{BB962C8B-B14F-4D97-AF65-F5344CB8AC3E}">
        <p14:creationId xmlns:p14="http://schemas.microsoft.com/office/powerpoint/2010/main" val="344347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75F49-2DB1-4A00-B7F2-FB59D6BD1871}" type="slidenum">
              <a:rPr lang="en-GB" smtClean="0"/>
              <a:t>22</a:t>
            </a:fld>
            <a:endParaRPr lang="en-GB"/>
          </a:p>
        </p:txBody>
      </p:sp>
    </p:spTree>
    <p:extLst>
      <p:ext uri="{BB962C8B-B14F-4D97-AF65-F5344CB8AC3E}">
        <p14:creationId xmlns:p14="http://schemas.microsoft.com/office/powerpoint/2010/main" val="273004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2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923218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98C1B-FF97-EA45-AC88-C65278B1FCDD}"/>
              </a:ext>
            </a:extLst>
          </p:cNvPr>
          <p:cNvSpPr>
            <a:spLocks noGrp="1"/>
          </p:cNvSpPr>
          <p:nvPr>
            <p:ph type="title" hasCustomPrompt="1"/>
          </p:nvPr>
        </p:nvSpPr>
        <p:spPr>
          <a:xfrm>
            <a:off x="839788" y="457200"/>
            <a:ext cx="3932237" cy="1600200"/>
          </a:xfrm>
        </p:spPr>
        <p:txBody>
          <a:bodyPr anchor="ctr">
            <a:normAutofit/>
          </a:bodyPr>
          <a:lstStyle>
            <a:lvl1pPr>
              <a:defRPr sz="2600" b="1"/>
            </a:lvl1pPr>
          </a:lstStyle>
          <a:p>
            <a:r>
              <a:rPr lang="es-ES" dirty="0"/>
              <a:t>Haga clic para agregar título</a:t>
            </a:r>
            <a:endParaRPr lang="es-ES_tradnl" dirty="0"/>
          </a:p>
        </p:txBody>
      </p:sp>
      <p:sp>
        <p:nvSpPr>
          <p:cNvPr id="3" name="Marcador de posición de imagen 2">
            <a:extLst>
              <a:ext uri="{FF2B5EF4-FFF2-40B4-BE49-F238E27FC236}">
                <a16:creationId xmlns:a16="http://schemas.microsoft.com/office/drawing/2014/main" id="{AFBC225E-E627-6D45-B848-586C83979A86}"/>
              </a:ext>
            </a:extLst>
          </p:cNvPr>
          <p:cNvSpPr>
            <a:spLocks noGrp="1"/>
          </p:cNvSpPr>
          <p:nvPr>
            <p:ph type="pic" idx="1" hasCustomPrompt="1"/>
          </p:nvPr>
        </p:nvSpPr>
        <p:spPr>
          <a:xfrm>
            <a:off x="5183188" y="987425"/>
            <a:ext cx="6172200" cy="40777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Agregue </a:t>
            </a:r>
            <a:r>
              <a:rPr lang="es-ES_tradnl"/>
              <a:t>una i</a:t>
            </a:r>
            <a:endParaRPr lang="es-ES_tradnl" dirty="0"/>
          </a:p>
        </p:txBody>
      </p:sp>
      <p:sp>
        <p:nvSpPr>
          <p:cNvPr id="4" name="Marcador de texto 3">
            <a:extLst>
              <a:ext uri="{FF2B5EF4-FFF2-40B4-BE49-F238E27FC236}">
                <a16:creationId xmlns:a16="http://schemas.microsoft.com/office/drawing/2014/main" id="{7B413F37-302E-B94B-A5D6-E3FFE6747545}"/>
              </a:ext>
            </a:extLst>
          </p:cNvPr>
          <p:cNvSpPr>
            <a:spLocks noGrp="1"/>
          </p:cNvSpPr>
          <p:nvPr>
            <p:ph type="body" sz="half" idx="2"/>
          </p:nvPr>
        </p:nvSpPr>
        <p:spPr>
          <a:xfrm>
            <a:off x="839788" y="2057400"/>
            <a:ext cx="3932237" cy="31891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B6C6AF5B-E8D3-8740-8BC5-0A2A04543C34}"/>
              </a:ext>
            </a:extLst>
          </p:cNvPr>
          <p:cNvPicPr>
            <a:picLocks noChangeAspect="1"/>
          </p:cNvPicPr>
          <p:nvPr userDrawn="1"/>
        </p:nvPicPr>
        <p:blipFill>
          <a:blip r:embed="rId3"/>
          <a:stretch>
            <a:fillRect/>
          </a:stretch>
        </p:blipFill>
        <p:spPr>
          <a:xfrm>
            <a:off x="9405570" y="4158283"/>
            <a:ext cx="1867711" cy="1813809"/>
          </a:xfrm>
          <a:prstGeom prst="rect">
            <a:avLst/>
          </a:prstGeom>
        </p:spPr>
      </p:pic>
    </p:spTree>
    <p:extLst>
      <p:ext uri="{BB962C8B-B14F-4D97-AF65-F5344CB8AC3E}">
        <p14:creationId xmlns:p14="http://schemas.microsoft.com/office/powerpoint/2010/main" val="4243889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78177E28-9674-284C-B307-D80B20EDD67F}"/>
              </a:ext>
            </a:extLst>
          </p:cNvPr>
          <p:cNvSpPr>
            <a:spLocks noGrp="1"/>
          </p:cNvSpPr>
          <p:nvPr>
            <p:ph type="pic" idx="1" hasCustomPrompt="1"/>
          </p:nvPr>
        </p:nvSpPr>
        <p:spPr>
          <a:xfrm>
            <a:off x="851030" y="4736892"/>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4" name="Marcador de posición de imagen 2">
            <a:extLst>
              <a:ext uri="{FF2B5EF4-FFF2-40B4-BE49-F238E27FC236}">
                <a16:creationId xmlns:a16="http://schemas.microsoft.com/office/drawing/2014/main" id="{71192B85-6664-5941-806E-D0BD61D78352}"/>
              </a:ext>
            </a:extLst>
          </p:cNvPr>
          <p:cNvSpPr>
            <a:spLocks noGrp="1"/>
          </p:cNvSpPr>
          <p:nvPr>
            <p:ph type="pic" idx="10" hasCustomPrompt="1"/>
          </p:nvPr>
        </p:nvSpPr>
        <p:spPr>
          <a:xfrm>
            <a:off x="4607315"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6" name="Marcador de posición de imagen 2">
            <a:extLst>
              <a:ext uri="{FF2B5EF4-FFF2-40B4-BE49-F238E27FC236}">
                <a16:creationId xmlns:a16="http://schemas.microsoft.com/office/drawing/2014/main" id="{3687A566-8293-7F41-BC72-263C14BE6FEC}"/>
              </a:ext>
            </a:extLst>
          </p:cNvPr>
          <p:cNvSpPr>
            <a:spLocks noGrp="1"/>
          </p:cNvSpPr>
          <p:nvPr>
            <p:ph type="pic" idx="11" hasCustomPrompt="1"/>
          </p:nvPr>
        </p:nvSpPr>
        <p:spPr>
          <a:xfrm>
            <a:off x="8363601"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Tree>
    <p:extLst>
      <p:ext uri="{BB962C8B-B14F-4D97-AF65-F5344CB8AC3E}">
        <p14:creationId xmlns:p14="http://schemas.microsoft.com/office/powerpoint/2010/main" val="372204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7F13-1D2B-4CC1-96F2-D528AD5FB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7BA86-24E1-42FA-802E-9E6D8314A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A6B06D-71AD-4F38-A66A-41D499AEC2B2}"/>
              </a:ext>
            </a:extLst>
          </p:cNvPr>
          <p:cNvSpPr>
            <a:spLocks noGrp="1"/>
          </p:cNvSpPr>
          <p:nvPr>
            <p:ph type="dt" sz="half" idx="10"/>
          </p:nvPr>
        </p:nvSpPr>
        <p:spPr/>
        <p:txBody>
          <a:bodyPr/>
          <a:lstStyle/>
          <a:p>
            <a:fld id="{CD4ABBEE-30C3-4378-B669-7527D9367B0D}" type="datetimeFigureOut">
              <a:rPr lang="en-US" smtClean="0"/>
              <a:t>12/3/2019</a:t>
            </a:fld>
            <a:endParaRPr lang="en-US"/>
          </a:p>
        </p:txBody>
      </p:sp>
      <p:sp>
        <p:nvSpPr>
          <p:cNvPr id="5" name="Footer Placeholder 4">
            <a:extLst>
              <a:ext uri="{FF2B5EF4-FFF2-40B4-BE49-F238E27FC236}">
                <a16:creationId xmlns:a16="http://schemas.microsoft.com/office/drawing/2014/main" id="{C4B12A0F-1A88-481E-BD61-77BCCA391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000AC-8B40-46DF-AEA5-A9503A723385}"/>
              </a:ext>
            </a:extLst>
          </p:cNvPr>
          <p:cNvSpPr>
            <a:spLocks noGrp="1"/>
          </p:cNvSpPr>
          <p:nvPr>
            <p:ph type="sldNum" sz="quarter" idx="12"/>
          </p:nvPr>
        </p:nvSpPr>
        <p:spPr/>
        <p:txBody>
          <a:bodyPr/>
          <a:lstStyle/>
          <a:p>
            <a:fld id="{A17E9179-6683-4781-945E-BD44EC15E84B}" type="slidenum">
              <a:rPr lang="en-US" smtClean="0"/>
              <a:t>‹Nº›</a:t>
            </a:fld>
            <a:endParaRPr lang="en-US"/>
          </a:p>
        </p:txBody>
      </p:sp>
    </p:spTree>
    <p:extLst>
      <p:ext uri="{BB962C8B-B14F-4D97-AF65-F5344CB8AC3E}">
        <p14:creationId xmlns:p14="http://schemas.microsoft.com/office/powerpoint/2010/main" val="2702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57B27-CE6E-4F32-BB51-E28C68343EA9}"/>
              </a:ext>
            </a:extLst>
          </p:cNvPr>
          <p:cNvSpPr>
            <a:spLocks noGrp="1"/>
          </p:cNvSpPr>
          <p:nvPr>
            <p:ph type="dt" sz="half" idx="10"/>
          </p:nvPr>
        </p:nvSpPr>
        <p:spPr/>
        <p:txBody>
          <a:bodyPr/>
          <a:lstStyle/>
          <a:p>
            <a:fld id="{CD4ABBEE-30C3-4378-B669-7527D9367B0D}" type="datetimeFigureOut">
              <a:rPr lang="en-US" smtClean="0"/>
              <a:t>12/3/2019</a:t>
            </a:fld>
            <a:endParaRPr lang="en-US"/>
          </a:p>
        </p:txBody>
      </p:sp>
      <p:sp>
        <p:nvSpPr>
          <p:cNvPr id="3" name="Footer Placeholder 2">
            <a:extLst>
              <a:ext uri="{FF2B5EF4-FFF2-40B4-BE49-F238E27FC236}">
                <a16:creationId xmlns:a16="http://schemas.microsoft.com/office/drawing/2014/main" id="{7C9850BD-11AE-4005-AF96-4A14AFB8F9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C1651-90A5-4F8B-8328-F05CC6562C00}"/>
              </a:ext>
            </a:extLst>
          </p:cNvPr>
          <p:cNvSpPr>
            <a:spLocks noGrp="1"/>
          </p:cNvSpPr>
          <p:nvPr>
            <p:ph type="sldNum" sz="quarter" idx="12"/>
          </p:nvPr>
        </p:nvSpPr>
        <p:spPr/>
        <p:txBody>
          <a:bodyPr/>
          <a:lstStyle/>
          <a:p>
            <a:fld id="{A17E9179-6683-4781-945E-BD44EC15E84B}" type="slidenum">
              <a:rPr lang="en-US" smtClean="0"/>
              <a:t>‹Nº›</a:t>
            </a:fld>
            <a:endParaRPr lang="en-US"/>
          </a:p>
        </p:txBody>
      </p:sp>
    </p:spTree>
    <p:extLst>
      <p:ext uri="{BB962C8B-B14F-4D97-AF65-F5344CB8AC3E}">
        <p14:creationId xmlns:p14="http://schemas.microsoft.com/office/powerpoint/2010/main" val="186251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12987" y="1743583"/>
            <a:ext cx="4992793" cy="249299"/>
          </a:xfrm>
          <a:prstGeom prst="rect">
            <a:avLst/>
          </a:prstGeom>
        </p:spPr>
        <p:txBody>
          <a:bodyPr wrap="square" lIns="0" tIns="0" rIns="0" bIns="0">
            <a:spAutoFit/>
          </a:bodyPr>
          <a:lstStyle>
            <a:lvl1pPr>
              <a:defRPr sz="1800" b="0" i="0">
                <a:solidFill>
                  <a:srgbClr val="1E4289"/>
                </a:solidFill>
                <a:latin typeface="Times New Roman"/>
                <a:cs typeface="Times New Roman"/>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6754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FFEFE43-8F4D-4A4D-BD9C-A73D97E0E700}"/>
              </a:ext>
            </a:extLst>
          </p:cNvPr>
          <p:cNvSpPr>
            <a:spLocks noGrp="1"/>
          </p:cNvSpPr>
          <p:nvPr>
            <p:ph type="title" hasCustomPrompt="1"/>
          </p:nvPr>
        </p:nvSpPr>
        <p:spPr>
          <a:xfrm>
            <a:off x="3792511" y="2480873"/>
            <a:ext cx="4377129" cy="1600200"/>
          </a:xfrm>
        </p:spPr>
        <p:txBody>
          <a:bodyPr anchor="ctr">
            <a:normAutofit/>
          </a:bodyPr>
          <a:lstStyle>
            <a:lvl1pPr algn="ctr">
              <a:defRPr sz="32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2014037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3600696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1062190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p:txBody>
          <a:bodyPr>
            <a:normAutofit/>
          </a:bodyPr>
          <a:lstStyle>
            <a:lvl1pPr>
              <a:defRPr sz="3400"/>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p:txBody>
          <a:bodyPr/>
          <a:lstStyle/>
          <a:p>
            <a:pPr lvl="0"/>
            <a:r>
              <a:rPr lang="es-ES"/>
              <a:t>Haga clic para modificar el estilo de texto del patrón</a:t>
            </a:r>
          </a:p>
        </p:txBody>
      </p:sp>
    </p:spTree>
    <p:extLst>
      <p:ext uri="{BB962C8B-B14F-4D97-AF65-F5344CB8AC3E}">
        <p14:creationId xmlns:p14="http://schemas.microsoft.com/office/powerpoint/2010/main" val="1941768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a:xfrm>
            <a:off x="838199" y="365125"/>
            <a:ext cx="10014679" cy="1325563"/>
          </a:xfrm>
        </p:spPr>
        <p:txBody>
          <a:body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a:xfrm>
            <a:off x="838200" y="1825625"/>
            <a:ext cx="10014678" cy="3615805"/>
          </a:xfrm>
        </p:spPr>
        <p:txBody>
          <a:bodyPr/>
          <a:lstStyle/>
          <a:p>
            <a:pPr lvl="0"/>
            <a:r>
              <a:rPr lang="es-ES"/>
              <a:t>Haga clic para modificar el estilo de texto del patrón</a:t>
            </a:r>
          </a:p>
        </p:txBody>
      </p:sp>
    </p:spTree>
    <p:extLst>
      <p:ext uri="{BB962C8B-B14F-4D97-AF65-F5344CB8AC3E}">
        <p14:creationId xmlns:p14="http://schemas.microsoft.com/office/powerpoint/2010/main" val="247452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8838512-EBB7-9349-8010-4827814A5C22}"/>
              </a:ext>
            </a:extLst>
          </p:cNvPr>
          <p:cNvSpPr>
            <a:spLocks noGrp="1"/>
          </p:cNvSpPr>
          <p:nvPr>
            <p:ph type="title" hasCustomPrompt="1"/>
          </p:nvPr>
        </p:nvSpPr>
        <p:spPr>
          <a:xfrm>
            <a:off x="4706910" y="3979889"/>
            <a:ext cx="6490741" cy="1600200"/>
          </a:xfrm>
        </p:spPr>
        <p:txBody>
          <a:bodyPr anchor="ctr">
            <a:normAutofit/>
          </a:bodyPr>
          <a:lstStyle>
            <a:lvl1pPr algn="ctr">
              <a:defRPr sz="3600" b="1"/>
            </a:lvl1pPr>
          </a:lstStyle>
          <a:p>
            <a:r>
              <a:rPr lang="es-ES" dirty="0"/>
              <a:t>Haga clic para agregar frase relevante</a:t>
            </a:r>
            <a:endParaRPr lang="es-ES_tradnl" dirty="0"/>
          </a:p>
        </p:txBody>
      </p:sp>
    </p:spTree>
    <p:extLst>
      <p:ext uri="{BB962C8B-B14F-4D97-AF65-F5344CB8AC3E}">
        <p14:creationId xmlns:p14="http://schemas.microsoft.com/office/powerpoint/2010/main" val="1084133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838200" y="365126"/>
            <a:ext cx="8875426" cy="819098"/>
          </a:xfrm>
        </p:spPr>
        <p:txBody>
          <a:bodyPr>
            <a:normAutofit/>
          </a:bodyPr>
          <a:lstStyle>
            <a:lvl1pPr>
              <a:defRPr sz="2600" b="1"/>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6692F987-9445-1245-8890-4C4ED2B5EA2B}"/>
              </a:ext>
            </a:extLst>
          </p:cNvPr>
          <p:cNvSpPr>
            <a:spLocks noGrp="1"/>
          </p:cNvSpPr>
          <p:nvPr>
            <p:ph sz="half" idx="1"/>
          </p:nvPr>
        </p:nvSpPr>
        <p:spPr>
          <a:xfrm>
            <a:off x="838200" y="1495841"/>
            <a:ext cx="5181600" cy="2506533"/>
          </a:xfrm>
        </p:spPr>
        <p:txBody>
          <a:bodyPr/>
          <a:lstStyle/>
          <a:p>
            <a:pPr lvl="0"/>
            <a:r>
              <a:rPr lang="es-ES"/>
              <a:t>Haga clic para modificar el estilo de texto del patrón</a:t>
            </a:r>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172200" y="1495842"/>
            <a:ext cx="5181600" cy="2506532"/>
          </a:xfrm>
        </p:spPr>
        <p:txBody>
          <a:bodyPr/>
          <a:lstStyle/>
          <a:p>
            <a:pPr lvl="0"/>
            <a:r>
              <a:rPr lang="es-ES"/>
              <a:t>Haga clic para modificar el estilo de texto del patrón</a:t>
            </a:r>
          </a:p>
        </p:txBody>
      </p:sp>
    </p:spTree>
    <p:extLst>
      <p:ext uri="{BB962C8B-B14F-4D97-AF65-F5344CB8AC3E}">
        <p14:creationId xmlns:p14="http://schemas.microsoft.com/office/powerpoint/2010/main" val="3417878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490069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0B5BA9-8520-E347-B083-7131131EFED6}"/>
              </a:ext>
            </a:extLst>
          </p:cNvPr>
          <p:cNvSpPr>
            <a:spLocks noGrp="1"/>
          </p:cNvSpPr>
          <p:nvPr>
            <p:ph type="title"/>
          </p:nvPr>
        </p:nvSpPr>
        <p:spPr>
          <a:xfrm>
            <a:off x="838200" y="365125"/>
            <a:ext cx="887542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id="{AA1AA9CD-684C-A747-84C1-4FE28F4F1B43}"/>
              </a:ext>
            </a:extLst>
          </p:cNvPr>
          <p:cNvSpPr>
            <a:spLocks noGrp="1"/>
          </p:cNvSpPr>
          <p:nvPr>
            <p:ph type="body" idx="1"/>
          </p:nvPr>
        </p:nvSpPr>
        <p:spPr>
          <a:xfrm>
            <a:off x="838200" y="1825625"/>
            <a:ext cx="8875426"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241444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0" r:id="rId5"/>
    <p:sldLayoutId id="2147483661" r:id="rId6"/>
    <p:sldLayoutId id="2147483655" r:id="rId7"/>
    <p:sldLayoutId id="2147483652" r:id="rId8"/>
    <p:sldLayoutId id="2147483663" r:id="rId9"/>
    <p:sldLayoutId id="2147483664" r:id="rId10"/>
    <p:sldLayoutId id="2147483657" r:id="rId11"/>
    <p:sldLayoutId id="2147483665" r:id="rId12"/>
    <p:sldLayoutId id="2147483666" r:id="rId13"/>
    <p:sldLayoutId id="2147483667" r:id="rId14"/>
    <p:sldLayoutId id="2147483669" r:id="rId1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3400" kern="1200">
          <a:solidFill>
            <a:srgbClr val="F3903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www.who.int/hiv/pub/guidelines/advanced-HIV-disease/en/" TargetMode="External"/><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hiv/pub/arv/en/" TargetMode="External"/><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rodrigueze@paho.org" TargetMode="External"/><Relationship Id="rId2" Type="http://schemas.openxmlformats.org/officeDocument/2006/relationships/hyperlink" Target="mailto:ravasigi@paho.org" TargetMode="External"/><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paho.org/hq/index.php?option=com_docman&amp;view=download&amp;alias=46901-antiretrovirals-valid-until-31-dec-2021&amp;category_slug=product-list-references-prices-8778&amp;Itemid=270&amp;lang=e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3.tiff"/><Relationship Id="rId5" Type="http://schemas.openxmlformats.org/officeDocument/2006/relationships/chart" Target="../charts/chart7.xml"/><Relationship Id="rId4" Type="http://schemas.openxmlformats.org/officeDocument/2006/relationships/hyperlink" Target="https://www.medspal.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www.who.int/hiv/pub/arv/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who.int/hiv/pub/arv/en/" TargetMode="Externa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34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D2FE09DE-4CEF-4D66-9B48-FFE169C5C3B6}"/>
              </a:ext>
            </a:extLst>
          </p:cNvPr>
          <p:cNvPicPr>
            <a:picLocks noChangeAspect="1"/>
          </p:cNvPicPr>
          <p:nvPr/>
        </p:nvPicPr>
        <p:blipFill>
          <a:blip r:embed="rId2"/>
          <a:stretch>
            <a:fillRect/>
          </a:stretch>
        </p:blipFill>
        <p:spPr>
          <a:xfrm>
            <a:off x="9849853" y="6293114"/>
            <a:ext cx="1926805" cy="399011"/>
          </a:xfrm>
          <a:prstGeom prst="rect">
            <a:avLst/>
          </a:prstGeom>
        </p:spPr>
      </p:pic>
      <p:pic>
        <p:nvPicPr>
          <p:cNvPr id="3" name="Imagen 2" descr="Un hombre con un texto en blanco&#10;&#10;Descripción generada automáticamente">
            <a:extLst>
              <a:ext uri="{FF2B5EF4-FFF2-40B4-BE49-F238E27FC236}">
                <a16:creationId xmlns:a16="http://schemas.microsoft.com/office/drawing/2014/main" id="{F8F9F787-3DC8-4D4A-8522-656D1B82017E}"/>
              </a:ext>
            </a:extLst>
          </p:cNvPr>
          <p:cNvPicPr>
            <a:picLocks noChangeAspect="1"/>
          </p:cNvPicPr>
          <p:nvPr/>
        </p:nvPicPr>
        <p:blipFill>
          <a:blip r:embed="rId3"/>
          <a:stretch>
            <a:fillRect/>
          </a:stretch>
        </p:blipFill>
        <p:spPr>
          <a:xfrm>
            <a:off x="4395438" y="650597"/>
            <a:ext cx="5642517" cy="5642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042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31C8-5231-472E-A676-D354830BFEEB}"/>
              </a:ext>
            </a:extLst>
          </p:cNvPr>
          <p:cNvSpPr>
            <a:spLocks noGrp="1"/>
          </p:cNvSpPr>
          <p:nvPr>
            <p:ph type="title"/>
          </p:nvPr>
        </p:nvSpPr>
        <p:spPr>
          <a:xfrm>
            <a:off x="633844" y="253812"/>
            <a:ext cx="10845210" cy="846987"/>
          </a:xfrm>
        </p:spPr>
        <p:txBody>
          <a:bodyPr>
            <a:normAutofit/>
          </a:bodyPr>
          <a:lstStyle/>
          <a:p>
            <a:pPr algn="ctr"/>
            <a:r>
              <a:rPr lang="en-US" sz="3600" b="1" dirty="0" err="1">
                <a:solidFill>
                  <a:srgbClr val="0070C0"/>
                </a:solidFill>
                <a:latin typeface="+mn-lt"/>
              </a:rPr>
              <a:t>Evolución</a:t>
            </a:r>
            <a:r>
              <a:rPr lang="en-US" sz="3600" b="1" dirty="0">
                <a:solidFill>
                  <a:srgbClr val="0070C0"/>
                </a:solidFill>
                <a:latin typeface="+mn-lt"/>
              </a:rPr>
              <a:t> directrices OMS (2013-2019)</a:t>
            </a:r>
          </a:p>
        </p:txBody>
      </p:sp>
      <p:sp>
        <p:nvSpPr>
          <p:cNvPr id="4" name="Right Arrow 3">
            <a:extLst>
              <a:ext uri="{FF2B5EF4-FFF2-40B4-BE49-F238E27FC236}">
                <a16:creationId xmlns:a16="http://schemas.microsoft.com/office/drawing/2014/main" id="{F89FBAD2-3444-E34B-BE7A-BBB83DC5D744}"/>
              </a:ext>
            </a:extLst>
          </p:cNvPr>
          <p:cNvSpPr/>
          <p:nvPr/>
        </p:nvSpPr>
        <p:spPr>
          <a:xfrm>
            <a:off x="318053" y="3551580"/>
            <a:ext cx="11582400" cy="662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2013                                                          2015                                                       2017                                                          2019</a:t>
            </a:r>
          </a:p>
        </p:txBody>
      </p:sp>
      <p:pic>
        <p:nvPicPr>
          <p:cNvPr id="5" name="Picture 2">
            <a:extLst>
              <a:ext uri="{FF2B5EF4-FFF2-40B4-BE49-F238E27FC236}">
                <a16:creationId xmlns:a16="http://schemas.microsoft.com/office/drawing/2014/main" id="{29668BF6-BF22-5247-A5F2-36A3BF987C6E}"/>
              </a:ext>
            </a:extLst>
          </p:cNvPr>
          <p:cNvPicPr>
            <a:picLocks noChangeAspect="1" noChangeArrowheads="1"/>
          </p:cNvPicPr>
          <p:nvPr/>
        </p:nvPicPr>
        <p:blipFill rotWithShape="1">
          <a:blip r:embed="rId2" cstate="print"/>
          <a:srcRect l="64454" t="11426" r="13515" b="4199"/>
          <a:stretch/>
        </p:blipFill>
        <p:spPr bwMode="auto">
          <a:xfrm>
            <a:off x="442330" y="2232527"/>
            <a:ext cx="843676" cy="1189067"/>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6" name="TextBox 5">
            <a:extLst>
              <a:ext uri="{FF2B5EF4-FFF2-40B4-BE49-F238E27FC236}">
                <a16:creationId xmlns:a16="http://schemas.microsoft.com/office/drawing/2014/main" id="{4015696C-4241-A94F-BB01-2FB4751EC122}"/>
              </a:ext>
            </a:extLst>
          </p:cNvPr>
          <p:cNvSpPr txBox="1"/>
          <p:nvPr/>
        </p:nvSpPr>
        <p:spPr>
          <a:xfrm>
            <a:off x="1444488" y="2642394"/>
            <a:ext cx="1183337" cy="400110"/>
          </a:xfrm>
          <a:prstGeom prst="rect">
            <a:avLst/>
          </a:prstGeom>
          <a:noFill/>
        </p:spPr>
        <p:txBody>
          <a:bodyPr wrap="none" rtlCol="0">
            <a:spAutoFit/>
          </a:bodyPr>
          <a:lstStyle/>
          <a:p>
            <a:r>
              <a:rPr lang="en-US" sz="2000" dirty="0"/>
              <a:t>CD4 &gt;500</a:t>
            </a:r>
          </a:p>
        </p:txBody>
      </p:sp>
      <p:pic>
        <p:nvPicPr>
          <p:cNvPr id="7" name="Picture 2">
            <a:extLst>
              <a:ext uri="{FF2B5EF4-FFF2-40B4-BE49-F238E27FC236}">
                <a16:creationId xmlns:a16="http://schemas.microsoft.com/office/drawing/2014/main" id="{6CC6D542-E38C-D44D-B028-E2BE14AB6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067" y="2232527"/>
            <a:ext cx="884244" cy="1198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8" name="TextBox 7">
            <a:extLst>
              <a:ext uri="{FF2B5EF4-FFF2-40B4-BE49-F238E27FC236}">
                <a16:creationId xmlns:a16="http://schemas.microsoft.com/office/drawing/2014/main" id="{FA45289C-E615-5E4E-A604-131B948C61E8}"/>
              </a:ext>
            </a:extLst>
          </p:cNvPr>
          <p:cNvSpPr txBox="1"/>
          <p:nvPr/>
        </p:nvSpPr>
        <p:spPr>
          <a:xfrm>
            <a:off x="4914365" y="2642393"/>
            <a:ext cx="1919643" cy="707886"/>
          </a:xfrm>
          <a:prstGeom prst="rect">
            <a:avLst/>
          </a:prstGeom>
          <a:noFill/>
        </p:spPr>
        <p:txBody>
          <a:bodyPr wrap="square" rtlCol="0">
            <a:spAutoFit/>
          </a:bodyPr>
          <a:lstStyle/>
          <a:p>
            <a:r>
              <a:rPr lang="en-US" sz="2000" dirty="0"/>
              <a:t>“</a:t>
            </a:r>
            <a:r>
              <a:rPr lang="en-US" sz="2000" dirty="0" err="1"/>
              <a:t>tratamiento</a:t>
            </a:r>
            <a:r>
              <a:rPr lang="en-US" sz="2000" dirty="0"/>
              <a:t> para </a:t>
            </a:r>
            <a:r>
              <a:rPr lang="en-US" sz="2000" dirty="0" err="1"/>
              <a:t>todos</a:t>
            </a:r>
            <a:r>
              <a:rPr lang="en-US" sz="2000" dirty="0"/>
              <a:t>”</a:t>
            </a:r>
          </a:p>
        </p:txBody>
      </p:sp>
      <p:pic>
        <p:nvPicPr>
          <p:cNvPr id="9" name="Picture 8">
            <a:extLst>
              <a:ext uri="{FF2B5EF4-FFF2-40B4-BE49-F238E27FC236}">
                <a16:creationId xmlns:a16="http://schemas.microsoft.com/office/drawing/2014/main" id="{BB2EF329-BF83-5A45-B4DE-BBA5CF3DFD82}"/>
              </a:ext>
            </a:extLst>
          </p:cNvPr>
          <p:cNvPicPr>
            <a:picLocks noChangeAspect="1"/>
          </p:cNvPicPr>
          <p:nvPr/>
        </p:nvPicPr>
        <p:blipFill>
          <a:blip r:embed="rId4"/>
          <a:stretch>
            <a:fillRect/>
          </a:stretch>
        </p:blipFill>
        <p:spPr>
          <a:xfrm>
            <a:off x="7026761" y="2232527"/>
            <a:ext cx="836040" cy="1254060"/>
          </a:xfrm>
          <a:prstGeom prst="rect">
            <a:avLst/>
          </a:prstGeom>
        </p:spPr>
      </p:pic>
      <p:sp>
        <p:nvSpPr>
          <p:cNvPr id="12" name="TextBox 11">
            <a:extLst>
              <a:ext uri="{FF2B5EF4-FFF2-40B4-BE49-F238E27FC236}">
                <a16:creationId xmlns:a16="http://schemas.microsoft.com/office/drawing/2014/main" id="{AE7195BA-4083-B34C-95AC-C9D360F34572}"/>
              </a:ext>
            </a:extLst>
          </p:cNvPr>
          <p:cNvSpPr txBox="1"/>
          <p:nvPr/>
        </p:nvSpPr>
        <p:spPr>
          <a:xfrm>
            <a:off x="1499925" y="4460454"/>
            <a:ext cx="2408160" cy="1323439"/>
          </a:xfrm>
          <a:prstGeom prst="rect">
            <a:avLst/>
          </a:prstGeom>
          <a:noFill/>
        </p:spPr>
        <p:txBody>
          <a:bodyPr wrap="none" rtlCol="0">
            <a:spAutoFit/>
          </a:bodyPr>
          <a:lstStyle/>
          <a:p>
            <a:r>
              <a:rPr lang="en-US" sz="2000" dirty="0" err="1"/>
              <a:t>Tratamiento</a:t>
            </a:r>
            <a:r>
              <a:rPr lang="en-US" sz="2000" dirty="0"/>
              <a:t> 2.0</a:t>
            </a:r>
          </a:p>
          <a:p>
            <a:r>
              <a:rPr lang="en-US" sz="2000" dirty="0"/>
              <a:t>(2011-2013)</a:t>
            </a:r>
          </a:p>
          <a:p>
            <a:r>
              <a:rPr lang="en-US" sz="2000" b="1" dirty="0" err="1">
                <a:solidFill>
                  <a:srgbClr val="C00000"/>
                </a:solidFill>
              </a:rPr>
              <a:t>Transición</a:t>
            </a:r>
            <a:r>
              <a:rPr lang="en-US" sz="2000" b="1" dirty="0">
                <a:solidFill>
                  <a:srgbClr val="C00000"/>
                </a:solidFill>
              </a:rPr>
              <a:t> TLE/TEE</a:t>
            </a:r>
          </a:p>
          <a:p>
            <a:r>
              <a:rPr lang="en-US" sz="2000" b="1" dirty="0">
                <a:solidFill>
                  <a:srgbClr val="C00000"/>
                </a:solidFill>
              </a:rPr>
              <a:t>(ARVs </a:t>
            </a:r>
            <a:r>
              <a:rPr lang="en-US" sz="2000" b="1" dirty="0" err="1">
                <a:solidFill>
                  <a:srgbClr val="C00000"/>
                </a:solidFill>
              </a:rPr>
              <a:t>coformulados</a:t>
            </a:r>
            <a:r>
              <a:rPr lang="en-US" sz="2000" b="1" dirty="0">
                <a:solidFill>
                  <a:srgbClr val="C00000"/>
                </a:solidFill>
              </a:rPr>
              <a:t>)</a:t>
            </a:r>
          </a:p>
        </p:txBody>
      </p:sp>
      <p:pic>
        <p:nvPicPr>
          <p:cNvPr id="13" name="Picture 2">
            <a:extLst>
              <a:ext uri="{FF2B5EF4-FFF2-40B4-BE49-F238E27FC236}">
                <a16:creationId xmlns:a16="http://schemas.microsoft.com/office/drawing/2014/main" id="{F4E2AD76-DA28-4544-AF40-EC0A23AB1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672" y="4295101"/>
            <a:ext cx="884244" cy="1198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14" name="TextBox 13">
            <a:extLst>
              <a:ext uri="{FF2B5EF4-FFF2-40B4-BE49-F238E27FC236}">
                <a16:creationId xmlns:a16="http://schemas.microsoft.com/office/drawing/2014/main" id="{8EAA788E-2CDE-A448-9706-13E3EEDAD916}"/>
              </a:ext>
            </a:extLst>
          </p:cNvPr>
          <p:cNvSpPr txBox="1"/>
          <p:nvPr/>
        </p:nvSpPr>
        <p:spPr>
          <a:xfrm>
            <a:off x="4914365" y="4769507"/>
            <a:ext cx="1676421" cy="707886"/>
          </a:xfrm>
          <a:prstGeom prst="rect">
            <a:avLst/>
          </a:prstGeom>
          <a:noFill/>
        </p:spPr>
        <p:txBody>
          <a:bodyPr wrap="none" rtlCol="0">
            <a:spAutoFit/>
          </a:bodyPr>
          <a:lstStyle/>
          <a:p>
            <a:r>
              <a:rPr lang="en-US" sz="2000" dirty="0"/>
              <a:t>TLE/TEE</a:t>
            </a:r>
          </a:p>
          <a:p>
            <a:r>
              <a:rPr lang="en-US" sz="2000" dirty="0"/>
              <a:t>(</a:t>
            </a:r>
            <a:r>
              <a:rPr lang="en-US" sz="2000" b="1" dirty="0">
                <a:solidFill>
                  <a:srgbClr val="C00000"/>
                </a:solidFill>
              </a:rPr>
              <a:t>DTG</a:t>
            </a:r>
            <a:r>
              <a:rPr lang="en-US" sz="2000" dirty="0"/>
              <a:t>, EFV400)</a:t>
            </a:r>
          </a:p>
        </p:txBody>
      </p:sp>
      <p:pic>
        <p:nvPicPr>
          <p:cNvPr id="15" name="Picture 14">
            <a:extLst>
              <a:ext uri="{FF2B5EF4-FFF2-40B4-BE49-F238E27FC236}">
                <a16:creationId xmlns:a16="http://schemas.microsoft.com/office/drawing/2014/main" id="{4AE5947F-A571-0149-B1F2-DCB253A8978B}"/>
              </a:ext>
            </a:extLst>
          </p:cNvPr>
          <p:cNvPicPr>
            <a:picLocks noChangeAspect="1"/>
          </p:cNvPicPr>
          <p:nvPr/>
        </p:nvPicPr>
        <p:blipFill>
          <a:blip r:embed="rId5"/>
          <a:stretch>
            <a:fillRect/>
          </a:stretch>
        </p:blipFill>
        <p:spPr>
          <a:xfrm>
            <a:off x="6834008" y="4262907"/>
            <a:ext cx="841849" cy="1262773"/>
          </a:xfrm>
          <a:prstGeom prst="rect">
            <a:avLst/>
          </a:prstGeom>
        </p:spPr>
      </p:pic>
      <p:pic>
        <p:nvPicPr>
          <p:cNvPr id="19" name="Picture 18">
            <a:extLst>
              <a:ext uri="{FF2B5EF4-FFF2-40B4-BE49-F238E27FC236}">
                <a16:creationId xmlns:a16="http://schemas.microsoft.com/office/drawing/2014/main" id="{5C019F56-7378-DD47-9C60-27602AF7F2EF}"/>
              </a:ext>
            </a:extLst>
          </p:cNvPr>
          <p:cNvPicPr>
            <a:picLocks noChangeAspect="1"/>
          </p:cNvPicPr>
          <p:nvPr/>
        </p:nvPicPr>
        <p:blipFill>
          <a:blip r:embed="rId6"/>
          <a:stretch>
            <a:fillRect/>
          </a:stretch>
        </p:blipFill>
        <p:spPr>
          <a:xfrm>
            <a:off x="9442728" y="4262907"/>
            <a:ext cx="832089" cy="1248134"/>
          </a:xfrm>
          <a:prstGeom prst="rect">
            <a:avLst/>
          </a:prstGeom>
        </p:spPr>
      </p:pic>
      <p:sp>
        <p:nvSpPr>
          <p:cNvPr id="20" name="TextBox 19">
            <a:extLst>
              <a:ext uri="{FF2B5EF4-FFF2-40B4-BE49-F238E27FC236}">
                <a16:creationId xmlns:a16="http://schemas.microsoft.com/office/drawing/2014/main" id="{CAB25567-4B7F-3041-A0EF-76F5BFFD1707}"/>
              </a:ext>
            </a:extLst>
          </p:cNvPr>
          <p:cNvSpPr txBox="1"/>
          <p:nvPr/>
        </p:nvSpPr>
        <p:spPr>
          <a:xfrm>
            <a:off x="10274817" y="4768231"/>
            <a:ext cx="1993474" cy="707886"/>
          </a:xfrm>
          <a:prstGeom prst="rect">
            <a:avLst/>
          </a:prstGeom>
          <a:noFill/>
        </p:spPr>
        <p:txBody>
          <a:bodyPr wrap="square" rtlCol="0">
            <a:spAutoFit/>
          </a:bodyPr>
          <a:lstStyle/>
          <a:p>
            <a:r>
              <a:rPr lang="en-US" sz="2000" dirty="0"/>
              <a:t>TLD/DTG </a:t>
            </a:r>
          </a:p>
          <a:p>
            <a:r>
              <a:rPr lang="en-US" sz="2000" b="1" dirty="0" err="1">
                <a:solidFill>
                  <a:srgbClr val="C00000"/>
                </a:solidFill>
              </a:rPr>
              <a:t>Transición</a:t>
            </a:r>
            <a:r>
              <a:rPr lang="en-US" sz="2000" b="1" dirty="0">
                <a:solidFill>
                  <a:srgbClr val="C00000"/>
                </a:solidFill>
              </a:rPr>
              <a:t> DTG</a:t>
            </a:r>
            <a:endParaRPr lang="en-US" sz="2000" dirty="0"/>
          </a:p>
        </p:txBody>
      </p:sp>
      <p:sp>
        <p:nvSpPr>
          <p:cNvPr id="21" name="TextBox 20">
            <a:extLst>
              <a:ext uri="{FF2B5EF4-FFF2-40B4-BE49-F238E27FC236}">
                <a16:creationId xmlns:a16="http://schemas.microsoft.com/office/drawing/2014/main" id="{207389E7-BDB9-F742-B4C1-907C4FE1042B}"/>
              </a:ext>
            </a:extLst>
          </p:cNvPr>
          <p:cNvSpPr txBox="1"/>
          <p:nvPr/>
        </p:nvSpPr>
        <p:spPr>
          <a:xfrm>
            <a:off x="159026" y="1548651"/>
            <a:ext cx="4081567" cy="523220"/>
          </a:xfrm>
          <a:prstGeom prst="rect">
            <a:avLst/>
          </a:prstGeom>
          <a:solidFill>
            <a:schemeClr val="accent1">
              <a:lumMod val="50000"/>
            </a:schemeClr>
          </a:solidFill>
        </p:spPr>
        <p:txBody>
          <a:bodyPr wrap="none" rtlCol="0">
            <a:spAutoFit/>
          </a:bodyPr>
          <a:lstStyle/>
          <a:p>
            <a:r>
              <a:rPr lang="en-US" sz="2800" dirty="0" err="1">
                <a:solidFill>
                  <a:srgbClr val="FFFF00"/>
                </a:solidFill>
              </a:rPr>
              <a:t>Criterios</a:t>
            </a:r>
            <a:r>
              <a:rPr lang="en-US" sz="2800" dirty="0">
                <a:solidFill>
                  <a:srgbClr val="FFFF00"/>
                </a:solidFill>
              </a:rPr>
              <a:t> de </a:t>
            </a:r>
            <a:r>
              <a:rPr lang="en-US" sz="2800" dirty="0" err="1">
                <a:solidFill>
                  <a:srgbClr val="FFFF00"/>
                </a:solidFill>
              </a:rPr>
              <a:t>inicio</a:t>
            </a:r>
            <a:r>
              <a:rPr lang="en-US" sz="2800" dirty="0">
                <a:solidFill>
                  <a:srgbClr val="FFFF00"/>
                </a:solidFill>
              </a:rPr>
              <a:t> del TARV</a:t>
            </a:r>
          </a:p>
        </p:txBody>
      </p:sp>
      <p:sp>
        <p:nvSpPr>
          <p:cNvPr id="22" name="TextBox 21">
            <a:extLst>
              <a:ext uri="{FF2B5EF4-FFF2-40B4-BE49-F238E27FC236}">
                <a16:creationId xmlns:a16="http://schemas.microsoft.com/office/drawing/2014/main" id="{F9DDFA35-816A-A340-B0B9-EAC88890BCD4}"/>
              </a:ext>
            </a:extLst>
          </p:cNvPr>
          <p:cNvSpPr txBox="1"/>
          <p:nvPr/>
        </p:nvSpPr>
        <p:spPr>
          <a:xfrm>
            <a:off x="159026" y="5857804"/>
            <a:ext cx="3127779" cy="523220"/>
          </a:xfrm>
          <a:prstGeom prst="rect">
            <a:avLst/>
          </a:prstGeom>
          <a:solidFill>
            <a:schemeClr val="accent1">
              <a:lumMod val="50000"/>
            </a:schemeClr>
          </a:solidFill>
        </p:spPr>
        <p:txBody>
          <a:bodyPr wrap="none" rtlCol="0">
            <a:spAutoFit/>
          </a:bodyPr>
          <a:lstStyle/>
          <a:p>
            <a:r>
              <a:rPr lang="en-US" sz="2800" dirty="0" err="1">
                <a:solidFill>
                  <a:srgbClr val="FFFF00"/>
                </a:solidFill>
              </a:rPr>
              <a:t>Esquema</a:t>
            </a:r>
            <a:r>
              <a:rPr lang="en-US" sz="2800" dirty="0">
                <a:solidFill>
                  <a:srgbClr val="FFFF00"/>
                </a:solidFill>
              </a:rPr>
              <a:t> de 1</a:t>
            </a:r>
            <a:r>
              <a:rPr lang="en-US" sz="2800" baseline="30000" dirty="0">
                <a:solidFill>
                  <a:srgbClr val="FFFF00"/>
                </a:solidFill>
              </a:rPr>
              <a:t>a</a:t>
            </a:r>
            <a:r>
              <a:rPr lang="en-US" sz="2800" dirty="0">
                <a:solidFill>
                  <a:srgbClr val="FFFF00"/>
                </a:solidFill>
              </a:rPr>
              <a:t> </a:t>
            </a:r>
            <a:r>
              <a:rPr lang="en-US" sz="2800" dirty="0" err="1">
                <a:solidFill>
                  <a:srgbClr val="FFFF00"/>
                </a:solidFill>
              </a:rPr>
              <a:t>línea</a:t>
            </a:r>
            <a:endParaRPr lang="en-US" sz="2800" dirty="0">
              <a:solidFill>
                <a:srgbClr val="FFFF00"/>
              </a:solidFill>
            </a:endParaRPr>
          </a:p>
        </p:txBody>
      </p:sp>
      <p:pic>
        <p:nvPicPr>
          <p:cNvPr id="23" name="Picture 5">
            <a:extLst>
              <a:ext uri="{FF2B5EF4-FFF2-40B4-BE49-F238E27FC236}">
                <a16:creationId xmlns:a16="http://schemas.microsoft.com/office/drawing/2014/main" id="{79013DE1-3695-DA48-B95F-2254DFE20E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58773" y="6127120"/>
            <a:ext cx="2165964" cy="53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9E4F960-80BB-43A6-880D-49F51990B97D}"/>
              </a:ext>
            </a:extLst>
          </p:cNvPr>
          <p:cNvPicPr>
            <a:picLocks noChangeAspect="1"/>
          </p:cNvPicPr>
          <p:nvPr/>
        </p:nvPicPr>
        <p:blipFill>
          <a:blip r:embed="rId8"/>
          <a:stretch>
            <a:fillRect/>
          </a:stretch>
        </p:blipFill>
        <p:spPr>
          <a:xfrm>
            <a:off x="318053" y="4196289"/>
            <a:ext cx="838447" cy="1265580"/>
          </a:xfrm>
          <a:prstGeom prst="rect">
            <a:avLst/>
          </a:prstGeom>
        </p:spPr>
      </p:pic>
      <p:pic>
        <p:nvPicPr>
          <p:cNvPr id="24" name="Picture 2">
            <a:extLst>
              <a:ext uri="{FF2B5EF4-FFF2-40B4-BE49-F238E27FC236}">
                <a16:creationId xmlns:a16="http://schemas.microsoft.com/office/drawing/2014/main" id="{D179984E-2776-4B54-BEB3-2B033F6B5B74}"/>
              </a:ext>
            </a:extLst>
          </p:cNvPr>
          <p:cNvPicPr>
            <a:picLocks noChangeAspect="1" noChangeArrowheads="1"/>
          </p:cNvPicPr>
          <p:nvPr/>
        </p:nvPicPr>
        <p:blipFill rotWithShape="1">
          <a:blip r:embed="rId2" cstate="print"/>
          <a:srcRect l="64454" t="11426" r="13515" b="4199"/>
          <a:stretch/>
        </p:blipFill>
        <p:spPr bwMode="auto">
          <a:xfrm>
            <a:off x="633844" y="4571995"/>
            <a:ext cx="843676" cy="1189067"/>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18" name="TextBox 17">
            <a:extLst>
              <a:ext uri="{FF2B5EF4-FFF2-40B4-BE49-F238E27FC236}">
                <a16:creationId xmlns:a16="http://schemas.microsoft.com/office/drawing/2014/main" id="{49F73863-7189-47DD-A2F7-3002B1141B67}"/>
              </a:ext>
            </a:extLst>
          </p:cNvPr>
          <p:cNvSpPr txBox="1"/>
          <p:nvPr/>
        </p:nvSpPr>
        <p:spPr>
          <a:xfrm>
            <a:off x="6282069" y="5857804"/>
            <a:ext cx="2787576" cy="707886"/>
          </a:xfrm>
          <a:prstGeom prst="rect">
            <a:avLst/>
          </a:prstGeom>
          <a:noFill/>
          <a:ln>
            <a:solidFill>
              <a:schemeClr val="accent1"/>
            </a:solidFill>
          </a:ln>
        </p:spPr>
        <p:txBody>
          <a:bodyPr wrap="square" rtlCol="0">
            <a:spAutoFit/>
          </a:bodyPr>
          <a:lstStyle/>
          <a:p>
            <a:r>
              <a:rPr lang="en-US" sz="2000" b="1" dirty="0" err="1"/>
              <a:t>Reunión</a:t>
            </a:r>
            <a:r>
              <a:rPr lang="en-US" sz="2000" b="1" dirty="0"/>
              <a:t> OPS </a:t>
            </a:r>
            <a:r>
              <a:rPr lang="en-US" sz="2000" b="1" dirty="0" err="1"/>
              <a:t>sobre</a:t>
            </a:r>
            <a:r>
              <a:rPr lang="en-US" sz="2000" b="1" dirty="0"/>
              <a:t> DTG (Brasilia, </a:t>
            </a:r>
            <a:r>
              <a:rPr lang="en-US" sz="2000" b="1" dirty="0" err="1"/>
              <a:t>junio</a:t>
            </a:r>
            <a:r>
              <a:rPr lang="en-US" sz="2000" b="1" dirty="0"/>
              <a:t> 2017)</a:t>
            </a:r>
          </a:p>
        </p:txBody>
      </p:sp>
      <p:cxnSp>
        <p:nvCxnSpPr>
          <p:cNvPr id="28" name="Straight Arrow Connector 27">
            <a:extLst>
              <a:ext uri="{FF2B5EF4-FFF2-40B4-BE49-F238E27FC236}">
                <a16:creationId xmlns:a16="http://schemas.microsoft.com/office/drawing/2014/main" id="{AF55C7E8-57E7-4D91-81FB-926A4FDD1FBE}"/>
              </a:ext>
            </a:extLst>
          </p:cNvPr>
          <p:cNvCxnSpPr>
            <a:cxnSpLocks/>
          </p:cNvCxnSpPr>
          <p:nvPr/>
        </p:nvCxnSpPr>
        <p:spPr>
          <a:xfrm flipV="1">
            <a:off x="8578750" y="4041004"/>
            <a:ext cx="0" cy="18168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B364B89-84EA-451C-93B1-C922D1B616A9}"/>
              </a:ext>
            </a:extLst>
          </p:cNvPr>
          <p:cNvSpPr txBox="1"/>
          <p:nvPr/>
        </p:nvSpPr>
        <p:spPr>
          <a:xfrm>
            <a:off x="7994772" y="2192691"/>
            <a:ext cx="2854243" cy="1015663"/>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000" dirty="0" err="1"/>
              <a:t>Inicio</a:t>
            </a:r>
            <a:r>
              <a:rPr lang="en-US" sz="2000" dirty="0"/>
              <a:t> </a:t>
            </a:r>
            <a:r>
              <a:rPr lang="en-US" sz="2000" dirty="0" err="1"/>
              <a:t>rápido</a:t>
            </a:r>
            <a:r>
              <a:rPr lang="en-US" sz="2000" dirty="0"/>
              <a:t> (7 </a:t>
            </a:r>
            <a:r>
              <a:rPr lang="en-US" sz="2000" dirty="0" err="1"/>
              <a:t>días</a:t>
            </a:r>
            <a:r>
              <a:rPr lang="en-US" sz="2000" dirty="0"/>
              <a:t>)</a:t>
            </a:r>
          </a:p>
          <a:p>
            <a:pPr marL="342900" indent="-342900">
              <a:buFont typeface="Arial" panose="020B0604020202020204" pitchFamily="34" charset="0"/>
              <a:buChar char="•"/>
            </a:pPr>
            <a:r>
              <a:rPr lang="en-US" sz="2000" dirty="0" err="1"/>
              <a:t>Inicio</a:t>
            </a:r>
            <a:r>
              <a:rPr lang="en-US" sz="2000" dirty="0"/>
              <a:t> el </a:t>
            </a:r>
            <a:r>
              <a:rPr lang="en-US" sz="2000" dirty="0" err="1"/>
              <a:t>mismo</a:t>
            </a:r>
            <a:r>
              <a:rPr lang="en-US" sz="2000" dirty="0"/>
              <a:t> </a:t>
            </a:r>
            <a:r>
              <a:rPr lang="en-US" sz="2000" dirty="0" err="1"/>
              <a:t>día</a:t>
            </a:r>
            <a:endParaRPr lang="en-US" sz="2000" dirty="0"/>
          </a:p>
          <a:p>
            <a:pPr marL="342900" indent="-342900">
              <a:buFont typeface="Arial" panose="020B0604020202020204" pitchFamily="34" charset="0"/>
              <a:buChar char="•"/>
            </a:pPr>
            <a:r>
              <a:rPr lang="en-US" sz="2000" dirty="0" err="1"/>
              <a:t>Paquete</a:t>
            </a:r>
            <a:r>
              <a:rPr lang="en-US" sz="2000" dirty="0"/>
              <a:t> VIH </a:t>
            </a:r>
            <a:r>
              <a:rPr lang="en-US" sz="2000" dirty="0" err="1"/>
              <a:t>avanzado</a:t>
            </a:r>
            <a:endParaRPr lang="en-US" sz="2000" dirty="0"/>
          </a:p>
        </p:txBody>
      </p:sp>
      <p:sp>
        <p:nvSpPr>
          <p:cNvPr id="27" name="TextBox 26">
            <a:extLst>
              <a:ext uri="{FF2B5EF4-FFF2-40B4-BE49-F238E27FC236}">
                <a16:creationId xmlns:a16="http://schemas.microsoft.com/office/drawing/2014/main" id="{8B40A511-D2D5-4B0B-932A-E8B84ECC3502}"/>
              </a:ext>
            </a:extLst>
          </p:cNvPr>
          <p:cNvSpPr txBox="1"/>
          <p:nvPr/>
        </p:nvSpPr>
        <p:spPr>
          <a:xfrm>
            <a:off x="7675857" y="4694750"/>
            <a:ext cx="1650103" cy="1015663"/>
          </a:xfrm>
          <a:prstGeom prst="rect">
            <a:avLst/>
          </a:prstGeom>
          <a:solidFill>
            <a:schemeClr val="bg1"/>
          </a:solidFill>
        </p:spPr>
        <p:txBody>
          <a:bodyPr wrap="square" rtlCol="0">
            <a:spAutoFit/>
          </a:bodyPr>
          <a:lstStyle/>
          <a:p>
            <a:r>
              <a:rPr lang="en-US" sz="2000" b="1" dirty="0">
                <a:solidFill>
                  <a:srgbClr val="C00000"/>
                </a:solidFill>
              </a:rPr>
              <a:t>DTG</a:t>
            </a:r>
            <a:r>
              <a:rPr lang="en-US" sz="2000" dirty="0"/>
              <a:t> </a:t>
            </a:r>
            <a:r>
              <a:rPr lang="en-US" sz="2000" dirty="0" err="1"/>
              <a:t>si</a:t>
            </a:r>
            <a:r>
              <a:rPr lang="en-US" sz="2000" dirty="0"/>
              <a:t> FR pre TARV INNTR &gt;10%</a:t>
            </a:r>
          </a:p>
        </p:txBody>
      </p:sp>
    </p:spTree>
    <p:extLst>
      <p:ext uri="{BB962C8B-B14F-4D97-AF65-F5344CB8AC3E}">
        <p14:creationId xmlns:p14="http://schemas.microsoft.com/office/powerpoint/2010/main" val="247257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4" grpId="0"/>
      <p:bldP spid="20" grpId="0"/>
      <p:bldP spid="21" grpId="0" animBg="1"/>
      <p:bldP spid="22" grpId="0" animBg="1"/>
      <p:bldP spid="18" grpId="0" animBg="1"/>
      <p:bldP spid="29"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45A0E8-2D46-4778-8065-4AC77ADB7B9C}"/>
              </a:ext>
            </a:extLst>
          </p:cNvPr>
          <p:cNvSpPr txBox="1"/>
          <p:nvPr/>
        </p:nvSpPr>
        <p:spPr>
          <a:xfrm>
            <a:off x="2658498" y="122576"/>
            <a:ext cx="7051096" cy="590931"/>
          </a:xfrm>
          <a:prstGeom prst="rect">
            <a:avLst/>
          </a:prstGeom>
          <a:noFill/>
        </p:spPr>
        <p:txBody>
          <a:bodyPr wrap="none" rtlCol="0">
            <a:spAutoFit/>
          </a:bodyPr>
          <a:lstStyle/>
          <a:p>
            <a:pPr algn="ctr">
              <a:lnSpc>
                <a:spcPct val="90000"/>
              </a:lnSpc>
              <a:spcBef>
                <a:spcPct val="0"/>
              </a:spcBef>
            </a:pPr>
            <a:r>
              <a:rPr lang="es-ES" sz="3600" b="1" dirty="0">
                <a:solidFill>
                  <a:srgbClr val="0070C0"/>
                </a:solidFill>
                <a:ea typeface="+mj-ea"/>
                <a:cs typeface="+mj-cs"/>
              </a:rPr>
              <a:t>Tratamiento para todos, LAC (2019)</a:t>
            </a:r>
          </a:p>
        </p:txBody>
      </p:sp>
      <p:sp>
        <p:nvSpPr>
          <p:cNvPr id="15365" name="Freeform 5"/>
          <p:cNvSpPr>
            <a:spLocks/>
          </p:cNvSpPr>
          <p:nvPr/>
        </p:nvSpPr>
        <p:spPr bwMode="auto">
          <a:xfrm>
            <a:off x="2705751" y="5312414"/>
            <a:ext cx="315079" cy="1135924"/>
          </a:xfrm>
          <a:custGeom>
            <a:avLst/>
            <a:gdLst>
              <a:gd name="T0" fmla="*/ 2147483647 w 488"/>
              <a:gd name="T1" fmla="*/ 2147483647 h 1879"/>
              <a:gd name="T2" fmla="*/ 2147483647 w 488"/>
              <a:gd name="T3" fmla="*/ 2147483647 h 1879"/>
              <a:gd name="T4" fmla="*/ 2147483647 w 488"/>
              <a:gd name="T5" fmla="*/ 2147483647 h 1879"/>
              <a:gd name="T6" fmla="*/ 2147483647 w 488"/>
              <a:gd name="T7" fmla="*/ 2147483647 h 1879"/>
              <a:gd name="T8" fmla="*/ 2147483647 w 488"/>
              <a:gd name="T9" fmla="*/ 2147483647 h 1879"/>
              <a:gd name="T10" fmla="*/ 2147483647 w 488"/>
              <a:gd name="T11" fmla="*/ 2147483647 h 1879"/>
              <a:gd name="T12" fmla="*/ 2147483647 w 488"/>
              <a:gd name="T13" fmla="*/ 2147483647 h 1879"/>
              <a:gd name="T14" fmla="*/ 2147483647 w 488"/>
              <a:gd name="T15" fmla="*/ 2147483647 h 1879"/>
              <a:gd name="T16" fmla="*/ 2147483647 w 488"/>
              <a:gd name="T17" fmla="*/ 2147483647 h 1879"/>
              <a:gd name="T18" fmla="*/ 2147483647 w 488"/>
              <a:gd name="T19" fmla="*/ 2147483647 h 1879"/>
              <a:gd name="T20" fmla="*/ 2147483647 w 488"/>
              <a:gd name="T21" fmla="*/ 2147483647 h 1879"/>
              <a:gd name="T22" fmla="*/ 2147483647 w 488"/>
              <a:gd name="T23" fmla="*/ 2147483647 h 1879"/>
              <a:gd name="T24" fmla="*/ 2147483647 w 488"/>
              <a:gd name="T25" fmla="*/ 2147483647 h 1879"/>
              <a:gd name="T26" fmla="*/ 2147483647 w 488"/>
              <a:gd name="T27" fmla="*/ 2147483647 h 1879"/>
              <a:gd name="T28" fmla="*/ 2147483647 w 488"/>
              <a:gd name="T29" fmla="*/ 2147483647 h 1879"/>
              <a:gd name="T30" fmla="*/ 2147483647 w 488"/>
              <a:gd name="T31" fmla="*/ 2147483647 h 1879"/>
              <a:gd name="T32" fmla="*/ 2147483647 w 488"/>
              <a:gd name="T33" fmla="*/ 2147483647 h 1879"/>
              <a:gd name="T34" fmla="*/ 2147483647 w 488"/>
              <a:gd name="T35" fmla="*/ 2147483647 h 1879"/>
              <a:gd name="T36" fmla="*/ 2147483647 w 488"/>
              <a:gd name="T37" fmla="*/ 2147483647 h 1879"/>
              <a:gd name="T38" fmla="*/ 2147483647 w 488"/>
              <a:gd name="T39" fmla="*/ 2147483647 h 1879"/>
              <a:gd name="T40" fmla="*/ 2147483647 w 488"/>
              <a:gd name="T41" fmla="*/ 2147483647 h 1879"/>
              <a:gd name="T42" fmla="*/ 2147483647 w 488"/>
              <a:gd name="T43" fmla="*/ 2147483647 h 1879"/>
              <a:gd name="T44" fmla="*/ 2147483647 w 488"/>
              <a:gd name="T45" fmla="*/ 2147483647 h 1879"/>
              <a:gd name="T46" fmla="*/ 2147483647 w 488"/>
              <a:gd name="T47" fmla="*/ 2147483647 h 1879"/>
              <a:gd name="T48" fmla="*/ 2147483647 w 488"/>
              <a:gd name="T49" fmla="*/ 2147483647 h 1879"/>
              <a:gd name="T50" fmla="*/ 2147483647 w 488"/>
              <a:gd name="T51" fmla="*/ 2147483647 h 1879"/>
              <a:gd name="T52" fmla="*/ 2147483647 w 488"/>
              <a:gd name="T53" fmla="*/ 2147483647 h 1879"/>
              <a:gd name="T54" fmla="*/ 2147483647 w 488"/>
              <a:gd name="T55" fmla="*/ 2147483647 h 1879"/>
              <a:gd name="T56" fmla="*/ 2147483647 w 488"/>
              <a:gd name="T57" fmla="*/ 2147483647 h 1879"/>
              <a:gd name="T58" fmla="*/ 2147483647 w 488"/>
              <a:gd name="T59" fmla="*/ 2147483647 h 1879"/>
              <a:gd name="T60" fmla="*/ 2147483647 w 488"/>
              <a:gd name="T61" fmla="*/ 2147483647 h 1879"/>
              <a:gd name="T62" fmla="*/ 2147483647 w 488"/>
              <a:gd name="T63" fmla="*/ 2147483647 h 1879"/>
              <a:gd name="T64" fmla="*/ 2147483647 w 488"/>
              <a:gd name="T65" fmla="*/ 2147483647 h 1879"/>
              <a:gd name="T66" fmla="*/ 2147483647 w 488"/>
              <a:gd name="T67" fmla="*/ 2147483647 h 1879"/>
              <a:gd name="T68" fmla="*/ 2147483647 w 488"/>
              <a:gd name="T69" fmla="*/ 2147483647 h 1879"/>
              <a:gd name="T70" fmla="*/ 2147483647 w 488"/>
              <a:gd name="T71" fmla="*/ 2147483647 h 1879"/>
              <a:gd name="T72" fmla="*/ 2147483647 w 488"/>
              <a:gd name="T73" fmla="*/ 2147483647 h 1879"/>
              <a:gd name="T74" fmla="*/ 2147483647 w 488"/>
              <a:gd name="T75" fmla="*/ 2147483647 h 1879"/>
              <a:gd name="T76" fmla="*/ 2147483647 w 488"/>
              <a:gd name="T77" fmla="*/ 2147483647 h 1879"/>
              <a:gd name="T78" fmla="*/ 2147483647 w 488"/>
              <a:gd name="T79" fmla="*/ 2147483647 h 1879"/>
              <a:gd name="T80" fmla="*/ 2147483647 w 488"/>
              <a:gd name="T81" fmla="*/ 2147483647 h 1879"/>
              <a:gd name="T82" fmla="*/ 2147483647 w 488"/>
              <a:gd name="T83" fmla="*/ 2147483647 h 1879"/>
              <a:gd name="T84" fmla="*/ 2147483647 w 488"/>
              <a:gd name="T85" fmla="*/ 2147483647 h 1879"/>
              <a:gd name="T86" fmla="*/ 2147483647 w 488"/>
              <a:gd name="T87" fmla="*/ 2147483647 h 1879"/>
              <a:gd name="T88" fmla="*/ 2147483647 w 488"/>
              <a:gd name="T89" fmla="*/ 2147483647 h 1879"/>
              <a:gd name="T90" fmla="*/ 2147483647 w 488"/>
              <a:gd name="T91" fmla="*/ 2147483647 h 1879"/>
              <a:gd name="T92" fmla="*/ 2147483647 w 488"/>
              <a:gd name="T93" fmla="*/ 2147483647 h 1879"/>
              <a:gd name="T94" fmla="*/ 2147483647 w 488"/>
              <a:gd name="T95" fmla="*/ 2147483647 h 1879"/>
              <a:gd name="T96" fmla="*/ 2147483647 w 488"/>
              <a:gd name="T97" fmla="*/ 2147483647 h 1879"/>
              <a:gd name="T98" fmla="*/ 2147483647 w 488"/>
              <a:gd name="T99" fmla="*/ 2147483647 h 1879"/>
              <a:gd name="T100" fmla="*/ 2147483647 w 488"/>
              <a:gd name="T101" fmla="*/ 2147483647 h 1879"/>
              <a:gd name="T102" fmla="*/ 2147483647 w 488"/>
              <a:gd name="T103" fmla="*/ 2147483647 h 1879"/>
              <a:gd name="T104" fmla="*/ 2147483647 w 488"/>
              <a:gd name="T105" fmla="*/ 2147483647 h 1879"/>
              <a:gd name="T106" fmla="*/ 2147483647 w 488"/>
              <a:gd name="T107" fmla="*/ 2147483647 h 18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8"/>
              <a:gd name="T163" fmla="*/ 0 h 1879"/>
              <a:gd name="T164" fmla="*/ 488 w 488"/>
              <a:gd name="T165" fmla="*/ 1879 h 187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8" h="1879">
                <a:moveTo>
                  <a:pt x="422" y="0"/>
                </a:moveTo>
                <a:lnTo>
                  <a:pt x="425" y="88"/>
                </a:lnTo>
                <a:lnTo>
                  <a:pt x="461" y="147"/>
                </a:lnTo>
                <a:lnTo>
                  <a:pt x="472" y="170"/>
                </a:lnTo>
                <a:lnTo>
                  <a:pt x="476" y="190"/>
                </a:lnTo>
                <a:lnTo>
                  <a:pt x="468" y="217"/>
                </a:lnTo>
                <a:lnTo>
                  <a:pt x="445" y="255"/>
                </a:lnTo>
                <a:lnTo>
                  <a:pt x="445" y="375"/>
                </a:lnTo>
                <a:lnTo>
                  <a:pt x="399" y="383"/>
                </a:lnTo>
                <a:lnTo>
                  <a:pt x="367" y="403"/>
                </a:lnTo>
                <a:lnTo>
                  <a:pt x="356" y="415"/>
                </a:lnTo>
                <a:lnTo>
                  <a:pt x="351" y="438"/>
                </a:lnTo>
                <a:lnTo>
                  <a:pt x="351" y="453"/>
                </a:lnTo>
                <a:lnTo>
                  <a:pt x="364" y="472"/>
                </a:lnTo>
                <a:lnTo>
                  <a:pt x="391" y="511"/>
                </a:lnTo>
                <a:lnTo>
                  <a:pt x="395" y="558"/>
                </a:lnTo>
                <a:lnTo>
                  <a:pt x="371" y="597"/>
                </a:lnTo>
                <a:lnTo>
                  <a:pt x="336" y="627"/>
                </a:lnTo>
                <a:lnTo>
                  <a:pt x="325" y="659"/>
                </a:lnTo>
                <a:lnTo>
                  <a:pt x="318" y="701"/>
                </a:lnTo>
                <a:lnTo>
                  <a:pt x="325" y="748"/>
                </a:lnTo>
                <a:lnTo>
                  <a:pt x="321" y="799"/>
                </a:lnTo>
                <a:lnTo>
                  <a:pt x="305" y="822"/>
                </a:lnTo>
                <a:lnTo>
                  <a:pt x="285" y="837"/>
                </a:lnTo>
                <a:lnTo>
                  <a:pt x="278" y="856"/>
                </a:lnTo>
                <a:lnTo>
                  <a:pt x="282" y="876"/>
                </a:lnTo>
                <a:lnTo>
                  <a:pt x="302" y="896"/>
                </a:lnTo>
                <a:lnTo>
                  <a:pt x="305" y="914"/>
                </a:lnTo>
                <a:lnTo>
                  <a:pt x="302" y="929"/>
                </a:lnTo>
                <a:lnTo>
                  <a:pt x="285" y="957"/>
                </a:lnTo>
                <a:lnTo>
                  <a:pt x="278" y="997"/>
                </a:lnTo>
                <a:lnTo>
                  <a:pt x="290" y="1030"/>
                </a:lnTo>
                <a:lnTo>
                  <a:pt x="305" y="1046"/>
                </a:lnTo>
                <a:lnTo>
                  <a:pt x="305" y="1084"/>
                </a:lnTo>
                <a:lnTo>
                  <a:pt x="344" y="1088"/>
                </a:lnTo>
                <a:lnTo>
                  <a:pt x="364" y="1104"/>
                </a:lnTo>
                <a:lnTo>
                  <a:pt x="356" y="1140"/>
                </a:lnTo>
                <a:lnTo>
                  <a:pt x="341" y="1140"/>
                </a:lnTo>
                <a:lnTo>
                  <a:pt x="305" y="1124"/>
                </a:lnTo>
                <a:lnTo>
                  <a:pt x="278" y="1137"/>
                </a:lnTo>
                <a:lnTo>
                  <a:pt x="270" y="1162"/>
                </a:lnTo>
                <a:lnTo>
                  <a:pt x="274" y="1201"/>
                </a:lnTo>
                <a:lnTo>
                  <a:pt x="290" y="1237"/>
                </a:lnTo>
                <a:lnTo>
                  <a:pt x="328" y="1244"/>
                </a:lnTo>
                <a:lnTo>
                  <a:pt x="348" y="1275"/>
                </a:lnTo>
                <a:lnTo>
                  <a:pt x="341" y="1322"/>
                </a:lnTo>
                <a:lnTo>
                  <a:pt x="308" y="1353"/>
                </a:lnTo>
                <a:lnTo>
                  <a:pt x="270" y="1373"/>
                </a:lnTo>
                <a:lnTo>
                  <a:pt x="255" y="1411"/>
                </a:lnTo>
                <a:lnTo>
                  <a:pt x="255" y="1450"/>
                </a:lnTo>
                <a:lnTo>
                  <a:pt x="274" y="1473"/>
                </a:lnTo>
                <a:lnTo>
                  <a:pt x="274" y="1500"/>
                </a:lnTo>
                <a:lnTo>
                  <a:pt x="255" y="1523"/>
                </a:lnTo>
                <a:lnTo>
                  <a:pt x="224" y="1526"/>
                </a:lnTo>
                <a:lnTo>
                  <a:pt x="208" y="1543"/>
                </a:lnTo>
                <a:lnTo>
                  <a:pt x="201" y="1562"/>
                </a:lnTo>
                <a:lnTo>
                  <a:pt x="201" y="1620"/>
                </a:lnTo>
                <a:lnTo>
                  <a:pt x="204" y="1643"/>
                </a:lnTo>
                <a:lnTo>
                  <a:pt x="216" y="1658"/>
                </a:lnTo>
                <a:lnTo>
                  <a:pt x="224" y="1663"/>
                </a:lnTo>
                <a:lnTo>
                  <a:pt x="236" y="1658"/>
                </a:lnTo>
                <a:lnTo>
                  <a:pt x="255" y="1651"/>
                </a:lnTo>
                <a:lnTo>
                  <a:pt x="266" y="1658"/>
                </a:lnTo>
                <a:lnTo>
                  <a:pt x="274" y="1734"/>
                </a:lnTo>
                <a:lnTo>
                  <a:pt x="290" y="1752"/>
                </a:lnTo>
                <a:lnTo>
                  <a:pt x="364" y="1749"/>
                </a:lnTo>
                <a:lnTo>
                  <a:pt x="488" y="1752"/>
                </a:lnTo>
                <a:lnTo>
                  <a:pt x="488" y="1772"/>
                </a:lnTo>
                <a:lnTo>
                  <a:pt x="484" y="1787"/>
                </a:lnTo>
                <a:lnTo>
                  <a:pt x="468" y="1791"/>
                </a:lnTo>
                <a:lnTo>
                  <a:pt x="391" y="1818"/>
                </a:lnTo>
                <a:lnTo>
                  <a:pt x="367" y="1838"/>
                </a:lnTo>
                <a:lnTo>
                  <a:pt x="348" y="1856"/>
                </a:lnTo>
                <a:lnTo>
                  <a:pt x="328" y="1876"/>
                </a:lnTo>
                <a:lnTo>
                  <a:pt x="308" y="1879"/>
                </a:lnTo>
                <a:lnTo>
                  <a:pt x="270" y="1860"/>
                </a:lnTo>
                <a:lnTo>
                  <a:pt x="227" y="1856"/>
                </a:lnTo>
                <a:lnTo>
                  <a:pt x="204" y="1841"/>
                </a:lnTo>
                <a:lnTo>
                  <a:pt x="189" y="1834"/>
                </a:lnTo>
                <a:lnTo>
                  <a:pt x="186" y="1821"/>
                </a:lnTo>
                <a:lnTo>
                  <a:pt x="181" y="1798"/>
                </a:lnTo>
                <a:lnTo>
                  <a:pt x="165" y="1783"/>
                </a:lnTo>
                <a:lnTo>
                  <a:pt x="143" y="1775"/>
                </a:lnTo>
                <a:lnTo>
                  <a:pt x="123" y="1779"/>
                </a:lnTo>
                <a:lnTo>
                  <a:pt x="107" y="1760"/>
                </a:lnTo>
                <a:lnTo>
                  <a:pt x="100" y="1744"/>
                </a:lnTo>
                <a:lnTo>
                  <a:pt x="76" y="1724"/>
                </a:lnTo>
                <a:lnTo>
                  <a:pt x="66" y="1717"/>
                </a:lnTo>
                <a:lnTo>
                  <a:pt x="57" y="1683"/>
                </a:lnTo>
                <a:lnTo>
                  <a:pt x="57" y="1663"/>
                </a:lnTo>
                <a:lnTo>
                  <a:pt x="57" y="1640"/>
                </a:lnTo>
                <a:lnTo>
                  <a:pt x="53" y="1600"/>
                </a:lnTo>
                <a:lnTo>
                  <a:pt x="38" y="1577"/>
                </a:lnTo>
                <a:lnTo>
                  <a:pt x="41" y="1562"/>
                </a:lnTo>
                <a:lnTo>
                  <a:pt x="53" y="1558"/>
                </a:lnTo>
                <a:lnTo>
                  <a:pt x="72" y="1538"/>
                </a:lnTo>
                <a:lnTo>
                  <a:pt x="81" y="1523"/>
                </a:lnTo>
                <a:lnTo>
                  <a:pt x="84" y="1516"/>
                </a:lnTo>
                <a:lnTo>
                  <a:pt x="69" y="1500"/>
                </a:lnTo>
                <a:lnTo>
                  <a:pt x="66" y="1458"/>
                </a:lnTo>
                <a:lnTo>
                  <a:pt x="72" y="1434"/>
                </a:lnTo>
                <a:lnTo>
                  <a:pt x="87" y="1415"/>
                </a:lnTo>
                <a:lnTo>
                  <a:pt x="96" y="1399"/>
                </a:lnTo>
                <a:lnTo>
                  <a:pt x="104" y="1396"/>
                </a:lnTo>
                <a:lnTo>
                  <a:pt x="87" y="1379"/>
                </a:lnTo>
                <a:lnTo>
                  <a:pt x="69" y="1373"/>
                </a:lnTo>
                <a:lnTo>
                  <a:pt x="57" y="1353"/>
                </a:lnTo>
                <a:lnTo>
                  <a:pt x="84" y="1333"/>
                </a:lnTo>
                <a:lnTo>
                  <a:pt x="66" y="1314"/>
                </a:lnTo>
                <a:lnTo>
                  <a:pt x="26" y="1310"/>
                </a:lnTo>
                <a:lnTo>
                  <a:pt x="10" y="1305"/>
                </a:lnTo>
                <a:lnTo>
                  <a:pt x="3" y="1295"/>
                </a:lnTo>
                <a:lnTo>
                  <a:pt x="0" y="1275"/>
                </a:lnTo>
                <a:lnTo>
                  <a:pt x="3" y="1252"/>
                </a:lnTo>
                <a:lnTo>
                  <a:pt x="10" y="1237"/>
                </a:lnTo>
                <a:lnTo>
                  <a:pt x="23" y="1237"/>
                </a:lnTo>
                <a:lnTo>
                  <a:pt x="41" y="1237"/>
                </a:lnTo>
                <a:lnTo>
                  <a:pt x="49" y="1252"/>
                </a:lnTo>
                <a:lnTo>
                  <a:pt x="81" y="1252"/>
                </a:lnTo>
                <a:lnTo>
                  <a:pt x="104" y="1252"/>
                </a:lnTo>
                <a:lnTo>
                  <a:pt x="120" y="1244"/>
                </a:lnTo>
                <a:lnTo>
                  <a:pt x="123" y="1208"/>
                </a:lnTo>
                <a:lnTo>
                  <a:pt x="120" y="1167"/>
                </a:lnTo>
                <a:lnTo>
                  <a:pt x="123" y="1150"/>
                </a:lnTo>
                <a:lnTo>
                  <a:pt x="143" y="1124"/>
                </a:lnTo>
                <a:lnTo>
                  <a:pt x="158" y="1117"/>
                </a:lnTo>
                <a:lnTo>
                  <a:pt x="135" y="1074"/>
                </a:lnTo>
                <a:lnTo>
                  <a:pt x="130" y="1027"/>
                </a:lnTo>
                <a:lnTo>
                  <a:pt x="143" y="984"/>
                </a:lnTo>
                <a:lnTo>
                  <a:pt x="153" y="942"/>
                </a:lnTo>
                <a:lnTo>
                  <a:pt x="150" y="899"/>
                </a:lnTo>
                <a:lnTo>
                  <a:pt x="146" y="880"/>
                </a:lnTo>
                <a:lnTo>
                  <a:pt x="153" y="860"/>
                </a:lnTo>
                <a:lnTo>
                  <a:pt x="150" y="852"/>
                </a:lnTo>
                <a:lnTo>
                  <a:pt x="140" y="856"/>
                </a:lnTo>
                <a:lnTo>
                  <a:pt x="123" y="872"/>
                </a:lnTo>
                <a:lnTo>
                  <a:pt x="92" y="880"/>
                </a:lnTo>
                <a:lnTo>
                  <a:pt x="81" y="876"/>
                </a:lnTo>
                <a:lnTo>
                  <a:pt x="76" y="837"/>
                </a:lnTo>
                <a:lnTo>
                  <a:pt x="76" y="799"/>
                </a:lnTo>
                <a:lnTo>
                  <a:pt x="81" y="759"/>
                </a:lnTo>
                <a:lnTo>
                  <a:pt x="87" y="721"/>
                </a:lnTo>
                <a:lnTo>
                  <a:pt x="92" y="701"/>
                </a:lnTo>
                <a:lnTo>
                  <a:pt x="100" y="690"/>
                </a:lnTo>
                <a:lnTo>
                  <a:pt x="104" y="678"/>
                </a:lnTo>
                <a:lnTo>
                  <a:pt x="107" y="655"/>
                </a:lnTo>
                <a:lnTo>
                  <a:pt x="123" y="616"/>
                </a:lnTo>
                <a:lnTo>
                  <a:pt x="115" y="585"/>
                </a:lnTo>
                <a:lnTo>
                  <a:pt x="107" y="553"/>
                </a:lnTo>
                <a:lnTo>
                  <a:pt x="100" y="523"/>
                </a:lnTo>
                <a:lnTo>
                  <a:pt x="100" y="495"/>
                </a:lnTo>
                <a:lnTo>
                  <a:pt x="107" y="469"/>
                </a:lnTo>
                <a:lnTo>
                  <a:pt x="120" y="449"/>
                </a:lnTo>
                <a:lnTo>
                  <a:pt x="140" y="433"/>
                </a:lnTo>
                <a:lnTo>
                  <a:pt x="158" y="430"/>
                </a:lnTo>
                <a:lnTo>
                  <a:pt x="178" y="368"/>
                </a:lnTo>
                <a:lnTo>
                  <a:pt x="181" y="349"/>
                </a:lnTo>
                <a:lnTo>
                  <a:pt x="201" y="291"/>
                </a:lnTo>
                <a:lnTo>
                  <a:pt x="211" y="275"/>
                </a:lnTo>
                <a:lnTo>
                  <a:pt x="231" y="225"/>
                </a:lnTo>
                <a:lnTo>
                  <a:pt x="244" y="151"/>
                </a:lnTo>
                <a:lnTo>
                  <a:pt x="244" y="147"/>
                </a:lnTo>
                <a:lnTo>
                  <a:pt x="247" y="81"/>
                </a:lnTo>
                <a:lnTo>
                  <a:pt x="251"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66" name="Freeform 6"/>
          <p:cNvSpPr>
            <a:spLocks/>
          </p:cNvSpPr>
          <p:nvPr/>
        </p:nvSpPr>
        <p:spPr bwMode="auto">
          <a:xfrm>
            <a:off x="325606" y="1676649"/>
            <a:ext cx="1450967" cy="998725"/>
          </a:xfrm>
          <a:custGeom>
            <a:avLst/>
            <a:gdLst>
              <a:gd name="T0" fmla="*/ 2147483647 w 2253"/>
              <a:gd name="T1" fmla="*/ 2147483647 h 1649"/>
              <a:gd name="T2" fmla="*/ 2147483647 w 2253"/>
              <a:gd name="T3" fmla="*/ 2147483647 h 1649"/>
              <a:gd name="T4" fmla="*/ 2147483647 w 2253"/>
              <a:gd name="T5" fmla="*/ 2147483647 h 1649"/>
              <a:gd name="T6" fmla="*/ 2147483647 w 2253"/>
              <a:gd name="T7" fmla="*/ 2147483647 h 1649"/>
              <a:gd name="T8" fmla="*/ 2147483647 w 2253"/>
              <a:gd name="T9" fmla="*/ 2147483647 h 1649"/>
              <a:gd name="T10" fmla="*/ 2147483647 w 2253"/>
              <a:gd name="T11" fmla="*/ 2147483647 h 1649"/>
              <a:gd name="T12" fmla="*/ 2147483647 w 2253"/>
              <a:gd name="T13" fmla="*/ 2147483647 h 1649"/>
              <a:gd name="T14" fmla="*/ 2147483647 w 2253"/>
              <a:gd name="T15" fmla="*/ 2147483647 h 1649"/>
              <a:gd name="T16" fmla="*/ 2147483647 w 2253"/>
              <a:gd name="T17" fmla="*/ 2147483647 h 1649"/>
              <a:gd name="T18" fmla="*/ 2147483647 w 2253"/>
              <a:gd name="T19" fmla="*/ 2147483647 h 1649"/>
              <a:gd name="T20" fmla="*/ 2147483647 w 2253"/>
              <a:gd name="T21" fmla="*/ 2147483647 h 1649"/>
              <a:gd name="T22" fmla="*/ 2147483647 w 2253"/>
              <a:gd name="T23" fmla="*/ 2147483647 h 1649"/>
              <a:gd name="T24" fmla="*/ 2147483647 w 2253"/>
              <a:gd name="T25" fmla="*/ 2147483647 h 1649"/>
              <a:gd name="T26" fmla="*/ 2147483647 w 2253"/>
              <a:gd name="T27" fmla="*/ 2147483647 h 1649"/>
              <a:gd name="T28" fmla="*/ 2147483647 w 2253"/>
              <a:gd name="T29" fmla="*/ 2147483647 h 1649"/>
              <a:gd name="T30" fmla="*/ 2147483647 w 2253"/>
              <a:gd name="T31" fmla="*/ 2147483647 h 1649"/>
              <a:gd name="T32" fmla="*/ 2147483647 w 2253"/>
              <a:gd name="T33" fmla="*/ 2147483647 h 1649"/>
              <a:gd name="T34" fmla="*/ 2147483647 w 2253"/>
              <a:gd name="T35" fmla="*/ 2147483647 h 1649"/>
              <a:gd name="T36" fmla="*/ 2147483647 w 2253"/>
              <a:gd name="T37" fmla="*/ 2147483647 h 1649"/>
              <a:gd name="T38" fmla="*/ 2147483647 w 2253"/>
              <a:gd name="T39" fmla="*/ 2147483647 h 1649"/>
              <a:gd name="T40" fmla="*/ 2147483647 w 2253"/>
              <a:gd name="T41" fmla="*/ 2147483647 h 1649"/>
              <a:gd name="T42" fmla="*/ 2147483647 w 2253"/>
              <a:gd name="T43" fmla="*/ 2147483647 h 1649"/>
              <a:gd name="T44" fmla="*/ 2147483647 w 2253"/>
              <a:gd name="T45" fmla="*/ 2147483647 h 1649"/>
              <a:gd name="T46" fmla="*/ 2147483647 w 2253"/>
              <a:gd name="T47" fmla="*/ 2147483647 h 1649"/>
              <a:gd name="T48" fmla="*/ 2147483647 w 2253"/>
              <a:gd name="T49" fmla="*/ 2147483647 h 1649"/>
              <a:gd name="T50" fmla="*/ 2147483647 w 2253"/>
              <a:gd name="T51" fmla="*/ 2147483647 h 1649"/>
              <a:gd name="T52" fmla="*/ 2147483647 w 2253"/>
              <a:gd name="T53" fmla="*/ 2147483647 h 1649"/>
              <a:gd name="T54" fmla="*/ 2147483647 w 2253"/>
              <a:gd name="T55" fmla="*/ 2147483647 h 1649"/>
              <a:gd name="T56" fmla="*/ 2147483647 w 2253"/>
              <a:gd name="T57" fmla="*/ 2147483647 h 1649"/>
              <a:gd name="T58" fmla="*/ 2147483647 w 2253"/>
              <a:gd name="T59" fmla="*/ 2147483647 h 1649"/>
              <a:gd name="T60" fmla="*/ 2147483647 w 2253"/>
              <a:gd name="T61" fmla="*/ 2147483647 h 1649"/>
              <a:gd name="T62" fmla="*/ 2147483647 w 2253"/>
              <a:gd name="T63" fmla="*/ 2147483647 h 1649"/>
              <a:gd name="T64" fmla="*/ 2147483647 w 2253"/>
              <a:gd name="T65" fmla="*/ 2147483647 h 1649"/>
              <a:gd name="T66" fmla="*/ 2147483647 w 2253"/>
              <a:gd name="T67" fmla="*/ 2147483647 h 1649"/>
              <a:gd name="T68" fmla="*/ 2147483647 w 2253"/>
              <a:gd name="T69" fmla="*/ 2147483647 h 1649"/>
              <a:gd name="T70" fmla="*/ 2147483647 w 2253"/>
              <a:gd name="T71" fmla="*/ 2147483647 h 1649"/>
              <a:gd name="T72" fmla="*/ 2147483647 w 2253"/>
              <a:gd name="T73" fmla="*/ 2147483647 h 1649"/>
              <a:gd name="T74" fmla="*/ 2147483647 w 2253"/>
              <a:gd name="T75" fmla="*/ 2147483647 h 1649"/>
              <a:gd name="T76" fmla="*/ 2147483647 w 2253"/>
              <a:gd name="T77" fmla="*/ 2147483647 h 1649"/>
              <a:gd name="T78" fmla="*/ 2147483647 w 2253"/>
              <a:gd name="T79" fmla="*/ 2147483647 h 1649"/>
              <a:gd name="T80" fmla="*/ 2147483647 w 2253"/>
              <a:gd name="T81" fmla="*/ 2147483647 h 1649"/>
              <a:gd name="T82" fmla="*/ 2147483647 w 2253"/>
              <a:gd name="T83" fmla="*/ 2147483647 h 1649"/>
              <a:gd name="T84" fmla="*/ 2147483647 w 2253"/>
              <a:gd name="T85" fmla="*/ 2147483647 h 1649"/>
              <a:gd name="T86" fmla="*/ 2147483647 w 2253"/>
              <a:gd name="T87" fmla="*/ 2147483647 h 1649"/>
              <a:gd name="T88" fmla="*/ 2147483647 w 2253"/>
              <a:gd name="T89" fmla="*/ 2147483647 h 1649"/>
              <a:gd name="T90" fmla="*/ 2147483647 w 2253"/>
              <a:gd name="T91" fmla="*/ 2147483647 h 1649"/>
              <a:gd name="T92" fmla="*/ 2147483647 w 2253"/>
              <a:gd name="T93" fmla="*/ 2147483647 h 1649"/>
              <a:gd name="T94" fmla="*/ 2147483647 w 2253"/>
              <a:gd name="T95" fmla="*/ 2147483647 h 1649"/>
              <a:gd name="T96" fmla="*/ 2147483647 w 2253"/>
              <a:gd name="T97" fmla="*/ 2147483647 h 1649"/>
              <a:gd name="T98" fmla="*/ 2147483647 w 2253"/>
              <a:gd name="T99" fmla="*/ 2147483647 h 1649"/>
              <a:gd name="T100" fmla="*/ 2147483647 w 2253"/>
              <a:gd name="T101" fmla="*/ 2147483647 h 1649"/>
              <a:gd name="T102" fmla="*/ 2147483647 w 2253"/>
              <a:gd name="T103" fmla="*/ 2147483647 h 1649"/>
              <a:gd name="T104" fmla="*/ 2147483647 w 2253"/>
              <a:gd name="T105" fmla="*/ 2147483647 h 1649"/>
              <a:gd name="T106" fmla="*/ 2147483647 w 2253"/>
              <a:gd name="T107" fmla="*/ 2147483647 h 1649"/>
              <a:gd name="T108" fmla="*/ 2147483647 w 2253"/>
              <a:gd name="T109" fmla="*/ 2147483647 h 1649"/>
              <a:gd name="T110" fmla="*/ 2147483647 w 2253"/>
              <a:gd name="T111" fmla="*/ 2147483647 h 1649"/>
              <a:gd name="T112" fmla="*/ 2147483647 w 2253"/>
              <a:gd name="T113" fmla="*/ 2147483647 h 1649"/>
              <a:gd name="T114" fmla="*/ 2147483647 w 2253"/>
              <a:gd name="T115" fmla="*/ 2147483647 h 1649"/>
              <a:gd name="T116" fmla="*/ 2147483647 w 2253"/>
              <a:gd name="T117" fmla="*/ 2147483647 h 1649"/>
              <a:gd name="T118" fmla="*/ 2147483647 w 2253"/>
              <a:gd name="T119" fmla="*/ 2147483647 h 16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53"/>
              <a:gd name="T181" fmla="*/ 0 h 1649"/>
              <a:gd name="T182" fmla="*/ 2253 w 2253"/>
              <a:gd name="T183" fmla="*/ 1649 h 16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53" h="1649">
                <a:moveTo>
                  <a:pt x="1550" y="1270"/>
                </a:moveTo>
                <a:lnTo>
                  <a:pt x="1516" y="1214"/>
                </a:lnTo>
                <a:lnTo>
                  <a:pt x="1498" y="1184"/>
                </a:lnTo>
                <a:lnTo>
                  <a:pt x="1469" y="1154"/>
                </a:lnTo>
                <a:lnTo>
                  <a:pt x="1449" y="1133"/>
                </a:lnTo>
                <a:lnTo>
                  <a:pt x="1428" y="1127"/>
                </a:lnTo>
                <a:lnTo>
                  <a:pt x="1426" y="1088"/>
                </a:lnTo>
                <a:lnTo>
                  <a:pt x="1412" y="1039"/>
                </a:lnTo>
                <a:lnTo>
                  <a:pt x="1397" y="1032"/>
                </a:lnTo>
                <a:lnTo>
                  <a:pt x="1375" y="1013"/>
                </a:lnTo>
                <a:lnTo>
                  <a:pt x="1371" y="985"/>
                </a:lnTo>
                <a:lnTo>
                  <a:pt x="1380" y="956"/>
                </a:lnTo>
                <a:lnTo>
                  <a:pt x="1367" y="886"/>
                </a:lnTo>
                <a:lnTo>
                  <a:pt x="1360" y="809"/>
                </a:lnTo>
                <a:lnTo>
                  <a:pt x="1366" y="749"/>
                </a:lnTo>
                <a:lnTo>
                  <a:pt x="1395" y="705"/>
                </a:lnTo>
                <a:lnTo>
                  <a:pt x="1402" y="690"/>
                </a:lnTo>
                <a:lnTo>
                  <a:pt x="1383" y="663"/>
                </a:lnTo>
                <a:lnTo>
                  <a:pt x="1377" y="660"/>
                </a:lnTo>
                <a:lnTo>
                  <a:pt x="1343" y="656"/>
                </a:lnTo>
                <a:lnTo>
                  <a:pt x="1330" y="655"/>
                </a:lnTo>
                <a:lnTo>
                  <a:pt x="1262" y="611"/>
                </a:lnTo>
                <a:lnTo>
                  <a:pt x="1234" y="559"/>
                </a:lnTo>
                <a:lnTo>
                  <a:pt x="1221" y="528"/>
                </a:lnTo>
                <a:lnTo>
                  <a:pt x="1157" y="418"/>
                </a:lnTo>
                <a:lnTo>
                  <a:pt x="1144" y="397"/>
                </a:lnTo>
                <a:lnTo>
                  <a:pt x="1130" y="371"/>
                </a:lnTo>
                <a:lnTo>
                  <a:pt x="1090" y="341"/>
                </a:lnTo>
                <a:lnTo>
                  <a:pt x="1080" y="332"/>
                </a:lnTo>
                <a:lnTo>
                  <a:pt x="1036" y="331"/>
                </a:lnTo>
                <a:lnTo>
                  <a:pt x="1009" y="342"/>
                </a:lnTo>
                <a:lnTo>
                  <a:pt x="987" y="371"/>
                </a:lnTo>
                <a:lnTo>
                  <a:pt x="977" y="387"/>
                </a:lnTo>
                <a:lnTo>
                  <a:pt x="943" y="388"/>
                </a:lnTo>
                <a:lnTo>
                  <a:pt x="919" y="364"/>
                </a:lnTo>
                <a:lnTo>
                  <a:pt x="890" y="336"/>
                </a:lnTo>
                <a:lnTo>
                  <a:pt x="874" y="310"/>
                </a:lnTo>
                <a:lnTo>
                  <a:pt x="860" y="279"/>
                </a:lnTo>
                <a:lnTo>
                  <a:pt x="839" y="254"/>
                </a:lnTo>
                <a:lnTo>
                  <a:pt x="820" y="223"/>
                </a:lnTo>
                <a:lnTo>
                  <a:pt x="805" y="198"/>
                </a:lnTo>
                <a:lnTo>
                  <a:pt x="783" y="174"/>
                </a:lnTo>
                <a:lnTo>
                  <a:pt x="754" y="150"/>
                </a:lnTo>
                <a:lnTo>
                  <a:pt x="712" y="139"/>
                </a:lnTo>
                <a:lnTo>
                  <a:pt x="704" y="140"/>
                </a:lnTo>
                <a:lnTo>
                  <a:pt x="678" y="136"/>
                </a:lnTo>
                <a:lnTo>
                  <a:pt x="647" y="128"/>
                </a:lnTo>
                <a:lnTo>
                  <a:pt x="610" y="130"/>
                </a:lnTo>
                <a:lnTo>
                  <a:pt x="589" y="139"/>
                </a:lnTo>
                <a:lnTo>
                  <a:pt x="571" y="176"/>
                </a:lnTo>
                <a:lnTo>
                  <a:pt x="544" y="175"/>
                </a:lnTo>
                <a:lnTo>
                  <a:pt x="514" y="173"/>
                </a:lnTo>
                <a:lnTo>
                  <a:pt x="485" y="166"/>
                </a:lnTo>
                <a:lnTo>
                  <a:pt x="452" y="151"/>
                </a:lnTo>
                <a:lnTo>
                  <a:pt x="410" y="145"/>
                </a:lnTo>
                <a:lnTo>
                  <a:pt x="379" y="136"/>
                </a:lnTo>
                <a:lnTo>
                  <a:pt x="348" y="124"/>
                </a:lnTo>
                <a:lnTo>
                  <a:pt x="317" y="115"/>
                </a:lnTo>
                <a:lnTo>
                  <a:pt x="279" y="99"/>
                </a:lnTo>
                <a:lnTo>
                  <a:pt x="245" y="86"/>
                </a:lnTo>
                <a:lnTo>
                  <a:pt x="213" y="77"/>
                </a:lnTo>
                <a:lnTo>
                  <a:pt x="176" y="50"/>
                </a:lnTo>
                <a:lnTo>
                  <a:pt x="152" y="26"/>
                </a:lnTo>
                <a:lnTo>
                  <a:pt x="134" y="10"/>
                </a:lnTo>
                <a:lnTo>
                  <a:pt x="76" y="4"/>
                </a:lnTo>
                <a:lnTo>
                  <a:pt x="38" y="0"/>
                </a:lnTo>
                <a:lnTo>
                  <a:pt x="0" y="3"/>
                </a:lnTo>
                <a:lnTo>
                  <a:pt x="17" y="115"/>
                </a:lnTo>
                <a:lnTo>
                  <a:pt x="35" y="160"/>
                </a:lnTo>
                <a:lnTo>
                  <a:pt x="49" y="205"/>
                </a:lnTo>
                <a:lnTo>
                  <a:pt x="50" y="258"/>
                </a:lnTo>
                <a:lnTo>
                  <a:pt x="80" y="313"/>
                </a:lnTo>
                <a:lnTo>
                  <a:pt x="127" y="356"/>
                </a:lnTo>
                <a:lnTo>
                  <a:pt x="153" y="375"/>
                </a:lnTo>
                <a:lnTo>
                  <a:pt x="165" y="398"/>
                </a:lnTo>
                <a:lnTo>
                  <a:pt x="165" y="422"/>
                </a:lnTo>
                <a:lnTo>
                  <a:pt x="151" y="439"/>
                </a:lnTo>
                <a:lnTo>
                  <a:pt x="108" y="432"/>
                </a:lnTo>
                <a:lnTo>
                  <a:pt x="93" y="432"/>
                </a:lnTo>
                <a:lnTo>
                  <a:pt x="94" y="437"/>
                </a:lnTo>
                <a:lnTo>
                  <a:pt x="129" y="467"/>
                </a:lnTo>
                <a:lnTo>
                  <a:pt x="165" y="498"/>
                </a:lnTo>
                <a:lnTo>
                  <a:pt x="195" y="543"/>
                </a:lnTo>
                <a:lnTo>
                  <a:pt x="223" y="566"/>
                </a:lnTo>
                <a:lnTo>
                  <a:pt x="249" y="606"/>
                </a:lnTo>
                <a:lnTo>
                  <a:pt x="269" y="653"/>
                </a:lnTo>
                <a:lnTo>
                  <a:pt x="274" y="702"/>
                </a:lnTo>
                <a:lnTo>
                  <a:pt x="284" y="728"/>
                </a:lnTo>
                <a:lnTo>
                  <a:pt x="314" y="757"/>
                </a:lnTo>
                <a:lnTo>
                  <a:pt x="349" y="793"/>
                </a:lnTo>
                <a:lnTo>
                  <a:pt x="371" y="818"/>
                </a:lnTo>
                <a:lnTo>
                  <a:pt x="385" y="853"/>
                </a:lnTo>
                <a:lnTo>
                  <a:pt x="410" y="898"/>
                </a:lnTo>
                <a:lnTo>
                  <a:pt x="430" y="912"/>
                </a:lnTo>
                <a:lnTo>
                  <a:pt x="456" y="904"/>
                </a:lnTo>
                <a:lnTo>
                  <a:pt x="466" y="883"/>
                </a:lnTo>
                <a:lnTo>
                  <a:pt x="453" y="852"/>
                </a:lnTo>
                <a:lnTo>
                  <a:pt x="430" y="825"/>
                </a:lnTo>
                <a:lnTo>
                  <a:pt x="411" y="795"/>
                </a:lnTo>
                <a:lnTo>
                  <a:pt x="380" y="793"/>
                </a:lnTo>
                <a:lnTo>
                  <a:pt x="373" y="771"/>
                </a:lnTo>
                <a:lnTo>
                  <a:pt x="383" y="744"/>
                </a:lnTo>
                <a:lnTo>
                  <a:pt x="376" y="726"/>
                </a:lnTo>
                <a:lnTo>
                  <a:pt x="360" y="707"/>
                </a:lnTo>
                <a:lnTo>
                  <a:pt x="338" y="588"/>
                </a:lnTo>
                <a:lnTo>
                  <a:pt x="331" y="578"/>
                </a:lnTo>
                <a:lnTo>
                  <a:pt x="327" y="594"/>
                </a:lnTo>
                <a:lnTo>
                  <a:pt x="261" y="426"/>
                </a:lnTo>
                <a:lnTo>
                  <a:pt x="246" y="400"/>
                </a:lnTo>
                <a:lnTo>
                  <a:pt x="180" y="334"/>
                </a:lnTo>
                <a:lnTo>
                  <a:pt x="158" y="294"/>
                </a:lnTo>
                <a:lnTo>
                  <a:pt x="139" y="233"/>
                </a:lnTo>
                <a:lnTo>
                  <a:pt x="140" y="180"/>
                </a:lnTo>
                <a:lnTo>
                  <a:pt x="130" y="132"/>
                </a:lnTo>
                <a:lnTo>
                  <a:pt x="138" y="107"/>
                </a:lnTo>
                <a:lnTo>
                  <a:pt x="162" y="102"/>
                </a:lnTo>
                <a:lnTo>
                  <a:pt x="181" y="117"/>
                </a:lnTo>
                <a:lnTo>
                  <a:pt x="249" y="157"/>
                </a:lnTo>
                <a:lnTo>
                  <a:pt x="254" y="180"/>
                </a:lnTo>
                <a:lnTo>
                  <a:pt x="242" y="197"/>
                </a:lnTo>
                <a:lnTo>
                  <a:pt x="262" y="221"/>
                </a:lnTo>
                <a:lnTo>
                  <a:pt x="268" y="273"/>
                </a:lnTo>
                <a:lnTo>
                  <a:pt x="296" y="360"/>
                </a:lnTo>
                <a:lnTo>
                  <a:pt x="322" y="390"/>
                </a:lnTo>
                <a:lnTo>
                  <a:pt x="343" y="427"/>
                </a:lnTo>
                <a:lnTo>
                  <a:pt x="396" y="459"/>
                </a:lnTo>
                <a:lnTo>
                  <a:pt x="409" y="484"/>
                </a:lnTo>
                <a:lnTo>
                  <a:pt x="402" y="499"/>
                </a:lnTo>
                <a:lnTo>
                  <a:pt x="423" y="522"/>
                </a:lnTo>
                <a:lnTo>
                  <a:pt x="447" y="563"/>
                </a:lnTo>
                <a:lnTo>
                  <a:pt x="484" y="604"/>
                </a:lnTo>
                <a:lnTo>
                  <a:pt x="507" y="646"/>
                </a:lnTo>
                <a:lnTo>
                  <a:pt x="496" y="667"/>
                </a:lnTo>
                <a:lnTo>
                  <a:pt x="547" y="703"/>
                </a:lnTo>
                <a:lnTo>
                  <a:pt x="597" y="773"/>
                </a:lnTo>
                <a:lnTo>
                  <a:pt x="641" y="828"/>
                </a:lnTo>
                <a:lnTo>
                  <a:pt x="682" y="887"/>
                </a:lnTo>
                <a:lnTo>
                  <a:pt x="703" y="912"/>
                </a:lnTo>
                <a:lnTo>
                  <a:pt x="732" y="949"/>
                </a:lnTo>
                <a:lnTo>
                  <a:pt x="757" y="1031"/>
                </a:lnTo>
                <a:lnTo>
                  <a:pt x="783" y="1061"/>
                </a:lnTo>
                <a:lnTo>
                  <a:pt x="799" y="1100"/>
                </a:lnTo>
                <a:lnTo>
                  <a:pt x="796" y="1105"/>
                </a:lnTo>
                <a:lnTo>
                  <a:pt x="770" y="1119"/>
                </a:lnTo>
                <a:lnTo>
                  <a:pt x="757" y="1132"/>
                </a:lnTo>
                <a:lnTo>
                  <a:pt x="766" y="1179"/>
                </a:lnTo>
                <a:lnTo>
                  <a:pt x="799" y="1211"/>
                </a:lnTo>
                <a:lnTo>
                  <a:pt x="822" y="1235"/>
                </a:lnTo>
                <a:lnTo>
                  <a:pt x="866" y="1265"/>
                </a:lnTo>
                <a:lnTo>
                  <a:pt x="896" y="1279"/>
                </a:lnTo>
                <a:lnTo>
                  <a:pt x="917" y="1304"/>
                </a:lnTo>
                <a:lnTo>
                  <a:pt x="955" y="1332"/>
                </a:lnTo>
                <a:lnTo>
                  <a:pt x="989" y="1337"/>
                </a:lnTo>
                <a:lnTo>
                  <a:pt x="1027" y="1340"/>
                </a:lnTo>
                <a:lnTo>
                  <a:pt x="1053" y="1355"/>
                </a:lnTo>
                <a:lnTo>
                  <a:pt x="1086" y="1371"/>
                </a:lnTo>
                <a:lnTo>
                  <a:pt x="1120" y="1395"/>
                </a:lnTo>
                <a:lnTo>
                  <a:pt x="1152" y="1412"/>
                </a:lnTo>
                <a:lnTo>
                  <a:pt x="1167" y="1419"/>
                </a:lnTo>
                <a:lnTo>
                  <a:pt x="1198" y="1436"/>
                </a:lnTo>
                <a:lnTo>
                  <a:pt x="1230" y="1449"/>
                </a:lnTo>
                <a:lnTo>
                  <a:pt x="1262" y="1458"/>
                </a:lnTo>
                <a:lnTo>
                  <a:pt x="1303" y="1459"/>
                </a:lnTo>
                <a:lnTo>
                  <a:pt x="1353" y="1493"/>
                </a:lnTo>
                <a:lnTo>
                  <a:pt x="1398" y="1499"/>
                </a:lnTo>
                <a:lnTo>
                  <a:pt x="1443" y="1520"/>
                </a:lnTo>
                <a:lnTo>
                  <a:pt x="1488" y="1525"/>
                </a:lnTo>
                <a:lnTo>
                  <a:pt x="1521" y="1524"/>
                </a:lnTo>
                <a:lnTo>
                  <a:pt x="1560" y="1522"/>
                </a:lnTo>
                <a:lnTo>
                  <a:pt x="1626" y="1498"/>
                </a:lnTo>
                <a:lnTo>
                  <a:pt x="1658" y="1498"/>
                </a:lnTo>
                <a:lnTo>
                  <a:pt x="1678" y="1503"/>
                </a:lnTo>
                <a:lnTo>
                  <a:pt x="1713" y="1510"/>
                </a:lnTo>
                <a:lnTo>
                  <a:pt x="1737" y="1530"/>
                </a:lnTo>
                <a:lnTo>
                  <a:pt x="1772" y="1561"/>
                </a:lnTo>
                <a:lnTo>
                  <a:pt x="1800" y="1586"/>
                </a:lnTo>
                <a:lnTo>
                  <a:pt x="1834" y="1617"/>
                </a:lnTo>
                <a:lnTo>
                  <a:pt x="1859" y="1641"/>
                </a:lnTo>
                <a:lnTo>
                  <a:pt x="1869" y="1649"/>
                </a:lnTo>
                <a:lnTo>
                  <a:pt x="1875" y="1618"/>
                </a:lnTo>
                <a:lnTo>
                  <a:pt x="1868" y="1597"/>
                </a:lnTo>
                <a:lnTo>
                  <a:pt x="1864" y="1579"/>
                </a:lnTo>
                <a:lnTo>
                  <a:pt x="1869" y="1554"/>
                </a:lnTo>
                <a:lnTo>
                  <a:pt x="1883" y="1543"/>
                </a:lnTo>
                <a:lnTo>
                  <a:pt x="1989" y="1529"/>
                </a:lnTo>
                <a:lnTo>
                  <a:pt x="2002" y="1523"/>
                </a:lnTo>
                <a:lnTo>
                  <a:pt x="2003" y="1499"/>
                </a:lnTo>
                <a:lnTo>
                  <a:pt x="2019" y="1483"/>
                </a:lnTo>
                <a:lnTo>
                  <a:pt x="2024" y="1471"/>
                </a:lnTo>
                <a:lnTo>
                  <a:pt x="2005" y="1468"/>
                </a:lnTo>
                <a:lnTo>
                  <a:pt x="1987" y="1454"/>
                </a:lnTo>
                <a:lnTo>
                  <a:pt x="1975" y="1435"/>
                </a:lnTo>
                <a:lnTo>
                  <a:pt x="1966" y="1410"/>
                </a:lnTo>
                <a:lnTo>
                  <a:pt x="1961" y="1377"/>
                </a:lnTo>
                <a:lnTo>
                  <a:pt x="2010" y="1366"/>
                </a:lnTo>
                <a:lnTo>
                  <a:pt x="2083" y="1352"/>
                </a:lnTo>
                <a:lnTo>
                  <a:pt x="2128" y="1345"/>
                </a:lnTo>
                <a:lnTo>
                  <a:pt x="2144" y="1316"/>
                </a:lnTo>
                <a:lnTo>
                  <a:pt x="2158" y="1309"/>
                </a:lnTo>
                <a:lnTo>
                  <a:pt x="2178" y="1315"/>
                </a:lnTo>
                <a:lnTo>
                  <a:pt x="2185" y="1293"/>
                </a:lnTo>
                <a:lnTo>
                  <a:pt x="2194" y="1310"/>
                </a:lnTo>
                <a:lnTo>
                  <a:pt x="2206" y="1323"/>
                </a:lnTo>
                <a:lnTo>
                  <a:pt x="2219" y="1321"/>
                </a:lnTo>
                <a:lnTo>
                  <a:pt x="2228" y="1306"/>
                </a:lnTo>
                <a:lnTo>
                  <a:pt x="2223" y="1280"/>
                </a:lnTo>
                <a:lnTo>
                  <a:pt x="2217" y="1252"/>
                </a:lnTo>
                <a:lnTo>
                  <a:pt x="2228" y="1226"/>
                </a:lnTo>
                <a:lnTo>
                  <a:pt x="2226" y="1210"/>
                </a:lnTo>
                <a:lnTo>
                  <a:pt x="2216" y="1194"/>
                </a:lnTo>
                <a:lnTo>
                  <a:pt x="2199" y="1155"/>
                </a:lnTo>
                <a:lnTo>
                  <a:pt x="2204" y="1134"/>
                </a:lnTo>
                <a:lnTo>
                  <a:pt x="2236" y="1102"/>
                </a:lnTo>
                <a:lnTo>
                  <a:pt x="2252" y="1066"/>
                </a:lnTo>
                <a:lnTo>
                  <a:pt x="2253" y="1029"/>
                </a:lnTo>
                <a:lnTo>
                  <a:pt x="2241" y="1014"/>
                </a:lnTo>
                <a:lnTo>
                  <a:pt x="2206" y="1012"/>
                </a:lnTo>
                <a:lnTo>
                  <a:pt x="2166" y="1014"/>
                </a:lnTo>
                <a:lnTo>
                  <a:pt x="2067" y="1028"/>
                </a:lnTo>
                <a:lnTo>
                  <a:pt x="2004" y="1050"/>
                </a:lnTo>
                <a:lnTo>
                  <a:pt x="1975" y="1064"/>
                </a:lnTo>
                <a:lnTo>
                  <a:pt x="1967" y="1075"/>
                </a:lnTo>
                <a:lnTo>
                  <a:pt x="1959" y="1105"/>
                </a:lnTo>
                <a:lnTo>
                  <a:pt x="1965" y="1135"/>
                </a:lnTo>
                <a:lnTo>
                  <a:pt x="1982" y="1153"/>
                </a:lnTo>
                <a:lnTo>
                  <a:pt x="1987" y="1174"/>
                </a:lnTo>
                <a:lnTo>
                  <a:pt x="1972" y="1197"/>
                </a:lnTo>
                <a:lnTo>
                  <a:pt x="1941" y="1205"/>
                </a:lnTo>
                <a:lnTo>
                  <a:pt x="1915" y="1244"/>
                </a:lnTo>
                <a:lnTo>
                  <a:pt x="1923" y="1269"/>
                </a:lnTo>
                <a:lnTo>
                  <a:pt x="1908" y="1286"/>
                </a:lnTo>
                <a:lnTo>
                  <a:pt x="1881" y="1291"/>
                </a:lnTo>
                <a:lnTo>
                  <a:pt x="1863" y="1273"/>
                </a:lnTo>
                <a:lnTo>
                  <a:pt x="1805" y="1274"/>
                </a:lnTo>
                <a:lnTo>
                  <a:pt x="1781" y="1291"/>
                </a:lnTo>
                <a:lnTo>
                  <a:pt x="1749" y="1296"/>
                </a:lnTo>
                <a:lnTo>
                  <a:pt x="1688" y="1314"/>
                </a:lnTo>
                <a:lnTo>
                  <a:pt x="1662" y="1312"/>
                </a:lnTo>
                <a:lnTo>
                  <a:pt x="1644" y="1301"/>
                </a:lnTo>
                <a:lnTo>
                  <a:pt x="1634" y="1273"/>
                </a:lnTo>
                <a:lnTo>
                  <a:pt x="1604" y="1273"/>
                </a:lnTo>
                <a:lnTo>
                  <a:pt x="1564" y="1275"/>
                </a:lnTo>
                <a:lnTo>
                  <a:pt x="1550" y="1270"/>
                </a:lnTo>
                <a:close/>
              </a:path>
            </a:pathLst>
          </a:custGeom>
          <a:solidFill>
            <a:schemeClr val="bg1">
              <a:lumMod val="85000"/>
            </a:schemeClr>
          </a:solidFill>
          <a:ln w="12700">
            <a:solidFill>
              <a:schemeClr val="tx1"/>
            </a:solidFill>
            <a:round/>
            <a:headEnd/>
            <a:tailEnd/>
          </a:ln>
        </p:spPr>
        <p:txBody>
          <a:bodyPr/>
          <a:lstStyle/>
          <a:p>
            <a:endParaRPr lang="es-ES" dirty="0">
              <a:solidFill>
                <a:srgbClr val="000000"/>
              </a:solidFill>
            </a:endParaRPr>
          </a:p>
        </p:txBody>
      </p:sp>
      <p:sp>
        <p:nvSpPr>
          <p:cNvPr id="15367" name="Freeform 7"/>
          <p:cNvSpPr>
            <a:spLocks/>
          </p:cNvSpPr>
          <p:nvPr/>
        </p:nvSpPr>
        <p:spPr bwMode="auto">
          <a:xfrm>
            <a:off x="2657586" y="2994161"/>
            <a:ext cx="2626992" cy="2344483"/>
          </a:xfrm>
          <a:custGeom>
            <a:avLst/>
            <a:gdLst>
              <a:gd name="T0" fmla="*/ 2147483647 w 4079"/>
              <a:gd name="T1" fmla="*/ 2147483647 h 3876"/>
              <a:gd name="T2" fmla="*/ 2147483647 w 4079"/>
              <a:gd name="T3" fmla="*/ 2147483647 h 3876"/>
              <a:gd name="T4" fmla="*/ 2147483647 w 4079"/>
              <a:gd name="T5" fmla="*/ 2147483647 h 3876"/>
              <a:gd name="T6" fmla="*/ 2147483647 w 4079"/>
              <a:gd name="T7" fmla="*/ 2147483647 h 3876"/>
              <a:gd name="T8" fmla="*/ 2147483647 w 4079"/>
              <a:gd name="T9" fmla="*/ 2147483647 h 3876"/>
              <a:gd name="T10" fmla="*/ 2147483647 w 4079"/>
              <a:gd name="T11" fmla="*/ 2147483647 h 3876"/>
              <a:gd name="T12" fmla="*/ 2147483647 w 4079"/>
              <a:gd name="T13" fmla="*/ 2147483647 h 3876"/>
              <a:gd name="T14" fmla="*/ 2147483647 w 4079"/>
              <a:gd name="T15" fmla="*/ 2147483647 h 3876"/>
              <a:gd name="T16" fmla="*/ 2147483647 w 4079"/>
              <a:gd name="T17" fmla="*/ 2147483647 h 3876"/>
              <a:gd name="T18" fmla="*/ 2147483647 w 4079"/>
              <a:gd name="T19" fmla="*/ 2147483647 h 3876"/>
              <a:gd name="T20" fmla="*/ 2147483647 w 4079"/>
              <a:gd name="T21" fmla="*/ 2147483647 h 3876"/>
              <a:gd name="T22" fmla="*/ 2147483647 w 4079"/>
              <a:gd name="T23" fmla="*/ 2147483647 h 3876"/>
              <a:gd name="T24" fmla="*/ 2147483647 w 4079"/>
              <a:gd name="T25" fmla="*/ 2147483647 h 3876"/>
              <a:gd name="T26" fmla="*/ 2147483647 w 4079"/>
              <a:gd name="T27" fmla="*/ 2147483647 h 3876"/>
              <a:gd name="T28" fmla="*/ 2147483647 w 4079"/>
              <a:gd name="T29" fmla="*/ 2147483647 h 3876"/>
              <a:gd name="T30" fmla="*/ 2147483647 w 4079"/>
              <a:gd name="T31" fmla="*/ 2147483647 h 3876"/>
              <a:gd name="T32" fmla="*/ 2147483647 w 4079"/>
              <a:gd name="T33" fmla="*/ 2147483647 h 3876"/>
              <a:gd name="T34" fmla="*/ 2147483647 w 4079"/>
              <a:gd name="T35" fmla="*/ 2147483647 h 3876"/>
              <a:gd name="T36" fmla="*/ 2147483647 w 4079"/>
              <a:gd name="T37" fmla="*/ 2147483647 h 3876"/>
              <a:gd name="T38" fmla="*/ 2147483647 w 4079"/>
              <a:gd name="T39" fmla="*/ 2147483647 h 3876"/>
              <a:gd name="T40" fmla="*/ 2147483647 w 4079"/>
              <a:gd name="T41" fmla="*/ 2147483647 h 3876"/>
              <a:gd name="T42" fmla="*/ 2147483647 w 4079"/>
              <a:gd name="T43" fmla="*/ 0 h 3876"/>
              <a:gd name="T44" fmla="*/ 2147483647 w 4079"/>
              <a:gd name="T45" fmla="*/ 2147483647 h 3876"/>
              <a:gd name="T46" fmla="*/ 2147483647 w 4079"/>
              <a:gd name="T47" fmla="*/ 2147483647 h 3876"/>
              <a:gd name="T48" fmla="*/ 2147483647 w 4079"/>
              <a:gd name="T49" fmla="*/ 2147483647 h 3876"/>
              <a:gd name="T50" fmla="*/ 2147483647 w 4079"/>
              <a:gd name="T51" fmla="*/ 2147483647 h 3876"/>
              <a:gd name="T52" fmla="*/ 2147483647 w 4079"/>
              <a:gd name="T53" fmla="*/ 2147483647 h 3876"/>
              <a:gd name="T54" fmla="*/ 2147483647 w 4079"/>
              <a:gd name="T55" fmla="*/ 2147483647 h 3876"/>
              <a:gd name="T56" fmla="*/ 2147483647 w 4079"/>
              <a:gd name="T57" fmla="*/ 2147483647 h 3876"/>
              <a:gd name="T58" fmla="*/ 2147483647 w 4079"/>
              <a:gd name="T59" fmla="*/ 2147483647 h 3876"/>
              <a:gd name="T60" fmla="*/ 2147483647 w 4079"/>
              <a:gd name="T61" fmla="*/ 2147483647 h 3876"/>
              <a:gd name="T62" fmla="*/ 2147483647 w 4079"/>
              <a:gd name="T63" fmla="*/ 2147483647 h 3876"/>
              <a:gd name="T64" fmla="*/ 2147483647 w 4079"/>
              <a:gd name="T65" fmla="*/ 2147483647 h 3876"/>
              <a:gd name="T66" fmla="*/ 2147483647 w 4079"/>
              <a:gd name="T67" fmla="*/ 2147483647 h 3876"/>
              <a:gd name="T68" fmla="*/ 2147483647 w 4079"/>
              <a:gd name="T69" fmla="*/ 2147483647 h 3876"/>
              <a:gd name="T70" fmla="*/ 2147483647 w 4079"/>
              <a:gd name="T71" fmla="*/ 2147483647 h 3876"/>
              <a:gd name="T72" fmla="*/ 2147483647 w 4079"/>
              <a:gd name="T73" fmla="*/ 2147483647 h 3876"/>
              <a:gd name="T74" fmla="*/ 2147483647 w 4079"/>
              <a:gd name="T75" fmla="*/ 2147483647 h 3876"/>
              <a:gd name="T76" fmla="*/ 2147483647 w 4079"/>
              <a:gd name="T77" fmla="*/ 2147483647 h 3876"/>
              <a:gd name="T78" fmla="*/ 2147483647 w 4079"/>
              <a:gd name="T79" fmla="*/ 2147483647 h 3876"/>
              <a:gd name="T80" fmla="*/ 2147483647 w 4079"/>
              <a:gd name="T81" fmla="*/ 2147483647 h 3876"/>
              <a:gd name="T82" fmla="*/ 2147483647 w 4079"/>
              <a:gd name="T83" fmla="*/ 2147483647 h 3876"/>
              <a:gd name="T84" fmla="*/ 2147483647 w 4079"/>
              <a:gd name="T85" fmla="*/ 2147483647 h 3876"/>
              <a:gd name="T86" fmla="*/ 2147483647 w 4079"/>
              <a:gd name="T87" fmla="*/ 2147483647 h 3876"/>
              <a:gd name="T88" fmla="*/ 2147483647 w 4079"/>
              <a:gd name="T89" fmla="*/ 2147483647 h 3876"/>
              <a:gd name="T90" fmla="*/ 2147483647 w 4079"/>
              <a:gd name="T91" fmla="*/ 2147483647 h 3876"/>
              <a:gd name="T92" fmla="*/ 2147483647 w 4079"/>
              <a:gd name="T93" fmla="*/ 2147483647 h 3876"/>
              <a:gd name="T94" fmla="*/ 2147483647 w 4079"/>
              <a:gd name="T95" fmla="*/ 2147483647 h 3876"/>
              <a:gd name="T96" fmla="*/ 2147483647 w 4079"/>
              <a:gd name="T97" fmla="*/ 2147483647 h 3876"/>
              <a:gd name="T98" fmla="*/ 2147483647 w 4079"/>
              <a:gd name="T99" fmla="*/ 2147483647 h 3876"/>
              <a:gd name="T100" fmla="*/ 2147483647 w 4079"/>
              <a:gd name="T101" fmla="*/ 2147483647 h 3876"/>
              <a:gd name="T102" fmla="*/ 2147483647 w 4079"/>
              <a:gd name="T103" fmla="*/ 2147483647 h 3876"/>
              <a:gd name="T104" fmla="*/ 2147483647 w 4079"/>
              <a:gd name="T105" fmla="*/ 2147483647 h 3876"/>
              <a:gd name="T106" fmla="*/ 2147483647 w 4079"/>
              <a:gd name="T107" fmla="*/ 2147483647 h 3876"/>
              <a:gd name="T108" fmla="*/ 2147483647 w 4079"/>
              <a:gd name="T109" fmla="*/ 2147483647 h 3876"/>
              <a:gd name="T110" fmla="*/ 2147483647 w 4079"/>
              <a:gd name="T111" fmla="*/ 2147483647 h 3876"/>
              <a:gd name="T112" fmla="*/ 2147483647 w 4079"/>
              <a:gd name="T113" fmla="*/ 2147483647 h 3876"/>
              <a:gd name="T114" fmla="*/ 2147483647 w 4079"/>
              <a:gd name="T115" fmla="*/ 2147483647 h 38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9"/>
              <a:gd name="T175" fmla="*/ 0 h 3876"/>
              <a:gd name="T176" fmla="*/ 4079 w 4079"/>
              <a:gd name="T177" fmla="*/ 3876 h 38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9" h="3876">
                <a:moveTo>
                  <a:pt x="907" y="1620"/>
                </a:moveTo>
                <a:lnTo>
                  <a:pt x="872" y="1609"/>
                </a:lnTo>
                <a:lnTo>
                  <a:pt x="817" y="1625"/>
                </a:lnTo>
                <a:lnTo>
                  <a:pt x="752" y="1668"/>
                </a:lnTo>
                <a:lnTo>
                  <a:pt x="740" y="1745"/>
                </a:lnTo>
                <a:lnTo>
                  <a:pt x="735" y="1765"/>
                </a:lnTo>
                <a:lnTo>
                  <a:pt x="725" y="1783"/>
                </a:lnTo>
                <a:lnTo>
                  <a:pt x="710" y="1779"/>
                </a:lnTo>
                <a:lnTo>
                  <a:pt x="671" y="1765"/>
                </a:lnTo>
                <a:lnTo>
                  <a:pt x="647" y="1765"/>
                </a:lnTo>
                <a:lnTo>
                  <a:pt x="639" y="1791"/>
                </a:lnTo>
                <a:lnTo>
                  <a:pt x="635" y="1808"/>
                </a:lnTo>
                <a:lnTo>
                  <a:pt x="628" y="1823"/>
                </a:lnTo>
                <a:lnTo>
                  <a:pt x="612" y="1826"/>
                </a:lnTo>
                <a:lnTo>
                  <a:pt x="590" y="1826"/>
                </a:lnTo>
                <a:lnTo>
                  <a:pt x="577" y="1823"/>
                </a:lnTo>
                <a:lnTo>
                  <a:pt x="535" y="1803"/>
                </a:lnTo>
                <a:lnTo>
                  <a:pt x="476" y="1808"/>
                </a:lnTo>
                <a:lnTo>
                  <a:pt x="435" y="1815"/>
                </a:lnTo>
                <a:lnTo>
                  <a:pt x="399" y="1826"/>
                </a:lnTo>
                <a:lnTo>
                  <a:pt x="364" y="1803"/>
                </a:lnTo>
                <a:lnTo>
                  <a:pt x="344" y="1752"/>
                </a:lnTo>
                <a:lnTo>
                  <a:pt x="344" y="1710"/>
                </a:lnTo>
                <a:lnTo>
                  <a:pt x="329" y="1702"/>
                </a:lnTo>
                <a:lnTo>
                  <a:pt x="305" y="1702"/>
                </a:lnTo>
                <a:lnTo>
                  <a:pt x="271" y="1745"/>
                </a:lnTo>
                <a:lnTo>
                  <a:pt x="217" y="1740"/>
                </a:lnTo>
                <a:lnTo>
                  <a:pt x="178" y="1707"/>
                </a:lnTo>
                <a:lnTo>
                  <a:pt x="158" y="1659"/>
                </a:lnTo>
                <a:lnTo>
                  <a:pt x="115" y="1651"/>
                </a:lnTo>
                <a:lnTo>
                  <a:pt x="89" y="1648"/>
                </a:lnTo>
                <a:lnTo>
                  <a:pt x="77" y="1620"/>
                </a:lnTo>
                <a:lnTo>
                  <a:pt x="100" y="1582"/>
                </a:lnTo>
                <a:lnTo>
                  <a:pt x="89" y="1574"/>
                </a:lnTo>
                <a:lnTo>
                  <a:pt x="42" y="1562"/>
                </a:lnTo>
                <a:lnTo>
                  <a:pt x="15" y="1536"/>
                </a:lnTo>
                <a:lnTo>
                  <a:pt x="0" y="1488"/>
                </a:lnTo>
                <a:lnTo>
                  <a:pt x="6" y="1435"/>
                </a:lnTo>
                <a:lnTo>
                  <a:pt x="26" y="1404"/>
                </a:lnTo>
                <a:lnTo>
                  <a:pt x="74" y="1396"/>
                </a:lnTo>
                <a:lnTo>
                  <a:pt x="104" y="1384"/>
                </a:lnTo>
                <a:lnTo>
                  <a:pt x="112" y="1373"/>
                </a:lnTo>
                <a:lnTo>
                  <a:pt x="92" y="1333"/>
                </a:lnTo>
                <a:lnTo>
                  <a:pt x="89" y="1275"/>
                </a:lnTo>
                <a:lnTo>
                  <a:pt x="104" y="1233"/>
                </a:lnTo>
                <a:lnTo>
                  <a:pt x="150" y="1214"/>
                </a:lnTo>
                <a:lnTo>
                  <a:pt x="181" y="1186"/>
                </a:lnTo>
                <a:lnTo>
                  <a:pt x="220" y="1163"/>
                </a:lnTo>
                <a:lnTo>
                  <a:pt x="267" y="1155"/>
                </a:lnTo>
                <a:lnTo>
                  <a:pt x="356" y="1155"/>
                </a:lnTo>
                <a:lnTo>
                  <a:pt x="372" y="1155"/>
                </a:lnTo>
                <a:lnTo>
                  <a:pt x="387" y="1143"/>
                </a:lnTo>
                <a:lnTo>
                  <a:pt x="410" y="1112"/>
                </a:lnTo>
                <a:lnTo>
                  <a:pt x="425" y="1043"/>
                </a:lnTo>
                <a:lnTo>
                  <a:pt x="425" y="984"/>
                </a:lnTo>
                <a:lnTo>
                  <a:pt x="435" y="939"/>
                </a:lnTo>
                <a:lnTo>
                  <a:pt x="450" y="911"/>
                </a:lnTo>
                <a:lnTo>
                  <a:pt x="453" y="869"/>
                </a:lnTo>
                <a:lnTo>
                  <a:pt x="441" y="833"/>
                </a:lnTo>
                <a:lnTo>
                  <a:pt x="407" y="795"/>
                </a:lnTo>
                <a:lnTo>
                  <a:pt x="379" y="749"/>
                </a:lnTo>
                <a:lnTo>
                  <a:pt x="372" y="710"/>
                </a:lnTo>
                <a:lnTo>
                  <a:pt x="379" y="678"/>
                </a:lnTo>
                <a:lnTo>
                  <a:pt x="402" y="659"/>
                </a:lnTo>
                <a:lnTo>
                  <a:pt x="460" y="632"/>
                </a:lnTo>
                <a:lnTo>
                  <a:pt x="465" y="609"/>
                </a:lnTo>
                <a:lnTo>
                  <a:pt x="450" y="594"/>
                </a:lnTo>
                <a:lnTo>
                  <a:pt x="418" y="589"/>
                </a:lnTo>
                <a:lnTo>
                  <a:pt x="395" y="581"/>
                </a:lnTo>
                <a:lnTo>
                  <a:pt x="392" y="570"/>
                </a:lnTo>
                <a:lnTo>
                  <a:pt x="410" y="558"/>
                </a:lnTo>
                <a:lnTo>
                  <a:pt x="450" y="555"/>
                </a:lnTo>
                <a:lnTo>
                  <a:pt x="484" y="570"/>
                </a:lnTo>
                <a:lnTo>
                  <a:pt x="503" y="561"/>
                </a:lnTo>
                <a:lnTo>
                  <a:pt x="514" y="535"/>
                </a:lnTo>
                <a:lnTo>
                  <a:pt x="550" y="527"/>
                </a:lnTo>
                <a:lnTo>
                  <a:pt x="570" y="543"/>
                </a:lnTo>
                <a:lnTo>
                  <a:pt x="590" y="543"/>
                </a:lnTo>
                <a:lnTo>
                  <a:pt x="596" y="523"/>
                </a:lnTo>
                <a:lnTo>
                  <a:pt x="620" y="512"/>
                </a:lnTo>
                <a:lnTo>
                  <a:pt x="628" y="531"/>
                </a:lnTo>
                <a:lnTo>
                  <a:pt x="635" y="574"/>
                </a:lnTo>
                <a:lnTo>
                  <a:pt x="647" y="589"/>
                </a:lnTo>
                <a:lnTo>
                  <a:pt x="690" y="578"/>
                </a:lnTo>
                <a:lnTo>
                  <a:pt x="697" y="620"/>
                </a:lnTo>
                <a:lnTo>
                  <a:pt x="725" y="639"/>
                </a:lnTo>
                <a:lnTo>
                  <a:pt x="760" y="635"/>
                </a:lnTo>
                <a:lnTo>
                  <a:pt x="791" y="616"/>
                </a:lnTo>
                <a:lnTo>
                  <a:pt x="829" y="601"/>
                </a:lnTo>
                <a:lnTo>
                  <a:pt x="875" y="594"/>
                </a:lnTo>
                <a:lnTo>
                  <a:pt x="898" y="574"/>
                </a:lnTo>
                <a:lnTo>
                  <a:pt x="926" y="531"/>
                </a:lnTo>
                <a:lnTo>
                  <a:pt x="946" y="500"/>
                </a:lnTo>
                <a:lnTo>
                  <a:pt x="966" y="480"/>
                </a:lnTo>
                <a:lnTo>
                  <a:pt x="1023" y="461"/>
                </a:lnTo>
                <a:lnTo>
                  <a:pt x="1038" y="423"/>
                </a:lnTo>
                <a:lnTo>
                  <a:pt x="1030" y="396"/>
                </a:lnTo>
                <a:lnTo>
                  <a:pt x="1004" y="376"/>
                </a:lnTo>
                <a:lnTo>
                  <a:pt x="969" y="368"/>
                </a:lnTo>
                <a:lnTo>
                  <a:pt x="938" y="344"/>
                </a:lnTo>
                <a:lnTo>
                  <a:pt x="934" y="310"/>
                </a:lnTo>
                <a:lnTo>
                  <a:pt x="934" y="294"/>
                </a:lnTo>
                <a:lnTo>
                  <a:pt x="1000" y="314"/>
                </a:lnTo>
                <a:lnTo>
                  <a:pt x="1077" y="314"/>
                </a:lnTo>
                <a:lnTo>
                  <a:pt x="1154" y="299"/>
                </a:lnTo>
                <a:lnTo>
                  <a:pt x="1193" y="283"/>
                </a:lnTo>
                <a:lnTo>
                  <a:pt x="1213" y="259"/>
                </a:lnTo>
                <a:lnTo>
                  <a:pt x="1225" y="209"/>
                </a:lnTo>
                <a:lnTo>
                  <a:pt x="1251" y="185"/>
                </a:lnTo>
                <a:lnTo>
                  <a:pt x="1271" y="167"/>
                </a:lnTo>
                <a:lnTo>
                  <a:pt x="1271" y="132"/>
                </a:lnTo>
                <a:lnTo>
                  <a:pt x="1256" y="108"/>
                </a:lnTo>
                <a:lnTo>
                  <a:pt x="1284" y="93"/>
                </a:lnTo>
                <a:lnTo>
                  <a:pt x="1310" y="93"/>
                </a:lnTo>
                <a:lnTo>
                  <a:pt x="1330" y="119"/>
                </a:lnTo>
                <a:lnTo>
                  <a:pt x="1333" y="163"/>
                </a:lnTo>
                <a:lnTo>
                  <a:pt x="1348" y="213"/>
                </a:lnTo>
                <a:lnTo>
                  <a:pt x="1345" y="256"/>
                </a:lnTo>
                <a:lnTo>
                  <a:pt x="1325" y="294"/>
                </a:lnTo>
                <a:lnTo>
                  <a:pt x="1322" y="322"/>
                </a:lnTo>
                <a:lnTo>
                  <a:pt x="1348" y="340"/>
                </a:lnTo>
                <a:lnTo>
                  <a:pt x="1361" y="380"/>
                </a:lnTo>
                <a:lnTo>
                  <a:pt x="1380" y="449"/>
                </a:lnTo>
                <a:lnTo>
                  <a:pt x="1399" y="474"/>
                </a:lnTo>
                <a:lnTo>
                  <a:pt x="1457" y="489"/>
                </a:lnTo>
                <a:lnTo>
                  <a:pt x="1523" y="489"/>
                </a:lnTo>
                <a:lnTo>
                  <a:pt x="1554" y="469"/>
                </a:lnTo>
                <a:lnTo>
                  <a:pt x="1608" y="411"/>
                </a:lnTo>
                <a:lnTo>
                  <a:pt x="1675" y="373"/>
                </a:lnTo>
                <a:lnTo>
                  <a:pt x="1701" y="360"/>
                </a:lnTo>
                <a:lnTo>
                  <a:pt x="1718" y="334"/>
                </a:lnTo>
                <a:lnTo>
                  <a:pt x="1736" y="294"/>
                </a:lnTo>
                <a:lnTo>
                  <a:pt x="1764" y="294"/>
                </a:lnTo>
                <a:lnTo>
                  <a:pt x="1783" y="318"/>
                </a:lnTo>
                <a:lnTo>
                  <a:pt x="1805" y="306"/>
                </a:lnTo>
                <a:lnTo>
                  <a:pt x="1810" y="276"/>
                </a:lnTo>
                <a:lnTo>
                  <a:pt x="1830" y="276"/>
                </a:lnTo>
                <a:lnTo>
                  <a:pt x="1849" y="271"/>
                </a:lnTo>
                <a:lnTo>
                  <a:pt x="1861" y="286"/>
                </a:lnTo>
                <a:lnTo>
                  <a:pt x="1845" y="337"/>
                </a:lnTo>
                <a:lnTo>
                  <a:pt x="1868" y="349"/>
                </a:lnTo>
                <a:lnTo>
                  <a:pt x="1899" y="340"/>
                </a:lnTo>
                <a:lnTo>
                  <a:pt x="1939" y="314"/>
                </a:lnTo>
                <a:lnTo>
                  <a:pt x="1961" y="310"/>
                </a:lnTo>
                <a:lnTo>
                  <a:pt x="1993" y="329"/>
                </a:lnTo>
                <a:lnTo>
                  <a:pt x="2016" y="360"/>
                </a:lnTo>
                <a:lnTo>
                  <a:pt x="2039" y="360"/>
                </a:lnTo>
                <a:lnTo>
                  <a:pt x="2081" y="294"/>
                </a:lnTo>
                <a:lnTo>
                  <a:pt x="2100" y="228"/>
                </a:lnTo>
                <a:lnTo>
                  <a:pt x="2100" y="159"/>
                </a:lnTo>
                <a:lnTo>
                  <a:pt x="2113" y="116"/>
                </a:lnTo>
                <a:lnTo>
                  <a:pt x="2159" y="65"/>
                </a:lnTo>
                <a:lnTo>
                  <a:pt x="2187" y="15"/>
                </a:lnTo>
                <a:lnTo>
                  <a:pt x="2181" y="0"/>
                </a:lnTo>
                <a:lnTo>
                  <a:pt x="2210" y="7"/>
                </a:lnTo>
                <a:lnTo>
                  <a:pt x="2225" y="23"/>
                </a:lnTo>
                <a:lnTo>
                  <a:pt x="2249" y="43"/>
                </a:lnTo>
                <a:lnTo>
                  <a:pt x="2268" y="62"/>
                </a:lnTo>
                <a:lnTo>
                  <a:pt x="2295" y="124"/>
                </a:lnTo>
                <a:lnTo>
                  <a:pt x="2311" y="144"/>
                </a:lnTo>
                <a:lnTo>
                  <a:pt x="2353" y="205"/>
                </a:lnTo>
                <a:lnTo>
                  <a:pt x="2372" y="243"/>
                </a:lnTo>
                <a:lnTo>
                  <a:pt x="2379" y="263"/>
                </a:lnTo>
                <a:lnTo>
                  <a:pt x="2385" y="276"/>
                </a:lnTo>
                <a:lnTo>
                  <a:pt x="2427" y="294"/>
                </a:lnTo>
                <a:lnTo>
                  <a:pt x="2435" y="329"/>
                </a:lnTo>
                <a:lnTo>
                  <a:pt x="2435" y="357"/>
                </a:lnTo>
                <a:lnTo>
                  <a:pt x="2427" y="415"/>
                </a:lnTo>
                <a:lnTo>
                  <a:pt x="2392" y="457"/>
                </a:lnTo>
                <a:lnTo>
                  <a:pt x="2365" y="504"/>
                </a:lnTo>
                <a:lnTo>
                  <a:pt x="2353" y="546"/>
                </a:lnTo>
                <a:lnTo>
                  <a:pt x="2361" y="570"/>
                </a:lnTo>
                <a:lnTo>
                  <a:pt x="2392" y="570"/>
                </a:lnTo>
                <a:lnTo>
                  <a:pt x="2415" y="561"/>
                </a:lnTo>
                <a:lnTo>
                  <a:pt x="2427" y="531"/>
                </a:lnTo>
                <a:lnTo>
                  <a:pt x="2446" y="504"/>
                </a:lnTo>
                <a:lnTo>
                  <a:pt x="2481" y="497"/>
                </a:lnTo>
                <a:lnTo>
                  <a:pt x="2519" y="492"/>
                </a:lnTo>
                <a:lnTo>
                  <a:pt x="2555" y="489"/>
                </a:lnTo>
                <a:lnTo>
                  <a:pt x="2593" y="480"/>
                </a:lnTo>
                <a:lnTo>
                  <a:pt x="2625" y="489"/>
                </a:lnTo>
                <a:lnTo>
                  <a:pt x="2636" y="507"/>
                </a:lnTo>
                <a:lnTo>
                  <a:pt x="2628" y="531"/>
                </a:lnTo>
                <a:lnTo>
                  <a:pt x="2641" y="551"/>
                </a:lnTo>
                <a:lnTo>
                  <a:pt x="2651" y="555"/>
                </a:lnTo>
                <a:lnTo>
                  <a:pt x="2667" y="551"/>
                </a:lnTo>
                <a:lnTo>
                  <a:pt x="2687" y="515"/>
                </a:lnTo>
                <a:lnTo>
                  <a:pt x="2707" y="500"/>
                </a:lnTo>
                <a:lnTo>
                  <a:pt x="2737" y="497"/>
                </a:lnTo>
                <a:lnTo>
                  <a:pt x="2807" y="500"/>
                </a:lnTo>
                <a:lnTo>
                  <a:pt x="2877" y="504"/>
                </a:lnTo>
                <a:lnTo>
                  <a:pt x="2943" y="504"/>
                </a:lnTo>
                <a:lnTo>
                  <a:pt x="3009" y="515"/>
                </a:lnTo>
                <a:lnTo>
                  <a:pt x="3047" y="523"/>
                </a:lnTo>
                <a:lnTo>
                  <a:pt x="3063" y="546"/>
                </a:lnTo>
                <a:lnTo>
                  <a:pt x="3063" y="574"/>
                </a:lnTo>
                <a:lnTo>
                  <a:pt x="3070" y="589"/>
                </a:lnTo>
                <a:lnTo>
                  <a:pt x="3094" y="594"/>
                </a:lnTo>
                <a:lnTo>
                  <a:pt x="3124" y="585"/>
                </a:lnTo>
                <a:lnTo>
                  <a:pt x="3144" y="570"/>
                </a:lnTo>
                <a:lnTo>
                  <a:pt x="3175" y="561"/>
                </a:lnTo>
                <a:lnTo>
                  <a:pt x="3230" y="578"/>
                </a:lnTo>
                <a:lnTo>
                  <a:pt x="3296" y="581"/>
                </a:lnTo>
                <a:lnTo>
                  <a:pt x="3378" y="581"/>
                </a:lnTo>
                <a:lnTo>
                  <a:pt x="3458" y="574"/>
                </a:lnTo>
                <a:lnTo>
                  <a:pt x="3520" y="574"/>
                </a:lnTo>
                <a:lnTo>
                  <a:pt x="3559" y="570"/>
                </a:lnTo>
                <a:lnTo>
                  <a:pt x="3578" y="561"/>
                </a:lnTo>
                <a:lnTo>
                  <a:pt x="3602" y="561"/>
                </a:lnTo>
                <a:lnTo>
                  <a:pt x="3621" y="561"/>
                </a:lnTo>
                <a:lnTo>
                  <a:pt x="3640" y="570"/>
                </a:lnTo>
                <a:lnTo>
                  <a:pt x="3788" y="685"/>
                </a:lnTo>
                <a:lnTo>
                  <a:pt x="3808" y="698"/>
                </a:lnTo>
                <a:lnTo>
                  <a:pt x="3831" y="705"/>
                </a:lnTo>
                <a:lnTo>
                  <a:pt x="3850" y="701"/>
                </a:lnTo>
                <a:lnTo>
                  <a:pt x="3889" y="701"/>
                </a:lnTo>
                <a:lnTo>
                  <a:pt x="4013" y="695"/>
                </a:lnTo>
                <a:lnTo>
                  <a:pt x="4028" y="698"/>
                </a:lnTo>
                <a:lnTo>
                  <a:pt x="4044" y="701"/>
                </a:lnTo>
                <a:lnTo>
                  <a:pt x="4056" y="720"/>
                </a:lnTo>
                <a:lnTo>
                  <a:pt x="4059" y="736"/>
                </a:lnTo>
                <a:lnTo>
                  <a:pt x="4067" y="752"/>
                </a:lnTo>
                <a:lnTo>
                  <a:pt x="4071" y="772"/>
                </a:lnTo>
                <a:lnTo>
                  <a:pt x="4074" y="779"/>
                </a:lnTo>
                <a:lnTo>
                  <a:pt x="4074" y="795"/>
                </a:lnTo>
                <a:lnTo>
                  <a:pt x="4079" y="818"/>
                </a:lnTo>
                <a:lnTo>
                  <a:pt x="4079" y="837"/>
                </a:lnTo>
                <a:lnTo>
                  <a:pt x="4079" y="856"/>
                </a:lnTo>
                <a:lnTo>
                  <a:pt x="4079" y="880"/>
                </a:lnTo>
                <a:lnTo>
                  <a:pt x="4079" y="919"/>
                </a:lnTo>
                <a:lnTo>
                  <a:pt x="4071" y="961"/>
                </a:lnTo>
                <a:lnTo>
                  <a:pt x="4059" y="1003"/>
                </a:lnTo>
                <a:lnTo>
                  <a:pt x="4044" y="1043"/>
                </a:lnTo>
                <a:lnTo>
                  <a:pt x="4024" y="1086"/>
                </a:lnTo>
                <a:lnTo>
                  <a:pt x="4006" y="1128"/>
                </a:lnTo>
                <a:lnTo>
                  <a:pt x="3997" y="1148"/>
                </a:lnTo>
                <a:lnTo>
                  <a:pt x="3970" y="1191"/>
                </a:lnTo>
                <a:lnTo>
                  <a:pt x="3959" y="1214"/>
                </a:lnTo>
                <a:lnTo>
                  <a:pt x="3909" y="1275"/>
                </a:lnTo>
                <a:lnTo>
                  <a:pt x="3878" y="1315"/>
                </a:lnTo>
                <a:lnTo>
                  <a:pt x="3850" y="1356"/>
                </a:lnTo>
                <a:lnTo>
                  <a:pt x="3812" y="1419"/>
                </a:lnTo>
                <a:lnTo>
                  <a:pt x="3792" y="1462"/>
                </a:lnTo>
                <a:lnTo>
                  <a:pt x="3773" y="1504"/>
                </a:lnTo>
                <a:lnTo>
                  <a:pt x="3753" y="1524"/>
                </a:lnTo>
                <a:lnTo>
                  <a:pt x="3734" y="1547"/>
                </a:lnTo>
                <a:lnTo>
                  <a:pt x="3714" y="1547"/>
                </a:lnTo>
                <a:lnTo>
                  <a:pt x="3698" y="1567"/>
                </a:lnTo>
                <a:lnTo>
                  <a:pt x="3695" y="1587"/>
                </a:lnTo>
                <a:lnTo>
                  <a:pt x="3691" y="1605"/>
                </a:lnTo>
                <a:lnTo>
                  <a:pt x="3679" y="1617"/>
                </a:lnTo>
                <a:lnTo>
                  <a:pt x="3675" y="1628"/>
                </a:lnTo>
                <a:lnTo>
                  <a:pt x="3675" y="1648"/>
                </a:lnTo>
                <a:lnTo>
                  <a:pt x="3664" y="1659"/>
                </a:lnTo>
                <a:lnTo>
                  <a:pt x="3675" y="1729"/>
                </a:lnTo>
                <a:lnTo>
                  <a:pt x="3679" y="1795"/>
                </a:lnTo>
                <a:lnTo>
                  <a:pt x="3683" y="1853"/>
                </a:lnTo>
                <a:lnTo>
                  <a:pt x="3679" y="1912"/>
                </a:lnTo>
                <a:lnTo>
                  <a:pt x="3668" y="1935"/>
                </a:lnTo>
                <a:lnTo>
                  <a:pt x="3668" y="1957"/>
                </a:lnTo>
                <a:lnTo>
                  <a:pt x="3679" y="1996"/>
                </a:lnTo>
                <a:lnTo>
                  <a:pt x="3668" y="2039"/>
                </a:lnTo>
                <a:lnTo>
                  <a:pt x="3630" y="2083"/>
                </a:lnTo>
                <a:lnTo>
                  <a:pt x="3614" y="2105"/>
                </a:lnTo>
                <a:lnTo>
                  <a:pt x="3610" y="2141"/>
                </a:lnTo>
                <a:lnTo>
                  <a:pt x="3610" y="2179"/>
                </a:lnTo>
                <a:lnTo>
                  <a:pt x="3598" y="2203"/>
                </a:lnTo>
                <a:lnTo>
                  <a:pt x="3594" y="2245"/>
                </a:lnTo>
                <a:lnTo>
                  <a:pt x="3578" y="2283"/>
                </a:lnTo>
                <a:lnTo>
                  <a:pt x="3574" y="2307"/>
                </a:lnTo>
                <a:lnTo>
                  <a:pt x="3552" y="2342"/>
                </a:lnTo>
                <a:lnTo>
                  <a:pt x="3520" y="2372"/>
                </a:lnTo>
                <a:lnTo>
                  <a:pt x="3497" y="2412"/>
                </a:lnTo>
                <a:lnTo>
                  <a:pt x="3477" y="2453"/>
                </a:lnTo>
                <a:lnTo>
                  <a:pt x="3439" y="2516"/>
                </a:lnTo>
                <a:lnTo>
                  <a:pt x="3419" y="2559"/>
                </a:lnTo>
                <a:lnTo>
                  <a:pt x="3400" y="2578"/>
                </a:lnTo>
                <a:lnTo>
                  <a:pt x="3381" y="2598"/>
                </a:lnTo>
                <a:lnTo>
                  <a:pt x="3362" y="2621"/>
                </a:lnTo>
                <a:lnTo>
                  <a:pt x="3303" y="2664"/>
                </a:lnTo>
                <a:lnTo>
                  <a:pt x="3277" y="2671"/>
                </a:lnTo>
                <a:lnTo>
                  <a:pt x="3272" y="2671"/>
                </a:lnTo>
                <a:lnTo>
                  <a:pt x="3234" y="2671"/>
                </a:lnTo>
                <a:lnTo>
                  <a:pt x="3215" y="2671"/>
                </a:lnTo>
                <a:lnTo>
                  <a:pt x="3182" y="2679"/>
                </a:lnTo>
                <a:lnTo>
                  <a:pt x="3172" y="2694"/>
                </a:lnTo>
                <a:lnTo>
                  <a:pt x="3132" y="2679"/>
                </a:lnTo>
                <a:lnTo>
                  <a:pt x="3090" y="2679"/>
                </a:lnTo>
                <a:lnTo>
                  <a:pt x="3063" y="2699"/>
                </a:lnTo>
                <a:lnTo>
                  <a:pt x="3055" y="2722"/>
                </a:lnTo>
                <a:lnTo>
                  <a:pt x="3032" y="2745"/>
                </a:lnTo>
                <a:lnTo>
                  <a:pt x="2974" y="2764"/>
                </a:lnTo>
                <a:lnTo>
                  <a:pt x="2912" y="2807"/>
                </a:lnTo>
                <a:lnTo>
                  <a:pt x="2849" y="2829"/>
                </a:lnTo>
                <a:lnTo>
                  <a:pt x="2811" y="2849"/>
                </a:lnTo>
                <a:lnTo>
                  <a:pt x="2761" y="2892"/>
                </a:lnTo>
                <a:lnTo>
                  <a:pt x="2729" y="2935"/>
                </a:lnTo>
                <a:lnTo>
                  <a:pt x="2694" y="2974"/>
                </a:lnTo>
                <a:lnTo>
                  <a:pt x="2674" y="2982"/>
                </a:lnTo>
                <a:lnTo>
                  <a:pt x="2651" y="2997"/>
                </a:lnTo>
                <a:lnTo>
                  <a:pt x="2632" y="3020"/>
                </a:lnTo>
                <a:lnTo>
                  <a:pt x="2625" y="3027"/>
                </a:lnTo>
                <a:lnTo>
                  <a:pt x="2613" y="3043"/>
                </a:lnTo>
                <a:lnTo>
                  <a:pt x="2613" y="3060"/>
                </a:lnTo>
                <a:lnTo>
                  <a:pt x="2613" y="3083"/>
                </a:lnTo>
                <a:lnTo>
                  <a:pt x="2616" y="3101"/>
                </a:lnTo>
                <a:lnTo>
                  <a:pt x="2636" y="3121"/>
                </a:lnTo>
                <a:lnTo>
                  <a:pt x="2636" y="3144"/>
                </a:lnTo>
                <a:lnTo>
                  <a:pt x="2601" y="3307"/>
                </a:lnTo>
                <a:lnTo>
                  <a:pt x="2582" y="3330"/>
                </a:lnTo>
                <a:lnTo>
                  <a:pt x="2563" y="3350"/>
                </a:lnTo>
                <a:lnTo>
                  <a:pt x="2446" y="3475"/>
                </a:lnTo>
                <a:lnTo>
                  <a:pt x="2385" y="3540"/>
                </a:lnTo>
                <a:lnTo>
                  <a:pt x="2356" y="3579"/>
                </a:lnTo>
                <a:lnTo>
                  <a:pt x="2346" y="3621"/>
                </a:lnTo>
                <a:lnTo>
                  <a:pt x="2331" y="3644"/>
                </a:lnTo>
                <a:lnTo>
                  <a:pt x="2327" y="3664"/>
                </a:lnTo>
                <a:lnTo>
                  <a:pt x="2311" y="3680"/>
                </a:lnTo>
                <a:lnTo>
                  <a:pt x="2288" y="3687"/>
                </a:lnTo>
                <a:lnTo>
                  <a:pt x="2272" y="3687"/>
                </a:lnTo>
                <a:lnTo>
                  <a:pt x="2249" y="3706"/>
                </a:lnTo>
                <a:lnTo>
                  <a:pt x="2232" y="3725"/>
                </a:lnTo>
                <a:lnTo>
                  <a:pt x="2229" y="3749"/>
                </a:lnTo>
                <a:lnTo>
                  <a:pt x="2229" y="3768"/>
                </a:lnTo>
                <a:lnTo>
                  <a:pt x="2221" y="3776"/>
                </a:lnTo>
                <a:lnTo>
                  <a:pt x="2214" y="3792"/>
                </a:lnTo>
                <a:lnTo>
                  <a:pt x="2206" y="3807"/>
                </a:lnTo>
                <a:lnTo>
                  <a:pt x="2194" y="3815"/>
                </a:lnTo>
                <a:lnTo>
                  <a:pt x="2128" y="3876"/>
                </a:lnTo>
                <a:lnTo>
                  <a:pt x="2097" y="3797"/>
                </a:lnTo>
                <a:lnTo>
                  <a:pt x="2100" y="3738"/>
                </a:lnTo>
                <a:lnTo>
                  <a:pt x="2090" y="3706"/>
                </a:lnTo>
                <a:lnTo>
                  <a:pt x="2055" y="3706"/>
                </a:lnTo>
                <a:lnTo>
                  <a:pt x="2039" y="3687"/>
                </a:lnTo>
                <a:lnTo>
                  <a:pt x="2031" y="3657"/>
                </a:lnTo>
                <a:lnTo>
                  <a:pt x="2003" y="3621"/>
                </a:lnTo>
                <a:lnTo>
                  <a:pt x="1961" y="3604"/>
                </a:lnTo>
                <a:lnTo>
                  <a:pt x="1899" y="3604"/>
                </a:lnTo>
                <a:lnTo>
                  <a:pt x="1873" y="3589"/>
                </a:lnTo>
                <a:lnTo>
                  <a:pt x="1838" y="3540"/>
                </a:lnTo>
                <a:lnTo>
                  <a:pt x="1799" y="3532"/>
                </a:lnTo>
                <a:lnTo>
                  <a:pt x="1714" y="3536"/>
                </a:lnTo>
                <a:lnTo>
                  <a:pt x="1815" y="3404"/>
                </a:lnTo>
                <a:lnTo>
                  <a:pt x="1932" y="3299"/>
                </a:lnTo>
                <a:lnTo>
                  <a:pt x="2013" y="3245"/>
                </a:lnTo>
                <a:lnTo>
                  <a:pt x="2081" y="3233"/>
                </a:lnTo>
                <a:lnTo>
                  <a:pt x="2090" y="3222"/>
                </a:lnTo>
                <a:lnTo>
                  <a:pt x="2085" y="3187"/>
                </a:lnTo>
                <a:lnTo>
                  <a:pt x="2105" y="3144"/>
                </a:lnTo>
                <a:lnTo>
                  <a:pt x="2100" y="3117"/>
                </a:lnTo>
                <a:lnTo>
                  <a:pt x="2081" y="3090"/>
                </a:lnTo>
                <a:lnTo>
                  <a:pt x="1993" y="3075"/>
                </a:lnTo>
                <a:lnTo>
                  <a:pt x="2016" y="3040"/>
                </a:lnTo>
                <a:lnTo>
                  <a:pt x="2023" y="2979"/>
                </a:lnTo>
                <a:lnTo>
                  <a:pt x="2023" y="2939"/>
                </a:lnTo>
                <a:lnTo>
                  <a:pt x="2000" y="2908"/>
                </a:lnTo>
                <a:lnTo>
                  <a:pt x="1981" y="2896"/>
                </a:lnTo>
                <a:lnTo>
                  <a:pt x="1970" y="2892"/>
                </a:lnTo>
                <a:lnTo>
                  <a:pt x="1957" y="2892"/>
                </a:lnTo>
                <a:lnTo>
                  <a:pt x="1912" y="2900"/>
                </a:lnTo>
                <a:lnTo>
                  <a:pt x="1899" y="2892"/>
                </a:lnTo>
                <a:lnTo>
                  <a:pt x="1892" y="2877"/>
                </a:lnTo>
                <a:lnTo>
                  <a:pt x="1892" y="2858"/>
                </a:lnTo>
                <a:lnTo>
                  <a:pt x="1896" y="2845"/>
                </a:lnTo>
                <a:lnTo>
                  <a:pt x="1903" y="2811"/>
                </a:lnTo>
                <a:lnTo>
                  <a:pt x="1907" y="2796"/>
                </a:lnTo>
                <a:lnTo>
                  <a:pt x="1903" y="2776"/>
                </a:lnTo>
                <a:lnTo>
                  <a:pt x="1892" y="2761"/>
                </a:lnTo>
                <a:lnTo>
                  <a:pt x="1876" y="2753"/>
                </a:lnTo>
                <a:lnTo>
                  <a:pt x="1834" y="2756"/>
                </a:lnTo>
                <a:lnTo>
                  <a:pt x="1783" y="2771"/>
                </a:lnTo>
                <a:lnTo>
                  <a:pt x="1744" y="2796"/>
                </a:lnTo>
                <a:lnTo>
                  <a:pt x="1706" y="2776"/>
                </a:lnTo>
                <a:lnTo>
                  <a:pt x="1685" y="2714"/>
                </a:lnTo>
                <a:lnTo>
                  <a:pt x="1690" y="2624"/>
                </a:lnTo>
                <a:lnTo>
                  <a:pt x="1678" y="2547"/>
                </a:lnTo>
                <a:lnTo>
                  <a:pt x="1620" y="2508"/>
                </a:lnTo>
                <a:lnTo>
                  <a:pt x="1678" y="2547"/>
                </a:lnTo>
                <a:lnTo>
                  <a:pt x="1694" y="2450"/>
                </a:lnTo>
                <a:lnTo>
                  <a:pt x="1721" y="2392"/>
                </a:lnTo>
                <a:lnTo>
                  <a:pt x="1733" y="2342"/>
                </a:lnTo>
                <a:lnTo>
                  <a:pt x="1709" y="2314"/>
                </a:lnTo>
                <a:lnTo>
                  <a:pt x="1667" y="2314"/>
                </a:lnTo>
                <a:lnTo>
                  <a:pt x="1655" y="2280"/>
                </a:lnTo>
                <a:lnTo>
                  <a:pt x="1652" y="2203"/>
                </a:lnTo>
                <a:lnTo>
                  <a:pt x="1637" y="2182"/>
                </a:lnTo>
                <a:lnTo>
                  <a:pt x="1578" y="2203"/>
                </a:lnTo>
                <a:lnTo>
                  <a:pt x="1504" y="2207"/>
                </a:lnTo>
                <a:lnTo>
                  <a:pt x="1465" y="2187"/>
                </a:lnTo>
                <a:lnTo>
                  <a:pt x="1446" y="2133"/>
                </a:lnTo>
                <a:lnTo>
                  <a:pt x="1388" y="2093"/>
                </a:lnTo>
                <a:lnTo>
                  <a:pt x="1391" y="2086"/>
                </a:lnTo>
                <a:lnTo>
                  <a:pt x="1442" y="2074"/>
                </a:lnTo>
                <a:lnTo>
                  <a:pt x="1446" y="2051"/>
                </a:lnTo>
                <a:lnTo>
                  <a:pt x="1419" y="2019"/>
                </a:lnTo>
                <a:lnTo>
                  <a:pt x="1406" y="1957"/>
                </a:lnTo>
                <a:lnTo>
                  <a:pt x="1348" y="1961"/>
                </a:lnTo>
                <a:lnTo>
                  <a:pt x="1330" y="1946"/>
                </a:lnTo>
                <a:lnTo>
                  <a:pt x="1291" y="1943"/>
                </a:lnTo>
                <a:lnTo>
                  <a:pt x="1236" y="1961"/>
                </a:lnTo>
                <a:lnTo>
                  <a:pt x="1221" y="1953"/>
                </a:lnTo>
                <a:lnTo>
                  <a:pt x="1182" y="1896"/>
                </a:lnTo>
                <a:lnTo>
                  <a:pt x="1151" y="1876"/>
                </a:lnTo>
                <a:lnTo>
                  <a:pt x="1089" y="1892"/>
                </a:lnTo>
                <a:lnTo>
                  <a:pt x="1066" y="1884"/>
                </a:lnTo>
                <a:lnTo>
                  <a:pt x="1047" y="1846"/>
                </a:lnTo>
                <a:lnTo>
                  <a:pt x="1027" y="1830"/>
                </a:lnTo>
                <a:lnTo>
                  <a:pt x="926" y="1823"/>
                </a:lnTo>
                <a:lnTo>
                  <a:pt x="895" y="1791"/>
                </a:lnTo>
                <a:lnTo>
                  <a:pt x="892" y="1740"/>
                </a:lnTo>
                <a:lnTo>
                  <a:pt x="915" y="1655"/>
                </a:lnTo>
                <a:lnTo>
                  <a:pt x="907" y="1620"/>
                </a:lnTo>
              </a:path>
            </a:pathLst>
          </a:custGeom>
          <a:solidFill>
            <a:schemeClr val="bg1">
              <a:lumMod val="85000"/>
            </a:schemeClr>
          </a:solidFill>
          <a:ln w="12700">
            <a:solidFill>
              <a:schemeClr val="tx1"/>
            </a:solidFill>
            <a:round/>
            <a:headEnd/>
            <a:tailEnd/>
          </a:ln>
        </p:spPr>
        <p:txBody>
          <a:bodyPr/>
          <a:lstStyle/>
          <a:p>
            <a:endParaRPr lang="es-ES" dirty="0">
              <a:solidFill>
                <a:srgbClr val="000000"/>
              </a:solidFill>
            </a:endParaRPr>
          </a:p>
        </p:txBody>
      </p:sp>
      <p:sp>
        <p:nvSpPr>
          <p:cNvPr id="15368" name="Freeform 8"/>
          <p:cNvSpPr>
            <a:spLocks/>
          </p:cNvSpPr>
          <p:nvPr/>
        </p:nvSpPr>
        <p:spPr bwMode="auto">
          <a:xfrm>
            <a:off x="1670208" y="2467561"/>
            <a:ext cx="70241" cy="125093"/>
          </a:xfrm>
          <a:custGeom>
            <a:avLst/>
            <a:gdLst>
              <a:gd name="T0" fmla="*/ 2147483647 w 109"/>
              <a:gd name="T1" fmla="*/ 2147483647 h 209"/>
              <a:gd name="T2" fmla="*/ 2147483647 w 109"/>
              <a:gd name="T3" fmla="*/ 2147483647 h 209"/>
              <a:gd name="T4" fmla="*/ 2147483647 w 109"/>
              <a:gd name="T5" fmla="*/ 2147483647 h 209"/>
              <a:gd name="T6" fmla="*/ 2147483647 w 109"/>
              <a:gd name="T7" fmla="*/ 2147483647 h 209"/>
              <a:gd name="T8" fmla="*/ 2147483647 w 109"/>
              <a:gd name="T9" fmla="*/ 2147483647 h 209"/>
              <a:gd name="T10" fmla="*/ 2147483647 w 109"/>
              <a:gd name="T11" fmla="*/ 2147483647 h 209"/>
              <a:gd name="T12" fmla="*/ 2147483647 w 109"/>
              <a:gd name="T13" fmla="*/ 0 h 209"/>
              <a:gd name="T14" fmla="*/ 2147483647 w 109"/>
              <a:gd name="T15" fmla="*/ 2147483647 h 209"/>
              <a:gd name="T16" fmla="*/ 2147483647 w 109"/>
              <a:gd name="T17" fmla="*/ 2147483647 h 209"/>
              <a:gd name="T18" fmla="*/ 0 w 109"/>
              <a:gd name="T19" fmla="*/ 2147483647 h 209"/>
              <a:gd name="T20" fmla="*/ 2147483647 w 109"/>
              <a:gd name="T21" fmla="*/ 2147483647 h 209"/>
              <a:gd name="T22" fmla="*/ 2147483647 w 109"/>
              <a:gd name="T23" fmla="*/ 2147483647 h 209"/>
              <a:gd name="T24" fmla="*/ 2147483647 w 109"/>
              <a:gd name="T25" fmla="*/ 2147483647 h 209"/>
              <a:gd name="T26" fmla="*/ 2147483647 w 109"/>
              <a:gd name="T27" fmla="*/ 2147483647 h 209"/>
              <a:gd name="T28" fmla="*/ 2147483647 w 109"/>
              <a:gd name="T29" fmla="*/ 2147483647 h 209"/>
              <a:gd name="T30" fmla="*/ 2147483647 w 109"/>
              <a:gd name="T31" fmla="*/ 2147483647 h 2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209"/>
              <a:gd name="T50" fmla="*/ 109 w 109"/>
              <a:gd name="T51" fmla="*/ 209 h 2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209">
                <a:moveTo>
                  <a:pt x="86" y="194"/>
                </a:moveTo>
                <a:lnTo>
                  <a:pt x="93" y="177"/>
                </a:lnTo>
                <a:lnTo>
                  <a:pt x="109" y="160"/>
                </a:lnTo>
                <a:lnTo>
                  <a:pt x="109" y="128"/>
                </a:lnTo>
                <a:lnTo>
                  <a:pt x="96" y="44"/>
                </a:lnTo>
                <a:lnTo>
                  <a:pt x="93" y="5"/>
                </a:lnTo>
                <a:lnTo>
                  <a:pt x="74" y="0"/>
                </a:lnTo>
                <a:lnTo>
                  <a:pt x="61" y="8"/>
                </a:lnTo>
                <a:lnTo>
                  <a:pt x="44" y="37"/>
                </a:lnTo>
                <a:lnTo>
                  <a:pt x="0" y="42"/>
                </a:lnTo>
                <a:lnTo>
                  <a:pt x="15" y="116"/>
                </a:lnTo>
                <a:lnTo>
                  <a:pt x="32" y="203"/>
                </a:lnTo>
                <a:lnTo>
                  <a:pt x="34" y="209"/>
                </a:lnTo>
                <a:lnTo>
                  <a:pt x="57" y="206"/>
                </a:lnTo>
                <a:lnTo>
                  <a:pt x="70" y="192"/>
                </a:lnTo>
                <a:lnTo>
                  <a:pt x="86" y="19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69" name="Freeform 9"/>
          <p:cNvSpPr>
            <a:spLocks/>
          </p:cNvSpPr>
          <p:nvPr/>
        </p:nvSpPr>
        <p:spPr bwMode="auto">
          <a:xfrm>
            <a:off x="1670208" y="2467561"/>
            <a:ext cx="70241" cy="125093"/>
          </a:xfrm>
          <a:custGeom>
            <a:avLst/>
            <a:gdLst>
              <a:gd name="T0" fmla="*/ 2147483647 w 109"/>
              <a:gd name="T1" fmla="*/ 2147483647 h 209"/>
              <a:gd name="T2" fmla="*/ 2147483647 w 109"/>
              <a:gd name="T3" fmla="*/ 2147483647 h 209"/>
              <a:gd name="T4" fmla="*/ 2147483647 w 109"/>
              <a:gd name="T5" fmla="*/ 2147483647 h 209"/>
              <a:gd name="T6" fmla="*/ 2147483647 w 109"/>
              <a:gd name="T7" fmla="*/ 2147483647 h 209"/>
              <a:gd name="T8" fmla="*/ 2147483647 w 109"/>
              <a:gd name="T9" fmla="*/ 2147483647 h 209"/>
              <a:gd name="T10" fmla="*/ 2147483647 w 109"/>
              <a:gd name="T11" fmla="*/ 2147483647 h 209"/>
              <a:gd name="T12" fmla="*/ 2147483647 w 109"/>
              <a:gd name="T13" fmla="*/ 0 h 209"/>
              <a:gd name="T14" fmla="*/ 2147483647 w 109"/>
              <a:gd name="T15" fmla="*/ 2147483647 h 209"/>
              <a:gd name="T16" fmla="*/ 2147483647 w 109"/>
              <a:gd name="T17" fmla="*/ 2147483647 h 209"/>
              <a:gd name="T18" fmla="*/ 0 w 109"/>
              <a:gd name="T19" fmla="*/ 2147483647 h 209"/>
              <a:gd name="T20" fmla="*/ 2147483647 w 109"/>
              <a:gd name="T21" fmla="*/ 2147483647 h 209"/>
              <a:gd name="T22" fmla="*/ 2147483647 w 109"/>
              <a:gd name="T23" fmla="*/ 2147483647 h 209"/>
              <a:gd name="T24" fmla="*/ 2147483647 w 109"/>
              <a:gd name="T25" fmla="*/ 2147483647 h 209"/>
              <a:gd name="T26" fmla="*/ 2147483647 w 109"/>
              <a:gd name="T27" fmla="*/ 2147483647 h 209"/>
              <a:gd name="T28" fmla="*/ 2147483647 w 109"/>
              <a:gd name="T29" fmla="*/ 2147483647 h 209"/>
              <a:gd name="T30" fmla="*/ 2147483647 w 109"/>
              <a:gd name="T31" fmla="*/ 2147483647 h 2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209"/>
              <a:gd name="T50" fmla="*/ 109 w 109"/>
              <a:gd name="T51" fmla="*/ 209 h 2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209">
                <a:moveTo>
                  <a:pt x="86" y="194"/>
                </a:moveTo>
                <a:lnTo>
                  <a:pt x="93" y="177"/>
                </a:lnTo>
                <a:lnTo>
                  <a:pt x="109" y="160"/>
                </a:lnTo>
                <a:lnTo>
                  <a:pt x="109" y="128"/>
                </a:lnTo>
                <a:lnTo>
                  <a:pt x="96" y="44"/>
                </a:lnTo>
                <a:lnTo>
                  <a:pt x="93" y="5"/>
                </a:lnTo>
                <a:lnTo>
                  <a:pt x="74" y="0"/>
                </a:lnTo>
                <a:lnTo>
                  <a:pt x="61" y="8"/>
                </a:lnTo>
                <a:lnTo>
                  <a:pt x="44" y="37"/>
                </a:lnTo>
                <a:lnTo>
                  <a:pt x="0" y="42"/>
                </a:lnTo>
                <a:lnTo>
                  <a:pt x="15" y="116"/>
                </a:lnTo>
                <a:lnTo>
                  <a:pt x="32" y="203"/>
                </a:lnTo>
                <a:lnTo>
                  <a:pt x="34" y="209"/>
                </a:lnTo>
                <a:lnTo>
                  <a:pt x="57" y="206"/>
                </a:lnTo>
                <a:lnTo>
                  <a:pt x="70" y="192"/>
                </a:lnTo>
                <a:lnTo>
                  <a:pt x="86" y="194"/>
                </a:lnTo>
              </a:path>
            </a:pathLst>
          </a:custGeom>
          <a:solidFill>
            <a:srgbClr val="C00000"/>
          </a:solidFill>
          <a:ln w="12700">
            <a:solidFill>
              <a:schemeClr val="tx1"/>
            </a:solidFill>
            <a:round/>
            <a:headEnd/>
            <a:tailEnd/>
          </a:ln>
        </p:spPr>
        <p:txBody>
          <a:bodyPr/>
          <a:lstStyle/>
          <a:p>
            <a:endParaRPr lang="es-ES" dirty="0">
              <a:solidFill>
                <a:srgbClr val="C00000"/>
              </a:solidFill>
            </a:endParaRPr>
          </a:p>
        </p:txBody>
      </p:sp>
      <p:sp>
        <p:nvSpPr>
          <p:cNvPr id="15370" name="Freeform 10"/>
          <p:cNvSpPr>
            <a:spLocks/>
          </p:cNvSpPr>
          <p:nvPr/>
        </p:nvSpPr>
        <p:spPr bwMode="auto">
          <a:xfrm>
            <a:off x="1527720" y="2493788"/>
            <a:ext cx="224769" cy="209833"/>
          </a:xfrm>
          <a:custGeom>
            <a:avLst/>
            <a:gdLst>
              <a:gd name="T0" fmla="*/ 2147483647 w 349"/>
              <a:gd name="T1" fmla="*/ 0 h 350"/>
              <a:gd name="T2" fmla="*/ 2147483647 w 349"/>
              <a:gd name="T3" fmla="*/ 2147483647 h 350"/>
              <a:gd name="T4" fmla="*/ 2147483647 w 349"/>
              <a:gd name="T5" fmla="*/ 2147483647 h 350"/>
              <a:gd name="T6" fmla="*/ 2147483647 w 349"/>
              <a:gd name="T7" fmla="*/ 2147483647 h 350"/>
              <a:gd name="T8" fmla="*/ 2147483647 w 349"/>
              <a:gd name="T9" fmla="*/ 2147483647 h 350"/>
              <a:gd name="T10" fmla="*/ 2147483647 w 349"/>
              <a:gd name="T11" fmla="*/ 2147483647 h 350"/>
              <a:gd name="T12" fmla="*/ 2147483647 w 349"/>
              <a:gd name="T13" fmla="*/ 2147483647 h 350"/>
              <a:gd name="T14" fmla="*/ 2147483647 w 349"/>
              <a:gd name="T15" fmla="*/ 2147483647 h 350"/>
              <a:gd name="T16" fmla="*/ 2147483647 w 349"/>
              <a:gd name="T17" fmla="*/ 2147483647 h 350"/>
              <a:gd name="T18" fmla="*/ 2147483647 w 349"/>
              <a:gd name="T19" fmla="*/ 2147483647 h 350"/>
              <a:gd name="T20" fmla="*/ 2147483647 w 349"/>
              <a:gd name="T21" fmla="*/ 2147483647 h 350"/>
              <a:gd name="T22" fmla="*/ 2147483647 w 349"/>
              <a:gd name="T23" fmla="*/ 2147483647 h 350"/>
              <a:gd name="T24" fmla="*/ 2147483647 w 349"/>
              <a:gd name="T25" fmla="*/ 2147483647 h 350"/>
              <a:gd name="T26" fmla="*/ 2147483647 w 349"/>
              <a:gd name="T27" fmla="*/ 2147483647 h 350"/>
              <a:gd name="T28" fmla="*/ 0 w 349"/>
              <a:gd name="T29" fmla="*/ 2147483647 h 350"/>
              <a:gd name="T30" fmla="*/ 2147483647 w 349"/>
              <a:gd name="T31" fmla="*/ 2147483647 h 350"/>
              <a:gd name="T32" fmla="*/ 2147483647 w 349"/>
              <a:gd name="T33" fmla="*/ 2147483647 h 350"/>
              <a:gd name="T34" fmla="*/ 2147483647 w 349"/>
              <a:gd name="T35" fmla="*/ 2147483647 h 350"/>
              <a:gd name="T36" fmla="*/ 2147483647 w 349"/>
              <a:gd name="T37" fmla="*/ 2147483647 h 350"/>
              <a:gd name="T38" fmla="*/ 2147483647 w 349"/>
              <a:gd name="T39" fmla="*/ 2147483647 h 350"/>
              <a:gd name="T40" fmla="*/ 2147483647 w 349"/>
              <a:gd name="T41" fmla="*/ 2147483647 h 350"/>
              <a:gd name="T42" fmla="*/ 2147483647 w 349"/>
              <a:gd name="T43" fmla="*/ 2147483647 h 350"/>
              <a:gd name="T44" fmla="*/ 2147483647 w 349"/>
              <a:gd name="T45" fmla="*/ 2147483647 h 350"/>
              <a:gd name="T46" fmla="*/ 2147483647 w 349"/>
              <a:gd name="T47" fmla="*/ 2147483647 h 350"/>
              <a:gd name="T48" fmla="*/ 2147483647 w 349"/>
              <a:gd name="T49" fmla="*/ 2147483647 h 350"/>
              <a:gd name="T50" fmla="*/ 2147483647 w 349"/>
              <a:gd name="T51" fmla="*/ 2147483647 h 350"/>
              <a:gd name="T52" fmla="*/ 2147483647 w 349"/>
              <a:gd name="T53" fmla="*/ 2147483647 h 350"/>
              <a:gd name="T54" fmla="*/ 2147483647 w 349"/>
              <a:gd name="T55" fmla="*/ 2147483647 h 350"/>
              <a:gd name="T56" fmla="*/ 2147483647 w 349"/>
              <a:gd name="T57" fmla="*/ 2147483647 h 350"/>
              <a:gd name="T58" fmla="*/ 2147483647 w 349"/>
              <a:gd name="T59" fmla="*/ 2147483647 h 350"/>
              <a:gd name="T60" fmla="*/ 2147483647 w 349"/>
              <a:gd name="T61" fmla="*/ 2147483647 h 350"/>
              <a:gd name="T62" fmla="*/ 2147483647 w 349"/>
              <a:gd name="T63" fmla="*/ 2147483647 h 350"/>
              <a:gd name="T64" fmla="*/ 2147483647 w 349"/>
              <a:gd name="T65" fmla="*/ 2147483647 h 350"/>
              <a:gd name="T66" fmla="*/ 2147483647 w 349"/>
              <a:gd name="T67" fmla="*/ 2147483647 h 350"/>
              <a:gd name="T68" fmla="*/ 2147483647 w 349"/>
              <a:gd name="T69" fmla="*/ 2147483647 h 350"/>
              <a:gd name="T70" fmla="*/ 2147483647 w 349"/>
              <a:gd name="T71" fmla="*/ 2147483647 h 350"/>
              <a:gd name="T72" fmla="*/ 2147483647 w 349"/>
              <a:gd name="T73" fmla="*/ 2147483647 h 350"/>
              <a:gd name="T74" fmla="*/ 2147483647 w 349"/>
              <a:gd name="T75" fmla="*/ 2147483647 h 350"/>
              <a:gd name="T76" fmla="*/ 2147483647 w 349"/>
              <a:gd name="T77" fmla="*/ 2147483647 h 350"/>
              <a:gd name="T78" fmla="*/ 2147483647 w 349"/>
              <a:gd name="T79" fmla="*/ 2147483647 h 350"/>
              <a:gd name="T80" fmla="*/ 2147483647 w 349"/>
              <a:gd name="T81" fmla="*/ 0 h 3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9"/>
              <a:gd name="T124" fmla="*/ 0 h 350"/>
              <a:gd name="T125" fmla="*/ 349 w 349"/>
              <a:gd name="T126" fmla="*/ 350 h 3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9" h="350">
                <a:moveTo>
                  <a:pt x="219" y="0"/>
                </a:moveTo>
                <a:lnTo>
                  <a:pt x="145" y="13"/>
                </a:lnTo>
                <a:lnTo>
                  <a:pt x="97" y="25"/>
                </a:lnTo>
                <a:lnTo>
                  <a:pt x="103" y="57"/>
                </a:lnTo>
                <a:lnTo>
                  <a:pt x="112" y="83"/>
                </a:lnTo>
                <a:lnTo>
                  <a:pt x="122" y="101"/>
                </a:lnTo>
                <a:lnTo>
                  <a:pt x="142" y="115"/>
                </a:lnTo>
                <a:lnTo>
                  <a:pt x="160" y="119"/>
                </a:lnTo>
                <a:lnTo>
                  <a:pt x="155" y="130"/>
                </a:lnTo>
                <a:lnTo>
                  <a:pt x="140" y="146"/>
                </a:lnTo>
                <a:lnTo>
                  <a:pt x="138" y="171"/>
                </a:lnTo>
                <a:lnTo>
                  <a:pt x="126" y="177"/>
                </a:lnTo>
                <a:lnTo>
                  <a:pt x="18" y="190"/>
                </a:lnTo>
                <a:lnTo>
                  <a:pt x="4" y="202"/>
                </a:lnTo>
                <a:lnTo>
                  <a:pt x="0" y="226"/>
                </a:lnTo>
                <a:lnTo>
                  <a:pt x="3" y="245"/>
                </a:lnTo>
                <a:lnTo>
                  <a:pt x="11" y="266"/>
                </a:lnTo>
                <a:lnTo>
                  <a:pt x="5" y="297"/>
                </a:lnTo>
                <a:lnTo>
                  <a:pt x="55" y="323"/>
                </a:lnTo>
                <a:lnTo>
                  <a:pt x="91" y="335"/>
                </a:lnTo>
                <a:lnTo>
                  <a:pt x="132" y="339"/>
                </a:lnTo>
                <a:lnTo>
                  <a:pt x="191" y="350"/>
                </a:lnTo>
                <a:lnTo>
                  <a:pt x="197" y="335"/>
                </a:lnTo>
                <a:lnTo>
                  <a:pt x="208" y="323"/>
                </a:lnTo>
                <a:lnTo>
                  <a:pt x="221" y="315"/>
                </a:lnTo>
                <a:lnTo>
                  <a:pt x="239" y="308"/>
                </a:lnTo>
                <a:lnTo>
                  <a:pt x="259" y="299"/>
                </a:lnTo>
                <a:lnTo>
                  <a:pt x="270" y="288"/>
                </a:lnTo>
                <a:lnTo>
                  <a:pt x="265" y="240"/>
                </a:lnTo>
                <a:lnTo>
                  <a:pt x="281" y="212"/>
                </a:lnTo>
                <a:lnTo>
                  <a:pt x="306" y="197"/>
                </a:lnTo>
                <a:lnTo>
                  <a:pt x="342" y="182"/>
                </a:lnTo>
                <a:lnTo>
                  <a:pt x="349" y="167"/>
                </a:lnTo>
                <a:lnTo>
                  <a:pt x="325" y="166"/>
                </a:lnTo>
                <a:lnTo>
                  <a:pt x="305" y="152"/>
                </a:lnTo>
                <a:lnTo>
                  <a:pt x="290" y="149"/>
                </a:lnTo>
                <a:lnTo>
                  <a:pt x="277" y="164"/>
                </a:lnTo>
                <a:lnTo>
                  <a:pt x="253" y="167"/>
                </a:lnTo>
                <a:lnTo>
                  <a:pt x="250" y="160"/>
                </a:lnTo>
                <a:lnTo>
                  <a:pt x="234" y="74"/>
                </a:lnTo>
                <a:lnTo>
                  <a:pt x="219" y="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1" name="Freeform 11"/>
          <p:cNvSpPr>
            <a:spLocks/>
          </p:cNvSpPr>
          <p:nvPr/>
        </p:nvSpPr>
        <p:spPr bwMode="auto">
          <a:xfrm>
            <a:off x="1527720" y="2499841"/>
            <a:ext cx="224769" cy="209833"/>
          </a:xfrm>
          <a:custGeom>
            <a:avLst/>
            <a:gdLst>
              <a:gd name="T0" fmla="*/ 2147483647 w 349"/>
              <a:gd name="T1" fmla="*/ 0 h 350"/>
              <a:gd name="T2" fmla="*/ 2147483647 w 349"/>
              <a:gd name="T3" fmla="*/ 2147483647 h 350"/>
              <a:gd name="T4" fmla="*/ 2147483647 w 349"/>
              <a:gd name="T5" fmla="*/ 2147483647 h 350"/>
              <a:gd name="T6" fmla="*/ 2147483647 w 349"/>
              <a:gd name="T7" fmla="*/ 2147483647 h 350"/>
              <a:gd name="T8" fmla="*/ 2147483647 w 349"/>
              <a:gd name="T9" fmla="*/ 2147483647 h 350"/>
              <a:gd name="T10" fmla="*/ 2147483647 w 349"/>
              <a:gd name="T11" fmla="*/ 2147483647 h 350"/>
              <a:gd name="T12" fmla="*/ 2147483647 w 349"/>
              <a:gd name="T13" fmla="*/ 2147483647 h 350"/>
              <a:gd name="T14" fmla="*/ 2147483647 w 349"/>
              <a:gd name="T15" fmla="*/ 2147483647 h 350"/>
              <a:gd name="T16" fmla="*/ 2147483647 w 349"/>
              <a:gd name="T17" fmla="*/ 2147483647 h 350"/>
              <a:gd name="T18" fmla="*/ 2147483647 w 349"/>
              <a:gd name="T19" fmla="*/ 2147483647 h 350"/>
              <a:gd name="T20" fmla="*/ 2147483647 w 349"/>
              <a:gd name="T21" fmla="*/ 2147483647 h 350"/>
              <a:gd name="T22" fmla="*/ 2147483647 w 349"/>
              <a:gd name="T23" fmla="*/ 2147483647 h 350"/>
              <a:gd name="T24" fmla="*/ 2147483647 w 349"/>
              <a:gd name="T25" fmla="*/ 2147483647 h 350"/>
              <a:gd name="T26" fmla="*/ 2147483647 w 349"/>
              <a:gd name="T27" fmla="*/ 2147483647 h 350"/>
              <a:gd name="T28" fmla="*/ 0 w 349"/>
              <a:gd name="T29" fmla="*/ 2147483647 h 350"/>
              <a:gd name="T30" fmla="*/ 2147483647 w 349"/>
              <a:gd name="T31" fmla="*/ 2147483647 h 350"/>
              <a:gd name="T32" fmla="*/ 2147483647 w 349"/>
              <a:gd name="T33" fmla="*/ 2147483647 h 350"/>
              <a:gd name="T34" fmla="*/ 2147483647 w 349"/>
              <a:gd name="T35" fmla="*/ 2147483647 h 350"/>
              <a:gd name="T36" fmla="*/ 2147483647 w 349"/>
              <a:gd name="T37" fmla="*/ 2147483647 h 350"/>
              <a:gd name="T38" fmla="*/ 2147483647 w 349"/>
              <a:gd name="T39" fmla="*/ 2147483647 h 350"/>
              <a:gd name="T40" fmla="*/ 2147483647 w 349"/>
              <a:gd name="T41" fmla="*/ 2147483647 h 350"/>
              <a:gd name="T42" fmla="*/ 2147483647 w 349"/>
              <a:gd name="T43" fmla="*/ 2147483647 h 350"/>
              <a:gd name="T44" fmla="*/ 2147483647 w 349"/>
              <a:gd name="T45" fmla="*/ 2147483647 h 350"/>
              <a:gd name="T46" fmla="*/ 2147483647 w 349"/>
              <a:gd name="T47" fmla="*/ 2147483647 h 350"/>
              <a:gd name="T48" fmla="*/ 2147483647 w 349"/>
              <a:gd name="T49" fmla="*/ 2147483647 h 350"/>
              <a:gd name="T50" fmla="*/ 2147483647 w 349"/>
              <a:gd name="T51" fmla="*/ 2147483647 h 350"/>
              <a:gd name="T52" fmla="*/ 2147483647 w 349"/>
              <a:gd name="T53" fmla="*/ 2147483647 h 350"/>
              <a:gd name="T54" fmla="*/ 2147483647 w 349"/>
              <a:gd name="T55" fmla="*/ 2147483647 h 350"/>
              <a:gd name="T56" fmla="*/ 2147483647 w 349"/>
              <a:gd name="T57" fmla="*/ 2147483647 h 350"/>
              <a:gd name="T58" fmla="*/ 2147483647 w 349"/>
              <a:gd name="T59" fmla="*/ 2147483647 h 350"/>
              <a:gd name="T60" fmla="*/ 2147483647 w 349"/>
              <a:gd name="T61" fmla="*/ 2147483647 h 350"/>
              <a:gd name="T62" fmla="*/ 2147483647 w 349"/>
              <a:gd name="T63" fmla="*/ 2147483647 h 350"/>
              <a:gd name="T64" fmla="*/ 2147483647 w 349"/>
              <a:gd name="T65" fmla="*/ 2147483647 h 350"/>
              <a:gd name="T66" fmla="*/ 2147483647 w 349"/>
              <a:gd name="T67" fmla="*/ 2147483647 h 350"/>
              <a:gd name="T68" fmla="*/ 2147483647 w 349"/>
              <a:gd name="T69" fmla="*/ 2147483647 h 350"/>
              <a:gd name="T70" fmla="*/ 2147483647 w 349"/>
              <a:gd name="T71" fmla="*/ 2147483647 h 350"/>
              <a:gd name="T72" fmla="*/ 2147483647 w 349"/>
              <a:gd name="T73" fmla="*/ 2147483647 h 350"/>
              <a:gd name="T74" fmla="*/ 2147483647 w 349"/>
              <a:gd name="T75" fmla="*/ 2147483647 h 350"/>
              <a:gd name="T76" fmla="*/ 2147483647 w 349"/>
              <a:gd name="T77" fmla="*/ 2147483647 h 350"/>
              <a:gd name="T78" fmla="*/ 2147483647 w 349"/>
              <a:gd name="T79" fmla="*/ 2147483647 h 350"/>
              <a:gd name="T80" fmla="*/ 2147483647 w 349"/>
              <a:gd name="T81" fmla="*/ 0 h 3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9"/>
              <a:gd name="T124" fmla="*/ 0 h 350"/>
              <a:gd name="T125" fmla="*/ 349 w 349"/>
              <a:gd name="T126" fmla="*/ 350 h 3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9" h="350">
                <a:moveTo>
                  <a:pt x="219" y="0"/>
                </a:moveTo>
                <a:lnTo>
                  <a:pt x="145" y="13"/>
                </a:lnTo>
                <a:lnTo>
                  <a:pt x="97" y="25"/>
                </a:lnTo>
                <a:lnTo>
                  <a:pt x="103" y="57"/>
                </a:lnTo>
                <a:lnTo>
                  <a:pt x="112" y="83"/>
                </a:lnTo>
                <a:lnTo>
                  <a:pt x="122" y="101"/>
                </a:lnTo>
                <a:lnTo>
                  <a:pt x="142" y="115"/>
                </a:lnTo>
                <a:lnTo>
                  <a:pt x="160" y="119"/>
                </a:lnTo>
                <a:lnTo>
                  <a:pt x="155" y="130"/>
                </a:lnTo>
                <a:lnTo>
                  <a:pt x="140" y="146"/>
                </a:lnTo>
                <a:lnTo>
                  <a:pt x="138" y="171"/>
                </a:lnTo>
                <a:lnTo>
                  <a:pt x="126" y="177"/>
                </a:lnTo>
                <a:lnTo>
                  <a:pt x="18" y="190"/>
                </a:lnTo>
                <a:lnTo>
                  <a:pt x="4" y="202"/>
                </a:lnTo>
                <a:lnTo>
                  <a:pt x="0" y="226"/>
                </a:lnTo>
                <a:lnTo>
                  <a:pt x="3" y="245"/>
                </a:lnTo>
                <a:lnTo>
                  <a:pt x="11" y="266"/>
                </a:lnTo>
                <a:lnTo>
                  <a:pt x="5" y="297"/>
                </a:lnTo>
                <a:lnTo>
                  <a:pt x="55" y="323"/>
                </a:lnTo>
                <a:lnTo>
                  <a:pt x="91" y="335"/>
                </a:lnTo>
                <a:lnTo>
                  <a:pt x="132" y="339"/>
                </a:lnTo>
                <a:lnTo>
                  <a:pt x="191" y="350"/>
                </a:lnTo>
                <a:lnTo>
                  <a:pt x="197" y="335"/>
                </a:lnTo>
                <a:lnTo>
                  <a:pt x="208" y="323"/>
                </a:lnTo>
                <a:lnTo>
                  <a:pt x="221" y="315"/>
                </a:lnTo>
                <a:lnTo>
                  <a:pt x="239" y="308"/>
                </a:lnTo>
                <a:lnTo>
                  <a:pt x="259" y="299"/>
                </a:lnTo>
                <a:lnTo>
                  <a:pt x="270" y="288"/>
                </a:lnTo>
                <a:lnTo>
                  <a:pt x="265" y="240"/>
                </a:lnTo>
                <a:lnTo>
                  <a:pt x="281" y="212"/>
                </a:lnTo>
                <a:lnTo>
                  <a:pt x="306" y="197"/>
                </a:lnTo>
                <a:lnTo>
                  <a:pt x="342" y="182"/>
                </a:lnTo>
                <a:lnTo>
                  <a:pt x="349" y="167"/>
                </a:lnTo>
                <a:lnTo>
                  <a:pt x="325" y="166"/>
                </a:lnTo>
                <a:lnTo>
                  <a:pt x="305" y="152"/>
                </a:lnTo>
                <a:lnTo>
                  <a:pt x="290" y="149"/>
                </a:lnTo>
                <a:lnTo>
                  <a:pt x="277" y="164"/>
                </a:lnTo>
                <a:lnTo>
                  <a:pt x="253" y="167"/>
                </a:lnTo>
                <a:lnTo>
                  <a:pt x="250" y="160"/>
                </a:lnTo>
                <a:lnTo>
                  <a:pt x="234" y="74"/>
                </a:lnTo>
                <a:lnTo>
                  <a:pt x="219"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2" name="Freeform 12"/>
          <p:cNvSpPr>
            <a:spLocks/>
          </p:cNvSpPr>
          <p:nvPr/>
        </p:nvSpPr>
        <p:spPr bwMode="auto">
          <a:xfrm>
            <a:off x="1652147" y="2665287"/>
            <a:ext cx="130446" cy="64564"/>
          </a:xfrm>
          <a:custGeom>
            <a:avLst/>
            <a:gdLst>
              <a:gd name="T0" fmla="*/ 0 w 206"/>
              <a:gd name="T1" fmla="*/ 2147483647 h 106"/>
              <a:gd name="T2" fmla="*/ 2147483647 w 206"/>
              <a:gd name="T3" fmla="*/ 2147483647 h 106"/>
              <a:gd name="T4" fmla="*/ 2147483647 w 206"/>
              <a:gd name="T5" fmla="*/ 2147483647 h 106"/>
              <a:gd name="T6" fmla="*/ 2147483647 w 206"/>
              <a:gd name="T7" fmla="*/ 2147483647 h 106"/>
              <a:gd name="T8" fmla="*/ 2147483647 w 206"/>
              <a:gd name="T9" fmla="*/ 2147483647 h 106"/>
              <a:gd name="T10" fmla="*/ 2147483647 w 206"/>
              <a:gd name="T11" fmla="*/ 2147483647 h 106"/>
              <a:gd name="T12" fmla="*/ 2147483647 w 206"/>
              <a:gd name="T13" fmla="*/ 2147483647 h 106"/>
              <a:gd name="T14" fmla="*/ 2147483647 w 206"/>
              <a:gd name="T15" fmla="*/ 2147483647 h 106"/>
              <a:gd name="T16" fmla="*/ 2147483647 w 206"/>
              <a:gd name="T17" fmla="*/ 2147483647 h 106"/>
              <a:gd name="T18" fmla="*/ 2147483647 w 206"/>
              <a:gd name="T19" fmla="*/ 2147483647 h 106"/>
              <a:gd name="T20" fmla="*/ 2147483647 w 206"/>
              <a:gd name="T21" fmla="*/ 2147483647 h 106"/>
              <a:gd name="T22" fmla="*/ 2147483647 w 206"/>
              <a:gd name="T23" fmla="*/ 0 h 106"/>
              <a:gd name="T24" fmla="*/ 2147483647 w 206"/>
              <a:gd name="T25" fmla="*/ 2147483647 h 106"/>
              <a:gd name="T26" fmla="*/ 2147483647 w 206"/>
              <a:gd name="T27" fmla="*/ 2147483647 h 106"/>
              <a:gd name="T28" fmla="*/ 2147483647 w 206"/>
              <a:gd name="T29" fmla="*/ 2147483647 h 106"/>
              <a:gd name="T30" fmla="*/ 2147483647 w 206"/>
              <a:gd name="T31" fmla="*/ 2147483647 h 106"/>
              <a:gd name="T32" fmla="*/ 2147483647 w 206"/>
              <a:gd name="T33" fmla="*/ 2147483647 h 106"/>
              <a:gd name="T34" fmla="*/ 0 w 206"/>
              <a:gd name="T35" fmla="*/ 2147483647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106"/>
              <a:gd name="T56" fmla="*/ 206 w 206"/>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106">
                <a:moveTo>
                  <a:pt x="0" y="64"/>
                </a:moveTo>
                <a:lnTo>
                  <a:pt x="29" y="71"/>
                </a:lnTo>
                <a:lnTo>
                  <a:pt x="63" y="81"/>
                </a:lnTo>
                <a:lnTo>
                  <a:pt x="105" y="93"/>
                </a:lnTo>
                <a:lnTo>
                  <a:pt x="143" y="106"/>
                </a:lnTo>
                <a:lnTo>
                  <a:pt x="173" y="102"/>
                </a:lnTo>
                <a:lnTo>
                  <a:pt x="193" y="88"/>
                </a:lnTo>
                <a:lnTo>
                  <a:pt x="206" y="83"/>
                </a:lnTo>
                <a:lnTo>
                  <a:pt x="194" y="36"/>
                </a:lnTo>
                <a:lnTo>
                  <a:pt x="177" y="18"/>
                </a:lnTo>
                <a:lnTo>
                  <a:pt x="135" y="5"/>
                </a:lnTo>
                <a:lnTo>
                  <a:pt x="80" y="0"/>
                </a:lnTo>
                <a:lnTo>
                  <a:pt x="67" y="13"/>
                </a:lnTo>
                <a:lnTo>
                  <a:pt x="47" y="22"/>
                </a:lnTo>
                <a:lnTo>
                  <a:pt x="30" y="31"/>
                </a:lnTo>
                <a:lnTo>
                  <a:pt x="17" y="39"/>
                </a:lnTo>
                <a:lnTo>
                  <a:pt x="6" y="50"/>
                </a:lnTo>
                <a:lnTo>
                  <a:pt x="0" y="6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3" name="Freeform 13"/>
          <p:cNvSpPr>
            <a:spLocks/>
          </p:cNvSpPr>
          <p:nvPr/>
        </p:nvSpPr>
        <p:spPr bwMode="auto">
          <a:xfrm>
            <a:off x="1698303" y="2550281"/>
            <a:ext cx="307052" cy="187640"/>
          </a:xfrm>
          <a:custGeom>
            <a:avLst/>
            <a:gdLst>
              <a:gd name="T0" fmla="*/ 2147483647 w 475"/>
              <a:gd name="T1" fmla="*/ 2147483647 h 309"/>
              <a:gd name="T2" fmla="*/ 2147483647 w 475"/>
              <a:gd name="T3" fmla="*/ 2147483647 h 309"/>
              <a:gd name="T4" fmla="*/ 2147483647 w 475"/>
              <a:gd name="T5" fmla="*/ 2147483647 h 309"/>
              <a:gd name="T6" fmla="*/ 2147483647 w 475"/>
              <a:gd name="T7" fmla="*/ 2147483647 h 309"/>
              <a:gd name="T8" fmla="*/ 2147483647 w 475"/>
              <a:gd name="T9" fmla="*/ 2147483647 h 309"/>
              <a:gd name="T10" fmla="*/ 2147483647 w 475"/>
              <a:gd name="T11" fmla="*/ 0 h 309"/>
              <a:gd name="T12" fmla="*/ 2147483647 w 475"/>
              <a:gd name="T13" fmla="*/ 2147483647 h 309"/>
              <a:gd name="T14" fmla="*/ 2147483647 w 475"/>
              <a:gd name="T15" fmla="*/ 2147483647 h 309"/>
              <a:gd name="T16" fmla="*/ 2147483647 w 475"/>
              <a:gd name="T17" fmla="*/ 2147483647 h 309"/>
              <a:gd name="T18" fmla="*/ 2147483647 w 475"/>
              <a:gd name="T19" fmla="*/ 2147483647 h 309"/>
              <a:gd name="T20" fmla="*/ 2147483647 w 475"/>
              <a:gd name="T21" fmla="*/ 2147483647 h 309"/>
              <a:gd name="T22" fmla="*/ 2147483647 w 475"/>
              <a:gd name="T23" fmla="*/ 2147483647 h 309"/>
              <a:gd name="T24" fmla="*/ 2147483647 w 475"/>
              <a:gd name="T25" fmla="*/ 2147483647 h 309"/>
              <a:gd name="T26" fmla="*/ 2147483647 w 475"/>
              <a:gd name="T27" fmla="*/ 2147483647 h 309"/>
              <a:gd name="T28" fmla="*/ 2147483647 w 475"/>
              <a:gd name="T29" fmla="*/ 2147483647 h 309"/>
              <a:gd name="T30" fmla="*/ 2147483647 w 475"/>
              <a:gd name="T31" fmla="*/ 2147483647 h 309"/>
              <a:gd name="T32" fmla="*/ 2147483647 w 475"/>
              <a:gd name="T33" fmla="*/ 2147483647 h 309"/>
              <a:gd name="T34" fmla="*/ 2147483647 w 475"/>
              <a:gd name="T35" fmla="*/ 2147483647 h 309"/>
              <a:gd name="T36" fmla="*/ 2147483647 w 475"/>
              <a:gd name="T37" fmla="*/ 2147483647 h 309"/>
              <a:gd name="T38" fmla="*/ 2147483647 w 475"/>
              <a:gd name="T39" fmla="*/ 2147483647 h 309"/>
              <a:gd name="T40" fmla="*/ 2147483647 w 475"/>
              <a:gd name="T41" fmla="*/ 2147483647 h 309"/>
              <a:gd name="T42" fmla="*/ 2147483647 w 475"/>
              <a:gd name="T43" fmla="*/ 2147483647 h 309"/>
              <a:gd name="T44" fmla="*/ 2147483647 w 475"/>
              <a:gd name="T45" fmla="*/ 2147483647 h 309"/>
              <a:gd name="T46" fmla="*/ 2147483647 w 475"/>
              <a:gd name="T47" fmla="*/ 2147483647 h 309"/>
              <a:gd name="T48" fmla="*/ 2147483647 w 475"/>
              <a:gd name="T49" fmla="*/ 2147483647 h 309"/>
              <a:gd name="T50" fmla="*/ 2147483647 w 475"/>
              <a:gd name="T51" fmla="*/ 2147483647 h 309"/>
              <a:gd name="T52" fmla="*/ 2147483647 w 475"/>
              <a:gd name="T53" fmla="*/ 2147483647 h 309"/>
              <a:gd name="T54" fmla="*/ 2147483647 w 475"/>
              <a:gd name="T55" fmla="*/ 2147483647 h 309"/>
              <a:gd name="T56" fmla="*/ 2147483647 w 475"/>
              <a:gd name="T57" fmla="*/ 2147483647 h 309"/>
              <a:gd name="T58" fmla="*/ 2147483647 w 475"/>
              <a:gd name="T59" fmla="*/ 2147483647 h 309"/>
              <a:gd name="T60" fmla="*/ 2147483647 w 475"/>
              <a:gd name="T61" fmla="*/ 2147483647 h 309"/>
              <a:gd name="T62" fmla="*/ 2147483647 w 475"/>
              <a:gd name="T63" fmla="*/ 2147483647 h 309"/>
              <a:gd name="T64" fmla="*/ 2147483647 w 475"/>
              <a:gd name="T65" fmla="*/ 2147483647 h 309"/>
              <a:gd name="T66" fmla="*/ 2147483647 w 475"/>
              <a:gd name="T67" fmla="*/ 2147483647 h 309"/>
              <a:gd name="T68" fmla="*/ 2147483647 w 475"/>
              <a:gd name="T69" fmla="*/ 2147483647 h 309"/>
              <a:gd name="T70" fmla="*/ 2147483647 w 475"/>
              <a:gd name="T71" fmla="*/ 2147483647 h 309"/>
              <a:gd name="T72" fmla="*/ 0 w 475"/>
              <a:gd name="T73" fmla="*/ 2147483647 h 309"/>
              <a:gd name="T74" fmla="*/ 2147483647 w 475"/>
              <a:gd name="T75" fmla="*/ 2147483647 h 309"/>
              <a:gd name="T76" fmla="*/ 2147483647 w 475"/>
              <a:gd name="T77" fmla="*/ 2147483647 h 309"/>
              <a:gd name="T78" fmla="*/ 2147483647 w 475"/>
              <a:gd name="T79" fmla="*/ 2147483647 h 309"/>
              <a:gd name="T80" fmla="*/ 2147483647 w 475"/>
              <a:gd name="T81" fmla="*/ 2147483647 h 3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5"/>
              <a:gd name="T124" fmla="*/ 0 h 309"/>
              <a:gd name="T125" fmla="*/ 475 w 475"/>
              <a:gd name="T126" fmla="*/ 309 h 3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5" h="309">
                <a:moveTo>
                  <a:pt x="84" y="71"/>
                </a:moveTo>
                <a:lnTo>
                  <a:pt x="152" y="58"/>
                </a:lnTo>
                <a:lnTo>
                  <a:pt x="182" y="44"/>
                </a:lnTo>
                <a:lnTo>
                  <a:pt x="204" y="30"/>
                </a:lnTo>
                <a:lnTo>
                  <a:pt x="298" y="14"/>
                </a:lnTo>
                <a:lnTo>
                  <a:pt x="393" y="0"/>
                </a:lnTo>
                <a:lnTo>
                  <a:pt x="413" y="7"/>
                </a:lnTo>
                <a:lnTo>
                  <a:pt x="411" y="19"/>
                </a:lnTo>
                <a:lnTo>
                  <a:pt x="401" y="24"/>
                </a:lnTo>
                <a:lnTo>
                  <a:pt x="407" y="36"/>
                </a:lnTo>
                <a:lnTo>
                  <a:pt x="420" y="39"/>
                </a:lnTo>
                <a:lnTo>
                  <a:pt x="444" y="36"/>
                </a:lnTo>
                <a:lnTo>
                  <a:pt x="462" y="41"/>
                </a:lnTo>
                <a:lnTo>
                  <a:pt x="475" y="55"/>
                </a:lnTo>
                <a:lnTo>
                  <a:pt x="462" y="65"/>
                </a:lnTo>
                <a:lnTo>
                  <a:pt x="452" y="83"/>
                </a:lnTo>
                <a:lnTo>
                  <a:pt x="422" y="107"/>
                </a:lnTo>
                <a:lnTo>
                  <a:pt x="400" y="111"/>
                </a:lnTo>
                <a:lnTo>
                  <a:pt x="345" y="105"/>
                </a:lnTo>
                <a:lnTo>
                  <a:pt x="327" y="113"/>
                </a:lnTo>
                <a:lnTo>
                  <a:pt x="322" y="150"/>
                </a:lnTo>
                <a:lnTo>
                  <a:pt x="319" y="166"/>
                </a:lnTo>
                <a:lnTo>
                  <a:pt x="306" y="173"/>
                </a:lnTo>
                <a:lnTo>
                  <a:pt x="274" y="179"/>
                </a:lnTo>
                <a:lnTo>
                  <a:pt x="232" y="187"/>
                </a:lnTo>
                <a:lnTo>
                  <a:pt x="218" y="203"/>
                </a:lnTo>
                <a:lnTo>
                  <a:pt x="214" y="231"/>
                </a:lnTo>
                <a:lnTo>
                  <a:pt x="207" y="267"/>
                </a:lnTo>
                <a:lnTo>
                  <a:pt x="187" y="288"/>
                </a:lnTo>
                <a:lnTo>
                  <a:pt x="152" y="309"/>
                </a:lnTo>
                <a:lnTo>
                  <a:pt x="149" y="285"/>
                </a:lnTo>
                <a:lnTo>
                  <a:pt x="134" y="273"/>
                </a:lnTo>
                <a:lnTo>
                  <a:pt x="121" y="228"/>
                </a:lnTo>
                <a:lnTo>
                  <a:pt x="104" y="209"/>
                </a:lnTo>
                <a:lnTo>
                  <a:pt x="63" y="196"/>
                </a:lnTo>
                <a:lnTo>
                  <a:pt x="5" y="191"/>
                </a:lnTo>
                <a:lnTo>
                  <a:pt x="0" y="144"/>
                </a:lnTo>
                <a:lnTo>
                  <a:pt x="16" y="116"/>
                </a:lnTo>
                <a:lnTo>
                  <a:pt x="41" y="102"/>
                </a:lnTo>
                <a:lnTo>
                  <a:pt x="77" y="87"/>
                </a:lnTo>
                <a:lnTo>
                  <a:pt x="84" y="71"/>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4" name="Freeform 14"/>
          <p:cNvSpPr>
            <a:spLocks/>
          </p:cNvSpPr>
          <p:nvPr/>
        </p:nvSpPr>
        <p:spPr bwMode="auto">
          <a:xfrm>
            <a:off x="1792628" y="2582565"/>
            <a:ext cx="220756" cy="240098"/>
          </a:xfrm>
          <a:custGeom>
            <a:avLst/>
            <a:gdLst>
              <a:gd name="T0" fmla="*/ 2147483647 w 340"/>
              <a:gd name="T1" fmla="*/ 2147483647 h 399"/>
              <a:gd name="T2" fmla="*/ 2147483647 w 340"/>
              <a:gd name="T3" fmla="*/ 2147483647 h 399"/>
              <a:gd name="T4" fmla="*/ 2147483647 w 340"/>
              <a:gd name="T5" fmla="*/ 2147483647 h 399"/>
              <a:gd name="T6" fmla="*/ 2147483647 w 340"/>
              <a:gd name="T7" fmla="*/ 2147483647 h 399"/>
              <a:gd name="T8" fmla="*/ 2147483647 w 340"/>
              <a:gd name="T9" fmla="*/ 2147483647 h 399"/>
              <a:gd name="T10" fmla="*/ 2147483647 w 340"/>
              <a:gd name="T11" fmla="*/ 2147483647 h 399"/>
              <a:gd name="T12" fmla="*/ 2147483647 w 340"/>
              <a:gd name="T13" fmla="*/ 2147483647 h 399"/>
              <a:gd name="T14" fmla="*/ 2147483647 w 340"/>
              <a:gd name="T15" fmla="*/ 2147483647 h 399"/>
              <a:gd name="T16" fmla="*/ 2147483647 w 340"/>
              <a:gd name="T17" fmla="*/ 2147483647 h 399"/>
              <a:gd name="T18" fmla="*/ 2147483647 w 340"/>
              <a:gd name="T19" fmla="*/ 2147483647 h 399"/>
              <a:gd name="T20" fmla="*/ 2147483647 w 340"/>
              <a:gd name="T21" fmla="*/ 2147483647 h 399"/>
              <a:gd name="T22" fmla="*/ 2147483647 w 340"/>
              <a:gd name="T23" fmla="*/ 2147483647 h 399"/>
              <a:gd name="T24" fmla="*/ 2147483647 w 340"/>
              <a:gd name="T25" fmla="*/ 2147483647 h 399"/>
              <a:gd name="T26" fmla="*/ 2147483647 w 340"/>
              <a:gd name="T27" fmla="*/ 0 h 399"/>
              <a:gd name="T28" fmla="*/ 2147483647 w 340"/>
              <a:gd name="T29" fmla="*/ 2147483647 h 399"/>
              <a:gd name="T30" fmla="*/ 2147483647 w 340"/>
              <a:gd name="T31" fmla="*/ 2147483647 h 399"/>
              <a:gd name="T32" fmla="*/ 2147483647 w 340"/>
              <a:gd name="T33" fmla="*/ 2147483647 h 399"/>
              <a:gd name="T34" fmla="*/ 2147483647 w 340"/>
              <a:gd name="T35" fmla="*/ 2147483647 h 399"/>
              <a:gd name="T36" fmla="*/ 2147483647 w 340"/>
              <a:gd name="T37" fmla="*/ 2147483647 h 399"/>
              <a:gd name="T38" fmla="*/ 2147483647 w 340"/>
              <a:gd name="T39" fmla="*/ 2147483647 h 399"/>
              <a:gd name="T40" fmla="*/ 2147483647 w 340"/>
              <a:gd name="T41" fmla="*/ 2147483647 h 399"/>
              <a:gd name="T42" fmla="*/ 2147483647 w 340"/>
              <a:gd name="T43" fmla="*/ 2147483647 h 399"/>
              <a:gd name="T44" fmla="*/ 2147483647 w 340"/>
              <a:gd name="T45" fmla="*/ 2147483647 h 399"/>
              <a:gd name="T46" fmla="*/ 2147483647 w 340"/>
              <a:gd name="T47" fmla="*/ 2147483647 h 399"/>
              <a:gd name="T48" fmla="*/ 2147483647 w 340"/>
              <a:gd name="T49" fmla="*/ 2147483647 h 399"/>
              <a:gd name="T50" fmla="*/ 2147483647 w 340"/>
              <a:gd name="T51" fmla="*/ 2147483647 h 399"/>
              <a:gd name="T52" fmla="*/ 2147483647 w 340"/>
              <a:gd name="T53" fmla="*/ 2147483647 h 399"/>
              <a:gd name="T54" fmla="*/ 2147483647 w 340"/>
              <a:gd name="T55" fmla="*/ 2147483647 h 399"/>
              <a:gd name="T56" fmla="*/ 2147483647 w 340"/>
              <a:gd name="T57" fmla="*/ 2147483647 h 399"/>
              <a:gd name="T58" fmla="*/ 2147483647 w 340"/>
              <a:gd name="T59" fmla="*/ 2147483647 h 399"/>
              <a:gd name="T60" fmla="*/ 0 w 340"/>
              <a:gd name="T61" fmla="*/ 2147483647 h 399"/>
              <a:gd name="T62" fmla="*/ 2147483647 w 340"/>
              <a:gd name="T63" fmla="*/ 2147483647 h 399"/>
              <a:gd name="T64" fmla="*/ 2147483647 w 340"/>
              <a:gd name="T65" fmla="*/ 2147483647 h 399"/>
              <a:gd name="T66" fmla="*/ 2147483647 w 340"/>
              <a:gd name="T67" fmla="*/ 2147483647 h 399"/>
              <a:gd name="T68" fmla="*/ 2147483647 w 340"/>
              <a:gd name="T69" fmla="*/ 2147483647 h 399"/>
              <a:gd name="T70" fmla="*/ 2147483647 w 340"/>
              <a:gd name="T71" fmla="*/ 2147483647 h 399"/>
              <a:gd name="T72" fmla="*/ 2147483647 w 340"/>
              <a:gd name="T73" fmla="*/ 2147483647 h 399"/>
              <a:gd name="T74" fmla="*/ 2147483647 w 340"/>
              <a:gd name="T75" fmla="*/ 2147483647 h 399"/>
              <a:gd name="T76" fmla="*/ 2147483647 w 340"/>
              <a:gd name="T77" fmla="*/ 2147483647 h 399"/>
              <a:gd name="T78" fmla="*/ 2147483647 w 340"/>
              <a:gd name="T79" fmla="*/ 2147483647 h 399"/>
              <a:gd name="T80" fmla="*/ 2147483647 w 340"/>
              <a:gd name="T81" fmla="*/ 2147483647 h 399"/>
              <a:gd name="T82" fmla="*/ 2147483647 w 340"/>
              <a:gd name="T83" fmla="*/ 2147483647 h 399"/>
              <a:gd name="T84" fmla="*/ 2147483647 w 340"/>
              <a:gd name="T85" fmla="*/ 2147483647 h 399"/>
              <a:gd name="T86" fmla="*/ 2147483647 w 340"/>
              <a:gd name="T87" fmla="*/ 2147483647 h 3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399"/>
              <a:gd name="T134" fmla="*/ 340 w 340"/>
              <a:gd name="T135" fmla="*/ 399 h 3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399">
                <a:moveTo>
                  <a:pt x="319" y="378"/>
                </a:moveTo>
                <a:lnTo>
                  <a:pt x="320" y="335"/>
                </a:lnTo>
                <a:lnTo>
                  <a:pt x="309" y="309"/>
                </a:lnTo>
                <a:lnTo>
                  <a:pt x="310" y="283"/>
                </a:lnTo>
                <a:lnTo>
                  <a:pt x="317" y="272"/>
                </a:lnTo>
                <a:lnTo>
                  <a:pt x="330" y="260"/>
                </a:lnTo>
                <a:lnTo>
                  <a:pt x="338" y="240"/>
                </a:lnTo>
                <a:lnTo>
                  <a:pt x="328" y="211"/>
                </a:lnTo>
                <a:lnTo>
                  <a:pt x="323" y="167"/>
                </a:lnTo>
                <a:lnTo>
                  <a:pt x="327" y="118"/>
                </a:lnTo>
                <a:lnTo>
                  <a:pt x="338" y="84"/>
                </a:lnTo>
                <a:lnTo>
                  <a:pt x="339" y="51"/>
                </a:lnTo>
                <a:lnTo>
                  <a:pt x="340" y="20"/>
                </a:lnTo>
                <a:lnTo>
                  <a:pt x="326" y="0"/>
                </a:lnTo>
                <a:lnTo>
                  <a:pt x="314" y="10"/>
                </a:lnTo>
                <a:lnTo>
                  <a:pt x="304" y="29"/>
                </a:lnTo>
                <a:lnTo>
                  <a:pt x="274" y="53"/>
                </a:lnTo>
                <a:lnTo>
                  <a:pt x="252" y="57"/>
                </a:lnTo>
                <a:lnTo>
                  <a:pt x="198" y="49"/>
                </a:lnTo>
                <a:lnTo>
                  <a:pt x="179" y="59"/>
                </a:lnTo>
                <a:lnTo>
                  <a:pt x="174" y="96"/>
                </a:lnTo>
                <a:lnTo>
                  <a:pt x="171" y="112"/>
                </a:lnTo>
                <a:lnTo>
                  <a:pt x="158" y="119"/>
                </a:lnTo>
                <a:lnTo>
                  <a:pt x="126" y="123"/>
                </a:lnTo>
                <a:lnTo>
                  <a:pt x="84" y="132"/>
                </a:lnTo>
                <a:lnTo>
                  <a:pt x="70" y="149"/>
                </a:lnTo>
                <a:lnTo>
                  <a:pt x="66" y="175"/>
                </a:lnTo>
                <a:lnTo>
                  <a:pt x="58" y="213"/>
                </a:lnTo>
                <a:lnTo>
                  <a:pt x="39" y="233"/>
                </a:lnTo>
                <a:lnTo>
                  <a:pt x="4" y="254"/>
                </a:lnTo>
                <a:lnTo>
                  <a:pt x="0" y="260"/>
                </a:lnTo>
                <a:lnTo>
                  <a:pt x="3" y="274"/>
                </a:lnTo>
                <a:lnTo>
                  <a:pt x="15" y="284"/>
                </a:lnTo>
                <a:lnTo>
                  <a:pt x="81" y="326"/>
                </a:lnTo>
                <a:lnTo>
                  <a:pt x="105" y="349"/>
                </a:lnTo>
                <a:lnTo>
                  <a:pt x="142" y="372"/>
                </a:lnTo>
                <a:lnTo>
                  <a:pt x="164" y="399"/>
                </a:lnTo>
                <a:lnTo>
                  <a:pt x="206" y="379"/>
                </a:lnTo>
                <a:lnTo>
                  <a:pt x="222" y="366"/>
                </a:lnTo>
                <a:lnTo>
                  <a:pt x="240" y="359"/>
                </a:lnTo>
                <a:lnTo>
                  <a:pt x="261" y="365"/>
                </a:lnTo>
                <a:lnTo>
                  <a:pt x="276" y="377"/>
                </a:lnTo>
                <a:lnTo>
                  <a:pt x="292" y="380"/>
                </a:lnTo>
                <a:lnTo>
                  <a:pt x="319" y="378"/>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5" name="Freeform 15"/>
          <p:cNvSpPr>
            <a:spLocks/>
          </p:cNvSpPr>
          <p:nvPr/>
        </p:nvSpPr>
        <p:spPr bwMode="auto">
          <a:xfrm>
            <a:off x="1896984" y="2800468"/>
            <a:ext cx="174597" cy="159393"/>
          </a:xfrm>
          <a:custGeom>
            <a:avLst/>
            <a:gdLst>
              <a:gd name="T0" fmla="*/ 2147483647 w 272"/>
              <a:gd name="T1" fmla="*/ 2147483647 h 264"/>
              <a:gd name="T2" fmla="*/ 0 w 272"/>
              <a:gd name="T3" fmla="*/ 2147483647 h 264"/>
              <a:gd name="T4" fmla="*/ 2147483647 w 272"/>
              <a:gd name="T5" fmla="*/ 2147483647 h 264"/>
              <a:gd name="T6" fmla="*/ 2147483647 w 272"/>
              <a:gd name="T7" fmla="*/ 2147483647 h 264"/>
              <a:gd name="T8" fmla="*/ 2147483647 w 272"/>
              <a:gd name="T9" fmla="*/ 2147483647 h 264"/>
              <a:gd name="T10" fmla="*/ 2147483647 w 272"/>
              <a:gd name="T11" fmla="*/ 2147483647 h 264"/>
              <a:gd name="T12" fmla="*/ 2147483647 w 272"/>
              <a:gd name="T13" fmla="*/ 2147483647 h 264"/>
              <a:gd name="T14" fmla="*/ 2147483647 w 272"/>
              <a:gd name="T15" fmla="*/ 2147483647 h 264"/>
              <a:gd name="T16" fmla="*/ 2147483647 w 272"/>
              <a:gd name="T17" fmla="*/ 2147483647 h 264"/>
              <a:gd name="T18" fmla="*/ 2147483647 w 272"/>
              <a:gd name="T19" fmla="*/ 2147483647 h 264"/>
              <a:gd name="T20" fmla="*/ 2147483647 w 272"/>
              <a:gd name="T21" fmla="*/ 2147483647 h 264"/>
              <a:gd name="T22" fmla="*/ 2147483647 w 272"/>
              <a:gd name="T23" fmla="*/ 2147483647 h 264"/>
              <a:gd name="T24" fmla="*/ 2147483647 w 272"/>
              <a:gd name="T25" fmla="*/ 2147483647 h 264"/>
              <a:gd name="T26" fmla="*/ 2147483647 w 272"/>
              <a:gd name="T27" fmla="*/ 2147483647 h 264"/>
              <a:gd name="T28" fmla="*/ 2147483647 w 272"/>
              <a:gd name="T29" fmla="*/ 2147483647 h 264"/>
              <a:gd name="T30" fmla="*/ 2147483647 w 272"/>
              <a:gd name="T31" fmla="*/ 2147483647 h 264"/>
              <a:gd name="T32" fmla="*/ 2147483647 w 272"/>
              <a:gd name="T33" fmla="*/ 2147483647 h 264"/>
              <a:gd name="T34" fmla="*/ 2147483647 w 272"/>
              <a:gd name="T35" fmla="*/ 2147483647 h 264"/>
              <a:gd name="T36" fmla="*/ 2147483647 w 272"/>
              <a:gd name="T37" fmla="*/ 2147483647 h 264"/>
              <a:gd name="T38" fmla="*/ 2147483647 w 272"/>
              <a:gd name="T39" fmla="*/ 2147483647 h 264"/>
              <a:gd name="T40" fmla="*/ 2147483647 w 272"/>
              <a:gd name="T41" fmla="*/ 2147483647 h 264"/>
              <a:gd name="T42" fmla="*/ 2147483647 w 272"/>
              <a:gd name="T43" fmla="*/ 2147483647 h 264"/>
              <a:gd name="T44" fmla="*/ 2147483647 w 272"/>
              <a:gd name="T45" fmla="*/ 2147483647 h 264"/>
              <a:gd name="T46" fmla="*/ 2147483647 w 272"/>
              <a:gd name="T47" fmla="*/ 2147483647 h 264"/>
              <a:gd name="T48" fmla="*/ 2147483647 w 272"/>
              <a:gd name="T49" fmla="*/ 2147483647 h 264"/>
              <a:gd name="T50" fmla="*/ 2147483647 w 272"/>
              <a:gd name="T51" fmla="*/ 2147483647 h 264"/>
              <a:gd name="T52" fmla="*/ 2147483647 w 272"/>
              <a:gd name="T53" fmla="*/ 2147483647 h 264"/>
              <a:gd name="T54" fmla="*/ 2147483647 w 272"/>
              <a:gd name="T55" fmla="*/ 2147483647 h 264"/>
              <a:gd name="T56" fmla="*/ 2147483647 w 272"/>
              <a:gd name="T57" fmla="*/ 2147483647 h 264"/>
              <a:gd name="T58" fmla="*/ 2147483647 w 272"/>
              <a:gd name="T59" fmla="*/ 2147483647 h 264"/>
              <a:gd name="T60" fmla="*/ 2147483647 w 272"/>
              <a:gd name="T61" fmla="*/ 0 h 264"/>
              <a:gd name="T62" fmla="*/ 2147483647 w 272"/>
              <a:gd name="T63" fmla="*/ 2147483647 h 264"/>
              <a:gd name="T64" fmla="*/ 2147483647 w 272"/>
              <a:gd name="T65" fmla="*/ 2147483647 h 264"/>
              <a:gd name="T66" fmla="*/ 2147483647 w 272"/>
              <a:gd name="T67" fmla="*/ 2147483647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64"/>
              <a:gd name="T104" fmla="*/ 272 w 272"/>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64">
                <a:moveTo>
                  <a:pt x="5" y="40"/>
                </a:moveTo>
                <a:lnTo>
                  <a:pt x="0" y="80"/>
                </a:lnTo>
                <a:lnTo>
                  <a:pt x="5" y="106"/>
                </a:lnTo>
                <a:lnTo>
                  <a:pt x="35" y="122"/>
                </a:lnTo>
                <a:lnTo>
                  <a:pt x="54" y="127"/>
                </a:lnTo>
                <a:lnTo>
                  <a:pt x="73" y="121"/>
                </a:lnTo>
                <a:lnTo>
                  <a:pt x="90" y="130"/>
                </a:lnTo>
                <a:lnTo>
                  <a:pt x="101" y="166"/>
                </a:lnTo>
                <a:lnTo>
                  <a:pt x="115" y="154"/>
                </a:lnTo>
                <a:lnTo>
                  <a:pt x="160" y="175"/>
                </a:lnTo>
                <a:lnTo>
                  <a:pt x="195" y="206"/>
                </a:lnTo>
                <a:lnTo>
                  <a:pt x="202" y="235"/>
                </a:lnTo>
                <a:lnTo>
                  <a:pt x="213" y="249"/>
                </a:lnTo>
                <a:lnTo>
                  <a:pt x="235" y="248"/>
                </a:lnTo>
                <a:lnTo>
                  <a:pt x="260" y="257"/>
                </a:lnTo>
                <a:lnTo>
                  <a:pt x="272" y="264"/>
                </a:lnTo>
                <a:lnTo>
                  <a:pt x="260" y="257"/>
                </a:lnTo>
                <a:lnTo>
                  <a:pt x="249" y="230"/>
                </a:lnTo>
                <a:lnTo>
                  <a:pt x="248" y="206"/>
                </a:lnTo>
                <a:lnTo>
                  <a:pt x="253" y="197"/>
                </a:lnTo>
                <a:lnTo>
                  <a:pt x="261" y="189"/>
                </a:lnTo>
                <a:lnTo>
                  <a:pt x="258" y="175"/>
                </a:lnTo>
                <a:lnTo>
                  <a:pt x="241" y="160"/>
                </a:lnTo>
                <a:lnTo>
                  <a:pt x="260" y="124"/>
                </a:lnTo>
                <a:lnTo>
                  <a:pt x="265" y="116"/>
                </a:lnTo>
                <a:lnTo>
                  <a:pt x="233" y="90"/>
                </a:lnTo>
                <a:lnTo>
                  <a:pt x="160" y="19"/>
                </a:lnTo>
                <a:lnTo>
                  <a:pt x="133" y="20"/>
                </a:lnTo>
                <a:lnTo>
                  <a:pt x="118" y="18"/>
                </a:lnTo>
                <a:lnTo>
                  <a:pt x="102" y="5"/>
                </a:lnTo>
                <a:lnTo>
                  <a:pt x="81" y="0"/>
                </a:lnTo>
                <a:lnTo>
                  <a:pt x="64" y="7"/>
                </a:lnTo>
                <a:lnTo>
                  <a:pt x="48" y="20"/>
                </a:lnTo>
                <a:lnTo>
                  <a:pt x="5" y="4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6" name="Freeform 16"/>
          <p:cNvSpPr>
            <a:spLocks/>
          </p:cNvSpPr>
          <p:nvPr/>
        </p:nvSpPr>
        <p:spPr bwMode="auto">
          <a:xfrm>
            <a:off x="1896984" y="2800468"/>
            <a:ext cx="174597" cy="159393"/>
          </a:xfrm>
          <a:custGeom>
            <a:avLst/>
            <a:gdLst>
              <a:gd name="T0" fmla="*/ 2147483647 w 272"/>
              <a:gd name="T1" fmla="*/ 2147483647 h 264"/>
              <a:gd name="T2" fmla="*/ 0 w 272"/>
              <a:gd name="T3" fmla="*/ 2147483647 h 264"/>
              <a:gd name="T4" fmla="*/ 2147483647 w 272"/>
              <a:gd name="T5" fmla="*/ 2147483647 h 264"/>
              <a:gd name="T6" fmla="*/ 2147483647 w 272"/>
              <a:gd name="T7" fmla="*/ 2147483647 h 264"/>
              <a:gd name="T8" fmla="*/ 2147483647 w 272"/>
              <a:gd name="T9" fmla="*/ 2147483647 h 264"/>
              <a:gd name="T10" fmla="*/ 2147483647 w 272"/>
              <a:gd name="T11" fmla="*/ 2147483647 h 264"/>
              <a:gd name="T12" fmla="*/ 2147483647 w 272"/>
              <a:gd name="T13" fmla="*/ 2147483647 h 264"/>
              <a:gd name="T14" fmla="*/ 2147483647 w 272"/>
              <a:gd name="T15" fmla="*/ 2147483647 h 264"/>
              <a:gd name="T16" fmla="*/ 2147483647 w 272"/>
              <a:gd name="T17" fmla="*/ 2147483647 h 264"/>
              <a:gd name="T18" fmla="*/ 2147483647 w 272"/>
              <a:gd name="T19" fmla="*/ 2147483647 h 264"/>
              <a:gd name="T20" fmla="*/ 2147483647 w 272"/>
              <a:gd name="T21" fmla="*/ 2147483647 h 264"/>
              <a:gd name="T22" fmla="*/ 2147483647 w 272"/>
              <a:gd name="T23" fmla="*/ 2147483647 h 264"/>
              <a:gd name="T24" fmla="*/ 2147483647 w 272"/>
              <a:gd name="T25" fmla="*/ 2147483647 h 264"/>
              <a:gd name="T26" fmla="*/ 2147483647 w 272"/>
              <a:gd name="T27" fmla="*/ 2147483647 h 264"/>
              <a:gd name="T28" fmla="*/ 2147483647 w 272"/>
              <a:gd name="T29" fmla="*/ 2147483647 h 264"/>
              <a:gd name="T30" fmla="*/ 2147483647 w 272"/>
              <a:gd name="T31" fmla="*/ 2147483647 h 264"/>
              <a:gd name="T32" fmla="*/ 2147483647 w 272"/>
              <a:gd name="T33" fmla="*/ 2147483647 h 264"/>
              <a:gd name="T34" fmla="*/ 2147483647 w 272"/>
              <a:gd name="T35" fmla="*/ 2147483647 h 264"/>
              <a:gd name="T36" fmla="*/ 2147483647 w 272"/>
              <a:gd name="T37" fmla="*/ 2147483647 h 264"/>
              <a:gd name="T38" fmla="*/ 2147483647 w 272"/>
              <a:gd name="T39" fmla="*/ 2147483647 h 264"/>
              <a:gd name="T40" fmla="*/ 2147483647 w 272"/>
              <a:gd name="T41" fmla="*/ 2147483647 h 264"/>
              <a:gd name="T42" fmla="*/ 2147483647 w 272"/>
              <a:gd name="T43" fmla="*/ 2147483647 h 264"/>
              <a:gd name="T44" fmla="*/ 2147483647 w 272"/>
              <a:gd name="T45" fmla="*/ 2147483647 h 264"/>
              <a:gd name="T46" fmla="*/ 2147483647 w 272"/>
              <a:gd name="T47" fmla="*/ 2147483647 h 264"/>
              <a:gd name="T48" fmla="*/ 2147483647 w 272"/>
              <a:gd name="T49" fmla="*/ 2147483647 h 264"/>
              <a:gd name="T50" fmla="*/ 2147483647 w 272"/>
              <a:gd name="T51" fmla="*/ 2147483647 h 264"/>
              <a:gd name="T52" fmla="*/ 2147483647 w 272"/>
              <a:gd name="T53" fmla="*/ 2147483647 h 264"/>
              <a:gd name="T54" fmla="*/ 2147483647 w 272"/>
              <a:gd name="T55" fmla="*/ 2147483647 h 264"/>
              <a:gd name="T56" fmla="*/ 2147483647 w 272"/>
              <a:gd name="T57" fmla="*/ 2147483647 h 264"/>
              <a:gd name="T58" fmla="*/ 2147483647 w 272"/>
              <a:gd name="T59" fmla="*/ 2147483647 h 264"/>
              <a:gd name="T60" fmla="*/ 2147483647 w 272"/>
              <a:gd name="T61" fmla="*/ 0 h 264"/>
              <a:gd name="T62" fmla="*/ 2147483647 w 272"/>
              <a:gd name="T63" fmla="*/ 2147483647 h 264"/>
              <a:gd name="T64" fmla="*/ 2147483647 w 272"/>
              <a:gd name="T65" fmla="*/ 2147483647 h 264"/>
              <a:gd name="T66" fmla="*/ 2147483647 w 272"/>
              <a:gd name="T67" fmla="*/ 2147483647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64"/>
              <a:gd name="T104" fmla="*/ 272 w 272"/>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64">
                <a:moveTo>
                  <a:pt x="5" y="40"/>
                </a:moveTo>
                <a:lnTo>
                  <a:pt x="0" y="80"/>
                </a:lnTo>
                <a:lnTo>
                  <a:pt x="5" y="106"/>
                </a:lnTo>
                <a:lnTo>
                  <a:pt x="35" y="122"/>
                </a:lnTo>
                <a:lnTo>
                  <a:pt x="54" y="127"/>
                </a:lnTo>
                <a:lnTo>
                  <a:pt x="73" y="121"/>
                </a:lnTo>
                <a:lnTo>
                  <a:pt x="90" y="130"/>
                </a:lnTo>
                <a:lnTo>
                  <a:pt x="101" y="166"/>
                </a:lnTo>
                <a:lnTo>
                  <a:pt x="115" y="154"/>
                </a:lnTo>
                <a:lnTo>
                  <a:pt x="160" y="175"/>
                </a:lnTo>
                <a:lnTo>
                  <a:pt x="195" y="206"/>
                </a:lnTo>
                <a:lnTo>
                  <a:pt x="202" y="235"/>
                </a:lnTo>
                <a:lnTo>
                  <a:pt x="213" y="249"/>
                </a:lnTo>
                <a:lnTo>
                  <a:pt x="235" y="248"/>
                </a:lnTo>
                <a:lnTo>
                  <a:pt x="260" y="257"/>
                </a:lnTo>
                <a:lnTo>
                  <a:pt x="272" y="264"/>
                </a:lnTo>
                <a:lnTo>
                  <a:pt x="260" y="257"/>
                </a:lnTo>
                <a:lnTo>
                  <a:pt x="249" y="230"/>
                </a:lnTo>
                <a:lnTo>
                  <a:pt x="248" y="206"/>
                </a:lnTo>
                <a:lnTo>
                  <a:pt x="253" y="197"/>
                </a:lnTo>
                <a:lnTo>
                  <a:pt x="261" y="189"/>
                </a:lnTo>
                <a:lnTo>
                  <a:pt x="258" y="175"/>
                </a:lnTo>
                <a:lnTo>
                  <a:pt x="241" y="160"/>
                </a:lnTo>
                <a:lnTo>
                  <a:pt x="260" y="124"/>
                </a:lnTo>
                <a:lnTo>
                  <a:pt x="265" y="116"/>
                </a:lnTo>
                <a:lnTo>
                  <a:pt x="233" y="90"/>
                </a:lnTo>
                <a:lnTo>
                  <a:pt x="160" y="19"/>
                </a:lnTo>
                <a:lnTo>
                  <a:pt x="133" y="20"/>
                </a:lnTo>
                <a:lnTo>
                  <a:pt x="118" y="18"/>
                </a:lnTo>
                <a:lnTo>
                  <a:pt x="102" y="5"/>
                </a:lnTo>
                <a:lnTo>
                  <a:pt x="81" y="0"/>
                </a:lnTo>
                <a:lnTo>
                  <a:pt x="64" y="7"/>
                </a:lnTo>
                <a:lnTo>
                  <a:pt x="48" y="20"/>
                </a:lnTo>
                <a:lnTo>
                  <a:pt x="5" y="4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77" name="Freeform 17"/>
          <p:cNvSpPr>
            <a:spLocks/>
          </p:cNvSpPr>
          <p:nvPr/>
        </p:nvSpPr>
        <p:spPr bwMode="auto">
          <a:xfrm>
            <a:off x="2051512" y="2858979"/>
            <a:ext cx="331134" cy="121058"/>
          </a:xfrm>
          <a:custGeom>
            <a:avLst/>
            <a:gdLst>
              <a:gd name="T0" fmla="*/ 2147483647 w 514"/>
              <a:gd name="T1" fmla="*/ 2147483647 h 200"/>
              <a:gd name="T2" fmla="*/ 2147483647 w 514"/>
              <a:gd name="T3" fmla="*/ 2147483647 h 200"/>
              <a:gd name="T4" fmla="*/ 2147483647 w 514"/>
              <a:gd name="T5" fmla="*/ 2147483647 h 200"/>
              <a:gd name="T6" fmla="*/ 2147483647 w 514"/>
              <a:gd name="T7" fmla="*/ 2147483647 h 200"/>
              <a:gd name="T8" fmla="*/ 2147483647 w 514"/>
              <a:gd name="T9" fmla="*/ 2147483647 h 200"/>
              <a:gd name="T10" fmla="*/ 2147483647 w 514"/>
              <a:gd name="T11" fmla="*/ 2147483647 h 200"/>
              <a:gd name="T12" fmla="*/ 2147483647 w 514"/>
              <a:gd name="T13" fmla="*/ 2147483647 h 200"/>
              <a:gd name="T14" fmla="*/ 2147483647 w 514"/>
              <a:gd name="T15" fmla="*/ 2147483647 h 200"/>
              <a:gd name="T16" fmla="*/ 2147483647 w 514"/>
              <a:gd name="T17" fmla="*/ 2147483647 h 200"/>
              <a:gd name="T18" fmla="*/ 2147483647 w 514"/>
              <a:gd name="T19" fmla="*/ 2147483647 h 200"/>
              <a:gd name="T20" fmla="*/ 2147483647 w 514"/>
              <a:gd name="T21" fmla="*/ 2147483647 h 200"/>
              <a:gd name="T22" fmla="*/ 2147483647 w 514"/>
              <a:gd name="T23" fmla="*/ 0 h 200"/>
              <a:gd name="T24" fmla="*/ 2147483647 w 514"/>
              <a:gd name="T25" fmla="*/ 2147483647 h 200"/>
              <a:gd name="T26" fmla="*/ 2147483647 w 514"/>
              <a:gd name="T27" fmla="*/ 2147483647 h 200"/>
              <a:gd name="T28" fmla="*/ 2147483647 w 514"/>
              <a:gd name="T29" fmla="*/ 2147483647 h 200"/>
              <a:gd name="T30" fmla="*/ 2147483647 w 514"/>
              <a:gd name="T31" fmla="*/ 2147483647 h 200"/>
              <a:gd name="T32" fmla="*/ 2147483647 w 514"/>
              <a:gd name="T33" fmla="*/ 2147483647 h 200"/>
              <a:gd name="T34" fmla="*/ 2147483647 w 514"/>
              <a:gd name="T35" fmla="*/ 2147483647 h 200"/>
              <a:gd name="T36" fmla="*/ 2147483647 w 514"/>
              <a:gd name="T37" fmla="*/ 2147483647 h 200"/>
              <a:gd name="T38" fmla="*/ 2147483647 w 514"/>
              <a:gd name="T39" fmla="*/ 2147483647 h 200"/>
              <a:gd name="T40" fmla="*/ 2147483647 w 514"/>
              <a:gd name="T41" fmla="*/ 2147483647 h 200"/>
              <a:gd name="T42" fmla="*/ 2147483647 w 514"/>
              <a:gd name="T43" fmla="*/ 2147483647 h 200"/>
              <a:gd name="T44" fmla="*/ 2147483647 w 514"/>
              <a:gd name="T45" fmla="*/ 2147483647 h 200"/>
              <a:gd name="T46" fmla="*/ 2147483647 w 514"/>
              <a:gd name="T47" fmla="*/ 2147483647 h 200"/>
              <a:gd name="T48" fmla="*/ 2147483647 w 514"/>
              <a:gd name="T49" fmla="*/ 2147483647 h 200"/>
              <a:gd name="T50" fmla="*/ 2147483647 w 514"/>
              <a:gd name="T51" fmla="*/ 2147483647 h 200"/>
              <a:gd name="T52" fmla="*/ 2147483647 w 514"/>
              <a:gd name="T53" fmla="*/ 2147483647 h 200"/>
              <a:gd name="T54" fmla="*/ 2147483647 w 514"/>
              <a:gd name="T55" fmla="*/ 2147483647 h 200"/>
              <a:gd name="T56" fmla="*/ 2147483647 w 514"/>
              <a:gd name="T57" fmla="*/ 2147483647 h 200"/>
              <a:gd name="T58" fmla="*/ 2147483647 w 514"/>
              <a:gd name="T59" fmla="*/ 2147483647 h 200"/>
              <a:gd name="T60" fmla="*/ 2147483647 w 514"/>
              <a:gd name="T61" fmla="*/ 2147483647 h 200"/>
              <a:gd name="T62" fmla="*/ 2147483647 w 514"/>
              <a:gd name="T63" fmla="*/ 2147483647 h 200"/>
              <a:gd name="T64" fmla="*/ 2147483647 w 514"/>
              <a:gd name="T65" fmla="*/ 2147483647 h 200"/>
              <a:gd name="T66" fmla="*/ 2147483647 w 514"/>
              <a:gd name="T67" fmla="*/ 2147483647 h 200"/>
              <a:gd name="T68" fmla="*/ 2147483647 w 514"/>
              <a:gd name="T69" fmla="*/ 2147483647 h 200"/>
              <a:gd name="T70" fmla="*/ 2147483647 w 514"/>
              <a:gd name="T71" fmla="*/ 2147483647 h 200"/>
              <a:gd name="T72" fmla="*/ 2147483647 w 514"/>
              <a:gd name="T73" fmla="*/ 2147483647 h 200"/>
              <a:gd name="T74" fmla="*/ 2147483647 w 514"/>
              <a:gd name="T75" fmla="*/ 2147483647 h 200"/>
              <a:gd name="T76" fmla="*/ 2147483647 w 514"/>
              <a:gd name="T77" fmla="*/ 2147483647 h 200"/>
              <a:gd name="T78" fmla="*/ 2147483647 w 514"/>
              <a:gd name="T79" fmla="*/ 2147483647 h 200"/>
              <a:gd name="T80" fmla="*/ 2147483647 w 514"/>
              <a:gd name="T81" fmla="*/ 2147483647 h 200"/>
              <a:gd name="T82" fmla="*/ 2147483647 w 514"/>
              <a:gd name="T83" fmla="*/ 2147483647 h 200"/>
              <a:gd name="T84" fmla="*/ 2147483647 w 514"/>
              <a:gd name="T85" fmla="*/ 2147483647 h 200"/>
              <a:gd name="T86" fmla="*/ 2147483647 w 514"/>
              <a:gd name="T87" fmla="*/ 2147483647 h 200"/>
              <a:gd name="T88" fmla="*/ 2147483647 w 514"/>
              <a:gd name="T89" fmla="*/ 2147483647 h 200"/>
              <a:gd name="T90" fmla="*/ 2147483647 w 514"/>
              <a:gd name="T91" fmla="*/ 2147483647 h 200"/>
              <a:gd name="T92" fmla="*/ 2147483647 w 514"/>
              <a:gd name="T93" fmla="*/ 2147483647 h 200"/>
              <a:gd name="T94" fmla="*/ 2147483647 w 514"/>
              <a:gd name="T95" fmla="*/ 2147483647 h 200"/>
              <a:gd name="T96" fmla="*/ 2147483647 w 514"/>
              <a:gd name="T97" fmla="*/ 2147483647 h 200"/>
              <a:gd name="T98" fmla="*/ 2147483647 w 514"/>
              <a:gd name="T99" fmla="*/ 2147483647 h 200"/>
              <a:gd name="T100" fmla="*/ 2147483647 w 514"/>
              <a:gd name="T101" fmla="*/ 2147483647 h 200"/>
              <a:gd name="T102" fmla="*/ 2147483647 w 514"/>
              <a:gd name="T103" fmla="*/ 2147483647 h 200"/>
              <a:gd name="T104" fmla="*/ 2147483647 w 514"/>
              <a:gd name="T105" fmla="*/ 2147483647 h 200"/>
              <a:gd name="T106" fmla="*/ 2147483647 w 514"/>
              <a:gd name="T107" fmla="*/ 2147483647 h 200"/>
              <a:gd name="T108" fmla="*/ 2147483647 w 514"/>
              <a:gd name="T109" fmla="*/ 2147483647 h 200"/>
              <a:gd name="T110" fmla="*/ 2147483647 w 514"/>
              <a:gd name="T111" fmla="*/ 2147483647 h 200"/>
              <a:gd name="T112" fmla="*/ 2147483647 w 514"/>
              <a:gd name="T113" fmla="*/ 2147483647 h 200"/>
              <a:gd name="T114" fmla="*/ 2147483647 w 514"/>
              <a:gd name="T115" fmla="*/ 2147483647 h 200"/>
              <a:gd name="T116" fmla="*/ 2147483647 w 514"/>
              <a:gd name="T117" fmla="*/ 2147483647 h 200"/>
              <a:gd name="T118" fmla="*/ 2147483647 w 514"/>
              <a:gd name="T119" fmla="*/ 2147483647 h 200"/>
              <a:gd name="T120" fmla="*/ 0 w 514"/>
              <a:gd name="T121" fmla="*/ 2147483647 h 200"/>
              <a:gd name="T122" fmla="*/ 2147483647 w 514"/>
              <a:gd name="T123" fmla="*/ 2147483647 h 200"/>
              <a:gd name="T124" fmla="*/ 2147483647 w 514"/>
              <a:gd name="T125" fmla="*/ 2147483647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4"/>
              <a:gd name="T190" fmla="*/ 0 h 200"/>
              <a:gd name="T191" fmla="*/ 514 w 514"/>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4" h="200">
                <a:moveTo>
                  <a:pt x="24" y="17"/>
                </a:moveTo>
                <a:lnTo>
                  <a:pt x="64" y="44"/>
                </a:lnTo>
                <a:lnTo>
                  <a:pt x="85" y="75"/>
                </a:lnTo>
                <a:lnTo>
                  <a:pt x="112" y="73"/>
                </a:lnTo>
                <a:lnTo>
                  <a:pt x="144" y="81"/>
                </a:lnTo>
                <a:lnTo>
                  <a:pt x="197" y="66"/>
                </a:lnTo>
                <a:lnTo>
                  <a:pt x="221" y="43"/>
                </a:lnTo>
                <a:lnTo>
                  <a:pt x="248" y="32"/>
                </a:lnTo>
                <a:lnTo>
                  <a:pt x="272" y="14"/>
                </a:lnTo>
                <a:lnTo>
                  <a:pt x="300" y="3"/>
                </a:lnTo>
                <a:lnTo>
                  <a:pt x="328" y="8"/>
                </a:lnTo>
                <a:lnTo>
                  <a:pt x="369" y="0"/>
                </a:lnTo>
                <a:lnTo>
                  <a:pt x="440" y="28"/>
                </a:lnTo>
                <a:lnTo>
                  <a:pt x="491" y="57"/>
                </a:lnTo>
                <a:lnTo>
                  <a:pt x="507" y="63"/>
                </a:lnTo>
                <a:lnTo>
                  <a:pt x="514" y="72"/>
                </a:lnTo>
                <a:lnTo>
                  <a:pt x="510" y="77"/>
                </a:lnTo>
                <a:lnTo>
                  <a:pt x="486" y="85"/>
                </a:lnTo>
                <a:lnTo>
                  <a:pt x="489" y="99"/>
                </a:lnTo>
                <a:lnTo>
                  <a:pt x="507" y="116"/>
                </a:lnTo>
                <a:lnTo>
                  <a:pt x="510" y="134"/>
                </a:lnTo>
                <a:lnTo>
                  <a:pt x="505" y="150"/>
                </a:lnTo>
                <a:lnTo>
                  <a:pt x="487" y="150"/>
                </a:lnTo>
                <a:lnTo>
                  <a:pt x="461" y="146"/>
                </a:lnTo>
                <a:lnTo>
                  <a:pt x="432" y="150"/>
                </a:lnTo>
                <a:lnTo>
                  <a:pt x="424" y="132"/>
                </a:lnTo>
                <a:lnTo>
                  <a:pt x="421" y="109"/>
                </a:lnTo>
                <a:lnTo>
                  <a:pt x="434" y="87"/>
                </a:lnTo>
                <a:lnTo>
                  <a:pt x="443" y="75"/>
                </a:lnTo>
                <a:lnTo>
                  <a:pt x="442" y="72"/>
                </a:lnTo>
                <a:lnTo>
                  <a:pt x="420" y="60"/>
                </a:lnTo>
                <a:lnTo>
                  <a:pt x="371" y="58"/>
                </a:lnTo>
                <a:lnTo>
                  <a:pt x="355" y="51"/>
                </a:lnTo>
                <a:lnTo>
                  <a:pt x="322" y="46"/>
                </a:lnTo>
                <a:lnTo>
                  <a:pt x="297" y="47"/>
                </a:lnTo>
                <a:lnTo>
                  <a:pt x="289" y="53"/>
                </a:lnTo>
                <a:lnTo>
                  <a:pt x="289" y="74"/>
                </a:lnTo>
                <a:lnTo>
                  <a:pt x="287" y="87"/>
                </a:lnTo>
                <a:lnTo>
                  <a:pt x="256" y="102"/>
                </a:lnTo>
                <a:lnTo>
                  <a:pt x="252" y="118"/>
                </a:lnTo>
                <a:lnTo>
                  <a:pt x="284" y="142"/>
                </a:lnTo>
                <a:lnTo>
                  <a:pt x="292" y="165"/>
                </a:lnTo>
                <a:lnTo>
                  <a:pt x="284" y="186"/>
                </a:lnTo>
                <a:lnTo>
                  <a:pt x="255" y="200"/>
                </a:lnTo>
                <a:lnTo>
                  <a:pt x="227" y="185"/>
                </a:lnTo>
                <a:lnTo>
                  <a:pt x="200" y="156"/>
                </a:lnTo>
                <a:lnTo>
                  <a:pt x="181" y="159"/>
                </a:lnTo>
                <a:lnTo>
                  <a:pt x="174" y="166"/>
                </a:lnTo>
                <a:lnTo>
                  <a:pt x="134" y="140"/>
                </a:lnTo>
                <a:lnTo>
                  <a:pt x="98" y="124"/>
                </a:lnTo>
                <a:lnTo>
                  <a:pt x="85" y="126"/>
                </a:lnTo>
                <a:lnTo>
                  <a:pt x="58" y="140"/>
                </a:lnTo>
                <a:lnTo>
                  <a:pt x="43" y="158"/>
                </a:lnTo>
                <a:lnTo>
                  <a:pt x="31" y="165"/>
                </a:lnTo>
                <a:lnTo>
                  <a:pt x="19" y="158"/>
                </a:lnTo>
                <a:lnTo>
                  <a:pt x="8" y="132"/>
                </a:lnTo>
                <a:lnTo>
                  <a:pt x="7" y="107"/>
                </a:lnTo>
                <a:lnTo>
                  <a:pt x="12" y="99"/>
                </a:lnTo>
                <a:lnTo>
                  <a:pt x="20" y="90"/>
                </a:lnTo>
                <a:lnTo>
                  <a:pt x="17" y="77"/>
                </a:lnTo>
                <a:lnTo>
                  <a:pt x="0" y="61"/>
                </a:lnTo>
                <a:lnTo>
                  <a:pt x="19" y="25"/>
                </a:lnTo>
                <a:lnTo>
                  <a:pt x="24" y="1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2" name="Freeform 72"/>
          <p:cNvSpPr>
            <a:spLocks/>
          </p:cNvSpPr>
          <p:nvPr/>
        </p:nvSpPr>
        <p:spPr bwMode="auto">
          <a:xfrm>
            <a:off x="2145837" y="3456197"/>
            <a:ext cx="885028" cy="1055219"/>
          </a:xfrm>
          <a:custGeom>
            <a:avLst/>
            <a:gdLst>
              <a:gd name="T0" fmla="*/ 2147483647 w 1372"/>
              <a:gd name="T1" fmla="*/ 2147483647 h 1745"/>
              <a:gd name="T2" fmla="*/ 2147483647 w 1372"/>
              <a:gd name="T3" fmla="*/ 2147483647 h 1745"/>
              <a:gd name="T4" fmla="*/ 2147483647 w 1372"/>
              <a:gd name="T5" fmla="*/ 2147483647 h 1745"/>
              <a:gd name="T6" fmla="*/ 2147483647 w 1372"/>
              <a:gd name="T7" fmla="*/ 2147483647 h 1745"/>
              <a:gd name="T8" fmla="*/ 2147483647 w 1372"/>
              <a:gd name="T9" fmla="*/ 2147483647 h 1745"/>
              <a:gd name="T10" fmla="*/ 2147483647 w 1372"/>
              <a:gd name="T11" fmla="*/ 2147483647 h 1745"/>
              <a:gd name="T12" fmla="*/ 2147483647 w 1372"/>
              <a:gd name="T13" fmla="*/ 2147483647 h 1745"/>
              <a:gd name="T14" fmla="*/ 2147483647 w 1372"/>
              <a:gd name="T15" fmla="*/ 2147483647 h 1745"/>
              <a:gd name="T16" fmla="*/ 2147483647 w 1372"/>
              <a:gd name="T17" fmla="*/ 2147483647 h 1745"/>
              <a:gd name="T18" fmla="*/ 2147483647 w 1372"/>
              <a:gd name="T19" fmla="*/ 2147483647 h 1745"/>
              <a:gd name="T20" fmla="*/ 0 w 1372"/>
              <a:gd name="T21" fmla="*/ 2147483647 h 1745"/>
              <a:gd name="T22" fmla="*/ 2147483647 w 1372"/>
              <a:gd name="T23" fmla="*/ 2147483647 h 1745"/>
              <a:gd name="T24" fmla="*/ 2147483647 w 1372"/>
              <a:gd name="T25" fmla="*/ 2147483647 h 1745"/>
              <a:gd name="T26" fmla="*/ 2147483647 w 1372"/>
              <a:gd name="T27" fmla="*/ 2147483647 h 1745"/>
              <a:gd name="T28" fmla="*/ 2147483647 w 1372"/>
              <a:gd name="T29" fmla="*/ 2147483647 h 1745"/>
              <a:gd name="T30" fmla="*/ 2147483647 w 1372"/>
              <a:gd name="T31" fmla="*/ 2147483647 h 1745"/>
              <a:gd name="T32" fmla="*/ 2147483647 w 1372"/>
              <a:gd name="T33" fmla="*/ 2147483647 h 1745"/>
              <a:gd name="T34" fmla="*/ 2147483647 w 1372"/>
              <a:gd name="T35" fmla="*/ 2147483647 h 1745"/>
              <a:gd name="T36" fmla="*/ 2147483647 w 1372"/>
              <a:gd name="T37" fmla="*/ 2147483647 h 1745"/>
              <a:gd name="T38" fmla="*/ 2147483647 w 1372"/>
              <a:gd name="T39" fmla="*/ 2147483647 h 1745"/>
              <a:gd name="T40" fmla="*/ 2147483647 w 1372"/>
              <a:gd name="T41" fmla="*/ 2147483647 h 1745"/>
              <a:gd name="T42" fmla="*/ 2147483647 w 1372"/>
              <a:gd name="T43" fmla="*/ 2147483647 h 1745"/>
              <a:gd name="T44" fmla="*/ 2147483647 w 1372"/>
              <a:gd name="T45" fmla="*/ 2147483647 h 1745"/>
              <a:gd name="T46" fmla="*/ 2147483647 w 1372"/>
              <a:gd name="T47" fmla="*/ 2147483647 h 1745"/>
              <a:gd name="T48" fmla="*/ 2147483647 w 1372"/>
              <a:gd name="T49" fmla="*/ 2147483647 h 1745"/>
              <a:gd name="T50" fmla="*/ 2147483647 w 1372"/>
              <a:gd name="T51" fmla="*/ 2147483647 h 1745"/>
              <a:gd name="T52" fmla="*/ 2147483647 w 1372"/>
              <a:gd name="T53" fmla="*/ 2147483647 h 1745"/>
              <a:gd name="T54" fmla="*/ 2147483647 w 1372"/>
              <a:gd name="T55" fmla="*/ 2147483647 h 1745"/>
              <a:gd name="T56" fmla="*/ 2147483647 w 1372"/>
              <a:gd name="T57" fmla="*/ 2147483647 h 1745"/>
              <a:gd name="T58" fmla="*/ 2147483647 w 1372"/>
              <a:gd name="T59" fmla="*/ 2147483647 h 1745"/>
              <a:gd name="T60" fmla="*/ 2147483647 w 1372"/>
              <a:gd name="T61" fmla="*/ 2147483647 h 1745"/>
              <a:gd name="T62" fmla="*/ 2147483647 w 1372"/>
              <a:gd name="T63" fmla="*/ 2147483647 h 1745"/>
              <a:gd name="T64" fmla="*/ 2147483647 w 1372"/>
              <a:gd name="T65" fmla="*/ 2147483647 h 1745"/>
              <a:gd name="T66" fmla="*/ 2147483647 w 1372"/>
              <a:gd name="T67" fmla="*/ 2147483647 h 1745"/>
              <a:gd name="T68" fmla="*/ 2147483647 w 1372"/>
              <a:gd name="T69" fmla="*/ 2147483647 h 1745"/>
              <a:gd name="T70" fmla="*/ 2147483647 w 1372"/>
              <a:gd name="T71" fmla="*/ 2147483647 h 1745"/>
              <a:gd name="T72" fmla="*/ 2147483647 w 1372"/>
              <a:gd name="T73" fmla="*/ 2147483647 h 1745"/>
              <a:gd name="T74" fmla="*/ 2147483647 w 1372"/>
              <a:gd name="T75" fmla="*/ 2147483647 h 1745"/>
              <a:gd name="T76" fmla="*/ 2147483647 w 1372"/>
              <a:gd name="T77" fmla="*/ 2147483647 h 1745"/>
              <a:gd name="T78" fmla="*/ 2147483647 w 1372"/>
              <a:gd name="T79" fmla="*/ 2147483647 h 1745"/>
              <a:gd name="T80" fmla="*/ 2147483647 w 1372"/>
              <a:gd name="T81" fmla="*/ 2147483647 h 1745"/>
              <a:gd name="T82" fmla="*/ 2147483647 w 1372"/>
              <a:gd name="T83" fmla="*/ 2147483647 h 1745"/>
              <a:gd name="T84" fmla="*/ 2147483647 w 1372"/>
              <a:gd name="T85" fmla="*/ 2147483647 h 1745"/>
              <a:gd name="T86" fmla="*/ 2147483647 w 1372"/>
              <a:gd name="T87" fmla="*/ 2147483647 h 1745"/>
              <a:gd name="T88" fmla="*/ 2147483647 w 1372"/>
              <a:gd name="T89" fmla="*/ 2147483647 h 17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2"/>
              <a:gd name="T136" fmla="*/ 0 h 1745"/>
              <a:gd name="T137" fmla="*/ 1372 w 1372"/>
              <a:gd name="T138" fmla="*/ 1745 h 17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2" h="1745">
                <a:moveTo>
                  <a:pt x="1194" y="1745"/>
                </a:moveTo>
                <a:lnTo>
                  <a:pt x="1168" y="1706"/>
                </a:lnTo>
                <a:lnTo>
                  <a:pt x="1148" y="1683"/>
                </a:lnTo>
                <a:lnTo>
                  <a:pt x="1097" y="1640"/>
                </a:lnTo>
                <a:lnTo>
                  <a:pt x="1047" y="1609"/>
                </a:lnTo>
                <a:lnTo>
                  <a:pt x="958" y="1566"/>
                </a:lnTo>
                <a:lnTo>
                  <a:pt x="734" y="1474"/>
                </a:lnTo>
                <a:lnTo>
                  <a:pt x="632" y="1416"/>
                </a:lnTo>
                <a:lnTo>
                  <a:pt x="581" y="1365"/>
                </a:lnTo>
                <a:lnTo>
                  <a:pt x="566" y="1334"/>
                </a:lnTo>
                <a:lnTo>
                  <a:pt x="562" y="1304"/>
                </a:lnTo>
                <a:lnTo>
                  <a:pt x="556" y="1281"/>
                </a:lnTo>
                <a:lnTo>
                  <a:pt x="543" y="1268"/>
                </a:lnTo>
                <a:lnTo>
                  <a:pt x="513" y="1245"/>
                </a:lnTo>
                <a:lnTo>
                  <a:pt x="477" y="1194"/>
                </a:lnTo>
                <a:lnTo>
                  <a:pt x="426" y="1121"/>
                </a:lnTo>
                <a:lnTo>
                  <a:pt x="411" y="1078"/>
                </a:lnTo>
                <a:lnTo>
                  <a:pt x="388" y="1020"/>
                </a:lnTo>
                <a:lnTo>
                  <a:pt x="237" y="768"/>
                </a:lnTo>
                <a:lnTo>
                  <a:pt x="190" y="707"/>
                </a:lnTo>
                <a:lnTo>
                  <a:pt x="147" y="644"/>
                </a:lnTo>
                <a:lnTo>
                  <a:pt x="105" y="629"/>
                </a:lnTo>
                <a:lnTo>
                  <a:pt x="86" y="606"/>
                </a:lnTo>
                <a:lnTo>
                  <a:pt x="70" y="586"/>
                </a:lnTo>
                <a:lnTo>
                  <a:pt x="43" y="567"/>
                </a:lnTo>
                <a:lnTo>
                  <a:pt x="27" y="563"/>
                </a:lnTo>
                <a:lnTo>
                  <a:pt x="20" y="548"/>
                </a:lnTo>
                <a:lnTo>
                  <a:pt x="30" y="535"/>
                </a:lnTo>
                <a:lnTo>
                  <a:pt x="40" y="524"/>
                </a:lnTo>
                <a:lnTo>
                  <a:pt x="35" y="489"/>
                </a:lnTo>
                <a:lnTo>
                  <a:pt x="20" y="486"/>
                </a:lnTo>
                <a:lnTo>
                  <a:pt x="5" y="481"/>
                </a:lnTo>
                <a:lnTo>
                  <a:pt x="0" y="466"/>
                </a:lnTo>
                <a:lnTo>
                  <a:pt x="0" y="448"/>
                </a:lnTo>
                <a:lnTo>
                  <a:pt x="20" y="361"/>
                </a:lnTo>
                <a:lnTo>
                  <a:pt x="55" y="318"/>
                </a:lnTo>
                <a:lnTo>
                  <a:pt x="66" y="318"/>
                </a:lnTo>
                <a:lnTo>
                  <a:pt x="97" y="346"/>
                </a:lnTo>
                <a:lnTo>
                  <a:pt x="109" y="389"/>
                </a:lnTo>
                <a:lnTo>
                  <a:pt x="101" y="435"/>
                </a:lnTo>
                <a:lnTo>
                  <a:pt x="105" y="458"/>
                </a:lnTo>
                <a:lnTo>
                  <a:pt x="124" y="466"/>
                </a:lnTo>
                <a:lnTo>
                  <a:pt x="144" y="451"/>
                </a:lnTo>
                <a:lnTo>
                  <a:pt x="170" y="463"/>
                </a:lnTo>
                <a:lnTo>
                  <a:pt x="182" y="478"/>
                </a:lnTo>
                <a:lnTo>
                  <a:pt x="195" y="505"/>
                </a:lnTo>
                <a:lnTo>
                  <a:pt x="221" y="509"/>
                </a:lnTo>
                <a:lnTo>
                  <a:pt x="256" y="489"/>
                </a:lnTo>
                <a:lnTo>
                  <a:pt x="287" y="454"/>
                </a:lnTo>
                <a:lnTo>
                  <a:pt x="302" y="395"/>
                </a:lnTo>
                <a:lnTo>
                  <a:pt x="310" y="338"/>
                </a:lnTo>
                <a:lnTo>
                  <a:pt x="330" y="311"/>
                </a:lnTo>
                <a:lnTo>
                  <a:pt x="348" y="295"/>
                </a:lnTo>
                <a:lnTo>
                  <a:pt x="426" y="268"/>
                </a:lnTo>
                <a:lnTo>
                  <a:pt x="505" y="252"/>
                </a:lnTo>
                <a:lnTo>
                  <a:pt x="528" y="233"/>
                </a:lnTo>
                <a:lnTo>
                  <a:pt x="539" y="198"/>
                </a:lnTo>
                <a:lnTo>
                  <a:pt x="559" y="183"/>
                </a:lnTo>
                <a:lnTo>
                  <a:pt x="594" y="164"/>
                </a:lnTo>
                <a:lnTo>
                  <a:pt x="610" y="133"/>
                </a:lnTo>
                <a:lnTo>
                  <a:pt x="610" y="106"/>
                </a:lnTo>
                <a:lnTo>
                  <a:pt x="597" y="62"/>
                </a:lnTo>
                <a:lnTo>
                  <a:pt x="577" y="32"/>
                </a:lnTo>
                <a:lnTo>
                  <a:pt x="586" y="0"/>
                </a:lnTo>
                <a:lnTo>
                  <a:pt x="686" y="62"/>
                </a:lnTo>
                <a:lnTo>
                  <a:pt x="780" y="97"/>
                </a:lnTo>
                <a:lnTo>
                  <a:pt x="815" y="140"/>
                </a:lnTo>
                <a:lnTo>
                  <a:pt x="838" y="191"/>
                </a:lnTo>
                <a:lnTo>
                  <a:pt x="856" y="210"/>
                </a:lnTo>
                <a:lnTo>
                  <a:pt x="876" y="210"/>
                </a:lnTo>
                <a:lnTo>
                  <a:pt x="912" y="191"/>
                </a:lnTo>
                <a:lnTo>
                  <a:pt x="953" y="198"/>
                </a:lnTo>
                <a:lnTo>
                  <a:pt x="989" y="210"/>
                </a:lnTo>
                <a:lnTo>
                  <a:pt x="1009" y="210"/>
                </a:lnTo>
                <a:lnTo>
                  <a:pt x="1028" y="210"/>
                </a:lnTo>
                <a:lnTo>
                  <a:pt x="1044" y="191"/>
                </a:lnTo>
                <a:lnTo>
                  <a:pt x="1077" y="187"/>
                </a:lnTo>
                <a:lnTo>
                  <a:pt x="1102" y="187"/>
                </a:lnTo>
                <a:lnTo>
                  <a:pt x="1121" y="207"/>
                </a:lnTo>
                <a:lnTo>
                  <a:pt x="1151" y="221"/>
                </a:lnTo>
                <a:lnTo>
                  <a:pt x="1214" y="225"/>
                </a:lnTo>
                <a:lnTo>
                  <a:pt x="1217" y="280"/>
                </a:lnTo>
                <a:lnTo>
                  <a:pt x="1199" y="353"/>
                </a:lnTo>
                <a:lnTo>
                  <a:pt x="1174" y="380"/>
                </a:lnTo>
                <a:lnTo>
                  <a:pt x="1159" y="392"/>
                </a:lnTo>
                <a:lnTo>
                  <a:pt x="1148" y="395"/>
                </a:lnTo>
                <a:lnTo>
                  <a:pt x="1055" y="395"/>
                </a:lnTo>
                <a:lnTo>
                  <a:pt x="1009" y="405"/>
                </a:lnTo>
                <a:lnTo>
                  <a:pt x="970" y="428"/>
                </a:lnTo>
                <a:lnTo>
                  <a:pt x="938" y="454"/>
                </a:lnTo>
                <a:lnTo>
                  <a:pt x="892" y="473"/>
                </a:lnTo>
                <a:lnTo>
                  <a:pt x="876" y="516"/>
                </a:lnTo>
                <a:lnTo>
                  <a:pt x="884" y="574"/>
                </a:lnTo>
                <a:lnTo>
                  <a:pt x="899" y="613"/>
                </a:lnTo>
                <a:lnTo>
                  <a:pt x="892" y="625"/>
                </a:lnTo>
                <a:lnTo>
                  <a:pt x="861" y="633"/>
                </a:lnTo>
                <a:lnTo>
                  <a:pt x="818" y="644"/>
                </a:lnTo>
                <a:lnTo>
                  <a:pt x="795" y="675"/>
                </a:lnTo>
                <a:lnTo>
                  <a:pt x="788" y="725"/>
                </a:lnTo>
                <a:lnTo>
                  <a:pt x="802" y="776"/>
                </a:lnTo>
                <a:lnTo>
                  <a:pt x="831" y="804"/>
                </a:lnTo>
                <a:lnTo>
                  <a:pt x="876" y="814"/>
                </a:lnTo>
                <a:lnTo>
                  <a:pt x="889" y="824"/>
                </a:lnTo>
                <a:lnTo>
                  <a:pt x="866" y="862"/>
                </a:lnTo>
                <a:lnTo>
                  <a:pt x="876" y="888"/>
                </a:lnTo>
                <a:lnTo>
                  <a:pt x="904" y="892"/>
                </a:lnTo>
                <a:lnTo>
                  <a:pt x="947" y="900"/>
                </a:lnTo>
                <a:lnTo>
                  <a:pt x="970" y="944"/>
                </a:lnTo>
                <a:lnTo>
                  <a:pt x="1006" y="982"/>
                </a:lnTo>
                <a:lnTo>
                  <a:pt x="1063" y="982"/>
                </a:lnTo>
                <a:lnTo>
                  <a:pt x="1093" y="944"/>
                </a:lnTo>
                <a:lnTo>
                  <a:pt x="1117" y="944"/>
                </a:lnTo>
                <a:lnTo>
                  <a:pt x="1132" y="951"/>
                </a:lnTo>
                <a:lnTo>
                  <a:pt x="1136" y="989"/>
                </a:lnTo>
                <a:lnTo>
                  <a:pt x="1156" y="1045"/>
                </a:lnTo>
                <a:lnTo>
                  <a:pt x="1187" y="1067"/>
                </a:lnTo>
                <a:lnTo>
                  <a:pt x="1222" y="1052"/>
                </a:lnTo>
                <a:lnTo>
                  <a:pt x="1268" y="1045"/>
                </a:lnTo>
                <a:lnTo>
                  <a:pt x="1306" y="1083"/>
                </a:lnTo>
                <a:lnTo>
                  <a:pt x="1346" y="1156"/>
                </a:lnTo>
                <a:lnTo>
                  <a:pt x="1346" y="1194"/>
                </a:lnTo>
                <a:lnTo>
                  <a:pt x="1334" y="1226"/>
                </a:lnTo>
                <a:lnTo>
                  <a:pt x="1314" y="1256"/>
                </a:lnTo>
                <a:lnTo>
                  <a:pt x="1334" y="1320"/>
                </a:lnTo>
                <a:lnTo>
                  <a:pt x="1338" y="1354"/>
                </a:lnTo>
                <a:lnTo>
                  <a:pt x="1311" y="1404"/>
                </a:lnTo>
                <a:lnTo>
                  <a:pt x="1306" y="1447"/>
                </a:lnTo>
                <a:lnTo>
                  <a:pt x="1319" y="1485"/>
                </a:lnTo>
                <a:lnTo>
                  <a:pt x="1338" y="1509"/>
                </a:lnTo>
                <a:lnTo>
                  <a:pt x="1365" y="1544"/>
                </a:lnTo>
                <a:lnTo>
                  <a:pt x="1372" y="1575"/>
                </a:lnTo>
                <a:lnTo>
                  <a:pt x="1369" y="1599"/>
                </a:lnTo>
                <a:lnTo>
                  <a:pt x="1365" y="1602"/>
                </a:lnTo>
                <a:lnTo>
                  <a:pt x="1350" y="1609"/>
                </a:lnTo>
                <a:lnTo>
                  <a:pt x="1295" y="1617"/>
                </a:lnTo>
                <a:lnTo>
                  <a:pt x="1295" y="1672"/>
                </a:lnTo>
                <a:lnTo>
                  <a:pt x="1194" y="1745"/>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3" name="Freeform 73"/>
          <p:cNvSpPr>
            <a:spLocks/>
          </p:cNvSpPr>
          <p:nvPr/>
        </p:nvSpPr>
        <p:spPr bwMode="auto">
          <a:xfrm>
            <a:off x="2145837" y="3456197"/>
            <a:ext cx="885028" cy="1055219"/>
          </a:xfrm>
          <a:custGeom>
            <a:avLst/>
            <a:gdLst>
              <a:gd name="T0" fmla="*/ 2147483647 w 1372"/>
              <a:gd name="T1" fmla="*/ 2147483647 h 1745"/>
              <a:gd name="T2" fmla="*/ 2147483647 w 1372"/>
              <a:gd name="T3" fmla="*/ 2147483647 h 1745"/>
              <a:gd name="T4" fmla="*/ 2147483647 w 1372"/>
              <a:gd name="T5" fmla="*/ 2147483647 h 1745"/>
              <a:gd name="T6" fmla="*/ 2147483647 w 1372"/>
              <a:gd name="T7" fmla="*/ 2147483647 h 1745"/>
              <a:gd name="T8" fmla="*/ 2147483647 w 1372"/>
              <a:gd name="T9" fmla="*/ 2147483647 h 1745"/>
              <a:gd name="T10" fmla="*/ 2147483647 w 1372"/>
              <a:gd name="T11" fmla="*/ 2147483647 h 1745"/>
              <a:gd name="T12" fmla="*/ 2147483647 w 1372"/>
              <a:gd name="T13" fmla="*/ 2147483647 h 1745"/>
              <a:gd name="T14" fmla="*/ 2147483647 w 1372"/>
              <a:gd name="T15" fmla="*/ 2147483647 h 1745"/>
              <a:gd name="T16" fmla="*/ 2147483647 w 1372"/>
              <a:gd name="T17" fmla="*/ 2147483647 h 1745"/>
              <a:gd name="T18" fmla="*/ 2147483647 w 1372"/>
              <a:gd name="T19" fmla="*/ 2147483647 h 1745"/>
              <a:gd name="T20" fmla="*/ 0 w 1372"/>
              <a:gd name="T21" fmla="*/ 2147483647 h 1745"/>
              <a:gd name="T22" fmla="*/ 2147483647 w 1372"/>
              <a:gd name="T23" fmla="*/ 2147483647 h 1745"/>
              <a:gd name="T24" fmla="*/ 2147483647 w 1372"/>
              <a:gd name="T25" fmla="*/ 2147483647 h 1745"/>
              <a:gd name="T26" fmla="*/ 2147483647 w 1372"/>
              <a:gd name="T27" fmla="*/ 2147483647 h 1745"/>
              <a:gd name="T28" fmla="*/ 2147483647 w 1372"/>
              <a:gd name="T29" fmla="*/ 2147483647 h 1745"/>
              <a:gd name="T30" fmla="*/ 2147483647 w 1372"/>
              <a:gd name="T31" fmla="*/ 2147483647 h 1745"/>
              <a:gd name="T32" fmla="*/ 2147483647 w 1372"/>
              <a:gd name="T33" fmla="*/ 2147483647 h 1745"/>
              <a:gd name="T34" fmla="*/ 2147483647 w 1372"/>
              <a:gd name="T35" fmla="*/ 2147483647 h 1745"/>
              <a:gd name="T36" fmla="*/ 2147483647 w 1372"/>
              <a:gd name="T37" fmla="*/ 2147483647 h 1745"/>
              <a:gd name="T38" fmla="*/ 2147483647 w 1372"/>
              <a:gd name="T39" fmla="*/ 2147483647 h 1745"/>
              <a:gd name="T40" fmla="*/ 2147483647 w 1372"/>
              <a:gd name="T41" fmla="*/ 2147483647 h 1745"/>
              <a:gd name="T42" fmla="*/ 2147483647 w 1372"/>
              <a:gd name="T43" fmla="*/ 2147483647 h 1745"/>
              <a:gd name="T44" fmla="*/ 2147483647 w 1372"/>
              <a:gd name="T45" fmla="*/ 2147483647 h 1745"/>
              <a:gd name="T46" fmla="*/ 2147483647 w 1372"/>
              <a:gd name="T47" fmla="*/ 2147483647 h 1745"/>
              <a:gd name="T48" fmla="*/ 2147483647 w 1372"/>
              <a:gd name="T49" fmla="*/ 2147483647 h 1745"/>
              <a:gd name="T50" fmla="*/ 2147483647 w 1372"/>
              <a:gd name="T51" fmla="*/ 2147483647 h 1745"/>
              <a:gd name="T52" fmla="*/ 2147483647 w 1372"/>
              <a:gd name="T53" fmla="*/ 2147483647 h 1745"/>
              <a:gd name="T54" fmla="*/ 2147483647 w 1372"/>
              <a:gd name="T55" fmla="*/ 2147483647 h 1745"/>
              <a:gd name="T56" fmla="*/ 2147483647 w 1372"/>
              <a:gd name="T57" fmla="*/ 2147483647 h 1745"/>
              <a:gd name="T58" fmla="*/ 2147483647 w 1372"/>
              <a:gd name="T59" fmla="*/ 2147483647 h 1745"/>
              <a:gd name="T60" fmla="*/ 2147483647 w 1372"/>
              <a:gd name="T61" fmla="*/ 2147483647 h 1745"/>
              <a:gd name="T62" fmla="*/ 2147483647 w 1372"/>
              <a:gd name="T63" fmla="*/ 2147483647 h 1745"/>
              <a:gd name="T64" fmla="*/ 2147483647 w 1372"/>
              <a:gd name="T65" fmla="*/ 2147483647 h 1745"/>
              <a:gd name="T66" fmla="*/ 2147483647 w 1372"/>
              <a:gd name="T67" fmla="*/ 2147483647 h 1745"/>
              <a:gd name="T68" fmla="*/ 2147483647 w 1372"/>
              <a:gd name="T69" fmla="*/ 2147483647 h 1745"/>
              <a:gd name="T70" fmla="*/ 2147483647 w 1372"/>
              <a:gd name="T71" fmla="*/ 2147483647 h 1745"/>
              <a:gd name="T72" fmla="*/ 2147483647 w 1372"/>
              <a:gd name="T73" fmla="*/ 2147483647 h 1745"/>
              <a:gd name="T74" fmla="*/ 2147483647 w 1372"/>
              <a:gd name="T75" fmla="*/ 2147483647 h 1745"/>
              <a:gd name="T76" fmla="*/ 2147483647 w 1372"/>
              <a:gd name="T77" fmla="*/ 2147483647 h 1745"/>
              <a:gd name="T78" fmla="*/ 2147483647 w 1372"/>
              <a:gd name="T79" fmla="*/ 2147483647 h 1745"/>
              <a:gd name="T80" fmla="*/ 2147483647 w 1372"/>
              <a:gd name="T81" fmla="*/ 2147483647 h 1745"/>
              <a:gd name="T82" fmla="*/ 2147483647 w 1372"/>
              <a:gd name="T83" fmla="*/ 2147483647 h 1745"/>
              <a:gd name="T84" fmla="*/ 2147483647 w 1372"/>
              <a:gd name="T85" fmla="*/ 2147483647 h 1745"/>
              <a:gd name="T86" fmla="*/ 2147483647 w 1372"/>
              <a:gd name="T87" fmla="*/ 2147483647 h 1745"/>
              <a:gd name="T88" fmla="*/ 2147483647 w 1372"/>
              <a:gd name="T89" fmla="*/ 2147483647 h 17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2"/>
              <a:gd name="T136" fmla="*/ 0 h 1745"/>
              <a:gd name="T137" fmla="*/ 1372 w 1372"/>
              <a:gd name="T138" fmla="*/ 1745 h 17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2" h="1745">
                <a:moveTo>
                  <a:pt x="1194" y="1745"/>
                </a:moveTo>
                <a:lnTo>
                  <a:pt x="1168" y="1706"/>
                </a:lnTo>
                <a:lnTo>
                  <a:pt x="1148" y="1683"/>
                </a:lnTo>
                <a:lnTo>
                  <a:pt x="1097" y="1640"/>
                </a:lnTo>
                <a:lnTo>
                  <a:pt x="1047" y="1609"/>
                </a:lnTo>
                <a:lnTo>
                  <a:pt x="958" y="1566"/>
                </a:lnTo>
                <a:lnTo>
                  <a:pt x="734" y="1474"/>
                </a:lnTo>
                <a:lnTo>
                  <a:pt x="632" y="1416"/>
                </a:lnTo>
                <a:lnTo>
                  <a:pt x="581" y="1365"/>
                </a:lnTo>
                <a:lnTo>
                  <a:pt x="566" y="1334"/>
                </a:lnTo>
                <a:lnTo>
                  <a:pt x="562" y="1304"/>
                </a:lnTo>
                <a:lnTo>
                  <a:pt x="556" y="1281"/>
                </a:lnTo>
                <a:lnTo>
                  <a:pt x="543" y="1268"/>
                </a:lnTo>
                <a:lnTo>
                  <a:pt x="513" y="1245"/>
                </a:lnTo>
                <a:lnTo>
                  <a:pt x="477" y="1194"/>
                </a:lnTo>
                <a:lnTo>
                  <a:pt x="426" y="1121"/>
                </a:lnTo>
                <a:lnTo>
                  <a:pt x="411" y="1078"/>
                </a:lnTo>
                <a:lnTo>
                  <a:pt x="388" y="1020"/>
                </a:lnTo>
                <a:lnTo>
                  <a:pt x="237" y="768"/>
                </a:lnTo>
                <a:lnTo>
                  <a:pt x="190" y="707"/>
                </a:lnTo>
                <a:lnTo>
                  <a:pt x="147" y="644"/>
                </a:lnTo>
                <a:lnTo>
                  <a:pt x="105" y="629"/>
                </a:lnTo>
                <a:lnTo>
                  <a:pt x="86" y="606"/>
                </a:lnTo>
                <a:lnTo>
                  <a:pt x="70" y="586"/>
                </a:lnTo>
                <a:lnTo>
                  <a:pt x="43" y="567"/>
                </a:lnTo>
                <a:lnTo>
                  <a:pt x="27" y="563"/>
                </a:lnTo>
                <a:lnTo>
                  <a:pt x="20" y="548"/>
                </a:lnTo>
                <a:lnTo>
                  <a:pt x="30" y="535"/>
                </a:lnTo>
                <a:lnTo>
                  <a:pt x="40" y="524"/>
                </a:lnTo>
                <a:lnTo>
                  <a:pt x="35" y="489"/>
                </a:lnTo>
                <a:lnTo>
                  <a:pt x="20" y="486"/>
                </a:lnTo>
                <a:lnTo>
                  <a:pt x="5" y="481"/>
                </a:lnTo>
                <a:lnTo>
                  <a:pt x="0" y="466"/>
                </a:lnTo>
                <a:lnTo>
                  <a:pt x="0" y="448"/>
                </a:lnTo>
                <a:lnTo>
                  <a:pt x="20" y="361"/>
                </a:lnTo>
                <a:lnTo>
                  <a:pt x="55" y="318"/>
                </a:lnTo>
                <a:lnTo>
                  <a:pt x="66" y="318"/>
                </a:lnTo>
                <a:lnTo>
                  <a:pt x="97" y="346"/>
                </a:lnTo>
                <a:lnTo>
                  <a:pt x="109" y="389"/>
                </a:lnTo>
                <a:lnTo>
                  <a:pt x="101" y="435"/>
                </a:lnTo>
                <a:lnTo>
                  <a:pt x="105" y="458"/>
                </a:lnTo>
                <a:lnTo>
                  <a:pt x="124" y="466"/>
                </a:lnTo>
                <a:lnTo>
                  <a:pt x="144" y="451"/>
                </a:lnTo>
                <a:lnTo>
                  <a:pt x="170" y="463"/>
                </a:lnTo>
                <a:lnTo>
                  <a:pt x="182" y="478"/>
                </a:lnTo>
                <a:lnTo>
                  <a:pt x="195" y="505"/>
                </a:lnTo>
                <a:lnTo>
                  <a:pt x="221" y="509"/>
                </a:lnTo>
                <a:lnTo>
                  <a:pt x="256" y="489"/>
                </a:lnTo>
                <a:lnTo>
                  <a:pt x="287" y="454"/>
                </a:lnTo>
                <a:lnTo>
                  <a:pt x="302" y="395"/>
                </a:lnTo>
                <a:lnTo>
                  <a:pt x="310" y="338"/>
                </a:lnTo>
                <a:lnTo>
                  <a:pt x="330" y="311"/>
                </a:lnTo>
                <a:lnTo>
                  <a:pt x="348" y="295"/>
                </a:lnTo>
                <a:lnTo>
                  <a:pt x="426" y="268"/>
                </a:lnTo>
                <a:lnTo>
                  <a:pt x="505" y="252"/>
                </a:lnTo>
                <a:lnTo>
                  <a:pt x="528" y="233"/>
                </a:lnTo>
                <a:lnTo>
                  <a:pt x="539" y="198"/>
                </a:lnTo>
                <a:lnTo>
                  <a:pt x="559" y="183"/>
                </a:lnTo>
                <a:lnTo>
                  <a:pt x="594" y="164"/>
                </a:lnTo>
                <a:lnTo>
                  <a:pt x="610" y="133"/>
                </a:lnTo>
                <a:lnTo>
                  <a:pt x="610" y="106"/>
                </a:lnTo>
                <a:lnTo>
                  <a:pt x="597" y="62"/>
                </a:lnTo>
                <a:lnTo>
                  <a:pt x="577" y="32"/>
                </a:lnTo>
                <a:lnTo>
                  <a:pt x="586" y="0"/>
                </a:lnTo>
                <a:lnTo>
                  <a:pt x="686" y="62"/>
                </a:lnTo>
                <a:lnTo>
                  <a:pt x="780" y="97"/>
                </a:lnTo>
                <a:lnTo>
                  <a:pt x="815" y="140"/>
                </a:lnTo>
                <a:lnTo>
                  <a:pt x="838" y="191"/>
                </a:lnTo>
                <a:lnTo>
                  <a:pt x="856" y="210"/>
                </a:lnTo>
                <a:lnTo>
                  <a:pt x="876" y="210"/>
                </a:lnTo>
                <a:lnTo>
                  <a:pt x="912" y="191"/>
                </a:lnTo>
                <a:lnTo>
                  <a:pt x="953" y="198"/>
                </a:lnTo>
                <a:lnTo>
                  <a:pt x="989" y="210"/>
                </a:lnTo>
                <a:lnTo>
                  <a:pt x="1009" y="210"/>
                </a:lnTo>
                <a:lnTo>
                  <a:pt x="1028" y="210"/>
                </a:lnTo>
                <a:lnTo>
                  <a:pt x="1044" y="191"/>
                </a:lnTo>
                <a:lnTo>
                  <a:pt x="1077" y="187"/>
                </a:lnTo>
                <a:lnTo>
                  <a:pt x="1102" y="187"/>
                </a:lnTo>
                <a:lnTo>
                  <a:pt x="1121" y="207"/>
                </a:lnTo>
                <a:lnTo>
                  <a:pt x="1151" y="221"/>
                </a:lnTo>
                <a:lnTo>
                  <a:pt x="1214" y="225"/>
                </a:lnTo>
                <a:lnTo>
                  <a:pt x="1217" y="280"/>
                </a:lnTo>
                <a:lnTo>
                  <a:pt x="1199" y="353"/>
                </a:lnTo>
                <a:lnTo>
                  <a:pt x="1174" y="380"/>
                </a:lnTo>
                <a:lnTo>
                  <a:pt x="1159" y="392"/>
                </a:lnTo>
                <a:lnTo>
                  <a:pt x="1148" y="395"/>
                </a:lnTo>
                <a:lnTo>
                  <a:pt x="1055" y="395"/>
                </a:lnTo>
                <a:lnTo>
                  <a:pt x="1009" y="405"/>
                </a:lnTo>
                <a:lnTo>
                  <a:pt x="970" y="428"/>
                </a:lnTo>
                <a:lnTo>
                  <a:pt x="938" y="454"/>
                </a:lnTo>
                <a:lnTo>
                  <a:pt x="892" y="473"/>
                </a:lnTo>
                <a:lnTo>
                  <a:pt x="876" y="516"/>
                </a:lnTo>
                <a:lnTo>
                  <a:pt x="884" y="574"/>
                </a:lnTo>
                <a:lnTo>
                  <a:pt x="899" y="613"/>
                </a:lnTo>
                <a:lnTo>
                  <a:pt x="892" y="625"/>
                </a:lnTo>
                <a:lnTo>
                  <a:pt x="861" y="633"/>
                </a:lnTo>
                <a:lnTo>
                  <a:pt x="818" y="644"/>
                </a:lnTo>
                <a:lnTo>
                  <a:pt x="795" y="675"/>
                </a:lnTo>
                <a:lnTo>
                  <a:pt x="788" y="725"/>
                </a:lnTo>
                <a:lnTo>
                  <a:pt x="802" y="776"/>
                </a:lnTo>
                <a:lnTo>
                  <a:pt x="831" y="804"/>
                </a:lnTo>
                <a:lnTo>
                  <a:pt x="876" y="814"/>
                </a:lnTo>
                <a:lnTo>
                  <a:pt x="889" y="824"/>
                </a:lnTo>
                <a:lnTo>
                  <a:pt x="866" y="862"/>
                </a:lnTo>
                <a:lnTo>
                  <a:pt x="876" y="888"/>
                </a:lnTo>
                <a:lnTo>
                  <a:pt x="904" y="892"/>
                </a:lnTo>
                <a:lnTo>
                  <a:pt x="947" y="900"/>
                </a:lnTo>
                <a:lnTo>
                  <a:pt x="970" y="944"/>
                </a:lnTo>
                <a:lnTo>
                  <a:pt x="1006" y="982"/>
                </a:lnTo>
                <a:lnTo>
                  <a:pt x="1063" y="982"/>
                </a:lnTo>
                <a:lnTo>
                  <a:pt x="1093" y="944"/>
                </a:lnTo>
                <a:lnTo>
                  <a:pt x="1117" y="944"/>
                </a:lnTo>
                <a:lnTo>
                  <a:pt x="1132" y="951"/>
                </a:lnTo>
                <a:lnTo>
                  <a:pt x="1136" y="989"/>
                </a:lnTo>
                <a:lnTo>
                  <a:pt x="1156" y="1045"/>
                </a:lnTo>
                <a:lnTo>
                  <a:pt x="1187" y="1067"/>
                </a:lnTo>
                <a:lnTo>
                  <a:pt x="1222" y="1052"/>
                </a:lnTo>
                <a:lnTo>
                  <a:pt x="1268" y="1045"/>
                </a:lnTo>
                <a:lnTo>
                  <a:pt x="1306" y="1083"/>
                </a:lnTo>
                <a:lnTo>
                  <a:pt x="1346" y="1156"/>
                </a:lnTo>
                <a:lnTo>
                  <a:pt x="1346" y="1194"/>
                </a:lnTo>
                <a:lnTo>
                  <a:pt x="1334" y="1226"/>
                </a:lnTo>
                <a:lnTo>
                  <a:pt x="1314" y="1256"/>
                </a:lnTo>
                <a:lnTo>
                  <a:pt x="1334" y="1320"/>
                </a:lnTo>
                <a:lnTo>
                  <a:pt x="1338" y="1354"/>
                </a:lnTo>
                <a:lnTo>
                  <a:pt x="1311" y="1404"/>
                </a:lnTo>
                <a:lnTo>
                  <a:pt x="1306" y="1447"/>
                </a:lnTo>
                <a:lnTo>
                  <a:pt x="1319" y="1485"/>
                </a:lnTo>
                <a:lnTo>
                  <a:pt x="1338" y="1509"/>
                </a:lnTo>
                <a:lnTo>
                  <a:pt x="1365" y="1544"/>
                </a:lnTo>
                <a:lnTo>
                  <a:pt x="1372" y="1575"/>
                </a:lnTo>
                <a:lnTo>
                  <a:pt x="1369" y="1599"/>
                </a:lnTo>
                <a:lnTo>
                  <a:pt x="1365" y="1602"/>
                </a:lnTo>
                <a:lnTo>
                  <a:pt x="1350" y="1609"/>
                </a:lnTo>
                <a:lnTo>
                  <a:pt x="1295" y="1617"/>
                </a:lnTo>
                <a:lnTo>
                  <a:pt x="1295" y="1672"/>
                </a:lnTo>
                <a:lnTo>
                  <a:pt x="1194" y="1745"/>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4" name="Freeform 74"/>
          <p:cNvSpPr>
            <a:spLocks/>
          </p:cNvSpPr>
          <p:nvPr/>
        </p:nvSpPr>
        <p:spPr bwMode="auto">
          <a:xfrm>
            <a:off x="2852253" y="4467029"/>
            <a:ext cx="311064" cy="845387"/>
          </a:xfrm>
          <a:custGeom>
            <a:avLst/>
            <a:gdLst>
              <a:gd name="T0" fmla="*/ 2147483647 w 482"/>
              <a:gd name="T1" fmla="*/ 2147483647 h 1396"/>
              <a:gd name="T2" fmla="*/ 2147483647 w 482"/>
              <a:gd name="T3" fmla="*/ 2147483647 h 1396"/>
              <a:gd name="T4" fmla="*/ 2147483647 w 482"/>
              <a:gd name="T5" fmla="*/ 2147483647 h 1396"/>
              <a:gd name="T6" fmla="*/ 2147483647 w 482"/>
              <a:gd name="T7" fmla="*/ 2147483647 h 1396"/>
              <a:gd name="T8" fmla="*/ 2147483647 w 482"/>
              <a:gd name="T9" fmla="*/ 2147483647 h 1396"/>
              <a:gd name="T10" fmla="*/ 0 w 482"/>
              <a:gd name="T11" fmla="*/ 2147483647 h 1396"/>
              <a:gd name="T12" fmla="*/ 2147483647 w 482"/>
              <a:gd name="T13" fmla="*/ 2147483647 h 1396"/>
              <a:gd name="T14" fmla="*/ 2147483647 w 482"/>
              <a:gd name="T15" fmla="*/ 2147483647 h 1396"/>
              <a:gd name="T16" fmla="*/ 2147483647 w 482"/>
              <a:gd name="T17" fmla="*/ 2147483647 h 1396"/>
              <a:gd name="T18" fmla="*/ 2147483647 w 482"/>
              <a:gd name="T19" fmla="*/ 2147483647 h 1396"/>
              <a:gd name="T20" fmla="*/ 2147483647 w 482"/>
              <a:gd name="T21" fmla="*/ 2147483647 h 1396"/>
              <a:gd name="T22" fmla="*/ 2147483647 w 482"/>
              <a:gd name="T23" fmla="*/ 0 h 1396"/>
              <a:gd name="T24" fmla="*/ 2147483647 w 482"/>
              <a:gd name="T25" fmla="*/ 2147483647 h 1396"/>
              <a:gd name="T26" fmla="*/ 2147483647 w 482"/>
              <a:gd name="T27" fmla="*/ 2147483647 h 1396"/>
              <a:gd name="T28" fmla="*/ 2147483647 w 482"/>
              <a:gd name="T29" fmla="*/ 2147483647 h 1396"/>
              <a:gd name="T30" fmla="*/ 2147483647 w 482"/>
              <a:gd name="T31" fmla="*/ 2147483647 h 1396"/>
              <a:gd name="T32" fmla="*/ 2147483647 w 482"/>
              <a:gd name="T33" fmla="*/ 2147483647 h 1396"/>
              <a:gd name="T34" fmla="*/ 2147483647 w 482"/>
              <a:gd name="T35" fmla="*/ 2147483647 h 1396"/>
              <a:gd name="T36" fmla="*/ 2147483647 w 482"/>
              <a:gd name="T37" fmla="*/ 2147483647 h 1396"/>
              <a:gd name="T38" fmla="*/ 2147483647 w 482"/>
              <a:gd name="T39" fmla="*/ 2147483647 h 1396"/>
              <a:gd name="T40" fmla="*/ 2147483647 w 482"/>
              <a:gd name="T41" fmla="*/ 2147483647 h 1396"/>
              <a:gd name="T42" fmla="*/ 2147483647 w 482"/>
              <a:gd name="T43" fmla="*/ 2147483647 h 1396"/>
              <a:gd name="T44" fmla="*/ 2147483647 w 482"/>
              <a:gd name="T45" fmla="*/ 2147483647 h 1396"/>
              <a:gd name="T46" fmla="*/ 2147483647 w 482"/>
              <a:gd name="T47" fmla="*/ 2147483647 h 1396"/>
              <a:gd name="T48" fmla="*/ 2147483647 w 482"/>
              <a:gd name="T49" fmla="*/ 2147483647 h 1396"/>
              <a:gd name="T50" fmla="*/ 2147483647 w 482"/>
              <a:gd name="T51" fmla="*/ 2147483647 h 1396"/>
              <a:gd name="T52" fmla="*/ 2147483647 w 482"/>
              <a:gd name="T53" fmla="*/ 2147483647 h 1396"/>
              <a:gd name="T54" fmla="*/ 2147483647 w 482"/>
              <a:gd name="T55" fmla="*/ 2147483647 h 1396"/>
              <a:gd name="T56" fmla="*/ 2147483647 w 482"/>
              <a:gd name="T57" fmla="*/ 2147483647 h 1396"/>
              <a:gd name="T58" fmla="*/ 2147483647 w 482"/>
              <a:gd name="T59" fmla="*/ 2147483647 h 1396"/>
              <a:gd name="T60" fmla="*/ 2147483647 w 482"/>
              <a:gd name="T61" fmla="*/ 2147483647 h 1396"/>
              <a:gd name="T62" fmla="*/ 2147483647 w 482"/>
              <a:gd name="T63" fmla="*/ 2147483647 h 1396"/>
              <a:gd name="T64" fmla="*/ 2147483647 w 482"/>
              <a:gd name="T65" fmla="*/ 2147483647 h 1396"/>
              <a:gd name="T66" fmla="*/ 2147483647 w 482"/>
              <a:gd name="T67" fmla="*/ 2147483647 h 1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2"/>
              <a:gd name="T103" fmla="*/ 0 h 1396"/>
              <a:gd name="T104" fmla="*/ 482 w 482"/>
              <a:gd name="T105" fmla="*/ 1396 h 1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2" h="1396">
                <a:moveTo>
                  <a:pt x="20" y="1396"/>
                </a:moveTo>
                <a:lnTo>
                  <a:pt x="13" y="1314"/>
                </a:lnTo>
                <a:lnTo>
                  <a:pt x="5" y="1271"/>
                </a:lnTo>
                <a:lnTo>
                  <a:pt x="13" y="1217"/>
                </a:lnTo>
                <a:lnTo>
                  <a:pt x="9" y="1217"/>
                </a:lnTo>
                <a:lnTo>
                  <a:pt x="24" y="1169"/>
                </a:lnTo>
                <a:lnTo>
                  <a:pt x="28" y="1154"/>
                </a:lnTo>
                <a:lnTo>
                  <a:pt x="31" y="1136"/>
                </a:lnTo>
                <a:lnTo>
                  <a:pt x="31" y="1112"/>
                </a:lnTo>
                <a:lnTo>
                  <a:pt x="28" y="1093"/>
                </a:lnTo>
                <a:lnTo>
                  <a:pt x="13" y="1070"/>
                </a:lnTo>
                <a:lnTo>
                  <a:pt x="0" y="1054"/>
                </a:lnTo>
                <a:lnTo>
                  <a:pt x="9" y="1031"/>
                </a:lnTo>
                <a:lnTo>
                  <a:pt x="16" y="1020"/>
                </a:lnTo>
                <a:lnTo>
                  <a:pt x="24" y="992"/>
                </a:lnTo>
                <a:lnTo>
                  <a:pt x="35" y="969"/>
                </a:lnTo>
                <a:lnTo>
                  <a:pt x="94" y="682"/>
                </a:lnTo>
                <a:lnTo>
                  <a:pt x="87" y="569"/>
                </a:lnTo>
                <a:lnTo>
                  <a:pt x="102" y="481"/>
                </a:lnTo>
                <a:lnTo>
                  <a:pt x="110" y="394"/>
                </a:lnTo>
                <a:lnTo>
                  <a:pt x="120" y="252"/>
                </a:lnTo>
                <a:lnTo>
                  <a:pt x="120" y="155"/>
                </a:lnTo>
                <a:lnTo>
                  <a:pt x="97" y="73"/>
                </a:lnTo>
                <a:lnTo>
                  <a:pt x="202" y="0"/>
                </a:lnTo>
                <a:lnTo>
                  <a:pt x="237" y="38"/>
                </a:lnTo>
                <a:lnTo>
                  <a:pt x="257" y="77"/>
                </a:lnTo>
                <a:lnTo>
                  <a:pt x="268" y="128"/>
                </a:lnTo>
                <a:lnTo>
                  <a:pt x="295" y="151"/>
                </a:lnTo>
                <a:lnTo>
                  <a:pt x="330" y="178"/>
                </a:lnTo>
                <a:lnTo>
                  <a:pt x="338" y="225"/>
                </a:lnTo>
                <a:lnTo>
                  <a:pt x="323" y="244"/>
                </a:lnTo>
                <a:lnTo>
                  <a:pt x="318" y="283"/>
                </a:lnTo>
                <a:lnTo>
                  <a:pt x="369" y="341"/>
                </a:lnTo>
                <a:lnTo>
                  <a:pt x="392" y="394"/>
                </a:lnTo>
                <a:lnTo>
                  <a:pt x="420" y="469"/>
                </a:lnTo>
                <a:lnTo>
                  <a:pt x="455" y="488"/>
                </a:lnTo>
                <a:lnTo>
                  <a:pt x="473" y="469"/>
                </a:lnTo>
                <a:lnTo>
                  <a:pt x="473" y="488"/>
                </a:lnTo>
                <a:lnTo>
                  <a:pt x="473" y="547"/>
                </a:lnTo>
                <a:lnTo>
                  <a:pt x="482" y="605"/>
                </a:lnTo>
                <a:lnTo>
                  <a:pt x="478" y="615"/>
                </a:lnTo>
                <a:lnTo>
                  <a:pt x="466" y="628"/>
                </a:lnTo>
                <a:lnTo>
                  <a:pt x="438" y="644"/>
                </a:lnTo>
                <a:lnTo>
                  <a:pt x="369" y="663"/>
                </a:lnTo>
                <a:lnTo>
                  <a:pt x="353" y="674"/>
                </a:lnTo>
                <a:lnTo>
                  <a:pt x="346" y="694"/>
                </a:lnTo>
                <a:lnTo>
                  <a:pt x="366" y="725"/>
                </a:lnTo>
                <a:lnTo>
                  <a:pt x="372" y="740"/>
                </a:lnTo>
                <a:lnTo>
                  <a:pt x="372" y="752"/>
                </a:lnTo>
                <a:lnTo>
                  <a:pt x="369" y="765"/>
                </a:lnTo>
                <a:lnTo>
                  <a:pt x="346" y="806"/>
                </a:lnTo>
                <a:lnTo>
                  <a:pt x="366" y="833"/>
                </a:lnTo>
                <a:lnTo>
                  <a:pt x="392" y="852"/>
                </a:lnTo>
                <a:lnTo>
                  <a:pt x="372" y="876"/>
                </a:lnTo>
                <a:lnTo>
                  <a:pt x="342" y="891"/>
                </a:lnTo>
                <a:lnTo>
                  <a:pt x="362" y="933"/>
                </a:lnTo>
                <a:lnTo>
                  <a:pt x="291" y="930"/>
                </a:lnTo>
                <a:lnTo>
                  <a:pt x="275" y="973"/>
                </a:lnTo>
                <a:lnTo>
                  <a:pt x="285" y="992"/>
                </a:lnTo>
                <a:lnTo>
                  <a:pt x="295" y="1016"/>
                </a:lnTo>
                <a:lnTo>
                  <a:pt x="295" y="1027"/>
                </a:lnTo>
                <a:lnTo>
                  <a:pt x="275" y="1047"/>
                </a:lnTo>
                <a:lnTo>
                  <a:pt x="257" y="1065"/>
                </a:lnTo>
                <a:lnTo>
                  <a:pt x="230" y="1085"/>
                </a:lnTo>
                <a:lnTo>
                  <a:pt x="217" y="1148"/>
                </a:lnTo>
                <a:lnTo>
                  <a:pt x="226" y="1232"/>
                </a:lnTo>
                <a:lnTo>
                  <a:pt x="206" y="1294"/>
                </a:lnTo>
                <a:lnTo>
                  <a:pt x="187" y="1396"/>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5" name="Freeform 75"/>
          <p:cNvSpPr>
            <a:spLocks/>
          </p:cNvSpPr>
          <p:nvPr/>
        </p:nvSpPr>
        <p:spPr bwMode="auto">
          <a:xfrm>
            <a:off x="2621463" y="2641075"/>
            <a:ext cx="883022" cy="740469"/>
          </a:xfrm>
          <a:custGeom>
            <a:avLst/>
            <a:gdLst>
              <a:gd name="T0" fmla="*/ 2147483647 w 1372"/>
              <a:gd name="T1" fmla="*/ 2147483647 h 1225"/>
              <a:gd name="T2" fmla="*/ 2147483647 w 1372"/>
              <a:gd name="T3" fmla="*/ 2147483647 h 1225"/>
              <a:gd name="T4" fmla="*/ 2147483647 w 1372"/>
              <a:gd name="T5" fmla="*/ 2147483647 h 1225"/>
              <a:gd name="T6" fmla="*/ 2147483647 w 1372"/>
              <a:gd name="T7" fmla="*/ 2147483647 h 1225"/>
              <a:gd name="T8" fmla="*/ 2147483647 w 1372"/>
              <a:gd name="T9" fmla="*/ 2147483647 h 1225"/>
              <a:gd name="T10" fmla="*/ 2147483647 w 1372"/>
              <a:gd name="T11" fmla="*/ 2147483647 h 1225"/>
              <a:gd name="T12" fmla="*/ 2147483647 w 1372"/>
              <a:gd name="T13" fmla="*/ 2147483647 h 1225"/>
              <a:gd name="T14" fmla="*/ 2147483647 w 1372"/>
              <a:gd name="T15" fmla="*/ 2147483647 h 1225"/>
              <a:gd name="T16" fmla="*/ 2147483647 w 1372"/>
              <a:gd name="T17" fmla="*/ 2147483647 h 1225"/>
              <a:gd name="T18" fmla="*/ 2147483647 w 1372"/>
              <a:gd name="T19" fmla="*/ 2147483647 h 1225"/>
              <a:gd name="T20" fmla="*/ 2147483647 w 1372"/>
              <a:gd name="T21" fmla="*/ 2147483647 h 1225"/>
              <a:gd name="T22" fmla="*/ 2147483647 w 1372"/>
              <a:gd name="T23" fmla="*/ 2147483647 h 1225"/>
              <a:gd name="T24" fmla="*/ 2147483647 w 1372"/>
              <a:gd name="T25" fmla="*/ 2147483647 h 1225"/>
              <a:gd name="T26" fmla="*/ 2147483647 w 1372"/>
              <a:gd name="T27" fmla="*/ 2147483647 h 1225"/>
              <a:gd name="T28" fmla="*/ 2147483647 w 1372"/>
              <a:gd name="T29" fmla="*/ 2147483647 h 1225"/>
              <a:gd name="T30" fmla="*/ 2147483647 w 1372"/>
              <a:gd name="T31" fmla="*/ 2147483647 h 1225"/>
              <a:gd name="T32" fmla="*/ 2147483647 w 1372"/>
              <a:gd name="T33" fmla="*/ 2147483647 h 1225"/>
              <a:gd name="T34" fmla="*/ 2147483647 w 1372"/>
              <a:gd name="T35" fmla="*/ 2147483647 h 1225"/>
              <a:gd name="T36" fmla="*/ 2147483647 w 1372"/>
              <a:gd name="T37" fmla="*/ 2147483647 h 1225"/>
              <a:gd name="T38" fmla="*/ 2147483647 w 1372"/>
              <a:gd name="T39" fmla="*/ 2147483647 h 1225"/>
              <a:gd name="T40" fmla="*/ 2147483647 w 1372"/>
              <a:gd name="T41" fmla="*/ 2147483647 h 1225"/>
              <a:gd name="T42" fmla="*/ 2147483647 w 1372"/>
              <a:gd name="T43" fmla="*/ 2147483647 h 1225"/>
              <a:gd name="T44" fmla="*/ 2147483647 w 1372"/>
              <a:gd name="T45" fmla="*/ 2147483647 h 1225"/>
              <a:gd name="T46" fmla="*/ 2147483647 w 1372"/>
              <a:gd name="T47" fmla="*/ 2147483647 h 1225"/>
              <a:gd name="T48" fmla="*/ 2147483647 w 1372"/>
              <a:gd name="T49" fmla="*/ 2147483647 h 1225"/>
              <a:gd name="T50" fmla="*/ 2147483647 w 1372"/>
              <a:gd name="T51" fmla="*/ 2147483647 h 1225"/>
              <a:gd name="T52" fmla="*/ 2147483647 w 1372"/>
              <a:gd name="T53" fmla="*/ 2147483647 h 1225"/>
              <a:gd name="T54" fmla="*/ 2147483647 w 1372"/>
              <a:gd name="T55" fmla="*/ 2147483647 h 1225"/>
              <a:gd name="T56" fmla="*/ 0 w 1372"/>
              <a:gd name="T57" fmla="*/ 2147483647 h 1225"/>
              <a:gd name="T58" fmla="*/ 2147483647 w 1372"/>
              <a:gd name="T59" fmla="*/ 2147483647 h 1225"/>
              <a:gd name="T60" fmla="*/ 2147483647 w 1372"/>
              <a:gd name="T61" fmla="*/ 2147483647 h 1225"/>
              <a:gd name="T62" fmla="*/ 2147483647 w 1372"/>
              <a:gd name="T63" fmla="*/ 2147483647 h 1225"/>
              <a:gd name="T64" fmla="*/ 2147483647 w 1372"/>
              <a:gd name="T65" fmla="*/ 2147483647 h 1225"/>
              <a:gd name="T66" fmla="*/ 2147483647 w 1372"/>
              <a:gd name="T67" fmla="*/ 2147483647 h 1225"/>
              <a:gd name="T68" fmla="*/ 2147483647 w 1372"/>
              <a:gd name="T69" fmla="*/ 2147483647 h 1225"/>
              <a:gd name="T70" fmla="*/ 2147483647 w 1372"/>
              <a:gd name="T71" fmla="*/ 2147483647 h 1225"/>
              <a:gd name="T72" fmla="*/ 2147483647 w 1372"/>
              <a:gd name="T73" fmla="*/ 2147483647 h 1225"/>
              <a:gd name="T74" fmla="*/ 2147483647 w 1372"/>
              <a:gd name="T75" fmla="*/ 2147483647 h 1225"/>
              <a:gd name="T76" fmla="*/ 2147483647 w 1372"/>
              <a:gd name="T77" fmla="*/ 2147483647 h 1225"/>
              <a:gd name="T78" fmla="*/ 2147483647 w 1372"/>
              <a:gd name="T79" fmla="*/ 2147483647 h 1225"/>
              <a:gd name="T80" fmla="*/ 2147483647 w 1372"/>
              <a:gd name="T81" fmla="*/ 2147483647 h 1225"/>
              <a:gd name="T82" fmla="*/ 2147483647 w 1372"/>
              <a:gd name="T83" fmla="*/ 2147483647 h 1225"/>
              <a:gd name="T84" fmla="*/ 2147483647 w 1372"/>
              <a:gd name="T85" fmla="*/ 2147483647 h 1225"/>
              <a:gd name="T86" fmla="*/ 2147483647 w 1372"/>
              <a:gd name="T87" fmla="*/ 2147483647 h 1225"/>
              <a:gd name="T88" fmla="*/ 2147483647 w 1372"/>
              <a:gd name="T89" fmla="*/ 2147483647 h 1225"/>
              <a:gd name="T90" fmla="*/ 2147483647 w 1372"/>
              <a:gd name="T91" fmla="*/ 2147483647 h 1225"/>
              <a:gd name="T92" fmla="*/ 2147483647 w 1372"/>
              <a:gd name="T93" fmla="*/ 2147483647 h 1225"/>
              <a:gd name="T94" fmla="*/ 2147483647 w 1372"/>
              <a:gd name="T95" fmla="*/ 2147483647 h 1225"/>
              <a:gd name="T96" fmla="*/ 2147483647 w 1372"/>
              <a:gd name="T97" fmla="*/ 2147483647 h 1225"/>
              <a:gd name="T98" fmla="*/ 2147483647 w 1372"/>
              <a:gd name="T99" fmla="*/ 2147483647 h 1225"/>
              <a:gd name="T100" fmla="*/ 2147483647 w 1372"/>
              <a:gd name="T101" fmla="*/ 2147483647 h 1225"/>
              <a:gd name="T102" fmla="*/ 2147483647 w 1372"/>
              <a:gd name="T103" fmla="*/ 2147483647 h 1225"/>
              <a:gd name="T104" fmla="*/ 2147483647 w 1372"/>
              <a:gd name="T105" fmla="*/ 2147483647 h 1225"/>
              <a:gd name="T106" fmla="*/ 2147483647 w 1372"/>
              <a:gd name="T107" fmla="*/ 2147483647 h 1225"/>
              <a:gd name="T108" fmla="*/ 2147483647 w 1372"/>
              <a:gd name="T109" fmla="*/ 2147483647 h 1225"/>
              <a:gd name="T110" fmla="*/ 2147483647 w 1372"/>
              <a:gd name="T111" fmla="*/ 2147483647 h 1225"/>
              <a:gd name="T112" fmla="*/ 2147483647 w 1372"/>
              <a:gd name="T113" fmla="*/ 2147483647 h 1225"/>
              <a:gd name="T114" fmla="*/ 2147483647 w 1372"/>
              <a:gd name="T115" fmla="*/ 2147483647 h 1225"/>
              <a:gd name="T116" fmla="*/ 2147483647 w 1372"/>
              <a:gd name="T117" fmla="*/ 2147483647 h 1225"/>
              <a:gd name="T118" fmla="*/ 2147483647 w 1372"/>
              <a:gd name="T119" fmla="*/ 2147483647 h 1225"/>
              <a:gd name="T120" fmla="*/ 2147483647 w 1372"/>
              <a:gd name="T121" fmla="*/ 2147483647 h 1225"/>
              <a:gd name="T122" fmla="*/ 2147483647 w 1372"/>
              <a:gd name="T123" fmla="*/ 2147483647 h 1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2"/>
              <a:gd name="T187" fmla="*/ 0 h 1225"/>
              <a:gd name="T188" fmla="*/ 1372 w 1372"/>
              <a:gd name="T189" fmla="*/ 1225 h 12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2" h="1225">
                <a:moveTo>
                  <a:pt x="1337" y="679"/>
                </a:moveTo>
                <a:lnTo>
                  <a:pt x="1309" y="694"/>
                </a:lnTo>
                <a:lnTo>
                  <a:pt x="1326" y="722"/>
                </a:lnTo>
                <a:lnTo>
                  <a:pt x="1326" y="753"/>
                </a:lnTo>
                <a:lnTo>
                  <a:pt x="1306" y="771"/>
                </a:lnTo>
                <a:lnTo>
                  <a:pt x="1283" y="795"/>
                </a:lnTo>
                <a:lnTo>
                  <a:pt x="1268" y="845"/>
                </a:lnTo>
                <a:lnTo>
                  <a:pt x="1251" y="869"/>
                </a:lnTo>
                <a:lnTo>
                  <a:pt x="1212" y="885"/>
                </a:lnTo>
                <a:lnTo>
                  <a:pt x="1131" y="900"/>
                </a:lnTo>
                <a:lnTo>
                  <a:pt x="1054" y="900"/>
                </a:lnTo>
                <a:lnTo>
                  <a:pt x="992" y="880"/>
                </a:lnTo>
                <a:lnTo>
                  <a:pt x="988" y="896"/>
                </a:lnTo>
                <a:lnTo>
                  <a:pt x="996" y="930"/>
                </a:lnTo>
                <a:lnTo>
                  <a:pt x="1027" y="954"/>
                </a:lnTo>
                <a:lnTo>
                  <a:pt x="1062" y="962"/>
                </a:lnTo>
                <a:lnTo>
                  <a:pt x="1088" y="982"/>
                </a:lnTo>
                <a:lnTo>
                  <a:pt x="1096" y="1009"/>
                </a:lnTo>
                <a:lnTo>
                  <a:pt x="1077" y="1047"/>
                </a:lnTo>
                <a:lnTo>
                  <a:pt x="1024" y="1066"/>
                </a:lnTo>
                <a:lnTo>
                  <a:pt x="1004" y="1086"/>
                </a:lnTo>
                <a:lnTo>
                  <a:pt x="981" y="1117"/>
                </a:lnTo>
                <a:lnTo>
                  <a:pt x="953" y="1160"/>
                </a:lnTo>
                <a:lnTo>
                  <a:pt x="930" y="1180"/>
                </a:lnTo>
                <a:lnTo>
                  <a:pt x="884" y="1187"/>
                </a:lnTo>
                <a:lnTo>
                  <a:pt x="845" y="1202"/>
                </a:lnTo>
                <a:lnTo>
                  <a:pt x="813" y="1221"/>
                </a:lnTo>
                <a:lnTo>
                  <a:pt x="783" y="1225"/>
                </a:lnTo>
                <a:lnTo>
                  <a:pt x="752" y="1206"/>
                </a:lnTo>
                <a:lnTo>
                  <a:pt x="744" y="1164"/>
                </a:lnTo>
                <a:lnTo>
                  <a:pt x="735" y="1101"/>
                </a:lnTo>
                <a:lnTo>
                  <a:pt x="709" y="1050"/>
                </a:lnTo>
                <a:lnTo>
                  <a:pt x="673" y="1009"/>
                </a:lnTo>
                <a:lnTo>
                  <a:pt x="663" y="950"/>
                </a:lnTo>
                <a:lnTo>
                  <a:pt x="697" y="923"/>
                </a:lnTo>
                <a:lnTo>
                  <a:pt x="681" y="896"/>
                </a:lnTo>
                <a:lnTo>
                  <a:pt x="654" y="888"/>
                </a:lnTo>
                <a:lnTo>
                  <a:pt x="628" y="869"/>
                </a:lnTo>
                <a:lnTo>
                  <a:pt x="620" y="826"/>
                </a:lnTo>
                <a:lnTo>
                  <a:pt x="638" y="771"/>
                </a:lnTo>
                <a:lnTo>
                  <a:pt x="638" y="730"/>
                </a:lnTo>
                <a:lnTo>
                  <a:pt x="620" y="690"/>
                </a:lnTo>
                <a:lnTo>
                  <a:pt x="542" y="671"/>
                </a:lnTo>
                <a:lnTo>
                  <a:pt x="488" y="694"/>
                </a:lnTo>
                <a:lnTo>
                  <a:pt x="440" y="679"/>
                </a:lnTo>
                <a:lnTo>
                  <a:pt x="410" y="636"/>
                </a:lnTo>
                <a:lnTo>
                  <a:pt x="372" y="598"/>
                </a:lnTo>
                <a:lnTo>
                  <a:pt x="329" y="567"/>
                </a:lnTo>
                <a:lnTo>
                  <a:pt x="297" y="567"/>
                </a:lnTo>
                <a:lnTo>
                  <a:pt x="239" y="583"/>
                </a:lnTo>
                <a:lnTo>
                  <a:pt x="185" y="574"/>
                </a:lnTo>
                <a:lnTo>
                  <a:pt x="132" y="547"/>
                </a:lnTo>
                <a:lnTo>
                  <a:pt x="100" y="509"/>
                </a:lnTo>
                <a:lnTo>
                  <a:pt x="84" y="415"/>
                </a:lnTo>
                <a:lnTo>
                  <a:pt x="68" y="395"/>
                </a:lnTo>
                <a:lnTo>
                  <a:pt x="18" y="412"/>
                </a:lnTo>
                <a:lnTo>
                  <a:pt x="0" y="408"/>
                </a:lnTo>
                <a:lnTo>
                  <a:pt x="0" y="392"/>
                </a:lnTo>
                <a:lnTo>
                  <a:pt x="46" y="318"/>
                </a:lnTo>
                <a:lnTo>
                  <a:pt x="64" y="214"/>
                </a:lnTo>
                <a:lnTo>
                  <a:pt x="100" y="164"/>
                </a:lnTo>
                <a:lnTo>
                  <a:pt x="150" y="136"/>
                </a:lnTo>
                <a:lnTo>
                  <a:pt x="178" y="108"/>
                </a:lnTo>
                <a:lnTo>
                  <a:pt x="185" y="136"/>
                </a:lnTo>
                <a:lnTo>
                  <a:pt x="213" y="155"/>
                </a:lnTo>
                <a:lnTo>
                  <a:pt x="239" y="144"/>
                </a:lnTo>
                <a:lnTo>
                  <a:pt x="255" y="121"/>
                </a:lnTo>
                <a:lnTo>
                  <a:pt x="285" y="58"/>
                </a:lnTo>
                <a:lnTo>
                  <a:pt x="313" y="16"/>
                </a:lnTo>
                <a:lnTo>
                  <a:pt x="325" y="4"/>
                </a:lnTo>
                <a:lnTo>
                  <a:pt x="348" y="0"/>
                </a:lnTo>
                <a:lnTo>
                  <a:pt x="359" y="8"/>
                </a:lnTo>
                <a:lnTo>
                  <a:pt x="368" y="8"/>
                </a:lnTo>
                <a:lnTo>
                  <a:pt x="379" y="19"/>
                </a:lnTo>
                <a:lnTo>
                  <a:pt x="387" y="34"/>
                </a:lnTo>
                <a:lnTo>
                  <a:pt x="391" y="54"/>
                </a:lnTo>
                <a:lnTo>
                  <a:pt x="410" y="58"/>
                </a:lnTo>
                <a:lnTo>
                  <a:pt x="450" y="58"/>
                </a:lnTo>
                <a:lnTo>
                  <a:pt x="473" y="77"/>
                </a:lnTo>
                <a:lnTo>
                  <a:pt x="515" y="113"/>
                </a:lnTo>
                <a:lnTo>
                  <a:pt x="557" y="151"/>
                </a:lnTo>
                <a:lnTo>
                  <a:pt x="577" y="155"/>
                </a:lnTo>
                <a:lnTo>
                  <a:pt x="678" y="128"/>
                </a:lnTo>
                <a:lnTo>
                  <a:pt x="705" y="125"/>
                </a:lnTo>
                <a:lnTo>
                  <a:pt x="732" y="136"/>
                </a:lnTo>
                <a:lnTo>
                  <a:pt x="739" y="151"/>
                </a:lnTo>
                <a:lnTo>
                  <a:pt x="783" y="167"/>
                </a:lnTo>
                <a:lnTo>
                  <a:pt x="801" y="184"/>
                </a:lnTo>
                <a:lnTo>
                  <a:pt x="821" y="187"/>
                </a:lnTo>
                <a:lnTo>
                  <a:pt x="879" y="184"/>
                </a:lnTo>
                <a:lnTo>
                  <a:pt x="907" y="167"/>
                </a:lnTo>
                <a:lnTo>
                  <a:pt x="923" y="159"/>
                </a:lnTo>
                <a:lnTo>
                  <a:pt x="968" y="101"/>
                </a:lnTo>
                <a:lnTo>
                  <a:pt x="984" y="97"/>
                </a:lnTo>
                <a:lnTo>
                  <a:pt x="1085" y="97"/>
                </a:lnTo>
                <a:lnTo>
                  <a:pt x="1105" y="97"/>
                </a:lnTo>
                <a:lnTo>
                  <a:pt x="1121" y="117"/>
                </a:lnTo>
                <a:lnTo>
                  <a:pt x="1128" y="136"/>
                </a:lnTo>
                <a:lnTo>
                  <a:pt x="1124" y="155"/>
                </a:lnTo>
                <a:lnTo>
                  <a:pt x="1135" y="187"/>
                </a:lnTo>
                <a:lnTo>
                  <a:pt x="1169" y="194"/>
                </a:lnTo>
                <a:lnTo>
                  <a:pt x="1189" y="198"/>
                </a:lnTo>
                <a:lnTo>
                  <a:pt x="1228" y="198"/>
                </a:lnTo>
                <a:lnTo>
                  <a:pt x="1268" y="214"/>
                </a:lnTo>
                <a:lnTo>
                  <a:pt x="1290" y="233"/>
                </a:lnTo>
                <a:lnTo>
                  <a:pt x="1294" y="253"/>
                </a:lnTo>
                <a:lnTo>
                  <a:pt x="1306" y="272"/>
                </a:lnTo>
                <a:lnTo>
                  <a:pt x="1319" y="291"/>
                </a:lnTo>
                <a:lnTo>
                  <a:pt x="1372" y="299"/>
                </a:lnTo>
                <a:lnTo>
                  <a:pt x="1368" y="314"/>
                </a:lnTo>
                <a:lnTo>
                  <a:pt x="1368" y="357"/>
                </a:lnTo>
                <a:lnTo>
                  <a:pt x="1349" y="372"/>
                </a:lnTo>
                <a:lnTo>
                  <a:pt x="1322" y="384"/>
                </a:lnTo>
                <a:lnTo>
                  <a:pt x="1294" y="395"/>
                </a:lnTo>
                <a:lnTo>
                  <a:pt x="1286" y="420"/>
                </a:lnTo>
                <a:lnTo>
                  <a:pt x="1294" y="450"/>
                </a:lnTo>
                <a:lnTo>
                  <a:pt x="1352" y="469"/>
                </a:lnTo>
                <a:lnTo>
                  <a:pt x="1332" y="489"/>
                </a:lnTo>
                <a:lnTo>
                  <a:pt x="1275" y="489"/>
                </a:lnTo>
                <a:lnTo>
                  <a:pt x="1260" y="509"/>
                </a:lnTo>
                <a:lnTo>
                  <a:pt x="1279" y="527"/>
                </a:lnTo>
                <a:lnTo>
                  <a:pt x="1286" y="559"/>
                </a:lnTo>
                <a:lnTo>
                  <a:pt x="1279" y="605"/>
                </a:lnTo>
                <a:lnTo>
                  <a:pt x="1299" y="660"/>
                </a:lnTo>
                <a:lnTo>
                  <a:pt x="1337" y="679"/>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6" name="Freeform 76"/>
          <p:cNvSpPr>
            <a:spLocks/>
          </p:cNvSpPr>
          <p:nvPr/>
        </p:nvSpPr>
        <p:spPr bwMode="auto">
          <a:xfrm>
            <a:off x="2177946" y="3335139"/>
            <a:ext cx="365250" cy="425719"/>
          </a:xfrm>
          <a:custGeom>
            <a:avLst/>
            <a:gdLst>
              <a:gd name="T0" fmla="*/ 2147483647 w 567"/>
              <a:gd name="T1" fmla="*/ 2147483647 h 707"/>
              <a:gd name="T2" fmla="*/ 2147483647 w 567"/>
              <a:gd name="T3" fmla="*/ 2147483647 h 707"/>
              <a:gd name="T4" fmla="*/ 2147483647 w 567"/>
              <a:gd name="T5" fmla="*/ 2147483647 h 707"/>
              <a:gd name="T6" fmla="*/ 2147483647 w 567"/>
              <a:gd name="T7" fmla="*/ 2147483647 h 707"/>
              <a:gd name="T8" fmla="*/ 2147483647 w 567"/>
              <a:gd name="T9" fmla="*/ 2147483647 h 707"/>
              <a:gd name="T10" fmla="*/ 2147483647 w 567"/>
              <a:gd name="T11" fmla="*/ 2147483647 h 707"/>
              <a:gd name="T12" fmla="*/ 0 w 567"/>
              <a:gd name="T13" fmla="*/ 2147483647 h 707"/>
              <a:gd name="T14" fmla="*/ 2147483647 w 567"/>
              <a:gd name="T15" fmla="*/ 2147483647 h 707"/>
              <a:gd name="T16" fmla="*/ 2147483647 w 567"/>
              <a:gd name="T17" fmla="*/ 2147483647 h 707"/>
              <a:gd name="T18" fmla="*/ 2147483647 w 567"/>
              <a:gd name="T19" fmla="*/ 2147483647 h 707"/>
              <a:gd name="T20" fmla="*/ 2147483647 w 567"/>
              <a:gd name="T21" fmla="*/ 2147483647 h 707"/>
              <a:gd name="T22" fmla="*/ 2147483647 w 567"/>
              <a:gd name="T23" fmla="*/ 2147483647 h 707"/>
              <a:gd name="T24" fmla="*/ 2147483647 w 567"/>
              <a:gd name="T25" fmla="*/ 2147483647 h 707"/>
              <a:gd name="T26" fmla="*/ 2147483647 w 567"/>
              <a:gd name="T27" fmla="*/ 2147483647 h 707"/>
              <a:gd name="T28" fmla="*/ 2147483647 w 567"/>
              <a:gd name="T29" fmla="*/ 2147483647 h 707"/>
              <a:gd name="T30" fmla="*/ 2147483647 w 567"/>
              <a:gd name="T31" fmla="*/ 2147483647 h 707"/>
              <a:gd name="T32" fmla="*/ 2147483647 w 567"/>
              <a:gd name="T33" fmla="*/ 2147483647 h 707"/>
              <a:gd name="T34" fmla="*/ 2147483647 w 567"/>
              <a:gd name="T35" fmla="*/ 2147483647 h 707"/>
              <a:gd name="T36" fmla="*/ 2147483647 w 567"/>
              <a:gd name="T37" fmla="*/ 2147483647 h 707"/>
              <a:gd name="T38" fmla="*/ 2147483647 w 567"/>
              <a:gd name="T39" fmla="*/ 2147483647 h 707"/>
              <a:gd name="T40" fmla="*/ 2147483647 w 567"/>
              <a:gd name="T41" fmla="*/ 2147483647 h 707"/>
              <a:gd name="T42" fmla="*/ 2147483647 w 567"/>
              <a:gd name="T43" fmla="*/ 2147483647 h 707"/>
              <a:gd name="T44" fmla="*/ 2147483647 w 567"/>
              <a:gd name="T45" fmla="*/ 2147483647 h 707"/>
              <a:gd name="T46" fmla="*/ 2147483647 w 567"/>
              <a:gd name="T47" fmla="*/ 2147483647 h 707"/>
              <a:gd name="T48" fmla="*/ 2147483647 w 567"/>
              <a:gd name="T49" fmla="*/ 2147483647 h 707"/>
              <a:gd name="T50" fmla="*/ 2147483647 w 567"/>
              <a:gd name="T51" fmla="*/ 2147483647 h 707"/>
              <a:gd name="T52" fmla="*/ 2147483647 w 567"/>
              <a:gd name="T53" fmla="*/ 2147483647 h 707"/>
              <a:gd name="T54" fmla="*/ 2147483647 w 567"/>
              <a:gd name="T55" fmla="*/ 2147483647 h 707"/>
              <a:gd name="T56" fmla="*/ 2147483647 w 567"/>
              <a:gd name="T57" fmla="*/ 2147483647 h 707"/>
              <a:gd name="T58" fmla="*/ 2147483647 w 567"/>
              <a:gd name="T59" fmla="*/ 2147483647 h 707"/>
              <a:gd name="T60" fmla="*/ 2147483647 w 567"/>
              <a:gd name="T61" fmla="*/ 2147483647 h 707"/>
              <a:gd name="T62" fmla="*/ 2147483647 w 567"/>
              <a:gd name="T63" fmla="*/ 2147483647 h 7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7"/>
              <a:gd name="T97" fmla="*/ 0 h 707"/>
              <a:gd name="T98" fmla="*/ 567 w 567"/>
              <a:gd name="T99" fmla="*/ 707 h 7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7" h="707">
                <a:moveTo>
                  <a:pt x="13" y="520"/>
                </a:moveTo>
                <a:lnTo>
                  <a:pt x="47" y="475"/>
                </a:lnTo>
                <a:lnTo>
                  <a:pt x="71" y="454"/>
                </a:lnTo>
                <a:lnTo>
                  <a:pt x="90" y="431"/>
                </a:lnTo>
                <a:lnTo>
                  <a:pt x="94" y="412"/>
                </a:lnTo>
                <a:lnTo>
                  <a:pt x="86" y="393"/>
                </a:lnTo>
                <a:lnTo>
                  <a:pt x="71" y="393"/>
                </a:lnTo>
                <a:lnTo>
                  <a:pt x="51" y="409"/>
                </a:lnTo>
                <a:lnTo>
                  <a:pt x="40" y="416"/>
                </a:lnTo>
                <a:lnTo>
                  <a:pt x="24" y="412"/>
                </a:lnTo>
                <a:lnTo>
                  <a:pt x="17" y="404"/>
                </a:lnTo>
                <a:lnTo>
                  <a:pt x="9" y="396"/>
                </a:lnTo>
                <a:lnTo>
                  <a:pt x="0" y="374"/>
                </a:lnTo>
                <a:lnTo>
                  <a:pt x="0" y="355"/>
                </a:lnTo>
                <a:lnTo>
                  <a:pt x="4" y="335"/>
                </a:lnTo>
                <a:lnTo>
                  <a:pt x="17" y="272"/>
                </a:lnTo>
                <a:lnTo>
                  <a:pt x="35" y="206"/>
                </a:lnTo>
                <a:lnTo>
                  <a:pt x="66" y="124"/>
                </a:lnTo>
                <a:lnTo>
                  <a:pt x="78" y="83"/>
                </a:lnTo>
                <a:lnTo>
                  <a:pt x="90" y="55"/>
                </a:lnTo>
                <a:lnTo>
                  <a:pt x="101" y="43"/>
                </a:lnTo>
                <a:lnTo>
                  <a:pt x="129" y="20"/>
                </a:lnTo>
                <a:lnTo>
                  <a:pt x="155" y="0"/>
                </a:lnTo>
                <a:lnTo>
                  <a:pt x="164" y="20"/>
                </a:lnTo>
                <a:lnTo>
                  <a:pt x="202" y="55"/>
                </a:lnTo>
                <a:lnTo>
                  <a:pt x="241" y="78"/>
                </a:lnTo>
                <a:lnTo>
                  <a:pt x="279" y="86"/>
                </a:lnTo>
                <a:lnTo>
                  <a:pt x="330" y="83"/>
                </a:lnTo>
                <a:lnTo>
                  <a:pt x="346" y="91"/>
                </a:lnTo>
                <a:lnTo>
                  <a:pt x="338" y="117"/>
                </a:lnTo>
                <a:lnTo>
                  <a:pt x="335" y="152"/>
                </a:lnTo>
                <a:lnTo>
                  <a:pt x="350" y="172"/>
                </a:lnTo>
                <a:lnTo>
                  <a:pt x="380" y="175"/>
                </a:lnTo>
                <a:lnTo>
                  <a:pt x="419" y="172"/>
                </a:lnTo>
                <a:lnTo>
                  <a:pt x="467" y="175"/>
                </a:lnTo>
                <a:lnTo>
                  <a:pt x="540" y="198"/>
                </a:lnTo>
                <a:lnTo>
                  <a:pt x="531" y="230"/>
                </a:lnTo>
                <a:lnTo>
                  <a:pt x="555" y="264"/>
                </a:lnTo>
                <a:lnTo>
                  <a:pt x="567" y="304"/>
                </a:lnTo>
                <a:lnTo>
                  <a:pt x="564" y="331"/>
                </a:lnTo>
                <a:lnTo>
                  <a:pt x="548" y="361"/>
                </a:lnTo>
                <a:lnTo>
                  <a:pt x="516" y="385"/>
                </a:lnTo>
                <a:lnTo>
                  <a:pt x="497" y="400"/>
                </a:lnTo>
                <a:lnTo>
                  <a:pt x="485" y="431"/>
                </a:lnTo>
                <a:lnTo>
                  <a:pt x="462" y="451"/>
                </a:lnTo>
                <a:lnTo>
                  <a:pt x="380" y="467"/>
                </a:lnTo>
                <a:lnTo>
                  <a:pt x="302" y="497"/>
                </a:lnTo>
                <a:lnTo>
                  <a:pt x="284" y="510"/>
                </a:lnTo>
                <a:lnTo>
                  <a:pt x="269" y="536"/>
                </a:lnTo>
                <a:lnTo>
                  <a:pt x="260" y="597"/>
                </a:lnTo>
                <a:lnTo>
                  <a:pt x="241" y="656"/>
                </a:lnTo>
                <a:lnTo>
                  <a:pt x="214" y="688"/>
                </a:lnTo>
                <a:lnTo>
                  <a:pt x="175" y="707"/>
                </a:lnTo>
                <a:lnTo>
                  <a:pt x="152" y="703"/>
                </a:lnTo>
                <a:lnTo>
                  <a:pt x="139" y="675"/>
                </a:lnTo>
                <a:lnTo>
                  <a:pt x="124" y="660"/>
                </a:lnTo>
                <a:lnTo>
                  <a:pt x="101" y="653"/>
                </a:lnTo>
                <a:lnTo>
                  <a:pt x="78" y="665"/>
                </a:lnTo>
                <a:lnTo>
                  <a:pt x="63" y="656"/>
                </a:lnTo>
                <a:lnTo>
                  <a:pt x="59" y="633"/>
                </a:lnTo>
                <a:lnTo>
                  <a:pt x="66" y="587"/>
                </a:lnTo>
                <a:lnTo>
                  <a:pt x="51" y="544"/>
                </a:lnTo>
                <a:lnTo>
                  <a:pt x="24" y="520"/>
                </a:lnTo>
                <a:lnTo>
                  <a:pt x="13" y="52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7" name="Freeform 77"/>
          <p:cNvSpPr>
            <a:spLocks/>
          </p:cNvSpPr>
          <p:nvPr/>
        </p:nvSpPr>
        <p:spPr bwMode="auto">
          <a:xfrm>
            <a:off x="3432239" y="2822663"/>
            <a:ext cx="303038" cy="470107"/>
          </a:xfrm>
          <a:custGeom>
            <a:avLst/>
            <a:gdLst>
              <a:gd name="T0" fmla="*/ 2147483647 w 473"/>
              <a:gd name="T1" fmla="*/ 0 h 775"/>
              <a:gd name="T2" fmla="*/ 2147483647 w 473"/>
              <a:gd name="T3" fmla="*/ 2147483647 h 775"/>
              <a:gd name="T4" fmla="*/ 2147483647 w 473"/>
              <a:gd name="T5" fmla="*/ 2147483647 h 775"/>
              <a:gd name="T6" fmla="*/ 2147483647 w 473"/>
              <a:gd name="T7" fmla="*/ 2147483647 h 775"/>
              <a:gd name="T8" fmla="*/ 2147483647 w 473"/>
              <a:gd name="T9" fmla="*/ 2147483647 h 775"/>
              <a:gd name="T10" fmla="*/ 2147483647 w 473"/>
              <a:gd name="T11" fmla="*/ 2147483647 h 775"/>
              <a:gd name="T12" fmla="*/ 2147483647 w 473"/>
              <a:gd name="T13" fmla="*/ 2147483647 h 775"/>
              <a:gd name="T14" fmla="*/ 2147483647 w 473"/>
              <a:gd name="T15" fmla="*/ 2147483647 h 775"/>
              <a:gd name="T16" fmla="*/ 2147483647 w 473"/>
              <a:gd name="T17" fmla="*/ 2147483647 h 775"/>
              <a:gd name="T18" fmla="*/ 2147483647 w 473"/>
              <a:gd name="T19" fmla="*/ 2147483647 h 775"/>
              <a:gd name="T20" fmla="*/ 2147483647 w 473"/>
              <a:gd name="T21" fmla="*/ 2147483647 h 775"/>
              <a:gd name="T22" fmla="*/ 2147483647 w 473"/>
              <a:gd name="T23" fmla="*/ 2147483647 h 775"/>
              <a:gd name="T24" fmla="*/ 2147483647 w 473"/>
              <a:gd name="T25" fmla="*/ 2147483647 h 775"/>
              <a:gd name="T26" fmla="*/ 2147483647 w 473"/>
              <a:gd name="T27" fmla="*/ 2147483647 h 775"/>
              <a:gd name="T28" fmla="*/ 2147483647 w 473"/>
              <a:gd name="T29" fmla="*/ 2147483647 h 775"/>
              <a:gd name="T30" fmla="*/ 2147483647 w 473"/>
              <a:gd name="T31" fmla="*/ 2147483647 h 775"/>
              <a:gd name="T32" fmla="*/ 2147483647 w 473"/>
              <a:gd name="T33" fmla="*/ 2147483647 h 775"/>
              <a:gd name="T34" fmla="*/ 2147483647 w 473"/>
              <a:gd name="T35" fmla="*/ 2147483647 h 775"/>
              <a:gd name="T36" fmla="*/ 2147483647 w 473"/>
              <a:gd name="T37" fmla="*/ 2147483647 h 775"/>
              <a:gd name="T38" fmla="*/ 2147483647 w 473"/>
              <a:gd name="T39" fmla="*/ 2147483647 h 775"/>
              <a:gd name="T40" fmla="*/ 2147483647 w 473"/>
              <a:gd name="T41" fmla="*/ 2147483647 h 775"/>
              <a:gd name="T42" fmla="*/ 2147483647 w 473"/>
              <a:gd name="T43" fmla="*/ 2147483647 h 775"/>
              <a:gd name="T44" fmla="*/ 2147483647 w 473"/>
              <a:gd name="T45" fmla="*/ 2147483647 h 775"/>
              <a:gd name="T46" fmla="*/ 2147483647 w 473"/>
              <a:gd name="T47" fmla="*/ 2147483647 h 775"/>
              <a:gd name="T48" fmla="*/ 2147483647 w 473"/>
              <a:gd name="T49" fmla="*/ 2147483647 h 775"/>
              <a:gd name="T50" fmla="*/ 2147483647 w 473"/>
              <a:gd name="T51" fmla="*/ 2147483647 h 775"/>
              <a:gd name="T52" fmla="*/ 2147483647 w 473"/>
              <a:gd name="T53" fmla="*/ 2147483647 h 775"/>
              <a:gd name="T54" fmla="*/ 2147483647 w 473"/>
              <a:gd name="T55" fmla="*/ 2147483647 h 775"/>
              <a:gd name="T56" fmla="*/ 2147483647 w 473"/>
              <a:gd name="T57" fmla="*/ 2147483647 h 775"/>
              <a:gd name="T58" fmla="*/ 2147483647 w 473"/>
              <a:gd name="T59" fmla="*/ 2147483647 h 775"/>
              <a:gd name="T60" fmla="*/ 2147483647 w 473"/>
              <a:gd name="T61" fmla="*/ 2147483647 h 775"/>
              <a:gd name="T62" fmla="*/ 2147483647 w 473"/>
              <a:gd name="T63" fmla="*/ 2147483647 h 775"/>
              <a:gd name="T64" fmla="*/ 2147483647 w 473"/>
              <a:gd name="T65" fmla="*/ 2147483647 h 775"/>
              <a:gd name="T66" fmla="*/ 2147483647 w 473"/>
              <a:gd name="T67" fmla="*/ 2147483647 h 775"/>
              <a:gd name="T68" fmla="*/ 2147483647 w 473"/>
              <a:gd name="T69" fmla="*/ 2147483647 h 775"/>
              <a:gd name="T70" fmla="*/ 2147483647 w 473"/>
              <a:gd name="T71" fmla="*/ 2147483647 h 775"/>
              <a:gd name="T72" fmla="*/ 2147483647 w 473"/>
              <a:gd name="T73" fmla="*/ 2147483647 h 775"/>
              <a:gd name="T74" fmla="*/ 2147483647 w 473"/>
              <a:gd name="T75" fmla="*/ 2147483647 h 775"/>
              <a:gd name="T76" fmla="*/ 2147483647 w 473"/>
              <a:gd name="T77" fmla="*/ 2147483647 h 775"/>
              <a:gd name="T78" fmla="*/ 2147483647 w 473"/>
              <a:gd name="T79" fmla="*/ 2147483647 h 775"/>
              <a:gd name="T80" fmla="*/ 2147483647 w 473"/>
              <a:gd name="T81" fmla="*/ 2147483647 h 775"/>
              <a:gd name="T82" fmla="*/ 2147483647 w 473"/>
              <a:gd name="T83" fmla="*/ 2147483647 h 775"/>
              <a:gd name="T84" fmla="*/ 2147483647 w 473"/>
              <a:gd name="T85" fmla="*/ 2147483647 h 775"/>
              <a:gd name="T86" fmla="*/ 2147483647 w 473"/>
              <a:gd name="T87" fmla="*/ 2147483647 h 775"/>
              <a:gd name="T88" fmla="*/ 2147483647 w 473"/>
              <a:gd name="T89" fmla="*/ 2147483647 h 775"/>
              <a:gd name="T90" fmla="*/ 2147483647 w 473"/>
              <a:gd name="T91" fmla="*/ 2147483647 h 775"/>
              <a:gd name="T92" fmla="*/ 2147483647 w 473"/>
              <a:gd name="T93" fmla="*/ 2147483647 h 775"/>
              <a:gd name="T94" fmla="*/ 2147483647 w 473"/>
              <a:gd name="T95" fmla="*/ 2147483647 h 775"/>
              <a:gd name="T96" fmla="*/ 2147483647 w 473"/>
              <a:gd name="T97" fmla="*/ 2147483647 h 775"/>
              <a:gd name="T98" fmla="*/ 0 w 473"/>
              <a:gd name="T99" fmla="*/ 2147483647 h 775"/>
              <a:gd name="T100" fmla="*/ 2147483647 w 473"/>
              <a:gd name="T101" fmla="*/ 2147483647 h 775"/>
              <a:gd name="T102" fmla="*/ 2147483647 w 473"/>
              <a:gd name="T103" fmla="*/ 2147483647 h 775"/>
              <a:gd name="T104" fmla="*/ 2147483647 w 473"/>
              <a:gd name="T105" fmla="*/ 2147483647 h 775"/>
              <a:gd name="T106" fmla="*/ 2147483647 w 473"/>
              <a:gd name="T107" fmla="*/ 2147483647 h 775"/>
              <a:gd name="T108" fmla="*/ 2147483647 w 473"/>
              <a:gd name="T109" fmla="*/ 2147483647 h 775"/>
              <a:gd name="T110" fmla="*/ 2147483647 w 473"/>
              <a:gd name="T111" fmla="*/ 2147483647 h 775"/>
              <a:gd name="T112" fmla="*/ 2147483647 w 473"/>
              <a:gd name="T113" fmla="*/ 2147483647 h 775"/>
              <a:gd name="T114" fmla="*/ 2147483647 w 473"/>
              <a:gd name="T115" fmla="*/ 2147483647 h 775"/>
              <a:gd name="T116" fmla="*/ 2147483647 w 473"/>
              <a:gd name="T117" fmla="*/ 2147483647 h 775"/>
              <a:gd name="T118" fmla="*/ 2147483647 w 473"/>
              <a:gd name="T119" fmla="*/ 2147483647 h 775"/>
              <a:gd name="T120" fmla="*/ 2147483647 w 473"/>
              <a:gd name="T121" fmla="*/ 0 h 7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3"/>
              <a:gd name="T184" fmla="*/ 0 h 775"/>
              <a:gd name="T185" fmla="*/ 473 w 473"/>
              <a:gd name="T186" fmla="*/ 775 h 7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3" h="775">
                <a:moveTo>
                  <a:pt x="116" y="0"/>
                </a:moveTo>
                <a:lnTo>
                  <a:pt x="181" y="3"/>
                </a:lnTo>
                <a:lnTo>
                  <a:pt x="201" y="7"/>
                </a:lnTo>
                <a:lnTo>
                  <a:pt x="229" y="15"/>
                </a:lnTo>
                <a:lnTo>
                  <a:pt x="240" y="26"/>
                </a:lnTo>
                <a:lnTo>
                  <a:pt x="286" y="89"/>
                </a:lnTo>
                <a:lnTo>
                  <a:pt x="305" y="109"/>
                </a:lnTo>
                <a:lnTo>
                  <a:pt x="328" y="131"/>
                </a:lnTo>
                <a:lnTo>
                  <a:pt x="341" y="155"/>
                </a:lnTo>
                <a:lnTo>
                  <a:pt x="352" y="183"/>
                </a:lnTo>
                <a:lnTo>
                  <a:pt x="372" y="209"/>
                </a:lnTo>
                <a:lnTo>
                  <a:pt x="379" y="217"/>
                </a:lnTo>
                <a:lnTo>
                  <a:pt x="392" y="228"/>
                </a:lnTo>
                <a:lnTo>
                  <a:pt x="415" y="244"/>
                </a:lnTo>
                <a:lnTo>
                  <a:pt x="402" y="251"/>
                </a:lnTo>
                <a:lnTo>
                  <a:pt x="387" y="313"/>
                </a:lnTo>
                <a:lnTo>
                  <a:pt x="379" y="338"/>
                </a:lnTo>
                <a:lnTo>
                  <a:pt x="361" y="357"/>
                </a:lnTo>
                <a:lnTo>
                  <a:pt x="344" y="368"/>
                </a:lnTo>
                <a:lnTo>
                  <a:pt x="325" y="371"/>
                </a:lnTo>
                <a:lnTo>
                  <a:pt x="314" y="391"/>
                </a:lnTo>
                <a:lnTo>
                  <a:pt x="325" y="415"/>
                </a:lnTo>
                <a:lnTo>
                  <a:pt x="334" y="442"/>
                </a:lnTo>
                <a:lnTo>
                  <a:pt x="334" y="481"/>
                </a:lnTo>
                <a:lnTo>
                  <a:pt x="364" y="523"/>
                </a:lnTo>
                <a:lnTo>
                  <a:pt x="410" y="559"/>
                </a:lnTo>
                <a:lnTo>
                  <a:pt x="435" y="593"/>
                </a:lnTo>
                <a:lnTo>
                  <a:pt x="442" y="640"/>
                </a:lnTo>
                <a:lnTo>
                  <a:pt x="473" y="659"/>
                </a:lnTo>
                <a:lnTo>
                  <a:pt x="406" y="698"/>
                </a:lnTo>
                <a:lnTo>
                  <a:pt x="352" y="757"/>
                </a:lnTo>
                <a:lnTo>
                  <a:pt x="321" y="775"/>
                </a:lnTo>
                <a:lnTo>
                  <a:pt x="255" y="775"/>
                </a:lnTo>
                <a:lnTo>
                  <a:pt x="197" y="760"/>
                </a:lnTo>
                <a:lnTo>
                  <a:pt x="178" y="732"/>
                </a:lnTo>
                <a:lnTo>
                  <a:pt x="159" y="663"/>
                </a:lnTo>
                <a:lnTo>
                  <a:pt x="143" y="627"/>
                </a:lnTo>
                <a:lnTo>
                  <a:pt x="120" y="608"/>
                </a:lnTo>
                <a:lnTo>
                  <a:pt x="123" y="582"/>
                </a:lnTo>
                <a:lnTo>
                  <a:pt x="138" y="542"/>
                </a:lnTo>
                <a:lnTo>
                  <a:pt x="146" y="496"/>
                </a:lnTo>
                <a:lnTo>
                  <a:pt x="131" y="450"/>
                </a:lnTo>
                <a:lnTo>
                  <a:pt x="128" y="407"/>
                </a:lnTo>
                <a:lnTo>
                  <a:pt x="108" y="380"/>
                </a:lnTo>
                <a:lnTo>
                  <a:pt x="77" y="380"/>
                </a:lnTo>
                <a:lnTo>
                  <a:pt x="42" y="361"/>
                </a:lnTo>
                <a:lnTo>
                  <a:pt x="23" y="302"/>
                </a:lnTo>
                <a:lnTo>
                  <a:pt x="26" y="260"/>
                </a:lnTo>
                <a:lnTo>
                  <a:pt x="19" y="228"/>
                </a:lnTo>
                <a:lnTo>
                  <a:pt x="0" y="209"/>
                </a:lnTo>
                <a:lnTo>
                  <a:pt x="19" y="190"/>
                </a:lnTo>
                <a:lnTo>
                  <a:pt x="77" y="186"/>
                </a:lnTo>
                <a:lnTo>
                  <a:pt x="97" y="166"/>
                </a:lnTo>
                <a:lnTo>
                  <a:pt x="39" y="150"/>
                </a:lnTo>
                <a:lnTo>
                  <a:pt x="26" y="117"/>
                </a:lnTo>
                <a:lnTo>
                  <a:pt x="34" y="92"/>
                </a:lnTo>
                <a:lnTo>
                  <a:pt x="62" y="81"/>
                </a:lnTo>
                <a:lnTo>
                  <a:pt x="92" y="73"/>
                </a:lnTo>
                <a:lnTo>
                  <a:pt x="108" y="59"/>
                </a:lnTo>
                <a:lnTo>
                  <a:pt x="112" y="15"/>
                </a:lnTo>
                <a:lnTo>
                  <a:pt x="116" y="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8" name="Freeform 78"/>
          <p:cNvSpPr>
            <a:spLocks/>
          </p:cNvSpPr>
          <p:nvPr/>
        </p:nvSpPr>
        <p:spPr bwMode="auto">
          <a:xfrm>
            <a:off x="3630919" y="2947755"/>
            <a:ext cx="274940" cy="272379"/>
          </a:xfrm>
          <a:custGeom>
            <a:avLst/>
            <a:gdLst>
              <a:gd name="T0" fmla="*/ 2147483647 w 427"/>
              <a:gd name="T1" fmla="*/ 2147483647 h 450"/>
              <a:gd name="T2" fmla="*/ 2147483647 w 427"/>
              <a:gd name="T3" fmla="*/ 2147483647 h 450"/>
              <a:gd name="T4" fmla="*/ 2147483647 w 427"/>
              <a:gd name="T5" fmla="*/ 2147483647 h 450"/>
              <a:gd name="T6" fmla="*/ 2147483647 w 427"/>
              <a:gd name="T7" fmla="*/ 2147483647 h 450"/>
              <a:gd name="T8" fmla="*/ 2147483647 w 427"/>
              <a:gd name="T9" fmla="*/ 2147483647 h 450"/>
              <a:gd name="T10" fmla="*/ 2147483647 w 427"/>
              <a:gd name="T11" fmla="*/ 0 h 450"/>
              <a:gd name="T12" fmla="*/ 2147483647 w 427"/>
              <a:gd name="T13" fmla="*/ 0 h 450"/>
              <a:gd name="T14" fmla="*/ 2147483647 w 427"/>
              <a:gd name="T15" fmla="*/ 0 h 450"/>
              <a:gd name="T16" fmla="*/ 2147483647 w 427"/>
              <a:gd name="T17" fmla="*/ 2147483647 h 450"/>
              <a:gd name="T18" fmla="*/ 2147483647 w 427"/>
              <a:gd name="T19" fmla="*/ 2147483647 h 450"/>
              <a:gd name="T20" fmla="*/ 2147483647 w 427"/>
              <a:gd name="T21" fmla="*/ 2147483647 h 450"/>
              <a:gd name="T22" fmla="*/ 2147483647 w 427"/>
              <a:gd name="T23" fmla="*/ 2147483647 h 450"/>
              <a:gd name="T24" fmla="*/ 2147483647 w 427"/>
              <a:gd name="T25" fmla="*/ 2147483647 h 450"/>
              <a:gd name="T26" fmla="*/ 2147483647 w 427"/>
              <a:gd name="T27" fmla="*/ 2147483647 h 450"/>
              <a:gd name="T28" fmla="*/ 2147483647 w 427"/>
              <a:gd name="T29" fmla="*/ 2147483647 h 450"/>
              <a:gd name="T30" fmla="*/ 2147483647 w 427"/>
              <a:gd name="T31" fmla="*/ 2147483647 h 450"/>
              <a:gd name="T32" fmla="*/ 2147483647 w 427"/>
              <a:gd name="T33" fmla="*/ 2147483647 h 450"/>
              <a:gd name="T34" fmla="*/ 2147483647 w 427"/>
              <a:gd name="T35" fmla="*/ 2147483647 h 450"/>
              <a:gd name="T36" fmla="*/ 2147483647 w 427"/>
              <a:gd name="T37" fmla="*/ 2147483647 h 450"/>
              <a:gd name="T38" fmla="*/ 2147483647 w 427"/>
              <a:gd name="T39" fmla="*/ 2147483647 h 450"/>
              <a:gd name="T40" fmla="*/ 2147483647 w 427"/>
              <a:gd name="T41" fmla="*/ 2147483647 h 450"/>
              <a:gd name="T42" fmla="*/ 2147483647 w 427"/>
              <a:gd name="T43" fmla="*/ 2147483647 h 450"/>
              <a:gd name="T44" fmla="*/ 2147483647 w 427"/>
              <a:gd name="T45" fmla="*/ 2147483647 h 450"/>
              <a:gd name="T46" fmla="*/ 2147483647 w 427"/>
              <a:gd name="T47" fmla="*/ 2147483647 h 450"/>
              <a:gd name="T48" fmla="*/ 2147483647 w 427"/>
              <a:gd name="T49" fmla="*/ 2147483647 h 450"/>
              <a:gd name="T50" fmla="*/ 2147483647 w 427"/>
              <a:gd name="T51" fmla="*/ 2147483647 h 450"/>
              <a:gd name="T52" fmla="*/ 2147483647 w 427"/>
              <a:gd name="T53" fmla="*/ 2147483647 h 450"/>
              <a:gd name="T54" fmla="*/ 2147483647 w 427"/>
              <a:gd name="T55" fmla="*/ 2147483647 h 450"/>
              <a:gd name="T56" fmla="*/ 2147483647 w 427"/>
              <a:gd name="T57" fmla="*/ 2147483647 h 450"/>
              <a:gd name="T58" fmla="*/ 2147483647 w 427"/>
              <a:gd name="T59" fmla="*/ 2147483647 h 450"/>
              <a:gd name="T60" fmla="*/ 2147483647 w 427"/>
              <a:gd name="T61" fmla="*/ 2147483647 h 450"/>
              <a:gd name="T62" fmla="*/ 2147483647 w 427"/>
              <a:gd name="T63" fmla="*/ 2147483647 h 450"/>
              <a:gd name="T64" fmla="*/ 2147483647 w 427"/>
              <a:gd name="T65" fmla="*/ 2147483647 h 450"/>
              <a:gd name="T66" fmla="*/ 2147483647 w 427"/>
              <a:gd name="T67" fmla="*/ 2147483647 h 450"/>
              <a:gd name="T68" fmla="*/ 2147483647 w 427"/>
              <a:gd name="T69" fmla="*/ 2147483647 h 450"/>
              <a:gd name="T70" fmla="*/ 2147483647 w 427"/>
              <a:gd name="T71" fmla="*/ 2147483647 h 450"/>
              <a:gd name="T72" fmla="*/ 0 w 427"/>
              <a:gd name="T73" fmla="*/ 2147483647 h 450"/>
              <a:gd name="T74" fmla="*/ 2147483647 w 427"/>
              <a:gd name="T75" fmla="*/ 2147483647 h 450"/>
              <a:gd name="T76" fmla="*/ 2147483647 w 427"/>
              <a:gd name="T77" fmla="*/ 2147483647 h 450"/>
              <a:gd name="T78" fmla="*/ 2147483647 w 427"/>
              <a:gd name="T79" fmla="*/ 2147483647 h 450"/>
              <a:gd name="T80" fmla="*/ 2147483647 w 427"/>
              <a:gd name="T81" fmla="*/ 2147483647 h 450"/>
              <a:gd name="T82" fmla="*/ 2147483647 w 427"/>
              <a:gd name="T83" fmla="*/ 2147483647 h 450"/>
              <a:gd name="T84" fmla="*/ 2147483647 w 427"/>
              <a:gd name="T85" fmla="*/ 2147483647 h 450"/>
              <a:gd name="T86" fmla="*/ 2147483647 w 427"/>
              <a:gd name="T87" fmla="*/ 2147483647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7"/>
              <a:gd name="T133" fmla="*/ 0 h 450"/>
              <a:gd name="T134" fmla="*/ 427 w 427"/>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7" h="450">
                <a:moveTo>
                  <a:pt x="100" y="34"/>
                </a:moveTo>
                <a:lnTo>
                  <a:pt x="143" y="41"/>
                </a:lnTo>
                <a:lnTo>
                  <a:pt x="202" y="22"/>
                </a:lnTo>
                <a:lnTo>
                  <a:pt x="224" y="22"/>
                </a:lnTo>
                <a:lnTo>
                  <a:pt x="283" y="15"/>
                </a:lnTo>
                <a:lnTo>
                  <a:pt x="344" y="0"/>
                </a:lnTo>
                <a:lnTo>
                  <a:pt x="427" y="0"/>
                </a:lnTo>
                <a:lnTo>
                  <a:pt x="414" y="0"/>
                </a:lnTo>
                <a:lnTo>
                  <a:pt x="395" y="22"/>
                </a:lnTo>
                <a:lnTo>
                  <a:pt x="368" y="77"/>
                </a:lnTo>
                <a:lnTo>
                  <a:pt x="361" y="96"/>
                </a:lnTo>
                <a:lnTo>
                  <a:pt x="361" y="115"/>
                </a:lnTo>
                <a:lnTo>
                  <a:pt x="361" y="135"/>
                </a:lnTo>
                <a:lnTo>
                  <a:pt x="372" y="158"/>
                </a:lnTo>
                <a:lnTo>
                  <a:pt x="395" y="201"/>
                </a:lnTo>
                <a:lnTo>
                  <a:pt x="410" y="236"/>
                </a:lnTo>
                <a:lnTo>
                  <a:pt x="407" y="271"/>
                </a:lnTo>
                <a:lnTo>
                  <a:pt x="387" y="305"/>
                </a:lnTo>
                <a:lnTo>
                  <a:pt x="344" y="363"/>
                </a:lnTo>
                <a:lnTo>
                  <a:pt x="337" y="348"/>
                </a:lnTo>
                <a:lnTo>
                  <a:pt x="318" y="353"/>
                </a:lnTo>
                <a:lnTo>
                  <a:pt x="298" y="353"/>
                </a:lnTo>
                <a:lnTo>
                  <a:pt x="293" y="383"/>
                </a:lnTo>
                <a:lnTo>
                  <a:pt x="271" y="395"/>
                </a:lnTo>
                <a:lnTo>
                  <a:pt x="252" y="371"/>
                </a:lnTo>
                <a:lnTo>
                  <a:pt x="224" y="371"/>
                </a:lnTo>
                <a:lnTo>
                  <a:pt x="206" y="411"/>
                </a:lnTo>
                <a:lnTo>
                  <a:pt x="189" y="437"/>
                </a:lnTo>
                <a:lnTo>
                  <a:pt x="163" y="450"/>
                </a:lnTo>
                <a:lnTo>
                  <a:pt x="132" y="430"/>
                </a:lnTo>
                <a:lnTo>
                  <a:pt x="125" y="383"/>
                </a:lnTo>
                <a:lnTo>
                  <a:pt x="100" y="348"/>
                </a:lnTo>
                <a:lnTo>
                  <a:pt x="54" y="317"/>
                </a:lnTo>
                <a:lnTo>
                  <a:pt x="24" y="271"/>
                </a:lnTo>
                <a:lnTo>
                  <a:pt x="24" y="236"/>
                </a:lnTo>
                <a:lnTo>
                  <a:pt x="11" y="205"/>
                </a:lnTo>
                <a:lnTo>
                  <a:pt x="0" y="185"/>
                </a:lnTo>
                <a:lnTo>
                  <a:pt x="11" y="165"/>
                </a:lnTo>
                <a:lnTo>
                  <a:pt x="34" y="158"/>
                </a:lnTo>
                <a:lnTo>
                  <a:pt x="51" y="151"/>
                </a:lnTo>
                <a:lnTo>
                  <a:pt x="69" y="127"/>
                </a:lnTo>
                <a:lnTo>
                  <a:pt x="74" y="104"/>
                </a:lnTo>
                <a:lnTo>
                  <a:pt x="92" y="41"/>
                </a:lnTo>
                <a:lnTo>
                  <a:pt x="100" y="3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39" name="Freeform 79"/>
          <p:cNvSpPr>
            <a:spLocks/>
          </p:cNvSpPr>
          <p:nvPr/>
        </p:nvSpPr>
        <p:spPr bwMode="auto">
          <a:xfrm>
            <a:off x="3630919" y="2947755"/>
            <a:ext cx="274940" cy="272379"/>
          </a:xfrm>
          <a:custGeom>
            <a:avLst/>
            <a:gdLst>
              <a:gd name="T0" fmla="*/ 2147483647 w 427"/>
              <a:gd name="T1" fmla="*/ 2147483647 h 450"/>
              <a:gd name="T2" fmla="*/ 2147483647 w 427"/>
              <a:gd name="T3" fmla="*/ 2147483647 h 450"/>
              <a:gd name="T4" fmla="*/ 2147483647 w 427"/>
              <a:gd name="T5" fmla="*/ 2147483647 h 450"/>
              <a:gd name="T6" fmla="*/ 2147483647 w 427"/>
              <a:gd name="T7" fmla="*/ 2147483647 h 450"/>
              <a:gd name="T8" fmla="*/ 2147483647 w 427"/>
              <a:gd name="T9" fmla="*/ 2147483647 h 450"/>
              <a:gd name="T10" fmla="*/ 2147483647 w 427"/>
              <a:gd name="T11" fmla="*/ 0 h 450"/>
              <a:gd name="T12" fmla="*/ 2147483647 w 427"/>
              <a:gd name="T13" fmla="*/ 0 h 450"/>
              <a:gd name="T14" fmla="*/ 2147483647 w 427"/>
              <a:gd name="T15" fmla="*/ 0 h 450"/>
              <a:gd name="T16" fmla="*/ 2147483647 w 427"/>
              <a:gd name="T17" fmla="*/ 2147483647 h 450"/>
              <a:gd name="T18" fmla="*/ 2147483647 w 427"/>
              <a:gd name="T19" fmla="*/ 2147483647 h 450"/>
              <a:gd name="T20" fmla="*/ 2147483647 w 427"/>
              <a:gd name="T21" fmla="*/ 2147483647 h 450"/>
              <a:gd name="T22" fmla="*/ 2147483647 w 427"/>
              <a:gd name="T23" fmla="*/ 2147483647 h 450"/>
              <a:gd name="T24" fmla="*/ 2147483647 w 427"/>
              <a:gd name="T25" fmla="*/ 2147483647 h 450"/>
              <a:gd name="T26" fmla="*/ 2147483647 w 427"/>
              <a:gd name="T27" fmla="*/ 2147483647 h 450"/>
              <a:gd name="T28" fmla="*/ 2147483647 w 427"/>
              <a:gd name="T29" fmla="*/ 2147483647 h 450"/>
              <a:gd name="T30" fmla="*/ 2147483647 w 427"/>
              <a:gd name="T31" fmla="*/ 2147483647 h 450"/>
              <a:gd name="T32" fmla="*/ 2147483647 w 427"/>
              <a:gd name="T33" fmla="*/ 2147483647 h 450"/>
              <a:gd name="T34" fmla="*/ 2147483647 w 427"/>
              <a:gd name="T35" fmla="*/ 2147483647 h 450"/>
              <a:gd name="T36" fmla="*/ 2147483647 w 427"/>
              <a:gd name="T37" fmla="*/ 2147483647 h 450"/>
              <a:gd name="T38" fmla="*/ 2147483647 w 427"/>
              <a:gd name="T39" fmla="*/ 2147483647 h 450"/>
              <a:gd name="T40" fmla="*/ 2147483647 w 427"/>
              <a:gd name="T41" fmla="*/ 2147483647 h 450"/>
              <a:gd name="T42" fmla="*/ 2147483647 w 427"/>
              <a:gd name="T43" fmla="*/ 2147483647 h 450"/>
              <a:gd name="T44" fmla="*/ 2147483647 w 427"/>
              <a:gd name="T45" fmla="*/ 2147483647 h 450"/>
              <a:gd name="T46" fmla="*/ 2147483647 w 427"/>
              <a:gd name="T47" fmla="*/ 2147483647 h 450"/>
              <a:gd name="T48" fmla="*/ 2147483647 w 427"/>
              <a:gd name="T49" fmla="*/ 2147483647 h 450"/>
              <a:gd name="T50" fmla="*/ 2147483647 w 427"/>
              <a:gd name="T51" fmla="*/ 2147483647 h 450"/>
              <a:gd name="T52" fmla="*/ 2147483647 w 427"/>
              <a:gd name="T53" fmla="*/ 2147483647 h 450"/>
              <a:gd name="T54" fmla="*/ 2147483647 w 427"/>
              <a:gd name="T55" fmla="*/ 2147483647 h 450"/>
              <a:gd name="T56" fmla="*/ 2147483647 w 427"/>
              <a:gd name="T57" fmla="*/ 2147483647 h 450"/>
              <a:gd name="T58" fmla="*/ 2147483647 w 427"/>
              <a:gd name="T59" fmla="*/ 2147483647 h 450"/>
              <a:gd name="T60" fmla="*/ 2147483647 w 427"/>
              <a:gd name="T61" fmla="*/ 2147483647 h 450"/>
              <a:gd name="T62" fmla="*/ 2147483647 w 427"/>
              <a:gd name="T63" fmla="*/ 2147483647 h 450"/>
              <a:gd name="T64" fmla="*/ 2147483647 w 427"/>
              <a:gd name="T65" fmla="*/ 2147483647 h 450"/>
              <a:gd name="T66" fmla="*/ 2147483647 w 427"/>
              <a:gd name="T67" fmla="*/ 2147483647 h 450"/>
              <a:gd name="T68" fmla="*/ 2147483647 w 427"/>
              <a:gd name="T69" fmla="*/ 2147483647 h 450"/>
              <a:gd name="T70" fmla="*/ 2147483647 w 427"/>
              <a:gd name="T71" fmla="*/ 2147483647 h 450"/>
              <a:gd name="T72" fmla="*/ 0 w 427"/>
              <a:gd name="T73" fmla="*/ 2147483647 h 450"/>
              <a:gd name="T74" fmla="*/ 2147483647 w 427"/>
              <a:gd name="T75" fmla="*/ 2147483647 h 450"/>
              <a:gd name="T76" fmla="*/ 2147483647 w 427"/>
              <a:gd name="T77" fmla="*/ 2147483647 h 450"/>
              <a:gd name="T78" fmla="*/ 2147483647 w 427"/>
              <a:gd name="T79" fmla="*/ 2147483647 h 450"/>
              <a:gd name="T80" fmla="*/ 2147483647 w 427"/>
              <a:gd name="T81" fmla="*/ 2147483647 h 450"/>
              <a:gd name="T82" fmla="*/ 2147483647 w 427"/>
              <a:gd name="T83" fmla="*/ 2147483647 h 450"/>
              <a:gd name="T84" fmla="*/ 2147483647 w 427"/>
              <a:gd name="T85" fmla="*/ 2147483647 h 450"/>
              <a:gd name="T86" fmla="*/ 2147483647 w 427"/>
              <a:gd name="T87" fmla="*/ 2147483647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7"/>
              <a:gd name="T133" fmla="*/ 0 h 450"/>
              <a:gd name="T134" fmla="*/ 427 w 427"/>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7" h="450">
                <a:moveTo>
                  <a:pt x="100" y="34"/>
                </a:moveTo>
                <a:lnTo>
                  <a:pt x="143" y="41"/>
                </a:lnTo>
                <a:lnTo>
                  <a:pt x="202" y="22"/>
                </a:lnTo>
                <a:lnTo>
                  <a:pt x="224" y="22"/>
                </a:lnTo>
                <a:lnTo>
                  <a:pt x="283" y="15"/>
                </a:lnTo>
                <a:lnTo>
                  <a:pt x="344" y="0"/>
                </a:lnTo>
                <a:lnTo>
                  <a:pt x="427" y="0"/>
                </a:lnTo>
                <a:lnTo>
                  <a:pt x="414" y="0"/>
                </a:lnTo>
                <a:lnTo>
                  <a:pt x="395" y="22"/>
                </a:lnTo>
                <a:lnTo>
                  <a:pt x="368" y="77"/>
                </a:lnTo>
                <a:lnTo>
                  <a:pt x="361" y="96"/>
                </a:lnTo>
                <a:lnTo>
                  <a:pt x="361" y="115"/>
                </a:lnTo>
                <a:lnTo>
                  <a:pt x="361" y="135"/>
                </a:lnTo>
                <a:lnTo>
                  <a:pt x="372" y="158"/>
                </a:lnTo>
                <a:lnTo>
                  <a:pt x="395" y="201"/>
                </a:lnTo>
                <a:lnTo>
                  <a:pt x="410" y="236"/>
                </a:lnTo>
                <a:lnTo>
                  <a:pt x="407" y="271"/>
                </a:lnTo>
                <a:lnTo>
                  <a:pt x="387" y="305"/>
                </a:lnTo>
                <a:lnTo>
                  <a:pt x="344" y="363"/>
                </a:lnTo>
                <a:lnTo>
                  <a:pt x="337" y="348"/>
                </a:lnTo>
                <a:lnTo>
                  <a:pt x="318" y="353"/>
                </a:lnTo>
                <a:lnTo>
                  <a:pt x="298" y="353"/>
                </a:lnTo>
                <a:lnTo>
                  <a:pt x="293" y="383"/>
                </a:lnTo>
                <a:lnTo>
                  <a:pt x="271" y="395"/>
                </a:lnTo>
                <a:lnTo>
                  <a:pt x="252" y="371"/>
                </a:lnTo>
                <a:lnTo>
                  <a:pt x="224" y="371"/>
                </a:lnTo>
                <a:lnTo>
                  <a:pt x="206" y="411"/>
                </a:lnTo>
                <a:lnTo>
                  <a:pt x="189" y="437"/>
                </a:lnTo>
                <a:lnTo>
                  <a:pt x="163" y="450"/>
                </a:lnTo>
                <a:lnTo>
                  <a:pt x="132" y="430"/>
                </a:lnTo>
                <a:lnTo>
                  <a:pt x="125" y="383"/>
                </a:lnTo>
                <a:lnTo>
                  <a:pt x="100" y="348"/>
                </a:lnTo>
                <a:lnTo>
                  <a:pt x="54" y="317"/>
                </a:lnTo>
                <a:lnTo>
                  <a:pt x="24" y="271"/>
                </a:lnTo>
                <a:lnTo>
                  <a:pt x="24" y="236"/>
                </a:lnTo>
                <a:lnTo>
                  <a:pt x="11" y="205"/>
                </a:lnTo>
                <a:lnTo>
                  <a:pt x="0" y="185"/>
                </a:lnTo>
                <a:lnTo>
                  <a:pt x="11" y="165"/>
                </a:lnTo>
                <a:lnTo>
                  <a:pt x="34" y="158"/>
                </a:lnTo>
                <a:lnTo>
                  <a:pt x="51" y="151"/>
                </a:lnTo>
                <a:lnTo>
                  <a:pt x="69" y="127"/>
                </a:lnTo>
                <a:lnTo>
                  <a:pt x="74" y="104"/>
                </a:lnTo>
                <a:lnTo>
                  <a:pt x="92" y="41"/>
                </a:lnTo>
                <a:lnTo>
                  <a:pt x="100" y="34"/>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0" name="Freeform 80"/>
          <p:cNvSpPr>
            <a:spLocks/>
          </p:cNvSpPr>
          <p:nvPr/>
        </p:nvSpPr>
        <p:spPr bwMode="auto">
          <a:xfrm>
            <a:off x="3843646" y="2947755"/>
            <a:ext cx="222762" cy="266327"/>
          </a:xfrm>
          <a:custGeom>
            <a:avLst/>
            <a:gdLst>
              <a:gd name="T0" fmla="*/ 2147483647 w 342"/>
              <a:gd name="T1" fmla="*/ 0 h 441"/>
              <a:gd name="T2" fmla="*/ 2147483647 w 342"/>
              <a:gd name="T3" fmla="*/ 2147483647 h 441"/>
              <a:gd name="T4" fmla="*/ 2147483647 w 342"/>
              <a:gd name="T5" fmla="*/ 2147483647 h 441"/>
              <a:gd name="T6" fmla="*/ 2147483647 w 342"/>
              <a:gd name="T7" fmla="*/ 2147483647 h 441"/>
              <a:gd name="T8" fmla="*/ 2147483647 w 342"/>
              <a:gd name="T9" fmla="*/ 2147483647 h 441"/>
              <a:gd name="T10" fmla="*/ 2147483647 w 342"/>
              <a:gd name="T11" fmla="*/ 2147483647 h 441"/>
              <a:gd name="T12" fmla="*/ 2147483647 w 342"/>
              <a:gd name="T13" fmla="*/ 2147483647 h 441"/>
              <a:gd name="T14" fmla="*/ 2147483647 w 342"/>
              <a:gd name="T15" fmla="*/ 2147483647 h 441"/>
              <a:gd name="T16" fmla="*/ 2147483647 w 342"/>
              <a:gd name="T17" fmla="*/ 2147483647 h 441"/>
              <a:gd name="T18" fmla="*/ 2147483647 w 342"/>
              <a:gd name="T19" fmla="*/ 2147483647 h 441"/>
              <a:gd name="T20" fmla="*/ 2147483647 w 342"/>
              <a:gd name="T21" fmla="*/ 2147483647 h 441"/>
              <a:gd name="T22" fmla="*/ 2147483647 w 342"/>
              <a:gd name="T23" fmla="*/ 2147483647 h 441"/>
              <a:gd name="T24" fmla="*/ 2147483647 w 342"/>
              <a:gd name="T25" fmla="*/ 2147483647 h 441"/>
              <a:gd name="T26" fmla="*/ 2147483647 w 342"/>
              <a:gd name="T27" fmla="*/ 2147483647 h 441"/>
              <a:gd name="T28" fmla="*/ 2147483647 w 342"/>
              <a:gd name="T29" fmla="*/ 2147483647 h 441"/>
              <a:gd name="T30" fmla="*/ 2147483647 w 342"/>
              <a:gd name="T31" fmla="*/ 2147483647 h 441"/>
              <a:gd name="T32" fmla="*/ 2147483647 w 342"/>
              <a:gd name="T33" fmla="*/ 2147483647 h 441"/>
              <a:gd name="T34" fmla="*/ 2147483647 w 342"/>
              <a:gd name="T35" fmla="*/ 2147483647 h 441"/>
              <a:gd name="T36" fmla="*/ 2147483647 w 342"/>
              <a:gd name="T37" fmla="*/ 2147483647 h 441"/>
              <a:gd name="T38" fmla="*/ 2147483647 w 342"/>
              <a:gd name="T39" fmla="*/ 2147483647 h 441"/>
              <a:gd name="T40" fmla="*/ 0 w 342"/>
              <a:gd name="T41" fmla="*/ 2147483647 h 441"/>
              <a:gd name="T42" fmla="*/ 2147483647 w 342"/>
              <a:gd name="T43" fmla="*/ 2147483647 h 441"/>
              <a:gd name="T44" fmla="*/ 2147483647 w 342"/>
              <a:gd name="T45" fmla="*/ 2147483647 h 441"/>
              <a:gd name="T46" fmla="*/ 2147483647 w 342"/>
              <a:gd name="T47" fmla="*/ 2147483647 h 441"/>
              <a:gd name="T48" fmla="*/ 2147483647 w 342"/>
              <a:gd name="T49" fmla="*/ 2147483647 h 441"/>
              <a:gd name="T50" fmla="*/ 2147483647 w 342"/>
              <a:gd name="T51" fmla="*/ 2147483647 h 441"/>
              <a:gd name="T52" fmla="*/ 2147483647 w 342"/>
              <a:gd name="T53" fmla="*/ 2147483647 h 441"/>
              <a:gd name="T54" fmla="*/ 2147483647 w 342"/>
              <a:gd name="T55" fmla="*/ 2147483647 h 441"/>
              <a:gd name="T56" fmla="*/ 2147483647 w 342"/>
              <a:gd name="T57" fmla="*/ 2147483647 h 441"/>
              <a:gd name="T58" fmla="*/ 2147483647 w 342"/>
              <a:gd name="T59" fmla="*/ 2147483647 h 441"/>
              <a:gd name="T60" fmla="*/ 2147483647 w 342"/>
              <a:gd name="T61" fmla="*/ 2147483647 h 441"/>
              <a:gd name="T62" fmla="*/ 2147483647 w 342"/>
              <a:gd name="T63" fmla="*/ 2147483647 h 441"/>
              <a:gd name="T64" fmla="*/ 2147483647 w 342"/>
              <a:gd name="T65" fmla="*/ 0 h 441"/>
              <a:gd name="T66" fmla="*/ 2147483647 w 342"/>
              <a:gd name="T67" fmla="*/ 0 h 4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2"/>
              <a:gd name="T103" fmla="*/ 0 h 441"/>
              <a:gd name="T104" fmla="*/ 342 w 342"/>
              <a:gd name="T105" fmla="*/ 441 h 4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2" h="441">
                <a:moveTo>
                  <a:pt x="94" y="0"/>
                </a:moveTo>
                <a:lnTo>
                  <a:pt x="214" y="7"/>
                </a:lnTo>
                <a:lnTo>
                  <a:pt x="236" y="7"/>
                </a:lnTo>
                <a:lnTo>
                  <a:pt x="255" y="22"/>
                </a:lnTo>
                <a:lnTo>
                  <a:pt x="298" y="58"/>
                </a:lnTo>
                <a:lnTo>
                  <a:pt x="318" y="65"/>
                </a:lnTo>
                <a:lnTo>
                  <a:pt x="336" y="81"/>
                </a:lnTo>
                <a:lnTo>
                  <a:pt x="342" y="96"/>
                </a:lnTo>
                <a:lnTo>
                  <a:pt x="314" y="142"/>
                </a:lnTo>
                <a:lnTo>
                  <a:pt x="268" y="193"/>
                </a:lnTo>
                <a:lnTo>
                  <a:pt x="255" y="236"/>
                </a:lnTo>
                <a:lnTo>
                  <a:pt x="255" y="305"/>
                </a:lnTo>
                <a:lnTo>
                  <a:pt x="236" y="371"/>
                </a:lnTo>
                <a:lnTo>
                  <a:pt x="194" y="441"/>
                </a:lnTo>
                <a:lnTo>
                  <a:pt x="171" y="441"/>
                </a:lnTo>
                <a:lnTo>
                  <a:pt x="148" y="411"/>
                </a:lnTo>
                <a:lnTo>
                  <a:pt x="116" y="387"/>
                </a:lnTo>
                <a:lnTo>
                  <a:pt x="94" y="395"/>
                </a:lnTo>
                <a:lnTo>
                  <a:pt x="54" y="417"/>
                </a:lnTo>
                <a:lnTo>
                  <a:pt x="23" y="430"/>
                </a:lnTo>
                <a:lnTo>
                  <a:pt x="0" y="414"/>
                </a:lnTo>
                <a:lnTo>
                  <a:pt x="16" y="368"/>
                </a:lnTo>
                <a:lnTo>
                  <a:pt x="54" y="305"/>
                </a:lnTo>
                <a:lnTo>
                  <a:pt x="77" y="275"/>
                </a:lnTo>
                <a:lnTo>
                  <a:pt x="81" y="236"/>
                </a:lnTo>
                <a:lnTo>
                  <a:pt x="62" y="205"/>
                </a:lnTo>
                <a:lnTo>
                  <a:pt x="39" y="162"/>
                </a:lnTo>
                <a:lnTo>
                  <a:pt x="31" y="139"/>
                </a:lnTo>
                <a:lnTo>
                  <a:pt x="28" y="120"/>
                </a:lnTo>
                <a:lnTo>
                  <a:pt x="28" y="100"/>
                </a:lnTo>
                <a:lnTo>
                  <a:pt x="35" y="81"/>
                </a:lnTo>
                <a:lnTo>
                  <a:pt x="62" y="26"/>
                </a:lnTo>
                <a:lnTo>
                  <a:pt x="81" y="0"/>
                </a:lnTo>
                <a:lnTo>
                  <a:pt x="94" y="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1" name="Freeform 81"/>
          <p:cNvSpPr>
            <a:spLocks/>
          </p:cNvSpPr>
          <p:nvPr/>
        </p:nvSpPr>
        <p:spPr bwMode="auto">
          <a:xfrm>
            <a:off x="3843646" y="2947755"/>
            <a:ext cx="222762" cy="266327"/>
          </a:xfrm>
          <a:custGeom>
            <a:avLst/>
            <a:gdLst>
              <a:gd name="T0" fmla="*/ 2147483647 w 342"/>
              <a:gd name="T1" fmla="*/ 0 h 441"/>
              <a:gd name="T2" fmla="*/ 2147483647 w 342"/>
              <a:gd name="T3" fmla="*/ 2147483647 h 441"/>
              <a:gd name="T4" fmla="*/ 2147483647 w 342"/>
              <a:gd name="T5" fmla="*/ 2147483647 h 441"/>
              <a:gd name="T6" fmla="*/ 2147483647 w 342"/>
              <a:gd name="T7" fmla="*/ 2147483647 h 441"/>
              <a:gd name="T8" fmla="*/ 2147483647 w 342"/>
              <a:gd name="T9" fmla="*/ 2147483647 h 441"/>
              <a:gd name="T10" fmla="*/ 2147483647 w 342"/>
              <a:gd name="T11" fmla="*/ 2147483647 h 441"/>
              <a:gd name="T12" fmla="*/ 2147483647 w 342"/>
              <a:gd name="T13" fmla="*/ 2147483647 h 441"/>
              <a:gd name="T14" fmla="*/ 2147483647 w 342"/>
              <a:gd name="T15" fmla="*/ 2147483647 h 441"/>
              <a:gd name="T16" fmla="*/ 2147483647 w 342"/>
              <a:gd name="T17" fmla="*/ 2147483647 h 441"/>
              <a:gd name="T18" fmla="*/ 2147483647 w 342"/>
              <a:gd name="T19" fmla="*/ 2147483647 h 441"/>
              <a:gd name="T20" fmla="*/ 2147483647 w 342"/>
              <a:gd name="T21" fmla="*/ 2147483647 h 441"/>
              <a:gd name="T22" fmla="*/ 2147483647 w 342"/>
              <a:gd name="T23" fmla="*/ 2147483647 h 441"/>
              <a:gd name="T24" fmla="*/ 2147483647 w 342"/>
              <a:gd name="T25" fmla="*/ 2147483647 h 441"/>
              <a:gd name="T26" fmla="*/ 2147483647 w 342"/>
              <a:gd name="T27" fmla="*/ 2147483647 h 441"/>
              <a:gd name="T28" fmla="*/ 2147483647 w 342"/>
              <a:gd name="T29" fmla="*/ 2147483647 h 441"/>
              <a:gd name="T30" fmla="*/ 2147483647 w 342"/>
              <a:gd name="T31" fmla="*/ 2147483647 h 441"/>
              <a:gd name="T32" fmla="*/ 2147483647 w 342"/>
              <a:gd name="T33" fmla="*/ 2147483647 h 441"/>
              <a:gd name="T34" fmla="*/ 2147483647 w 342"/>
              <a:gd name="T35" fmla="*/ 2147483647 h 441"/>
              <a:gd name="T36" fmla="*/ 2147483647 w 342"/>
              <a:gd name="T37" fmla="*/ 2147483647 h 441"/>
              <a:gd name="T38" fmla="*/ 2147483647 w 342"/>
              <a:gd name="T39" fmla="*/ 2147483647 h 441"/>
              <a:gd name="T40" fmla="*/ 0 w 342"/>
              <a:gd name="T41" fmla="*/ 2147483647 h 441"/>
              <a:gd name="T42" fmla="*/ 2147483647 w 342"/>
              <a:gd name="T43" fmla="*/ 2147483647 h 441"/>
              <a:gd name="T44" fmla="*/ 2147483647 w 342"/>
              <a:gd name="T45" fmla="*/ 2147483647 h 441"/>
              <a:gd name="T46" fmla="*/ 2147483647 w 342"/>
              <a:gd name="T47" fmla="*/ 2147483647 h 441"/>
              <a:gd name="T48" fmla="*/ 2147483647 w 342"/>
              <a:gd name="T49" fmla="*/ 2147483647 h 441"/>
              <a:gd name="T50" fmla="*/ 2147483647 w 342"/>
              <a:gd name="T51" fmla="*/ 2147483647 h 441"/>
              <a:gd name="T52" fmla="*/ 2147483647 w 342"/>
              <a:gd name="T53" fmla="*/ 2147483647 h 441"/>
              <a:gd name="T54" fmla="*/ 2147483647 w 342"/>
              <a:gd name="T55" fmla="*/ 2147483647 h 441"/>
              <a:gd name="T56" fmla="*/ 2147483647 w 342"/>
              <a:gd name="T57" fmla="*/ 2147483647 h 441"/>
              <a:gd name="T58" fmla="*/ 2147483647 w 342"/>
              <a:gd name="T59" fmla="*/ 2147483647 h 441"/>
              <a:gd name="T60" fmla="*/ 2147483647 w 342"/>
              <a:gd name="T61" fmla="*/ 2147483647 h 441"/>
              <a:gd name="T62" fmla="*/ 2147483647 w 342"/>
              <a:gd name="T63" fmla="*/ 2147483647 h 441"/>
              <a:gd name="T64" fmla="*/ 2147483647 w 342"/>
              <a:gd name="T65" fmla="*/ 0 h 441"/>
              <a:gd name="T66" fmla="*/ 2147483647 w 342"/>
              <a:gd name="T67" fmla="*/ 0 h 4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2"/>
              <a:gd name="T103" fmla="*/ 0 h 441"/>
              <a:gd name="T104" fmla="*/ 342 w 342"/>
              <a:gd name="T105" fmla="*/ 441 h 4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2" h="441">
                <a:moveTo>
                  <a:pt x="94" y="0"/>
                </a:moveTo>
                <a:lnTo>
                  <a:pt x="214" y="7"/>
                </a:lnTo>
                <a:lnTo>
                  <a:pt x="236" y="7"/>
                </a:lnTo>
                <a:lnTo>
                  <a:pt x="255" y="22"/>
                </a:lnTo>
                <a:lnTo>
                  <a:pt x="298" y="58"/>
                </a:lnTo>
                <a:lnTo>
                  <a:pt x="318" y="65"/>
                </a:lnTo>
                <a:lnTo>
                  <a:pt x="336" y="81"/>
                </a:lnTo>
                <a:lnTo>
                  <a:pt x="342" y="96"/>
                </a:lnTo>
                <a:lnTo>
                  <a:pt x="314" y="142"/>
                </a:lnTo>
                <a:lnTo>
                  <a:pt x="268" y="193"/>
                </a:lnTo>
                <a:lnTo>
                  <a:pt x="255" y="236"/>
                </a:lnTo>
                <a:lnTo>
                  <a:pt x="255" y="305"/>
                </a:lnTo>
                <a:lnTo>
                  <a:pt x="236" y="371"/>
                </a:lnTo>
                <a:lnTo>
                  <a:pt x="194" y="441"/>
                </a:lnTo>
                <a:lnTo>
                  <a:pt x="171" y="441"/>
                </a:lnTo>
                <a:lnTo>
                  <a:pt x="148" y="411"/>
                </a:lnTo>
                <a:lnTo>
                  <a:pt x="116" y="387"/>
                </a:lnTo>
                <a:lnTo>
                  <a:pt x="94" y="395"/>
                </a:lnTo>
                <a:lnTo>
                  <a:pt x="54" y="417"/>
                </a:lnTo>
                <a:lnTo>
                  <a:pt x="23" y="430"/>
                </a:lnTo>
                <a:lnTo>
                  <a:pt x="0" y="414"/>
                </a:lnTo>
                <a:lnTo>
                  <a:pt x="16" y="368"/>
                </a:lnTo>
                <a:lnTo>
                  <a:pt x="54" y="305"/>
                </a:lnTo>
                <a:lnTo>
                  <a:pt x="77" y="275"/>
                </a:lnTo>
                <a:lnTo>
                  <a:pt x="81" y="236"/>
                </a:lnTo>
                <a:lnTo>
                  <a:pt x="62" y="205"/>
                </a:lnTo>
                <a:lnTo>
                  <a:pt x="39" y="162"/>
                </a:lnTo>
                <a:lnTo>
                  <a:pt x="31" y="139"/>
                </a:lnTo>
                <a:lnTo>
                  <a:pt x="28" y="120"/>
                </a:lnTo>
                <a:lnTo>
                  <a:pt x="28" y="100"/>
                </a:lnTo>
                <a:lnTo>
                  <a:pt x="35" y="81"/>
                </a:lnTo>
                <a:lnTo>
                  <a:pt x="62" y="26"/>
                </a:lnTo>
                <a:lnTo>
                  <a:pt x="81" y="0"/>
                </a:lnTo>
                <a:lnTo>
                  <a:pt x="94"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2" name="Freeform 82"/>
          <p:cNvSpPr>
            <a:spLocks/>
          </p:cNvSpPr>
          <p:nvPr/>
        </p:nvSpPr>
        <p:spPr bwMode="auto">
          <a:xfrm>
            <a:off x="3695138" y="5130829"/>
            <a:ext cx="329126" cy="262292"/>
          </a:xfrm>
          <a:custGeom>
            <a:avLst/>
            <a:gdLst>
              <a:gd name="T0" fmla="*/ 0 w 512"/>
              <a:gd name="T1" fmla="*/ 2147483647 h 433"/>
              <a:gd name="T2" fmla="*/ 2147483647 w 512"/>
              <a:gd name="T3" fmla="*/ 2147483647 h 433"/>
              <a:gd name="T4" fmla="*/ 2147483647 w 512"/>
              <a:gd name="T5" fmla="*/ 2147483647 h 433"/>
              <a:gd name="T6" fmla="*/ 2147483647 w 512"/>
              <a:gd name="T7" fmla="*/ 2147483647 h 433"/>
              <a:gd name="T8" fmla="*/ 2147483647 w 512"/>
              <a:gd name="T9" fmla="*/ 2147483647 h 433"/>
              <a:gd name="T10" fmla="*/ 2147483647 w 512"/>
              <a:gd name="T11" fmla="*/ 2147483647 h 433"/>
              <a:gd name="T12" fmla="*/ 2147483647 w 512"/>
              <a:gd name="T13" fmla="*/ 2147483647 h 433"/>
              <a:gd name="T14" fmla="*/ 2147483647 w 512"/>
              <a:gd name="T15" fmla="*/ 2147483647 h 433"/>
              <a:gd name="T16" fmla="*/ 2147483647 w 512"/>
              <a:gd name="T17" fmla="*/ 2147483647 h 433"/>
              <a:gd name="T18" fmla="*/ 2147483647 w 512"/>
              <a:gd name="T19" fmla="*/ 2147483647 h 433"/>
              <a:gd name="T20" fmla="*/ 2147483647 w 512"/>
              <a:gd name="T21" fmla="*/ 2147483647 h 433"/>
              <a:gd name="T22" fmla="*/ 2147483647 w 512"/>
              <a:gd name="T23" fmla="*/ 2147483647 h 433"/>
              <a:gd name="T24" fmla="*/ 2147483647 w 512"/>
              <a:gd name="T25" fmla="*/ 2147483647 h 433"/>
              <a:gd name="T26" fmla="*/ 2147483647 w 512"/>
              <a:gd name="T27" fmla="*/ 2147483647 h 433"/>
              <a:gd name="T28" fmla="*/ 2147483647 w 512"/>
              <a:gd name="T29" fmla="*/ 2147483647 h 433"/>
              <a:gd name="T30" fmla="*/ 2147483647 w 512"/>
              <a:gd name="T31" fmla="*/ 2147483647 h 433"/>
              <a:gd name="T32" fmla="*/ 2147483647 w 512"/>
              <a:gd name="T33" fmla="*/ 2147483647 h 433"/>
              <a:gd name="T34" fmla="*/ 2147483647 w 512"/>
              <a:gd name="T35" fmla="*/ 2147483647 h 433"/>
              <a:gd name="T36" fmla="*/ 2147483647 w 512"/>
              <a:gd name="T37" fmla="*/ 2147483647 h 433"/>
              <a:gd name="T38" fmla="*/ 2147483647 w 512"/>
              <a:gd name="T39" fmla="*/ 2147483647 h 433"/>
              <a:gd name="T40" fmla="*/ 2147483647 w 512"/>
              <a:gd name="T41" fmla="*/ 2147483647 h 433"/>
              <a:gd name="T42" fmla="*/ 2147483647 w 512"/>
              <a:gd name="T43" fmla="*/ 2147483647 h 433"/>
              <a:gd name="T44" fmla="*/ 2147483647 w 512"/>
              <a:gd name="T45" fmla="*/ 2147483647 h 433"/>
              <a:gd name="T46" fmla="*/ 2147483647 w 512"/>
              <a:gd name="T47" fmla="*/ 2147483647 h 433"/>
              <a:gd name="T48" fmla="*/ 2147483647 w 512"/>
              <a:gd name="T49" fmla="*/ 0 h 433"/>
              <a:gd name="T50" fmla="*/ 2147483647 w 512"/>
              <a:gd name="T51" fmla="*/ 2147483647 h 433"/>
              <a:gd name="T52" fmla="*/ 2147483647 w 512"/>
              <a:gd name="T53" fmla="*/ 2147483647 h 433"/>
              <a:gd name="T54" fmla="*/ 2147483647 w 512"/>
              <a:gd name="T55" fmla="*/ 2147483647 h 433"/>
              <a:gd name="T56" fmla="*/ 2147483647 w 512"/>
              <a:gd name="T57" fmla="*/ 2147483647 h 433"/>
              <a:gd name="T58" fmla="*/ 2147483647 w 512"/>
              <a:gd name="T59" fmla="*/ 2147483647 h 433"/>
              <a:gd name="T60" fmla="*/ 2147483647 w 512"/>
              <a:gd name="T61" fmla="*/ 2147483647 h 433"/>
              <a:gd name="T62" fmla="*/ 0 w 512"/>
              <a:gd name="T63" fmla="*/ 2147483647 h 433"/>
              <a:gd name="T64" fmla="*/ 2147483647 w 512"/>
              <a:gd name="T65" fmla="*/ 2147483647 h 433"/>
              <a:gd name="T66" fmla="*/ 2147483647 w 512"/>
              <a:gd name="T67" fmla="*/ 2147483647 h 433"/>
              <a:gd name="T68" fmla="*/ 2147483647 w 512"/>
              <a:gd name="T69" fmla="*/ 2147483647 h 433"/>
              <a:gd name="T70" fmla="*/ 0 w 512"/>
              <a:gd name="T71" fmla="*/ 2147483647 h 4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2"/>
              <a:gd name="T109" fmla="*/ 0 h 433"/>
              <a:gd name="T110" fmla="*/ 512 w 512"/>
              <a:gd name="T111" fmla="*/ 433 h 4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2" h="433">
                <a:moveTo>
                  <a:pt x="0" y="403"/>
                </a:moveTo>
                <a:lnTo>
                  <a:pt x="8" y="400"/>
                </a:lnTo>
                <a:lnTo>
                  <a:pt x="32" y="400"/>
                </a:lnTo>
                <a:lnTo>
                  <a:pt x="70" y="410"/>
                </a:lnTo>
                <a:lnTo>
                  <a:pt x="112" y="414"/>
                </a:lnTo>
                <a:lnTo>
                  <a:pt x="152" y="423"/>
                </a:lnTo>
                <a:lnTo>
                  <a:pt x="233" y="430"/>
                </a:lnTo>
                <a:lnTo>
                  <a:pt x="280" y="433"/>
                </a:lnTo>
                <a:lnTo>
                  <a:pt x="338" y="430"/>
                </a:lnTo>
                <a:lnTo>
                  <a:pt x="396" y="410"/>
                </a:lnTo>
                <a:lnTo>
                  <a:pt x="443" y="387"/>
                </a:lnTo>
                <a:lnTo>
                  <a:pt x="482" y="364"/>
                </a:lnTo>
                <a:lnTo>
                  <a:pt x="512" y="344"/>
                </a:lnTo>
                <a:lnTo>
                  <a:pt x="482" y="265"/>
                </a:lnTo>
                <a:lnTo>
                  <a:pt x="488" y="206"/>
                </a:lnTo>
                <a:lnTo>
                  <a:pt x="478" y="179"/>
                </a:lnTo>
                <a:lnTo>
                  <a:pt x="440" y="179"/>
                </a:lnTo>
                <a:lnTo>
                  <a:pt x="424" y="159"/>
                </a:lnTo>
                <a:lnTo>
                  <a:pt x="416" y="128"/>
                </a:lnTo>
                <a:lnTo>
                  <a:pt x="388" y="93"/>
                </a:lnTo>
                <a:lnTo>
                  <a:pt x="345" y="72"/>
                </a:lnTo>
                <a:lnTo>
                  <a:pt x="284" y="72"/>
                </a:lnTo>
                <a:lnTo>
                  <a:pt x="256" y="57"/>
                </a:lnTo>
                <a:lnTo>
                  <a:pt x="222" y="11"/>
                </a:lnTo>
                <a:lnTo>
                  <a:pt x="187" y="0"/>
                </a:lnTo>
                <a:lnTo>
                  <a:pt x="97" y="4"/>
                </a:lnTo>
                <a:lnTo>
                  <a:pt x="109" y="4"/>
                </a:lnTo>
                <a:lnTo>
                  <a:pt x="58" y="97"/>
                </a:lnTo>
                <a:lnTo>
                  <a:pt x="43" y="179"/>
                </a:lnTo>
                <a:lnTo>
                  <a:pt x="55" y="252"/>
                </a:lnTo>
                <a:lnTo>
                  <a:pt x="35" y="272"/>
                </a:lnTo>
                <a:lnTo>
                  <a:pt x="0" y="272"/>
                </a:lnTo>
                <a:lnTo>
                  <a:pt x="15" y="299"/>
                </a:lnTo>
                <a:lnTo>
                  <a:pt x="20" y="353"/>
                </a:lnTo>
                <a:lnTo>
                  <a:pt x="5" y="403"/>
                </a:lnTo>
                <a:lnTo>
                  <a:pt x="0" y="403"/>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3" name="Freeform 83"/>
          <p:cNvSpPr>
            <a:spLocks/>
          </p:cNvSpPr>
          <p:nvPr/>
        </p:nvSpPr>
        <p:spPr bwMode="auto">
          <a:xfrm>
            <a:off x="3695138" y="5130829"/>
            <a:ext cx="329126" cy="262292"/>
          </a:xfrm>
          <a:custGeom>
            <a:avLst/>
            <a:gdLst>
              <a:gd name="T0" fmla="*/ 0 w 512"/>
              <a:gd name="T1" fmla="*/ 2147483647 h 433"/>
              <a:gd name="T2" fmla="*/ 2147483647 w 512"/>
              <a:gd name="T3" fmla="*/ 2147483647 h 433"/>
              <a:gd name="T4" fmla="*/ 2147483647 w 512"/>
              <a:gd name="T5" fmla="*/ 2147483647 h 433"/>
              <a:gd name="T6" fmla="*/ 2147483647 w 512"/>
              <a:gd name="T7" fmla="*/ 2147483647 h 433"/>
              <a:gd name="T8" fmla="*/ 2147483647 w 512"/>
              <a:gd name="T9" fmla="*/ 2147483647 h 433"/>
              <a:gd name="T10" fmla="*/ 2147483647 w 512"/>
              <a:gd name="T11" fmla="*/ 2147483647 h 433"/>
              <a:gd name="T12" fmla="*/ 2147483647 w 512"/>
              <a:gd name="T13" fmla="*/ 2147483647 h 433"/>
              <a:gd name="T14" fmla="*/ 2147483647 w 512"/>
              <a:gd name="T15" fmla="*/ 2147483647 h 433"/>
              <a:gd name="T16" fmla="*/ 2147483647 w 512"/>
              <a:gd name="T17" fmla="*/ 2147483647 h 433"/>
              <a:gd name="T18" fmla="*/ 2147483647 w 512"/>
              <a:gd name="T19" fmla="*/ 2147483647 h 433"/>
              <a:gd name="T20" fmla="*/ 2147483647 w 512"/>
              <a:gd name="T21" fmla="*/ 2147483647 h 433"/>
              <a:gd name="T22" fmla="*/ 2147483647 w 512"/>
              <a:gd name="T23" fmla="*/ 2147483647 h 433"/>
              <a:gd name="T24" fmla="*/ 2147483647 w 512"/>
              <a:gd name="T25" fmla="*/ 2147483647 h 433"/>
              <a:gd name="T26" fmla="*/ 2147483647 w 512"/>
              <a:gd name="T27" fmla="*/ 2147483647 h 433"/>
              <a:gd name="T28" fmla="*/ 2147483647 w 512"/>
              <a:gd name="T29" fmla="*/ 2147483647 h 433"/>
              <a:gd name="T30" fmla="*/ 2147483647 w 512"/>
              <a:gd name="T31" fmla="*/ 2147483647 h 433"/>
              <a:gd name="T32" fmla="*/ 2147483647 w 512"/>
              <a:gd name="T33" fmla="*/ 2147483647 h 433"/>
              <a:gd name="T34" fmla="*/ 2147483647 w 512"/>
              <a:gd name="T35" fmla="*/ 2147483647 h 433"/>
              <a:gd name="T36" fmla="*/ 2147483647 w 512"/>
              <a:gd name="T37" fmla="*/ 2147483647 h 433"/>
              <a:gd name="T38" fmla="*/ 2147483647 w 512"/>
              <a:gd name="T39" fmla="*/ 2147483647 h 433"/>
              <a:gd name="T40" fmla="*/ 2147483647 w 512"/>
              <a:gd name="T41" fmla="*/ 2147483647 h 433"/>
              <a:gd name="T42" fmla="*/ 2147483647 w 512"/>
              <a:gd name="T43" fmla="*/ 2147483647 h 433"/>
              <a:gd name="T44" fmla="*/ 2147483647 w 512"/>
              <a:gd name="T45" fmla="*/ 2147483647 h 433"/>
              <a:gd name="T46" fmla="*/ 2147483647 w 512"/>
              <a:gd name="T47" fmla="*/ 2147483647 h 433"/>
              <a:gd name="T48" fmla="*/ 2147483647 w 512"/>
              <a:gd name="T49" fmla="*/ 0 h 433"/>
              <a:gd name="T50" fmla="*/ 2147483647 w 512"/>
              <a:gd name="T51" fmla="*/ 2147483647 h 433"/>
              <a:gd name="T52" fmla="*/ 2147483647 w 512"/>
              <a:gd name="T53" fmla="*/ 2147483647 h 433"/>
              <a:gd name="T54" fmla="*/ 2147483647 w 512"/>
              <a:gd name="T55" fmla="*/ 2147483647 h 433"/>
              <a:gd name="T56" fmla="*/ 2147483647 w 512"/>
              <a:gd name="T57" fmla="*/ 2147483647 h 433"/>
              <a:gd name="T58" fmla="*/ 2147483647 w 512"/>
              <a:gd name="T59" fmla="*/ 2147483647 h 433"/>
              <a:gd name="T60" fmla="*/ 2147483647 w 512"/>
              <a:gd name="T61" fmla="*/ 2147483647 h 433"/>
              <a:gd name="T62" fmla="*/ 0 w 512"/>
              <a:gd name="T63" fmla="*/ 2147483647 h 433"/>
              <a:gd name="T64" fmla="*/ 2147483647 w 512"/>
              <a:gd name="T65" fmla="*/ 2147483647 h 433"/>
              <a:gd name="T66" fmla="*/ 2147483647 w 512"/>
              <a:gd name="T67" fmla="*/ 2147483647 h 433"/>
              <a:gd name="T68" fmla="*/ 2147483647 w 512"/>
              <a:gd name="T69" fmla="*/ 2147483647 h 433"/>
              <a:gd name="T70" fmla="*/ 0 w 512"/>
              <a:gd name="T71" fmla="*/ 2147483647 h 4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2"/>
              <a:gd name="T109" fmla="*/ 0 h 433"/>
              <a:gd name="T110" fmla="*/ 512 w 512"/>
              <a:gd name="T111" fmla="*/ 433 h 4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2" h="433">
                <a:moveTo>
                  <a:pt x="0" y="403"/>
                </a:moveTo>
                <a:lnTo>
                  <a:pt x="8" y="400"/>
                </a:lnTo>
                <a:lnTo>
                  <a:pt x="32" y="400"/>
                </a:lnTo>
                <a:lnTo>
                  <a:pt x="70" y="410"/>
                </a:lnTo>
                <a:lnTo>
                  <a:pt x="112" y="414"/>
                </a:lnTo>
                <a:lnTo>
                  <a:pt x="152" y="423"/>
                </a:lnTo>
                <a:lnTo>
                  <a:pt x="233" y="430"/>
                </a:lnTo>
                <a:lnTo>
                  <a:pt x="280" y="433"/>
                </a:lnTo>
                <a:lnTo>
                  <a:pt x="338" y="430"/>
                </a:lnTo>
                <a:lnTo>
                  <a:pt x="396" y="410"/>
                </a:lnTo>
                <a:lnTo>
                  <a:pt x="443" y="387"/>
                </a:lnTo>
                <a:lnTo>
                  <a:pt x="482" y="364"/>
                </a:lnTo>
                <a:lnTo>
                  <a:pt x="512" y="344"/>
                </a:lnTo>
                <a:lnTo>
                  <a:pt x="482" y="265"/>
                </a:lnTo>
                <a:lnTo>
                  <a:pt x="488" y="206"/>
                </a:lnTo>
                <a:lnTo>
                  <a:pt x="478" y="179"/>
                </a:lnTo>
                <a:lnTo>
                  <a:pt x="440" y="179"/>
                </a:lnTo>
                <a:lnTo>
                  <a:pt x="424" y="159"/>
                </a:lnTo>
                <a:lnTo>
                  <a:pt x="416" y="128"/>
                </a:lnTo>
                <a:lnTo>
                  <a:pt x="388" y="93"/>
                </a:lnTo>
                <a:lnTo>
                  <a:pt x="345" y="72"/>
                </a:lnTo>
                <a:lnTo>
                  <a:pt x="284" y="72"/>
                </a:lnTo>
                <a:lnTo>
                  <a:pt x="256" y="57"/>
                </a:lnTo>
                <a:lnTo>
                  <a:pt x="222" y="11"/>
                </a:lnTo>
                <a:lnTo>
                  <a:pt x="187" y="0"/>
                </a:lnTo>
                <a:lnTo>
                  <a:pt x="97" y="4"/>
                </a:lnTo>
                <a:lnTo>
                  <a:pt x="109" y="4"/>
                </a:lnTo>
                <a:lnTo>
                  <a:pt x="58" y="97"/>
                </a:lnTo>
                <a:lnTo>
                  <a:pt x="43" y="179"/>
                </a:lnTo>
                <a:lnTo>
                  <a:pt x="55" y="252"/>
                </a:lnTo>
                <a:lnTo>
                  <a:pt x="35" y="272"/>
                </a:lnTo>
                <a:lnTo>
                  <a:pt x="0" y="272"/>
                </a:lnTo>
                <a:lnTo>
                  <a:pt x="15" y="299"/>
                </a:lnTo>
                <a:lnTo>
                  <a:pt x="20" y="353"/>
                </a:lnTo>
                <a:lnTo>
                  <a:pt x="5" y="403"/>
                </a:lnTo>
                <a:lnTo>
                  <a:pt x="0" y="403"/>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4" name="Freeform 84"/>
          <p:cNvSpPr>
            <a:spLocks/>
          </p:cNvSpPr>
          <p:nvPr/>
        </p:nvSpPr>
        <p:spPr bwMode="auto">
          <a:xfrm>
            <a:off x="3474384" y="4505363"/>
            <a:ext cx="485662" cy="460019"/>
          </a:xfrm>
          <a:custGeom>
            <a:avLst/>
            <a:gdLst>
              <a:gd name="T0" fmla="*/ 2147483647 w 755"/>
              <a:gd name="T1" fmla="*/ 2147483647 h 760"/>
              <a:gd name="T2" fmla="*/ 2147483647 w 755"/>
              <a:gd name="T3" fmla="*/ 2147483647 h 760"/>
              <a:gd name="T4" fmla="*/ 2147483647 w 755"/>
              <a:gd name="T5" fmla="*/ 2147483647 h 760"/>
              <a:gd name="T6" fmla="*/ 2147483647 w 755"/>
              <a:gd name="T7" fmla="*/ 2147483647 h 760"/>
              <a:gd name="T8" fmla="*/ 2147483647 w 755"/>
              <a:gd name="T9" fmla="*/ 2147483647 h 760"/>
              <a:gd name="T10" fmla="*/ 2147483647 w 755"/>
              <a:gd name="T11" fmla="*/ 2147483647 h 760"/>
              <a:gd name="T12" fmla="*/ 2147483647 w 755"/>
              <a:gd name="T13" fmla="*/ 2147483647 h 760"/>
              <a:gd name="T14" fmla="*/ 2147483647 w 755"/>
              <a:gd name="T15" fmla="*/ 2147483647 h 760"/>
              <a:gd name="T16" fmla="*/ 2147483647 w 755"/>
              <a:gd name="T17" fmla="*/ 2147483647 h 760"/>
              <a:gd name="T18" fmla="*/ 2147483647 w 755"/>
              <a:gd name="T19" fmla="*/ 2147483647 h 760"/>
              <a:gd name="T20" fmla="*/ 2147483647 w 755"/>
              <a:gd name="T21" fmla="*/ 2147483647 h 760"/>
              <a:gd name="T22" fmla="*/ 2147483647 w 755"/>
              <a:gd name="T23" fmla="*/ 2147483647 h 760"/>
              <a:gd name="T24" fmla="*/ 2147483647 w 755"/>
              <a:gd name="T25" fmla="*/ 2147483647 h 760"/>
              <a:gd name="T26" fmla="*/ 2147483647 w 755"/>
              <a:gd name="T27" fmla="*/ 2147483647 h 760"/>
              <a:gd name="T28" fmla="*/ 2147483647 w 755"/>
              <a:gd name="T29" fmla="*/ 2147483647 h 760"/>
              <a:gd name="T30" fmla="*/ 2147483647 w 755"/>
              <a:gd name="T31" fmla="*/ 2147483647 h 760"/>
              <a:gd name="T32" fmla="*/ 2147483647 w 755"/>
              <a:gd name="T33" fmla="*/ 2147483647 h 760"/>
              <a:gd name="T34" fmla="*/ 2147483647 w 755"/>
              <a:gd name="T35" fmla="*/ 2147483647 h 760"/>
              <a:gd name="T36" fmla="*/ 2147483647 w 755"/>
              <a:gd name="T37" fmla="*/ 2147483647 h 760"/>
              <a:gd name="T38" fmla="*/ 2147483647 w 755"/>
              <a:gd name="T39" fmla="*/ 2147483647 h 760"/>
              <a:gd name="T40" fmla="*/ 2147483647 w 755"/>
              <a:gd name="T41" fmla="*/ 2147483647 h 760"/>
              <a:gd name="T42" fmla="*/ 2147483647 w 755"/>
              <a:gd name="T43" fmla="*/ 2147483647 h 760"/>
              <a:gd name="T44" fmla="*/ 2147483647 w 755"/>
              <a:gd name="T45" fmla="*/ 2147483647 h 760"/>
              <a:gd name="T46" fmla="*/ 2147483647 w 755"/>
              <a:gd name="T47" fmla="*/ 2147483647 h 760"/>
              <a:gd name="T48" fmla="*/ 0 w 755"/>
              <a:gd name="T49" fmla="*/ 2147483647 h 760"/>
              <a:gd name="T50" fmla="*/ 0 w 755"/>
              <a:gd name="T51" fmla="*/ 2147483647 h 760"/>
              <a:gd name="T52" fmla="*/ 2147483647 w 755"/>
              <a:gd name="T53" fmla="*/ 2147483647 h 760"/>
              <a:gd name="T54" fmla="*/ 2147483647 w 755"/>
              <a:gd name="T55" fmla="*/ 2147483647 h 760"/>
              <a:gd name="T56" fmla="*/ 2147483647 w 755"/>
              <a:gd name="T57" fmla="*/ 2147483647 h 760"/>
              <a:gd name="T58" fmla="*/ 2147483647 w 755"/>
              <a:gd name="T59" fmla="*/ 2147483647 h 760"/>
              <a:gd name="T60" fmla="*/ 2147483647 w 755"/>
              <a:gd name="T61" fmla="*/ 2147483647 h 760"/>
              <a:gd name="T62" fmla="*/ 2147483647 w 755"/>
              <a:gd name="T63" fmla="*/ 0 h 760"/>
              <a:gd name="T64" fmla="*/ 2147483647 w 755"/>
              <a:gd name="T65" fmla="*/ 2147483647 h 760"/>
              <a:gd name="T66" fmla="*/ 2147483647 w 755"/>
              <a:gd name="T67" fmla="*/ 2147483647 h 760"/>
              <a:gd name="T68" fmla="*/ 2147483647 w 755"/>
              <a:gd name="T69" fmla="*/ 2147483647 h 760"/>
              <a:gd name="T70" fmla="*/ 2147483647 w 755"/>
              <a:gd name="T71" fmla="*/ 2147483647 h 760"/>
              <a:gd name="T72" fmla="*/ 2147483647 w 755"/>
              <a:gd name="T73" fmla="*/ 2147483647 h 760"/>
              <a:gd name="T74" fmla="*/ 2147483647 w 755"/>
              <a:gd name="T75" fmla="*/ 2147483647 h 760"/>
              <a:gd name="T76" fmla="*/ 2147483647 w 755"/>
              <a:gd name="T77" fmla="*/ 2147483647 h 760"/>
              <a:gd name="T78" fmla="*/ 2147483647 w 755"/>
              <a:gd name="T79" fmla="*/ 2147483647 h 760"/>
              <a:gd name="T80" fmla="*/ 2147483647 w 755"/>
              <a:gd name="T81" fmla="*/ 2147483647 h 760"/>
              <a:gd name="T82" fmla="*/ 2147483647 w 755"/>
              <a:gd name="T83" fmla="*/ 2147483647 h 760"/>
              <a:gd name="T84" fmla="*/ 2147483647 w 755"/>
              <a:gd name="T85" fmla="*/ 2147483647 h 760"/>
              <a:gd name="T86" fmla="*/ 2147483647 w 755"/>
              <a:gd name="T87" fmla="*/ 2147483647 h 760"/>
              <a:gd name="T88" fmla="*/ 2147483647 w 755"/>
              <a:gd name="T89" fmla="*/ 2147483647 h 760"/>
              <a:gd name="T90" fmla="*/ 2147483647 w 755"/>
              <a:gd name="T91" fmla="*/ 2147483647 h 760"/>
              <a:gd name="T92" fmla="*/ 2147483647 w 755"/>
              <a:gd name="T93" fmla="*/ 2147483647 h 760"/>
              <a:gd name="T94" fmla="*/ 2147483647 w 755"/>
              <a:gd name="T95" fmla="*/ 2147483647 h 760"/>
              <a:gd name="T96" fmla="*/ 2147483647 w 755"/>
              <a:gd name="T97" fmla="*/ 2147483647 h 760"/>
              <a:gd name="T98" fmla="*/ 2147483647 w 755"/>
              <a:gd name="T99" fmla="*/ 2147483647 h 760"/>
              <a:gd name="T100" fmla="*/ 2147483647 w 755"/>
              <a:gd name="T101" fmla="*/ 2147483647 h 760"/>
              <a:gd name="T102" fmla="*/ 2147483647 w 755"/>
              <a:gd name="T103" fmla="*/ 2147483647 h 760"/>
              <a:gd name="T104" fmla="*/ 2147483647 w 755"/>
              <a:gd name="T105" fmla="*/ 2147483647 h 760"/>
              <a:gd name="T106" fmla="*/ 2147483647 w 755"/>
              <a:gd name="T107" fmla="*/ 2147483647 h 760"/>
              <a:gd name="T108" fmla="*/ 2147483647 w 755"/>
              <a:gd name="T109" fmla="*/ 2147483647 h 760"/>
              <a:gd name="T110" fmla="*/ 2147483647 w 755"/>
              <a:gd name="T111" fmla="*/ 2147483647 h 760"/>
              <a:gd name="T112" fmla="*/ 2147483647 w 755"/>
              <a:gd name="T113" fmla="*/ 2147483647 h 760"/>
              <a:gd name="T114" fmla="*/ 2147483647 w 755"/>
              <a:gd name="T115" fmla="*/ 2147483647 h 7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5"/>
              <a:gd name="T175" fmla="*/ 0 h 760"/>
              <a:gd name="T176" fmla="*/ 755 w 755"/>
              <a:gd name="T177" fmla="*/ 760 h 7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5" h="760">
                <a:moveTo>
                  <a:pt x="721" y="578"/>
                </a:moveTo>
                <a:lnTo>
                  <a:pt x="709" y="612"/>
                </a:lnTo>
                <a:lnTo>
                  <a:pt x="713" y="693"/>
                </a:lnTo>
                <a:lnTo>
                  <a:pt x="702" y="709"/>
                </a:lnTo>
                <a:lnTo>
                  <a:pt x="608" y="733"/>
                </a:lnTo>
                <a:lnTo>
                  <a:pt x="566" y="760"/>
                </a:lnTo>
                <a:lnTo>
                  <a:pt x="527" y="760"/>
                </a:lnTo>
                <a:lnTo>
                  <a:pt x="465" y="752"/>
                </a:lnTo>
                <a:lnTo>
                  <a:pt x="364" y="756"/>
                </a:lnTo>
                <a:lnTo>
                  <a:pt x="364" y="718"/>
                </a:lnTo>
                <a:lnTo>
                  <a:pt x="384" y="678"/>
                </a:lnTo>
                <a:lnTo>
                  <a:pt x="438" y="601"/>
                </a:lnTo>
                <a:lnTo>
                  <a:pt x="433" y="563"/>
                </a:lnTo>
                <a:lnTo>
                  <a:pt x="402" y="535"/>
                </a:lnTo>
                <a:lnTo>
                  <a:pt x="306" y="528"/>
                </a:lnTo>
                <a:lnTo>
                  <a:pt x="255" y="504"/>
                </a:lnTo>
                <a:lnTo>
                  <a:pt x="209" y="453"/>
                </a:lnTo>
                <a:lnTo>
                  <a:pt x="174" y="434"/>
                </a:lnTo>
                <a:lnTo>
                  <a:pt x="112" y="446"/>
                </a:lnTo>
                <a:lnTo>
                  <a:pt x="89" y="426"/>
                </a:lnTo>
                <a:lnTo>
                  <a:pt x="69" y="387"/>
                </a:lnTo>
                <a:lnTo>
                  <a:pt x="31" y="365"/>
                </a:lnTo>
                <a:lnTo>
                  <a:pt x="19" y="342"/>
                </a:lnTo>
                <a:lnTo>
                  <a:pt x="19" y="287"/>
                </a:lnTo>
                <a:lnTo>
                  <a:pt x="0" y="202"/>
                </a:lnTo>
                <a:lnTo>
                  <a:pt x="0" y="174"/>
                </a:lnTo>
                <a:lnTo>
                  <a:pt x="34" y="151"/>
                </a:lnTo>
                <a:lnTo>
                  <a:pt x="50" y="116"/>
                </a:lnTo>
                <a:lnTo>
                  <a:pt x="50" y="38"/>
                </a:lnTo>
                <a:lnTo>
                  <a:pt x="69" y="23"/>
                </a:lnTo>
                <a:lnTo>
                  <a:pt x="163" y="15"/>
                </a:lnTo>
                <a:lnTo>
                  <a:pt x="268" y="0"/>
                </a:lnTo>
                <a:lnTo>
                  <a:pt x="349" y="11"/>
                </a:lnTo>
                <a:lnTo>
                  <a:pt x="407" y="53"/>
                </a:lnTo>
                <a:lnTo>
                  <a:pt x="417" y="131"/>
                </a:lnTo>
                <a:lnTo>
                  <a:pt x="414" y="221"/>
                </a:lnTo>
                <a:lnTo>
                  <a:pt x="433" y="279"/>
                </a:lnTo>
                <a:lnTo>
                  <a:pt x="476" y="299"/>
                </a:lnTo>
                <a:lnTo>
                  <a:pt x="511" y="274"/>
                </a:lnTo>
                <a:lnTo>
                  <a:pt x="562" y="259"/>
                </a:lnTo>
                <a:lnTo>
                  <a:pt x="608" y="256"/>
                </a:lnTo>
                <a:lnTo>
                  <a:pt x="620" y="267"/>
                </a:lnTo>
                <a:lnTo>
                  <a:pt x="631" y="283"/>
                </a:lnTo>
                <a:lnTo>
                  <a:pt x="635" y="299"/>
                </a:lnTo>
                <a:lnTo>
                  <a:pt x="631" y="317"/>
                </a:lnTo>
                <a:lnTo>
                  <a:pt x="624" y="352"/>
                </a:lnTo>
                <a:lnTo>
                  <a:pt x="620" y="365"/>
                </a:lnTo>
                <a:lnTo>
                  <a:pt x="620" y="383"/>
                </a:lnTo>
                <a:lnTo>
                  <a:pt x="628" y="399"/>
                </a:lnTo>
                <a:lnTo>
                  <a:pt x="639" y="407"/>
                </a:lnTo>
                <a:lnTo>
                  <a:pt x="686" y="399"/>
                </a:lnTo>
                <a:lnTo>
                  <a:pt x="697" y="399"/>
                </a:lnTo>
                <a:lnTo>
                  <a:pt x="709" y="399"/>
                </a:lnTo>
                <a:lnTo>
                  <a:pt x="732" y="411"/>
                </a:lnTo>
                <a:lnTo>
                  <a:pt x="752" y="446"/>
                </a:lnTo>
                <a:lnTo>
                  <a:pt x="755" y="485"/>
                </a:lnTo>
                <a:lnTo>
                  <a:pt x="745" y="543"/>
                </a:lnTo>
                <a:lnTo>
                  <a:pt x="721" y="578"/>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5" name="Freeform 85"/>
          <p:cNvSpPr>
            <a:spLocks/>
          </p:cNvSpPr>
          <p:nvPr/>
        </p:nvSpPr>
        <p:spPr bwMode="auto">
          <a:xfrm>
            <a:off x="2962631" y="3966657"/>
            <a:ext cx="808769" cy="803016"/>
          </a:xfrm>
          <a:custGeom>
            <a:avLst/>
            <a:gdLst>
              <a:gd name="T0" fmla="*/ 2147483647 w 1257"/>
              <a:gd name="T1" fmla="*/ 2147483647 h 1326"/>
              <a:gd name="T2" fmla="*/ 2147483647 w 1257"/>
              <a:gd name="T3" fmla="*/ 2147483647 h 1326"/>
              <a:gd name="T4" fmla="*/ 2147483647 w 1257"/>
              <a:gd name="T5" fmla="*/ 2147483647 h 1326"/>
              <a:gd name="T6" fmla="*/ 2147483647 w 1257"/>
              <a:gd name="T7" fmla="*/ 2147483647 h 1326"/>
              <a:gd name="T8" fmla="*/ 2147483647 w 1257"/>
              <a:gd name="T9" fmla="*/ 2147483647 h 1326"/>
              <a:gd name="T10" fmla="*/ 2147483647 w 1257"/>
              <a:gd name="T11" fmla="*/ 2147483647 h 1326"/>
              <a:gd name="T12" fmla="*/ 2147483647 w 1257"/>
              <a:gd name="T13" fmla="*/ 2147483647 h 1326"/>
              <a:gd name="T14" fmla="*/ 2147483647 w 1257"/>
              <a:gd name="T15" fmla="*/ 2147483647 h 1326"/>
              <a:gd name="T16" fmla="*/ 2147483647 w 1257"/>
              <a:gd name="T17" fmla="*/ 2147483647 h 1326"/>
              <a:gd name="T18" fmla="*/ 2147483647 w 1257"/>
              <a:gd name="T19" fmla="*/ 2147483647 h 1326"/>
              <a:gd name="T20" fmla="*/ 2147483647 w 1257"/>
              <a:gd name="T21" fmla="*/ 2147483647 h 1326"/>
              <a:gd name="T22" fmla="*/ 2147483647 w 1257"/>
              <a:gd name="T23" fmla="*/ 2147483647 h 1326"/>
              <a:gd name="T24" fmla="*/ 2147483647 w 1257"/>
              <a:gd name="T25" fmla="*/ 2147483647 h 1326"/>
              <a:gd name="T26" fmla="*/ 2147483647 w 1257"/>
              <a:gd name="T27" fmla="*/ 2147483647 h 1326"/>
              <a:gd name="T28" fmla="*/ 2147483647 w 1257"/>
              <a:gd name="T29" fmla="*/ 2147483647 h 1326"/>
              <a:gd name="T30" fmla="*/ 2147483647 w 1257"/>
              <a:gd name="T31" fmla="*/ 2147483647 h 1326"/>
              <a:gd name="T32" fmla="*/ 2147483647 w 1257"/>
              <a:gd name="T33" fmla="*/ 2147483647 h 1326"/>
              <a:gd name="T34" fmla="*/ 2147483647 w 1257"/>
              <a:gd name="T35" fmla="*/ 0 h 1326"/>
              <a:gd name="T36" fmla="*/ 2147483647 w 1257"/>
              <a:gd name="T37" fmla="*/ 2147483647 h 1326"/>
              <a:gd name="T38" fmla="*/ 2147483647 w 1257"/>
              <a:gd name="T39" fmla="*/ 2147483647 h 1326"/>
              <a:gd name="T40" fmla="*/ 2147483647 w 1257"/>
              <a:gd name="T41" fmla="*/ 2147483647 h 1326"/>
              <a:gd name="T42" fmla="*/ 2147483647 w 1257"/>
              <a:gd name="T43" fmla="*/ 2147483647 h 1326"/>
              <a:gd name="T44" fmla="*/ 2147483647 w 1257"/>
              <a:gd name="T45" fmla="*/ 2147483647 h 1326"/>
              <a:gd name="T46" fmla="*/ 2147483647 w 1257"/>
              <a:gd name="T47" fmla="*/ 2147483647 h 1326"/>
              <a:gd name="T48" fmla="*/ 2147483647 w 1257"/>
              <a:gd name="T49" fmla="*/ 2147483647 h 1326"/>
              <a:gd name="T50" fmla="*/ 0 w 1257"/>
              <a:gd name="T51" fmla="*/ 2147483647 h 1326"/>
              <a:gd name="T52" fmla="*/ 2147483647 w 1257"/>
              <a:gd name="T53" fmla="*/ 2147483647 h 1326"/>
              <a:gd name="T54" fmla="*/ 2147483647 w 1257"/>
              <a:gd name="T55" fmla="*/ 2147483647 h 1326"/>
              <a:gd name="T56" fmla="*/ 2147483647 w 1257"/>
              <a:gd name="T57" fmla="*/ 2147483647 h 1326"/>
              <a:gd name="T58" fmla="*/ 2147483647 w 1257"/>
              <a:gd name="T59" fmla="*/ 2147483647 h 1326"/>
              <a:gd name="T60" fmla="*/ 2147483647 w 1257"/>
              <a:gd name="T61" fmla="*/ 2147483647 h 1326"/>
              <a:gd name="T62" fmla="*/ 2147483647 w 1257"/>
              <a:gd name="T63" fmla="*/ 2147483647 h 1326"/>
              <a:gd name="T64" fmla="*/ 2147483647 w 1257"/>
              <a:gd name="T65" fmla="*/ 2147483647 h 1326"/>
              <a:gd name="T66" fmla="*/ 2147483647 w 1257"/>
              <a:gd name="T67" fmla="*/ 2147483647 h 1326"/>
              <a:gd name="T68" fmla="*/ 2147483647 w 1257"/>
              <a:gd name="T69" fmla="*/ 2147483647 h 1326"/>
              <a:gd name="T70" fmla="*/ 2147483647 w 1257"/>
              <a:gd name="T71" fmla="*/ 2147483647 h 1326"/>
              <a:gd name="T72" fmla="*/ 2147483647 w 1257"/>
              <a:gd name="T73" fmla="*/ 2147483647 h 1326"/>
              <a:gd name="T74" fmla="*/ 2147483647 w 1257"/>
              <a:gd name="T75" fmla="*/ 2147483647 h 1326"/>
              <a:gd name="T76" fmla="*/ 2147483647 w 1257"/>
              <a:gd name="T77" fmla="*/ 2147483647 h 1326"/>
              <a:gd name="T78" fmla="*/ 2147483647 w 1257"/>
              <a:gd name="T79" fmla="*/ 2147483647 h 1326"/>
              <a:gd name="T80" fmla="*/ 2147483647 w 1257"/>
              <a:gd name="T81" fmla="*/ 2147483647 h 1326"/>
              <a:gd name="T82" fmla="*/ 2147483647 w 1257"/>
              <a:gd name="T83" fmla="*/ 2147483647 h 1326"/>
              <a:gd name="T84" fmla="*/ 2147483647 w 1257"/>
              <a:gd name="T85" fmla="*/ 2147483647 h 1326"/>
              <a:gd name="T86" fmla="*/ 2147483647 w 1257"/>
              <a:gd name="T87" fmla="*/ 2147483647 h 1326"/>
              <a:gd name="T88" fmla="*/ 2147483647 w 1257"/>
              <a:gd name="T89" fmla="*/ 2147483647 h 1326"/>
              <a:gd name="T90" fmla="*/ 2147483647 w 1257"/>
              <a:gd name="T91" fmla="*/ 2147483647 h 1326"/>
              <a:gd name="T92" fmla="*/ 2147483647 w 1257"/>
              <a:gd name="T93" fmla="*/ 2147483647 h 1326"/>
              <a:gd name="T94" fmla="*/ 2147483647 w 1257"/>
              <a:gd name="T95" fmla="*/ 2147483647 h 1326"/>
              <a:gd name="T96" fmla="*/ 2147483647 w 1257"/>
              <a:gd name="T97" fmla="*/ 2147483647 h 1326"/>
              <a:gd name="T98" fmla="*/ 2147483647 w 1257"/>
              <a:gd name="T99" fmla="*/ 2147483647 h 1326"/>
              <a:gd name="T100" fmla="*/ 2147483647 w 1257"/>
              <a:gd name="T101" fmla="*/ 2147483647 h 1326"/>
              <a:gd name="T102" fmla="*/ 2147483647 w 1257"/>
              <a:gd name="T103" fmla="*/ 2147483647 h 1326"/>
              <a:gd name="T104" fmla="*/ 2147483647 w 1257"/>
              <a:gd name="T105" fmla="*/ 2147483647 h 1326"/>
              <a:gd name="T106" fmla="*/ 2147483647 w 1257"/>
              <a:gd name="T107" fmla="*/ 2147483647 h 1326"/>
              <a:gd name="T108" fmla="*/ 2147483647 w 1257"/>
              <a:gd name="T109" fmla="*/ 2147483647 h 1326"/>
              <a:gd name="T110" fmla="*/ 2147483647 w 1257"/>
              <a:gd name="T111" fmla="*/ 2147483647 h 1326"/>
              <a:gd name="T112" fmla="*/ 2147483647 w 1257"/>
              <a:gd name="T113" fmla="*/ 2147483647 h 1326"/>
              <a:gd name="T114" fmla="*/ 2147483647 w 1257"/>
              <a:gd name="T115" fmla="*/ 2147483647 h 13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7"/>
              <a:gd name="T175" fmla="*/ 0 h 1326"/>
              <a:gd name="T176" fmla="*/ 1257 w 1257"/>
              <a:gd name="T177" fmla="*/ 1326 h 13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7" h="1326">
                <a:moveTo>
                  <a:pt x="1202" y="938"/>
                </a:moveTo>
                <a:lnTo>
                  <a:pt x="1218" y="841"/>
                </a:lnTo>
                <a:lnTo>
                  <a:pt x="1245" y="783"/>
                </a:lnTo>
                <a:lnTo>
                  <a:pt x="1257" y="733"/>
                </a:lnTo>
                <a:lnTo>
                  <a:pt x="1233" y="705"/>
                </a:lnTo>
                <a:lnTo>
                  <a:pt x="1191" y="705"/>
                </a:lnTo>
                <a:lnTo>
                  <a:pt x="1179" y="671"/>
                </a:lnTo>
                <a:lnTo>
                  <a:pt x="1176" y="594"/>
                </a:lnTo>
                <a:lnTo>
                  <a:pt x="1161" y="573"/>
                </a:lnTo>
                <a:lnTo>
                  <a:pt x="1102" y="598"/>
                </a:lnTo>
                <a:lnTo>
                  <a:pt x="1028" y="598"/>
                </a:lnTo>
                <a:lnTo>
                  <a:pt x="989" y="582"/>
                </a:lnTo>
                <a:lnTo>
                  <a:pt x="970" y="524"/>
                </a:lnTo>
                <a:lnTo>
                  <a:pt x="912" y="484"/>
                </a:lnTo>
                <a:lnTo>
                  <a:pt x="915" y="477"/>
                </a:lnTo>
                <a:lnTo>
                  <a:pt x="966" y="465"/>
                </a:lnTo>
                <a:lnTo>
                  <a:pt x="970" y="442"/>
                </a:lnTo>
                <a:lnTo>
                  <a:pt x="943" y="410"/>
                </a:lnTo>
                <a:lnTo>
                  <a:pt x="930" y="348"/>
                </a:lnTo>
                <a:lnTo>
                  <a:pt x="872" y="352"/>
                </a:lnTo>
                <a:lnTo>
                  <a:pt x="854" y="337"/>
                </a:lnTo>
                <a:lnTo>
                  <a:pt x="815" y="334"/>
                </a:lnTo>
                <a:lnTo>
                  <a:pt x="760" y="352"/>
                </a:lnTo>
                <a:lnTo>
                  <a:pt x="745" y="344"/>
                </a:lnTo>
                <a:lnTo>
                  <a:pt x="706" y="287"/>
                </a:lnTo>
                <a:lnTo>
                  <a:pt x="675" y="267"/>
                </a:lnTo>
                <a:lnTo>
                  <a:pt x="613" y="283"/>
                </a:lnTo>
                <a:lnTo>
                  <a:pt x="590" y="275"/>
                </a:lnTo>
                <a:lnTo>
                  <a:pt x="571" y="237"/>
                </a:lnTo>
                <a:lnTo>
                  <a:pt x="551" y="221"/>
                </a:lnTo>
                <a:lnTo>
                  <a:pt x="450" y="214"/>
                </a:lnTo>
                <a:lnTo>
                  <a:pt x="419" y="182"/>
                </a:lnTo>
                <a:lnTo>
                  <a:pt x="416" y="131"/>
                </a:lnTo>
                <a:lnTo>
                  <a:pt x="439" y="46"/>
                </a:lnTo>
                <a:lnTo>
                  <a:pt x="431" y="16"/>
                </a:lnTo>
                <a:lnTo>
                  <a:pt x="396" y="0"/>
                </a:lnTo>
                <a:lnTo>
                  <a:pt x="341" y="16"/>
                </a:lnTo>
                <a:lnTo>
                  <a:pt x="276" y="59"/>
                </a:lnTo>
                <a:lnTo>
                  <a:pt x="264" y="136"/>
                </a:lnTo>
                <a:lnTo>
                  <a:pt x="259" y="159"/>
                </a:lnTo>
                <a:lnTo>
                  <a:pt x="249" y="174"/>
                </a:lnTo>
                <a:lnTo>
                  <a:pt x="234" y="170"/>
                </a:lnTo>
                <a:lnTo>
                  <a:pt x="195" y="156"/>
                </a:lnTo>
                <a:lnTo>
                  <a:pt x="171" y="156"/>
                </a:lnTo>
                <a:lnTo>
                  <a:pt x="163" y="182"/>
                </a:lnTo>
                <a:lnTo>
                  <a:pt x="159" y="199"/>
                </a:lnTo>
                <a:lnTo>
                  <a:pt x="152" y="214"/>
                </a:lnTo>
                <a:lnTo>
                  <a:pt x="136" y="217"/>
                </a:lnTo>
                <a:lnTo>
                  <a:pt x="114" y="217"/>
                </a:lnTo>
                <a:lnTo>
                  <a:pt x="97" y="214"/>
                </a:lnTo>
                <a:lnTo>
                  <a:pt x="59" y="194"/>
                </a:lnTo>
                <a:lnTo>
                  <a:pt x="0" y="199"/>
                </a:lnTo>
                <a:lnTo>
                  <a:pt x="43" y="232"/>
                </a:lnTo>
                <a:lnTo>
                  <a:pt x="78" y="310"/>
                </a:lnTo>
                <a:lnTo>
                  <a:pt x="82" y="344"/>
                </a:lnTo>
                <a:lnTo>
                  <a:pt x="70" y="377"/>
                </a:lnTo>
                <a:lnTo>
                  <a:pt x="51" y="407"/>
                </a:lnTo>
                <a:lnTo>
                  <a:pt x="70" y="474"/>
                </a:lnTo>
                <a:lnTo>
                  <a:pt x="74" y="508"/>
                </a:lnTo>
                <a:lnTo>
                  <a:pt x="46" y="558"/>
                </a:lnTo>
                <a:lnTo>
                  <a:pt x="43" y="598"/>
                </a:lnTo>
                <a:lnTo>
                  <a:pt x="55" y="639"/>
                </a:lnTo>
                <a:lnTo>
                  <a:pt x="74" y="659"/>
                </a:lnTo>
                <a:lnTo>
                  <a:pt x="101" y="694"/>
                </a:lnTo>
                <a:lnTo>
                  <a:pt x="109" y="724"/>
                </a:lnTo>
                <a:lnTo>
                  <a:pt x="104" y="748"/>
                </a:lnTo>
                <a:lnTo>
                  <a:pt x="101" y="756"/>
                </a:lnTo>
                <a:lnTo>
                  <a:pt x="86" y="760"/>
                </a:lnTo>
                <a:lnTo>
                  <a:pt x="31" y="767"/>
                </a:lnTo>
                <a:lnTo>
                  <a:pt x="31" y="826"/>
                </a:lnTo>
                <a:lnTo>
                  <a:pt x="70" y="860"/>
                </a:lnTo>
                <a:lnTo>
                  <a:pt x="89" y="899"/>
                </a:lnTo>
                <a:lnTo>
                  <a:pt x="97" y="954"/>
                </a:lnTo>
                <a:lnTo>
                  <a:pt x="129" y="974"/>
                </a:lnTo>
                <a:lnTo>
                  <a:pt x="163" y="999"/>
                </a:lnTo>
                <a:lnTo>
                  <a:pt x="171" y="1047"/>
                </a:lnTo>
                <a:lnTo>
                  <a:pt x="155" y="1066"/>
                </a:lnTo>
                <a:lnTo>
                  <a:pt x="152" y="1109"/>
                </a:lnTo>
                <a:lnTo>
                  <a:pt x="198" y="1167"/>
                </a:lnTo>
                <a:lnTo>
                  <a:pt x="225" y="1217"/>
                </a:lnTo>
                <a:lnTo>
                  <a:pt x="249" y="1295"/>
                </a:lnTo>
                <a:lnTo>
                  <a:pt x="287" y="1314"/>
                </a:lnTo>
                <a:lnTo>
                  <a:pt x="307" y="1295"/>
                </a:lnTo>
                <a:lnTo>
                  <a:pt x="322" y="1236"/>
                </a:lnTo>
                <a:lnTo>
                  <a:pt x="369" y="1213"/>
                </a:lnTo>
                <a:lnTo>
                  <a:pt x="399" y="1220"/>
                </a:lnTo>
                <a:lnTo>
                  <a:pt x="427" y="1249"/>
                </a:lnTo>
                <a:lnTo>
                  <a:pt x="454" y="1253"/>
                </a:lnTo>
                <a:lnTo>
                  <a:pt x="477" y="1217"/>
                </a:lnTo>
                <a:lnTo>
                  <a:pt x="513" y="1213"/>
                </a:lnTo>
                <a:lnTo>
                  <a:pt x="571" y="1271"/>
                </a:lnTo>
                <a:lnTo>
                  <a:pt x="582" y="1311"/>
                </a:lnTo>
                <a:lnTo>
                  <a:pt x="590" y="1326"/>
                </a:lnTo>
                <a:lnTo>
                  <a:pt x="594" y="1287"/>
                </a:lnTo>
                <a:lnTo>
                  <a:pt x="594" y="1230"/>
                </a:lnTo>
                <a:lnTo>
                  <a:pt x="605" y="1213"/>
                </a:lnTo>
                <a:lnTo>
                  <a:pt x="620" y="1233"/>
                </a:lnTo>
                <a:lnTo>
                  <a:pt x="625" y="1256"/>
                </a:lnTo>
                <a:lnTo>
                  <a:pt x="648" y="1253"/>
                </a:lnTo>
                <a:lnTo>
                  <a:pt x="652" y="1230"/>
                </a:lnTo>
                <a:lnTo>
                  <a:pt x="668" y="1202"/>
                </a:lnTo>
                <a:lnTo>
                  <a:pt x="709" y="1195"/>
                </a:lnTo>
                <a:lnTo>
                  <a:pt x="737" y="1210"/>
                </a:lnTo>
                <a:lnTo>
                  <a:pt x="756" y="1230"/>
                </a:lnTo>
                <a:lnTo>
                  <a:pt x="775" y="1233"/>
                </a:lnTo>
                <a:lnTo>
                  <a:pt x="815" y="1230"/>
                </a:lnTo>
                <a:lnTo>
                  <a:pt x="811" y="1171"/>
                </a:lnTo>
                <a:lnTo>
                  <a:pt x="792" y="1090"/>
                </a:lnTo>
                <a:lnTo>
                  <a:pt x="795" y="1062"/>
                </a:lnTo>
                <a:lnTo>
                  <a:pt x="830" y="1039"/>
                </a:lnTo>
                <a:lnTo>
                  <a:pt x="846" y="1004"/>
                </a:lnTo>
                <a:lnTo>
                  <a:pt x="842" y="926"/>
                </a:lnTo>
                <a:lnTo>
                  <a:pt x="864" y="911"/>
                </a:lnTo>
                <a:lnTo>
                  <a:pt x="958" y="903"/>
                </a:lnTo>
                <a:lnTo>
                  <a:pt x="1063" y="888"/>
                </a:lnTo>
                <a:lnTo>
                  <a:pt x="1144" y="899"/>
                </a:lnTo>
                <a:lnTo>
                  <a:pt x="1202" y="938"/>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6" name="Freeform 86"/>
          <p:cNvSpPr>
            <a:spLocks/>
          </p:cNvSpPr>
          <p:nvPr/>
        </p:nvSpPr>
        <p:spPr bwMode="auto">
          <a:xfrm>
            <a:off x="2278289" y="2620900"/>
            <a:ext cx="824822" cy="970478"/>
          </a:xfrm>
          <a:custGeom>
            <a:avLst/>
            <a:gdLst>
              <a:gd name="T0" fmla="*/ 2147483647 w 1281"/>
              <a:gd name="T1" fmla="*/ 2147483647 h 1604"/>
              <a:gd name="T2" fmla="*/ 2147483647 w 1281"/>
              <a:gd name="T3" fmla="*/ 2147483647 h 1604"/>
              <a:gd name="T4" fmla="*/ 2147483647 w 1281"/>
              <a:gd name="T5" fmla="*/ 2147483647 h 1604"/>
              <a:gd name="T6" fmla="*/ 2147483647 w 1281"/>
              <a:gd name="T7" fmla="*/ 2147483647 h 1604"/>
              <a:gd name="T8" fmla="*/ 2147483647 w 1281"/>
              <a:gd name="T9" fmla="*/ 2147483647 h 1604"/>
              <a:gd name="T10" fmla="*/ 2147483647 w 1281"/>
              <a:gd name="T11" fmla="*/ 2147483647 h 1604"/>
              <a:gd name="T12" fmla="*/ 2147483647 w 1281"/>
              <a:gd name="T13" fmla="*/ 2147483647 h 1604"/>
              <a:gd name="T14" fmla="*/ 2147483647 w 1281"/>
              <a:gd name="T15" fmla="*/ 2147483647 h 1604"/>
              <a:gd name="T16" fmla="*/ 2147483647 w 1281"/>
              <a:gd name="T17" fmla="*/ 2147483647 h 1604"/>
              <a:gd name="T18" fmla="*/ 2147483647 w 1281"/>
              <a:gd name="T19" fmla="*/ 2147483647 h 1604"/>
              <a:gd name="T20" fmla="*/ 2147483647 w 1281"/>
              <a:gd name="T21" fmla="*/ 2147483647 h 1604"/>
              <a:gd name="T22" fmla="*/ 2147483647 w 1281"/>
              <a:gd name="T23" fmla="*/ 2147483647 h 1604"/>
              <a:gd name="T24" fmla="*/ 2147483647 w 1281"/>
              <a:gd name="T25" fmla="*/ 2147483647 h 1604"/>
              <a:gd name="T26" fmla="*/ 2147483647 w 1281"/>
              <a:gd name="T27" fmla="*/ 2147483647 h 1604"/>
              <a:gd name="T28" fmla="*/ 2147483647 w 1281"/>
              <a:gd name="T29" fmla="*/ 2147483647 h 1604"/>
              <a:gd name="T30" fmla="*/ 2147483647 w 1281"/>
              <a:gd name="T31" fmla="*/ 2147483647 h 1604"/>
              <a:gd name="T32" fmla="*/ 2147483647 w 1281"/>
              <a:gd name="T33" fmla="*/ 2147483647 h 1604"/>
              <a:gd name="T34" fmla="*/ 2147483647 w 1281"/>
              <a:gd name="T35" fmla="*/ 2147483647 h 1604"/>
              <a:gd name="T36" fmla="*/ 2147483647 w 1281"/>
              <a:gd name="T37" fmla="*/ 2147483647 h 1604"/>
              <a:gd name="T38" fmla="*/ 2147483647 w 1281"/>
              <a:gd name="T39" fmla="*/ 2147483647 h 1604"/>
              <a:gd name="T40" fmla="*/ 2147483647 w 1281"/>
              <a:gd name="T41" fmla="*/ 2147483647 h 1604"/>
              <a:gd name="T42" fmla="*/ 2147483647 w 1281"/>
              <a:gd name="T43" fmla="*/ 2147483647 h 1604"/>
              <a:gd name="T44" fmla="*/ 2147483647 w 1281"/>
              <a:gd name="T45" fmla="*/ 2147483647 h 1604"/>
              <a:gd name="T46" fmla="*/ 2147483647 w 1281"/>
              <a:gd name="T47" fmla="*/ 2147483647 h 1604"/>
              <a:gd name="T48" fmla="*/ 2147483647 w 1281"/>
              <a:gd name="T49" fmla="*/ 2147483647 h 1604"/>
              <a:gd name="T50" fmla="*/ 2147483647 w 1281"/>
              <a:gd name="T51" fmla="*/ 2147483647 h 1604"/>
              <a:gd name="T52" fmla="*/ 2147483647 w 1281"/>
              <a:gd name="T53" fmla="*/ 2147483647 h 1604"/>
              <a:gd name="T54" fmla="*/ 2147483647 w 1281"/>
              <a:gd name="T55" fmla="*/ 2147483647 h 1604"/>
              <a:gd name="T56" fmla="*/ 2147483647 w 1281"/>
              <a:gd name="T57" fmla="*/ 2147483647 h 1604"/>
              <a:gd name="T58" fmla="*/ 2147483647 w 1281"/>
              <a:gd name="T59" fmla="*/ 2147483647 h 1604"/>
              <a:gd name="T60" fmla="*/ 2147483647 w 1281"/>
              <a:gd name="T61" fmla="*/ 2147483647 h 1604"/>
              <a:gd name="T62" fmla="*/ 2147483647 w 1281"/>
              <a:gd name="T63" fmla="*/ 2147483647 h 1604"/>
              <a:gd name="T64" fmla="*/ 2147483647 w 1281"/>
              <a:gd name="T65" fmla="*/ 2147483647 h 1604"/>
              <a:gd name="T66" fmla="*/ 2147483647 w 1281"/>
              <a:gd name="T67" fmla="*/ 2147483647 h 1604"/>
              <a:gd name="T68" fmla="*/ 2147483647 w 1281"/>
              <a:gd name="T69" fmla="*/ 2147483647 h 1604"/>
              <a:gd name="T70" fmla="*/ 2147483647 w 1281"/>
              <a:gd name="T71" fmla="*/ 2147483647 h 1604"/>
              <a:gd name="T72" fmla="*/ 2147483647 w 1281"/>
              <a:gd name="T73" fmla="*/ 2147483647 h 1604"/>
              <a:gd name="T74" fmla="*/ 2147483647 w 1281"/>
              <a:gd name="T75" fmla="*/ 2147483647 h 1604"/>
              <a:gd name="T76" fmla="*/ 2147483647 w 1281"/>
              <a:gd name="T77" fmla="*/ 2147483647 h 1604"/>
              <a:gd name="T78" fmla="*/ 2147483647 w 1281"/>
              <a:gd name="T79" fmla="*/ 2147483647 h 1604"/>
              <a:gd name="T80" fmla="*/ 2147483647 w 1281"/>
              <a:gd name="T81" fmla="*/ 2147483647 h 1604"/>
              <a:gd name="T82" fmla="*/ 2147483647 w 1281"/>
              <a:gd name="T83" fmla="*/ 2147483647 h 1604"/>
              <a:gd name="T84" fmla="*/ 2147483647 w 1281"/>
              <a:gd name="T85" fmla="*/ 2147483647 h 1604"/>
              <a:gd name="T86" fmla="*/ 2147483647 w 1281"/>
              <a:gd name="T87" fmla="*/ 2147483647 h 1604"/>
              <a:gd name="T88" fmla="*/ 2147483647 w 1281"/>
              <a:gd name="T89" fmla="*/ 2147483647 h 1604"/>
              <a:gd name="T90" fmla="*/ 2147483647 w 1281"/>
              <a:gd name="T91" fmla="*/ 2147483647 h 1604"/>
              <a:gd name="T92" fmla="*/ 2147483647 w 1281"/>
              <a:gd name="T93" fmla="*/ 2147483647 h 1604"/>
              <a:gd name="T94" fmla="*/ 2147483647 w 1281"/>
              <a:gd name="T95" fmla="*/ 2147483647 h 1604"/>
              <a:gd name="T96" fmla="*/ 2147483647 w 1281"/>
              <a:gd name="T97" fmla="*/ 2147483647 h 1604"/>
              <a:gd name="T98" fmla="*/ 2147483647 w 1281"/>
              <a:gd name="T99" fmla="*/ 2147483647 h 1604"/>
              <a:gd name="T100" fmla="*/ 2147483647 w 1281"/>
              <a:gd name="T101" fmla="*/ 2147483647 h 16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1"/>
              <a:gd name="T154" fmla="*/ 0 h 1604"/>
              <a:gd name="T155" fmla="*/ 1281 w 1281"/>
              <a:gd name="T156" fmla="*/ 1604 h 16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1" h="1604">
                <a:moveTo>
                  <a:pt x="0" y="1177"/>
                </a:moveTo>
                <a:lnTo>
                  <a:pt x="9" y="1159"/>
                </a:lnTo>
                <a:lnTo>
                  <a:pt x="13" y="1139"/>
                </a:lnTo>
                <a:lnTo>
                  <a:pt x="24" y="1116"/>
                </a:lnTo>
                <a:lnTo>
                  <a:pt x="40" y="1096"/>
                </a:lnTo>
                <a:lnTo>
                  <a:pt x="79" y="1070"/>
                </a:lnTo>
                <a:lnTo>
                  <a:pt x="121" y="1050"/>
                </a:lnTo>
                <a:lnTo>
                  <a:pt x="147" y="1007"/>
                </a:lnTo>
                <a:lnTo>
                  <a:pt x="160" y="969"/>
                </a:lnTo>
                <a:lnTo>
                  <a:pt x="164" y="945"/>
                </a:lnTo>
                <a:lnTo>
                  <a:pt x="160" y="926"/>
                </a:lnTo>
                <a:lnTo>
                  <a:pt x="156" y="907"/>
                </a:lnTo>
                <a:lnTo>
                  <a:pt x="134" y="825"/>
                </a:lnTo>
                <a:lnTo>
                  <a:pt x="129" y="783"/>
                </a:lnTo>
                <a:lnTo>
                  <a:pt x="137" y="760"/>
                </a:lnTo>
                <a:lnTo>
                  <a:pt x="152" y="740"/>
                </a:lnTo>
                <a:lnTo>
                  <a:pt x="156" y="697"/>
                </a:lnTo>
                <a:lnTo>
                  <a:pt x="147" y="659"/>
                </a:lnTo>
                <a:lnTo>
                  <a:pt x="129" y="639"/>
                </a:lnTo>
                <a:lnTo>
                  <a:pt x="105" y="597"/>
                </a:lnTo>
                <a:lnTo>
                  <a:pt x="98" y="577"/>
                </a:lnTo>
                <a:lnTo>
                  <a:pt x="98" y="565"/>
                </a:lnTo>
                <a:lnTo>
                  <a:pt x="101" y="550"/>
                </a:lnTo>
                <a:lnTo>
                  <a:pt x="109" y="539"/>
                </a:lnTo>
                <a:lnTo>
                  <a:pt x="124" y="534"/>
                </a:lnTo>
                <a:lnTo>
                  <a:pt x="147" y="542"/>
                </a:lnTo>
                <a:lnTo>
                  <a:pt x="164" y="539"/>
                </a:lnTo>
                <a:lnTo>
                  <a:pt x="164" y="512"/>
                </a:lnTo>
                <a:lnTo>
                  <a:pt x="164" y="496"/>
                </a:lnTo>
                <a:lnTo>
                  <a:pt x="172" y="476"/>
                </a:lnTo>
                <a:lnTo>
                  <a:pt x="195" y="473"/>
                </a:lnTo>
                <a:lnTo>
                  <a:pt x="221" y="464"/>
                </a:lnTo>
                <a:lnTo>
                  <a:pt x="225" y="430"/>
                </a:lnTo>
                <a:lnTo>
                  <a:pt x="257" y="364"/>
                </a:lnTo>
                <a:lnTo>
                  <a:pt x="284" y="344"/>
                </a:lnTo>
                <a:lnTo>
                  <a:pt x="304" y="340"/>
                </a:lnTo>
                <a:lnTo>
                  <a:pt x="319" y="325"/>
                </a:lnTo>
                <a:lnTo>
                  <a:pt x="319" y="283"/>
                </a:lnTo>
                <a:lnTo>
                  <a:pt x="322" y="263"/>
                </a:lnTo>
                <a:lnTo>
                  <a:pt x="338" y="240"/>
                </a:lnTo>
                <a:lnTo>
                  <a:pt x="358" y="221"/>
                </a:lnTo>
                <a:lnTo>
                  <a:pt x="365" y="201"/>
                </a:lnTo>
                <a:lnTo>
                  <a:pt x="380" y="194"/>
                </a:lnTo>
                <a:lnTo>
                  <a:pt x="419" y="197"/>
                </a:lnTo>
                <a:lnTo>
                  <a:pt x="442" y="214"/>
                </a:lnTo>
                <a:lnTo>
                  <a:pt x="462" y="197"/>
                </a:lnTo>
                <a:lnTo>
                  <a:pt x="462" y="174"/>
                </a:lnTo>
                <a:lnTo>
                  <a:pt x="470" y="163"/>
                </a:lnTo>
                <a:lnTo>
                  <a:pt x="481" y="155"/>
                </a:lnTo>
                <a:lnTo>
                  <a:pt x="500" y="147"/>
                </a:lnTo>
                <a:lnTo>
                  <a:pt x="579" y="107"/>
                </a:lnTo>
                <a:lnTo>
                  <a:pt x="660" y="64"/>
                </a:lnTo>
                <a:lnTo>
                  <a:pt x="680" y="23"/>
                </a:lnTo>
                <a:lnTo>
                  <a:pt x="706" y="7"/>
                </a:lnTo>
                <a:lnTo>
                  <a:pt x="737" y="0"/>
                </a:lnTo>
                <a:lnTo>
                  <a:pt x="752" y="7"/>
                </a:lnTo>
                <a:lnTo>
                  <a:pt x="761" y="23"/>
                </a:lnTo>
                <a:lnTo>
                  <a:pt x="757" y="42"/>
                </a:lnTo>
                <a:lnTo>
                  <a:pt x="741" y="61"/>
                </a:lnTo>
                <a:lnTo>
                  <a:pt x="722" y="77"/>
                </a:lnTo>
                <a:lnTo>
                  <a:pt x="714" y="104"/>
                </a:lnTo>
                <a:lnTo>
                  <a:pt x="714" y="138"/>
                </a:lnTo>
                <a:lnTo>
                  <a:pt x="688" y="170"/>
                </a:lnTo>
                <a:lnTo>
                  <a:pt x="637" y="197"/>
                </a:lnTo>
                <a:lnTo>
                  <a:pt x="601" y="244"/>
                </a:lnTo>
                <a:lnTo>
                  <a:pt x="582" y="352"/>
                </a:lnTo>
                <a:lnTo>
                  <a:pt x="536" y="425"/>
                </a:lnTo>
                <a:lnTo>
                  <a:pt x="536" y="442"/>
                </a:lnTo>
                <a:lnTo>
                  <a:pt x="555" y="445"/>
                </a:lnTo>
                <a:lnTo>
                  <a:pt x="601" y="430"/>
                </a:lnTo>
                <a:lnTo>
                  <a:pt x="621" y="445"/>
                </a:lnTo>
                <a:lnTo>
                  <a:pt x="633" y="542"/>
                </a:lnTo>
                <a:lnTo>
                  <a:pt x="668" y="580"/>
                </a:lnTo>
                <a:lnTo>
                  <a:pt x="722" y="608"/>
                </a:lnTo>
                <a:lnTo>
                  <a:pt x="776" y="616"/>
                </a:lnTo>
                <a:lnTo>
                  <a:pt x="835" y="597"/>
                </a:lnTo>
                <a:lnTo>
                  <a:pt x="866" y="600"/>
                </a:lnTo>
                <a:lnTo>
                  <a:pt x="909" y="628"/>
                </a:lnTo>
                <a:lnTo>
                  <a:pt x="943" y="671"/>
                </a:lnTo>
                <a:lnTo>
                  <a:pt x="978" y="709"/>
                </a:lnTo>
                <a:lnTo>
                  <a:pt x="1021" y="729"/>
                </a:lnTo>
                <a:lnTo>
                  <a:pt x="1079" y="704"/>
                </a:lnTo>
                <a:lnTo>
                  <a:pt x="1156" y="724"/>
                </a:lnTo>
                <a:lnTo>
                  <a:pt x="1176" y="763"/>
                </a:lnTo>
                <a:lnTo>
                  <a:pt x="1171" y="806"/>
                </a:lnTo>
                <a:lnTo>
                  <a:pt x="1156" y="859"/>
                </a:lnTo>
                <a:lnTo>
                  <a:pt x="1164" y="902"/>
                </a:lnTo>
                <a:lnTo>
                  <a:pt x="1191" y="918"/>
                </a:lnTo>
                <a:lnTo>
                  <a:pt x="1219" y="930"/>
                </a:lnTo>
                <a:lnTo>
                  <a:pt x="1234" y="956"/>
                </a:lnTo>
                <a:lnTo>
                  <a:pt x="1199" y="984"/>
                </a:lnTo>
                <a:lnTo>
                  <a:pt x="1211" y="1042"/>
                </a:lnTo>
                <a:lnTo>
                  <a:pt x="1245" y="1085"/>
                </a:lnTo>
                <a:lnTo>
                  <a:pt x="1268" y="1136"/>
                </a:lnTo>
                <a:lnTo>
                  <a:pt x="1281" y="1197"/>
                </a:lnTo>
                <a:lnTo>
                  <a:pt x="1238" y="1210"/>
                </a:lnTo>
                <a:lnTo>
                  <a:pt x="1226" y="1194"/>
                </a:lnTo>
                <a:lnTo>
                  <a:pt x="1219" y="1151"/>
                </a:lnTo>
                <a:lnTo>
                  <a:pt x="1211" y="1131"/>
                </a:lnTo>
                <a:lnTo>
                  <a:pt x="1187" y="1143"/>
                </a:lnTo>
                <a:lnTo>
                  <a:pt x="1181" y="1162"/>
                </a:lnTo>
                <a:lnTo>
                  <a:pt x="1161" y="1162"/>
                </a:lnTo>
                <a:lnTo>
                  <a:pt x="1141" y="1143"/>
                </a:lnTo>
                <a:lnTo>
                  <a:pt x="1105" y="1155"/>
                </a:lnTo>
                <a:lnTo>
                  <a:pt x="1094" y="1181"/>
                </a:lnTo>
                <a:lnTo>
                  <a:pt x="1075" y="1190"/>
                </a:lnTo>
                <a:lnTo>
                  <a:pt x="1041" y="1174"/>
                </a:lnTo>
                <a:lnTo>
                  <a:pt x="1001" y="1177"/>
                </a:lnTo>
                <a:lnTo>
                  <a:pt x="983" y="1190"/>
                </a:lnTo>
                <a:lnTo>
                  <a:pt x="986" y="1201"/>
                </a:lnTo>
                <a:lnTo>
                  <a:pt x="1009" y="1205"/>
                </a:lnTo>
                <a:lnTo>
                  <a:pt x="1041" y="1213"/>
                </a:lnTo>
                <a:lnTo>
                  <a:pt x="1056" y="1228"/>
                </a:lnTo>
                <a:lnTo>
                  <a:pt x="1051" y="1251"/>
                </a:lnTo>
                <a:lnTo>
                  <a:pt x="993" y="1279"/>
                </a:lnTo>
                <a:lnTo>
                  <a:pt x="970" y="1298"/>
                </a:lnTo>
                <a:lnTo>
                  <a:pt x="963" y="1329"/>
                </a:lnTo>
                <a:lnTo>
                  <a:pt x="970" y="1368"/>
                </a:lnTo>
                <a:lnTo>
                  <a:pt x="998" y="1411"/>
                </a:lnTo>
                <a:lnTo>
                  <a:pt x="1032" y="1453"/>
                </a:lnTo>
                <a:lnTo>
                  <a:pt x="1044" y="1489"/>
                </a:lnTo>
                <a:lnTo>
                  <a:pt x="1041" y="1532"/>
                </a:lnTo>
                <a:lnTo>
                  <a:pt x="1026" y="1558"/>
                </a:lnTo>
                <a:lnTo>
                  <a:pt x="1016" y="1604"/>
                </a:lnTo>
                <a:lnTo>
                  <a:pt x="955" y="1600"/>
                </a:lnTo>
                <a:lnTo>
                  <a:pt x="924" y="1586"/>
                </a:lnTo>
                <a:lnTo>
                  <a:pt x="905" y="1566"/>
                </a:lnTo>
                <a:lnTo>
                  <a:pt x="876" y="1566"/>
                </a:lnTo>
                <a:lnTo>
                  <a:pt x="846" y="1570"/>
                </a:lnTo>
                <a:lnTo>
                  <a:pt x="830" y="1589"/>
                </a:lnTo>
                <a:lnTo>
                  <a:pt x="811" y="1589"/>
                </a:lnTo>
                <a:lnTo>
                  <a:pt x="792" y="1589"/>
                </a:lnTo>
                <a:lnTo>
                  <a:pt x="757" y="1577"/>
                </a:lnTo>
                <a:lnTo>
                  <a:pt x="714" y="1570"/>
                </a:lnTo>
                <a:lnTo>
                  <a:pt x="680" y="1589"/>
                </a:lnTo>
                <a:lnTo>
                  <a:pt x="660" y="1589"/>
                </a:lnTo>
                <a:lnTo>
                  <a:pt x="637" y="1570"/>
                </a:lnTo>
                <a:lnTo>
                  <a:pt x="614" y="1519"/>
                </a:lnTo>
                <a:lnTo>
                  <a:pt x="582" y="1476"/>
                </a:lnTo>
                <a:lnTo>
                  <a:pt x="485" y="1441"/>
                </a:lnTo>
                <a:lnTo>
                  <a:pt x="389" y="1379"/>
                </a:lnTo>
                <a:lnTo>
                  <a:pt x="312" y="1352"/>
                </a:lnTo>
                <a:lnTo>
                  <a:pt x="264" y="1349"/>
                </a:lnTo>
                <a:lnTo>
                  <a:pt x="225" y="1356"/>
                </a:lnTo>
                <a:lnTo>
                  <a:pt x="195" y="1352"/>
                </a:lnTo>
                <a:lnTo>
                  <a:pt x="183" y="1332"/>
                </a:lnTo>
                <a:lnTo>
                  <a:pt x="183" y="1298"/>
                </a:lnTo>
                <a:lnTo>
                  <a:pt x="191" y="1268"/>
                </a:lnTo>
                <a:lnTo>
                  <a:pt x="180" y="1263"/>
                </a:lnTo>
                <a:lnTo>
                  <a:pt x="124" y="1268"/>
                </a:lnTo>
                <a:lnTo>
                  <a:pt x="86" y="1260"/>
                </a:lnTo>
                <a:lnTo>
                  <a:pt x="47" y="1232"/>
                </a:lnTo>
                <a:lnTo>
                  <a:pt x="9" y="1201"/>
                </a:lnTo>
                <a:lnTo>
                  <a:pt x="0" y="117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47" name="Freeform 87"/>
          <p:cNvSpPr>
            <a:spLocks/>
          </p:cNvSpPr>
          <p:nvPr/>
        </p:nvSpPr>
        <p:spPr bwMode="auto">
          <a:xfrm>
            <a:off x="2278289" y="2620900"/>
            <a:ext cx="824822" cy="970478"/>
          </a:xfrm>
          <a:custGeom>
            <a:avLst/>
            <a:gdLst>
              <a:gd name="T0" fmla="*/ 2147483647 w 1281"/>
              <a:gd name="T1" fmla="*/ 2147483647 h 1604"/>
              <a:gd name="T2" fmla="*/ 2147483647 w 1281"/>
              <a:gd name="T3" fmla="*/ 2147483647 h 1604"/>
              <a:gd name="T4" fmla="*/ 2147483647 w 1281"/>
              <a:gd name="T5" fmla="*/ 2147483647 h 1604"/>
              <a:gd name="T6" fmla="*/ 2147483647 w 1281"/>
              <a:gd name="T7" fmla="*/ 2147483647 h 1604"/>
              <a:gd name="T8" fmla="*/ 2147483647 w 1281"/>
              <a:gd name="T9" fmla="*/ 2147483647 h 1604"/>
              <a:gd name="T10" fmla="*/ 2147483647 w 1281"/>
              <a:gd name="T11" fmla="*/ 2147483647 h 1604"/>
              <a:gd name="T12" fmla="*/ 2147483647 w 1281"/>
              <a:gd name="T13" fmla="*/ 2147483647 h 1604"/>
              <a:gd name="T14" fmla="*/ 2147483647 w 1281"/>
              <a:gd name="T15" fmla="*/ 2147483647 h 1604"/>
              <a:gd name="T16" fmla="*/ 2147483647 w 1281"/>
              <a:gd name="T17" fmla="*/ 2147483647 h 1604"/>
              <a:gd name="T18" fmla="*/ 2147483647 w 1281"/>
              <a:gd name="T19" fmla="*/ 2147483647 h 1604"/>
              <a:gd name="T20" fmla="*/ 2147483647 w 1281"/>
              <a:gd name="T21" fmla="*/ 2147483647 h 1604"/>
              <a:gd name="T22" fmla="*/ 2147483647 w 1281"/>
              <a:gd name="T23" fmla="*/ 2147483647 h 1604"/>
              <a:gd name="T24" fmla="*/ 2147483647 w 1281"/>
              <a:gd name="T25" fmla="*/ 2147483647 h 1604"/>
              <a:gd name="T26" fmla="*/ 2147483647 w 1281"/>
              <a:gd name="T27" fmla="*/ 2147483647 h 1604"/>
              <a:gd name="T28" fmla="*/ 2147483647 w 1281"/>
              <a:gd name="T29" fmla="*/ 2147483647 h 1604"/>
              <a:gd name="T30" fmla="*/ 2147483647 w 1281"/>
              <a:gd name="T31" fmla="*/ 2147483647 h 1604"/>
              <a:gd name="T32" fmla="*/ 2147483647 w 1281"/>
              <a:gd name="T33" fmla="*/ 2147483647 h 1604"/>
              <a:gd name="T34" fmla="*/ 2147483647 w 1281"/>
              <a:gd name="T35" fmla="*/ 2147483647 h 1604"/>
              <a:gd name="T36" fmla="*/ 2147483647 w 1281"/>
              <a:gd name="T37" fmla="*/ 2147483647 h 1604"/>
              <a:gd name="T38" fmla="*/ 2147483647 w 1281"/>
              <a:gd name="T39" fmla="*/ 2147483647 h 1604"/>
              <a:gd name="T40" fmla="*/ 2147483647 w 1281"/>
              <a:gd name="T41" fmla="*/ 2147483647 h 1604"/>
              <a:gd name="T42" fmla="*/ 2147483647 w 1281"/>
              <a:gd name="T43" fmla="*/ 2147483647 h 1604"/>
              <a:gd name="T44" fmla="*/ 2147483647 w 1281"/>
              <a:gd name="T45" fmla="*/ 2147483647 h 1604"/>
              <a:gd name="T46" fmla="*/ 2147483647 w 1281"/>
              <a:gd name="T47" fmla="*/ 2147483647 h 1604"/>
              <a:gd name="T48" fmla="*/ 2147483647 w 1281"/>
              <a:gd name="T49" fmla="*/ 2147483647 h 1604"/>
              <a:gd name="T50" fmla="*/ 2147483647 w 1281"/>
              <a:gd name="T51" fmla="*/ 2147483647 h 1604"/>
              <a:gd name="T52" fmla="*/ 2147483647 w 1281"/>
              <a:gd name="T53" fmla="*/ 2147483647 h 1604"/>
              <a:gd name="T54" fmla="*/ 2147483647 w 1281"/>
              <a:gd name="T55" fmla="*/ 2147483647 h 1604"/>
              <a:gd name="T56" fmla="*/ 2147483647 w 1281"/>
              <a:gd name="T57" fmla="*/ 2147483647 h 1604"/>
              <a:gd name="T58" fmla="*/ 2147483647 w 1281"/>
              <a:gd name="T59" fmla="*/ 2147483647 h 1604"/>
              <a:gd name="T60" fmla="*/ 2147483647 w 1281"/>
              <a:gd name="T61" fmla="*/ 2147483647 h 1604"/>
              <a:gd name="T62" fmla="*/ 2147483647 w 1281"/>
              <a:gd name="T63" fmla="*/ 2147483647 h 1604"/>
              <a:gd name="T64" fmla="*/ 2147483647 w 1281"/>
              <a:gd name="T65" fmla="*/ 2147483647 h 1604"/>
              <a:gd name="T66" fmla="*/ 2147483647 w 1281"/>
              <a:gd name="T67" fmla="*/ 2147483647 h 1604"/>
              <a:gd name="T68" fmla="*/ 2147483647 w 1281"/>
              <a:gd name="T69" fmla="*/ 2147483647 h 1604"/>
              <a:gd name="T70" fmla="*/ 2147483647 w 1281"/>
              <a:gd name="T71" fmla="*/ 2147483647 h 1604"/>
              <a:gd name="T72" fmla="*/ 2147483647 w 1281"/>
              <a:gd name="T73" fmla="*/ 2147483647 h 1604"/>
              <a:gd name="T74" fmla="*/ 2147483647 w 1281"/>
              <a:gd name="T75" fmla="*/ 2147483647 h 1604"/>
              <a:gd name="T76" fmla="*/ 2147483647 w 1281"/>
              <a:gd name="T77" fmla="*/ 2147483647 h 1604"/>
              <a:gd name="T78" fmla="*/ 2147483647 w 1281"/>
              <a:gd name="T79" fmla="*/ 2147483647 h 1604"/>
              <a:gd name="T80" fmla="*/ 2147483647 w 1281"/>
              <a:gd name="T81" fmla="*/ 2147483647 h 1604"/>
              <a:gd name="T82" fmla="*/ 2147483647 w 1281"/>
              <a:gd name="T83" fmla="*/ 2147483647 h 1604"/>
              <a:gd name="T84" fmla="*/ 2147483647 w 1281"/>
              <a:gd name="T85" fmla="*/ 2147483647 h 1604"/>
              <a:gd name="T86" fmla="*/ 2147483647 w 1281"/>
              <a:gd name="T87" fmla="*/ 2147483647 h 1604"/>
              <a:gd name="T88" fmla="*/ 2147483647 w 1281"/>
              <a:gd name="T89" fmla="*/ 2147483647 h 1604"/>
              <a:gd name="T90" fmla="*/ 2147483647 w 1281"/>
              <a:gd name="T91" fmla="*/ 2147483647 h 1604"/>
              <a:gd name="T92" fmla="*/ 2147483647 w 1281"/>
              <a:gd name="T93" fmla="*/ 2147483647 h 1604"/>
              <a:gd name="T94" fmla="*/ 2147483647 w 1281"/>
              <a:gd name="T95" fmla="*/ 2147483647 h 1604"/>
              <a:gd name="T96" fmla="*/ 2147483647 w 1281"/>
              <a:gd name="T97" fmla="*/ 2147483647 h 1604"/>
              <a:gd name="T98" fmla="*/ 2147483647 w 1281"/>
              <a:gd name="T99" fmla="*/ 2147483647 h 1604"/>
              <a:gd name="T100" fmla="*/ 2147483647 w 1281"/>
              <a:gd name="T101" fmla="*/ 2147483647 h 16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1"/>
              <a:gd name="T154" fmla="*/ 0 h 1604"/>
              <a:gd name="T155" fmla="*/ 1281 w 1281"/>
              <a:gd name="T156" fmla="*/ 1604 h 16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1" h="1604">
                <a:moveTo>
                  <a:pt x="0" y="1177"/>
                </a:moveTo>
                <a:lnTo>
                  <a:pt x="9" y="1159"/>
                </a:lnTo>
                <a:lnTo>
                  <a:pt x="13" y="1139"/>
                </a:lnTo>
                <a:lnTo>
                  <a:pt x="24" y="1116"/>
                </a:lnTo>
                <a:lnTo>
                  <a:pt x="40" y="1096"/>
                </a:lnTo>
                <a:lnTo>
                  <a:pt x="79" y="1070"/>
                </a:lnTo>
                <a:lnTo>
                  <a:pt x="121" y="1050"/>
                </a:lnTo>
                <a:lnTo>
                  <a:pt x="147" y="1007"/>
                </a:lnTo>
                <a:lnTo>
                  <a:pt x="160" y="969"/>
                </a:lnTo>
                <a:lnTo>
                  <a:pt x="164" y="945"/>
                </a:lnTo>
                <a:lnTo>
                  <a:pt x="160" y="926"/>
                </a:lnTo>
                <a:lnTo>
                  <a:pt x="156" y="907"/>
                </a:lnTo>
                <a:lnTo>
                  <a:pt x="134" y="825"/>
                </a:lnTo>
                <a:lnTo>
                  <a:pt x="129" y="783"/>
                </a:lnTo>
                <a:lnTo>
                  <a:pt x="137" y="760"/>
                </a:lnTo>
                <a:lnTo>
                  <a:pt x="152" y="740"/>
                </a:lnTo>
                <a:lnTo>
                  <a:pt x="156" y="697"/>
                </a:lnTo>
                <a:lnTo>
                  <a:pt x="147" y="659"/>
                </a:lnTo>
                <a:lnTo>
                  <a:pt x="129" y="639"/>
                </a:lnTo>
                <a:lnTo>
                  <a:pt x="105" y="597"/>
                </a:lnTo>
                <a:lnTo>
                  <a:pt x="98" y="577"/>
                </a:lnTo>
                <a:lnTo>
                  <a:pt x="98" y="565"/>
                </a:lnTo>
                <a:lnTo>
                  <a:pt x="101" y="550"/>
                </a:lnTo>
                <a:lnTo>
                  <a:pt x="109" y="539"/>
                </a:lnTo>
                <a:lnTo>
                  <a:pt x="124" y="534"/>
                </a:lnTo>
                <a:lnTo>
                  <a:pt x="147" y="542"/>
                </a:lnTo>
                <a:lnTo>
                  <a:pt x="164" y="539"/>
                </a:lnTo>
                <a:lnTo>
                  <a:pt x="164" y="512"/>
                </a:lnTo>
                <a:lnTo>
                  <a:pt x="164" y="496"/>
                </a:lnTo>
                <a:lnTo>
                  <a:pt x="172" y="476"/>
                </a:lnTo>
                <a:lnTo>
                  <a:pt x="195" y="473"/>
                </a:lnTo>
                <a:lnTo>
                  <a:pt x="221" y="464"/>
                </a:lnTo>
                <a:lnTo>
                  <a:pt x="225" y="430"/>
                </a:lnTo>
                <a:lnTo>
                  <a:pt x="257" y="364"/>
                </a:lnTo>
                <a:lnTo>
                  <a:pt x="284" y="344"/>
                </a:lnTo>
                <a:lnTo>
                  <a:pt x="304" y="340"/>
                </a:lnTo>
                <a:lnTo>
                  <a:pt x="319" y="325"/>
                </a:lnTo>
                <a:lnTo>
                  <a:pt x="319" y="283"/>
                </a:lnTo>
                <a:lnTo>
                  <a:pt x="322" y="263"/>
                </a:lnTo>
                <a:lnTo>
                  <a:pt x="338" y="240"/>
                </a:lnTo>
                <a:lnTo>
                  <a:pt x="358" y="221"/>
                </a:lnTo>
                <a:lnTo>
                  <a:pt x="365" y="201"/>
                </a:lnTo>
                <a:lnTo>
                  <a:pt x="380" y="194"/>
                </a:lnTo>
                <a:lnTo>
                  <a:pt x="419" y="197"/>
                </a:lnTo>
                <a:lnTo>
                  <a:pt x="442" y="214"/>
                </a:lnTo>
                <a:lnTo>
                  <a:pt x="462" y="197"/>
                </a:lnTo>
                <a:lnTo>
                  <a:pt x="462" y="174"/>
                </a:lnTo>
                <a:lnTo>
                  <a:pt x="470" y="163"/>
                </a:lnTo>
                <a:lnTo>
                  <a:pt x="481" y="155"/>
                </a:lnTo>
                <a:lnTo>
                  <a:pt x="500" y="147"/>
                </a:lnTo>
                <a:lnTo>
                  <a:pt x="579" y="107"/>
                </a:lnTo>
                <a:lnTo>
                  <a:pt x="660" y="64"/>
                </a:lnTo>
                <a:lnTo>
                  <a:pt x="680" y="23"/>
                </a:lnTo>
                <a:lnTo>
                  <a:pt x="706" y="7"/>
                </a:lnTo>
                <a:lnTo>
                  <a:pt x="737" y="0"/>
                </a:lnTo>
                <a:lnTo>
                  <a:pt x="752" y="7"/>
                </a:lnTo>
                <a:lnTo>
                  <a:pt x="761" y="23"/>
                </a:lnTo>
                <a:lnTo>
                  <a:pt x="757" y="42"/>
                </a:lnTo>
                <a:lnTo>
                  <a:pt x="741" y="61"/>
                </a:lnTo>
                <a:lnTo>
                  <a:pt x="722" y="77"/>
                </a:lnTo>
                <a:lnTo>
                  <a:pt x="714" y="104"/>
                </a:lnTo>
                <a:lnTo>
                  <a:pt x="714" y="138"/>
                </a:lnTo>
                <a:lnTo>
                  <a:pt x="688" y="170"/>
                </a:lnTo>
                <a:lnTo>
                  <a:pt x="637" y="197"/>
                </a:lnTo>
                <a:lnTo>
                  <a:pt x="601" y="244"/>
                </a:lnTo>
                <a:lnTo>
                  <a:pt x="582" y="352"/>
                </a:lnTo>
                <a:lnTo>
                  <a:pt x="536" y="425"/>
                </a:lnTo>
                <a:lnTo>
                  <a:pt x="536" y="442"/>
                </a:lnTo>
                <a:lnTo>
                  <a:pt x="555" y="445"/>
                </a:lnTo>
                <a:lnTo>
                  <a:pt x="601" y="430"/>
                </a:lnTo>
                <a:lnTo>
                  <a:pt x="621" y="445"/>
                </a:lnTo>
                <a:lnTo>
                  <a:pt x="633" y="542"/>
                </a:lnTo>
                <a:lnTo>
                  <a:pt x="668" y="580"/>
                </a:lnTo>
                <a:lnTo>
                  <a:pt x="722" y="608"/>
                </a:lnTo>
                <a:lnTo>
                  <a:pt x="776" y="616"/>
                </a:lnTo>
                <a:lnTo>
                  <a:pt x="835" y="597"/>
                </a:lnTo>
                <a:lnTo>
                  <a:pt x="866" y="600"/>
                </a:lnTo>
                <a:lnTo>
                  <a:pt x="909" y="628"/>
                </a:lnTo>
                <a:lnTo>
                  <a:pt x="943" y="671"/>
                </a:lnTo>
                <a:lnTo>
                  <a:pt x="978" y="709"/>
                </a:lnTo>
                <a:lnTo>
                  <a:pt x="1021" y="729"/>
                </a:lnTo>
                <a:lnTo>
                  <a:pt x="1079" y="704"/>
                </a:lnTo>
                <a:lnTo>
                  <a:pt x="1156" y="724"/>
                </a:lnTo>
                <a:lnTo>
                  <a:pt x="1176" y="763"/>
                </a:lnTo>
                <a:lnTo>
                  <a:pt x="1171" y="806"/>
                </a:lnTo>
                <a:lnTo>
                  <a:pt x="1156" y="859"/>
                </a:lnTo>
                <a:lnTo>
                  <a:pt x="1164" y="902"/>
                </a:lnTo>
                <a:lnTo>
                  <a:pt x="1191" y="918"/>
                </a:lnTo>
                <a:lnTo>
                  <a:pt x="1219" y="930"/>
                </a:lnTo>
                <a:lnTo>
                  <a:pt x="1234" y="956"/>
                </a:lnTo>
                <a:lnTo>
                  <a:pt x="1199" y="984"/>
                </a:lnTo>
                <a:lnTo>
                  <a:pt x="1211" y="1042"/>
                </a:lnTo>
                <a:lnTo>
                  <a:pt x="1245" y="1085"/>
                </a:lnTo>
                <a:lnTo>
                  <a:pt x="1268" y="1136"/>
                </a:lnTo>
                <a:lnTo>
                  <a:pt x="1281" y="1197"/>
                </a:lnTo>
                <a:lnTo>
                  <a:pt x="1238" y="1210"/>
                </a:lnTo>
                <a:lnTo>
                  <a:pt x="1226" y="1194"/>
                </a:lnTo>
                <a:lnTo>
                  <a:pt x="1219" y="1151"/>
                </a:lnTo>
                <a:lnTo>
                  <a:pt x="1211" y="1131"/>
                </a:lnTo>
                <a:lnTo>
                  <a:pt x="1187" y="1143"/>
                </a:lnTo>
                <a:lnTo>
                  <a:pt x="1181" y="1162"/>
                </a:lnTo>
                <a:lnTo>
                  <a:pt x="1161" y="1162"/>
                </a:lnTo>
                <a:lnTo>
                  <a:pt x="1141" y="1143"/>
                </a:lnTo>
                <a:lnTo>
                  <a:pt x="1105" y="1155"/>
                </a:lnTo>
                <a:lnTo>
                  <a:pt x="1094" y="1181"/>
                </a:lnTo>
                <a:lnTo>
                  <a:pt x="1075" y="1190"/>
                </a:lnTo>
                <a:lnTo>
                  <a:pt x="1041" y="1174"/>
                </a:lnTo>
                <a:lnTo>
                  <a:pt x="1001" y="1177"/>
                </a:lnTo>
                <a:lnTo>
                  <a:pt x="983" y="1190"/>
                </a:lnTo>
                <a:lnTo>
                  <a:pt x="986" y="1201"/>
                </a:lnTo>
                <a:lnTo>
                  <a:pt x="1009" y="1205"/>
                </a:lnTo>
                <a:lnTo>
                  <a:pt x="1041" y="1213"/>
                </a:lnTo>
                <a:lnTo>
                  <a:pt x="1056" y="1228"/>
                </a:lnTo>
                <a:lnTo>
                  <a:pt x="1051" y="1251"/>
                </a:lnTo>
                <a:lnTo>
                  <a:pt x="993" y="1279"/>
                </a:lnTo>
                <a:lnTo>
                  <a:pt x="970" y="1298"/>
                </a:lnTo>
                <a:lnTo>
                  <a:pt x="963" y="1329"/>
                </a:lnTo>
                <a:lnTo>
                  <a:pt x="970" y="1368"/>
                </a:lnTo>
                <a:lnTo>
                  <a:pt x="998" y="1411"/>
                </a:lnTo>
                <a:lnTo>
                  <a:pt x="1032" y="1453"/>
                </a:lnTo>
                <a:lnTo>
                  <a:pt x="1044" y="1489"/>
                </a:lnTo>
                <a:lnTo>
                  <a:pt x="1041" y="1532"/>
                </a:lnTo>
                <a:lnTo>
                  <a:pt x="1026" y="1558"/>
                </a:lnTo>
                <a:lnTo>
                  <a:pt x="1016" y="1604"/>
                </a:lnTo>
                <a:lnTo>
                  <a:pt x="955" y="1600"/>
                </a:lnTo>
                <a:lnTo>
                  <a:pt x="924" y="1586"/>
                </a:lnTo>
                <a:lnTo>
                  <a:pt x="905" y="1566"/>
                </a:lnTo>
                <a:lnTo>
                  <a:pt x="876" y="1566"/>
                </a:lnTo>
                <a:lnTo>
                  <a:pt x="846" y="1570"/>
                </a:lnTo>
                <a:lnTo>
                  <a:pt x="830" y="1589"/>
                </a:lnTo>
                <a:lnTo>
                  <a:pt x="811" y="1589"/>
                </a:lnTo>
                <a:lnTo>
                  <a:pt x="792" y="1589"/>
                </a:lnTo>
                <a:lnTo>
                  <a:pt x="757" y="1577"/>
                </a:lnTo>
                <a:lnTo>
                  <a:pt x="714" y="1570"/>
                </a:lnTo>
                <a:lnTo>
                  <a:pt x="680" y="1589"/>
                </a:lnTo>
                <a:lnTo>
                  <a:pt x="660" y="1589"/>
                </a:lnTo>
                <a:lnTo>
                  <a:pt x="637" y="1570"/>
                </a:lnTo>
                <a:lnTo>
                  <a:pt x="614" y="1519"/>
                </a:lnTo>
                <a:lnTo>
                  <a:pt x="582" y="1476"/>
                </a:lnTo>
                <a:lnTo>
                  <a:pt x="485" y="1441"/>
                </a:lnTo>
                <a:lnTo>
                  <a:pt x="389" y="1379"/>
                </a:lnTo>
                <a:lnTo>
                  <a:pt x="312" y="1352"/>
                </a:lnTo>
                <a:lnTo>
                  <a:pt x="264" y="1349"/>
                </a:lnTo>
                <a:lnTo>
                  <a:pt x="225" y="1356"/>
                </a:lnTo>
                <a:lnTo>
                  <a:pt x="195" y="1352"/>
                </a:lnTo>
                <a:lnTo>
                  <a:pt x="183" y="1332"/>
                </a:lnTo>
                <a:lnTo>
                  <a:pt x="183" y="1298"/>
                </a:lnTo>
                <a:lnTo>
                  <a:pt x="191" y="1268"/>
                </a:lnTo>
                <a:lnTo>
                  <a:pt x="180" y="1263"/>
                </a:lnTo>
                <a:lnTo>
                  <a:pt x="124" y="1268"/>
                </a:lnTo>
                <a:lnTo>
                  <a:pt x="86" y="1260"/>
                </a:lnTo>
                <a:lnTo>
                  <a:pt x="47" y="1232"/>
                </a:lnTo>
                <a:lnTo>
                  <a:pt x="9" y="1201"/>
                </a:lnTo>
                <a:lnTo>
                  <a:pt x="0" y="1177"/>
                </a:lnTo>
              </a:path>
            </a:pathLst>
          </a:custGeom>
          <a:solidFill>
            <a:srgbClr val="C00000"/>
          </a:solidFill>
          <a:ln w="12700">
            <a:solidFill>
              <a:schemeClr val="tx1"/>
            </a:solidFill>
            <a:round/>
            <a:headEnd/>
            <a:tailEnd/>
          </a:ln>
        </p:spPr>
        <p:txBody>
          <a:bodyPr/>
          <a:lstStyle/>
          <a:p>
            <a:endParaRPr lang="es-ES" dirty="0">
              <a:solidFill>
                <a:srgbClr val="000000"/>
              </a:solidFill>
            </a:endParaRPr>
          </a:p>
        </p:txBody>
      </p:sp>
      <p:sp>
        <p:nvSpPr>
          <p:cNvPr id="15448" name="Freeform 88"/>
          <p:cNvSpPr>
            <a:spLocks/>
          </p:cNvSpPr>
          <p:nvPr/>
        </p:nvSpPr>
        <p:spPr bwMode="auto">
          <a:xfrm>
            <a:off x="2761943" y="1702878"/>
            <a:ext cx="26090" cy="26230"/>
          </a:xfrm>
          <a:custGeom>
            <a:avLst/>
            <a:gdLst>
              <a:gd name="T0" fmla="*/ 2147483647 w 51"/>
              <a:gd name="T1" fmla="*/ 0 h 52"/>
              <a:gd name="T2" fmla="*/ 2147483647 w 51"/>
              <a:gd name="T3" fmla="*/ 2147483647 h 52"/>
              <a:gd name="T4" fmla="*/ 2147483647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0 w 51"/>
              <a:gd name="T15" fmla="*/ 2147483647 h 52"/>
              <a:gd name="T16" fmla="*/ 2147483647 w 51"/>
              <a:gd name="T17" fmla="*/ 2147483647 h 52"/>
              <a:gd name="T18" fmla="*/ 2147483647 w 51"/>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2"/>
              <a:gd name="T32" fmla="*/ 51 w 5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2">
                <a:moveTo>
                  <a:pt x="38" y="0"/>
                </a:moveTo>
                <a:lnTo>
                  <a:pt x="48" y="1"/>
                </a:lnTo>
                <a:lnTo>
                  <a:pt x="51" y="15"/>
                </a:lnTo>
                <a:lnTo>
                  <a:pt x="48" y="21"/>
                </a:lnTo>
                <a:lnTo>
                  <a:pt x="23" y="49"/>
                </a:lnTo>
                <a:lnTo>
                  <a:pt x="10" y="52"/>
                </a:lnTo>
                <a:lnTo>
                  <a:pt x="3" y="44"/>
                </a:lnTo>
                <a:lnTo>
                  <a:pt x="0" y="34"/>
                </a:lnTo>
                <a:lnTo>
                  <a:pt x="12" y="12"/>
                </a:lnTo>
                <a:lnTo>
                  <a:pt x="38" y="0"/>
                </a:lnTo>
                <a:close/>
              </a:path>
            </a:pathLst>
          </a:custGeom>
          <a:solidFill>
            <a:schemeClr val="bg1">
              <a:lumMod val="85000"/>
            </a:schemeClr>
          </a:solidFill>
          <a:ln w="3175">
            <a:solidFill>
              <a:schemeClr val="tx1"/>
            </a:solidFill>
            <a:round/>
            <a:headEnd/>
            <a:tailEnd/>
          </a:ln>
        </p:spPr>
        <p:txBody>
          <a:bodyPr/>
          <a:lstStyle/>
          <a:p>
            <a:endParaRPr lang="es-ES" dirty="0">
              <a:solidFill>
                <a:srgbClr val="000000"/>
              </a:solidFill>
            </a:endParaRPr>
          </a:p>
        </p:txBody>
      </p:sp>
      <p:sp>
        <p:nvSpPr>
          <p:cNvPr id="15449" name="Freeform 89"/>
          <p:cNvSpPr>
            <a:spLocks/>
          </p:cNvSpPr>
          <p:nvPr/>
        </p:nvSpPr>
        <p:spPr bwMode="auto">
          <a:xfrm>
            <a:off x="2761943" y="1702878"/>
            <a:ext cx="26090" cy="26230"/>
          </a:xfrm>
          <a:custGeom>
            <a:avLst/>
            <a:gdLst>
              <a:gd name="T0" fmla="*/ 2147483647 w 51"/>
              <a:gd name="T1" fmla="*/ 0 h 52"/>
              <a:gd name="T2" fmla="*/ 2147483647 w 51"/>
              <a:gd name="T3" fmla="*/ 2147483647 h 52"/>
              <a:gd name="T4" fmla="*/ 2147483647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0 w 51"/>
              <a:gd name="T15" fmla="*/ 2147483647 h 52"/>
              <a:gd name="T16" fmla="*/ 2147483647 w 51"/>
              <a:gd name="T17" fmla="*/ 2147483647 h 52"/>
              <a:gd name="T18" fmla="*/ 2147483647 w 51"/>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2"/>
              <a:gd name="T32" fmla="*/ 51 w 5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2">
                <a:moveTo>
                  <a:pt x="38" y="0"/>
                </a:moveTo>
                <a:lnTo>
                  <a:pt x="48" y="1"/>
                </a:lnTo>
                <a:lnTo>
                  <a:pt x="51" y="15"/>
                </a:lnTo>
                <a:lnTo>
                  <a:pt x="48" y="21"/>
                </a:lnTo>
                <a:lnTo>
                  <a:pt x="23" y="49"/>
                </a:lnTo>
                <a:lnTo>
                  <a:pt x="10" y="52"/>
                </a:lnTo>
                <a:lnTo>
                  <a:pt x="3" y="44"/>
                </a:lnTo>
                <a:lnTo>
                  <a:pt x="0" y="34"/>
                </a:lnTo>
                <a:lnTo>
                  <a:pt x="12" y="12"/>
                </a:lnTo>
                <a:lnTo>
                  <a:pt x="38" y="0"/>
                </a:lnTo>
              </a:path>
            </a:pathLst>
          </a:custGeom>
          <a:solidFill>
            <a:schemeClr val="bg1">
              <a:lumMod val="85000"/>
            </a:schemeClr>
          </a:solidFill>
          <a:ln w="3175">
            <a:solidFill>
              <a:schemeClr val="tx1"/>
            </a:solidFill>
            <a:round/>
            <a:headEnd/>
            <a:tailEnd/>
          </a:ln>
        </p:spPr>
        <p:txBody>
          <a:bodyPr/>
          <a:lstStyle/>
          <a:p>
            <a:endParaRPr lang="es-ES" dirty="0">
              <a:solidFill>
                <a:srgbClr val="000000"/>
              </a:solidFill>
            </a:endParaRPr>
          </a:p>
        </p:txBody>
      </p:sp>
      <p:sp>
        <p:nvSpPr>
          <p:cNvPr id="15450" name="Freeform 90"/>
          <p:cNvSpPr>
            <a:spLocks/>
          </p:cNvSpPr>
          <p:nvPr/>
        </p:nvSpPr>
        <p:spPr bwMode="auto">
          <a:xfrm>
            <a:off x="3066989" y="2354572"/>
            <a:ext cx="20069" cy="22193"/>
          </a:xfrm>
          <a:custGeom>
            <a:avLst/>
            <a:gdLst>
              <a:gd name="T0" fmla="*/ 2147483647 w 41"/>
              <a:gd name="T1" fmla="*/ 0 h 42"/>
              <a:gd name="T2" fmla="*/ 2147483647 w 41"/>
              <a:gd name="T3" fmla="*/ 2147483647 h 42"/>
              <a:gd name="T4" fmla="*/ 2147483647 w 41"/>
              <a:gd name="T5" fmla="*/ 2147483647 h 42"/>
              <a:gd name="T6" fmla="*/ 2147483647 w 41"/>
              <a:gd name="T7" fmla="*/ 2147483647 h 42"/>
              <a:gd name="T8" fmla="*/ 2147483647 w 41"/>
              <a:gd name="T9" fmla="*/ 2147483647 h 42"/>
              <a:gd name="T10" fmla="*/ 0 w 41"/>
              <a:gd name="T11" fmla="*/ 2147483647 h 42"/>
              <a:gd name="T12" fmla="*/ 0 w 41"/>
              <a:gd name="T13" fmla="*/ 2147483647 h 42"/>
              <a:gd name="T14" fmla="*/ 2147483647 w 41"/>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42"/>
              <a:gd name="T26" fmla="*/ 41 w 4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42">
                <a:moveTo>
                  <a:pt x="4" y="0"/>
                </a:moveTo>
                <a:lnTo>
                  <a:pt x="34" y="4"/>
                </a:lnTo>
                <a:lnTo>
                  <a:pt x="41" y="17"/>
                </a:lnTo>
                <a:lnTo>
                  <a:pt x="29" y="32"/>
                </a:lnTo>
                <a:lnTo>
                  <a:pt x="7" y="42"/>
                </a:lnTo>
                <a:lnTo>
                  <a:pt x="0" y="34"/>
                </a:lnTo>
                <a:lnTo>
                  <a:pt x="0" y="6"/>
                </a:lnTo>
                <a:lnTo>
                  <a:pt x="4"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1" name="Freeform 91"/>
          <p:cNvSpPr>
            <a:spLocks/>
          </p:cNvSpPr>
          <p:nvPr/>
        </p:nvSpPr>
        <p:spPr bwMode="auto">
          <a:xfrm>
            <a:off x="3066989" y="2354572"/>
            <a:ext cx="20069" cy="22193"/>
          </a:xfrm>
          <a:custGeom>
            <a:avLst/>
            <a:gdLst>
              <a:gd name="T0" fmla="*/ 2147483647 w 41"/>
              <a:gd name="T1" fmla="*/ 0 h 42"/>
              <a:gd name="T2" fmla="*/ 2147483647 w 41"/>
              <a:gd name="T3" fmla="*/ 2147483647 h 42"/>
              <a:gd name="T4" fmla="*/ 2147483647 w 41"/>
              <a:gd name="T5" fmla="*/ 2147483647 h 42"/>
              <a:gd name="T6" fmla="*/ 2147483647 w 41"/>
              <a:gd name="T7" fmla="*/ 2147483647 h 42"/>
              <a:gd name="T8" fmla="*/ 2147483647 w 41"/>
              <a:gd name="T9" fmla="*/ 2147483647 h 42"/>
              <a:gd name="T10" fmla="*/ 0 w 41"/>
              <a:gd name="T11" fmla="*/ 2147483647 h 42"/>
              <a:gd name="T12" fmla="*/ 0 w 41"/>
              <a:gd name="T13" fmla="*/ 2147483647 h 42"/>
              <a:gd name="T14" fmla="*/ 2147483647 w 41"/>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42"/>
              <a:gd name="T26" fmla="*/ 41 w 4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42">
                <a:moveTo>
                  <a:pt x="4" y="0"/>
                </a:moveTo>
                <a:lnTo>
                  <a:pt x="34" y="4"/>
                </a:lnTo>
                <a:lnTo>
                  <a:pt x="41" y="17"/>
                </a:lnTo>
                <a:lnTo>
                  <a:pt x="29" y="32"/>
                </a:lnTo>
                <a:lnTo>
                  <a:pt x="7" y="42"/>
                </a:lnTo>
                <a:lnTo>
                  <a:pt x="0" y="34"/>
                </a:lnTo>
                <a:lnTo>
                  <a:pt x="0" y="6"/>
                </a:lnTo>
                <a:lnTo>
                  <a:pt x="4"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2" name="Freeform 92"/>
          <p:cNvSpPr>
            <a:spLocks/>
          </p:cNvSpPr>
          <p:nvPr/>
        </p:nvSpPr>
        <p:spPr bwMode="auto">
          <a:xfrm>
            <a:off x="3083044" y="2380802"/>
            <a:ext cx="20069" cy="22195"/>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0 w 42"/>
              <a:gd name="T11" fmla="*/ 2147483647 h 41"/>
              <a:gd name="T12" fmla="*/ 2147483647 w 42"/>
              <a:gd name="T13" fmla="*/ 2147483647 h 41"/>
              <a:gd name="T14" fmla="*/ 2147483647 w 42"/>
              <a:gd name="T15" fmla="*/ 2147483647 h 41"/>
              <a:gd name="T16" fmla="*/ 2147483647 w 4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1"/>
              <a:gd name="T29" fmla="*/ 42 w 4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1">
                <a:moveTo>
                  <a:pt x="24" y="0"/>
                </a:moveTo>
                <a:lnTo>
                  <a:pt x="39" y="6"/>
                </a:lnTo>
                <a:lnTo>
                  <a:pt x="42" y="15"/>
                </a:lnTo>
                <a:lnTo>
                  <a:pt x="27" y="38"/>
                </a:lnTo>
                <a:lnTo>
                  <a:pt x="8" y="41"/>
                </a:lnTo>
                <a:lnTo>
                  <a:pt x="0" y="32"/>
                </a:lnTo>
                <a:lnTo>
                  <a:pt x="3" y="23"/>
                </a:lnTo>
                <a:lnTo>
                  <a:pt x="10" y="6"/>
                </a:lnTo>
                <a:lnTo>
                  <a:pt x="24"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3" name="Freeform 93"/>
          <p:cNvSpPr>
            <a:spLocks/>
          </p:cNvSpPr>
          <p:nvPr/>
        </p:nvSpPr>
        <p:spPr bwMode="auto">
          <a:xfrm>
            <a:off x="3083044" y="2380802"/>
            <a:ext cx="20069" cy="22195"/>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0 w 42"/>
              <a:gd name="T11" fmla="*/ 2147483647 h 41"/>
              <a:gd name="T12" fmla="*/ 2147483647 w 42"/>
              <a:gd name="T13" fmla="*/ 2147483647 h 41"/>
              <a:gd name="T14" fmla="*/ 2147483647 w 42"/>
              <a:gd name="T15" fmla="*/ 2147483647 h 41"/>
              <a:gd name="T16" fmla="*/ 2147483647 w 4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1"/>
              <a:gd name="T29" fmla="*/ 42 w 4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1">
                <a:moveTo>
                  <a:pt x="24" y="0"/>
                </a:moveTo>
                <a:lnTo>
                  <a:pt x="39" y="6"/>
                </a:lnTo>
                <a:lnTo>
                  <a:pt x="42" y="15"/>
                </a:lnTo>
                <a:lnTo>
                  <a:pt x="27" y="38"/>
                </a:lnTo>
                <a:lnTo>
                  <a:pt x="8" y="41"/>
                </a:lnTo>
                <a:lnTo>
                  <a:pt x="0" y="32"/>
                </a:lnTo>
                <a:lnTo>
                  <a:pt x="3" y="23"/>
                </a:lnTo>
                <a:lnTo>
                  <a:pt x="10" y="6"/>
                </a:lnTo>
                <a:lnTo>
                  <a:pt x="24"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4" name="Freeform 94"/>
          <p:cNvSpPr>
            <a:spLocks/>
          </p:cNvSpPr>
          <p:nvPr/>
        </p:nvSpPr>
        <p:spPr bwMode="auto">
          <a:xfrm>
            <a:off x="3105118" y="2411067"/>
            <a:ext cx="24082" cy="26229"/>
          </a:xfrm>
          <a:custGeom>
            <a:avLst/>
            <a:gdLst>
              <a:gd name="T0" fmla="*/ 2147483647 w 47"/>
              <a:gd name="T1" fmla="*/ 2147483647 h 48"/>
              <a:gd name="T2" fmla="*/ 2147483647 w 47"/>
              <a:gd name="T3" fmla="*/ 0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0 w 47"/>
              <a:gd name="T15" fmla="*/ 2147483647 h 48"/>
              <a:gd name="T16" fmla="*/ 2147483647 w 47"/>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 y="7"/>
                </a:moveTo>
                <a:lnTo>
                  <a:pt x="40" y="0"/>
                </a:lnTo>
                <a:lnTo>
                  <a:pt x="47" y="8"/>
                </a:lnTo>
                <a:lnTo>
                  <a:pt x="47" y="12"/>
                </a:lnTo>
                <a:lnTo>
                  <a:pt x="36" y="45"/>
                </a:lnTo>
                <a:lnTo>
                  <a:pt x="12" y="48"/>
                </a:lnTo>
                <a:lnTo>
                  <a:pt x="7" y="45"/>
                </a:lnTo>
                <a:lnTo>
                  <a:pt x="0" y="12"/>
                </a:lnTo>
                <a:lnTo>
                  <a:pt x="4" y="7"/>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5" name="Freeform 95"/>
          <p:cNvSpPr>
            <a:spLocks/>
          </p:cNvSpPr>
          <p:nvPr/>
        </p:nvSpPr>
        <p:spPr bwMode="auto">
          <a:xfrm>
            <a:off x="3105118" y="2411067"/>
            <a:ext cx="24082" cy="26229"/>
          </a:xfrm>
          <a:custGeom>
            <a:avLst/>
            <a:gdLst>
              <a:gd name="T0" fmla="*/ 2147483647 w 47"/>
              <a:gd name="T1" fmla="*/ 2147483647 h 48"/>
              <a:gd name="T2" fmla="*/ 2147483647 w 47"/>
              <a:gd name="T3" fmla="*/ 0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0 w 47"/>
              <a:gd name="T15" fmla="*/ 2147483647 h 48"/>
              <a:gd name="T16" fmla="*/ 2147483647 w 47"/>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 y="7"/>
                </a:moveTo>
                <a:lnTo>
                  <a:pt x="40" y="0"/>
                </a:lnTo>
                <a:lnTo>
                  <a:pt x="47" y="8"/>
                </a:lnTo>
                <a:lnTo>
                  <a:pt x="47" y="12"/>
                </a:lnTo>
                <a:lnTo>
                  <a:pt x="36" y="45"/>
                </a:lnTo>
                <a:lnTo>
                  <a:pt x="12" y="48"/>
                </a:lnTo>
                <a:lnTo>
                  <a:pt x="7" y="45"/>
                </a:lnTo>
                <a:lnTo>
                  <a:pt x="0" y="12"/>
                </a:lnTo>
                <a:lnTo>
                  <a:pt x="4" y="7"/>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6" name="Freeform 96"/>
          <p:cNvSpPr>
            <a:spLocks/>
          </p:cNvSpPr>
          <p:nvPr/>
        </p:nvSpPr>
        <p:spPr bwMode="auto">
          <a:xfrm>
            <a:off x="3117161" y="2447384"/>
            <a:ext cx="18061" cy="18158"/>
          </a:xfrm>
          <a:custGeom>
            <a:avLst/>
            <a:gdLst>
              <a:gd name="T0" fmla="*/ 2147483647 w 37"/>
              <a:gd name="T1" fmla="*/ 2147483647 h 38"/>
              <a:gd name="T2" fmla="*/ 2147483647 w 37"/>
              <a:gd name="T3" fmla="*/ 0 h 38"/>
              <a:gd name="T4" fmla="*/ 2147483647 w 37"/>
              <a:gd name="T5" fmla="*/ 2147483647 h 38"/>
              <a:gd name="T6" fmla="*/ 2147483647 w 37"/>
              <a:gd name="T7" fmla="*/ 2147483647 h 38"/>
              <a:gd name="T8" fmla="*/ 2147483647 w 37"/>
              <a:gd name="T9" fmla="*/ 2147483647 h 38"/>
              <a:gd name="T10" fmla="*/ 2147483647 w 37"/>
              <a:gd name="T11" fmla="*/ 2147483647 h 38"/>
              <a:gd name="T12" fmla="*/ 2147483647 w 37"/>
              <a:gd name="T13" fmla="*/ 2147483647 h 38"/>
              <a:gd name="T14" fmla="*/ 0 w 37"/>
              <a:gd name="T15" fmla="*/ 2147483647 h 38"/>
              <a:gd name="T16" fmla="*/ 2147483647 w 37"/>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8"/>
              <a:gd name="T29" fmla="*/ 37 w 3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8">
                <a:moveTo>
                  <a:pt x="6" y="1"/>
                </a:moveTo>
                <a:lnTo>
                  <a:pt x="29" y="0"/>
                </a:lnTo>
                <a:lnTo>
                  <a:pt x="36" y="8"/>
                </a:lnTo>
                <a:lnTo>
                  <a:pt x="37" y="17"/>
                </a:lnTo>
                <a:lnTo>
                  <a:pt x="30" y="34"/>
                </a:lnTo>
                <a:lnTo>
                  <a:pt x="8" y="38"/>
                </a:lnTo>
                <a:lnTo>
                  <a:pt x="2" y="30"/>
                </a:lnTo>
                <a:lnTo>
                  <a:pt x="0" y="15"/>
                </a:lnTo>
                <a:lnTo>
                  <a:pt x="6" y="1"/>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7" name="Freeform 97"/>
          <p:cNvSpPr>
            <a:spLocks/>
          </p:cNvSpPr>
          <p:nvPr/>
        </p:nvSpPr>
        <p:spPr bwMode="auto">
          <a:xfrm>
            <a:off x="3117161" y="2447384"/>
            <a:ext cx="18061" cy="18158"/>
          </a:xfrm>
          <a:custGeom>
            <a:avLst/>
            <a:gdLst>
              <a:gd name="T0" fmla="*/ 2147483647 w 37"/>
              <a:gd name="T1" fmla="*/ 2147483647 h 38"/>
              <a:gd name="T2" fmla="*/ 2147483647 w 37"/>
              <a:gd name="T3" fmla="*/ 0 h 38"/>
              <a:gd name="T4" fmla="*/ 2147483647 w 37"/>
              <a:gd name="T5" fmla="*/ 2147483647 h 38"/>
              <a:gd name="T6" fmla="*/ 2147483647 w 37"/>
              <a:gd name="T7" fmla="*/ 2147483647 h 38"/>
              <a:gd name="T8" fmla="*/ 2147483647 w 37"/>
              <a:gd name="T9" fmla="*/ 2147483647 h 38"/>
              <a:gd name="T10" fmla="*/ 2147483647 w 37"/>
              <a:gd name="T11" fmla="*/ 2147483647 h 38"/>
              <a:gd name="T12" fmla="*/ 2147483647 w 37"/>
              <a:gd name="T13" fmla="*/ 2147483647 h 38"/>
              <a:gd name="T14" fmla="*/ 0 w 37"/>
              <a:gd name="T15" fmla="*/ 2147483647 h 38"/>
              <a:gd name="T16" fmla="*/ 2147483647 w 37"/>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8"/>
              <a:gd name="T29" fmla="*/ 37 w 3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8">
                <a:moveTo>
                  <a:pt x="6" y="1"/>
                </a:moveTo>
                <a:lnTo>
                  <a:pt x="29" y="0"/>
                </a:lnTo>
                <a:lnTo>
                  <a:pt x="36" y="8"/>
                </a:lnTo>
                <a:lnTo>
                  <a:pt x="37" y="17"/>
                </a:lnTo>
                <a:lnTo>
                  <a:pt x="30" y="34"/>
                </a:lnTo>
                <a:lnTo>
                  <a:pt x="8" y="38"/>
                </a:lnTo>
                <a:lnTo>
                  <a:pt x="2" y="30"/>
                </a:lnTo>
                <a:lnTo>
                  <a:pt x="0" y="15"/>
                </a:lnTo>
                <a:lnTo>
                  <a:pt x="6" y="1"/>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8" name="Freeform 98"/>
          <p:cNvSpPr>
            <a:spLocks/>
          </p:cNvSpPr>
          <p:nvPr/>
        </p:nvSpPr>
        <p:spPr bwMode="auto">
          <a:xfrm>
            <a:off x="3177367" y="2463525"/>
            <a:ext cx="26089" cy="26229"/>
          </a:xfrm>
          <a:custGeom>
            <a:avLst/>
            <a:gdLst>
              <a:gd name="T0" fmla="*/ 2147483647 w 52"/>
              <a:gd name="T1" fmla="*/ 2147483647 h 49"/>
              <a:gd name="T2" fmla="*/ 2147483647 w 52"/>
              <a:gd name="T3" fmla="*/ 0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0 w 52"/>
              <a:gd name="T15" fmla="*/ 2147483647 h 49"/>
              <a:gd name="T16" fmla="*/ 2147483647 w 52"/>
              <a:gd name="T17" fmla="*/ 214748364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9"/>
              <a:gd name="T29" fmla="*/ 52 w 5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9">
                <a:moveTo>
                  <a:pt x="8" y="1"/>
                </a:moveTo>
                <a:lnTo>
                  <a:pt x="38" y="0"/>
                </a:lnTo>
                <a:lnTo>
                  <a:pt x="42" y="3"/>
                </a:lnTo>
                <a:lnTo>
                  <a:pt x="52" y="20"/>
                </a:lnTo>
                <a:lnTo>
                  <a:pt x="41" y="46"/>
                </a:lnTo>
                <a:lnTo>
                  <a:pt x="24" y="49"/>
                </a:lnTo>
                <a:lnTo>
                  <a:pt x="7" y="37"/>
                </a:lnTo>
                <a:lnTo>
                  <a:pt x="0" y="25"/>
                </a:lnTo>
                <a:lnTo>
                  <a:pt x="8" y="1"/>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59" name="Freeform 99"/>
          <p:cNvSpPr>
            <a:spLocks/>
          </p:cNvSpPr>
          <p:nvPr/>
        </p:nvSpPr>
        <p:spPr bwMode="auto">
          <a:xfrm>
            <a:off x="3177367" y="2463525"/>
            <a:ext cx="26089" cy="26229"/>
          </a:xfrm>
          <a:custGeom>
            <a:avLst/>
            <a:gdLst>
              <a:gd name="T0" fmla="*/ 2147483647 w 52"/>
              <a:gd name="T1" fmla="*/ 2147483647 h 49"/>
              <a:gd name="T2" fmla="*/ 2147483647 w 52"/>
              <a:gd name="T3" fmla="*/ 0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0 w 52"/>
              <a:gd name="T15" fmla="*/ 2147483647 h 49"/>
              <a:gd name="T16" fmla="*/ 2147483647 w 52"/>
              <a:gd name="T17" fmla="*/ 214748364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9"/>
              <a:gd name="T29" fmla="*/ 52 w 5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9">
                <a:moveTo>
                  <a:pt x="8" y="1"/>
                </a:moveTo>
                <a:lnTo>
                  <a:pt x="38" y="0"/>
                </a:lnTo>
                <a:lnTo>
                  <a:pt x="42" y="3"/>
                </a:lnTo>
                <a:lnTo>
                  <a:pt x="52" y="20"/>
                </a:lnTo>
                <a:lnTo>
                  <a:pt x="41" y="46"/>
                </a:lnTo>
                <a:lnTo>
                  <a:pt x="24" y="49"/>
                </a:lnTo>
                <a:lnTo>
                  <a:pt x="7" y="37"/>
                </a:lnTo>
                <a:lnTo>
                  <a:pt x="0" y="25"/>
                </a:lnTo>
                <a:lnTo>
                  <a:pt x="8" y="1"/>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60" name="Freeform 100"/>
          <p:cNvSpPr>
            <a:spLocks/>
          </p:cNvSpPr>
          <p:nvPr/>
        </p:nvSpPr>
        <p:spPr bwMode="auto">
          <a:xfrm>
            <a:off x="2105698" y="2225444"/>
            <a:ext cx="423449" cy="127110"/>
          </a:xfrm>
          <a:custGeom>
            <a:avLst/>
            <a:gdLst>
              <a:gd name="T0" fmla="*/ 2147483647 w 843"/>
              <a:gd name="T1" fmla="*/ 2147483647 h 255"/>
              <a:gd name="T2" fmla="*/ 2147483647 w 843"/>
              <a:gd name="T3" fmla="*/ 2147483647 h 255"/>
              <a:gd name="T4" fmla="*/ 2147483647 w 843"/>
              <a:gd name="T5" fmla="*/ 0 h 255"/>
              <a:gd name="T6" fmla="*/ 2147483647 w 843"/>
              <a:gd name="T7" fmla="*/ 2147483647 h 255"/>
              <a:gd name="T8" fmla="*/ 2147483647 w 843"/>
              <a:gd name="T9" fmla="*/ 2147483647 h 255"/>
              <a:gd name="T10" fmla="*/ 2147483647 w 843"/>
              <a:gd name="T11" fmla="*/ 2147483647 h 255"/>
              <a:gd name="T12" fmla="*/ 2147483647 w 843"/>
              <a:gd name="T13" fmla="*/ 2147483647 h 255"/>
              <a:gd name="T14" fmla="*/ 2147483647 w 843"/>
              <a:gd name="T15" fmla="*/ 2147483647 h 255"/>
              <a:gd name="T16" fmla="*/ 2147483647 w 843"/>
              <a:gd name="T17" fmla="*/ 2147483647 h 255"/>
              <a:gd name="T18" fmla="*/ 2147483647 w 843"/>
              <a:gd name="T19" fmla="*/ 2147483647 h 255"/>
              <a:gd name="T20" fmla="*/ 2147483647 w 843"/>
              <a:gd name="T21" fmla="*/ 2147483647 h 255"/>
              <a:gd name="T22" fmla="*/ 2147483647 w 843"/>
              <a:gd name="T23" fmla="*/ 2147483647 h 255"/>
              <a:gd name="T24" fmla="*/ 2147483647 w 843"/>
              <a:gd name="T25" fmla="*/ 2147483647 h 255"/>
              <a:gd name="T26" fmla="*/ 2147483647 w 843"/>
              <a:gd name="T27" fmla="*/ 2147483647 h 255"/>
              <a:gd name="T28" fmla="*/ 2147483647 w 843"/>
              <a:gd name="T29" fmla="*/ 2147483647 h 255"/>
              <a:gd name="T30" fmla="*/ 2147483647 w 843"/>
              <a:gd name="T31" fmla="*/ 2147483647 h 255"/>
              <a:gd name="T32" fmla="*/ 2147483647 w 843"/>
              <a:gd name="T33" fmla="*/ 2147483647 h 255"/>
              <a:gd name="T34" fmla="*/ 2147483647 w 843"/>
              <a:gd name="T35" fmla="*/ 2147483647 h 255"/>
              <a:gd name="T36" fmla="*/ 2147483647 w 843"/>
              <a:gd name="T37" fmla="*/ 2147483647 h 255"/>
              <a:gd name="T38" fmla="*/ 2147483647 w 843"/>
              <a:gd name="T39" fmla="*/ 2147483647 h 255"/>
              <a:gd name="T40" fmla="*/ 2147483647 w 843"/>
              <a:gd name="T41" fmla="*/ 2147483647 h 255"/>
              <a:gd name="T42" fmla="*/ 2147483647 w 843"/>
              <a:gd name="T43" fmla="*/ 2147483647 h 255"/>
              <a:gd name="T44" fmla="*/ 2147483647 w 843"/>
              <a:gd name="T45" fmla="*/ 2147483647 h 255"/>
              <a:gd name="T46" fmla="*/ 2147483647 w 843"/>
              <a:gd name="T47" fmla="*/ 2147483647 h 255"/>
              <a:gd name="T48" fmla="*/ 2147483647 w 843"/>
              <a:gd name="T49" fmla="*/ 2147483647 h 255"/>
              <a:gd name="T50" fmla="*/ 2147483647 w 843"/>
              <a:gd name="T51" fmla="*/ 2147483647 h 255"/>
              <a:gd name="T52" fmla="*/ 2147483647 w 843"/>
              <a:gd name="T53" fmla="*/ 2147483647 h 255"/>
              <a:gd name="T54" fmla="*/ 2147483647 w 843"/>
              <a:gd name="T55" fmla="*/ 2147483647 h 255"/>
              <a:gd name="T56" fmla="*/ 2147483647 w 843"/>
              <a:gd name="T57" fmla="*/ 2147483647 h 255"/>
              <a:gd name="T58" fmla="*/ 2147483647 w 843"/>
              <a:gd name="T59" fmla="*/ 2147483647 h 255"/>
              <a:gd name="T60" fmla="*/ 2147483647 w 843"/>
              <a:gd name="T61" fmla="*/ 2147483647 h 255"/>
              <a:gd name="T62" fmla="*/ 2147483647 w 843"/>
              <a:gd name="T63" fmla="*/ 2147483647 h 255"/>
              <a:gd name="T64" fmla="*/ 2147483647 w 843"/>
              <a:gd name="T65" fmla="*/ 2147483647 h 255"/>
              <a:gd name="T66" fmla="*/ 2147483647 w 843"/>
              <a:gd name="T67" fmla="*/ 2147483647 h 255"/>
              <a:gd name="T68" fmla="*/ 2147483647 w 843"/>
              <a:gd name="T69" fmla="*/ 2147483647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255"/>
              <a:gd name="T107" fmla="*/ 843 w 843"/>
              <a:gd name="T108" fmla="*/ 255 h 2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255">
                <a:moveTo>
                  <a:pt x="157" y="13"/>
                </a:moveTo>
                <a:lnTo>
                  <a:pt x="179" y="6"/>
                </a:lnTo>
                <a:lnTo>
                  <a:pt x="244" y="0"/>
                </a:lnTo>
                <a:lnTo>
                  <a:pt x="282" y="2"/>
                </a:lnTo>
                <a:lnTo>
                  <a:pt x="311" y="2"/>
                </a:lnTo>
                <a:lnTo>
                  <a:pt x="362" y="0"/>
                </a:lnTo>
                <a:lnTo>
                  <a:pt x="390" y="15"/>
                </a:lnTo>
                <a:lnTo>
                  <a:pt x="401" y="22"/>
                </a:lnTo>
                <a:lnTo>
                  <a:pt x="435" y="31"/>
                </a:lnTo>
                <a:lnTo>
                  <a:pt x="457" y="37"/>
                </a:lnTo>
                <a:lnTo>
                  <a:pt x="487" y="50"/>
                </a:lnTo>
                <a:lnTo>
                  <a:pt x="537" y="83"/>
                </a:lnTo>
                <a:lnTo>
                  <a:pt x="567" y="96"/>
                </a:lnTo>
                <a:lnTo>
                  <a:pt x="616" y="102"/>
                </a:lnTo>
                <a:lnTo>
                  <a:pt x="644" y="102"/>
                </a:lnTo>
                <a:lnTo>
                  <a:pt x="653" y="102"/>
                </a:lnTo>
                <a:lnTo>
                  <a:pt x="687" y="121"/>
                </a:lnTo>
                <a:lnTo>
                  <a:pt x="717" y="135"/>
                </a:lnTo>
                <a:lnTo>
                  <a:pt x="746" y="133"/>
                </a:lnTo>
                <a:lnTo>
                  <a:pt x="837" y="159"/>
                </a:lnTo>
                <a:lnTo>
                  <a:pt x="843" y="167"/>
                </a:lnTo>
                <a:lnTo>
                  <a:pt x="841" y="177"/>
                </a:lnTo>
                <a:lnTo>
                  <a:pt x="829" y="196"/>
                </a:lnTo>
                <a:lnTo>
                  <a:pt x="793" y="208"/>
                </a:lnTo>
                <a:lnTo>
                  <a:pt x="768" y="221"/>
                </a:lnTo>
                <a:lnTo>
                  <a:pt x="714" y="232"/>
                </a:lnTo>
                <a:lnTo>
                  <a:pt x="677" y="243"/>
                </a:lnTo>
                <a:lnTo>
                  <a:pt x="598" y="255"/>
                </a:lnTo>
                <a:lnTo>
                  <a:pt x="588" y="252"/>
                </a:lnTo>
                <a:lnTo>
                  <a:pt x="577" y="239"/>
                </a:lnTo>
                <a:lnTo>
                  <a:pt x="575" y="230"/>
                </a:lnTo>
                <a:lnTo>
                  <a:pt x="582" y="218"/>
                </a:lnTo>
                <a:lnTo>
                  <a:pt x="593" y="181"/>
                </a:lnTo>
                <a:lnTo>
                  <a:pt x="582" y="172"/>
                </a:lnTo>
                <a:lnTo>
                  <a:pt x="549" y="173"/>
                </a:lnTo>
                <a:lnTo>
                  <a:pt x="517" y="159"/>
                </a:lnTo>
                <a:lnTo>
                  <a:pt x="505" y="142"/>
                </a:lnTo>
                <a:lnTo>
                  <a:pt x="476" y="120"/>
                </a:lnTo>
                <a:lnTo>
                  <a:pt x="445" y="121"/>
                </a:lnTo>
                <a:lnTo>
                  <a:pt x="413" y="117"/>
                </a:lnTo>
                <a:lnTo>
                  <a:pt x="387" y="102"/>
                </a:lnTo>
                <a:lnTo>
                  <a:pt x="361" y="98"/>
                </a:lnTo>
                <a:lnTo>
                  <a:pt x="327" y="105"/>
                </a:lnTo>
                <a:lnTo>
                  <a:pt x="305" y="99"/>
                </a:lnTo>
                <a:lnTo>
                  <a:pt x="282" y="84"/>
                </a:lnTo>
                <a:lnTo>
                  <a:pt x="261" y="85"/>
                </a:lnTo>
                <a:lnTo>
                  <a:pt x="235" y="102"/>
                </a:lnTo>
                <a:lnTo>
                  <a:pt x="205" y="99"/>
                </a:lnTo>
                <a:lnTo>
                  <a:pt x="194" y="88"/>
                </a:lnTo>
                <a:lnTo>
                  <a:pt x="193" y="78"/>
                </a:lnTo>
                <a:lnTo>
                  <a:pt x="200" y="71"/>
                </a:lnTo>
                <a:lnTo>
                  <a:pt x="212" y="56"/>
                </a:lnTo>
                <a:lnTo>
                  <a:pt x="201" y="47"/>
                </a:lnTo>
                <a:lnTo>
                  <a:pt x="191" y="49"/>
                </a:lnTo>
                <a:lnTo>
                  <a:pt x="156" y="62"/>
                </a:lnTo>
                <a:lnTo>
                  <a:pt x="128" y="80"/>
                </a:lnTo>
                <a:lnTo>
                  <a:pt x="109" y="99"/>
                </a:lnTo>
                <a:lnTo>
                  <a:pt x="75" y="115"/>
                </a:lnTo>
                <a:lnTo>
                  <a:pt x="45" y="130"/>
                </a:lnTo>
                <a:lnTo>
                  <a:pt x="22" y="165"/>
                </a:lnTo>
                <a:lnTo>
                  <a:pt x="13" y="166"/>
                </a:lnTo>
                <a:lnTo>
                  <a:pt x="3" y="162"/>
                </a:lnTo>
                <a:lnTo>
                  <a:pt x="0" y="145"/>
                </a:lnTo>
                <a:lnTo>
                  <a:pt x="8" y="114"/>
                </a:lnTo>
                <a:lnTo>
                  <a:pt x="31" y="86"/>
                </a:lnTo>
                <a:lnTo>
                  <a:pt x="55" y="65"/>
                </a:lnTo>
                <a:lnTo>
                  <a:pt x="81" y="51"/>
                </a:lnTo>
                <a:lnTo>
                  <a:pt x="112" y="35"/>
                </a:lnTo>
                <a:lnTo>
                  <a:pt x="136" y="21"/>
                </a:lnTo>
                <a:lnTo>
                  <a:pt x="157" y="13"/>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61" name="Freeform 101"/>
          <p:cNvSpPr>
            <a:spLocks/>
          </p:cNvSpPr>
          <p:nvPr/>
        </p:nvSpPr>
        <p:spPr bwMode="auto">
          <a:xfrm>
            <a:off x="2105698" y="2225444"/>
            <a:ext cx="423449" cy="127110"/>
          </a:xfrm>
          <a:custGeom>
            <a:avLst/>
            <a:gdLst>
              <a:gd name="T0" fmla="*/ 2147483647 w 843"/>
              <a:gd name="T1" fmla="*/ 2147483647 h 255"/>
              <a:gd name="T2" fmla="*/ 2147483647 w 843"/>
              <a:gd name="T3" fmla="*/ 2147483647 h 255"/>
              <a:gd name="T4" fmla="*/ 2147483647 w 843"/>
              <a:gd name="T5" fmla="*/ 0 h 255"/>
              <a:gd name="T6" fmla="*/ 2147483647 w 843"/>
              <a:gd name="T7" fmla="*/ 2147483647 h 255"/>
              <a:gd name="T8" fmla="*/ 2147483647 w 843"/>
              <a:gd name="T9" fmla="*/ 2147483647 h 255"/>
              <a:gd name="T10" fmla="*/ 2147483647 w 843"/>
              <a:gd name="T11" fmla="*/ 2147483647 h 255"/>
              <a:gd name="T12" fmla="*/ 2147483647 w 843"/>
              <a:gd name="T13" fmla="*/ 2147483647 h 255"/>
              <a:gd name="T14" fmla="*/ 2147483647 w 843"/>
              <a:gd name="T15" fmla="*/ 2147483647 h 255"/>
              <a:gd name="T16" fmla="*/ 2147483647 w 843"/>
              <a:gd name="T17" fmla="*/ 2147483647 h 255"/>
              <a:gd name="T18" fmla="*/ 2147483647 w 843"/>
              <a:gd name="T19" fmla="*/ 2147483647 h 255"/>
              <a:gd name="T20" fmla="*/ 2147483647 w 843"/>
              <a:gd name="T21" fmla="*/ 2147483647 h 255"/>
              <a:gd name="T22" fmla="*/ 2147483647 w 843"/>
              <a:gd name="T23" fmla="*/ 2147483647 h 255"/>
              <a:gd name="T24" fmla="*/ 2147483647 w 843"/>
              <a:gd name="T25" fmla="*/ 2147483647 h 255"/>
              <a:gd name="T26" fmla="*/ 2147483647 w 843"/>
              <a:gd name="T27" fmla="*/ 2147483647 h 255"/>
              <a:gd name="T28" fmla="*/ 2147483647 w 843"/>
              <a:gd name="T29" fmla="*/ 2147483647 h 255"/>
              <a:gd name="T30" fmla="*/ 2147483647 w 843"/>
              <a:gd name="T31" fmla="*/ 2147483647 h 255"/>
              <a:gd name="T32" fmla="*/ 2147483647 w 843"/>
              <a:gd name="T33" fmla="*/ 2147483647 h 255"/>
              <a:gd name="T34" fmla="*/ 2147483647 w 843"/>
              <a:gd name="T35" fmla="*/ 2147483647 h 255"/>
              <a:gd name="T36" fmla="*/ 2147483647 w 843"/>
              <a:gd name="T37" fmla="*/ 2147483647 h 255"/>
              <a:gd name="T38" fmla="*/ 2147483647 w 843"/>
              <a:gd name="T39" fmla="*/ 2147483647 h 255"/>
              <a:gd name="T40" fmla="*/ 2147483647 w 843"/>
              <a:gd name="T41" fmla="*/ 2147483647 h 255"/>
              <a:gd name="T42" fmla="*/ 2147483647 w 843"/>
              <a:gd name="T43" fmla="*/ 2147483647 h 255"/>
              <a:gd name="T44" fmla="*/ 2147483647 w 843"/>
              <a:gd name="T45" fmla="*/ 2147483647 h 255"/>
              <a:gd name="T46" fmla="*/ 2147483647 w 843"/>
              <a:gd name="T47" fmla="*/ 2147483647 h 255"/>
              <a:gd name="T48" fmla="*/ 2147483647 w 843"/>
              <a:gd name="T49" fmla="*/ 2147483647 h 255"/>
              <a:gd name="T50" fmla="*/ 2147483647 w 843"/>
              <a:gd name="T51" fmla="*/ 2147483647 h 255"/>
              <a:gd name="T52" fmla="*/ 2147483647 w 843"/>
              <a:gd name="T53" fmla="*/ 2147483647 h 255"/>
              <a:gd name="T54" fmla="*/ 2147483647 w 843"/>
              <a:gd name="T55" fmla="*/ 2147483647 h 255"/>
              <a:gd name="T56" fmla="*/ 2147483647 w 843"/>
              <a:gd name="T57" fmla="*/ 2147483647 h 255"/>
              <a:gd name="T58" fmla="*/ 2147483647 w 843"/>
              <a:gd name="T59" fmla="*/ 2147483647 h 255"/>
              <a:gd name="T60" fmla="*/ 2147483647 w 843"/>
              <a:gd name="T61" fmla="*/ 2147483647 h 255"/>
              <a:gd name="T62" fmla="*/ 2147483647 w 843"/>
              <a:gd name="T63" fmla="*/ 2147483647 h 255"/>
              <a:gd name="T64" fmla="*/ 2147483647 w 843"/>
              <a:gd name="T65" fmla="*/ 2147483647 h 255"/>
              <a:gd name="T66" fmla="*/ 2147483647 w 843"/>
              <a:gd name="T67" fmla="*/ 2147483647 h 255"/>
              <a:gd name="T68" fmla="*/ 2147483647 w 843"/>
              <a:gd name="T69" fmla="*/ 2147483647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255"/>
              <a:gd name="T107" fmla="*/ 843 w 843"/>
              <a:gd name="T108" fmla="*/ 255 h 2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255">
                <a:moveTo>
                  <a:pt x="157" y="13"/>
                </a:moveTo>
                <a:lnTo>
                  <a:pt x="179" y="6"/>
                </a:lnTo>
                <a:lnTo>
                  <a:pt x="244" y="0"/>
                </a:lnTo>
                <a:lnTo>
                  <a:pt x="282" y="2"/>
                </a:lnTo>
                <a:lnTo>
                  <a:pt x="311" y="2"/>
                </a:lnTo>
                <a:lnTo>
                  <a:pt x="362" y="0"/>
                </a:lnTo>
                <a:lnTo>
                  <a:pt x="390" y="15"/>
                </a:lnTo>
                <a:lnTo>
                  <a:pt x="401" y="22"/>
                </a:lnTo>
                <a:lnTo>
                  <a:pt x="435" y="31"/>
                </a:lnTo>
                <a:lnTo>
                  <a:pt x="457" y="37"/>
                </a:lnTo>
                <a:lnTo>
                  <a:pt x="487" y="50"/>
                </a:lnTo>
                <a:lnTo>
                  <a:pt x="537" y="83"/>
                </a:lnTo>
                <a:lnTo>
                  <a:pt x="567" y="96"/>
                </a:lnTo>
                <a:lnTo>
                  <a:pt x="616" y="102"/>
                </a:lnTo>
                <a:lnTo>
                  <a:pt x="644" y="102"/>
                </a:lnTo>
                <a:lnTo>
                  <a:pt x="653" y="102"/>
                </a:lnTo>
                <a:lnTo>
                  <a:pt x="687" y="121"/>
                </a:lnTo>
                <a:lnTo>
                  <a:pt x="717" y="135"/>
                </a:lnTo>
                <a:lnTo>
                  <a:pt x="746" y="133"/>
                </a:lnTo>
                <a:lnTo>
                  <a:pt x="837" y="159"/>
                </a:lnTo>
                <a:lnTo>
                  <a:pt x="843" y="167"/>
                </a:lnTo>
                <a:lnTo>
                  <a:pt x="841" y="177"/>
                </a:lnTo>
                <a:lnTo>
                  <a:pt x="829" y="196"/>
                </a:lnTo>
                <a:lnTo>
                  <a:pt x="793" y="208"/>
                </a:lnTo>
                <a:lnTo>
                  <a:pt x="768" y="221"/>
                </a:lnTo>
                <a:lnTo>
                  <a:pt x="714" y="232"/>
                </a:lnTo>
                <a:lnTo>
                  <a:pt x="677" y="243"/>
                </a:lnTo>
                <a:lnTo>
                  <a:pt x="598" y="255"/>
                </a:lnTo>
                <a:lnTo>
                  <a:pt x="588" y="252"/>
                </a:lnTo>
                <a:lnTo>
                  <a:pt x="577" y="239"/>
                </a:lnTo>
                <a:lnTo>
                  <a:pt x="575" y="230"/>
                </a:lnTo>
                <a:lnTo>
                  <a:pt x="582" y="218"/>
                </a:lnTo>
                <a:lnTo>
                  <a:pt x="593" y="181"/>
                </a:lnTo>
                <a:lnTo>
                  <a:pt x="582" y="172"/>
                </a:lnTo>
                <a:lnTo>
                  <a:pt x="549" y="173"/>
                </a:lnTo>
                <a:lnTo>
                  <a:pt x="517" y="159"/>
                </a:lnTo>
                <a:lnTo>
                  <a:pt x="505" y="142"/>
                </a:lnTo>
                <a:lnTo>
                  <a:pt x="476" y="120"/>
                </a:lnTo>
                <a:lnTo>
                  <a:pt x="445" y="121"/>
                </a:lnTo>
                <a:lnTo>
                  <a:pt x="413" y="117"/>
                </a:lnTo>
                <a:lnTo>
                  <a:pt x="387" y="102"/>
                </a:lnTo>
                <a:lnTo>
                  <a:pt x="361" y="98"/>
                </a:lnTo>
                <a:lnTo>
                  <a:pt x="327" y="105"/>
                </a:lnTo>
                <a:lnTo>
                  <a:pt x="305" y="99"/>
                </a:lnTo>
                <a:lnTo>
                  <a:pt x="282" y="84"/>
                </a:lnTo>
                <a:lnTo>
                  <a:pt x="261" y="85"/>
                </a:lnTo>
                <a:lnTo>
                  <a:pt x="235" y="102"/>
                </a:lnTo>
                <a:lnTo>
                  <a:pt x="205" y="99"/>
                </a:lnTo>
                <a:lnTo>
                  <a:pt x="194" y="88"/>
                </a:lnTo>
                <a:lnTo>
                  <a:pt x="193" y="78"/>
                </a:lnTo>
                <a:lnTo>
                  <a:pt x="200" y="71"/>
                </a:lnTo>
                <a:lnTo>
                  <a:pt x="212" y="56"/>
                </a:lnTo>
                <a:lnTo>
                  <a:pt x="201" y="47"/>
                </a:lnTo>
                <a:lnTo>
                  <a:pt x="191" y="49"/>
                </a:lnTo>
                <a:lnTo>
                  <a:pt x="156" y="62"/>
                </a:lnTo>
                <a:lnTo>
                  <a:pt x="128" y="80"/>
                </a:lnTo>
                <a:lnTo>
                  <a:pt x="109" y="99"/>
                </a:lnTo>
                <a:lnTo>
                  <a:pt x="75" y="115"/>
                </a:lnTo>
                <a:lnTo>
                  <a:pt x="45" y="130"/>
                </a:lnTo>
                <a:lnTo>
                  <a:pt x="22" y="165"/>
                </a:lnTo>
                <a:lnTo>
                  <a:pt x="13" y="166"/>
                </a:lnTo>
                <a:lnTo>
                  <a:pt x="3" y="162"/>
                </a:lnTo>
                <a:lnTo>
                  <a:pt x="0" y="145"/>
                </a:lnTo>
                <a:lnTo>
                  <a:pt x="8" y="114"/>
                </a:lnTo>
                <a:lnTo>
                  <a:pt x="31" y="86"/>
                </a:lnTo>
                <a:lnTo>
                  <a:pt x="55" y="65"/>
                </a:lnTo>
                <a:lnTo>
                  <a:pt x="81" y="51"/>
                </a:lnTo>
                <a:lnTo>
                  <a:pt x="112" y="35"/>
                </a:lnTo>
                <a:lnTo>
                  <a:pt x="136" y="21"/>
                </a:lnTo>
                <a:lnTo>
                  <a:pt x="157" y="13"/>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62" name="Freeform 102"/>
          <p:cNvSpPr>
            <a:spLocks/>
          </p:cNvSpPr>
          <p:nvPr/>
        </p:nvSpPr>
        <p:spPr bwMode="auto">
          <a:xfrm>
            <a:off x="2179953" y="2287990"/>
            <a:ext cx="14049" cy="18159"/>
          </a:xfrm>
          <a:custGeom>
            <a:avLst/>
            <a:gdLst>
              <a:gd name="T0" fmla="*/ 2147483647 w 31"/>
              <a:gd name="T1" fmla="*/ 2147483647 h 36"/>
              <a:gd name="T2" fmla="*/ 2147483647 w 31"/>
              <a:gd name="T3" fmla="*/ 0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0 w 31"/>
              <a:gd name="T13" fmla="*/ 2147483647 h 36"/>
              <a:gd name="T14" fmla="*/ 2147483647 w 31"/>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6"/>
              <a:gd name="T26" fmla="*/ 31 w 31"/>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6">
                <a:moveTo>
                  <a:pt x="8" y="4"/>
                </a:moveTo>
                <a:lnTo>
                  <a:pt x="26" y="0"/>
                </a:lnTo>
                <a:lnTo>
                  <a:pt x="31" y="24"/>
                </a:lnTo>
                <a:lnTo>
                  <a:pt x="23" y="35"/>
                </a:lnTo>
                <a:lnTo>
                  <a:pt x="13" y="36"/>
                </a:lnTo>
                <a:lnTo>
                  <a:pt x="3" y="29"/>
                </a:lnTo>
                <a:lnTo>
                  <a:pt x="0" y="17"/>
                </a:lnTo>
                <a:lnTo>
                  <a:pt x="8" y="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63" name="Freeform 103"/>
          <p:cNvSpPr>
            <a:spLocks/>
          </p:cNvSpPr>
          <p:nvPr/>
        </p:nvSpPr>
        <p:spPr bwMode="auto">
          <a:xfrm>
            <a:off x="2179953" y="2287990"/>
            <a:ext cx="14049" cy="18159"/>
          </a:xfrm>
          <a:custGeom>
            <a:avLst/>
            <a:gdLst>
              <a:gd name="T0" fmla="*/ 2147483647 w 31"/>
              <a:gd name="T1" fmla="*/ 2147483647 h 36"/>
              <a:gd name="T2" fmla="*/ 2147483647 w 31"/>
              <a:gd name="T3" fmla="*/ 0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0 w 31"/>
              <a:gd name="T13" fmla="*/ 2147483647 h 36"/>
              <a:gd name="T14" fmla="*/ 2147483647 w 31"/>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6"/>
              <a:gd name="T26" fmla="*/ 31 w 31"/>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6">
                <a:moveTo>
                  <a:pt x="8" y="4"/>
                </a:moveTo>
                <a:lnTo>
                  <a:pt x="26" y="0"/>
                </a:lnTo>
                <a:lnTo>
                  <a:pt x="31" y="24"/>
                </a:lnTo>
                <a:lnTo>
                  <a:pt x="23" y="35"/>
                </a:lnTo>
                <a:lnTo>
                  <a:pt x="13" y="36"/>
                </a:lnTo>
                <a:lnTo>
                  <a:pt x="3" y="29"/>
                </a:lnTo>
                <a:lnTo>
                  <a:pt x="0" y="17"/>
                </a:lnTo>
                <a:lnTo>
                  <a:pt x="8" y="4"/>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64" name="Freeform 104"/>
          <p:cNvSpPr>
            <a:spLocks/>
          </p:cNvSpPr>
          <p:nvPr/>
        </p:nvSpPr>
        <p:spPr bwMode="auto">
          <a:xfrm>
            <a:off x="2386661" y="2407032"/>
            <a:ext cx="74254" cy="36317"/>
          </a:xfrm>
          <a:custGeom>
            <a:avLst/>
            <a:gdLst>
              <a:gd name="T0" fmla="*/ 2147483647 w 146"/>
              <a:gd name="T1" fmla="*/ 2147483647 h 73"/>
              <a:gd name="T2" fmla="*/ 2147483647 w 146"/>
              <a:gd name="T3" fmla="*/ 2147483647 h 73"/>
              <a:gd name="T4" fmla="*/ 2147483647 w 146"/>
              <a:gd name="T5" fmla="*/ 2147483647 h 73"/>
              <a:gd name="T6" fmla="*/ 0 w 146"/>
              <a:gd name="T7" fmla="*/ 2147483647 h 73"/>
              <a:gd name="T8" fmla="*/ 2147483647 w 146"/>
              <a:gd name="T9" fmla="*/ 2147483647 h 73"/>
              <a:gd name="T10" fmla="*/ 2147483647 w 146"/>
              <a:gd name="T11" fmla="*/ 2147483647 h 73"/>
              <a:gd name="T12" fmla="*/ 2147483647 w 146"/>
              <a:gd name="T13" fmla="*/ 0 h 73"/>
              <a:gd name="T14" fmla="*/ 2147483647 w 146"/>
              <a:gd name="T15" fmla="*/ 2147483647 h 73"/>
              <a:gd name="T16" fmla="*/ 2147483647 w 146"/>
              <a:gd name="T17" fmla="*/ 2147483647 h 73"/>
              <a:gd name="T18" fmla="*/ 2147483647 w 146"/>
              <a:gd name="T19" fmla="*/ 2147483647 h 73"/>
              <a:gd name="T20" fmla="*/ 2147483647 w 146"/>
              <a:gd name="T21" fmla="*/ 2147483647 h 73"/>
              <a:gd name="T22" fmla="*/ 2147483647 w 146"/>
              <a:gd name="T23" fmla="*/ 2147483647 h 73"/>
              <a:gd name="T24" fmla="*/ 2147483647 w 146"/>
              <a:gd name="T25" fmla="*/ 2147483647 h 73"/>
              <a:gd name="T26" fmla="*/ 2147483647 w 146"/>
              <a:gd name="T27" fmla="*/ 2147483647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73"/>
              <a:gd name="T44" fmla="*/ 146 w 146"/>
              <a:gd name="T45" fmla="*/ 73 h 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73">
                <a:moveTo>
                  <a:pt x="37" y="51"/>
                </a:moveTo>
                <a:lnTo>
                  <a:pt x="6" y="37"/>
                </a:lnTo>
                <a:lnTo>
                  <a:pt x="1" y="33"/>
                </a:lnTo>
                <a:lnTo>
                  <a:pt x="0" y="28"/>
                </a:lnTo>
                <a:lnTo>
                  <a:pt x="28" y="7"/>
                </a:lnTo>
                <a:lnTo>
                  <a:pt x="43" y="5"/>
                </a:lnTo>
                <a:lnTo>
                  <a:pt x="102" y="0"/>
                </a:lnTo>
                <a:lnTo>
                  <a:pt x="132" y="7"/>
                </a:lnTo>
                <a:lnTo>
                  <a:pt x="146" y="29"/>
                </a:lnTo>
                <a:lnTo>
                  <a:pt x="130" y="51"/>
                </a:lnTo>
                <a:lnTo>
                  <a:pt x="121" y="58"/>
                </a:lnTo>
                <a:lnTo>
                  <a:pt x="96" y="73"/>
                </a:lnTo>
                <a:lnTo>
                  <a:pt x="81" y="65"/>
                </a:lnTo>
                <a:lnTo>
                  <a:pt x="37" y="51"/>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65" name="Freeform 105"/>
          <p:cNvSpPr>
            <a:spLocks/>
          </p:cNvSpPr>
          <p:nvPr/>
        </p:nvSpPr>
        <p:spPr bwMode="auto">
          <a:xfrm>
            <a:off x="2352543" y="2041839"/>
            <a:ext cx="30104" cy="24212"/>
          </a:xfrm>
          <a:custGeom>
            <a:avLst/>
            <a:gdLst>
              <a:gd name="T0" fmla="*/ 0 w 61"/>
              <a:gd name="T1" fmla="*/ 2147483647 h 46"/>
              <a:gd name="T2" fmla="*/ 2147483647 w 61"/>
              <a:gd name="T3" fmla="*/ 2147483647 h 46"/>
              <a:gd name="T4" fmla="*/ 2147483647 w 61"/>
              <a:gd name="T5" fmla="*/ 2147483647 h 46"/>
              <a:gd name="T6" fmla="*/ 2147483647 w 61"/>
              <a:gd name="T7" fmla="*/ 0 h 46"/>
              <a:gd name="T8" fmla="*/ 2147483647 w 61"/>
              <a:gd name="T9" fmla="*/ 2147483647 h 46"/>
              <a:gd name="T10" fmla="*/ 2147483647 w 61"/>
              <a:gd name="T11" fmla="*/ 2147483647 h 46"/>
              <a:gd name="T12" fmla="*/ 2147483647 w 61"/>
              <a:gd name="T13" fmla="*/ 2147483647 h 46"/>
              <a:gd name="T14" fmla="*/ 2147483647 w 61"/>
              <a:gd name="T15" fmla="*/ 2147483647 h 46"/>
              <a:gd name="T16" fmla="*/ 2147483647 w 61"/>
              <a:gd name="T17" fmla="*/ 2147483647 h 46"/>
              <a:gd name="T18" fmla="*/ 0 w 61"/>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6"/>
              <a:gd name="T32" fmla="*/ 61 w 6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6">
                <a:moveTo>
                  <a:pt x="0" y="8"/>
                </a:moveTo>
                <a:lnTo>
                  <a:pt x="28" y="7"/>
                </a:lnTo>
                <a:lnTo>
                  <a:pt x="33" y="2"/>
                </a:lnTo>
                <a:lnTo>
                  <a:pt x="41" y="0"/>
                </a:lnTo>
                <a:lnTo>
                  <a:pt x="61" y="26"/>
                </a:lnTo>
                <a:lnTo>
                  <a:pt x="58" y="37"/>
                </a:lnTo>
                <a:lnTo>
                  <a:pt x="50" y="44"/>
                </a:lnTo>
                <a:lnTo>
                  <a:pt x="41" y="46"/>
                </a:lnTo>
                <a:lnTo>
                  <a:pt x="14" y="26"/>
                </a:lnTo>
                <a:lnTo>
                  <a:pt x="0" y="8"/>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66" name="Freeform 106"/>
          <p:cNvSpPr>
            <a:spLocks/>
          </p:cNvSpPr>
          <p:nvPr/>
        </p:nvSpPr>
        <p:spPr bwMode="auto">
          <a:xfrm>
            <a:off x="2352543" y="2041839"/>
            <a:ext cx="30104" cy="24212"/>
          </a:xfrm>
          <a:custGeom>
            <a:avLst/>
            <a:gdLst>
              <a:gd name="T0" fmla="*/ 0 w 61"/>
              <a:gd name="T1" fmla="*/ 2147483647 h 46"/>
              <a:gd name="T2" fmla="*/ 2147483647 w 61"/>
              <a:gd name="T3" fmla="*/ 2147483647 h 46"/>
              <a:gd name="T4" fmla="*/ 2147483647 w 61"/>
              <a:gd name="T5" fmla="*/ 2147483647 h 46"/>
              <a:gd name="T6" fmla="*/ 2147483647 w 61"/>
              <a:gd name="T7" fmla="*/ 0 h 46"/>
              <a:gd name="T8" fmla="*/ 2147483647 w 61"/>
              <a:gd name="T9" fmla="*/ 2147483647 h 46"/>
              <a:gd name="T10" fmla="*/ 2147483647 w 61"/>
              <a:gd name="T11" fmla="*/ 2147483647 h 46"/>
              <a:gd name="T12" fmla="*/ 2147483647 w 61"/>
              <a:gd name="T13" fmla="*/ 2147483647 h 46"/>
              <a:gd name="T14" fmla="*/ 2147483647 w 61"/>
              <a:gd name="T15" fmla="*/ 2147483647 h 46"/>
              <a:gd name="T16" fmla="*/ 2147483647 w 61"/>
              <a:gd name="T17" fmla="*/ 2147483647 h 46"/>
              <a:gd name="T18" fmla="*/ 0 w 61"/>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6"/>
              <a:gd name="T32" fmla="*/ 61 w 6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6">
                <a:moveTo>
                  <a:pt x="0" y="8"/>
                </a:moveTo>
                <a:lnTo>
                  <a:pt x="28" y="7"/>
                </a:lnTo>
                <a:lnTo>
                  <a:pt x="33" y="2"/>
                </a:lnTo>
                <a:lnTo>
                  <a:pt x="41" y="0"/>
                </a:lnTo>
                <a:lnTo>
                  <a:pt x="61" y="26"/>
                </a:lnTo>
                <a:lnTo>
                  <a:pt x="58" y="37"/>
                </a:lnTo>
                <a:lnTo>
                  <a:pt x="50" y="44"/>
                </a:lnTo>
                <a:lnTo>
                  <a:pt x="41" y="46"/>
                </a:lnTo>
                <a:lnTo>
                  <a:pt x="14" y="26"/>
                </a:lnTo>
                <a:lnTo>
                  <a:pt x="0" y="8"/>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67" name="Freeform 107"/>
          <p:cNvSpPr>
            <a:spLocks/>
          </p:cNvSpPr>
          <p:nvPr/>
        </p:nvSpPr>
        <p:spPr bwMode="auto">
          <a:xfrm>
            <a:off x="2396693" y="2094297"/>
            <a:ext cx="26090" cy="16141"/>
          </a:xfrm>
          <a:custGeom>
            <a:avLst/>
            <a:gdLst>
              <a:gd name="T0" fmla="*/ 0 w 51"/>
              <a:gd name="T1" fmla="*/ 2147483647 h 33"/>
              <a:gd name="T2" fmla="*/ 2147483647 w 51"/>
              <a:gd name="T3" fmla="*/ 0 h 33"/>
              <a:gd name="T4" fmla="*/ 2147483647 w 51"/>
              <a:gd name="T5" fmla="*/ 0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0 w 51"/>
              <a:gd name="T19" fmla="*/ 214748364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3"/>
              <a:gd name="T32" fmla="*/ 51 w 5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3">
                <a:moveTo>
                  <a:pt x="0" y="3"/>
                </a:moveTo>
                <a:lnTo>
                  <a:pt x="26" y="0"/>
                </a:lnTo>
                <a:lnTo>
                  <a:pt x="37" y="0"/>
                </a:lnTo>
                <a:lnTo>
                  <a:pt x="49" y="12"/>
                </a:lnTo>
                <a:lnTo>
                  <a:pt x="51" y="24"/>
                </a:lnTo>
                <a:lnTo>
                  <a:pt x="51" y="29"/>
                </a:lnTo>
                <a:lnTo>
                  <a:pt x="35" y="33"/>
                </a:lnTo>
                <a:lnTo>
                  <a:pt x="26" y="28"/>
                </a:lnTo>
                <a:lnTo>
                  <a:pt x="12" y="13"/>
                </a:lnTo>
                <a:lnTo>
                  <a:pt x="0" y="3"/>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68" name="Freeform 108"/>
          <p:cNvSpPr>
            <a:spLocks/>
          </p:cNvSpPr>
          <p:nvPr/>
        </p:nvSpPr>
        <p:spPr bwMode="auto">
          <a:xfrm>
            <a:off x="2396693" y="2094297"/>
            <a:ext cx="26090" cy="16141"/>
          </a:xfrm>
          <a:custGeom>
            <a:avLst/>
            <a:gdLst>
              <a:gd name="T0" fmla="*/ 0 w 51"/>
              <a:gd name="T1" fmla="*/ 2147483647 h 33"/>
              <a:gd name="T2" fmla="*/ 2147483647 w 51"/>
              <a:gd name="T3" fmla="*/ 0 h 33"/>
              <a:gd name="T4" fmla="*/ 2147483647 w 51"/>
              <a:gd name="T5" fmla="*/ 0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0 w 51"/>
              <a:gd name="T19" fmla="*/ 214748364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3"/>
              <a:gd name="T32" fmla="*/ 51 w 5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3">
                <a:moveTo>
                  <a:pt x="0" y="3"/>
                </a:moveTo>
                <a:lnTo>
                  <a:pt x="26" y="0"/>
                </a:lnTo>
                <a:lnTo>
                  <a:pt x="37" y="0"/>
                </a:lnTo>
                <a:lnTo>
                  <a:pt x="49" y="12"/>
                </a:lnTo>
                <a:lnTo>
                  <a:pt x="51" y="24"/>
                </a:lnTo>
                <a:lnTo>
                  <a:pt x="51" y="29"/>
                </a:lnTo>
                <a:lnTo>
                  <a:pt x="35" y="33"/>
                </a:lnTo>
                <a:lnTo>
                  <a:pt x="26" y="28"/>
                </a:lnTo>
                <a:lnTo>
                  <a:pt x="12" y="13"/>
                </a:lnTo>
                <a:lnTo>
                  <a:pt x="0" y="3"/>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69" name="Freeform 109"/>
          <p:cNvSpPr>
            <a:spLocks/>
          </p:cNvSpPr>
          <p:nvPr/>
        </p:nvSpPr>
        <p:spPr bwMode="auto">
          <a:xfrm>
            <a:off x="2366591" y="2160880"/>
            <a:ext cx="16055" cy="22193"/>
          </a:xfrm>
          <a:custGeom>
            <a:avLst/>
            <a:gdLst>
              <a:gd name="T0" fmla="*/ 2147483647 w 29"/>
              <a:gd name="T1" fmla="*/ 0 h 44"/>
              <a:gd name="T2" fmla="*/ 0 w 29"/>
              <a:gd name="T3" fmla="*/ 2147483647 h 44"/>
              <a:gd name="T4" fmla="*/ 0 w 29"/>
              <a:gd name="T5" fmla="*/ 2147483647 h 44"/>
              <a:gd name="T6" fmla="*/ 2147483647 w 29"/>
              <a:gd name="T7" fmla="*/ 2147483647 h 44"/>
              <a:gd name="T8" fmla="*/ 2147483647 w 29"/>
              <a:gd name="T9" fmla="*/ 2147483647 h 44"/>
              <a:gd name="T10" fmla="*/ 2147483647 w 29"/>
              <a:gd name="T11" fmla="*/ 2147483647 h 44"/>
              <a:gd name="T12" fmla="*/ 2147483647 w 29"/>
              <a:gd name="T13" fmla="*/ 2147483647 h 44"/>
              <a:gd name="T14" fmla="*/ 2147483647 w 29"/>
              <a:gd name="T15" fmla="*/ 2147483647 h 44"/>
              <a:gd name="T16" fmla="*/ 2147483647 w 29"/>
              <a:gd name="T17" fmla="*/ 2147483647 h 44"/>
              <a:gd name="T18" fmla="*/ 2147483647 w 29"/>
              <a:gd name="T19" fmla="*/ 2147483647 h 44"/>
              <a:gd name="T20" fmla="*/ 2147483647 w 29"/>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4"/>
              <a:gd name="T35" fmla="*/ 29 w 29"/>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4">
                <a:moveTo>
                  <a:pt x="5" y="0"/>
                </a:moveTo>
                <a:lnTo>
                  <a:pt x="0" y="10"/>
                </a:lnTo>
                <a:lnTo>
                  <a:pt x="0" y="22"/>
                </a:lnTo>
                <a:lnTo>
                  <a:pt x="6" y="41"/>
                </a:lnTo>
                <a:lnTo>
                  <a:pt x="15" y="44"/>
                </a:lnTo>
                <a:lnTo>
                  <a:pt x="27" y="42"/>
                </a:lnTo>
                <a:lnTo>
                  <a:pt x="29" y="38"/>
                </a:lnTo>
                <a:lnTo>
                  <a:pt x="25" y="15"/>
                </a:lnTo>
                <a:lnTo>
                  <a:pt x="17" y="4"/>
                </a:lnTo>
                <a:lnTo>
                  <a:pt x="13" y="3"/>
                </a:lnTo>
                <a:lnTo>
                  <a:pt x="5"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70" name="Freeform 110"/>
          <p:cNvSpPr>
            <a:spLocks/>
          </p:cNvSpPr>
          <p:nvPr/>
        </p:nvSpPr>
        <p:spPr bwMode="auto">
          <a:xfrm>
            <a:off x="2366591" y="2160880"/>
            <a:ext cx="16055" cy="22193"/>
          </a:xfrm>
          <a:custGeom>
            <a:avLst/>
            <a:gdLst>
              <a:gd name="T0" fmla="*/ 2147483647 w 29"/>
              <a:gd name="T1" fmla="*/ 0 h 44"/>
              <a:gd name="T2" fmla="*/ 0 w 29"/>
              <a:gd name="T3" fmla="*/ 2147483647 h 44"/>
              <a:gd name="T4" fmla="*/ 0 w 29"/>
              <a:gd name="T5" fmla="*/ 2147483647 h 44"/>
              <a:gd name="T6" fmla="*/ 2147483647 w 29"/>
              <a:gd name="T7" fmla="*/ 2147483647 h 44"/>
              <a:gd name="T8" fmla="*/ 2147483647 w 29"/>
              <a:gd name="T9" fmla="*/ 2147483647 h 44"/>
              <a:gd name="T10" fmla="*/ 2147483647 w 29"/>
              <a:gd name="T11" fmla="*/ 2147483647 h 44"/>
              <a:gd name="T12" fmla="*/ 2147483647 w 29"/>
              <a:gd name="T13" fmla="*/ 2147483647 h 44"/>
              <a:gd name="T14" fmla="*/ 2147483647 w 29"/>
              <a:gd name="T15" fmla="*/ 2147483647 h 44"/>
              <a:gd name="T16" fmla="*/ 2147483647 w 29"/>
              <a:gd name="T17" fmla="*/ 2147483647 h 44"/>
              <a:gd name="T18" fmla="*/ 2147483647 w 29"/>
              <a:gd name="T19" fmla="*/ 2147483647 h 44"/>
              <a:gd name="T20" fmla="*/ 2147483647 w 29"/>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4"/>
              <a:gd name="T35" fmla="*/ 29 w 29"/>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4">
                <a:moveTo>
                  <a:pt x="5" y="0"/>
                </a:moveTo>
                <a:lnTo>
                  <a:pt x="0" y="10"/>
                </a:lnTo>
                <a:lnTo>
                  <a:pt x="0" y="22"/>
                </a:lnTo>
                <a:lnTo>
                  <a:pt x="6" y="41"/>
                </a:lnTo>
                <a:lnTo>
                  <a:pt x="15" y="44"/>
                </a:lnTo>
                <a:lnTo>
                  <a:pt x="27" y="42"/>
                </a:lnTo>
                <a:lnTo>
                  <a:pt x="29" y="38"/>
                </a:lnTo>
                <a:lnTo>
                  <a:pt x="25" y="15"/>
                </a:lnTo>
                <a:lnTo>
                  <a:pt x="17" y="4"/>
                </a:lnTo>
                <a:lnTo>
                  <a:pt x="13" y="3"/>
                </a:lnTo>
                <a:lnTo>
                  <a:pt x="5"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71" name="Freeform 111"/>
          <p:cNvSpPr>
            <a:spLocks/>
          </p:cNvSpPr>
          <p:nvPr/>
        </p:nvSpPr>
        <p:spPr bwMode="auto">
          <a:xfrm>
            <a:off x="2338495" y="2124563"/>
            <a:ext cx="24082" cy="38334"/>
          </a:xfrm>
          <a:custGeom>
            <a:avLst/>
            <a:gdLst>
              <a:gd name="T0" fmla="*/ 2147483647 w 50"/>
              <a:gd name="T1" fmla="*/ 0 h 76"/>
              <a:gd name="T2" fmla="*/ 2147483647 w 50"/>
              <a:gd name="T3" fmla="*/ 2147483647 h 76"/>
              <a:gd name="T4" fmla="*/ 2147483647 w 50"/>
              <a:gd name="T5" fmla="*/ 2147483647 h 76"/>
              <a:gd name="T6" fmla="*/ 2147483647 w 50"/>
              <a:gd name="T7" fmla="*/ 2147483647 h 76"/>
              <a:gd name="T8" fmla="*/ 2147483647 w 50"/>
              <a:gd name="T9" fmla="*/ 2147483647 h 76"/>
              <a:gd name="T10" fmla="*/ 2147483647 w 50"/>
              <a:gd name="T11" fmla="*/ 2147483647 h 76"/>
              <a:gd name="T12" fmla="*/ 2147483647 w 50"/>
              <a:gd name="T13" fmla="*/ 2147483647 h 76"/>
              <a:gd name="T14" fmla="*/ 2147483647 w 50"/>
              <a:gd name="T15" fmla="*/ 2147483647 h 76"/>
              <a:gd name="T16" fmla="*/ 2147483647 w 50"/>
              <a:gd name="T17" fmla="*/ 2147483647 h 76"/>
              <a:gd name="T18" fmla="*/ 2147483647 w 50"/>
              <a:gd name="T19" fmla="*/ 2147483647 h 76"/>
              <a:gd name="T20" fmla="*/ 2147483647 w 50"/>
              <a:gd name="T21" fmla="*/ 2147483647 h 76"/>
              <a:gd name="T22" fmla="*/ 2147483647 w 50"/>
              <a:gd name="T23" fmla="*/ 2147483647 h 76"/>
              <a:gd name="T24" fmla="*/ 0 w 50"/>
              <a:gd name="T25" fmla="*/ 2147483647 h 76"/>
              <a:gd name="T26" fmla="*/ 2147483647 w 50"/>
              <a:gd name="T27" fmla="*/ 0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76"/>
              <a:gd name="T44" fmla="*/ 50 w 50"/>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76">
                <a:moveTo>
                  <a:pt x="11" y="0"/>
                </a:moveTo>
                <a:lnTo>
                  <a:pt x="19" y="2"/>
                </a:lnTo>
                <a:lnTo>
                  <a:pt x="26" y="11"/>
                </a:lnTo>
                <a:lnTo>
                  <a:pt x="42" y="22"/>
                </a:lnTo>
                <a:lnTo>
                  <a:pt x="50" y="38"/>
                </a:lnTo>
                <a:lnTo>
                  <a:pt x="40" y="51"/>
                </a:lnTo>
                <a:lnTo>
                  <a:pt x="39" y="68"/>
                </a:lnTo>
                <a:lnTo>
                  <a:pt x="34" y="74"/>
                </a:lnTo>
                <a:lnTo>
                  <a:pt x="28" y="75"/>
                </a:lnTo>
                <a:lnTo>
                  <a:pt x="20" y="76"/>
                </a:lnTo>
                <a:lnTo>
                  <a:pt x="12" y="67"/>
                </a:lnTo>
                <a:lnTo>
                  <a:pt x="4" y="50"/>
                </a:lnTo>
                <a:lnTo>
                  <a:pt x="0" y="27"/>
                </a:lnTo>
                <a:lnTo>
                  <a:pt x="11"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72" name="Freeform 112"/>
          <p:cNvSpPr>
            <a:spLocks/>
          </p:cNvSpPr>
          <p:nvPr/>
        </p:nvSpPr>
        <p:spPr bwMode="auto">
          <a:xfrm>
            <a:off x="2338495" y="2124563"/>
            <a:ext cx="24082" cy="38334"/>
          </a:xfrm>
          <a:custGeom>
            <a:avLst/>
            <a:gdLst>
              <a:gd name="T0" fmla="*/ 2147483647 w 50"/>
              <a:gd name="T1" fmla="*/ 0 h 76"/>
              <a:gd name="T2" fmla="*/ 2147483647 w 50"/>
              <a:gd name="T3" fmla="*/ 2147483647 h 76"/>
              <a:gd name="T4" fmla="*/ 2147483647 w 50"/>
              <a:gd name="T5" fmla="*/ 2147483647 h 76"/>
              <a:gd name="T6" fmla="*/ 2147483647 w 50"/>
              <a:gd name="T7" fmla="*/ 2147483647 h 76"/>
              <a:gd name="T8" fmla="*/ 2147483647 w 50"/>
              <a:gd name="T9" fmla="*/ 2147483647 h 76"/>
              <a:gd name="T10" fmla="*/ 2147483647 w 50"/>
              <a:gd name="T11" fmla="*/ 2147483647 h 76"/>
              <a:gd name="T12" fmla="*/ 2147483647 w 50"/>
              <a:gd name="T13" fmla="*/ 2147483647 h 76"/>
              <a:gd name="T14" fmla="*/ 2147483647 w 50"/>
              <a:gd name="T15" fmla="*/ 2147483647 h 76"/>
              <a:gd name="T16" fmla="*/ 2147483647 w 50"/>
              <a:gd name="T17" fmla="*/ 2147483647 h 76"/>
              <a:gd name="T18" fmla="*/ 2147483647 w 50"/>
              <a:gd name="T19" fmla="*/ 2147483647 h 76"/>
              <a:gd name="T20" fmla="*/ 2147483647 w 50"/>
              <a:gd name="T21" fmla="*/ 2147483647 h 76"/>
              <a:gd name="T22" fmla="*/ 2147483647 w 50"/>
              <a:gd name="T23" fmla="*/ 2147483647 h 76"/>
              <a:gd name="T24" fmla="*/ 0 w 50"/>
              <a:gd name="T25" fmla="*/ 2147483647 h 76"/>
              <a:gd name="T26" fmla="*/ 2147483647 w 50"/>
              <a:gd name="T27" fmla="*/ 0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76"/>
              <a:gd name="T44" fmla="*/ 50 w 50"/>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76">
                <a:moveTo>
                  <a:pt x="11" y="0"/>
                </a:moveTo>
                <a:lnTo>
                  <a:pt x="19" y="2"/>
                </a:lnTo>
                <a:lnTo>
                  <a:pt x="26" y="11"/>
                </a:lnTo>
                <a:lnTo>
                  <a:pt x="42" y="22"/>
                </a:lnTo>
                <a:lnTo>
                  <a:pt x="50" y="38"/>
                </a:lnTo>
                <a:lnTo>
                  <a:pt x="40" y="51"/>
                </a:lnTo>
                <a:lnTo>
                  <a:pt x="39" y="68"/>
                </a:lnTo>
                <a:lnTo>
                  <a:pt x="34" y="74"/>
                </a:lnTo>
                <a:lnTo>
                  <a:pt x="28" y="75"/>
                </a:lnTo>
                <a:lnTo>
                  <a:pt x="20" y="76"/>
                </a:lnTo>
                <a:lnTo>
                  <a:pt x="12" y="67"/>
                </a:lnTo>
                <a:lnTo>
                  <a:pt x="4" y="50"/>
                </a:lnTo>
                <a:lnTo>
                  <a:pt x="0" y="27"/>
                </a:lnTo>
                <a:lnTo>
                  <a:pt x="11"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73" name="Freeform 113"/>
          <p:cNvSpPr>
            <a:spLocks/>
          </p:cNvSpPr>
          <p:nvPr/>
        </p:nvSpPr>
        <p:spPr bwMode="auto">
          <a:xfrm>
            <a:off x="2553230" y="2261761"/>
            <a:ext cx="28096" cy="24212"/>
          </a:xfrm>
          <a:custGeom>
            <a:avLst/>
            <a:gdLst>
              <a:gd name="T0" fmla="*/ 2147483647 w 58"/>
              <a:gd name="T1" fmla="*/ 2147483647 h 46"/>
              <a:gd name="T2" fmla="*/ 2147483647 w 58"/>
              <a:gd name="T3" fmla="*/ 2147483647 h 46"/>
              <a:gd name="T4" fmla="*/ 2147483647 w 58"/>
              <a:gd name="T5" fmla="*/ 2147483647 h 46"/>
              <a:gd name="T6" fmla="*/ 2147483647 w 58"/>
              <a:gd name="T7" fmla="*/ 0 h 46"/>
              <a:gd name="T8" fmla="*/ 2147483647 w 58"/>
              <a:gd name="T9" fmla="*/ 2147483647 h 46"/>
              <a:gd name="T10" fmla="*/ 2147483647 w 58"/>
              <a:gd name="T11" fmla="*/ 2147483647 h 46"/>
              <a:gd name="T12" fmla="*/ 2147483647 w 58"/>
              <a:gd name="T13" fmla="*/ 2147483647 h 46"/>
              <a:gd name="T14" fmla="*/ 2147483647 w 58"/>
              <a:gd name="T15" fmla="*/ 2147483647 h 46"/>
              <a:gd name="T16" fmla="*/ 2147483647 w 58"/>
              <a:gd name="T17" fmla="*/ 2147483647 h 46"/>
              <a:gd name="T18" fmla="*/ 0 w 58"/>
              <a:gd name="T19" fmla="*/ 2147483647 h 46"/>
              <a:gd name="T20" fmla="*/ 2147483647 w 58"/>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6"/>
              <a:gd name="T35" fmla="*/ 58 w 5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6">
                <a:moveTo>
                  <a:pt x="10" y="20"/>
                </a:moveTo>
                <a:lnTo>
                  <a:pt x="25" y="7"/>
                </a:lnTo>
                <a:lnTo>
                  <a:pt x="46" y="3"/>
                </a:lnTo>
                <a:lnTo>
                  <a:pt x="51" y="0"/>
                </a:lnTo>
                <a:lnTo>
                  <a:pt x="58" y="3"/>
                </a:lnTo>
                <a:lnTo>
                  <a:pt x="54" y="31"/>
                </a:lnTo>
                <a:lnTo>
                  <a:pt x="47" y="38"/>
                </a:lnTo>
                <a:lnTo>
                  <a:pt x="19" y="44"/>
                </a:lnTo>
                <a:lnTo>
                  <a:pt x="3" y="46"/>
                </a:lnTo>
                <a:lnTo>
                  <a:pt x="0" y="29"/>
                </a:lnTo>
                <a:lnTo>
                  <a:pt x="10" y="2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74" name="Freeform 114"/>
          <p:cNvSpPr>
            <a:spLocks/>
          </p:cNvSpPr>
          <p:nvPr/>
        </p:nvSpPr>
        <p:spPr bwMode="auto">
          <a:xfrm>
            <a:off x="2553230" y="2261761"/>
            <a:ext cx="28096" cy="24212"/>
          </a:xfrm>
          <a:custGeom>
            <a:avLst/>
            <a:gdLst>
              <a:gd name="T0" fmla="*/ 2147483647 w 58"/>
              <a:gd name="T1" fmla="*/ 2147483647 h 46"/>
              <a:gd name="T2" fmla="*/ 2147483647 w 58"/>
              <a:gd name="T3" fmla="*/ 2147483647 h 46"/>
              <a:gd name="T4" fmla="*/ 2147483647 w 58"/>
              <a:gd name="T5" fmla="*/ 2147483647 h 46"/>
              <a:gd name="T6" fmla="*/ 2147483647 w 58"/>
              <a:gd name="T7" fmla="*/ 0 h 46"/>
              <a:gd name="T8" fmla="*/ 2147483647 w 58"/>
              <a:gd name="T9" fmla="*/ 2147483647 h 46"/>
              <a:gd name="T10" fmla="*/ 2147483647 w 58"/>
              <a:gd name="T11" fmla="*/ 2147483647 h 46"/>
              <a:gd name="T12" fmla="*/ 2147483647 w 58"/>
              <a:gd name="T13" fmla="*/ 2147483647 h 46"/>
              <a:gd name="T14" fmla="*/ 2147483647 w 58"/>
              <a:gd name="T15" fmla="*/ 2147483647 h 46"/>
              <a:gd name="T16" fmla="*/ 2147483647 w 58"/>
              <a:gd name="T17" fmla="*/ 2147483647 h 46"/>
              <a:gd name="T18" fmla="*/ 0 w 58"/>
              <a:gd name="T19" fmla="*/ 2147483647 h 46"/>
              <a:gd name="T20" fmla="*/ 2147483647 w 58"/>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6"/>
              <a:gd name="T35" fmla="*/ 58 w 5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6">
                <a:moveTo>
                  <a:pt x="10" y="20"/>
                </a:moveTo>
                <a:lnTo>
                  <a:pt x="25" y="7"/>
                </a:lnTo>
                <a:lnTo>
                  <a:pt x="46" y="3"/>
                </a:lnTo>
                <a:lnTo>
                  <a:pt x="51" y="0"/>
                </a:lnTo>
                <a:lnTo>
                  <a:pt x="58" y="3"/>
                </a:lnTo>
                <a:lnTo>
                  <a:pt x="54" y="31"/>
                </a:lnTo>
                <a:lnTo>
                  <a:pt x="47" y="38"/>
                </a:lnTo>
                <a:lnTo>
                  <a:pt x="19" y="44"/>
                </a:lnTo>
                <a:lnTo>
                  <a:pt x="3" y="46"/>
                </a:lnTo>
                <a:lnTo>
                  <a:pt x="0" y="29"/>
                </a:lnTo>
                <a:lnTo>
                  <a:pt x="10" y="2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75" name="Freeform 115"/>
          <p:cNvSpPr>
            <a:spLocks/>
          </p:cNvSpPr>
          <p:nvPr/>
        </p:nvSpPr>
        <p:spPr bwMode="auto">
          <a:xfrm>
            <a:off x="2824157" y="2308166"/>
            <a:ext cx="78267" cy="40353"/>
          </a:xfrm>
          <a:custGeom>
            <a:avLst/>
            <a:gdLst>
              <a:gd name="T0" fmla="*/ 2147483647 w 156"/>
              <a:gd name="T1" fmla="*/ 2147483647 h 79"/>
              <a:gd name="T2" fmla="*/ 2147483647 w 156"/>
              <a:gd name="T3" fmla="*/ 2147483647 h 79"/>
              <a:gd name="T4" fmla="*/ 2147483647 w 156"/>
              <a:gd name="T5" fmla="*/ 2147483647 h 79"/>
              <a:gd name="T6" fmla="*/ 2147483647 w 156"/>
              <a:gd name="T7" fmla="*/ 0 h 79"/>
              <a:gd name="T8" fmla="*/ 2147483647 w 156"/>
              <a:gd name="T9" fmla="*/ 2147483647 h 79"/>
              <a:gd name="T10" fmla="*/ 2147483647 w 156"/>
              <a:gd name="T11" fmla="*/ 2147483647 h 79"/>
              <a:gd name="T12" fmla="*/ 2147483647 w 156"/>
              <a:gd name="T13" fmla="*/ 2147483647 h 79"/>
              <a:gd name="T14" fmla="*/ 2147483647 w 156"/>
              <a:gd name="T15" fmla="*/ 2147483647 h 79"/>
              <a:gd name="T16" fmla="*/ 2147483647 w 156"/>
              <a:gd name="T17" fmla="*/ 2147483647 h 79"/>
              <a:gd name="T18" fmla="*/ 2147483647 w 156"/>
              <a:gd name="T19" fmla="*/ 2147483647 h 79"/>
              <a:gd name="T20" fmla="*/ 0 w 156"/>
              <a:gd name="T21" fmla="*/ 2147483647 h 79"/>
              <a:gd name="T22" fmla="*/ 2147483647 w 156"/>
              <a:gd name="T23" fmla="*/ 2147483647 h 79"/>
              <a:gd name="T24" fmla="*/ 2147483647 w 156"/>
              <a:gd name="T25" fmla="*/ 214748364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
              <a:gd name="T40" fmla="*/ 0 h 79"/>
              <a:gd name="T41" fmla="*/ 156 w 156"/>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 h="79">
                <a:moveTo>
                  <a:pt x="20" y="17"/>
                </a:moveTo>
                <a:lnTo>
                  <a:pt x="45" y="14"/>
                </a:lnTo>
                <a:lnTo>
                  <a:pt x="108" y="2"/>
                </a:lnTo>
                <a:lnTo>
                  <a:pt x="147" y="0"/>
                </a:lnTo>
                <a:lnTo>
                  <a:pt x="153" y="3"/>
                </a:lnTo>
                <a:lnTo>
                  <a:pt x="156" y="22"/>
                </a:lnTo>
                <a:lnTo>
                  <a:pt x="148" y="33"/>
                </a:lnTo>
                <a:lnTo>
                  <a:pt x="124" y="54"/>
                </a:lnTo>
                <a:lnTo>
                  <a:pt x="21" y="79"/>
                </a:lnTo>
                <a:lnTo>
                  <a:pt x="15" y="75"/>
                </a:lnTo>
                <a:lnTo>
                  <a:pt x="0" y="47"/>
                </a:lnTo>
                <a:lnTo>
                  <a:pt x="5" y="22"/>
                </a:lnTo>
                <a:lnTo>
                  <a:pt x="20" y="1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76" name="Freeform 116"/>
          <p:cNvSpPr>
            <a:spLocks/>
          </p:cNvSpPr>
          <p:nvPr/>
        </p:nvSpPr>
        <p:spPr bwMode="auto">
          <a:xfrm>
            <a:off x="2824157" y="2308166"/>
            <a:ext cx="78267" cy="40353"/>
          </a:xfrm>
          <a:custGeom>
            <a:avLst/>
            <a:gdLst>
              <a:gd name="T0" fmla="*/ 2147483647 w 156"/>
              <a:gd name="T1" fmla="*/ 2147483647 h 79"/>
              <a:gd name="T2" fmla="*/ 2147483647 w 156"/>
              <a:gd name="T3" fmla="*/ 2147483647 h 79"/>
              <a:gd name="T4" fmla="*/ 2147483647 w 156"/>
              <a:gd name="T5" fmla="*/ 2147483647 h 79"/>
              <a:gd name="T6" fmla="*/ 2147483647 w 156"/>
              <a:gd name="T7" fmla="*/ 0 h 79"/>
              <a:gd name="T8" fmla="*/ 2147483647 w 156"/>
              <a:gd name="T9" fmla="*/ 2147483647 h 79"/>
              <a:gd name="T10" fmla="*/ 2147483647 w 156"/>
              <a:gd name="T11" fmla="*/ 2147483647 h 79"/>
              <a:gd name="T12" fmla="*/ 2147483647 w 156"/>
              <a:gd name="T13" fmla="*/ 2147483647 h 79"/>
              <a:gd name="T14" fmla="*/ 2147483647 w 156"/>
              <a:gd name="T15" fmla="*/ 2147483647 h 79"/>
              <a:gd name="T16" fmla="*/ 2147483647 w 156"/>
              <a:gd name="T17" fmla="*/ 2147483647 h 79"/>
              <a:gd name="T18" fmla="*/ 2147483647 w 156"/>
              <a:gd name="T19" fmla="*/ 2147483647 h 79"/>
              <a:gd name="T20" fmla="*/ 0 w 156"/>
              <a:gd name="T21" fmla="*/ 2147483647 h 79"/>
              <a:gd name="T22" fmla="*/ 2147483647 w 156"/>
              <a:gd name="T23" fmla="*/ 2147483647 h 79"/>
              <a:gd name="T24" fmla="*/ 2147483647 w 156"/>
              <a:gd name="T25" fmla="*/ 214748364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
              <a:gd name="T40" fmla="*/ 0 h 79"/>
              <a:gd name="T41" fmla="*/ 156 w 156"/>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 h="79">
                <a:moveTo>
                  <a:pt x="20" y="17"/>
                </a:moveTo>
                <a:lnTo>
                  <a:pt x="45" y="14"/>
                </a:lnTo>
                <a:lnTo>
                  <a:pt x="108" y="2"/>
                </a:lnTo>
                <a:lnTo>
                  <a:pt x="147" y="0"/>
                </a:lnTo>
                <a:lnTo>
                  <a:pt x="153" y="3"/>
                </a:lnTo>
                <a:lnTo>
                  <a:pt x="156" y="22"/>
                </a:lnTo>
                <a:lnTo>
                  <a:pt x="148" y="33"/>
                </a:lnTo>
                <a:lnTo>
                  <a:pt x="124" y="54"/>
                </a:lnTo>
                <a:lnTo>
                  <a:pt x="21" y="79"/>
                </a:lnTo>
                <a:lnTo>
                  <a:pt x="15" y="75"/>
                </a:lnTo>
                <a:lnTo>
                  <a:pt x="0" y="47"/>
                </a:lnTo>
                <a:lnTo>
                  <a:pt x="5" y="22"/>
                </a:lnTo>
                <a:lnTo>
                  <a:pt x="20" y="17"/>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477" name="Freeform 117"/>
          <p:cNvSpPr>
            <a:spLocks/>
          </p:cNvSpPr>
          <p:nvPr/>
        </p:nvSpPr>
        <p:spPr bwMode="auto">
          <a:xfrm>
            <a:off x="2535168" y="2312201"/>
            <a:ext cx="144495" cy="98864"/>
          </a:xfrm>
          <a:custGeom>
            <a:avLst/>
            <a:gdLst>
              <a:gd name="T0" fmla="*/ 2147483647 w 288"/>
              <a:gd name="T1" fmla="*/ 0 h 196"/>
              <a:gd name="T2" fmla="*/ 2147483647 w 288"/>
              <a:gd name="T3" fmla="*/ 2147483647 h 196"/>
              <a:gd name="T4" fmla="*/ 2147483647 w 288"/>
              <a:gd name="T5" fmla="*/ 2147483647 h 196"/>
              <a:gd name="T6" fmla="*/ 2147483647 w 288"/>
              <a:gd name="T7" fmla="*/ 2147483647 h 196"/>
              <a:gd name="T8" fmla="*/ 2147483647 w 288"/>
              <a:gd name="T9" fmla="*/ 2147483647 h 196"/>
              <a:gd name="T10" fmla="*/ 2147483647 w 288"/>
              <a:gd name="T11" fmla="*/ 2147483647 h 196"/>
              <a:gd name="T12" fmla="*/ 2147483647 w 288"/>
              <a:gd name="T13" fmla="*/ 2147483647 h 196"/>
              <a:gd name="T14" fmla="*/ 2147483647 w 288"/>
              <a:gd name="T15" fmla="*/ 2147483647 h 196"/>
              <a:gd name="T16" fmla="*/ 2147483647 w 288"/>
              <a:gd name="T17" fmla="*/ 2147483647 h 196"/>
              <a:gd name="T18" fmla="*/ 2147483647 w 288"/>
              <a:gd name="T19" fmla="*/ 2147483647 h 196"/>
              <a:gd name="T20" fmla="*/ 2147483647 w 288"/>
              <a:gd name="T21" fmla="*/ 2147483647 h 196"/>
              <a:gd name="T22" fmla="*/ 2147483647 w 288"/>
              <a:gd name="T23" fmla="*/ 2147483647 h 196"/>
              <a:gd name="T24" fmla="*/ 2147483647 w 288"/>
              <a:gd name="T25" fmla="*/ 2147483647 h 196"/>
              <a:gd name="T26" fmla="*/ 2147483647 w 288"/>
              <a:gd name="T27" fmla="*/ 2147483647 h 196"/>
              <a:gd name="T28" fmla="*/ 2147483647 w 288"/>
              <a:gd name="T29" fmla="*/ 2147483647 h 196"/>
              <a:gd name="T30" fmla="*/ 2147483647 w 288"/>
              <a:gd name="T31" fmla="*/ 2147483647 h 196"/>
              <a:gd name="T32" fmla="*/ 2147483647 w 288"/>
              <a:gd name="T33" fmla="*/ 2147483647 h 196"/>
              <a:gd name="T34" fmla="*/ 2147483647 w 288"/>
              <a:gd name="T35" fmla="*/ 2147483647 h 196"/>
              <a:gd name="T36" fmla="*/ 2147483647 w 288"/>
              <a:gd name="T37" fmla="*/ 2147483647 h 196"/>
              <a:gd name="T38" fmla="*/ 0 w 288"/>
              <a:gd name="T39" fmla="*/ 2147483647 h 196"/>
              <a:gd name="T40" fmla="*/ 2147483647 w 288"/>
              <a:gd name="T41" fmla="*/ 2147483647 h 196"/>
              <a:gd name="T42" fmla="*/ 2147483647 w 288"/>
              <a:gd name="T43" fmla="*/ 2147483647 h 196"/>
              <a:gd name="T44" fmla="*/ 2147483647 w 288"/>
              <a:gd name="T45" fmla="*/ 2147483647 h 196"/>
              <a:gd name="T46" fmla="*/ 2147483647 w 288"/>
              <a:gd name="T47" fmla="*/ 2147483647 h 196"/>
              <a:gd name="T48" fmla="*/ 2147483647 w 288"/>
              <a:gd name="T49" fmla="*/ 2147483647 h 196"/>
              <a:gd name="T50" fmla="*/ 2147483647 w 288"/>
              <a:gd name="T51" fmla="*/ 2147483647 h 196"/>
              <a:gd name="T52" fmla="*/ 2147483647 w 288"/>
              <a:gd name="T53" fmla="*/ 2147483647 h 196"/>
              <a:gd name="T54" fmla="*/ 2147483647 w 288"/>
              <a:gd name="T55" fmla="*/ 2147483647 h 196"/>
              <a:gd name="T56" fmla="*/ 2147483647 w 288"/>
              <a:gd name="T57" fmla="*/ 2147483647 h 196"/>
              <a:gd name="T58" fmla="*/ 2147483647 w 288"/>
              <a:gd name="T59" fmla="*/ 2147483647 h 196"/>
              <a:gd name="T60" fmla="*/ 2147483647 w 288"/>
              <a:gd name="T61" fmla="*/ 2147483647 h 196"/>
              <a:gd name="T62" fmla="*/ 2147483647 w 288"/>
              <a:gd name="T63" fmla="*/ 2147483647 h 196"/>
              <a:gd name="T64" fmla="*/ 2147483647 w 288"/>
              <a:gd name="T65" fmla="*/ 2147483647 h 196"/>
              <a:gd name="T66" fmla="*/ 2147483647 w 288"/>
              <a:gd name="T67" fmla="*/ 2147483647 h 196"/>
              <a:gd name="T68" fmla="*/ 2147483647 w 288"/>
              <a:gd name="T69" fmla="*/ 2147483647 h 196"/>
              <a:gd name="T70" fmla="*/ 2147483647 w 288"/>
              <a:gd name="T71" fmla="*/ 2147483647 h 196"/>
              <a:gd name="T72" fmla="*/ 2147483647 w 288"/>
              <a:gd name="T73" fmla="*/ 2147483647 h 196"/>
              <a:gd name="T74" fmla="*/ 2147483647 w 288"/>
              <a:gd name="T75" fmla="*/ 2147483647 h 196"/>
              <a:gd name="T76" fmla="*/ 2147483647 w 288"/>
              <a:gd name="T77" fmla="*/ 2147483647 h 196"/>
              <a:gd name="T78" fmla="*/ 2147483647 w 288"/>
              <a:gd name="T79" fmla="*/ 2147483647 h 196"/>
              <a:gd name="T80" fmla="*/ 2147483647 w 288"/>
              <a:gd name="T81" fmla="*/ 2147483647 h 196"/>
              <a:gd name="T82" fmla="*/ 2147483647 w 288"/>
              <a:gd name="T83" fmla="*/ 2147483647 h 196"/>
              <a:gd name="T84" fmla="*/ 2147483647 w 288"/>
              <a:gd name="T85" fmla="*/ 0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96"/>
              <a:gd name="T131" fmla="*/ 288 w 288"/>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96">
                <a:moveTo>
                  <a:pt x="222" y="0"/>
                </a:moveTo>
                <a:lnTo>
                  <a:pt x="175" y="11"/>
                </a:lnTo>
                <a:lnTo>
                  <a:pt x="122" y="12"/>
                </a:lnTo>
                <a:lnTo>
                  <a:pt x="96" y="17"/>
                </a:lnTo>
                <a:lnTo>
                  <a:pt x="84" y="33"/>
                </a:lnTo>
                <a:lnTo>
                  <a:pt x="86" y="48"/>
                </a:lnTo>
                <a:lnTo>
                  <a:pt x="93" y="58"/>
                </a:lnTo>
                <a:lnTo>
                  <a:pt x="111" y="68"/>
                </a:lnTo>
                <a:lnTo>
                  <a:pt x="144" y="71"/>
                </a:lnTo>
                <a:lnTo>
                  <a:pt x="166" y="91"/>
                </a:lnTo>
                <a:lnTo>
                  <a:pt x="170" y="108"/>
                </a:lnTo>
                <a:lnTo>
                  <a:pt x="166" y="115"/>
                </a:lnTo>
                <a:lnTo>
                  <a:pt x="120" y="118"/>
                </a:lnTo>
                <a:lnTo>
                  <a:pt x="82" y="122"/>
                </a:lnTo>
                <a:lnTo>
                  <a:pt x="48" y="122"/>
                </a:lnTo>
                <a:lnTo>
                  <a:pt x="16" y="128"/>
                </a:lnTo>
                <a:lnTo>
                  <a:pt x="4" y="140"/>
                </a:lnTo>
                <a:lnTo>
                  <a:pt x="1" y="171"/>
                </a:lnTo>
                <a:lnTo>
                  <a:pt x="3" y="180"/>
                </a:lnTo>
                <a:lnTo>
                  <a:pt x="0" y="186"/>
                </a:lnTo>
                <a:lnTo>
                  <a:pt x="15" y="192"/>
                </a:lnTo>
                <a:lnTo>
                  <a:pt x="20" y="196"/>
                </a:lnTo>
                <a:lnTo>
                  <a:pt x="133" y="182"/>
                </a:lnTo>
                <a:lnTo>
                  <a:pt x="169" y="181"/>
                </a:lnTo>
                <a:lnTo>
                  <a:pt x="204" y="165"/>
                </a:lnTo>
                <a:lnTo>
                  <a:pt x="232" y="159"/>
                </a:lnTo>
                <a:lnTo>
                  <a:pt x="261" y="176"/>
                </a:lnTo>
                <a:lnTo>
                  <a:pt x="285" y="192"/>
                </a:lnTo>
                <a:lnTo>
                  <a:pt x="288" y="166"/>
                </a:lnTo>
                <a:lnTo>
                  <a:pt x="265" y="140"/>
                </a:lnTo>
                <a:lnTo>
                  <a:pt x="240" y="129"/>
                </a:lnTo>
                <a:lnTo>
                  <a:pt x="229" y="126"/>
                </a:lnTo>
                <a:lnTo>
                  <a:pt x="228" y="115"/>
                </a:lnTo>
                <a:lnTo>
                  <a:pt x="236" y="105"/>
                </a:lnTo>
                <a:lnTo>
                  <a:pt x="247" y="93"/>
                </a:lnTo>
                <a:lnTo>
                  <a:pt x="248" y="82"/>
                </a:lnTo>
                <a:lnTo>
                  <a:pt x="239" y="75"/>
                </a:lnTo>
                <a:lnTo>
                  <a:pt x="224" y="60"/>
                </a:lnTo>
                <a:lnTo>
                  <a:pt x="228" y="45"/>
                </a:lnTo>
                <a:lnTo>
                  <a:pt x="236" y="36"/>
                </a:lnTo>
                <a:lnTo>
                  <a:pt x="237" y="25"/>
                </a:lnTo>
                <a:lnTo>
                  <a:pt x="233" y="10"/>
                </a:lnTo>
                <a:lnTo>
                  <a:pt x="222"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78" name="Freeform 118"/>
          <p:cNvSpPr>
            <a:spLocks/>
          </p:cNvSpPr>
          <p:nvPr/>
        </p:nvSpPr>
        <p:spPr bwMode="auto">
          <a:xfrm>
            <a:off x="2645546" y="2302115"/>
            <a:ext cx="132453" cy="92811"/>
          </a:xfrm>
          <a:custGeom>
            <a:avLst/>
            <a:gdLst>
              <a:gd name="T0" fmla="*/ 0 w 261"/>
              <a:gd name="T1" fmla="*/ 2147483647 h 183"/>
              <a:gd name="T2" fmla="*/ 2147483647 w 261"/>
              <a:gd name="T3" fmla="*/ 0 h 183"/>
              <a:gd name="T4" fmla="*/ 2147483647 w 261"/>
              <a:gd name="T5" fmla="*/ 2147483647 h 183"/>
              <a:gd name="T6" fmla="*/ 2147483647 w 261"/>
              <a:gd name="T7" fmla="*/ 2147483647 h 183"/>
              <a:gd name="T8" fmla="*/ 2147483647 w 261"/>
              <a:gd name="T9" fmla="*/ 2147483647 h 183"/>
              <a:gd name="T10" fmla="*/ 2147483647 w 261"/>
              <a:gd name="T11" fmla="*/ 2147483647 h 183"/>
              <a:gd name="T12" fmla="*/ 2147483647 w 261"/>
              <a:gd name="T13" fmla="*/ 2147483647 h 183"/>
              <a:gd name="T14" fmla="*/ 2147483647 w 261"/>
              <a:gd name="T15" fmla="*/ 2147483647 h 183"/>
              <a:gd name="T16" fmla="*/ 2147483647 w 261"/>
              <a:gd name="T17" fmla="*/ 2147483647 h 183"/>
              <a:gd name="T18" fmla="*/ 2147483647 w 261"/>
              <a:gd name="T19" fmla="*/ 2147483647 h 183"/>
              <a:gd name="T20" fmla="*/ 2147483647 w 261"/>
              <a:gd name="T21" fmla="*/ 2147483647 h 183"/>
              <a:gd name="T22" fmla="*/ 2147483647 w 261"/>
              <a:gd name="T23" fmla="*/ 2147483647 h 183"/>
              <a:gd name="T24" fmla="*/ 2147483647 w 261"/>
              <a:gd name="T25" fmla="*/ 2147483647 h 183"/>
              <a:gd name="T26" fmla="*/ 2147483647 w 261"/>
              <a:gd name="T27" fmla="*/ 2147483647 h 183"/>
              <a:gd name="T28" fmla="*/ 2147483647 w 261"/>
              <a:gd name="T29" fmla="*/ 2147483647 h 183"/>
              <a:gd name="T30" fmla="*/ 2147483647 w 261"/>
              <a:gd name="T31" fmla="*/ 2147483647 h 183"/>
              <a:gd name="T32" fmla="*/ 2147483647 w 261"/>
              <a:gd name="T33" fmla="*/ 2147483647 h 183"/>
              <a:gd name="T34" fmla="*/ 2147483647 w 261"/>
              <a:gd name="T35" fmla="*/ 2147483647 h 183"/>
              <a:gd name="T36" fmla="*/ 2147483647 w 261"/>
              <a:gd name="T37" fmla="*/ 2147483647 h 183"/>
              <a:gd name="T38" fmla="*/ 2147483647 w 261"/>
              <a:gd name="T39" fmla="*/ 2147483647 h 183"/>
              <a:gd name="T40" fmla="*/ 2147483647 w 261"/>
              <a:gd name="T41" fmla="*/ 2147483647 h 183"/>
              <a:gd name="T42" fmla="*/ 2147483647 w 261"/>
              <a:gd name="T43" fmla="*/ 2147483647 h 183"/>
              <a:gd name="T44" fmla="*/ 2147483647 w 261"/>
              <a:gd name="T45" fmla="*/ 2147483647 h 183"/>
              <a:gd name="T46" fmla="*/ 2147483647 w 261"/>
              <a:gd name="T47" fmla="*/ 2147483647 h 183"/>
              <a:gd name="T48" fmla="*/ 2147483647 w 261"/>
              <a:gd name="T49" fmla="*/ 2147483647 h 183"/>
              <a:gd name="T50" fmla="*/ 2147483647 w 261"/>
              <a:gd name="T51" fmla="*/ 2147483647 h 183"/>
              <a:gd name="T52" fmla="*/ 2147483647 w 261"/>
              <a:gd name="T53" fmla="*/ 2147483647 h 183"/>
              <a:gd name="T54" fmla="*/ 2147483647 w 261"/>
              <a:gd name="T55" fmla="*/ 2147483647 h 183"/>
              <a:gd name="T56" fmla="*/ 2147483647 w 261"/>
              <a:gd name="T57" fmla="*/ 2147483647 h 183"/>
              <a:gd name="T58" fmla="*/ 2147483647 w 261"/>
              <a:gd name="T59" fmla="*/ 2147483647 h 183"/>
              <a:gd name="T60" fmla="*/ 2147483647 w 261"/>
              <a:gd name="T61" fmla="*/ 2147483647 h 183"/>
              <a:gd name="T62" fmla="*/ 2147483647 w 261"/>
              <a:gd name="T63" fmla="*/ 2147483647 h 183"/>
              <a:gd name="T64" fmla="*/ 2147483647 w 261"/>
              <a:gd name="T65" fmla="*/ 2147483647 h 183"/>
              <a:gd name="T66" fmla="*/ 2147483647 w 261"/>
              <a:gd name="T67" fmla="*/ 2147483647 h 183"/>
              <a:gd name="T68" fmla="*/ 0 w 261"/>
              <a:gd name="T69" fmla="*/ 2147483647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1"/>
              <a:gd name="T106" fmla="*/ 0 h 183"/>
              <a:gd name="T107" fmla="*/ 261 w 261"/>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1" h="183">
                <a:moveTo>
                  <a:pt x="0" y="17"/>
                </a:moveTo>
                <a:lnTo>
                  <a:pt x="52" y="0"/>
                </a:lnTo>
                <a:lnTo>
                  <a:pt x="91" y="3"/>
                </a:lnTo>
                <a:lnTo>
                  <a:pt x="125" y="12"/>
                </a:lnTo>
                <a:lnTo>
                  <a:pt x="164" y="8"/>
                </a:lnTo>
                <a:lnTo>
                  <a:pt x="189" y="10"/>
                </a:lnTo>
                <a:lnTo>
                  <a:pt x="198" y="15"/>
                </a:lnTo>
                <a:lnTo>
                  <a:pt x="202" y="33"/>
                </a:lnTo>
                <a:lnTo>
                  <a:pt x="179" y="45"/>
                </a:lnTo>
                <a:lnTo>
                  <a:pt x="183" y="60"/>
                </a:lnTo>
                <a:lnTo>
                  <a:pt x="215" y="55"/>
                </a:lnTo>
                <a:lnTo>
                  <a:pt x="243" y="42"/>
                </a:lnTo>
                <a:lnTo>
                  <a:pt x="258" y="52"/>
                </a:lnTo>
                <a:lnTo>
                  <a:pt x="261" y="73"/>
                </a:lnTo>
                <a:lnTo>
                  <a:pt x="254" y="84"/>
                </a:lnTo>
                <a:lnTo>
                  <a:pt x="209" y="99"/>
                </a:lnTo>
                <a:lnTo>
                  <a:pt x="144" y="106"/>
                </a:lnTo>
                <a:lnTo>
                  <a:pt x="122" y="119"/>
                </a:lnTo>
                <a:lnTo>
                  <a:pt x="80" y="135"/>
                </a:lnTo>
                <a:lnTo>
                  <a:pt x="62" y="157"/>
                </a:lnTo>
                <a:lnTo>
                  <a:pt x="65" y="183"/>
                </a:lnTo>
                <a:lnTo>
                  <a:pt x="43" y="157"/>
                </a:lnTo>
                <a:lnTo>
                  <a:pt x="18" y="147"/>
                </a:lnTo>
                <a:lnTo>
                  <a:pt x="7" y="143"/>
                </a:lnTo>
                <a:lnTo>
                  <a:pt x="4" y="132"/>
                </a:lnTo>
                <a:lnTo>
                  <a:pt x="12" y="122"/>
                </a:lnTo>
                <a:lnTo>
                  <a:pt x="25" y="111"/>
                </a:lnTo>
                <a:lnTo>
                  <a:pt x="26" y="98"/>
                </a:lnTo>
                <a:lnTo>
                  <a:pt x="17" y="92"/>
                </a:lnTo>
                <a:lnTo>
                  <a:pt x="2" y="77"/>
                </a:lnTo>
                <a:lnTo>
                  <a:pt x="6" y="63"/>
                </a:lnTo>
                <a:lnTo>
                  <a:pt x="14" y="54"/>
                </a:lnTo>
                <a:lnTo>
                  <a:pt x="15" y="43"/>
                </a:lnTo>
                <a:lnTo>
                  <a:pt x="11" y="27"/>
                </a:lnTo>
                <a:lnTo>
                  <a:pt x="0" y="1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79" name="Freeform 119"/>
          <p:cNvSpPr>
            <a:spLocks/>
          </p:cNvSpPr>
          <p:nvPr/>
        </p:nvSpPr>
        <p:spPr bwMode="auto">
          <a:xfrm>
            <a:off x="2645546" y="2302115"/>
            <a:ext cx="132453" cy="92811"/>
          </a:xfrm>
          <a:custGeom>
            <a:avLst/>
            <a:gdLst>
              <a:gd name="T0" fmla="*/ 0 w 261"/>
              <a:gd name="T1" fmla="*/ 2147483647 h 183"/>
              <a:gd name="T2" fmla="*/ 2147483647 w 261"/>
              <a:gd name="T3" fmla="*/ 0 h 183"/>
              <a:gd name="T4" fmla="*/ 2147483647 w 261"/>
              <a:gd name="T5" fmla="*/ 2147483647 h 183"/>
              <a:gd name="T6" fmla="*/ 2147483647 w 261"/>
              <a:gd name="T7" fmla="*/ 2147483647 h 183"/>
              <a:gd name="T8" fmla="*/ 2147483647 w 261"/>
              <a:gd name="T9" fmla="*/ 2147483647 h 183"/>
              <a:gd name="T10" fmla="*/ 2147483647 w 261"/>
              <a:gd name="T11" fmla="*/ 2147483647 h 183"/>
              <a:gd name="T12" fmla="*/ 2147483647 w 261"/>
              <a:gd name="T13" fmla="*/ 2147483647 h 183"/>
              <a:gd name="T14" fmla="*/ 2147483647 w 261"/>
              <a:gd name="T15" fmla="*/ 2147483647 h 183"/>
              <a:gd name="T16" fmla="*/ 2147483647 w 261"/>
              <a:gd name="T17" fmla="*/ 2147483647 h 183"/>
              <a:gd name="T18" fmla="*/ 2147483647 w 261"/>
              <a:gd name="T19" fmla="*/ 2147483647 h 183"/>
              <a:gd name="T20" fmla="*/ 2147483647 w 261"/>
              <a:gd name="T21" fmla="*/ 2147483647 h 183"/>
              <a:gd name="T22" fmla="*/ 2147483647 w 261"/>
              <a:gd name="T23" fmla="*/ 2147483647 h 183"/>
              <a:gd name="T24" fmla="*/ 2147483647 w 261"/>
              <a:gd name="T25" fmla="*/ 2147483647 h 183"/>
              <a:gd name="T26" fmla="*/ 2147483647 w 261"/>
              <a:gd name="T27" fmla="*/ 2147483647 h 183"/>
              <a:gd name="T28" fmla="*/ 2147483647 w 261"/>
              <a:gd name="T29" fmla="*/ 2147483647 h 183"/>
              <a:gd name="T30" fmla="*/ 2147483647 w 261"/>
              <a:gd name="T31" fmla="*/ 2147483647 h 183"/>
              <a:gd name="T32" fmla="*/ 2147483647 w 261"/>
              <a:gd name="T33" fmla="*/ 2147483647 h 183"/>
              <a:gd name="T34" fmla="*/ 2147483647 w 261"/>
              <a:gd name="T35" fmla="*/ 2147483647 h 183"/>
              <a:gd name="T36" fmla="*/ 2147483647 w 261"/>
              <a:gd name="T37" fmla="*/ 2147483647 h 183"/>
              <a:gd name="T38" fmla="*/ 2147483647 w 261"/>
              <a:gd name="T39" fmla="*/ 2147483647 h 183"/>
              <a:gd name="T40" fmla="*/ 2147483647 w 261"/>
              <a:gd name="T41" fmla="*/ 2147483647 h 183"/>
              <a:gd name="T42" fmla="*/ 2147483647 w 261"/>
              <a:gd name="T43" fmla="*/ 2147483647 h 183"/>
              <a:gd name="T44" fmla="*/ 2147483647 w 261"/>
              <a:gd name="T45" fmla="*/ 2147483647 h 183"/>
              <a:gd name="T46" fmla="*/ 2147483647 w 261"/>
              <a:gd name="T47" fmla="*/ 2147483647 h 183"/>
              <a:gd name="T48" fmla="*/ 2147483647 w 261"/>
              <a:gd name="T49" fmla="*/ 2147483647 h 183"/>
              <a:gd name="T50" fmla="*/ 2147483647 w 261"/>
              <a:gd name="T51" fmla="*/ 2147483647 h 183"/>
              <a:gd name="T52" fmla="*/ 2147483647 w 261"/>
              <a:gd name="T53" fmla="*/ 2147483647 h 183"/>
              <a:gd name="T54" fmla="*/ 2147483647 w 261"/>
              <a:gd name="T55" fmla="*/ 2147483647 h 183"/>
              <a:gd name="T56" fmla="*/ 2147483647 w 261"/>
              <a:gd name="T57" fmla="*/ 2147483647 h 183"/>
              <a:gd name="T58" fmla="*/ 2147483647 w 261"/>
              <a:gd name="T59" fmla="*/ 2147483647 h 183"/>
              <a:gd name="T60" fmla="*/ 2147483647 w 261"/>
              <a:gd name="T61" fmla="*/ 2147483647 h 183"/>
              <a:gd name="T62" fmla="*/ 2147483647 w 261"/>
              <a:gd name="T63" fmla="*/ 2147483647 h 183"/>
              <a:gd name="T64" fmla="*/ 2147483647 w 261"/>
              <a:gd name="T65" fmla="*/ 2147483647 h 183"/>
              <a:gd name="T66" fmla="*/ 2147483647 w 261"/>
              <a:gd name="T67" fmla="*/ 2147483647 h 183"/>
              <a:gd name="T68" fmla="*/ 0 w 261"/>
              <a:gd name="T69" fmla="*/ 2147483647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1"/>
              <a:gd name="T106" fmla="*/ 0 h 183"/>
              <a:gd name="T107" fmla="*/ 261 w 261"/>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1" h="183">
                <a:moveTo>
                  <a:pt x="0" y="17"/>
                </a:moveTo>
                <a:lnTo>
                  <a:pt x="52" y="0"/>
                </a:lnTo>
                <a:lnTo>
                  <a:pt x="91" y="3"/>
                </a:lnTo>
                <a:lnTo>
                  <a:pt x="125" y="12"/>
                </a:lnTo>
                <a:lnTo>
                  <a:pt x="164" y="8"/>
                </a:lnTo>
                <a:lnTo>
                  <a:pt x="189" y="10"/>
                </a:lnTo>
                <a:lnTo>
                  <a:pt x="198" y="15"/>
                </a:lnTo>
                <a:lnTo>
                  <a:pt x="202" y="33"/>
                </a:lnTo>
                <a:lnTo>
                  <a:pt x="179" y="45"/>
                </a:lnTo>
                <a:lnTo>
                  <a:pt x="183" y="60"/>
                </a:lnTo>
                <a:lnTo>
                  <a:pt x="215" y="55"/>
                </a:lnTo>
                <a:lnTo>
                  <a:pt x="243" y="42"/>
                </a:lnTo>
                <a:lnTo>
                  <a:pt x="258" y="52"/>
                </a:lnTo>
                <a:lnTo>
                  <a:pt x="261" y="73"/>
                </a:lnTo>
                <a:lnTo>
                  <a:pt x="254" y="84"/>
                </a:lnTo>
                <a:lnTo>
                  <a:pt x="209" y="99"/>
                </a:lnTo>
                <a:lnTo>
                  <a:pt x="144" y="106"/>
                </a:lnTo>
                <a:lnTo>
                  <a:pt x="122" y="119"/>
                </a:lnTo>
                <a:lnTo>
                  <a:pt x="80" y="135"/>
                </a:lnTo>
                <a:lnTo>
                  <a:pt x="62" y="157"/>
                </a:lnTo>
                <a:lnTo>
                  <a:pt x="65" y="183"/>
                </a:lnTo>
                <a:lnTo>
                  <a:pt x="43" y="157"/>
                </a:lnTo>
                <a:lnTo>
                  <a:pt x="18" y="147"/>
                </a:lnTo>
                <a:lnTo>
                  <a:pt x="7" y="143"/>
                </a:lnTo>
                <a:lnTo>
                  <a:pt x="4" y="132"/>
                </a:lnTo>
                <a:lnTo>
                  <a:pt x="12" y="122"/>
                </a:lnTo>
                <a:lnTo>
                  <a:pt x="25" y="111"/>
                </a:lnTo>
                <a:lnTo>
                  <a:pt x="26" y="98"/>
                </a:lnTo>
                <a:lnTo>
                  <a:pt x="17" y="92"/>
                </a:lnTo>
                <a:lnTo>
                  <a:pt x="2" y="77"/>
                </a:lnTo>
                <a:lnTo>
                  <a:pt x="6" y="63"/>
                </a:lnTo>
                <a:lnTo>
                  <a:pt x="14" y="54"/>
                </a:lnTo>
                <a:lnTo>
                  <a:pt x="15" y="43"/>
                </a:lnTo>
                <a:lnTo>
                  <a:pt x="11" y="27"/>
                </a:lnTo>
                <a:lnTo>
                  <a:pt x="0" y="17"/>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80" name="Freeform 123"/>
          <p:cNvSpPr>
            <a:spLocks/>
          </p:cNvSpPr>
          <p:nvPr/>
        </p:nvSpPr>
        <p:spPr bwMode="auto">
          <a:xfrm>
            <a:off x="2962631" y="3966657"/>
            <a:ext cx="808769" cy="803016"/>
          </a:xfrm>
          <a:custGeom>
            <a:avLst/>
            <a:gdLst>
              <a:gd name="T0" fmla="*/ 2147483647 w 1257"/>
              <a:gd name="T1" fmla="*/ 2147483647 h 1326"/>
              <a:gd name="T2" fmla="*/ 2147483647 w 1257"/>
              <a:gd name="T3" fmla="*/ 2147483647 h 1326"/>
              <a:gd name="T4" fmla="*/ 2147483647 w 1257"/>
              <a:gd name="T5" fmla="*/ 2147483647 h 1326"/>
              <a:gd name="T6" fmla="*/ 2147483647 w 1257"/>
              <a:gd name="T7" fmla="*/ 2147483647 h 1326"/>
              <a:gd name="T8" fmla="*/ 2147483647 w 1257"/>
              <a:gd name="T9" fmla="*/ 2147483647 h 1326"/>
              <a:gd name="T10" fmla="*/ 2147483647 w 1257"/>
              <a:gd name="T11" fmla="*/ 2147483647 h 1326"/>
              <a:gd name="T12" fmla="*/ 2147483647 w 1257"/>
              <a:gd name="T13" fmla="*/ 2147483647 h 1326"/>
              <a:gd name="T14" fmla="*/ 2147483647 w 1257"/>
              <a:gd name="T15" fmla="*/ 2147483647 h 1326"/>
              <a:gd name="T16" fmla="*/ 2147483647 w 1257"/>
              <a:gd name="T17" fmla="*/ 2147483647 h 1326"/>
              <a:gd name="T18" fmla="*/ 2147483647 w 1257"/>
              <a:gd name="T19" fmla="*/ 2147483647 h 1326"/>
              <a:gd name="T20" fmla="*/ 2147483647 w 1257"/>
              <a:gd name="T21" fmla="*/ 2147483647 h 1326"/>
              <a:gd name="T22" fmla="*/ 2147483647 w 1257"/>
              <a:gd name="T23" fmla="*/ 2147483647 h 1326"/>
              <a:gd name="T24" fmla="*/ 2147483647 w 1257"/>
              <a:gd name="T25" fmla="*/ 2147483647 h 1326"/>
              <a:gd name="T26" fmla="*/ 2147483647 w 1257"/>
              <a:gd name="T27" fmla="*/ 2147483647 h 1326"/>
              <a:gd name="T28" fmla="*/ 2147483647 w 1257"/>
              <a:gd name="T29" fmla="*/ 2147483647 h 1326"/>
              <a:gd name="T30" fmla="*/ 2147483647 w 1257"/>
              <a:gd name="T31" fmla="*/ 2147483647 h 1326"/>
              <a:gd name="T32" fmla="*/ 2147483647 w 1257"/>
              <a:gd name="T33" fmla="*/ 2147483647 h 1326"/>
              <a:gd name="T34" fmla="*/ 2147483647 w 1257"/>
              <a:gd name="T35" fmla="*/ 0 h 1326"/>
              <a:gd name="T36" fmla="*/ 2147483647 w 1257"/>
              <a:gd name="T37" fmla="*/ 2147483647 h 1326"/>
              <a:gd name="T38" fmla="*/ 2147483647 w 1257"/>
              <a:gd name="T39" fmla="*/ 2147483647 h 1326"/>
              <a:gd name="T40" fmla="*/ 2147483647 w 1257"/>
              <a:gd name="T41" fmla="*/ 2147483647 h 1326"/>
              <a:gd name="T42" fmla="*/ 2147483647 w 1257"/>
              <a:gd name="T43" fmla="*/ 2147483647 h 1326"/>
              <a:gd name="T44" fmla="*/ 2147483647 w 1257"/>
              <a:gd name="T45" fmla="*/ 2147483647 h 1326"/>
              <a:gd name="T46" fmla="*/ 2147483647 w 1257"/>
              <a:gd name="T47" fmla="*/ 2147483647 h 1326"/>
              <a:gd name="T48" fmla="*/ 2147483647 w 1257"/>
              <a:gd name="T49" fmla="*/ 2147483647 h 1326"/>
              <a:gd name="T50" fmla="*/ 0 w 1257"/>
              <a:gd name="T51" fmla="*/ 2147483647 h 1326"/>
              <a:gd name="T52" fmla="*/ 2147483647 w 1257"/>
              <a:gd name="T53" fmla="*/ 2147483647 h 1326"/>
              <a:gd name="T54" fmla="*/ 2147483647 w 1257"/>
              <a:gd name="T55" fmla="*/ 2147483647 h 1326"/>
              <a:gd name="T56" fmla="*/ 2147483647 w 1257"/>
              <a:gd name="T57" fmla="*/ 2147483647 h 1326"/>
              <a:gd name="T58" fmla="*/ 2147483647 w 1257"/>
              <a:gd name="T59" fmla="*/ 2147483647 h 1326"/>
              <a:gd name="T60" fmla="*/ 2147483647 w 1257"/>
              <a:gd name="T61" fmla="*/ 2147483647 h 1326"/>
              <a:gd name="T62" fmla="*/ 2147483647 w 1257"/>
              <a:gd name="T63" fmla="*/ 2147483647 h 1326"/>
              <a:gd name="T64" fmla="*/ 2147483647 w 1257"/>
              <a:gd name="T65" fmla="*/ 2147483647 h 1326"/>
              <a:gd name="T66" fmla="*/ 2147483647 w 1257"/>
              <a:gd name="T67" fmla="*/ 2147483647 h 1326"/>
              <a:gd name="T68" fmla="*/ 2147483647 w 1257"/>
              <a:gd name="T69" fmla="*/ 2147483647 h 1326"/>
              <a:gd name="T70" fmla="*/ 2147483647 w 1257"/>
              <a:gd name="T71" fmla="*/ 2147483647 h 1326"/>
              <a:gd name="T72" fmla="*/ 2147483647 w 1257"/>
              <a:gd name="T73" fmla="*/ 2147483647 h 1326"/>
              <a:gd name="T74" fmla="*/ 2147483647 w 1257"/>
              <a:gd name="T75" fmla="*/ 2147483647 h 1326"/>
              <a:gd name="T76" fmla="*/ 2147483647 w 1257"/>
              <a:gd name="T77" fmla="*/ 2147483647 h 1326"/>
              <a:gd name="T78" fmla="*/ 2147483647 w 1257"/>
              <a:gd name="T79" fmla="*/ 2147483647 h 1326"/>
              <a:gd name="T80" fmla="*/ 2147483647 w 1257"/>
              <a:gd name="T81" fmla="*/ 2147483647 h 1326"/>
              <a:gd name="T82" fmla="*/ 2147483647 w 1257"/>
              <a:gd name="T83" fmla="*/ 2147483647 h 1326"/>
              <a:gd name="T84" fmla="*/ 2147483647 w 1257"/>
              <a:gd name="T85" fmla="*/ 2147483647 h 1326"/>
              <a:gd name="T86" fmla="*/ 2147483647 w 1257"/>
              <a:gd name="T87" fmla="*/ 2147483647 h 1326"/>
              <a:gd name="T88" fmla="*/ 2147483647 w 1257"/>
              <a:gd name="T89" fmla="*/ 2147483647 h 1326"/>
              <a:gd name="T90" fmla="*/ 2147483647 w 1257"/>
              <a:gd name="T91" fmla="*/ 2147483647 h 1326"/>
              <a:gd name="T92" fmla="*/ 2147483647 w 1257"/>
              <a:gd name="T93" fmla="*/ 2147483647 h 1326"/>
              <a:gd name="T94" fmla="*/ 2147483647 w 1257"/>
              <a:gd name="T95" fmla="*/ 2147483647 h 1326"/>
              <a:gd name="T96" fmla="*/ 2147483647 w 1257"/>
              <a:gd name="T97" fmla="*/ 2147483647 h 1326"/>
              <a:gd name="T98" fmla="*/ 2147483647 w 1257"/>
              <a:gd name="T99" fmla="*/ 2147483647 h 1326"/>
              <a:gd name="T100" fmla="*/ 2147483647 w 1257"/>
              <a:gd name="T101" fmla="*/ 2147483647 h 1326"/>
              <a:gd name="T102" fmla="*/ 2147483647 w 1257"/>
              <a:gd name="T103" fmla="*/ 2147483647 h 1326"/>
              <a:gd name="T104" fmla="*/ 2147483647 w 1257"/>
              <a:gd name="T105" fmla="*/ 2147483647 h 1326"/>
              <a:gd name="T106" fmla="*/ 2147483647 w 1257"/>
              <a:gd name="T107" fmla="*/ 2147483647 h 1326"/>
              <a:gd name="T108" fmla="*/ 2147483647 w 1257"/>
              <a:gd name="T109" fmla="*/ 2147483647 h 1326"/>
              <a:gd name="T110" fmla="*/ 2147483647 w 1257"/>
              <a:gd name="T111" fmla="*/ 2147483647 h 1326"/>
              <a:gd name="T112" fmla="*/ 2147483647 w 1257"/>
              <a:gd name="T113" fmla="*/ 2147483647 h 1326"/>
              <a:gd name="T114" fmla="*/ 2147483647 w 1257"/>
              <a:gd name="T115" fmla="*/ 2147483647 h 13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7"/>
              <a:gd name="T175" fmla="*/ 0 h 1326"/>
              <a:gd name="T176" fmla="*/ 1257 w 1257"/>
              <a:gd name="T177" fmla="*/ 1326 h 13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7" h="1326">
                <a:moveTo>
                  <a:pt x="1202" y="938"/>
                </a:moveTo>
                <a:lnTo>
                  <a:pt x="1218" y="841"/>
                </a:lnTo>
                <a:lnTo>
                  <a:pt x="1245" y="783"/>
                </a:lnTo>
                <a:lnTo>
                  <a:pt x="1257" y="733"/>
                </a:lnTo>
                <a:lnTo>
                  <a:pt x="1233" y="705"/>
                </a:lnTo>
                <a:lnTo>
                  <a:pt x="1191" y="705"/>
                </a:lnTo>
                <a:lnTo>
                  <a:pt x="1179" y="671"/>
                </a:lnTo>
                <a:lnTo>
                  <a:pt x="1176" y="594"/>
                </a:lnTo>
                <a:lnTo>
                  <a:pt x="1161" y="573"/>
                </a:lnTo>
                <a:lnTo>
                  <a:pt x="1102" y="598"/>
                </a:lnTo>
                <a:lnTo>
                  <a:pt x="1028" y="598"/>
                </a:lnTo>
                <a:lnTo>
                  <a:pt x="989" y="582"/>
                </a:lnTo>
                <a:lnTo>
                  <a:pt x="970" y="524"/>
                </a:lnTo>
                <a:lnTo>
                  <a:pt x="912" y="484"/>
                </a:lnTo>
                <a:lnTo>
                  <a:pt x="915" y="477"/>
                </a:lnTo>
                <a:lnTo>
                  <a:pt x="966" y="465"/>
                </a:lnTo>
                <a:lnTo>
                  <a:pt x="970" y="442"/>
                </a:lnTo>
                <a:lnTo>
                  <a:pt x="943" y="410"/>
                </a:lnTo>
                <a:lnTo>
                  <a:pt x="930" y="348"/>
                </a:lnTo>
                <a:lnTo>
                  <a:pt x="872" y="352"/>
                </a:lnTo>
                <a:lnTo>
                  <a:pt x="854" y="337"/>
                </a:lnTo>
                <a:lnTo>
                  <a:pt x="815" y="334"/>
                </a:lnTo>
                <a:lnTo>
                  <a:pt x="760" y="352"/>
                </a:lnTo>
                <a:lnTo>
                  <a:pt x="745" y="344"/>
                </a:lnTo>
                <a:lnTo>
                  <a:pt x="706" y="287"/>
                </a:lnTo>
                <a:lnTo>
                  <a:pt x="675" y="267"/>
                </a:lnTo>
                <a:lnTo>
                  <a:pt x="613" y="283"/>
                </a:lnTo>
                <a:lnTo>
                  <a:pt x="590" y="275"/>
                </a:lnTo>
                <a:lnTo>
                  <a:pt x="571" y="237"/>
                </a:lnTo>
                <a:lnTo>
                  <a:pt x="551" y="221"/>
                </a:lnTo>
                <a:lnTo>
                  <a:pt x="450" y="214"/>
                </a:lnTo>
                <a:lnTo>
                  <a:pt x="419" y="182"/>
                </a:lnTo>
                <a:lnTo>
                  <a:pt x="416" y="131"/>
                </a:lnTo>
                <a:lnTo>
                  <a:pt x="439" y="46"/>
                </a:lnTo>
                <a:lnTo>
                  <a:pt x="431" y="16"/>
                </a:lnTo>
                <a:lnTo>
                  <a:pt x="396" y="0"/>
                </a:lnTo>
                <a:lnTo>
                  <a:pt x="341" y="16"/>
                </a:lnTo>
                <a:lnTo>
                  <a:pt x="276" y="59"/>
                </a:lnTo>
                <a:lnTo>
                  <a:pt x="264" y="136"/>
                </a:lnTo>
                <a:lnTo>
                  <a:pt x="259" y="159"/>
                </a:lnTo>
                <a:lnTo>
                  <a:pt x="249" y="174"/>
                </a:lnTo>
                <a:lnTo>
                  <a:pt x="234" y="170"/>
                </a:lnTo>
                <a:lnTo>
                  <a:pt x="195" y="156"/>
                </a:lnTo>
                <a:lnTo>
                  <a:pt x="171" y="156"/>
                </a:lnTo>
                <a:lnTo>
                  <a:pt x="163" y="182"/>
                </a:lnTo>
                <a:lnTo>
                  <a:pt x="159" y="199"/>
                </a:lnTo>
                <a:lnTo>
                  <a:pt x="152" y="214"/>
                </a:lnTo>
                <a:lnTo>
                  <a:pt x="136" y="217"/>
                </a:lnTo>
                <a:lnTo>
                  <a:pt x="114" y="217"/>
                </a:lnTo>
                <a:lnTo>
                  <a:pt x="97" y="214"/>
                </a:lnTo>
                <a:lnTo>
                  <a:pt x="59" y="194"/>
                </a:lnTo>
                <a:lnTo>
                  <a:pt x="0" y="199"/>
                </a:lnTo>
                <a:lnTo>
                  <a:pt x="43" y="232"/>
                </a:lnTo>
                <a:lnTo>
                  <a:pt x="78" y="310"/>
                </a:lnTo>
                <a:lnTo>
                  <a:pt x="82" y="344"/>
                </a:lnTo>
                <a:lnTo>
                  <a:pt x="70" y="377"/>
                </a:lnTo>
                <a:lnTo>
                  <a:pt x="51" y="407"/>
                </a:lnTo>
                <a:lnTo>
                  <a:pt x="70" y="474"/>
                </a:lnTo>
                <a:lnTo>
                  <a:pt x="74" y="508"/>
                </a:lnTo>
                <a:lnTo>
                  <a:pt x="46" y="558"/>
                </a:lnTo>
                <a:lnTo>
                  <a:pt x="43" y="598"/>
                </a:lnTo>
                <a:lnTo>
                  <a:pt x="55" y="639"/>
                </a:lnTo>
                <a:lnTo>
                  <a:pt x="74" y="659"/>
                </a:lnTo>
                <a:lnTo>
                  <a:pt x="101" y="694"/>
                </a:lnTo>
                <a:lnTo>
                  <a:pt x="109" y="724"/>
                </a:lnTo>
                <a:lnTo>
                  <a:pt x="104" y="748"/>
                </a:lnTo>
                <a:lnTo>
                  <a:pt x="101" y="756"/>
                </a:lnTo>
                <a:lnTo>
                  <a:pt x="86" y="760"/>
                </a:lnTo>
                <a:lnTo>
                  <a:pt x="31" y="767"/>
                </a:lnTo>
                <a:lnTo>
                  <a:pt x="31" y="826"/>
                </a:lnTo>
                <a:lnTo>
                  <a:pt x="70" y="860"/>
                </a:lnTo>
                <a:lnTo>
                  <a:pt x="89" y="899"/>
                </a:lnTo>
                <a:lnTo>
                  <a:pt x="97" y="954"/>
                </a:lnTo>
                <a:lnTo>
                  <a:pt x="129" y="974"/>
                </a:lnTo>
                <a:lnTo>
                  <a:pt x="163" y="999"/>
                </a:lnTo>
                <a:lnTo>
                  <a:pt x="171" y="1047"/>
                </a:lnTo>
                <a:lnTo>
                  <a:pt x="155" y="1066"/>
                </a:lnTo>
                <a:lnTo>
                  <a:pt x="152" y="1109"/>
                </a:lnTo>
                <a:lnTo>
                  <a:pt x="198" y="1167"/>
                </a:lnTo>
                <a:lnTo>
                  <a:pt x="225" y="1217"/>
                </a:lnTo>
                <a:lnTo>
                  <a:pt x="249" y="1295"/>
                </a:lnTo>
                <a:lnTo>
                  <a:pt x="287" y="1314"/>
                </a:lnTo>
                <a:lnTo>
                  <a:pt x="307" y="1295"/>
                </a:lnTo>
                <a:lnTo>
                  <a:pt x="322" y="1236"/>
                </a:lnTo>
                <a:lnTo>
                  <a:pt x="369" y="1213"/>
                </a:lnTo>
                <a:lnTo>
                  <a:pt x="399" y="1220"/>
                </a:lnTo>
                <a:lnTo>
                  <a:pt x="427" y="1249"/>
                </a:lnTo>
                <a:lnTo>
                  <a:pt x="454" y="1253"/>
                </a:lnTo>
                <a:lnTo>
                  <a:pt x="477" y="1217"/>
                </a:lnTo>
                <a:lnTo>
                  <a:pt x="513" y="1213"/>
                </a:lnTo>
                <a:lnTo>
                  <a:pt x="571" y="1271"/>
                </a:lnTo>
                <a:lnTo>
                  <a:pt x="582" y="1311"/>
                </a:lnTo>
                <a:lnTo>
                  <a:pt x="590" y="1326"/>
                </a:lnTo>
                <a:lnTo>
                  <a:pt x="594" y="1287"/>
                </a:lnTo>
                <a:lnTo>
                  <a:pt x="594" y="1230"/>
                </a:lnTo>
                <a:lnTo>
                  <a:pt x="605" y="1213"/>
                </a:lnTo>
                <a:lnTo>
                  <a:pt x="620" y="1233"/>
                </a:lnTo>
                <a:lnTo>
                  <a:pt x="625" y="1256"/>
                </a:lnTo>
                <a:lnTo>
                  <a:pt x="648" y="1253"/>
                </a:lnTo>
                <a:lnTo>
                  <a:pt x="652" y="1230"/>
                </a:lnTo>
                <a:lnTo>
                  <a:pt x="668" y="1202"/>
                </a:lnTo>
                <a:lnTo>
                  <a:pt x="709" y="1195"/>
                </a:lnTo>
                <a:lnTo>
                  <a:pt x="737" y="1210"/>
                </a:lnTo>
                <a:lnTo>
                  <a:pt x="756" y="1230"/>
                </a:lnTo>
                <a:lnTo>
                  <a:pt x="775" y="1233"/>
                </a:lnTo>
                <a:lnTo>
                  <a:pt x="815" y="1230"/>
                </a:lnTo>
                <a:lnTo>
                  <a:pt x="811" y="1171"/>
                </a:lnTo>
                <a:lnTo>
                  <a:pt x="792" y="1090"/>
                </a:lnTo>
                <a:lnTo>
                  <a:pt x="795" y="1062"/>
                </a:lnTo>
                <a:lnTo>
                  <a:pt x="830" y="1039"/>
                </a:lnTo>
                <a:lnTo>
                  <a:pt x="846" y="1004"/>
                </a:lnTo>
                <a:lnTo>
                  <a:pt x="842" y="926"/>
                </a:lnTo>
                <a:lnTo>
                  <a:pt x="864" y="911"/>
                </a:lnTo>
                <a:lnTo>
                  <a:pt x="958" y="903"/>
                </a:lnTo>
                <a:lnTo>
                  <a:pt x="1063" y="888"/>
                </a:lnTo>
                <a:lnTo>
                  <a:pt x="1144" y="899"/>
                </a:lnTo>
                <a:lnTo>
                  <a:pt x="1202" y="938"/>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81" name="Freeform 124"/>
          <p:cNvSpPr>
            <a:spLocks/>
          </p:cNvSpPr>
          <p:nvPr/>
        </p:nvSpPr>
        <p:spPr bwMode="auto">
          <a:xfrm>
            <a:off x="3474384" y="4505363"/>
            <a:ext cx="485662" cy="460019"/>
          </a:xfrm>
          <a:custGeom>
            <a:avLst/>
            <a:gdLst>
              <a:gd name="T0" fmla="*/ 2147483647 w 755"/>
              <a:gd name="T1" fmla="*/ 2147483647 h 760"/>
              <a:gd name="T2" fmla="*/ 2147483647 w 755"/>
              <a:gd name="T3" fmla="*/ 2147483647 h 760"/>
              <a:gd name="T4" fmla="*/ 2147483647 w 755"/>
              <a:gd name="T5" fmla="*/ 2147483647 h 760"/>
              <a:gd name="T6" fmla="*/ 2147483647 w 755"/>
              <a:gd name="T7" fmla="*/ 2147483647 h 760"/>
              <a:gd name="T8" fmla="*/ 2147483647 w 755"/>
              <a:gd name="T9" fmla="*/ 2147483647 h 760"/>
              <a:gd name="T10" fmla="*/ 2147483647 w 755"/>
              <a:gd name="T11" fmla="*/ 2147483647 h 760"/>
              <a:gd name="T12" fmla="*/ 2147483647 w 755"/>
              <a:gd name="T13" fmla="*/ 2147483647 h 760"/>
              <a:gd name="T14" fmla="*/ 2147483647 w 755"/>
              <a:gd name="T15" fmla="*/ 2147483647 h 760"/>
              <a:gd name="T16" fmla="*/ 2147483647 w 755"/>
              <a:gd name="T17" fmla="*/ 2147483647 h 760"/>
              <a:gd name="T18" fmla="*/ 2147483647 w 755"/>
              <a:gd name="T19" fmla="*/ 2147483647 h 760"/>
              <a:gd name="T20" fmla="*/ 2147483647 w 755"/>
              <a:gd name="T21" fmla="*/ 2147483647 h 760"/>
              <a:gd name="T22" fmla="*/ 2147483647 w 755"/>
              <a:gd name="T23" fmla="*/ 2147483647 h 760"/>
              <a:gd name="T24" fmla="*/ 2147483647 w 755"/>
              <a:gd name="T25" fmla="*/ 2147483647 h 760"/>
              <a:gd name="T26" fmla="*/ 2147483647 w 755"/>
              <a:gd name="T27" fmla="*/ 2147483647 h 760"/>
              <a:gd name="T28" fmla="*/ 2147483647 w 755"/>
              <a:gd name="T29" fmla="*/ 2147483647 h 760"/>
              <a:gd name="T30" fmla="*/ 2147483647 w 755"/>
              <a:gd name="T31" fmla="*/ 2147483647 h 760"/>
              <a:gd name="T32" fmla="*/ 2147483647 w 755"/>
              <a:gd name="T33" fmla="*/ 2147483647 h 760"/>
              <a:gd name="T34" fmla="*/ 2147483647 w 755"/>
              <a:gd name="T35" fmla="*/ 2147483647 h 760"/>
              <a:gd name="T36" fmla="*/ 2147483647 w 755"/>
              <a:gd name="T37" fmla="*/ 2147483647 h 760"/>
              <a:gd name="T38" fmla="*/ 2147483647 w 755"/>
              <a:gd name="T39" fmla="*/ 2147483647 h 760"/>
              <a:gd name="T40" fmla="*/ 2147483647 w 755"/>
              <a:gd name="T41" fmla="*/ 2147483647 h 760"/>
              <a:gd name="T42" fmla="*/ 2147483647 w 755"/>
              <a:gd name="T43" fmla="*/ 2147483647 h 760"/>
              <a:gd name="T44" fmla="*/ 2147483647 w 755"/>
              <a:gd name="T45" fmla="*/ 2147483647 h 760"/>
              <a:gd name="T46" fmla="*/ 2147483647 w 755"/>
              <a:gd name="T47" fmla="*/ 2147483647 h 760"/>
              <a:gd name="T48" fmla="*/ 0 w 755"/>
              <a:gd name="T49" fmla="*/ 2147483647 h 760"/>
              <a:gd name="T50" fmla="*/ 0 w 755"/>
              <a:gd name="T51" fmla="*/ 2147483647 h 760"/>
              <a:gd name="T52" fmla="*/ 2147483647 w 755"/>
              <a:gd name="T53" fmla="*/ 2147483647 h 760"/>
              <a:gd name="T54" fmla="*/ 2147483647 w 755"/>
              <a:gd name="T55" fmla="*/ 2147483647 h 760"/>
              <a:gd name="T56" fmla="*/ 2147483647 w 755"/>
              <a:gd name="T57" fmla="*/ 2147483647 h 760"/>
              <a:gd name="T58" fmla="*/ 2147483647 w 755"/>
              <a:gd name="T59" fmla="*/ 2147483647 h 760"/>
              <a:gd name="T60" fmla="*/ 2147483647 w 755"/>
              <a:gd name="T61" fmla="*/ 2147483647 h 760"/>
              <a:gd name="T62" fmla="*/ 2147483647 w 755"/>
              <a:gd name="T63" fmla="*/ 0 h 760"/>
              <a:gd name="T64" fmla="*/ 2147483647 w 755"/>
              <a:gd name="T65" fmla="*/ 2147483647 h 760"/>
              <a:gd name="T66" fmla="*/ 2147483647 w 755"/>
              <a:gd name="T67" fmla="*/ 2147483647 h 760"/>
              <a:gd name="T68" fmla="*/ 2147483647 w 755"/>
              <a:gd name="T69" fmla="*/ 2147483647 h 760"/>
              <a:gd name="T70" fmla="*/ 2147483647 w 755"/>
              <a:gd name="T71" fmla="*/ 2147483647 h 760"/>
              <a:gd name="T72" fmla="*/ 2147483647 w 755"/>
              <a:gd name="T73" fmla="*/ 2147483647 h 760"/>
              <a:gd name="T74" fmla="*/ 2147483647 w 755"/>
              <a:gd name="T75" fmla="*/ 2147483647 h 760"/>
              <a:gd name="T76" fmla="*/ 2147483647 w 755"/>
              <a:gd name="T77" fmla="*/ 2147483647 h 760"/>
              <a:gd name="T78" fmla="*/ 2147483647 w 755"/>
              <a:gd name="T79" fmla="*/ 2147483647 h 760"/>
              <a:gd name="T80" fmla="*/ 2147483647 w 755"/>
              <a:gd name="T81" fmla="*/ 2147483647 h 760"/>
              <a:gd name="T82" fmla="*/ 2147483647 w 755"/>
              <a:gd name="T83" fmla="*/ 2147483647 h 760"/>
              <a:gd name="T84" fmla="*/ 2147483647 w 755"/>
              <a:gd name="T85" fmla="*/ 2147483647 h 760"/>
              <a:gd name="T86" fmla="*/ 2147483647 w 755"/>
              <a:gd name="T87" fmla="*/ 2147483647 h 760"/>
              <a:gd name="T88" fmla="*/ 2147483647 w 755"/>
              <a:gd name="T89" fmla="*/ 2147483647 h 760"/>
              <a:gd name="T90" fmla="*/ 2147483647 w 755"/>
              <a:gd name="T91" fmla="*/ 2147483647 h 760"/>
              <a:gd name="T92" fmla="*/ 2147483647 w 755"/>
              <a:gd name="T93" fmla="*/ 2147483647 h 760"/>
              <a:gd name="T94" fmla="*/ 2147483647 w 755"/>
              <a:gd name="T95" fmla="*/ 2147483647 h 760"/>
              <a:gd name="T96" fmla="*/ 2147483647 w 755"/>
              <a:gd name="T97" fmla="*/ 2147483647 h 760"/>
              <a:gd name="T98" fmla="*/ 2147483647 w 755"/>
              <a:gd name="T99" fmla="*/ 2147483647 h 760"/>
              <a:gd name="T100" fmla="*/ 2147483647 w 755"/>
              <a:gd name="T101" fmla="*/ 2147483647 h 760"/>
              <a:gd name="T102" fmla="*/ 2147483647 w 755"/>
              <a:gd name="T103" fmla="*/ 2147483647 h 760"/>
              <a:gd name="T104" fmla="*/ 2147483647 w 755"/>
              <a:gd name="T105" fmla="*/ 2147483647 h 760"/>
              <a:gd name="T106" fmla="*/ 2147483647 w 755"/>
              <a:gd name="T107" fmla="*/ 2147483647 h 760"/>
              <a:gd name="T108" fmla="*/ 2147483647 w 755"/>
              <a:gd name="T109" fmla="*/ 2147483647 h 760"/>
              <a:gd name="T110" fmla="*/ 2147483647 w 755"/>
              <a:gd name="T111" fmla="*/ 2147483647 h 760"/>
              <a:gd name="T112" fmla="*/ 2147483647 w 755"/>
              <a:gd name="T113" fmla="*/ 2147483647 h 760"/>
              <a:gd name="T114" fmla="*/ 2147483647 w 755"/>
              <a:gd name="T115" fmla="*/ 2147483647 h 7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5"/>
              <a:gd name="T175" fmla="*/ 0 h 760"/>
              <a:gd name="T176" fmla="*/ 755 w 755"/>
              <a:gd name="T177" fmla="*/ 760 h 7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5" h="760">
                <a:moveTo>
                  <a:pt x="721" y="578"/>
                </a:moveTo>
                <a:lnTo>
                  <a:pt x="709" y="612"/>
                </a:lnTo>
                <a:lnTo>
                  <a:pt x="713" y="693"/>
                </a:lnTo>
                <a:lnTo>
                  <a:pt x="702" y="709"/>
                </a:lnTo>
                <a:lnTo>
                  <a:pt x="608" y="733"/>
                </a:lnTo>
                <a:lnTo>
                  <a:pt x="566" y="760"/>
                </a:lnTo>
                <a:lnTo>
                  <a:pt x="527" y="760"/>
                </a:lnTo>
                <a:lnTo>
                  <a:pt x="465" y="752"/>
                </a:lnTo>
                <a:lnTo>
                  <a:pt x="364" y="756"/>
                </a:lnTo>
                <a:lnTo>
                  <a:pt x="364" y="718"/>
                </a:lnTo>
                <a:lnTo>
                  <a:pt x="384" y="678"/>
                </a:lnTo>
                <a:lnTo>
                  <a:pt x="438" y="601"/>
                </a:lnTo>
                <a:lnTo>
                  <a:pt x="433" y="563"/>
                </a:lnTo>
                <a:lnTo>
                  <a:pt x="402" y="535"/>
                </a:lnTo>
                <a:lnTo>
                  <a:pt x="306" y="528"/>
                </a:lnTo>
                <a:lnTo>
                  <a:pt x="255" y="504"/>
                </a:lnTo>
                <a:lnTo>
                  <a:pt x="209" y="453"/>
                </a:lnTo>
                <a:lnTo>
                  <a:pt x="174" y="434"/>
                </a:lnTo>
                <a:lnTo>
                  <a:pt x="112" y="446"/>
                </a:lnTo>
                <a:lnTo>
                  <a:pt x="89" y="426"/>
                </a:lnTo>
                <a:lnTo>
                  <a:pt x="69" y="387"/>
                </a:lnTo>
                <a:lnTo>
                  <a:pt x="31" y="365"/>
                </a:lnTo>
                <a:lnTo>
                  <a:pt x="19" y="342"/>
                </a:lnTo>
                <a:lnTo>
                  <a:pt x="19" y="287"/>
                </a:lnTo>
                <a:lnTo>
                  <a:pt x="0" y="202"/>
                </a:lnTo>
                <a:lnTo>
                  <a:pt x="0" y="174"/>
                </a:lnTo>
                <a:lnTo>
                  <a:pt x="34" y="151"/>
                </a:lnTo>
                <a:lnTo>
                  <a:pt x="50" y="116"/>
                </a:lnTo>
                <a:lnTo>
                  <a:pt x="50" y="38"/>
                </a:lnTo>
                <a:lnTo>
                  <a:pt x="69" y="23"/>
                </a:lnTo>
                <a:lnTo>
                  <a:pt x="163" y="15"/>
                </a:lnTo>
                <a:lnTo>
                  <a:pt x="268" y="0"/>
                </a:lnTo>
                <a:lnTo>
                  <a:pt x="349" y="11"/>
                </a:lnTo>
                <a:lnTo>
                  <a:pt x="407" y="53"/>
                </a:lnTo>
                <a:lnTo>
                  <a:pt x="417" y="131"/>
                </a:lnTo>
                <a:lnTo>
                  <a:pt x="414" y="221"/>
                </a:lnTo>
                <a:lnTo>
                  <a:pt x="433" y="279"/>
                </a:lnTo>
                <a:lnTo>
                  <a:pt x="476" y="299"/>
                </a:lnTo>
                <a:lnTo>
                  <a:pt x="511" y="274"/>
                </a:lnTo>
                <a:lnTo>
                  <a:pt x="562" y="259"/>
                </a:lnTo>
                <a:lnTo>
                  <a:pt x="608" y="256"/>
                </a:lnTo>
                <a:lnTo>
                  <a:pt x="620" y="267"/>
                </a:lnTo>
                <a:lnTo>
                  <a:pt x="631" y="283"/>
                </a:lnTo>
                <a:lnTo>
                  <a:pt x="635" y="299"/>
                </a:lnTo>
                <a:lnTo>
                  <a:pt x="631" y="317"/>
                </a:lnTo>
                <a:lnTo>
                  <a:pt x="624" y="352"/>
                </a:lnTo>
                <a:lnTo>
                  <a:pt x="620" y="365"/>
                </a:lnTo>
                <a:lnTo>
                  <a:pt x="620" y="383"/>
                </a:lnTo>
                <a:lnTo>
                  <a:pt x="628" y="399"/>
                </a:lnTo>
                <a:lnTo>
                  <a:pt x="639" y="407"/>
                </a:lnTo>
                <a:lnTo>
                  <a:pt x="686" y="399"/>
                </a:lnTo>
                <a:lnTo>
                  <a:pt x="697" y="399"/>
                </a:lnTo>
                <a:lnTo>
                  <a:pt x="709" y="399"/>
                </a:lnTo>
                <a:lnTo>
                  <a:pt x="732" y="411"/>
                </a:lnTo>
                <a:lnTo>
                  <a:pt x="752" y="446"/>
                </a:lnTo>
                <a:lnTo>
                  <a:pt x="755" y="485"/>
                </a:lnTo>
                <a:lnTo>
                  <a:pt x="745" y="543"/>
                </a:lnTo>
                <a:lnTo>
                  <a:pt x="721" y="578"/>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82" name="Freeform 126"/>
          <p:cNvSpPr>
            <a:spLocks/>
          </p:cNvSpPr>
          <p:nvPr/>
        </p:nvSpPr>
        <p:spPr bwMode="auto">
          <a:xfrm>
            <a:off x="1652147" y="2665287"/>
            <a:ext cx="130446" cy="64564"/>
          </a:xfrm>
          <a:custGeom>
            <a:avLst/>
            <a:gdLst>
              <a:gd name="T0" fmla="*/ 0 w 206"/>
              <a:gd name="T1" fmla="*/ 2147483647 h 106"/>
              <a:gd name="T2" fmla="*/ 2147483647 w 206"/>
              <a:gd name="T3" fmla="*/ 2147483647 h 106"/>
              <a:gd name="T4" fmla="*/ 2147483647 w 206"/>
              <a:gd name="T5" fmla="*/ 2147483647 h 106"/>
              <a:gd name="T6" fmla="*/ 2147483647 w 206"/>
              <a:gd name="T7" fmla="*/ 2147483647 h 106"/>
              <a:gd name="T8" fmla="*/ 2147483647 w 206"/>
              <a:gd name="T9" fmla="*/ 2147483647 h 106"/>
              <a:gd name="T10" fmla="*/ 2147483647 w 206"/>
              <a:gd name="T11" fmla="*/ 2147483647 h 106"/>
              <a:gd name="T12" fmla="*/ 2147483647 w 206"/>
              <a:gd name="T13" fmla="*/ 2147483647 h 106"/>
              <a:gd name="T14" fmla="*/ 2147483647 w 206"/>
              <a:gd name="T15" fmla="*/ 2147483647 h 106"/>
              <a:gd name="T16" fmla="*/ 2147483647 w 206"/>
              <a:gd name="T17" fmla="*/ 2147483647 h 106"/>
              <a:gd name="T18" fmla="*/ 2147483647 w 206"/>
              <a:gd name="T19" fmla="*/ 2147483647 h 106"/>
              <a:gd name="T20" fmla="*/ 2147483647 w 206"/>
              <a:gd name="T21" fmla="*/ 2147483647 h 106"/>
              <a:gd name="T22" fmla="*/ 2147483647 w 206"/>
              <a:gd name="T23" fmla="*/ 0 h 106"/>
              <a:gd name="T24" fmla="*/ 2147483647 w 206"/>
              <a:gd name="T25" fmla="*/ 2147483647 h 106"/>
              <a:gd name="T26" fmla="*/ 2147483647 w 206"/>
              <a:gd name="T27" fmla="*/ 2147483647 h 106"/>
              <a:gd name="T28" fmla="*/ 2147483647 w 206"/>
              <a:gd name="T29" fmla="*/ 2147483647 h 106"/>
              <a:gd name="T30" fmla="*/ 2147483647 w 206"/>
              <a:gd name="T31" fmla="*/ 2147483647 h 106"/>
              <a:gd name="T32" fmla="*/ 2147483647 w 206"/>
              <a:gd name="T33" fmla="*/ 2147483647 h 106"/>
              <a:gd name="T34" fmla="*/ 0 w 206"/>
              <a:gd name="T35" fmla="*/ 2147483647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106"/>
              <a:gd name="T56" fmla="*/ 206 w 206"/>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106">
                <a:moveTo>
                  <a:pt x="0" y="64"/>
                </a:moveTo>
                <a:lnTo>
                  <a:pt x="29" y="71"/>
                </a:lnTo>
                <a:lnTo>
                  <a:pt x="63" y="81"/>
                </a:lnTo>
                <a:lnTo>
                  <a:pt x="105" y="93"/>
                </a:lnTo>
                <a:lnTo>
                  <a:pt x="143" y="106"/>
                </a:lnTo>
                <a:lnTo>
                  <a:pt x="173" y="102"/>
                </a:lnTo>
                <a:lnTo>
                  <a:pt x="193" y="88"/>
                </a:lnTo>
                <a:lnTo>
                  <a:pt x="206" y="83"/>
                </a:lnTo>
                <a:lnTo>
                  <a:pt x="194" y="36"/>
                </a:lnTo>
                <a:lnTo>
                  <a:pt x="177" y="18"/>
                </a:lnTo>
                <a:lnTo>
                  <a:pt x="135" y="5"/>
                </a:lnTo>
                <a:lnTo>
                  <a:pt x="80" y="0"/>
                </a:lnTo>
                <a:lnTo>
                  <a:pt x="67" y="13"/>
                </a:lnTo>
                <a:lnTo>
                  <a:pt x="47" y="22"/>
                </a:lnTo>
                <a:lnTo>
                  <a:pt x="30" y="31"/>
                </a:lnTo>
                <a:lnTo>
                  <a:pt x="17" y="39"/>
                </a:lnTo>
                <a:lnTo>
                  <a:pt x="6" y="50"/>
                </a:lnTo>
                <a:lnTo>
                  <a:pt x="0" y="64"/>
                </a:lnTo>
              </a:path>
            </a:pathLst>
          </a:custGeom>
          <a:solidFill>
            <a:srgbClr val="C00000"/>
          </a:solidFill>
          <a:ln w="12700">
            <a:solidFill>
              <a:schemeClr val="tx1"/>
            </a:solidFill>
            <a:round/>
            <a:headEnd/>
            <a:tailEnd/>
          </a:ln>
        </p:spPr>
        <p:txBody>
          <a:bodyPr/>
          <a:lstStyle/>
          <a:p>
            <a:endParaRPr lang="es-ES" dirty="0">
              <a:solidFill>
                <a:srgbClr val="000000"/>
              </a:solidFill>
            </a:endParaRPr>
          </a:p>
        </p:txBody>
      </p:sp>
      <p:sp>
        <p:nvSpPr>
          <p:cNvPr id="15483" name="Freeform 128"/>
          <p:cNvSpPr>
            <a:spLocks/>
          </p:cNvSpPr>
          <p:nvPr/>
        </p:nvSpPr>
        <p:spPr bwMode="auto">
          <a:xfrm>
            <a:off x="325606" y="1676649"/>
            <a:ext cx="1450967" cy="998725"/>
          </a:xfrm>
          <a:custGeom>
            <a:avLst/>
            <a:gdLst>
              <a:gd name="T0" fmla="*/ 2147483647 w 2253"/>
              <a:gd name="T1" fmla="*/ 2147483647 h 1649"/>
              <a:gd name="T2" fmla="*/ 2147483647 w 2253"/>
              <a:gd name="T3" fmla="*/ 2147483647 h 1649"/>
              <a:gd name="T4" fmla="*/ 2147483647 w 2253"/>
              <a:gd name="T5" fmla="*/ 2147483647 h 1649"/>
              <a:gd name="T6" fmla="*/ 2147483647 w 2253"/>
              <a:gd name="T7" fmla="*/ 2147483647 h 1649"/>
              <a:gd name="T8" fmla="*/ 2147483647 w 2253"/>
              <a:gd name="T9" fmla="*/ 2147483647 h 1649"/>
              <a:gd name="T10" fmla="*/ 2147483647 w 2253"/>
              <a:gd name="T11" fmla="*/ 2147483647 h 1649"/>
              <a:gd name="T12" fmla="*/ 2147483647 w 2253"/>
              <a:gd name="T13" fmla="*/ 2147483647 h 1649"/>
              <a:gd name="T14" fmla="*/ 2147483647 w 2253"/>
              <a:gd name="T15" fmla="*/ 2147483647 h 1649"/>
              <a:gd name="T16" fmla="*/ 2147483647 w 2253"/>
              <a:gd name="T17" fmla="*/ 2147483647 h 1649"/>
              <a:gd name="T18" fmla="*/ 2147483647 w 2253"/>
              <a:gd name="T19" fmla="*/ 2147483647 h 1649"/>
              <a:gd name="T20" fmla="*/ 2147483647 w 2253"/>
              <a:gd name="T21" fmla="*/ 2147483647 h 1649"/>
              <a:gd name="T22" fmla="*/ 2147483647 w 2253"/>
              <a:gd name="T23" fmla="*/ 2147483647 h 1649"/>
              <a:gd name="T24" fmla="*/ 2147483647 w 2253"/>
              <a:gd name="T25" fmla="*/ 2147483647 h 1649"/>
              <a:gd name="T26" fmla="*/ 2147483647 w 2253"/>
              <a:gd name="T27" fmla="*/ 2147483647 h 1649"/>
              <a:gd name="T28" fmla="*/ 2147483647 w 2253"/>
              <a:gd name="T29" fmla="*/ 2147483647 h 1649"/>
              <a:gd name="T30" fmla="*/ 2147483647 w 2253"/>
              <a:gd name="T31" fmla="*/ 2147483647 h 1649"/>
              <a:gd name="T32" fmla="*/ 2147483647 w 2253"/>
              <a:gd name="T33" fmla="*/ 2147483647 h 1649"/>
              <a:gd name="T34" fmla="*/ 2147483647 w 2253"/>
              <a:gd name="T35" fmla="*/ 2147483647 h 1649"/>
              <a:gd name="T36" fmla="*/ 2147483647 w 2253"/>
              <a:gd name="T37" fmla="*/ 2147483647 h 1649"/>
              <a:gd name="T38" fmla="*/ 2147483647 w 2253"/>
              <a:gd name="T39" fmla="*/ 2147483647 h 1649"/>
              <a:gd name="T40" fmla="*/ 2147483647 w 2253"/>
              <a:gd name="T41" fmla="*/ 2147483647 h 1649"/>
              <a:gd name="T42" fmla="*/ 2147483647 w 2253"/>
              <a:gd name="T43" fmla="*/ 2147483647 h 1649"/>
              <a:gd name="T44" fmla="*/ 2147483647 w 2253"/>
              <a:gd name="T45" fmla="*/ 2147483647 h 1649"/>
              <a:gd name="T46" fmla="*/ 2147483647 w 2253"/>
              <a:gd name="T47" fmla="*/ 2147483647 h 1649"/>
              <a:gd name="T48" fmla="*/ 2147483647 w 2253"/>
              <a:gd name="T49" fmla="*/ 2147483647 h 1649"/>
              <a:gd name="T50" fmla="*/ 2147483647 w 2253"/>
              <a:gd name="T51" fmla="*/ 2147483647 h 1649"/>
              <a:gd name="T52" fmla="*/ 2147483647 w 2253"/>
              <a:gd name="T53" fmla="*/ 2147483647 h 1649"/>
              <a:gd name="T54" fmla="*/ 2147483647 w 2253"/>
              <a:gd name="T55" fmla="*/ 2147483647 h 1649"/>
              <a:gd name="T56" fmla="*/ 2147483647 w 2253"/>
              <a:gd name="T57" fmla="*/ 2147483647 h 1649"/>
              <a:gd name="T58" fmla="*/ 2147483647 w 2253"/>
              <a:gd name="T59" fmla="*/ 2147483647 h 1649"/>
              <a:gd name="T60" fmla="*/ 2147483647 w 2253"/>
              <a:gd name="T61" fmla="*/ 2147483647 h 1649"/>
              <a:gd name="T62" fmla="*/ 2147483647 w 2253"/>
              <a:gd name="T63" fmla="*/ 2147483647 h 1649"/>
              <a:gd name="T64" fmla="*/ 2147483647 w 2253"/>
              <a:gd name="T65" fmla="*/ 2147483647 h 1649"/>
              <a:gd name="T66" fmla="*/ 2147483647 w 2253"/>
              <a:gd name="T67" fmla="*/ 2147483647 h 1649"/>
              <a:gd name="T68" fmla="*/ 2147483647 w 2253"/>
              <a:gd name="T69" fmla="*/ 2147483647 h 1649"/>
              <a:gd name="T70" fmla="*/ 2147483647 w 2253"/>
              <a:gd name="T71" fmla="*/ 2147483647 h 1649"/>
              <a:gd name="T72" fmla="*/ 2147483647 w 2253"/>
              <a:gd name="T73" fmla="*/ 2147483647 h 1649"/>
              <a:gd name="T74" fmla="*/ 2147483647 w 2253"/>
              <a:gd name="T75" fmla="*/ 2147483647 h 1649"/>
              <a:gd name="T76" fmla="*/ 2147483647 w 2253"/>
              <a:gd name="T77" fmla="*/ 2147483647 h 1649"/>
              <a:gd name="T78" fmla="*/ 2147483647 w 2253"/>
              <a:gd name="T79" fmla="*/ 2147483647 h 1649"/>
              <a:gd name="T80" fmla="*/ 2147483647 w 2253"/>
              <a:gd name="T81" fmla="*/ 2147483647 h 1649"/>
              <a:gd name="T82" fmla="*/ 2147483647 w 2253"/>
              <a:gd name="T83" fmla="*/ 2147483647 h 1649"/>
              <a:gd name="T84" fmla="*/ 2147483647 w 2253"/>
              <a:gd name="T85" fmla="*/ 2147483647 h 1649"/>
              <a:gd name="T86" fmla="*/ 2147483647 w 2253"/>
              <a:gd name="T87" fmla="*/ 2147483647 h 1649"/>
              <a:gd name="T88" fmla="*/ 2147483647 w 2253"/>
              <a:gd name="T89" fmla="*/ 2147483647 h 1649"/>
              <a:gd name="T90" fmla="*/ 2147483647 w 2253"/>
              <a:gd name="T91" fmla="*/ 2147483647 h 1649"/>
              <a:gd name="T92" fmla="*/ 2147483647 w 2253"/>
              <a:gd name="T93" fmla="*/ 2147483647 h 1649"/>
              <a:gd name="T94" fmla="*/ 2147483647 w 2253"/>
              <a:gd name="T95" fmla="*/ 2147483647 h 1649"/>
              <a:gd name="T96" fmla="*/ 2147483647 w 2253"/>
              <a:gd name="T97" fmla="*/ 2147483647 h 1649"/>
              <a:gd name="T98" fmla="*/ 2147483647 w 2253"/>
              <a:gd name="T99" fmla="*/ 2147483647 h 1649"/>
              <a:gd name="T100" fmla="*/ 2147483647 w 2253"/>
              <a:gd name="T101" fmla="*/ 2147483647 h 1649"/>
              <a:gd name="T102" fmla="*/ 2147483647 w 2253"/>
              <a:gd name="T103" fmla="*/ 2147483647 h 1649"/>
              <a:gd name="T104" fmla="*/ 2147483647 w 2253"/>
              <a:gd name="T105" fmla="*/ 2147483647 h 1649"/>
              <a:gd name="T106" fmla="*/ 2147483647 w 2253"/>
              <a:gd name="T107" fmla="*/ 2147483647 h 1649"/>
              <a:gd name="T108" fmla="*/ 2147483647 w 2253"/>
              <a:gd name="T109" fmla="*/ 2147483647 h 1649"/>
              <a:gd name="T110" fmla="*/ 2147483647 w 2253"/>
              <a:gd name="T111" fmla="*/ 2147483647 h 1649"/>
              <a:gd name="T112" fmla="*/ 2147483647 w 2253"/>
              <a:gd name="T113" fmla="*/ 2147483647 h 1649"/>
              <a:gd name="T114" fmla="*/ 2147483647 w 2253"/>
              <a:gd name="T115" fmla="*/ 2147483647 h 1649"/>
              <a:gd name="T116" fmla="*/ 2147483647 w 2253"/>
              <a:gd name="T117" fmla="*/ 2147483647 h 1649"/>
              <a:gd name="T118" fmla="*/ 2147483647 w 2253"/>
              <a:gd name="T119" fmla="*/ 2147483647 h 16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53"/>
              <a:gd name="T181" fmla="*/ 0 h 1649"/>
              <a:gd name="T182" fmla="*/ 2253 w 2253"/>
              <a:gd name="T183" fmla="*/ 1649 h 16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53" h="1649">
                <a:moveTo>
                  <a:pt x="1550" y="1270"/>
                </a:moveTo>
                <a:lnTo>
                  <a:pt x="1516" y="1214"/>
                </a:lnTo>
                <a:lnTo>
                  <a:pt x="1498" y="1184"/>
                </a:lnTo>
                <a:lnTo>
                  <a:pt x="1469" y="1154"/>
                </a:lnTo>
                <a:lnTo>
                  <a:pt x="1449" y="1133"/>
                </a:lnTo>
                <a:lnTo>
                  <a:pt x="1428" y="1127"/>
                </a:lnTo>
                <a:lnTo>
                  <a:pt x="1426" y="1088"/>
                </a:lnTo>
                <a:lnTo>
                  <a:pt x="1412" y="1039"/>
                </a:lnTo>
                <a:lnTo>
                  <a:pt x="1397" y="1032"/>
                </a:lnTo>
                <a:lnTo>
                  <a:pt x="1375" y="1013"/>
                </a:lnTo>
                <a:lnTo>
                  <a:pt x="1371" y="985"/>
                </a:lnTo>
                <a:lnTo>
                  <a:pt x="1380" y="956"/>
                </a:lnTo>
                <a:lnTo>
                  <a:pt x="1367" y="886"/>
                </a:lnTo>
                <a:lnTo>
                  <a:pt x="1360" y="809"/>
                </a:lnTo>
                <a:lnTo>
                  <a:pt x="1366" y="749"/>
                </a:lnTo>
                <a:lnTo>
                  <a:pt x="1395" y="705"/>
                </a:lnTo>
                <a:lnTo>
                  <a:pt x="1402" y="690"/>
                </a:lnTo>
                <a:lnTo>
                  <a:pt x="1383" y="663"/>
                </a:lnTo>
                <a:lnTo>
                  <a:pt x="1377" y="660"/>
                </a:lnTo>
                <a:lnTo>
                  <a:pt x="1343" y="656"/>
                </a:lnTo>
                <a:lnTo>
                  <a:pt x="1330" y="655"/>
                </a:lnTo>
                <a:lnTo>
                  <a:pt x="1262" y="611"/>
                </a:lnTo>
                <a:lnTo>
                  <a:pt x="1234" y="559"/>
                </a:lnTo>
                <a:lnTo>
                  <a:pt x="1221" y="528"/>
                </a:lnTo>
                <a:lnTo>
                  <a:pt x="1157" y="418"/>
                </a:lnTo>
                <a:lnTo>
                  <a:pt x="1144" y="397"/>
                </a:lnTo>
                <a:lnTo>
                  <a:pt x="1130" y="371"/>
                </a:lnTo>
                <a:lnTo>
                  <a:pt x="1090" y="341"/>
                </a:lnTo>
                <a:lnTo>
                  <a:pt x="1080" y="332"/>
                </a:lnTo>
                <a:lnTo>
                  <a:pt x="1036" y="331"/>
                </a:lnTo>
                <a:lnTo>
                  <a:pt x="1009" y="342"/>
                </a:lnTo>
                <a:lnTo>
                  <a:pt x="987" y="371"/>
                </a:lnTo>
                <a:lnTo>
                  <a:pt x="977" y="387"/>
                </a:lnTo>
                <a:lnTo>
                  <a:pt x="943" y="388"/>
                </a:lnTo>
                <a:lnTo>
                  <a:pt x="919" y="364"/>
                </a:lnTo>
                <a:lnTo>
                  <a:pt x="890" y="336"/>
                </a:lnTo>
                <a:lnTo>
                  <a:pt x="874" y="310"/>
                </a:lnTo>
                <a:lnTo>
                  <a:pt x="860" y="279"/>
                </a:lnTo>
                <a:lnTo>
                  <a:pt x="839" y="254"/>
                </a:lnTo>
                <a:lnTo>
                  <a:pt x="820" y="223"/>
                </a:lnTo>
                <a:lnTo>
                  <a:pt x="805" y="198"/>
                </a:lnTo>
                <a:lnTo>
                  <a:pt x="783" y="174"/>
                </a:lnTo>
                <a:lnTo>
                  <a:pt x="754" y="150"/>
                </a:lnTo>
                <a:lnTo>
                  <a:pt x="712" y="139"/>
                </a:lnTo>
                <a:lnTo>
                  <a:pt x="704" y="140"/>
                </a:lnTo>
                <a:lnTo>
                  <a:pt x="678" y="136"/>
                </a:lnTo>
                <a:lnTo>
                  <a:pt x="647" y="128"/>
                </a:lnTo>
                <a:lnTo>
                  <a:pt x="610" y="130"/>
                </a:lnTo>
                <a:lnTo>
                  <a:pt x="589" y="139"/>
                </a:lnTo>
                <a:lnTo>
                  <a:pt x="571" y="176"/>
                </a:lnTo>
                <a:lnTo>
                  <a:pt x="544" y="175"/>
                </a:lnTo>
                <a:lnTo>
                  <a:pt x="514" y="173"/>
                </a:lnTo>
                <a:lnTo>
                  <a:pt x="485" y="166"/>
                </a:lnTo>
                <a:lnTo>
                  <a:pt x="452" y="151"/>
                </a:lnTo>
                <a:lnTo>
                  <a:pt x="410" y="145"/>
                </a:lnTo>
                <a:lnTo>
                  <a:pt x="379" y="136"/>
                </a:lnTo>
                <a:lnTo>
                  <a:pt x="348" y="124"/>
                </a:lnTo>
                <a:lnTo>
                  <a:pt x="317" y="115"/>
                </a:lnTo>
                <a:lnTo>
                  <a:pt x="279" y="99"/>
                </a:lnTo>
                <a:lnTo>
                  <a:pt x="245" y="86"/>
                </a:lnTo>
                <a:lnTo>
                  <a:pt x="213" y="77"/>
                </a:lnTo>
                <a:lnTo>
                  <a:pt x="176" y="50"/>
                </a:lnTo>
                <a:lnTo>
                  <a:pt x="152" y="26"/>
                </a:lnTo>
                <a:lnTo>
                  <a:pt x="134" y="10"/>
                </a:lnTo>
                <a:lnTo>
                  <a:pt x="76" y="4"/>
                </a:lnTo>
                <a:lnTo>
                  <a:pt x="38" y="0"/>
                </a:lnTo>
                <a:lnTo>
                  <a:pt x="0" y="3"/>
                </a:lnTo>
                <a:lnTo>
                  <a:pt x="17" y="115"/>
                </a:lnTo>
                <a:lnTo>
                  <a:pt x="35" y="160"/>
                </a:lnTo>
                <a:lnTo>
                  <a:pt x="49" y="205"/>
                </a:lnTo>
                <a:lnTo>
                  <a:pt x="50" y="258"/>
                </a:lnTo>
                <a:lnTo>
                  <a:pt x="80" y="313"/>
                </a:lnTo>
                <a:lnTo>
                  <a:pt x="127" y="356"/>
                </a:lnTo>
                <a:lnTo>
                  <a:pt x="153" y="375"/>
                </a:lnTo>
                <a:lnTo>
                  <a:pt x="165" y="398"/>
                </a:lnTo>
                <a:lnTo>
                  <a:pt x="165" y="422"/>
                </a:lnTo>
                <a:lnTo>
                  <a:pt x="151" y="439"/>
                </a:lnTo>
                <a:lnTo>
                  <a:pt x="108" y="432"/>
                </a:lnTo>
                <a:lnTo>
                  <a:pt x="93" y="432"/>
                </a:lnTo>
                <a:lnTo>
                  <a:pt x="94" y="437"/>
                </a:lnTo>
                <a:lnTo>
                  <a:pt x="129" y="467"/>
                </a:lnTo>
                <a:lnTo>
                  <a:pt x="165" y="498"/>
                </a:lnTo>
                <a:lnTo>
                  <a:pt x="195" y="543"/>
                </a:lnTo>
                <a:lnTo>
                  <a:pt x="223" y="566"/>
                </a:lnTo>
                <a:lnTo>
                  <a:pt x="249" y="606"/>
                </a:lnTo>
                <a:lnTo>
                  <a:pt x="269" y="653"/>
                </a:lnTo>
                <a:lnTo>
                  <a:pt x="274" y="702"/>
                </a:lnTo>
                <a:lnTo>
                  <a:pt x="284" y="728"/>
                </a:lnTo>
                <a:lnTo>
                  <a:pt x="314" y="757"/>
                </a:lnTo>
                <a:lnTo>
                  <a:pt x="349" y="793"/>
                </a:lnTo>
                <a:lnTo>
                  <a:pt x="371" y="818"/>
                </a:lnTo>
                <a:lnTo>
                  <a:pt x="385" y="853"/>
                </a:lnTo>
                <a:lnTo>
                  <a:pt x="410" y="898"/>
                </a:lnTo>
                <a:lnTo>
                  <a:pt x="430" y="912"/>
                </a:lnTo>
                <a:lnTo>
                  <a:pt x="456" y="904"/>
                </a:lnTo>
                <a:lnTo>
                  <a:pt x="466" y="883"/>
                </a:lnTo>
                <a:lnTo>
                  <a:pt x="453" y="852"/>
                </a:lnTo>
                <a:lnTo>
                  <a:pt x="430" y="825"/>
                </a:lnTo>
                <a:lnTo>
                  <a:pt x="411" y="795"/>
                </a:lnTo>
                <a:lnTo>
                  <a:pt x="380" y="793"/>
                </a:lnTo>
                <a:lnTo>
                  <a:pt x="373" y="771"/>
                </a:lnTo>
                <a:lnTo>
                  <a:pt x="383" y="744"/>
                </a:lnTo>
                <a:lnTo>
                  <a:pt x="376" y="726"/>
                </a:lnTo>
                <a:lnTo>
                  <a:pt x="360" y="707"/>
                </a:lnTo>
                <a:lnTo>
                  <a:pt x="338" y="588"/>
                </a:lnTo>
                <a:lnTo>
                  <a:pt x="331" y="578"/>
                </a:lnTo>
                <a:lnTo>
                  <a:pt x="327" y="594"/>
                </a:lnTo>
                <a:lnTo>
                  <a:pt x="261" y="426"/>
                </a:lnTo>
                <a:lnTo>
                  <a:pt x="246" y="400"/>
                </a:lnTo>
                <a:lnTo>
                  <a:pt x="180" y="334"/>
                </a:lnTo>
                <a:lnTo>
                  <a:pt x="158" y="294"/>
                </a:lnTo>
                <a:lnTo>
                  <a:pt x="139" y="233"/>
                </a:lnTo>
                <a:lnTo>
                  <a:pt x="140" y="180"/>
                </a:lnTo>
                <a:lnTo>
                  <a:pt x="130" y="132"/>
                </a:lnTo>
                <a:lnTo>
                  <a:pt x="138" y="107"/>
                </a:lnTo>
                <a:lnTo>
                  <a:pt x="162" y="102"/>
                </a:lnTo>
                <a:lnTo>
                  <a:pt x="181" y="117"/>
                </a:lnTo>
                <a:lnTo>
                  <a:pt x="249" y="157"/>
                </a:lnTo>
                <a:lnTo>
                  <a:pt x="254" y="180"/>
                </a:lnTo>
                <a:lnTo>
                  <a:pt x="242" y="197"/>
                </a:lnTo>
                <a:lnTo>
                  <a:pt x="262" y="221"/>
                </a:lnTo>
                <a:lnTo>
                  <a:pt x="268" y="273"/>
                </a:lnTo>
                <a:lnTo>
                  <a:pt x="296" y="360"/>
                </a:lnTo>
                <a:lnTo>
                  <a:pt x="322" y="390"/>
                </a:lnTo>
                <a:lnTo>
                  <a:pt x="343" y="427"/>
                </a:lnTo>
                <a:lnTo>
                  <a:pt x="396" y="459"/>
                </a:lnTo>
                <a:lnTo>
                  <a:pt x="409" y="484"/>
                </a:lnTo>
                <a:lnTo>
                  <a:pt x="402" y="499"/>
                </a:lnTo>
                <a:lnTo>
                  <a:pt x="423" y="522"/>
                </a:lnTo>
                <a:lnTo>
                  <a:pt x="447" y="563"/>
                </a:lnTo>
                <a:lnTo>
                  <a:pt x="484" y="604"/>
                </a:lnTo>
                <a:lnTo>
                  <a:pt x="507" y="646"/>
                </a:lnTo>
                <a:lnTo>
                  <a:pt x="496" y="667"/>
                </a:lnTo>
                <a:lnTo>
                  <a:pt x="547" y="703"/>
                </a:lnTo>
                <a:lnTo>
                  <a:pt x="597" y="773"/>
                </a:lnTo>
                <a:lnTo>
                  <a:pt x="641" y="828"/>
                </a:lnTo>
                <a:lnTo>
                  <a:pt x="682" y="887"/>
                </a:lnTo>
                <a:lnTo>
                  <a:pt x="703" y="912"/>
                </a:lnTo>
                <a:lnTo>
                  <a:pt x="732" y="949"/>
                </a:lnTo>
                <a:lnTo>
                  <a:pt x="757" y="1031"/>
                </a:lnTo>
                <a:lnTo>
                  <a:pt x="783" y="1061"/>
                </a:lnTo>
                <a:lnTo>
                  <a:pt x="799" y="1100"/>
                </a:lnTo>
                <a:lnTo>
                  <a:pt x="796" y="1105"/>
                </a:lnTo>
                <a:lnTo>
                  <a:pt x="770" y="1119"/>
                </a:lnTo>
                <a:lnTo>
                  <a:pt x="757" y="1132"/>
                </a:lnTo>
                <a:lnTo>
                  <a:pt x="766" y="1179"/>
                </a:lnTo>
                <a:lnTo>
                  <a:pt x="799" y="1211"/>
                </a:lnTo>
                <a:lnTo>
                  <a:pt x="822" y="1235"/>
                </a:lnTo>
                <a:lnTo>
                  <a:pt x="866" y="1265"/>
                </a:lnTo>
                <a:lnTo>
                  <a:pt x="896" y="1279"/>
                </a:lnTo>
                <a:lnTo>
                  <a:pt x="917" y="1304"/>
                </a:lnTo>
                <a:lnTo>
                  <a:pt x="955" y="1332"/>
                </a:lnTo>
                <a:lnTo>
                  <a:pt x="989" y="1337"/>
                </a:lnTo>
                <a:lnTo>
                  <a:pt x="1027" y="1340"/>
                </a:lnTo>
                <a:lnTo>
                  <a:pt x="1053" y="1355"/>
                </a:lnTo>
                <a:lnTo>
                  <a:pt x="1086" y="1371"/>
                </a:lnTo>
                <a:lnTo>
                  <a:pt x="1120" y="1395"/>
                </a:lnTo>
                <a:lnTo>
                  <a:pt x="1152" y="1412"/>
                </a:lnTo>
                <a:lnTo>
                  <a:pt x="1167" y="1419"/>
                </a:lnTo>
                <a:lnTo>
                  <a:pt x="1198" y="1436"/>
                </a:lnTo>
                <a:lnTo>
                  <a:pt x="1230" y="1449"/>
                </a:lnTo>
                <a:lnTo>
                  <a:pt x="1262" y="1458"/>
                </a:lnTo>
                <a:lnTo>
                  <a:pt x="1303" y="1459"/>
                </a:lnTo>
                <a:lnTo>
                  <a:pt x="1353" y="1493"/>
                </a:lnTo>
                <a:lnTo>
                  <a:pt x="1398" y="1499"/>
                </a:lnTo>
                <a:lnTo>
                  <a:pt x="1443" y="1520"/>
                </a:lnTo>
                <a:lnTo>
                  <a:pt x="1488" y="1525"/>
                </a:lnTo>
                <a:lnTo>
                  <a:pt x="1521" y="1524"/>
                </a:lnTo>
                <a:lnTo>
                  <a:pt x="1560" y="1522"/>
                </a:lnTo>
                <a:lnTo>
                  <a:pt x="1626" y="1498"/>
                </a:lnTo>
                <a:lnTo>
                  <a:pt x="1658" y="1498"/>
                </a:lnTo>
                <a:lnTo>
                  <a:pt x="1678" y="1503"/>
                </a:lnTo>
                <a:lnTo>
                  <a:pt x="1713" y="1510"/>
                </a:lnTo>
                <a:lnTo>
                  <a:pt x="1737" y="1530"/>
                </a:lnTo>
                <a:lnTo>
                  <a:pt x="1772" y="1561"/>
                </a:lnTo>
                <a:lnTo>
                  <a:pt x="1800" y="1586"/>
                </a:lnTo>
                <a:lnTo>
                  <a:pt x="1834" y="1617"/>
                </a:lnTo>
                <a:lnTo>
                  <a:pt x="1859" y="1641"/>
                </a:lnTo>
                <a:lnTo>
                  <a:pt x="1869" y="1649"/>
                </a:lnTo>
                <a:lnTo>
                  <a:pt x="1875" y="1618"/>
                </a:lnTo>
                <a:lnTo>
                  <a:pt x="1868" y="1597"/>
                </a:lnTo>
                <a:lnTo>
                  <a:pt x="1864" y="1579"/>
                </a:lnTo>
                <a:lnTo>
                  <a:pt x="1869" y="1554"/>
                </a:lnTo>
                <a:lnTo>
                  <a:pt x="1883" y="1543"/>
                </a:lnTo>
                <a:lnTo>
                  <a:pt x="1989" y="1529"/>
                </a:lnTo>
                <a:lnTo>
                  <a:pt x="2002" y="1523"/>
                </a:lnTo>
                <a:lnTo>
                  <a:pt x="2003" y="1499"/>
                </a:lnTo>
                <a:lnTo>
                  <a:pt x="2019" y="1483"/>
                </a:lnTo>
                <a:lnTo>
                  <a:pt x="2024" y="1471"/>
                </a:lnTo>
                <a:lnTo>
                  <a:pt x="2005" y="1468"/>
                </a:lnTo>
                <a:lnTo>
                  <a:pt x="1987" y="1454"/>
                </a:lnTo>
                <a:lnTo>
                  <a:pt x="1975" y="1435"/>
                </a:lnTo>
                <a:lnTo>
                  <a:pt x="1966" y="1410"/>
                </a:lnTo>
                <a:lnTo>
                  <a:pt x="1961" y="1377"/>
                </a:lnTo>
                <a:lnTo>
                  <a:pt x="2010" y="1366"/>
                </a:lnTo>
                <a:lnTo>
                  <a:pt x="2083" y="1352"/>
                </a:lnTo>
                <a:lnTo>
                  <a:pt x="2128" y="1345"/>
                </a:lnTo>
                <a:lnTo>
                  <a:pt x="2144" y="1316"/>
                </a:lnTo>
                <a:lnTo>
                  <a:pt x="2158" y="1309"/>
                </a:lnTo>
                <a:lnTo>
                  <a:pt x="2178" y="1315"/>
                </a:lnTo>
                <a:lnTo>
                  <a:pt x="2185" y="1293"/>
                </a:lnTo>
                <a:lnTo>
                  <a:pt x="2194" y="1310"/>
                </a:lnTo>
                <a:lnTo>
                  <a:pt x="2206" y="1323"/>
                </a:lnTo>
                <a:lnTo>
                  <a:pt x="2219" y="1321"/>
                </a:lnTo>
                <a:lnTo>
                  <a:pt x="2228" y="1306"/>
                </a:lnTo>
                <a:lnTo>
                  <a:pt x="2223" y="1280"/>
                </a:lnTo>
                <a:lnTo>
                  <a:pt x="2217" y="1252"/>
                </a:lnTo>
                <a:lnTo>
                  <a:pt x="2228" y="1226"/>
                </a:lnTo>
                <a:lnTo>
                  <a:pt x="2226" y="1210"/>
                </a:lnTo>
                <a:lnTo>
                  <a:pt x="2216" y="1194"/>
                </a:lnTo>
                <a:lnTo>
                  <a:pt x="2199" y="1155"/>
                </a:lnTo>
                <a:lnTo>
                  <a:pt x="2204" y="1134"/>
                </a:lnTo>
                <a:lnTo>
                  <a:pt x="2236" y="1102"/>
                </a:lnTo>
                <a:lnTo>
                  <a:pt x="2252" y="1066"/>
                </a:lnTo>
                <a:lnTo>
                  <a:pt x="2253" y="1029"/>
                </a:lnTo>
                <a:lnTo>
                  <a:pt x="2241" y="1014"/>
                </a:lnTo>
                <a:lnTo>
                  <a:pt x="2206" y="1012"/>
                </a:lnTo>
                <a:lnTo>
                  <a:pt x="2166" y="1014"/>
                </a:lnTo>
                <a:lnTo>
                  <a:pt x="2067" y="1028"/>
                </a:lnTo>
                <a:lnTo>
                  <a:pt x="2004" y="1050"/>
                </a:lnTo>
                <a:lnTo>
                  <a:pt x="1975" y="1064"/>
                </a:lnTo>
                <a:lnTo>
                  <a:pt x="1967" y="1075"/>
                </a:lnTo>
                <a:lnTo>
                  <a:pt x="1959" y="1105"/>
                </a:lnTo>
                <a:lnTo>
                  <a:pt x="1965" y="1135"/>
                </a:lnTo>
                <a:lnTo>
                  <a:pt x="1982" y="1153"/>
                </a:lnTo>
                <a:lnTo>
                  <a:pt x="1987" y="1174"/>
                </a:lnTo>
                <a:lnTo>
                  <a:pt x="1972" y="1197"/>
                </a:lnTo>
                <a:lnTo>
                  <a:pt x="1941" y="1205"/>
                </a:lnTo>
                <a:lnTo>
                  <a:pt x="1915" y="1244"/>
                </a:lnTo>
                <a:lnTo>
                  <a:pt x="1923" y="1269"/>
                </a:lnTo>
                <a:lnTo>
                  <a:pt x="1908" y="1286"/>
                </a:lnTo>
                <a:lnTo>
                  <a:pt x="1881" y="1291"/>
                </a:lnTo>
                <a:lnTo>
                  <a:pt x="1863" y="1273"/>
                </a:lnTo>
                <a:lnTo>
                  <a:pt x="1805" y="1274"/>
                </a:lnTo>
                <a:lnTo>
                  <a:pt x="1781" y="1291"/>
                </a:lnTo>
                <a:lnTo>
                  <a:pt x="1749" y="1296"/>
                </a:lnTo>
                <a:lnTo>
                  <a:pt x="1688" y="1314"/>
                </a:lnTo>
                <a:lnTo>
                  <a:pt x="1662" y="1312"/>
                </a:lnTo>
                <a:lnTo>
                  <a:pt x="1644" y="1301"/>
                </a:lnTo>
                <a:lnTo>
                  <a:pt x="1634" y="1273"/>
                </a:lnTo>
                <a:lnTo>
                  <a:pt x="1604" y="1273"/>
                </a:lnTo>
                <a:lnTo>
                  <a:pt x="1564" y="1275"/>
                </a:lnTo>
                <a:lnTo>
                  <a:pt x="1550" y="127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503" name="Freeform 131"/>
          <p:cNvSpPr>
            <a:spLocks/>
          </p:cNvSpPr>
          <p:nvPr/>
        </p:nvSpPr>
        <p:spPr bwMode="auto">
          <a:xfrm>
            <a:off x="2832186" y="4688967"/>
            <a:ext cx="1178032" cy="1678666"/>
          </a:xfrm>
          <a:custGeom>
            <a:avLst/>
            <a:gdLst>
              <a:gd name="T0" fmla="*/ 0 w 1829"/>
              <a:gd name="T1" fmla="*/ 0 h 2776"/>
              <a:gd name="T2" fmla="*/ 0 w 1829"/>
              <a:gd name="T3" fmla="*/ 0 h 2776"/>
              <a:gd name="T4" fmla="*/ 0 w 1829"/>
              <a:gd name="T5" fmla="*/ 0 h 2776"/>
              <a:gd name="T6" fmla="*/ 0 w 1829"/>
              <a:gd name="T7" fmla="*/ 0 h 2776"/>
              <a:gd name="T8" fmla="*/ 0 w 1829"/>
              <a:gd name="T9" fmla="*/ 0 h 2776"/>
              <a:gd name="T10" fmla="*/ 0 w 1829"/>
              <a:gd name="T11" fmla="*/ 0 h 2776"/>
              <a:gd name="T12" fmla="*/ 0 w 1829"/>
              <a:gd name="T13" fmla="*/ 0 h 2776"/>
              <a:gd name="T14" fmla="*/ 0 w 1829"/>
              <a:gd name="T15" fmla="*/ 0 h 2776"/>
              <a:gd name="T16" fmla="*/ 0 w 1829"/>
              <a:gd name="T17" fmla="*/ 0 h 2776"/>
              <a:gd name="T18" fmla="*/ 0 w 1829"/>
              <a:gd name="T19" fmla="*/ 0 h 2776"/>
              <a:gd name="T20" fmla="*/ 0 w 1829"/>
              <a:gd name="T21" fmla="*/ 0 h 2776"/>
              <a:gd name="T22" fmla="*/ 0 w 1829"/>
              <a:gd name="T23" fmla="*/ 0 h 2776"/>
              <a:gd name="T24" fmla="*/ 0 w 1829"/>
              <a:gd name="T25" fmla="*/ 0 h 2776"/>
              <a:gd name="T26" fmla="*/ 0 w 1829"/>
              <a:gd name="T27" fmla="*/ 0 h 2776"/>
              <a:gd name="T28" fmla="*/ 0 w 1829"/>
              <a:gd name="T29" fmla="*/ 0 h 2776"/>
              <a:gd name="T30" fmla="*/ 0 w 1829"/>
              <a:gd name="T31" fmla="*/ 0 h 2776"/>
              <a:gd name="T32" fmla="*/ 0 w 1829"/>
              <a:gd name="T33" fmla="*/ 0 h 2776"/>
              <a:gd name="T34" fmla="*/ 0 w 1829"/>
              <a:gd name="T35" fmla="*/ 0 h 2776"/>
              <a:gd name="T36" fmla="*/ 0 w 1829"/>
              <a:gd name="T37" fmla="*/ 0 h 2776"/>
              <a:gd name="T38" fmla="*/ 0 w 1829"/>
              <a:gd name="T39" fmla="*/ 0 h 2776"/>
              <a:gd name="T40" fmla="*/ 0 w 1829"/>
              <a:gd name="T41" fmla="*/ 0 h 2776"/>
              <a:gd name="T42" fmla="*/ 0 w 1829"/>
              <a:gd name="T43" fmla="*/ 0 h 2776"/>
              <a:gd name="T44" fmla="*/ 0 w 1829"/>
              <a:gd name="T45" fmla="*/ 0 h 2776"/>
              <a:gd name="T46" fmla="*/ 0 w 1829"/>
              <a:gd name="T47" fmla="*/ 0 h 2776"/>
              <a:gd name="T48" fmla="*/ 0 w 1829"/>
              <a:gd name="T49" fmla="*/ 0 h 2776"/>
              <a:gd name="T50" fmla="*/ 0 w 1829"/>
              <a:gd name="T51" fmla="*/ 0 h 2776"/>
              <a:gd name="T52" fmla="*/ 0 w 1829"/>
              <a:gd name="T53" fmla="*/ 0 h 2776"/>
              <a:gd name="T54" fmla="*/ 0 w 1829"/>
              <a:gd name="T55" fmla="*/ 0 h 2776"/>
              <a:gd name="T56" fmla="*/ 0 w 1829"/>
              <a:gd name="T57" fmla="*/ 0 h 2776"/>
              <a:gd name="T58" fmla="*/ 0 w 1829"/>
              <a:gd name="T59" fmla="*/ 0 h 2776"/>
              <a:gd name="T60" fmla="*/ 0 w 1829"/>
              <a:gd name="T61" fmla="*/ 0 h 2776"/>
              <a:gd name="T62" fmla="*/ 0 w 1829"/>
              <a:gd name="T63" fmla="*/ 0 h 2776"/>
              <a:gd name="T64" fmla="*/ 0 w 1829"/>
              <a:gd name="T65" fmla="*/ 0 h 2776"/>
              <a:gd name="T66" fmla="*/ 0 w 1829"/>
              <a:gd name="T67" fmla="*/ 0 h 2776"/>
              <a:gd name="T68" fmla="*/ 0 w 1829"/>
              <a:gd name="T69" fmla="*/ 0 h 2776"/>
              <a:gd name="T70" fmla="*/ 0 w 1829"/>
              <a:gd name="T71" fmla="*/ 0 h 2776"/>
              <a:gd name="T72" fmla="*/ 0 w 1829"/>
              <a:gd name="T73" fmla="*/ 0 h 2776"/>
              <a:gd name="T74" fmla="*/ 0 w 1829"/>
              <a:gd name="T75" fmla="*/ 0 h 2776"/>
              <a:gd name="T76" fmla="*/ 0 w 1829"/>
              <a:gd name="T77" fmla="*/ 0 h 2776"/>
              <a:gd name="T78" fmla="*/ 0 w 1829"/>
              <a:gd name="T79" fmla="*/ 0 h 2776"/>
              <a:gd name="T80" fmla="*/ 0 w 1829"/>
              <a:gd name="T81" fmla="*/ 0 h 2776"/>
              <a:gd name="T82" fmla="*/ 0 w 1829"/>
              <a:gd name="T83" fmla="*/ 0 h 2776"/>
              <a:gd name="T84" fmla="*/ 0 w 1829"/>
              <a:gd name="T85" fmla="*/ 0 h 2776"/>
              <a:gd name="T86" fmla="*/ 0 w 1829"/>
              <a:gd name="T87" fmla="*/ 0 h 2776"/>
              <a:gd name="T88" fmla="*/ 0 w 1829"/>
              <a:gd name="T89" fmla="*/ 0 h 2776"/>
              <a:gd name="T90" fmla="*/ 0 w 1829"/>
              <a:gd name="T91" fmla="*/ 0 h 2776"/>
              <a:gd name="T92" fmla="*/ 0 w 1829"/>
              <a:gd name="T93" fmla="*/ 0 h 2776"/>
              <a:gd name="T94" fmla="*/ 0 w 1829"/>
              <a:gd name="T95" fmla="*/ 0 h 2776"/>
              <a:gd name="T96" fmla="*/ 0 w 1829"/>
              <a:gd name="T97" fmla="*/ 0 h 2776"/>
              <a:gd name="T98" fmla="*/ 0 w 1829"/>
              <a:gd name="T99" fmla="*/ 0 h 2776"/>
              <a:gd name="T100" fmla="*/ 0 w 1829"/>
              <a:gd name="T101" fmla="*/ 0 h 2776"/>
              <a:gd name="T102" fmla="*/ 0 w 1829"/>
              <a:gd name="T103" fmla="*/ 0 h 27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9"/>
              <a:gd name="T157" fmla="*/ 0 h 2776"/>
              <a:gd name="T158" fmla="*/ 1829 w 1829"/>
              <a:gd name="T159" fmla="*/ 2776 h 27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9" h="2776">
                <a:moveTo>
                  <a:pt x="1346" y="1131"/>
                </a:moveTo>
                <a:lnTo>
                  <a:pt x="1333" y="1131"/>
                </a:lnTo>
                <a:lnTo>
                  <a:pt x="1346" y="1161"/>
                </a:lnTo>
                <a:lnTo>
                  <a:pt x="1376" y="1201"/>
                </a:lnTo>
                <a:lnTo>
                  <a:pt x="1399" y="1221"/>
                </a:lnTo>
                <a:lnTo>
                  <a:pt x="1419" y="1239"/>
                </a:lnTo>
                <a:lnTo>
                  <a:pt x="1438" y="1263"/>
                </a:lnTo>
                <a:lnTo>
                  <a:pt x="1443" y="1282"/>
                </a:lnTo>
                <a:lnTo>
                  <a:pt x="1447" y="1302"/>
                </a:lnTo>
                <a:lnTo>
                  <a:pt x="1450" y="1340"/>
                </a:lnTo>
                <a:lnTo>
                  <a:pt x="1450" y="1364"/>
                </a:lnTo>
                <a:lnTo>
                  <a:pt x="1443" y="1384"/>
                </a:lnTo>
                <a:lnTo>
                  <a:pt x="1443" y="1402"/>
                </a:lnTo>
                <a:lnTo>
                  <a:pt x="1435" y="1426"/>
                </a:lnTo>
                <a:lnTo>
                  <a:pt x="1427" y="1446"/>
                </a:lnTo>
                <a:lnTo>
                  <a:pt x="1414" y="1468"/>
                </a:lnTo>
                <a:lnTo>
                  <a:pt x="1396" y="1488"/>
                </a:lnTo>
                <a:lnTo>
                  <a:pt x="1366" y="1507"/>
                </a:lnTo>
                <a:lnTo>
                  <a:pt x="1310" y="1531"/>
                </a:lnTo>
                <a:lnTo>
                  <a:pt x="1268" y="1554"/>
                </a:lnTo>
                <a:lnTo>
                  <a:pt x="1206" y="1577"/>
                </a:lnTo>
                <a:lnTo>
                  <a:pt x="1168" y="1597"/>
                </a:lnTo>
                <a:lnTo>
                  <a:pt x="1128" y="1615"/>
                </a:lnTo>
                <a:lnTo>
                  <a:pt x="1066" y="1624"/>
                </a:lnTo>
                <a:lnTo>
                  <a:pt x="1028" y="1638"/>
                </a:lnTo>
                <a:lnTo>
                  <a:pt x="965" y="1647"/>
                </a:lnTo>
                <a:lnTo>
                  <a:pt x="946" y="1643"/>
                </a:lnTo>
                <a:lnTo>
                  <a:pt x="927" y="1628"/>
                </a:lnTo>
                <a:lnTo>
                  <a:pt x="907" y="1635"/>
                </a:lnTo>
                <a:lnTo>
                  <a:pt x="903" y="1671"/>
                </a:lnTo>
                <a:lnTo>
                  <a:pt x="903" y="1689"/>
                </a:lnTo>
                <a:lnTo>
                  <a:pt x="899" y="1709"/>
                </a:lnTo>
                <a:lnTo>
                  <a:pt x="888" y="1728"/>
                </a:lnTo>
                <a:lnTo>
                  <a:pt x="888" y="1790"/>
                </a:lnTo>
                <a:lnTo>
                  <a:pt x="883" y="1806"/>
                </a:lnTo>
                <a:lnTo>
                  <a:pt x="869" y="1809"/>
                </a:lnTo>
                <a:lnTo>
                  <a:pt x="830" y="1818"/>
                </a:lnTo>
                <a:lnTo>
                  <a:pt x="787" y="1818"/>
                </a:lnTo>
                <a:lnTo>
                  <a:pt x="752" y="1813"/>
                </a:lnTo>
                <a:lnTo>
                  <a:pt x="725" y="1803"/>
                </a:lnTo>
                <a:lnTo>
                  <a:pt x="685" y="1798"/>
                </a:lnTo>
                <a:lnTo>
                  <a:pt x="663" y="1803"/>
                </a:lnTo>
                <a:lnTo>
                  <a:pt x="652" y="1806"/>
                </a:lnTo>
                <a:lnTo>
                  <a:pt x="644" y="1821"/>
                </a:lnTo>
                <a:lnTo>
                  <a:pt x="667" y="1903"/>
                </a:lnTo>
                <a:lnTo>
                  <a:pt x="675" y="1918"/>
                </a:lnTo>
                <a:lnTo>
                  <a:pt x="690" y="1923"/>
                </a:lnTo>
                <a:lnTo>
                  <a:pt x="733" y="1923"/>
                </a:lnTo>
                <a:lnTo>
                  <a:pt x="748" y="1941"/>
                </a:lnTo>
                <a:lnTo>
                  <a:pt x="752" y="1961"/>
                </a:lnTo>
                <a:lnTo>
                  <a:pt x="748" y="1976"/>
                </a:lnTo>
                <a:lnTo>
                  <a:pt x="733" y="1984"/>
                </a:lnTo>
                <a:lnTo>
                  <a:pt x="710" y="1981"/>
                </a:lnTo>
                <a:lnTo>
                  <a:pt x="695" y="1984"/>
                </a:lnTo>
                <a:lnTo>
                  <a:pt x="671" y="2007"/>
                </a:lnTo>
                <a:lnTo>
                  <a:pt x="663" y="2047"/>
                </a:lnTo>
                <a:lnTo>
                  <a:pt x="652" y="2065"/>
                </a:lnTo>
                <a:lnTo>
                  <a:pt x="647" y="2081"/>
                </a:lnTo>
                <a:lnTo>
                  <a:pt x="639" y="2093"/>
                </a:lnTo>
                <a:lnTo>
                  <a:pt x="632" y="2108"/>
                </a:lnTo>
                <a:lnTo>
                  <a:pt x="632" y="2131"/>
                </a:lnTo>
                <a:lnTo>
                  <a:pt x="636" y="2147"/>
                </a:lnTo>
                <a:lnTo>
                  <a:pt x="616" y="2170"/>
                </a:lnTo>
                <a:lnTo>
                  <a:pt x="604" y="2177"/>
                </a:lnTo>
                <a:lnTo>
                  <a:pt x="594" y="2185"/>
                </a:lnTo>
                <a:lnTo>
                  <a:pt x="578" y="2194"/>
                </a:lnTo>
                <a:lnTo>
                  <a:pt x="555" y="2194"/>
                </a:lnTo>
                <a:lnTo>
                  <a:pt x="535" y="2194"/>
                </a:lnTo>
                <a:lnTo>
                  <a:pt x="492" y="2194"/>
                </a:lnTo>
                <a:lnTo>
                  <a:pt x="472" y="2197"/>
                </a:lnTo>
                <a:lnTo>
                  <a:pt x="454" y="2217"/>
                </a:lnTo>
                <a:lnTo>
                  <a:pt x="439" y="2251"/>
                </a:lnTo>
                <a:lnTo>
                  <a:pt x="439" y="2279"/>
                </a:lnTo>
                <a:lnTo>
                  <a:pt x="446" y="2294"/>
                </a:lnTo>
                <a:lnTo>
                  <a:pt x="457" y="2317"/>
                </a:lnTo>
                <a:lnTo>
                  <a:pt x="500" y="2337"/>
                </a:lnTo>
                <a:lnTo>
                  <a:pt x="520" y="2352"/>
                </a:lnTo>
                <a:lnTo>
                  <a:pt x="540" y="2360"/>
                </a:lnTo>
                <a:lnTo>
                  <a:pt x="543" y="2375"/>
                </a:lnTo>
                <a:lnTo>
                  <a:pt x="540" y="2415"/>
                </a:lnTo>
                <a:lnTo>
                  <a:pt x="527" y="2423"/>
                </a:lnTo>
                <a:lnTo>
                  <a:pt x="504" y="2461"/>
                </a:lnTo>
                <a:lnTo>
                  <a:pt x="464" y="2504"/>
                </a:lnTo>
                <a:lnTo>
                  <a:pt x="446" y="2523"/>
                </a:lnTo>
                <a:lnTo>
                  <a:pt x="426" y="2527"/>
                </a:lnTo>
                <a:lnTo>
                  <a:pt x="423" y="2543"/>
                </a:lnTo>
                <a:lnTo>
                  <a:pt x="406" y="2562"/>
                </a:lnTo>
                <a:lnTo>
                  <a:pt x="403" y="2585"/>
                </a:lnTo>
                <a:lnTo>
                  <a:pt x="383" y="2589"/>
                </a:lnTo>
                <a:lnTo>
                  <a:pt x="364" y="2585"/>
                </a:lnTo>
                <a:lnTo>
                  <a:pt x="349" y="2593"/>
                </a:lnTo>
                <a:lnTo>
                  <a:pt x="344" y="2608"/>
                </a:lnTo>
                <a:lnTo>
                  <a:pt x="325" y="2651"/>
                </a:lnTo>
                <a:lnTo>
                  <a:pt x="314" y="2659"/>
                </a:lnTo>
                <a:lnTo>
                  <a:pt x="306" y="2670"/>
                </a:lnTo>
                <a:lnTo>
                  <a:pt x="287" y="2693"/>
                </a:lnTo>
                <a:lnTo>
                  <a:pt x="287" y="2713"/>
                </a:lnTo>
                <a:lnTo>
                  <a:pt x="275" y="2736"/>
                </a:lnTo>
                <a:lnTo>
                  <a:pt x="287" y="2756"/>
                </a:lnTo>
                <a:lnTo>
                  <a:pt x="287" y="2776"/>
                </a:lnTo>
                <a:lnTo>
                  <a:pt x="164" y="2776"/>
                </a:lnTo>
                <a:lnTo>
                  <a:pt x="88" y="2776"/>
                </a:lnTo>
                <a:lnTo>
                  <a:pt x="73" y="2761"/>
                </a:lnTo>
                <a:lnTo>
                  <a:pt x="65" y="2682"/>
                </a:lnTo>
                <a:lnTo>
                  <a:pt x="54" y="2674"/>
                </a:lnTo>
                <a:lnTo>
                  <a:pt x="34" y="2682"/>
                </a:lnTo>
                <a:lnTo>
                  <a:pt x="27" y="2685"/>
                </a:lnTo>
                <a:lnTo>
                  <a:pt x="14" y="2682"/>
                </a:lnTo>
                <a:lnTo>
                  <a:pt x="4" y="2667"/>
                </a:lnTo>
                <a:lnTo>
                  <a:pt x="0" y="2644"/>
                </a:lnTo>
                <a:lnTo>
                  <a:pt x="0" y="2589"/>
                </a:lnTo>
                <a:lnTo>
                  <a:pt x="7" y="2565"/>
                </a:lnTo>
                <a:lnTo>
                  <a:pt x="24" y="2550"/>
                </a:lnTo>
                <a:lnTo>
                  <a:pt x="54" y="2550"/>
                </a:lnTo>
                <a:lnTo>
                  <a:pt x="73" y="2527"/>
                </a:lnTo>
                <a:lnTo>
                  <a:pt x="73" y="2496"/>
                </a:lnTo>
                <a:lnTo>
                  <a:pt x="54" y="2472"/>
                </a:lnTo>
                <a:lnTo>
                  <a:pt x="54" y="2434"/>
                </a:lnTo>
                <a:lnTo>
                  <a:pt x="73" y="2395"/>
                </a:lnTo>
                <a:lnTo>
                  <a:pt x="108" y="2375"/>
                </a:lnTo>
                <a:lnTo>
                  <a:pt x="139" y="2344"/>
                </a:lnTo>
                <a:lnTo>
                  <a:pt x="147" y="2299"/>
                </a:lnTo>
                <a:lnTo>
                  <a:pt x="128" y="2271"/>
                </a:lnTo>
                <a:lnTo>
                  <a:pt x="88" y="2264"/>
                </a:lnTo>
                <a:lnTo>
                  <a:pt x="73" y="2228"/>
                </a:lnTo>
                <a:lnTo>
                  <a:pt x="69" y="2185"/>
                </a:lnTo>
                <a:lnTo>
                  <a:pt x="81" y="2159"/>
                </a:lnTo>
                <a:lnTo>
                  <a:pt x="105" y="2147"/>
                </a:lnTo>
                <a:lnTo>
                  <a:pt x="139" y="2164"/>
                </a:lnTo>
                <a:lnTo>
                  <a:pt x="154" y="2164"/>
                </a:lnTo>
                <a:lnTo>
                  <a:pt x="167" y="2131"/>
                </a:lnTo>
                <a:lnTo>
                  <a:pt x="144" y="2115"/>
                </a:lnTo>
                <a:lnTo>
                  <a:pt x="105" y="2108"/>
                </a:lnTo>
                <a:lnTo>
                  <a:pt x="105" y="2069"/>
                </a:lnTo>
                <a:lnTo>
                  <a:pt x="88" y="2054"/>
                </a:lnTo>
                <a:lnTo>
                  <a:pt x="81" y="2019"/>
                </a:lnTo>
                <a:lnTo>
                  <a:pt x="85" y="1984"/>
                </a:lnTo>
                <a:lnTo>
                  <a:pt x="101" y="1956"/>
                </a:lnTo>
                <a:lnTo>
                  <a:pt x="108" y="1941"/>
                </a:lnTo>
                <a:lnTo>
                  <a:pt x="101" y="1923"/>
                </a:lnTo>
                <a:lnTo>
                  <a:pt x="81" y="1899"/>
                </a:lnTo>
                <a:lnTo>
                  <a:pt x="81" y="1879"/>
                </a:lnTo>
                <a:lnTo>
                  <a:pt x="85" y="1860"/>
                </a:lnTo>
                <a:lnTo>
                  <a:pt x="105" y="1844"/>
                </a:lnTo>
                <a:lnTo>
                  <a:pt x="121" y="1826"/>
                </a:lnTo>
                <a:lnTo>
                  <a:pt x="124" y="1775"/>
                </a:lnTo>
                <a:lnTo>
                  <a:pt x="116" y="1728"/>
                </a:lnTo>
                <a:lnTo>
                  <a:pt x="124" y="1682"/>
                </a:lnTo>
                <a:lnTo>
                  <a:pt x="136" y="1651"/>
                </a:lnTo>
                <a:lnTo>
                  <a:pt x="170" y="1620"/>
                </a:lnTo>
                <a:lnTo>
                  <a:pt x="194" y="1580"/>
                </a:lnTo>
                <a:lnTo>
                  <a:pt x="189" y="1534"/>
                </a:lnTo>
                <a:lnTo>
                  <a:pt x="164" y="1496"/>
                </a:lnTo>
                <a:lnTo>
                  <a:pt x="154" y="1476"/>
                </a:lnTo>
                <a:lnTo>
                  <a:pt x="151" y="1460"/>
                </a:lnTo>
                <a:lnTo>
                  <a:pt x="154" y="1437"/>
                </a:lnTo>
                <a:lnTo>
                  <a:pt x="167" y="1426"/>
                </a:lnTo>
                <a:lnTo>
                  <a:pt x="202" y="1407"/>
                </a:lnTo>
                <a:lnTo>
                  <a:pt x="243" y="1399"/>
                </a:lnTo>
                <a:lnTo>
                  <a:pt x="243" y="1278"/>
                </a:lnTo>
                <a:lnTo>
                  <a:pt x="268" y="1244"/>
                </a:lnTo>
                <a:lnTo>
                  <a:pt x="275" y="1212"/>
                </a:lnTo>
                <a:lnTo>
                  <a:pt x="271" y="1193"/>
                </a:lnTo>
                <a:lnTo>
                  <a:pt x="260" y="1171"/>
                </a:lnTo>
                <a:lnTo>
                  <a:pt x="228" y="1112"/>
                </a:lnTo>
                <a:lnTo>
                  <a:pt x="221" y="1021"/>
                </a:lnTo>
                <a:lnTo>
                  <a:pt x="236" y="921"/>
                </a:lnTo>
                <a:lnTo>
                  <a:pt x="260" y="860"/>
                </a:lnTo>
                <a:lnTo>
                  <a:pt x="248" y="775"/>
                </a:lnTo>
                <a:lnTo>
                  <a:pt x="264" y="713"/>
                </a:lnTo>
                <a:lnTo>
                  <a:pt x="291" y="693"/>
                </a:lnTo>
                <a:lnTo>
                  <a:pt x="309" y="678"/>
                </a:lnTo>
                <a:lnTo>
                  <a:pt x="325" y="655"/>
                </a:lnTo>
                <a:lnTo>
                  <a:pt x="329" y="642"/>
                </a:lnTo>
                <a:lnTo>
                  <a:pt x="319" y="623"/>
                </a:lnTo>
                <a:lnTo>
                  <a:pt x="309" y="604"/>
                </a:lnTo>
                <a:lnTo>
                  <a:pt x="325" y="561"/>
                </a:lnTo>
                <a:lnTo>
                  <a:pt x="396" y="564"/>
                </a:lnTo>
                <a:lnTo>
                  <a:pt x="376" y="522"/>
                </a:lnTo>
                <a:lnTo>
                  <a:pt x="406" y="503"/>
                </a:lnTo>
                <a:lnTo>
                  <a:pt x="426" y="480"/>
                </a:lnTo>
                <a:lnTo>
                  <a:pt x="400" y="464"/>
                </a:lnTo>
                <a:lnTo>
                  <a:pt x="380" y="434"/>
                </a:lnTo>
                <a:lnTo>
                  <a:pt x="403" y="391"/>
                </a:lnTo>
                <a:lnTo>
                  <a:pt x="406" y="383"/>
                </a:lnTo>
                <a:lnTo>
                  <a:pt x="403" y="371"/>
                </a:lnTo>
                <a:lnTo>
                  <a:pt x="400" y="356"/>
                </a:lnTo>
                <a:lnTo>
                  <a:pt x="380" y="325"/>
                </a:lnTo>
                <a:lnTo>
                  <a:pt x="387" y="301"/>
                </a:lnTo>
                <a:lnTo>
                  <a:pt x="403" y="294"/>
                </a:lnTo>
                <a:lnTo>
                  <a:pt x="472" y="271"/>
                </a:lnTo>
                <a:lnTo>
                  <a:pt x="500" y="259"/>
                </a:lnTo>
                <a:lnTo>
                  <a:pt x="512" y="243"/>
                </a:lnTo>
                <a:lnTo>
                  <a:pt x="516" y="232"/>
                </a:lnTo>
                <a:lnTo>
                  <a:pt x="507" y="175"/>
                </a:lnTo>
                <a:lnTo>
                  <a:pt x="507" y="119"/>
                </a:lnTo>
                <a:lnTo>
                  <a:pt x="507" y="100"/>
                </a:lnTo>
                <a:lnTo>
                  <a:pt x="527" y="41"/>
                </a:lnTo>
                <a:lnTo>
                  <a:pt x="570" y="18"/>
                </a:lnTo>
                <a:lnTo>
                  <a:pt x="601" y="25"/>
                </a:lnTo>
                <a:lnTo>
                  <a:pt x="627" y="54"/>
                </a:lnTo>
                <a:lnTo>
                  <a:pt x="659" y="58"/>
                </a:lnTo>
                <a:lnTo>
                  <a:pt x="682" y="22"/>
                </a:lnTo>
                <a:lnTo>
                  <a:pt x="714" y="18"/>
                </a:lnTo>
                <a:lnTo>
                  <a:pt x="772" y="76"/>
                </a:lnTo>
                <a:lnTo>
                  <a:pt x="782" y="116"/>
                </a:lnTo>
                <a:lnTo>
                  <a:pt x="792" y="131"/>
                </a:lnTo>
                <a:lnTo>
                  <a:pt x="795" y="92"/>
                </a:lnTo>
                <a:lnTo>
                  <a:pt x="795" y="35"/>
                </a:lnTo>
                <a:lnTo>
                  <a:pt x="810" y="18"/>
                </a:lnTo>
                <a:lnTo>
                  <a:pt x="822" y="38"/>
                </a:lnTo>
                <a:lnTo>
                  <a:pt x="830" y="61"/>
                </a:lnTo>
                <a:lnTo>
                  <a:pt x="850" y="58"/>
                </a:lnTo>
                <a:lnTo>
                  <a:pt x="853" y="35"/>
                </a:lnTo>
                <a:lnTo>
                  <a:pt x="869" y="7"/>
                </a:lnTo>
                <a:lnTo>
                  <a:pt x="911" y="0"/>
                </a:lnTo>
                <a:lnTo>
                  <a:pt x="939" y="15"/>
                </a:lnTo>
                <a:lnTo>
                  <a:pt x="957" y="35"/>
                </a:lnTo>
                <a:lnTo>
                  <a:pt x="977" y="38"/>
                </a:lnTo>
                <a:lnTo>
                  <a:pt x="1016" y="35"/>
                </a:lnTo>
                <a:lnTo>
                  <a:pt x="1028" y="58"/>
                </a:lnTo>
                <a:lnTo>
                  <a:pt x="1066" y="80"/>
                </a:lnTo>
                <a:lnTo>
                  <a:pt x="1086" y="119"/>
                </a:lnTo>
                <a:lnTo>
                  <a:pt x="1109" y="135"/>
                </a:lnTo>
                <a:lnTo>
                  <a:pt x="1171" y="127"/>
                </a:lnTo>
                <a:lnTo>
                  <a:pt x="1206" y="142"/>
                </a:lnTo>
                <a:lnTo>
                  <a:pt x="1252" y="197"/>
                </a:lnTo>
                <a:lnTo>
                  <a:pt x="1303" y="216"/>
                </a:lnTo>
                <a:lnTo>
                  <a:pt x="1399" y="223"/>
                </a:lnTo>
                <a:lnTo>
                  <a:pt x="1430" y="256"/>
                </a:lnTo>
                <a:lnTo>
                  <a:pt x="1435" y="294"/>
                </a:lnTo>
                <a:lnTo>
                  <a:pt x="1376" y="367"/>
                </a:lnTo>
                <a:lnTo>
                  <a:pt x="1361" y="411"/>
                </a:lnTo>
                <a:lnTo>
                  <a:pt x="1361" y="445"/>
                </a:lnTo>
                <a:lnTo>
                  <a:pt x="1462" y="441"/>
                </a:lnTo>
                <a:lnTo>
                  <a:pt x="1521" y="453"/>
                </a:lnTo>
                <a:lnTo>
                  <a:pt x="1563" y="449"/>
                </a:lnTo>
                <a:lnTo>
                  <a:pt x="1605" y="421"/>
                </a:lnTo>
                <a:lnTo>
                  <a:pt x="1699" y="402"/>
                </a:lnTo>
                <a:lnTo>
                  <a:pt x="1710" y="383"/>
                </a:lnTo>
                <a:lnTo>
                  <a:pt x="1706" y="305"/>
                </a:lnTo>
                <a:lnTo>
                  <a:pt x="1718" y="271"/>
                </a:lnTo>
                <a:lnTo>
                  <a:pt x="1810" y="286"/>
                </a:lnTo>
                <a:lnTo>
                  <a:pt x="1826" y="313"/>
                </a:lnTo>
                <a:lnTo>
                  <a:pt x="1829" y="343"/>
                </a:lnTo>
                <a:lnTo>
                  <a:pt x="1814" y="383"/>
                </a:lnTo>
                <a:lnTo>
                  <a:pt x="1814" y="418"/>
                </a:lnTo>
                <a:lnTo>
                  <a:pt x="1806" y="429"/>
                </a:lnTo>
                <a:lnTo>
                  <a:pt x="1737" y="441"/>
                </a:lnTo>
                <a:lnTo>
                  <a:pt x="1655" y="495"/>
                </a:lnTo>
                <a:lnTo>
                  <a:pt x="1544" y="600"/>
                </a:lnTo>
                <a:lnTo>
                  <a:pt x="1438" y="732"/>
                </a:lnTo>
                <a:lnTo>
                  <a:pt x="1450" y="732"/>
                </a:lnTo>
                <a:lnTo>
                  <a:pt x="1399" y="825"/>
                </a:lnTo>
                <a:lnTo>
                  <a:pt x="1384" y="907"/>
                </a:lnTo>
                <a:lnTo>
                  <a:pt x="1396" y="980"/>
                </a:lnTo>
                <a:lnTo>
                  <a:pt x="1376" y="1000"/>
                </a:lnTo>
                <a:lnTo>
                  <a:pt x="1341" y="1000"/>
                </a:lnTo>
                <a:lnTo>
                  <a:pt x="1356" y="1027"/>
                </a:lnTo>
                <a:lnTo>
                  <a:pt x="1361" y="1081"/>
                </a:lnTo>
                <a:lnTo>
                  <a:pt x="1346" y="1131"/>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504" name="Freeform 132"/>
          <p:cNvSpPr>
            <a:spLocks/>
          </p:cNvSpPr>
          <p:nvPr/>
        </p:nvSpPr>
        <p:spPr bwMode="auto">
          <a:xfrm>
            <a:off x="1698303" y="2550281"/>
            <a:ext cx="307052" cy="187640"/>
          </a:xfrm>
          <a:custGeom>
            <a:avLst/>
            <a:gdLst>
              <a:gd name="T0" fmla="*/ 0 w 475"/>
              <a:gd name="T1" fmla="*/ 0 h 309"/>
              <a:gd name="T2" fmla="*/ 0 w 475"/>
              <a:gd name="T3" fmla="*/ 0 h 309"/>
              <a:gd name="T4" fmla="*/ 0 w 475"/>
              <a:gd name="T5" fmla="*/ 0 h 309"/>
              <a:gd name="T6" fmla="*/ 0 w 475"/>
              <a:gd name="T7" fmla="*/ 0 h 309"/>
              <a:gd name="T8" fmla="*/ 0 w 475"/>
              <a:gd name="T9" fmla="*/ 0 h 309"/>
              <a:gd name="T10" fmla="*/ 0 w 475"/>
              <a:gd name="T11" fmla="*/ 0 h 309"/>
              <a:gd name="T12" fmla="*/ 0 w 475"/>
              <a:gd name="T13" fmla="*/ 0 h 309"/>
              <a:gd name="T14" fmla="*/ 0 w 475"/>
              <a:gd name="T15" fmla="*/ 0 h 309"/>
              <a:gd name="T16" fmla="*/ 0 w 475"/>
              <a:gd name="T17" fmla="*/ 0 h 309"/>
              <a:gd name="T18" fmla="*/ 0 w 475"/>
              <a:gd name="T19" fmla="*/ 0 h 309"/>
              <a:gd name="T20" fmla="*/ 0 w 475"/>
              <a:gd name="T21" fmla="*/ 0 h 309"/>
              <a:gd name="T22" fmla="*/ 0 w 475"/>
              <a:gd name="T23" fmla="*/ 0 h 309"/>
              <a:gd name="T24" fmla="*/ 0 w 475"/>
              <a:gd name="T25" fmla="*/ 0 h 309"/>
              <a:gd name="T26" fmla="*/ 0 w 475"/>
              <a:gd name="T27" fmla="*/ 0 h 309"/>
              <a:gd name="T28" fmla="*/ 0 w 475"/>
              <a:gd name="T29" fmla="*/ 0 h 309"/>
              <a:gd name="T30" fmla="*/ 0 w 475"/>
              <a:gd name="T31" fmla="*/ 0 h 309"/>
              <a:gd name="T32" fmla="*/ 0 w 475"/>
              <a:gd name="T33" fmla="*/ 0 h 309"/>
              <a:gd name="T34" fmla="*/ 0 w 475"/>
              <a:gd name="T35" fmla="*/ 0 h 309"/>
              <a:gd name="T36" fmla="*/ 0 w 475"/>
              <a:gd name="T37" fmla="*/ 0 h 309"/>
              <a:gd name="T38" fmla="*/ 0 w 475"/>
              <a:gd name="T39" fmla="*/ 0 h 309"/>
              <a:gd name="T40" fmla="*/ 0 w 475"/>
              <a:gd name="T41" fmla="*/ 0 h 309"/>
              <a:gd name="T42" fmla="*/ 0 w 475"/>
              <a:gd name="T43" fmla="*/ 0 h 309"/>
              <a:gd name="T44" fmla="*/ 0 w 475"/>
              <a:gd name="T45" fmla="*/ 0 h 309"/>
              <a:gd name="T46" fmla="*/ 0 w 475"/>
              <a:gd name="T47" fmla="*/ 0 h 309"/>
              <a:gd name="T48" fmla="*/ 0 w 475"/>
              <a:gd name="T49" fmla="*/ 0 h 309"/>
              <a:gd name="T50" fmla="*/ 0 w 475"/>
              <a:gd name="T51" fmla="*/ 0 h 309"/>
              <a:gd name="T52" fmla="*/ 0 w 475"/>
              <a:gd name="T53" fmla="*/ 0 h 309"/>
              <a:gd name="T54" fmla="*/ 0 w 475"/>
              <a:gd name="T55" fmla="*/ 0 h 309"/>
              <a:gd name="T56" fmla="*/ 0 w 475"/>
              <a:gd name="T57" fmla="*/ 0 h 309"/>
              <a:gd name="T58" fmla="*/ 0 w 475"/>
              <a:gd name="T59" fmla="*/ 0 h 309"/>
              <a:gd name="T60" fmla="*/ 0 w 475"/>
              <a:gd name="T61" fmla="*/ 0 h 309"/>
              <a:gd name="T62" fmla="*/ 0 w 475"/>
              <a:gd name="T63" fmla="*/ 0 h 309"/>
              <a:gd name="T64" fmla="*/ 0 w 475"/>
              <a:gd name="T65" fmla="*/ 0 h 309"/>
              <a:gd name="T66" fmla="*/ 0 w 475"/>
              <a:gd name="T67" fmla="*/ 0 h 309"/>
              <a:gd name="T68" fmla="*/ 0 w 475"/>
              <a:gd name="T69" fmla="*/ 0 h 309"/>
              <a:gd name="T70" fmla="*/ 0 w 475"/>
              <a:gd name="T71" fmla="*/ 0 h 309"/>
              <a:gd name="T72" fmla="*/ 0 w 475"/>
              <a:gd name="T73" fmla="*/ 0 h 309"/>
              <a:gd name="T74" fmla="*/ 0 w 475"/>
              <a:gd name="T75" fmla="*/ 0 h 309"/>
              <a:gd name="T76" fmla="*/ 0 w 475"/>
              <a:gd name="T77" fmla="*/ 0 h 309"/>
              <a:gd name="T78" fmla="*/ 0 w 475"/>
              <a:gd name="T79" fmla="*/ 0 h 309"/>
              <a:gd name="T80" fmla="*/ 0 w 475"/>
              <a:gd name="T81" fmla="*/ 0 h 3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5"/>
              <a:gd name="T124" fmla="*/ 0 h 309"/>
              <a:gd name="T125" fmla="*/ 475 w 475"/>
              <a:gd name="T126" fmla="*/ 309 h 3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5" h="309">
                <a:moveTo>
                  <a:pt x="84" y="71"/>
                </a:moveTo>
                <a:lnTo>
                  <a:pt x="152" y="58"/>
                </a:lnTo>
                <a:lnTo>
                  <a:pt x="182" y="44"/>
                </a:lnTo>
                <a:lnTo>
                  <a:pt x="204" y="30"/>
                </a:lnTo>
                <a:lnTo>
                  <a:pt x="298" y="14"/>
                </a:lnTo>
                <a:lnTo>
                  <a:pt x="393" y="0"/>
                </a:lnTo>
                <a:lnTo>
                  <a:pt x="413" y="7"/>
                </a:lnTo>
                <a:lnTo>
                  <a:pt x="411" y="19"/>
                </a:lnTo>
                <a:lnTo>
                  <a:pt x="401" y="24"/>
                </a:lnTo>
                <a:lnTo>
                  <a:pt x="407" y="36"/>
                </a:lnTo>
                <a:lnTo>
                  <a:pt x="420" y="39"/>
                </a:lnTo>
                <a:lnTo>
                  <a:pt x="444" y="36"/>
                </a:lnTo>
                <a:lnTo>
                  <a:pt x="462" y="41"/>
                </a:lnTo>
                <a:lnTo>
                  <a:pt x="475" y="55"/>
                </a:lnTo>
                <a:lnTo>
                  <a:pt x="462" y="65"/>
                </a:lnTo>
                <a:lnTo>
                  <a:pt x="452" y="83"/>
                </a:lnTo>
                <a:lnTo>
                  <a:pt x="422" y="107"/>
                </a:lnTo>
                <a:lnTo>
                  <a:pt x="400" y="111"/>
                </a:lnTo>
                <a:lnTo>
                  <a:pt x="345" y="105"/>
                </a:lnTo>
                <a:lnTo>
                  <a:pt x="327" y="113"/>
                </a:lnTo>
                <a:lnTo>
                  <a:pt x="322" y="150"/>
                </a:lnTo>
                <a:lnTo>
                  <a:pt x="319" y="166"/>
                </a:lnTo>
                <a:lnTo>
                  <a:pt x="306" y="173"/>
                </a:lnTo>
                <a:lnTo>
                  <a:pt x="274" y="179"/>
                </a:lnTo>
                <a:lnTo>
                  <a:pt x="232" y="187"/>
                </a:lnTo>
                <a:lnTo>
                  <a:pt x="218" y="203"/>
                </a:lnTo>
                <a:lnTo>
                  <a:pt x="214" y="231"/>
                </a:lnTo>
                <a:lnTo>
                  <a:pt x="207" y="267"/>
                </a:lnTo>
                <a:lnTo>
                  <a:pt x="187" y="288"/>
                </a:lnTo>
                <a:lnTo>
                  <a:pt x="152" y="309"/>
                </a:lnTo>
                <a:lnTo>
                  <a:pt x="149" y="285"/>
                </a:lnTo>
                <a:lnTo>
                  <a:pt x="134" y="273"/>
                </a:lnTo>
                <a:lnTo>
                  <a:pt x="121" y="228"/>
                </a:lnTo>
                <a:lnTo>
                  <a:pt x="104" y="209"/>
                </a:lnTo>
                <a:lnTo>
                  <a:pt x="63" y="196"/>
                </a:lnTo>
                <a:lnTo>
                  <a:pt x="5" y="191"/>
                </a:lnTo>
                <a:lnTo>
                  <a:pt x="0" y="144"/>
                </a:lnTo>
                <a:lnTo>
                  <a:pt x="16" y="116"/>
                </a:lnTo>
                <a:lnTo>
                  <a:pt x="41" y="102"/>
                </a:lnTo>
                <a:lnTo>
                  <a:pt x="77" y="87"/>
                </a:lnTo>
                <a:lnTo>
                  <a:pt x="84" y="71"/>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505" name="Freeform 133"/>
          <p:cNvSpPr>
            <a:spLocks/>
          </p:cNvSpPr>
          <p:nvPr/>
        </p:nvSpPr>
        <p:spPr bwMode="auto">
          <a:xfrm>
            <a:off x="1792628" y="2582565"/>
            <a:ext cx="220756" cy="240098"/>
          </a:xfrm>
          <a:custGeom>
            <a:avLst/>
            <a:gdLst>
              <a:gd name="T0" fmla="*/ 0 w 340"/>
              <a:gd name="T1" fmla="*/ 0 h 399"/>
              <a:gd name="T2" fmla="*/ 0 w 340"/>
              <a:gd name="T3" fmla="*/ 0 h 399"/>
              <a:gd name="T4" fmla="*/ 0 w 340"/>
              <a:gd name="T5" fmla="*/ 0 h 399"/>
              <a:gd name="T6" fmla="*/ 0 w 340"/>
              <a:gd name="T7" fmla="*/ 0 h 399"/>
              <a:gd name="T8" fmla="*/ 0 w 340"/>
              <a:gd name="T9" fmla="*/ 0 h 399"/>
              <a:gd name="T10" fmla="*/ 0 w 340"/>
              <a:gd name="T11" fmla="*/ 0 h 399"/>
              <a:gd name="T12" fmla="*/ 0 w 340"/>
              <a:gd name="T13" fmla="*/ 0 h 399"/>
              <a:gd name="T14" fmla="*/ 0 w 340"/>
              <a:gd name="T15" fmla="*/ 0 h 399"/>
              <a:gd name="T16" fmla="*/ 0 w 340"/>
              <a:gd name="T17" fmla="*/ 0 h 399"/>
              <a:gd name="T18" fmla="*/ 0 w 340"/>
              <a:gd name="T19" fmla="*/ 0 h 399"/>
              <a:gd name="T20" fmla="*/ 0 w 340"/>
              <a:gd name="T21" fmla="*/ 0 h 399"/>
              <a:gd name="T22" fmla="*/ 0 w 340"/>
              <a:gd name="T23" fmla="*/ 0 h 399"/>
              <a:gd name="T24" fmla="*/ 0 w 340"/>
              <a:gd name="T25" fmla="*/ 0 h 399"/>
              <a:gd name="T26" fmla="*/ 0 w 340"/>
              <a:gd name="T27" fmla="*/ 0 h 399"/>
              <a:gd name="T28" fmla="*/ 0 w 340"/>
              <a:gd name="T29" fmla="*/ 0 h 399"/>
              <a:gd name="T30" fmla="*/ 0 w 340"/>
              <a:gd name="T31" fmla="*/ 0 h 399"/>
              <a:gd name="T32" fmla="*/ 0 w 340"/>
              <a:gd name="T33" fmla="*/ 0 h 399"/>
              <a:gd name="T34" fmla="*/ 0 w 340"/>
              <a:gd name="T35" fmla="*/ 0 h 399"/>
              <a:gd name="T36" fmla="*/ 0 w 340"/>
              <a:gd name="T37" fmla="*/ 0 h 399"/>
              <a:gd name="T38" fmla="*/ 0 w 340"/>
              <a:gd name="T39" fmla="*/ 0 h 399"/>
              <a:gd name="T40" fmla="*/ 0 w 340"/>
              <a:gd name="T41" fmla="*/ 0 h 399"/>
              <a:gd name="T42" fmla="*/ 0 w 340"/>
              <a:gd name="T43" fmla="*/ 0 h 399"/>
              <a:gd name="T44" fmla="*/ 0 w 340"/>
              <a:gd name="T45" fmla="*/ 0 h 399"/>
              <a:gd name="T46" fmla="*/ 0 w 340"/>
              <a:gd name="T47" fmla="*/ 0 h 399"/>
              <a:gd name="T48" fmla="*/ 0 w 340"/>
              <a:gd name="T49" fmla="*/ 0 h 399"/>
              <a:gd name="T50" fmla="*/ 0 w 340"/>
              <a:gd name="T51" fmla="*/ 0 h 399"/>
              <a:gd name="T52" fmla="*/ 0 w 340"/>
              <a:gd name="T53" fmla="*/ 0 h 399"/>
              <a:gd name="T54" fmla="*/ 0 w 340"/>
              <a:gd name="T55" fmla="*/ 0 h 399"/>
              <a:gd name="T56" fmla="*/ 0 w 340"/>
              <a:gd name="T57" fmla="*/ 0 h 399"/>
              <a:gd name="T58" fmla="*/ 0 w 340"/>
              <a:gd name="T59" fmla="*/ 0 h 399"/>
              <a:gd name="T60" fmla="*/ 0 w 340"/>
              <a:gd name="T61" fmla="*/ 0 h 399"/>
              <a:gd name="T62" fmla="*/ 0 w 340"/>
              <a:gd name="T63" fmla="*/ 0 h 399"/>
              <a:gd name="T64" fmla="*/ 0 w 340"/>
              <a:gd name="T65" fmla="*/ 0 h 399"/>
              <a:gd name="T66" fmla="*/ 0 w 340"/>
              <a:gd name="T67" fmla="*/ 0 h 399"/>
              <a:gd name="T68" fmla="*/ 0 w 340"/>
              <a:gd name="T69" fmla="*/ 0 h 399"/>
              <a:gd name="T70" fmla="*/ 0 w 340"/>
              <a:gd name="T71" fmla="*/ 0 h 399"/>
              <a:gd name="T72" fmla="*/ 0 w 340"/>
              <a:gd name="T73" fmla="*/ 0 h 399"/>
              <a:gd name="T74" fmla="*/ 0 w 340"/>
              <a:gd name="T75" fmla="*/ 0 h 399"/>
              <a:gd name="T76" fmla="*/ 0 w 340"/>
              <a:gd name="T77" fmla="*/ 0 h 399"/>
              <a:gd name="T78" fmla="*/ 0 w 340"/>
              <a:gd name="T79" fmla="*/ 0 h 399"/>
              <a:gd name="T80" fmla="*/ 0 w 340"/>
              <a:gd name="T81" fmla="*/ 0 h 399"/>
              <a:gd name="T82" fmla="*/ 0 w 340"/>
              <a:gd name="T83" fmla="*/ 0 h 399"/>
              <a:gd name="T84" fmla="*/ 0 w 340"/>
              <a:gd name="T85" fmla="*/ 0 h 399"/>
              <a:gd name="T86" fmla="*/ 0 w 340"/>
              <a:gd name="T87" fmla="*/ 0 h 3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399"/>
              <a:gd name="T134" fmla="*/ 340 w 340"/>
              <a:gd name="T135" fmla="*/ 399 h 3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399">
                <a:moveTo>
                  <a:pt x="319" y="378"/>
                </a:moveTo>
                <a:lnTo>
                  <a:pt x="320" y="335"/>
                </a:lnTo>
                <a:lnTo>
                  <a:pt x="309" y="309"/>
                </a:lnTo>
                <a:lnTo>
                  <a:pt x="310" y="283"/>
                </a:lnTo>
                <a:lnTo>
                  <a:pt x="317" y="272"/>
                </a:lnTo>
                <a:lnTo>
                  <a:pt x="330" y="260"/>
                </a:lnTo>
                <a:lnTo>
                  <a:pt x="338" y="240"/>
                </a:lnTo>
                <a:lnTo>
                  <a:pt x="328" y="211"/>
                </a:lnTo>
                <a:lnTo>
                  <a:pt x="323" y="167"/>
                </a:lnTo>
                <a:lnTo>
                  <a:pt x="327" y="118"/>
                </a:lnTo>
                <a:lnTo>
                  <a:pt x="338" y="84"/>
                </a:lnTo>
                <a:lnTo>
                  <a:pt x="339" y="51"/>
                </a:lnTo>
                <a:lnTo>
                  <a:pt x="340" y="20"/>
                </a:lnTo>
                <a:lnTo>
                  <a:pt x="326" y="0"/>
                </a:lnTo>
                <a:lnTo>
                  <a:pt x="314" y="10"/>
                </a:lnTo>
                <a:lnTo>
                  <a:pt x="304" y="29"/>
                </a:lnTo>
                <a:lnTo>
                  <a:pt x="274" y="53"/>
                </a:lnTo>
                <a:lnTo>
                  <a:pt x="252" y="57"/>
                </a:lnTo>
                <a:lnTo>
                  <a:pt x="198" y="49"/>
                </a:lnTo>
                <a:lnTo>
                  <a:pt x="179" y="59"/>
                </a:lnTo>
                <a:lnTo>
                  <a:pt x="174" y="96"/>
                </a:lnTo>
                <a:lnTo>
                  <a:pt x="171" y="112"/>
                </a:lnTo>
                <a:lnTo>
                  <a:pt x="158" y="119"/>
                </a:lnTo>
                <a:lnTo>
                  <a:pt x="126" y="123"/>
                </a:lnTo>
                <a:lnTo>
                  <a:pt x="84" y="132"/>
                </a:lnTo>
                <a:lnTo>
                  <a:pt x="70" y="149"/>
                </a:lnTo>
                <a:lnTo>
                  <a:pt x="66" y="175"/>
                </a:lnTo>
                <a:lnTo>
                  <a:pt x="58" y="213"/>
                </a:lnTo>
                <a:lnTo>
                  <a:pt x="39" y="233"/>
                </a:lnTo>
                <a:lnTo>
                  <a:pt x="4" y="254"/>
                </a:lnTo>
                <a:lnTo>
                  <a:pt x="0" y="260"/>
                </a:lnTo>
                <a:lnTo>
                  <a:pt x="3" y="274"/>
                </a:lnTo>
                <a:lnTo>
                  <a:pt x="15" y="284"/>
                </a:lnTo>
                <a:lnTo>
                  <a:pt x="81" y="326"/>
                </a:lnTo>
                <a:lnTo>
                  <a:pt x="105" y="349"/>
                </a:lnTo>
                <a:lnTo>
                  <a:pt x="142" y="372"/>
                </a:lnTo>
                <a:lnTo>
                  <a:pt x="164" y="399"/>
                </a:lnTo>
                <a:lnTo>
                  <a:pt x="206" y="379"/>
                </a:lnTo>
                <a:lnTo>
                  <a:pt x="222" y="366"/>
                </a:lnTo>
                <a:lnTo>
                  <a:pt x="240" y="359"/>
                </a:lnTo>
                <a:lnTo>
                  <a:pt x="261" y="365"/>
                </a:lnTo>
                <a:lnTo>
                  <a:pt x="276" y="377"/>
                </a:lnTo>
                <a:lnTo>
                  <a:pt x="292" y="380"/>
                </a:lnTo>
                <a:lnTo>
                  <a:pt x="319" y="378"/>
                </a:lnTo>
              </a:path>
            </a:pathLst>
          </a:custGeom>
          <a:solidFill>
            <a:srgbClr val="C00000"/>
          </a:solidFill>
          <a:ln w="12700">
            <a:solidFill>
              <a:schemeClr val="tx1"/>
            </a:solidFill>
            <a:round/>
            <a:headEnd/>
            <a:tailEnd/>
          </a:ln>
        </p:spPr>
        <p:txBody>
          <a:bodyPr/>
          <a:lstStyle/>
          <a:p>
            <a:endParaRPr lang="es-ES" dirty="0">
              <a:solidFill>
                <a:srgbClr val="C00000"/>
              </a:solidFill>
            </a:endParaRPr>
          </a:p>
        </p:txBody>
      </p:sp>
      <p:sp>
        <p:nvSpPr>
          <p:cNvPr id="15506" name="Freeform 134"/>
          <p:cNvSpPr>
            <a:spLocks/>
          </p:cNvSpPr>
          <p:nvPr/>
        </p:nvSpPr>
        <p:spPr bwMode="auto">
          <a:xfrm>
            <a:off x="3432239" y="2822662"/>
            <a:ext cx="303038" cy="470108"/>
          </a:xfrm>
          <a:custGeom>
            <a:avLst/>
            <a:gdLst>
              <a:gd name="T0" fmla="*/ 0 w 473"/>
              <a:gd name="T1" fmla="*/ 0 h 775"/>
              <a:gd name="T2" fmla="*/ 0 w 473"/>
              <a:gd name="T3" fmla="*/ 0 h 775"/>
              <a:gd name="T4" fmla="*/ 0 w 473"/>
              <a:gd name="T5" fmla="*/ 0 h 775"/>
              <a:gd name="T6" fmla="*/ 0 w 473"/>
              <a:gd name="T7" fmla="*/ 0 h 775"/>
              <a:gd name="T8" fmla="*/ 0 w 473"/>
              <a:gd name="T9" fmla="*/ 0 h 775"/>
              <a:gd name="T10" fmla="*/ 0 w 473"/>
              <a:gd name="T11" fmla="*/ 0 h 775"/>
              <a:gd name="T12" fmla="*/ 0 w 473"/>
              <a:gd name="T13" fmla="*/ 0 h 775"/>
              <a:gd name="T14" fmla="*/ 0 w 473"/>
              <a:gd name="T15" fmla="*/ 0 h 775"/>
              <a:gd name="T16" fmla="*/ 0 w 473"/>
              <a:gd name="T17" fmla="*/ 0 h 775"/>
              <a:gd name="T18" fmla="*/ 0 w 473"/>
              <a:gd name="T19" fmla="*/ 0 h 775"/>
              <a:gd name="T20" fmla="*/ 0 w 473"/>
              <a:gd name="T21" fmla="*/ 0 h 775"/>
              <a:gd name="T22" fmla="*/ 0 w 473"/>
              <a:gd name="T23" fmla="*/ 0 h 775"/>
              <a:gd name="T24" fmla="*/ 0 w 473"/>
              <a:gd name="T25" fmla="*/ 0 h 775"/>
              <a:gd name="T26" fmla="*/ 0 w 473"/>
              <a:gd name="T27" fmla="*/ 0 h 775"/>
              <a:gd name="T28" fmla="*/ 0 w 473"/>
              <a:gd name="T29" fmla="*/ 0 h 775"/>
              <a:gd name="T30" fmla="*/ 0 w 473"/>
              <a:gd name="T31" fmla="*/ 0 h 775"/>
              <a:gd name="T32" fmla="*/ 0 w 473"/>
              <a:gd name="T33" fmla="*/ 0 h 775"/>
              <a:gd name="T34" fmla="*/ 0 w 473"/>
              <a:gd name="T35" fmla="*/ 0 h 775"/>
              <a:gd name="T36" fmla="*/ 0 w 473"/>
              <a:gd name="T37" fmla="*/ 0 h 775"/>
              <a:gd name="T38" fmla="*/ 0 w 473"/>
              <a:gd name="T39" fmla="*/ 0 h 775"/>
              <a:gd name="T40" fmla="*/ 0 w 473"/>
              <a:gd name="T41" fmla="*/ 0 h 775"/>
              <a:gd name="T42" fmla="*/ 0 w 473"/>
              <a:gd name="T43" fmla="*/ 0 h 775"/>
              <a:gd name="T44" fmla="*/ 0 w 473"/>
              <a:gd name="T45" fmla="*/ 0 h 775"/>
              <a:gd name="T46" fmla="*/ 0 w 473"/>
              <a:gd name="T47" fmla="*/ 0 h 775"/>
              <a:gd name="T48" fmla="*/ 0 w 473"/>
              <a:gd name="T49" fmla="*/ 0 h 775"/>
              <a:gd name="T50" fmla="*/ 0 w 473"/>
              <a:gd name="T51" fmla="*/ 0 h 775"/>
              <a:gd name="T52" fmla="*/ 0 w 473"/>
              <a:gd name="T53" fmla="*/ 0 h 775"/>
              <a:gd name="T54" fmla="*/ 0 w 473"/>
              <a:gd name="T55" fmla="*/ 0 h 775"/>
              <a:gd name="T56" fmla="*/ 0 w 473"/>
              <a:gd name="T57" fmla="*/ 0 h 775"/>
              <a:gd name="T58" fmla="*/ 0 w 473"/>
              <a:gd name="T59" fmla="*/ 0 h 775"/>
              <a:gd name="T60" fmla="*/ 0 w 473"/>
              <a:gd name="T61" fmla="*/ 0 h 775"/>
              <a:gd name="T62" fmla="*/ 0 w 473"/>
              <a:gd name="T63" fmla="*/ 0 h 775"/>
              <a:gd name="T64" fmla="*/ 0 w 473"/>
              <a:gd name="T65" fmla="*/ 0 h 775"/>
              <a:gd name="T66" fmla="*/ 0 w 473"/>
              <a:gd name="T67" fmla="*/ 0 h 775"/>
              <a:gd name="T68" fmla="*/ 0 w 473"/>
              <a:gd name="T69" fmla="*/ 0 h 775"/>
              <a:gd name="T70" fmla="*/ 0 w 473"/>
              <a:gd name="T71" fmla="*/ 0 h 775"/>
              <a:gd name="T72" fmla="*/ 0 w 473"/>
              <a:gd name="T73" fmla="*/ 0 h 775"/>
              <a:gd name="T74" fmla="*/ 0 w 473"/>
              <a:gd name="T75" fmla="*/ 0 h 775"/>
              <a:gd name="T76" fmla="*/ 0 w 473"/>
              <a:gd name="T77" fmla="*/ 0 h 775"/>
              <a:gd name="T78" fmla="*/ 0 w 473"/>
              <a:gd name="T79" fmla="*/ 0 h 775"/>
              <a:gd name="T80" fmla="*/ 0 w 473"/>
              <a:gd name="T81" fmla="*/ 0 h 775"/>
              <a:gd name="T82" fmla="*/ 0 w 473"/>
              <a:gd name="T83" fmla="*/ 0 h 775"/>
              <a:gd name="T84" fmla="*/ 0 w 473"/>
              <a:gd name="T85" fmla="*/ 0 h 775"/>
              <a:gd name="T86" fmla="*/ 0 w 473"/>
              <a:gd name="T87" fmla="*/ 0 h 775"/>
              <a:gd name="T88" fmla="*/ 0 w 473"/>
              <a:gd name="T89" fmla="*/ 0 h 775"/>
              <a:gd name="T90" fmla="*/ 0 w 473"/>
              <a:gd name="T91" fmla="*/ 0 h 775"/>
              <a:gd name="T92" fmla="*/ 0 w 473"/>
              <a:gd name="T93" fmla="*/ 0 h 775"/>
              <a:gd name="T94" fmla="*/ 0 w 473"/>
              <a:gd name="T95" fmla="*/ 0 h 775"/>
              <a:gd name="T96" fmla="*/ 0 w 473"/>
              <a:gd name="T97" fmla="*/ 0 h 775"/>
              <a:gd name="T98" fmla="*/ 0 w 473"/>
              <a:gd name="T99" fmla="*/ 0 h 775"/>
              <a:gd name="T100" fmla="*/ 0 w 473"/>
              <a:gd name="T101" fmla="*/ 0 h 775"/>
              <a:gd name="T102" fmla="*/ 0 w 473"/>
              <a:gd name="T103" fmla="*/ 0 h 775"/>
              <a:gd name="T104" fmla="*/ 0 w 473"/>
              <a:gd name="T105" fmla="*/ 0 h 775"/>
              <a:gd name="T106" fmla="*/ 0 w 473"/>
              <a:gd name="T107" fmla="*/ 0 h 775"/>
              <a:gd name="T108" fmla="*/ 0 w 473"/>
              <a:gd name="T109" fmla="*/ 0 h 775"/>
              <a:gd name="T110" fmla="*/ 0 w 473"/>
              <a:gd name="T111" fmla="*/ 0 h 775"/>
              <a:gd name="T112" fmla="*/ 0 w 473"/>
              <a:gd name="T113" fmla="*/ 0 h 775"/>
              <a:gd name="T114" fmla="*/ 0 w 473"/>
              <a:gd name="T115" fmla="*/ 0 h 775"/>
              <a:gd name="T116" fmla="*/ 0 w 473"/>
              <a:gd name="T117" fmla="*/ 0 h 775"/>
              <a:gd name="T118" fmla="*/ 0 w 473"/>
              <a:gd name="T119" fmla="*/ 0 h 775"/>
              <a:gd name="T120" fmla="*/ 0 w 473"/>
              <a:gd name="T121" fmla="*/ 0 h 7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3"/>
              <a:gd name="T184" fmla="*/ 0 h 775"/>
              <a:gd name="T185" fmla="*/ 473 w 473"/>
              <a:gd name="T186" fmla="*/ 775 h 7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3" h="775">
                <a:moveTo>
                  <a:pt x="116" y="0"/>
                </a:moveTo>
                <a:lnTo>
                  <a:pt x="181" y="3"/>
                </a:lnTo>
                <a:lnTo>
                  <a:pt x="201" y="7"/>
                </a:lnTo>
                <a:lnTo>
                  <a:pt x="229" y="15"/>
                </a:lnTo>
                <a:lnTo>
                  <a:pt x="240" y="26"/>
                </a:lnTo>
                <a:lnTo>
                  <a:pt x="286" y="89"/>
                </a:lnTo>
                <a:lnTo>
                  <a:pt x="305" y="109"/>
                </a:lnTo>
                <a:lnTo>
                  <a:pt x="328" y="131"/>
                </a:lnTo>
                <a:lnTo>
                  <a:pt x="341" y="155"/>
                </a:lnTo>
                <a:lnTo>
                  <a:pt x="352" y="183"/>
                </a:lnTo>
                <a:lnTo>
                  <a:pt x="372" y="209"/>
                </a:lnTo>
                <a:lnTo>
                  <a:pt x="379" y="217"/>
                </a:lnTo>
                <a:lnTo>
                  <a:pt x="392" y="228"/>
                </a:lnTo>
                <a:lnTo>
                  <a:pt x="415" y="244"/>
                </a:lnTo>
                <a:lnTo>
                  <a:pt x="402" y="251"/>
                </a:lnTo>
                <a:lnTo>
                  <a:pt x="387" y="313"/>
                </a:lnTo>
                <a:lnTo>
                  <a:pt x="379" y="338"/>
                </a:lnTo>
                <a:lnTo>
                  <a:pt x="361" y="357"/>
                </a:lnTo>
                <a:lnTo>
                  <a:pt x="344" y="368"/>
                </a:lnTo>
                <a:lnTo>
                  <a:pt x="325" y="371"/>
                </a:lnTo>
                <a:lnTo>
                  <a:pt x="314" y="391"/>
                </a:lnTo>
                <a:lnTo>
                  <a:pt x="325" y="415"/>
                </a:lnTo>
                <a:lnTo>
                  <a:pt x="334" y="442"/>
                </a:lnTo>
                <a:lnTo>
                  <a:pt x="334" y="481"/>
                </a:lnTo>
                <a:lnTo>
                  <a:pt x="364" y="523"/>
                </a:lnTo>
                <a:lnTo>
                  <a:pt x="410" y="559"/>
                </a:lnTo>
                <a:lnTo>
                  <a:pt x="435" y="593"/>
                </a:lnTo>
                <a:lnTo>
                  <a:pt x="442" y="640"/>
                </a:lnTo>
                <a:lnTo>
                  <a:pt x="473" y="659"/>
                </a:lnTo>
                <a:lnTo>
                  <a:pt x="406" y="698"/>
                </a:lnTo>
                <a:lnTo>
                  <a:pt x="352" y="757"/>
                </a:lnTo>
                <a:lnTo>
                  <a:pt x="321" y="775"/>
                </a:lnTo>
                <a:lnTo>
                  <a:pt x="255" y="775"/>
                </a:lnTo>
                <a:lnTo>
                  <a:pt x="197" y="760"/>
                </a:lnTo>
                <a:lnTo>
                  <a:pt x="178" y="732"/>
                </a:lnTo>
                <a:lnTo>
                  <a:pt x="159" y="663"/>
                </a:lnTo>
                <a:lnTo>
                  <a:pt x="143" y="627"/>
                </a:lnTo>
                <a:lnTo>
                  <a:pt x="120" y="608"/>
                </a:lnTo>
                <a:lnTo>
                  <a:pt x="123" y="582"/>
                </a:lnTo>
                <a:lnTo>
                  <a:pt x="138" y="542"/>
                </a:lnTo>
                <a:lnTo>
                  <a:pt x="146" y="496"/>
                </a:lnTo>
                <a:lnTo>
                  <a:pt x="131" y="450"/>
                </a:lnTo>
                <a:lnTo>
                  <a:pt x="128" y="407"/>
                </a:lnTo>
                <a:lnTo>
                  <a:pt x="108" y="380"/>
                </a:lnTo>
                <a:lnTo>
                  <a:pt x="77" y="380"/>
                </a:lnTo>
                <a:lnTo>
                  <a:pt x="42" y="361"/>
                </a:lnTo>
                <a:lnTo>
                  <a:pt x="23" y="302"/>
                </a:lnTo>
                <a:lnTo>
                  <a:pt x="26" y="260"/>
                </a:lnTo>
                <a:lnTo>
                  <a:pt x="19" y="228"/>
                </a:lnTo>
                <a:lnTo>
                  <a:pt x="0" y="209"/>
                </a:lnTo>
                <a:lnTo>
                  <a:pt x="19" y="190"/>
                </a:lnTo>
                <a:lnTo>
                  <a:pt x="77" y="186"/>
                </a:lnTo>
                <a:lnTo>
                  <a:pt x="97" y="166"/>
                </a:lnTo>
                <a:lnTo>
                  <a:pt x="39" y="150"/>
                </a:lnTo>
                <a:lnTo>
                  <a:pt x="26" y="117"/>
                </a:lnTo>
                <a:lnTo>
                  <a:pt x="34" y="92"/>
                </a:lnTo>
                <a:lnTo>
                  <a:pt x="62" y="81"/>
                </a:lnTo>
                <a:lnTo>
                  <a:pt x="92" y="73"/>
                </a:lnTo>
                <a:lnTo>
                  <a:pt x="108" y="59"/>
                </a:lnTo>
                <a:lnTo>
                  <a:pt x="112" y="15"/>
                </a:lnTo>
                <a:lnTo>
                  <a:pt x="116"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grpSp>
        <p:nvGrpSpPr>
          <p:cNvPr id="3" name="Group 163"/>
          <p:cNvGrpSpPr>
            <a:grpSpLocks/>
          </p:cNvGrpSpPr>
          <p:nvPr/>
        </p:nvGrpSpPr>
        <p:grpSpPr bwMode="auto">
          <a:xfrm>
            <a:off x="2051513" y="2641077"/>
            <a:ext cx="3233066" cy="2697568"/>
            <a:chOff x="1652" y="2093"/>
            <a:chExt cx="1611" cy="1337"/>
          </a:xfrm>
          <a:solidFill>
            <a:schemeClr val="bg1">
              <a:lumMod val="85000"/>
            </a:schemeClr>
          </a:solidFill>
        </p:grpSpPr>
        <p:sp>
          <p:nvSpPr>
            <p:cNvPr id="15500" name="Freeform 137"/>
            <p:cNvSpPr>
              <a:spLocks/>
            </p:cNvSpPr>
            <p:nvPr/>
          </p:nvSpPr>
          <p:spPr bwMode="auto">
            <a:xfrm>
              <a:off x="1652" y="2201"/>
              <a:ext cx="165" cy="60"/>
            </a:xfrm>
            <a:custGeom>
              <a:avLst/>
              <a:gdLst>
                <a:gd name="T0" fmla="*/ 0 w 514"/>
                <a:gd name="T1" fmla="*/ 0 h 200"/>
                <a:gd name="T2" fmla="*/ 0 w 514"/>
                <a:gd name="T3" fmla="*/ 0 h 200"/>
                <a:gd name="T4" fmla="*/ 0 w 514"/>
                <a:gd name="T5" fmla="*/ 0 h 200"/>
                <a:gd name="T6" fmla="*/ 0 w 514"/>
                <a:gd name="T7" fmla="*/ 0 h 200"/>
                <a:gd name="T8" fmla="*/ 0 w 514"/>
                <a:gd name="T9" fmla="*/ 0 h 200"/>
                <a:gd name="T10" fmla="*/ 0 w 514"/>
                <a:gd name="T11" fmla="*/ 0 h 200"/>
                <a:gd name="T12" fmla="*/ 0 w 514"/>
                <a:gd name="T13" fmla="*/ 0 h 200"/>
                <a:gd name="T14" fmla="*/ 0 w 514"/>
                <a:gd name="T15" fmla="*/ 0 h 200"/>
                <a:gd name="T16" fmla="*/ 0 w 514"/>
                <a:gd name="T17" fmla="*/ 0 h 200"/>
                <a:gd name="T18" fmla="*/ 0 w 514"/>
                <a:gd name="T19" fmla="*/ 0 h 200"/>
                <a:gd name="T20" fmla="*/ 0 w 514"/>
                <a:gd name="T21" fmla="*/ 0 h 200"/>
                <a:gd name="T22" fmla="*/ 0 w 514"/>
                <a:gd name="T23" fmla="*/ 0 h 200"/>
                <a:gd name="T24" fmla="*/ 0 w 514"/>
                <a:gd name="T25" fmla="*/ 0 h 200"/>
                <a:gd name="T26" fmla="*/ 0 w 514"/>
                <a:gd name="T27" fmla="*/ 0 h 200"/>
                <a:gd name="T28" fmla="*/ 0 w 514"/>
                <a:gd name="T29" fmla="*/ 0 h 200"/>
                <a:gd name="T30" fmla="*/ 0 w 514"/>
                <a:gd name="T31" fmla="*/ 0 h 200"/>
                <a:gd name="T32" fmla="*/ 0 w 514"/>
                <a:gd name="T33" fmla="*/ 0 h 200"/>
                <a:gd name="T34" fmla="*/ 0 w 514"/>
                <a:gd name="T35" fmla="*/ 0 h 200"/>
                <a:gd name="T36" fmla="*/ 0 w 514"/>
                <a:gd name="T37" fmla="*/ 0 h 200"/>
                <a:gd name="T38" fmla="*/ 0 w 514"/>
                <a:gd name="T39" fmla="*/ 0 h 200"/>
                <a:gd name="T40" fmla="*/ 0 w 514"/>
                <a:gd name="T41" fmla="*/ 0 h 200"/>
                <a:gd name="T42" fmla="*/ 0 w 514"/>
                <a:gd name="T43" fmla="*/ 0 h 200"/>
                <a:gd name="T44" fmla="*/ 0 w 514"/>
                <a:gd name="T45" fmla="*/ 0 h 200"/>
                <a:gd name="T46" fmla="*/ 0 w 514"/>
                <a:gd name="T47" fmla="*/ 0 h 200"/>
                <a:gd name="T48" fmla="*/ 0 w 514"/>
                <a:gd name="T49" fmla="*/ 0 h 200"/>
                <a:gd name="T50" fmla="*/ 0 w 514"/>
                <a:gd name="T51" fmla="*/ 0 h 200"/>
                <a:gd name="T52" fmla="*/ 0 w 514"/>
                <a:gd name="T53" fmla="*/ 0 h 200"/>
                <a:gd name="T54" fmla="*/ 0 w 514"/>
                <a:gd name="T55" fmla="*/ 0 h 200"/>
                <a:gd name="T56" fmla="*/ 0 w 514"/>
                <a:gd name="T57" fmla="*/ 0 h 200"/>
                <a:gd name="T58" fmla="*/ 0 w 514"/>
                <a:gd name="T59" fmla="*/ 0 h 200"/>
                <a:gd name="T60" fmla="*/ 0 w 514"/>
                <a:gd name="T61" fmla="*/ 0 h 200"/>
                <a:gd name="T62" fmla="*/ 0 w 514"/>
                <a:gd name="T63" fmla="*/ 0 h 200"/>
                <a:gd name="T64" fmla="*/ 0 w 514"/>
                <a:gd name="T65" fmla="*/ 0 h 200"/>
                <a:gd name="T66" fmla="*/ 0 w 514"/>
                <a:gd name="T67" fmla="*/ 0 h 200"/>
                <a:gd name="T68" fmla="*/ 0 w 514"/>
                <a:gd name="T69" fmla="*/ 0 h 200"/>
                <a:gd name="T70" fmla="*/ 0 w 514"/>
                <a:gd name="T71" fmla="*/ 0 h 200"/>
                <a:gd name="T72" fmla="*/ 0 w 514"/>
                <a:gd name="T73" fmla="*/ 0 h 200"/>
                <a:gd name="T74" fmla="*/ 0 w 514"/>
                <a:gd name="T75" fmla="*/ 0 h 200"/>
                <a:gd name="T76" fmla="*/ 0 w 514"/>
                <a:gd name="T77" fmla="*/ 0 h 200"/>
                <a:gd name="T78" fmla="*/ 0 w 514"/>
                <a:gd name="T79" fmla="*/ 0 h 200"/>
                <a:gd name="T80" fmla="*/ 0 w 514"/>
                <a:gd name="T81" fmla="*/ 0 h 200"/>
                <a:gd name="T82" fmla="*/ 0 w 514"/>
                <a:gd name="T83" fmla="*/ 0 h 200"/>
                <a:gd name="T84" fmla="*/ 0 w 514"/>
                <a:gd name="T85" fmla="*/ 0 h 200"/>
                <a:gd name="T86" fmla="*/ 0 w 514"/>
                <a:gd name="T87" fmla="*/ 0 h 200"/>
                <a:gd name="T88" fmla="*/ 0 w 514"/>
                <a:gd name="T89" fmla="*/ 0 h 200"/>
                <a:gd name="T90" fmla="*/ 0 w 514"/>
                <a:gd name="T91" fmla="*/ 0 h 200"/>
                <a:gd name="T92" fmla="*/ 0 w 514"/>
                <a:gd name="T93" fmla="*/ 0 h 200"/>
                <a:gd name="T94" fmla="*/ 0 w 514"/>
                <a:gd name="T95" fmla="*/ 0 h 200"/>
                <a:gd name="T96" fmla="*/ 0 w 514"/>
                <a:gd name="T97" fmla="*/ 0 h 200"/>
                <a:gd name="T98" fmla="*/ 0 w 514"/>
                <a:gd name="T99" fmla="*/ 0 h 200"/>
                <a:gd name="T100" fmla="*/ 0 w 514"/>
                <a:gd name="T101" fmla="*/ 0 h 200"/>
                <a:gd name="T102" fmla="*/ 0 w 514"/>
                <a:gd name="T103" fmla="*/ 0 h 200"/>
                <a:gd name="T104" fmla="*/ 0 w 514"/>
                <a:gd name="T105" fmla="*/ 0 h 200"/>
                <a:gd name="T106" fmla="*/ 0 w 514"/>
                <a:gd name="T107" fmla="*/ 0 h 200"/>
                <a:gd name="T108" fmla="*/ 0 w 514"/>
                <a:gd name="T109" fmla="*/ 0 h 200"/>
                <a:gd name="T110" fmla="*/ 0 w 514"/>
                <a:gd name="T111" fmla="*/ 0 h 200"/>
                <a:gd name="T112" fmla="*/ 0 w 514"/>
                <a:gd name="T113" fmla="*/ 0 h 200"/>
                <a:gd name="T114" fmla="*/ 0 w 514"/>
                <a:gd name="T115" fmla="*/ 0 h 200"/>
                <a:gd name="T116" fmla="*/ 0 w 514"/>
                <a:gd name="T117" fmla="*/ 0 h 200"/>
                <a:gd name="T118" fmla="*/ 0 w 514"/>
                <a:gd name="T119" fmla="*/ 0 h 200"/>
                <a:gd name="T120" fmla="*/ 0 w 514"/>
                <a:gd name="T121" fmla="*/ 0 h 200"/>
                <a:gd name="T122" fmla="*/ 0 w 514"/>
                <a:gd name="T123" fmla="*/ 0 h 200"/>
                <a:gd name="T124" fmla="*/ 0 w 514"/>
                <a:gd name="T125" fmla="*/ 0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4"/>
                <a:gd name="T190" fmla="*/ 0 h 200"/>
                <a:gd name="T191" fmla="*/ 514 w 514"/>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4" h="200">
                  <a:moveTo>
                    <a:pt x="24" y="17"/>
                  </a:moveTo>
                  <a:lnTo>
                    <a:pt x="64" y="44"/>
                  </a:lnTo>
                  <a:lnTo>
                    <a:pt x="85" y="75"/>
                  </a:lnTo>
                  <a:lnTo>
                    <a:pt x="112" y="73"/>
                  </a:lnTo>
                  <a:lnTo>
                    <a:pt x="144" y="81"/>
                  </a:lnTo>
                  <a:lnTo>
                    <a:pt x="197" y="66"/>
                  </a:lnTo>
                  <a:lnTo>
                    <a:pt x="221" y="43"/>
                  </a:lnTo>
                  <a:lnTo>
                    <a:pt x="248" y="32"/>
                  </a:lnTo>
                  <a:lnTo>
                    <a:pt x="272" y="14"/>
                  </a:lnTo>
                  <a:lnTo>
                    <a:pt x="300" y="3"/>
                  </a:lnTo>
                  <a:lnTo>
                    <a:pt x="328" y="8"/>
                  </a:lnTo>
                  <a:lnTo>
                    <a:pt x="369" y="0"/>
                  </a:lnTo>
                  <a:lnTo>
                    <a:pt x="440" y="28"/>
                  </a:lnTo>
                  <a:lnTo>
                    <a:pt x="491" y="57"/>
                  </a:lnTo>
                  <a:lnTo>
                    <a:pt x="507" y="63"/>
                  </a:lnTo>
                  <a:lnTo>
                    <a:pt x="514" y="72"/>
                  </a:lnTo>
                  <a:lnTo>
                    <a:pt x="510" y="77"/>
                  </a:lnTo>
                  <a:lnTo>
                    <a:pt x="486" y="85"/>
                  </a:lnTo>
                  <a:lnTo>
                    <a:pt x="489" y="99"/>
                  </a:lnTo>
                  <a:lnTo>
                    <a:pt x="507" y="116"/>
                  </a:lnTo>
                  <a:lnTo>
                    <a:pt x="510" y="134"/>
                  </a:lnTo>
                  <a:lnTo>
                    <a:pt x="505" y="150"/>
                  </a:lnTo>
                  <a:lnTo>
                    <a:pt x="487" y="150"/>
                  </a:lnTo>
                  <a:lnTo>
                    <a:pt x="461" y="146"/>
                  </a:lnTo>
                  <a:lnTo>
                    <a:pt x="432" y="150"/>
                  </a:lnTo>
                  <a:lnTo>
                    <a:pt x="424" y="132"/>
                  </a:lnTo>
                  <a:lnTo>
                    <a:pt x="421" y="109"/>
                  </a:lnTo>
                  <a:lnTo>
                    <a:pt x="434" y="87"/>
                  </a:lnTo>
                  <a:lnTo>
                    <a:pt x="443" y="75"/>
                  </a:lnTo>
                  <a:lnTo>
                    <a:pt x="442" y="72"/>
                  </a:lnTo>
                  <a:lnTo>
                    <a:pt x="420" y="60"/>
                  </a:lnTo>
                  <a:lnTo>
                    <a:pt x="371" y="58"/>
                  </a:lnTo>
                  <a:lnTo>
                    <a:pt x="355" y="51"/>
                  </a:lnTo>
                  <a:lnTo>
                    <a:pt x="322" y="46"/>
                  </a:lnTo>
                  <a:lnTo>
                    <a:pt x="297" y="47"/>
                  </a:lnTo>
                  <a:lnTo>
                    <a:pt x="289" y="53"/>
                  </a:lnTo>
                  <a:lnTo>
                    <a:pt x="289" y="74"/>
                  </a:lnTo>
                  <a:lnTo>
                    <a:pt x="287" y="87"/>
                  </a:lnTo>
                  <a:lnTo>
                    <a:pt x="256" y="102"/>
                  </a:lnTo>
                  <a:lnTo>
                    <a:pt x="252" y="118"/>
                  </a:lnTo>
                  <a:lnTo>
                    <a:pt x="284" y="142"/>
                  </a:lnTo>
                  <a:lnTo>
                    <a:pt x="292" y="165"/>
                  </a:lnTo>
                  <a:lnTo>
                    <a:pt x="284" y="186"/>
                  </a:lnTo>
                  <a:lnTo>
                    <a:pt x="255" y="200"/>
                  </a:lnTo>
                  <a:lnTo>
                    <a:pt x="227" y="185"/>
                  </a:lnTo>
                  <a:lnTo>
                    <a:pt x="200" y="156"/>
                  </a:lnTo>
                  <a:lnTo>
                    <a:pt x="181" y="159"/>
                  </a:lnTo>
                  <a:lnTo>
                    <a:pt x="174" y="166"/>
                  </a:lnTo>
                  <a:lnTo>
                    <a:pt x="134" y="140"/>
                  </a:lnTo>
                  <a:lnTo>
                    <a:pt x="98" y="124"/>
                  </a:lnTo>
                  <a:lnTo>
                    <a:pt x="85" y="126"/>
                  </a:lnTo>
                  <a:lnTo>
                    <a:pt x="58" y="140"/>
                  </a:lnTo>
                  <a:lnTo>
                    <a:pt x="43" y="158"/>
                  </a:lnTo>
                  <a:lnTo>
                    <a:pt x="31" y="165"/>
                  </a:lnTo>
                  <a:lnTo>
                    <a:pt x="19" y="158"/>
                  </a:lnTo>
                  <a:lnTo>
                    <a:pt x="8" y="132"/>
                  </a:lnTo>
                  <a:lnTo>
                    <a:pt x="7" y="107"/>
                  </a:lnTo>
                  <a:lnTo>
                    <a:pt x="12" y="99"/>
                  </a:lnTo>
                  <a:lnTo>
                    <a:pt x="20" y="90"/>
                  </a:lnTo>
                  <a:lnTo>
                    <a:pt x="17" y="77"/>
                  </a:lnTo>
                  <a:lnTo>
                    <a:pt x="0" y="61"/>
                  </a:lnTo>
                  <a:lnTo>
                    <a:pt x="19" y="25"/>
                  </a:lnTo>
                  <a:lnTo>
                    <a:pt x="24" y="17"/>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501" name="Freeform 138"/>
            <p:cNvSpPr>
              <a:spLocks/>
            </p:cNvSpPr>
            <p:nvPr/>
          </p:nvSpPr>
          <p:spPr bwMode="auto">
            <a:xfrm>
              <a:off x="1936" y="2093"/>
              <a:ext cx="440" cy="367"/>
            </a:xfrm>
            <a:custGeom>
              <a:avLst/>
              <a:gdLst>
                <a:gd name="T0" fmla="*/ 0 w 1372"/>
                <a:gd name="T1" fmla="*/ 0 h 1225"/>
                <a:gd name="T2" fmla="*/ 0 w 1372"/>
                <a:gd name="T3" fmla="*/ 0 h 1225"/>
                <a:gd name="T4" fmla="*/ 0 w 1372"/>
                <a:gd name="T5" fmla="*/ 0 h 1225"/>
                <a:gd name="T6" fmla="*/ 0 w 1372"/>
                <a:gd name="T7" fmla="*/ 0 h 1225"/>
                <a:gd name="T8" fmla="*/ 0 w 1372"/>
                <a:gd name="T9" fmla="*/ 0 h 1225"/>
                <a:gd name="T10" fmla="*/ 0 w 1372"/>
                <a:gd name="T11" fmla="*/ 0 h 1225"/>
                <a:gd name="T12" fmla="*/ 0 w 1372"/>
                <a:gd name="T13" fmla="*/ 0 h 1225"/>
                <a:gd name="T14" fmla="*/ 0 w 1372"/>
                <a:gd name="T15" fmla="*/ 0 h 1225"/>
                <a:gd name="T16" fmla="*/ 0 w 1372"/>
                <a:gd name="T17" fmla="*/ 0 h 1225"/>
                <a:gd name="T18" fmla="*/ 0 w 1372"/>
                <a:gd name="T19" fmla="*/ 0 h 1225"/>
                <a:gd name="T20" fmla="*/ 0 w 1372"/>
                <a:gd name="T21" fmla="*/ 0 h 1225"/>
                <a:gd name="T22" fmla="*/ 0 w 1372"/>
                <a:gd name="T23" fmla="*/ 0 h 1225"/>
                <a:gd name="T24" fmla="*/ 0 w 1372"/>
                <a:gd name="T25" fmla="*/ 0 h 1225"/>
                <a:gd name="T26" fmla="*/ 0 w 1372"/>
                <a:gd name="T27" fmla="*/ 0 h 1225"/>
                <a:gd name="T28" fmla="*/ 0 w 1372"/>
                <a:gd name="T29" fmla="*/ 0 h 1225"/>
                <a:gd name="T30" fmla="*/ 0 w 1372"/>
                <a:gd name="T31" fmla="*/ 0 h 1225"/>
                <a:gd name="T32" fmla="*/ 0 w 1372"/>
                <a:gd name="T33" fmla="*/ 0 h 1225"/>
                <a:gd name="T34" fmla="*/ 0 w 1372"/>
                <a:gd name="T35" fmla="*/ 0 h 1225"/>
                <a:gd name="T36" fmla="*/ 0 w 1372"/>
                <a:gd name="T37" fmla="*/ 0 h 1225"/>
                <a:gd name="T38" fmla="*/ 0 w 1372"/>
                <a:gd name="T39" fmla="*/ 0 h 1225"/>
                <a:gd name="T40" fmla="*/ 0 w 1372"/>
                <a:gd name="T41" fmla="*/ 0 h 1225"/>
                <a:gd name="T42" fmla="*/ 0 w 1372"/>
                <a:gd name="T43" fmla="*/ 0 h 1225"/>
                <a:gd name="T44" fmla="*/ 0 w 1372"/>
                <a:gd name="T45" fmla="*/ 0 h 1225"/>
                <a:gd name="T46" fmla="*/ 0 w 1372"/>
                <a:gd name="T47" fmla="*/ 0 h 1225"/>
                <a:gd name="T48" fmla="*/ 0 w 1372"/>
                <a:gd name="T49" fmla="*/ 0 h 1225"/>
                <a:gd name="T50" fmla="*/ 0 w 1372"/>
                <a:gd name="T51" fmla="*/ 0 h 1225"/>
                <a:gd name="T52" fmla="*/ 0 w 1372"/>
                <a:gd name="T53" fmla="*/ 0 h 1225"/>
                <a:gd name="T54" fmla="*/ 0 w 1372"/>
                <a:gd name="T55" fmla="*/ 0 h 1225"/>
                <a:gd name="T56" fmla="*/ 0 w 1372"/>
                <a:gd name="T57" fmla="*/ 0 h 1225"/>
                <a:gd name="T58" fmla="*/ 0 w 1372"/>
                <a:gd name="T59" fmla="*/ 0 h 1225"/>
                <a:gd name="T60" fmla="*/ 0 w 1372"/>
                <a:gd name="T61" fmla="*/ 0 h 1225"/>
                <a:gd name="T62" fmla="*/ 0 w 1372"/>
                <a:gd name="T63" fmla="*/ 0 h 1225"/>
                <a:gd name="T64" fmla="*/ 0 w 1372"/>
                <a:gd name="T65" fmla="*/ 0 h 1225"/>
                <a:gd name="T66" fmla="*/ 0 w 1372"/>
                <a:gd name="T67" fmla="*/ 0 h 1225"/>
                <a:gd name="T68" fmla="*/ 0 w 1372"/>
                <a:gd name="T69" fmla="*/ 0 h 1225"/>
                <a:gd name="T70" fmla="*/ 0 w 1372"/>
                <a:gd name="T71" fmla="*/ 0 h 1225"/>
                <a:gd name="T72" fmla="*/ 0 w 1372"/>
                <a:gd name="T73" fmla="*/ 0 h 1225"/>
                <a:gd name="T74" fmla="*/ 0 w 1372"/>
                <a:gd name="T75" fmla="*/ 0 h 1225"/>
                <a:gd name="T76" fmla="*/ 0 w 1372"/>
                <a:gd name="T77" fmla="*/ 0 h 1225"/>
                <a:gd name="T78" fmla="*/ 0 w 1372"/>
                <a:gd name="T79" fmla="*/ 0 h 1225"/>
                <a:gd name="T80" fmla="*/ 0 w 1372"/>
                <a:gd name="T81" fmla="*/ 0 h 1225"/>
                <a:gd name="T82" fmla="*/ 0 w 1372"/>
                <a:gd name="T83" fmla="*/ 0 h 1225"/>
                <a:gd name="T84" fmla="*/ 0 w 1372"/>
                <a:gd name="T85" fmla="*/ 0 h 1225"/>
                <a:gd name="T86" fmla="*/ 0 w 1372"/>
                <a:gd name="T87" fmla="*/ 0 h 1225"/>
                <a:gd name="T88" fmla="*/ 0 w 1372"/>
                <a:gd name="T89" fmla="*/ 0 h 1225"/>
                <a:gd name="T90" fmla="*/ 0 w 1372"/>
                <a:gd name="T91" fmla="*/ 0 h 1225"/>
                <a:gd name="T92" fmla="*/ 0 w 1372"/>
                <a:gd name="T93" fmla="*/ 0 h 1225"/>
                <a:gd name="T94" fmla="*/ 0 w 1372"/>
                <a:gd name="T95" fmla="*/ 0 h 1225"/>
                <a:gd name="T96" fmla="*/ 0 w 1372"/>
                <a:gd name="T97" fmla="*/ 0 h 1225"/>
                <a:gd name="T98" fmla="*/ 0 w 1372"/>
                <a:gd name="T99" fmla="*/ 0 h 1225"/>
                <a:gd name="T100" fmla="*/ 0 w 1372"/>
                <a:gd name="T101" fmla="*/ 0 h 1225"/>
                <a:gd name="T102" fmla="*/ 0 w 1372"/>
                <a:gd name="T103" fmla="*/ 0 h 1225"/>
                <a:gd name="T104" fmla="*/ 0 w 1372"/>
                <a:gd name="T105" fmla="*/ 0 h 1225"/>
                <a:gd name="T106" fmla="*/ 0 w 1372"/>
                <a:gd name="T107" fmla="*/ 0 h 1225"/>
                <a:gd name="T108" fmla="*/ 0 w 1372"/>
                <a:gd name="T109" fmla="*/ 0 h 1225"/>
                <a:gd name="T110" fmla="*/ 0 w 1372"/>
                <a:gd name="T111" fmla="*/ 0 h 1225"/>
                <a:gd name="T112" fmla="*/ 0 w 1372"/>
                <a:gd name="T113" fmla="*/ 0 h 1225"/>
                <a:gd name="T114" fmla="*/ 0 w 1372"/>
                <a:gd name="T115" fmla="*/ 0 h 1225"/>
                <a:gd name="T116" fmla="*/ 0 w 1372"/>
                <a:gd name="T117" fmla="*/ 0 h 1225"/>
                <a:gd name="T118" fmla="*/ 0 w 1372"/>
                <a:gd name="T119" fmla="*/ 0 h 1225"/>
                <a:gd name="T120" fmla="*/ 0 w 1372"/>
                <a:gd name="T121" fmla="*/ 0 h 1225"/>
                <a:gd name="T122" fmla="*/ 0 w 1372"/>
                <a:gd name="T123" fmla="*/ 0 h 1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2"/>
                <a:gd name="T187" fmla="*/ 0 h 1225"/>
                <a:gd name="T188" fmla="*/ 1372 w 1372"/>
                <a:gd name="T189" fmla="*/ 1225 h 12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2" h="1225">
                  <a:moveTo>
                    <a:pt x="1337" y="679"/>
                  </a:moveTo>
                  <a:lnTo>
                    <a:pt x="1309" y="694"/>
                  </a:lnTo>
                  <a:lnTo>
                    <a:pt x="1326" y="722"/>
                  </a:lnTo>
                  <a:lnTo>
                    <a:pt x="1326" y="753"/>
                  </a:lnTo>
                  <a:lnTo>
                    <a:pt x="1306" y="771"/>
                  </a:lnTo>
                  <a:lnTo>
                    <a:pt x="1283" y="795"/>
                  </a:lnTo>
                  <a:lnTo>
                    <a:pt x="1268" y="845"/>
                  </a:lnTo>
                  <a:lnTo>
                    <a:pt x="1251" y="869"/>
                  </a:lnTo>
                  <a:lnTo>
                    <a:pt x="1212" y="885"/>
                  </a:lnTo>
                  <a:lnTo>
                    <a:pt x="1131" y="900"/>
                  </a:lnTo>
                  <a:lnTo>
                    <a:pt x="1054" y="900"/>
                  </a:lnTo>
                  <a:lnTo>
                    <a:pt x="992" y="880"/>
                  </a:lnTo>
                  <a:lnTo>
                    <a:pt x="988" y="896"/>
                  </a:lnTo>
                  <a:lnTo>
                    <a:pt x="996" y="930"/>
                  </a:lnTo>
                  <a:lnTo>
                    <a:pt x="1027" y="954"/>
                  </a:lnTo>
                  <a:lnTo>
                    <a:pt x="1062" y="962"/>
                  </a:lnTo>
                  <a:lnTo>
                    <a:pt x="1088" y="982"/>
                  </a:lnTo>
                  <a:lnTo>
                    <a:pt x="1096" y="1009"/>
                  </a:lnTo>
                  <a:lnTo>
                    <a:pt x="1077" y="1047"/>
                  </a:lnTo>
                  <a:lnTo>
                    <a:pt x="1024" y="1066"/>
                  </a:lnTo>
                  <a:lnTo>
                    <a:pt x="1004" y="1086"/>
                  </a:lnTo>
                  <a:lnTo>
                    <a:pt x="981" y="1117"/>
                  </a:lnTo>
                  <a:lnTo>
                    <a:pt x="953" y="1160"/>
                  </a:lnTo>
                  <a:lnTo>
                    <a:pt x="930" y="1180"/>
                  </a:lnTo>
                  <a:lnTo>
                    <a:pt x="884" y="1187"/>
                  </a:lnTo>
                  <a:lnTo>
                    <a:pt x="845" y="1202"/>
                  </a:lnTo>
                  <a:lnTo>
                    <a:pt x="813" y="1221"/>
                  </a:lnTo>
                  <a:lnTo>
                    <a:pt x="783" y="1225"/>
                  </a:lnTo>
                  <a:lnTo>
                    <a:pt x="752" y="1206"/>
                  </a:lnTo>
                  <a:lnTo>
                    <a:pt x="744" y="1164"/>
                  </a:lnTo>
                  <a:lnTo>
                    <a:pt x="735" y="1101"/>
                  </a:lnTo>
                  <a:lnTo>
                    <a:pt x="709" y="1050"/>
                  </a:lnTo>
                  <a:lnTo>
                    <a:pt x="673" y="1009"/>
                  </a:lnTo>
                  <a:lnTo>
                    <a:pt x="663" y="950"/>
                  </a:lnTo>
                  <a:lnTo>
                    <a:pt x="697" y="923"/>
                  </a:lnTo>
                  <a:lnTo>
                    <a:pt x="681" y="896"/>
                  </a:lnTo>
                  <a:lnTo>
                    <a:pt x="654" y="888"/>
                  </a:lnTo>
                  <a:lnTo>
                    <a:pt x="628" y="869"/>
                  </a:lnTo>
                  <a:lnTo>
                    <a:pt x="620" y="826"/>
                  </a:lnTo>
                  <a:lnTo>
                    <a:pt x="638" y="771"/>
                  </a:lnTo>
                  <a:lnTo>
                    <a:pt x="638" y="730"/>
                  </a:lnTo>
                  <a:lnTo>
                    <a:pt x="620" y="690"/>
                  </a:lnTo>
                  <a:lnTo>
                    <a:pt x="542" y="671"/>
                  </a:lnTo>
                  <a:lnTo>
                    <a:pt x="488" y="694"/>
                  </a:lnTo>
                  <a:lnTo>
                    <a:pt x="440" y="679"/>
                  </a:lnTo>
                  <a:lnTo>
                    <a:pt x="410" y="636"/>
                  </a:lnTo>
                  <a:lnTo>
                    <a:pt x="372" y="598"/>
                  </a:lnTo>
                  <a:lnTo>
                    <a:pt x="329" y="567"/>
                  </a:lnTo>
                  <a:lnTo>
                    <a:pt x="297" y="567"/>
                  </a:lnTo>
                  <a:lnTo>
                    <a:pt x="239" y="583"/>
                  </a:lnTo>
                  <a:lnTo>
                    <a:pt x="185" y="574"/>
                  </a:lnTo>
                  <a:lnTo>
                    <a:pt x="132" y="547"/>
                  </a:lnTo>
                  <a:lnTo>
                    <a:pt x="100" y="509"/>
                  </a:lnTo>
                  <a:lnTo>
                    <a:pt x="84" y="415"/>
                  </a:lnTo>
                  <a:lnTo>
                    <a:pt x="68" y="395"/>
                  </a:lnTo>
                  <a:lnTo>
                    <a:pt x="18" y="412"/>
                  </a:lnTo>
                  <a:lnTo>
                    <a:pt x="0" y="408"/>
                  </a:lnTo>
                  <a:lnTo>
                    <a:pt x="0" y="392"/>
                  </a:lnTo>
                  <a:lnTo>
                    <a:pt x="46" y="318"/>
                  </a:lnTo>
                  <a:lnTo>
                    <a:pt x="64" y="214"/>
                  </a:lnTo>
                  <a:lnTo>
                    <a:pt x="100" y="164"/>
                  </a:lnTo>
                  <a:lnTo>
                    <a:pt x="150" y="136"/>
                  </a:lnTo>
                  <a:lnTo>
                    <a:pt x="178" y="108"/>
                  </a:lnTo>
                  <a:lnTo>
                    <a:pt x="185" y="136"/>
                  </a:lnTo>
                  <a:lnTo>
                    <a:pt x="213" y="155"/>
                  </a:lnTo>
                  <a:lnTo>
                    <a:pt x="239" y="144"/>
                  </a:lnTo>
                  <a:lnTo>
                    <a:pt x="255" y="121"/>
                  </a:lnTo>
                  <a:lnTo>
                    <a:pt x="285" y="58"/>
                  </a:lnTo>
                  <a:lnTo>
                    <a:pt x="313" y="16"/>
                  </a:lnTo>
                  <a:lnTo>
                    <a:pt x="325" y="4"/>
                  </a:lnTo>
                  <a:lnTo>
                    <a:pt x="348" y="0"/>
                  </a:lnTo>
                  <a:lnTo>
                    <a:pt x="359" y="8"/>
                  </a:lnTo>
                  <a:lnTo>
                    <a:pt x="368" y="8"/>
                  </a:lnTo>
                  <a:lnTo>
                    <a:pt x="379" y="19"/>
                  </a:lnTo>
                  <a:lnTo>
                    <a:pt x="387" y="34"/>
                  </a:lnTo>
                  <a:lnTo>
                    <a:pt x="391" y="54"/>
                  </a:lnTo>
                  <a:lnTo>
                    <a:pt x="410" y="58"/>
                  </a:lnTo>
                  <a:lnTo>
                    <a:pt x="450" y="58"/>
                  </a:lnTo>
                  <a:lnTo>
                    <a:pt x="473" y="77"/>
                  </a:lnTo>
                  <a:lnTo>
                    <a:pt x="515" y="113"/>
                  </a:lnTo>
                  <a:lnTo>
                    <a:pt x="557" y="151"/>
                  </a:lnTo>
                  <a:lnTo>
                    <a:pt x="577" y="155"/>
                  </a:lnTo>
                  <a:lnTo>
                    <a:pt x="678" y="128"/>
                  </a:lnTo>
                  <a:lnTo>
                    <a:pt x="705" y="125"/>
                  </a:lnTo>
                  <a:lnTo>
                    <a:pt x="732" y="136"/>
                  </a:lnTo>
                  <a:lnTo>
                    <a:pt x="739" y="151"/>
                  </a:lnTo>
                  <a:lnTo>
                    <a:pt x="783" y="167"/>
                  </a:lnTo>
                  <a:lnTo>
                    <a:pt x="801" y="184"/>
                  </a:lnTo>
                  <a:lnTo>
                    <a:pt x="821" y="187"/>
                  </a:lnTo>
                  <a:lnTo>
                    <a:pt x="879" y="184"/>
                  </a:lnTo>
                  <a:lnTo>
                    <a:pt x="907" y="167"/>
                  </a:lnTo>
                  <a:lnTo>
                    <a:pt x="923" y="159"/>
                  </a:lnTo>
                  <a:lnTo>
                    <a:pt x="968" y="101"/>
                  </a:lnTo>
                  <a:lnTo>
                    <a:pt x="984" y="97"/>
                  </a:lnTo>
                  <a:lnTo>
                    <a:pt x="1085" y="97"/>
                  </a:lnTo>
                  <a:lnTo>
                    <a:pt x="1105" y="97"/>
                  </a:lnTo>
                  <a:lnTo>
                    <a:pt x="1121" y="117"/>
                  </a:lnTo>
                  <a:lnTo>
                    <a:pt x="1128" y="136"/>
                  </a:lnTo>
                  <a:lnTo>
                    <a:pt x="1124" y="155"/>
                  </a:lnTo>
                  <a:lnTo>
                    <a:pt x="1135" y="187"/>
                  </a:lnTo>
                  <a:lnTo>
                    <a:pt x="1169" y="194"/>
                  </a:lnTo>
                  <a:lnTo>
                    <a:pt x="1189" y="198"/>
                  </a:lnTo>
                  <a:lnTo>
                    <a:pt x="1228" y="198"/>
                  </a:lnTo>
                  <a:lnTo>
                    <a:pt x="1268" y="214"/>
                  </a:lnTo>
                  <a:lnTo>
                    <a:pt x="1290" y="233"/>
                  </a:lnTo>
                  <a:lnTo>
                    <a:pt x="1294" y="253"/>
                  </a:lnTo>
                  <a:lnTo>
                    <a:pt x="1306" y="272"/>
                  </a:lnTo>
                  <a:lnTo>
                    <a:pt x="1319" y="291"/>
                  </a:lnTo>
                  <a:lnTo>
                    <a:pt x="1372" y="299"/>
                  </a:lnTo>
                  <a:lnTo>
                    <a:pt x="1368" y="314"/>
                  </a:lnTo>
                  <a:lnTo>
                    <a:pt x="1368" y="357"/>
                  </a:lnTo>
                  <a:lnTo>
                    <a:pt x="1349" y="372"/>
                  </a:lnTo>
                  <a:lnTo>
                    <a:pt x="1322" y="384"/>
                  </a:lnTo>
                  <a:lnTo>
                    <a:pt x="1294" y="395"/>
                  </a:lnTo>
                  <a:lnTo>
                    <a:pt x="1286" y="420"/>
                  </a:lnTo>
                  <a:lnTo>
                    <a:pt x="1294" y="450"/>
                  </a:lnTo>
                  <a:lnTo>
                    <a:pt x="1352" y="469"/>
                  </a:lnTo>
                  <a:lnTo>
                    <a:pt x="1332" y="489"/>
                  </a:lnTo>
                  <a:lnTo>
                    <a:pt x="1275" y="489"/>
                  </a:lnTo>
                  <a:lnTo>
                    <a:pt x="1260" y="509"/>
                  </a:lnTo>
                  <a:lnTo>
                    <a:pt x="1279" y="527"/>
                  </a:lnTo>
                  <a:lnTo>
                    <a:pt x="1286" y="559"/>
                  </a:lnTo>
                  <a:lnTo>
                    <a:pt x="1279" y="605"/>
                  </a:lnTo>
                  <a:lnTo>
                    <a:pt x="1299" y="660"/>
                  </a:lnTo>
                  <a:lnTo>
                    <a:pt x="1337" y="679"/>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502" name="Freeform 139"/>
            <p:cNvSpPr>
              <a:spLocks/>
            </p:cNvSpPr>
            <p:nvPr/>
          </p:nvSpPr>
          <p:spPr bwMode="auto">
            <a:xfrm>
              <a:off x="1954" y="2268"/>
              <a:ext cx="1309" cy="1162"/>
            </a:xfrm>
            <a:custGeom>
              <a:avLst/>
              <a:gdLst>
                <a:gd name="T0" fmla="*/ 0 w 4079"/>
                <a:gd name="T1" fmla="*/ 0 h 3876"/>
                <a:gd name="T2" fmla="*/ 0 w 4079"/>
                <a:gd name="T3" fmla="*/ 0 h 3876"/>
                <a:gd name="T4" fmla="*/ 0 w 4079"/>
                <a:gd name="T5" fmla="*/ 0 h 3876"/>
                <a:gd name="T6" fmla="*/ 0 w 4079"/>
                <a:gd name="T7" fmla="*/ 0 h 3876"/>
                <a:gd name="T8" fmla="*/ 0 w 4079"/>
                <a:gd name="T9" fmla="*/ 0 h 3876"/>
                <a:gd name="T10" fmla="*/ 0 w 4079"/>
                <a:gd name="T11" fmla="*/ 0 h 3876"/>
                <a:gd name="T12" fmla="*/ 0 w 4079"/>
                <a:gd name="T13" fmla="*/ 0 h 3876"/>
                <a:gd name="T14" fmla="*/ 0 w 4079"/>
                <a:gd name="T15" fmla="*/ 0 h 3876"/>
                <a:gd name="T16" fmla="*/ 0 w 4079"/>
                <a:gd name="T17" fmla="*/ 0 h 3876"/>
                <a:gd name="T18" fmla="*/ 0 w 4079"/>
                <a:gd name="T19" fmla="*/ 0 h 3876"/>
                <a:gd name="T20" fmla="*/ 0 w 4079"/>
                <a:gd name="T21" fmla="*/ 0 h 3876"/>
                <a:gd name="T22" fmla="*/ 0 w 4079"/>
                <a:gd name="T23" fmla="*/ 0 h 3876"/>
                <a:gd name="T24" fmla="*/ 0 w 4079"/>
                <a:gd name="T25" fmla="*/ 0 h 3876"/>
                <a:gd name="T26" fmla="*/ 0 w 4079"/>
                <a:gd name="T27" fmla="*/ 0 h 3876"/>
                <a:gd name="T28" fmla="*/ 0 w 4079"/>
                <a:gd name="T29" fmla="*/ 0 h 3876"/>
                <a:gd name="T30" fmla="*/ 0 w 4079"/>
                <a:gd name="T31" fmla="*/ 0 h 3876"/>
                <a:gd name="T32" fmla="*/ 0 w 4079"/>
                <a:gd name="T33" fmla="*/ 0 h 3876"/>
                <a:gd name="T34" fmla="*/ 0 w 4079"/>
                <a:gd name="T35" fmla="*/ 0 h 3876"/>
                <a:gd name="T36" fmla="*/ 0 w 4079"/>
                <a:gd name="T37" fmla="*/ 0 h 3876"/>
                <a:gd name="T38" fmla="*/ 0 w 4079"/>
                <a:gd name="T39" fmla="*/ 0 h 3876"/>
                <a:gd name="T40" fmla="*/ 0 w 4079"/>
                <a:gd name="T41" fmla="*/ 0 h 3876"/>
                <a:gd name="T42" fmla="*/ 0 w 4079"/>
                <a:gd name="T43" fmla="*/ 0 h 3876"/>
                <a:gd name="T44" fmla="*/ 0 w 4079"/>
                <a:gd name="T45" fmla="*/ 0 h 3876"/>
                <a:gd name="T46" fmla="*/ 0 w 4079"/>
                <a:gd name="T47" fmla="*/ 0 h 3876"/>
                <a:gd name="T48" fmla="*/ 0 w 4079"/>
                <a:gd name="T49" fmla="*/ 0 h 3876"/>
                <a:gd name="T50" fmla="*/ 0 w 4079"/>
                <a:gd name="T51" fmla="*/ 0 h 3876"/>
                <a:gd name="T52" fmla="*/ 0 w 4079"/>
                <a:gd name="T53" fmla="*/ 0 h 3876"/>
                <a:gd name="T54" fmla="*/ 0 w 4079"/>
                <a:gd name="T55" fmla="*/ 0 h 3876"/>
                <a:gd name="T56" fmla="*/ 0 w 4079"/>
                <a:gd name="T57" fmla="*/ 0 h 3876"/>
                <a:gd name="T58" fmla="*/ 0 w 4079"/>
                <a:gd name="T59" fmla="*/ 0 h 3876"/>
                <a:gd name="T60" fmla="*/ 0 w 4079"/>
                <a:gd name="T61" fmla="*/ 0 h 3876"/>
                <a:gd name="T62" fmla="*/ 0 w 4079"/>
                <a:gd name="T63" fmla="*/ 0 h 3876"/>
                <a:gd name="T64" fmla="*/ 0 w 4079"/>
                <a:gd name="T65" fmla="*/ 0 h 3876"/>
                <a:gd name="T66" fmla="*/ 0 w 4079"/>
                <a:gd name="T67" fmla="*/ 0 h 3876"/>
                <a:gd name="T68" fmla="*/ 0 w 4079"/>
                <a:gd name="T69" fmla="*/ 0 h 3876"/>
                <a:gd name="T70" fmla="*/ 0 w 4079"/>
                <a:gd name="T71" fmla="*/ 0 h 3876"/>
                <a:gd name="T72" fmla="*/ 0 w 4079"/>
                <a:gd name="T73" fmla="*/ 0 h 3876"/>
                <a:gd name="T74" fmla="*/ 0 w 4079"/>
                <a:gd name="T75" fmla="*/ 0 h 3876"/>
                <a:gd name="T76" fmla="*/ 0 w 4079"/>
                <a:gd name="T77" fmla="*/ 0 h 3876"/>
                <a:gd name="T78" fmla="*/ 0 w 4079"/>
                <a:gd name="T79" fmla="*/ 0 h 3876"/>
                <a:gd name="T80" fmla="*/ 0 w 4079"/>
                <a:gd name="T81" fmla="*/ 0 h 3876"/>
                <a:gd name="T82" fmla="*/ 0 w 4079"/>
                <a:gd name="T83" fmla="*/ 0 h 3876"/>
                <a:gd name="T84" fmla="*/ 0 w 4079"/>
                <a:gd name="T85" fmla="*/ 0 h 3876"/>
                <a:gd name="T86" fmla="*/ 0 w 4079"/>
                <a:gd name="T87" fmla="*/ 0 h 3876"/>
                <a:gd name="T88" fmla="*/ 0 w 4079"/>
                <a:gd name="T89" fmla="*/ 0 h 3876"/>
                <a:gd name="T90" fmla="*/ 0 w 4079"/>
                <a:gd name="T91" fmla="*/ 0 h 3876"/>
                <a:gd name="T92" fmla="*/ 0 w 4079"/>
                <a:gd name="T93" fmla="*/ 0 h 3876"/>
                <a:gd name="T94" fmla="*/ 0 w 4079"/>
                <a:gd name="T95" fmla="*/ 0 h 3876"/>
                <a:gd name="T96" fmla="*/ 0 w 4079"/>
                <a:gd name="T97" fmla="*/ 0 h 3876"/>
                <a:gd name="T98" fmla="*/ 0 w 4079"/>
                <a:gd name="T99" fmla="*/ 0 h 3876"/>
                <a:gd name="T100" fmla="*/ 0 w 4079"/>
                <a:gd name="T101" fmla="*/ 0 h 3876"/>
                <a:gd name="T102" fmla="*/ 0 w 4079"/>
                <a:gd name="T103" fmla="*/ 0 h 3876"/>
                <a:gd name="T104" fmla="*/ 0 w 4079"/>
                <a:gd name="T105" fmla="*/ 0 h 3876"/>
                <a:gd name="T106" fmla="*/ 0 w 4079"/>
                <a:gd name="T107" fmla="*/ 0 h 3876"/>
                <a:gd name="T108" fmla="*/ 0 w 4079"/>
                <a:gd name="T109" fmla="*/ 0 h 3876"/>
                <a:gd name="T110" fmla="*/ 0 w 4079"/>
                <a:gd name="T111" fmla="*/ 0 h 3876"/>
                <a:gd name="T112" fmla="*/ 0 w 4079"/>
                <a:gd name="T113" fmla="*/ 0 h 3876"/>
                <a:gd name="T114" fmla="*/ 0 w 4079"/>
                <a:gd name="T115" fmla="*/ 0 h 38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9"/>
                <a:gd name="T175" fmla="*/ 0 h 3876"/>
                <a:gd name="T176" fmla="*/ 4079 w 4079"/>
                <a:gd name="T177" fmla="*/ 3876 h 38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9" h="3876">
                  <a:moveTo>
                    <a:pt x="907" y="1620"/>
                  </a:moveTo>
                  <a:lnTo>
                    <a:pt x="872" y="1609"/>
                  </a:lnTo>
                  <a:lnTo>
                    <a:pt x="817" y="1625"/>
                  </a:lnTo>
                  <a:lnTo>
                    <a:pt x="752" y="1668"/>
                  </a:lnTo>
                  <a:lnTo>
                    <a:pt x="740" y="1745"/>
                  </a:lnTo>
                  <a:lnTo>
                    <a:pt x="735" y="1765"/>
                  </a:lnTo>
                  <a:lnTo>
                    <a:pt x="725" y="1783"/>
                  </a:lnTo>
                  <a:lnTo>
                    <a:pt x="710" y="1779"/>
                  </a:lnTo>
                  <a:lnTo>
                    <a:pt x="671" y="1765"/>
                  </a:lnTo>
                  <a:lnTo>
                    <a:pt x="647" y="1765"/>
                  </a:lnTo>
                  <a:lnTo>
                    <a:pt x="639" y="1791"/>
                  </a:lnTo>
                  <a:lnTo>
                    <a:pt x="635" y="1808"/>
                  </a:lnTo>
                  <a:lnTo>
                    <a:pt x="628" y="1823"/>
                  </a:lnTo>
                  <a:lnTo>
                    <a:pt x="612" y="1826"/>
                  </a:lnTo>
                  <a:lnTo>
                    <a:pt x="590" y="1826"/>
                  </a:lnTo>
                  <a:lnTo>
                    <a:pt x="577" y="1823"/>
                  </a:lnTo>
                  <a:lnTo>
                    <a:pt x="535" y="1803"/>
                  </a:lnTo>
                  <a:lnTo>
                    <a:pt x="476" y="1808"/>
                  </a:lnTo>
                  <a:lnTo>
                    <a:pt x="435" y="1815"/>
                  </a:lnTo>
                  <a:lnTo>
                    <a:pt x="399" y="1826"/>
                  </a:lnTo>
                  <a:lnTo>
                    <a:pt x="364" y="1803"/>
                  </a:lnTo>
                  <a:lnTo>
                    <a:pt x="344" y="1752"/>
                  </a:lnTo>
                  <a:lnTo>
                    <a:pt x="344" y="1710"/>
                  </a:lnTo>
                  <a:lnTo>
                    <a:pt x="329" y="1702"/>
                  </a:lnTo>
                  <a:lnTo>
                    <a:pt x="305" y="1702"/>
                  </a:lnTo>
                  <a:lnTo>
                    <a:pt x="271" y="1745"/>
                  </a:lnTo>
                  <a:lnTo>
                    <a:pt x="217" y="1740"/>
                  </a:lnTo>
                  <a:lnTo>
                    <a:pt x="178" y="1707"/>
                  </a:lnTo>
                  <a:lnTo>
                    <a:pt x="158" y="1659"/>
                  </a:lnTo>
                  <a:lnTo>
                    <a:pt x="115" y="1651"/>
                  </a:lnTo>
                  <a:lnTo>
                    <a:pt x="89" y="1648"/>
                  </a:lnTo>
                  <a:lnTo>
                    <a:pt x="77" y="1620"/>
                  </a:lnTo>
                  <a:lnTo>
                    <a:pt x="100" y="1582"/>
                  </a:lnTo>
                  <a:lnTo>
                    <a:pt x="89" y="1574"/>
                  </a:lnTo>
                  <a:lnTo>
                    <a:pt x="42" y="1562"/>
                  </a:lnTo>
                  <a:lnTo>
                    <a:pt x="15" y="1536"/>
                  </a:lnTo>
                  <a:lnTo>
                    <a:pt x="0" y="1488"/>
                  </a:lnTo>
                  <a:lnTo>
                    <a:pt x="6" y="1435"/>
                  </a:lnTo>
                  <a:lnTo>
                    <a:pt x="26" y="1404"/>
                  </a:lnTo>
                  <a:lnTo>
                    <a:pt x="74" y="1396"/>
                  </a:lnTo>
                  <a:lnTo>
                    <a:pt x="104" y="1384"/>
                  </a:lnTo>
                  <a:lnTo>
                    <a:pt x="112" y="1373"/>
                  </a:lnTo>
                  <a:lnTo>
                    <a:pt x="92" y="1333"/>
                  </a:lnTo>
                  <a:lnTo>
                    <a:pt x="89" y="1275"/>
                  </a:lnTo>
                  <a:lnTo>
                    <a:pt x="104" y="1233"/>
                  </a:lnTo>
                  <a:lnTo>
                    <a:pt x="150" y="1214"/>
                  </a:lnTo>
                  <a:lnTo>
                    <a:pt x="181" y="1186"/>
                  </a:lnTo>
                  <a:lnTo>
                    <a:pt x="220" y="1163"/>
                  </a:lnTo>
                  <a:lnTo>
                    <a:pt x="267" y="1155"/>
                  </a:lnTo>
                  <a:lnTo>
                    <a:pt x="356" y="1155"/>
                  </a:lnTo>
                  <a:lnTo>
                    <a:pt x="372" y="1155"/>
                  </a:lnTo>
                  <a:lnTo>
                    <a:pt x="387" y="1143"/>
                  </a:lnTo>
                  <a:lnTo>
                    <a:pt x="410" y="1112"/>
                  </a:lnTo>
                  <a:lnTo>
                    <a:pt x="425" y="1043"/>
                  </a:lnTo>
                  <a:lnTo>
                    <a:pt x="425" y="984"/>
                  </a:lnTo>
                  <a:lnTo>
                    <a:pt x="435" y="939"/>
                  </a:lnTo>
                  <a:lnTo>
                    <a:pt x="450" y="911"/>
                  </a:lnTo>
                  <a:lnTo>
                    <a:pt x="453" y="869"/>
                  </a:lnTo>
                  <a:lnTo>
                    <a:pt x="441" y="833"/>
                  </a:lnTo>
                  <a:lnTo>
                    <a:pt x="407" y="795"/>
                  </a:lnTo>
                  <a:lnTo>
                    <a:pt x="379" y="749"/>
                  </a:lnTo>
                  <a:lnTo>
                    <a:pt x="372" y="710"/>
                  </a:lnTo>
                  <a:lnTo>
                    <a:pt x="379" y="678"/>
                  </a:lnTo>
                  <a:lnTo>
                    <a:pt x="402" y="659"/>
                  </a:lnTo>
                  <a:lnTo>
                    <a:pt x="460" y="632"/>
                  </a:lnTo>
                  <a:lnTo>
                    <a:pt x="465" y="609"/>
                  </a:lnTo>
                  <a:lnTo>
                    <a:pt x="450" y="594"/>
                  </a:lnTo>
                  <a:lnTo>
                    <a:pt x="418" y="589"/>
                  </a:lnTo>
                  <a:lnTo>
                    <a:pt x="395" y="581"/>
                  </a:lnTo>
                  <a:lnTo>
                    <a:pt x="392" y="570"/>
                  </a:lnTo>
                  <a:lnTo>
                    <a:pt x="410" y="558"/>
                  </a:lnTo>
                  <a:lnTo>
                    <a:pt x="450" y="555"/>
                  </a:lnTo>
                  <a:lnTo>
                    <a:pt x="484" y="570"/>
                  </a:lnTo>
                  <a:lnTo>
                    <a:pt x="503" y="561"/>
                  </a:lnTo>
                  <a:lnTo>
                    <a:pt x="514" y="535"/>
                  </a:lnTo>
                  <a:lnTo>
                    <a:pt x="550" y="527"/>
                  </a:lnTo>
                  <a:lnTo>
                    <a:pt x="570" y="543"/>
                  </a:lnTo>
                  <a:lnTo>
                    <a:pt x="590" y="543"/>
                  </a:lnTo>
                  <a:lnTo>
                    <a:pt x="596" y="523"/>
                  </a:lnTo>
                  <a:lnTo>
                    <a:pt x="620" y="512"/>
                  </a:lnTo>
                  <a:lnTo>
                    <a:pt x="628" y="531"/>
                  </a:lnTo>
                  <a:lnTo>
                    <a:pt x="635" y="574"/>
                  </a:lnTo>
                  <a:lnTo>
                    <a:pt x="647" y="589"/>
                  </a:lnTo>
                  <a:lnTo>
                    <a:pt x="690" y="578"/>
                  </a:lnTo>
                  <a:lnTo>
                    <a:pt x="697" y="620"/>
                  </a:lnTo>
                  <a:lnTo>
                    <a:pt x="725" y="639"/>
                  </a:lnTo>
                  <a:lnTo>
                    <a:pt x="760" y="635"/>
                  </a:lnTo>
                  <a:lnTo>
                    <a:pt x="791" y="616"/>
                  </a:lnTo>
                  <a:lnTo>
                    <a:pt x="829" y="601"/>
                  </a:lnTo>
                  <a:lnTo>
                    <a:pt x="875" y="594"/>
                  </a:lnTo>
                  <a:lnTo>
                    <a:pt x="898" y="574"/>
                  </a:lnTo>
                  <a:lnTo>
                    <a:pt x="926" y="531"/>
                  </a:lnTo>
                  <a:lnTo>
                    <a:pt x="946" y="500"/>
                  </a:lnTo>
                  <a:lnTo>
                    <a:pt x="966" y="480"/>
                  </a:lnTo>
                  <a:lnTo>
                    <a:pt x="1023" y="461"/>
                  </a:lnTo>
                  <a:lnTo>
                    <a:pt x="1038" y="423"/>
                  </a:lnTo>
                  <a:lnTo>
                    <a:pt x="1030" y="396"/>
                  </a:lnTo>
                  <a:lnTo>
                    <a:pt x="1004" y="376"/>
                  </a:lnTo>
                  <a:lnTo>
                    <a:pt x="969" y="368"/>
                  </a:lnTo>
                  <a:lnTo>
                    <a:pt x="938" y="344"/>
                  </a:lnTo>
                  <a:lnTo>
                    <a:pt x="934" y="310"/>
                  </a:lnTo>
                  <a:lnTo>
                    <a:pt x="934" y="294"/>
                  </a:lnTo>
                  <a:lnTo>
                    <a:pt x="1000" y="314"/>
                  </a:lnTo>
                  <a:lnTo>
                    <a:pt x="1077" y="314"/>
                  </a:lnTo>
                  <a:lnTo>
                    <a:pt x="1154" y="299"/>
                  </a:lnTo>
                  <a:lnTo>
                    <a:pt x="1193" y="283"/>
                  </a:lnTo>
                  <a:lnTo>
                    <a:pt x="1213" y="259"/>
                  </a:lnTo>
                  <a:lnTo>
                    <a:pt x="1225" y="209"/>
                  </a:lnTo>
                  <a:lnTo>
                    <a:pt x="1251" y="185"/>
                  </a:lnTo>
                  <a:lnTo>
                    <a:pt x="1271" y="167"/>
                  </a:lnTo>
                  <a:lnTo>
                    <a:pt x="1271" y="132"/>
                  </a:lnTo>
                  <a:lnTo>
                    <a:pt x="1256" y="108"/>
                  </a:lnTo>
                  <a:lnTo>
                    <a:pt x="1284" y="93"/>
                  </a:lnTo>
                  <a:lnTo>
                    <a:pt x="1310" y="93"/>
                  </a:lnTo>
                  <a:lnTo>
                    <a:pt x="1330" y="119"/>
                  </a:lnTo>
                  <a:lnTo>
                    <a:pt x="1333" y="163"/>
                  </a:lnTo>
                  <a:lnTo>
                    <a:pt x="1348" y="213"/>
                  </a:lnTo>
                  <a:lnTo>
                    <a:pt x="1345" y="256"/>
                  </a:lnTo>
                  <a:lnTo>
                    <a:pt x="1325" y="294"/>
                  </a:lnTo>
                  <a:lnTo>
                    <a:pt x="1322" y="322"/>
                  </a:lnTo>
                  <a:lnTo>
                    <a:pt x="1348" y="340"/>
                  </a:lnTo>
                  <a:lnTo>
                    <a:pt x="1361" y="380"/>
                  </a:lnTo>
                  <a:lnTo>
                    <a:pt x="1380" y="449"/>
                  </a:lnTo>
                  <a:lnTo>
                    <a:pt x="1399" y="474"/>
                  </a:lnTo>
                  <a:lnTo>
                    <a:pt x="1457" y="489"/>
                  </a:lnTo>
                  <a:lnTo>
                    <a:pt x="1523" y="489"/>
                  </a:lnTo>
                  <a:lnTo>
                    <a:pt x="1554" y="469"/>
                  </a:lnTo>
                  <a:lnTo>
                    <a:pt x="1608" y="411"/>
                  </a:lnTo>
                  <a:lnTo>
                    <a:pt x="1675" y="373"/>
                  </a:lnTo>
                  <a:lnTo>
                    <a:pt x="1701" y="360"/>
                  </a:lnTo>
                  <a:lnTo>
                    <a:pt x="1718" y="334"/>
                  </a:lnTo>
                  <a:lnTo>
                    <a:pt x="1736" y="294"/>
                  </a:lnTo>
                  <a:lnTo>
                    <a:pt x="1764" y="294"/>
                  </a:lnTo>
                  <a:lnTo>
                    <a:pt x="1783" y="318"/>
                  </a:lnTo>
                  <a:lnTo>
                    <a:pt x="1805" y="306"/>
                  </a:lnTo>
                  <a:lnTo>
                    <a:pt x="1810" y="276"/>
                  </a:lnTo>
                  <a:lnTo>
                    <a:pt x="1830" y="276"/>
                  </a:lnTo>
                  <a:lnTo>
                    <a:pt x="1849" y="271"/>
                  </a:lnTo>
                  <a:lnTo>
                    <a:pt x="1861" y="286"/>
                  </a:lnTo>
                  <a:lnTo>
                    <a:pt x="1845" y="337"/>
                  </a:lnTo>
                  <a:lnTo>
                    <a:pt x="1868" y="349"/>
                  </a:lnTo>
                  <a:lnTo>
                    <a:pt x="1899" y="340"/>
                  </a:lnTo>
                  <a:lnTo>
                    <a:pt x="1939" y="314"/>
                  </a:lnTo>
                  <a:lnTo>
                    <a:pt x="1961" y="310"/>
                  </a:lnTo>
                  <a:lnTo>
                    <a:pt x="1993" y="329"/>
                  </a:lnTo>
                  <a:lnTo>
                    <a:pt x="2016" y="360"/>
                  </a:lnTo>
                  <a:lnTo>
                    <a:pt x="2039" y="360"/>
                  </a:lnTo>
                  <a:lnTo>
                    <a:pt x="2081" y="294"/>
                  </a:lnTo>
                  <a:lnTo>
                    <a:pt x="2100" y="228"/>
                  </a:lnTo>
                  <a:lnTo>
                    <a:pt x="2100" y="159"/>
                  </a:lnTo>
                  <a:lnTo>
                    <a:pt x="2113" y="116"/>
                  </a:lnTo>
                  <a:lnTo>
                    <a:pt x="2159" y="65"/>
                  </a:lnTo>
                  <a:lnTo>
                    <a:pt x="2187" y="15"/>
                  </a:lnTo>
                  <a:lnTo>
                    <a:pt x="2181" y="0"/>
                  </a:lnTo>
                  <a:lnTo>
                    <a:pt x="2210" y="7"/>
                  </a:lnTo>
                  <a:lnTo>
                    <a:pt x="2225" y="23"/>
                  </a:lnTo>
                  <a:lnTo>
                    <a:pt x="2249" y="43"/>
                  </a:lnTo>
                  <a:lnTo>
                    <a:pt x="2268" y="62"/>
                  </a:lnTo>
                  <a:lnTo>
                    <a:pt x="2295" y="124"/>
                  </a:lnTo>
                  <a:lnTo>
                    <a:pt x="2311" y="144"/>
                  </a:lnTo>
                  <a:lnTo>
                    <a:pt x="2353" y="205"/>
                  </a:lnTo>
                  <a:lnTo>
                    <a:pt x="2372" y="243"/>
                  </a:lnTo>
                  <a:lnTo>
                    <a:pt x="2379" y="263"/>
                  </a:lnTo>
                  <a:lnTo>
                    <a:pt x="2385" y="276"/>
                  </a:lnTo>
                  <a:lnTo>
                    <a:pt x="2427" y="294"/>
                  </a:lnTo>
                  <a:lnTo>
                    <a:pt x="2435" y="329"/>
                  </a:lnTo>
                  <a:lnTo>
                    <a:pt x="2435" y="357"/>
                  </a:lnTo>
                  <a:lnTo>
                    <a:pt x="2427" y="415"/>
                  </a:lnTo>
                  <a:lnTo>
                    <a:pt x="2392" y="457"/>
                  </a:lnTo>
                  <a:lnTo>
                    <a:pt x="2365" y="504"/>
                  </a:lnTo>
                  <a:lnTo>
                    <a:pt x="2353" y="546"/>
                  </a:lnTo>
                  <a:lnTo>
                    <a:pt x="2361" y="570"/>
                  </a:lnTo>
                  <a:lnTo>
                    <a:pt x="2392" y="570"/>
                  </a:lnTo>
                  <a:lnTo>
                    <a:pt x="2415" y="561"/>
                  </a:lnTo>
                  <a:lnTo>
                    <a:pt x="2427" y="531"/>
                  </a:lnTo>
                  <a:lnTo>
                    <a:pt x="2446" y="504"/>
                  </a:lnTo>
                  <a:lnTo>
                    <a:pt x="2481" y="497"/>
                  </a:lnTo>
                  <a:lnTo>
                    <a:pt x="2519" y="492"/>
                  </a:lnTo>
                  <a:lnTo>
                    <a:pt x="2555" y="489"/>
                  </a:lnTo>
                  <a:lnTo>
                    <a:pt x="2593" y="480"/>
                  </a:lnTo>
                  <a:lnTo>
                    <a:pt x="2625" y="489"/>
                  </a:lnTo>
                  <a:lnTo>
                    <a:pt x="2636" y="507"/>
                  </a:lnTo>
                  <a:lnTo>
                    <a:pt x="2628" y="531"/>
                  </a:lnTo>
                  <a:lnTo>
                    <a:pt x="2641" y="551"/>
                  </a:lnTo>
                  <a:lnTo>
                    <a:pt x="2651" y="555"/>
                  </a:lnTo>
                  <a:lnTo>
                    <a:pt x="2667" y="551"/>
                  </a:lnTo>
                  <a:lnTo>
                    <a:pt x="2687" y="515"/>
                  </a:lnTo>
                  <a:lnTo>
                    <a:pt x="2707" y="500"/>
                  </a:lnTo>
                  <a:lnTo>
                    <a:pt x="2737" y="497"/>
                  </a:lnTo>
                  <a:lnTo>
                    <a:pt x="2807" y="500"/>
                  </a:lnTo>
                  <a:lnTo>
                    <a:pt x="2877" y="504"/>
                  </a:lnTo>
                  <a:lnTo>
                    <a:pt x="2943" y="504"/>
                  </a:lnTo>
                  <a:lnTo>
                    <a:pt x="3009" y="515"/>
                  </a:lnTo>
                  <a:lnTo>
                    <a:pt x="3047" y="523"/>
                  </a:lnTo>
                  <a:lnTo>
                    <a:pt x="3063" y="546"/>
                  </a:lnTo>
                  <a:lnTo>
                    <a:pt x="3063" y="574"/>
                  </a:lnTo>
                  <a:lnTo>
                    <a:pt x="3070" y="589"/>
                  </a:lnTo>
                  <a:lnTo>
                    <a:pt x="3094" y="594"/>
                  </a:lnTo>
                  <a:lnTo>
                    <a:pt x="3124" y="585"/>
                  </a:lnTo>
                  <a:lnTo>
                    <a:pt x="3144" y="570"/>
                  </a:lnTo>
                  <a:lnTo>
                    <a:pt x="3175" y="561"/>
                  </a:lnTo>
                  <a:lnTo>
                    <a:pt x="3230" y="578"/>
                  </a:lnTo>
                  <a:lnTo>
                    <a:pt x="3296" y="581"/>
                  </a:lnTo>
                  <a:lnTo>
                    <a:pt x="3378" y="581"/>
                  </a:lnTo>
                  <a:lnTo>
                    <a:pt x="3458" y="574"/>
                  </a:lnTo>
                  <a:lnTo>
                    <a:pt x="3520" y="574"/>
                  </a:lnTo>
                  <a:lnTo>
                    <a:pt x="3559" y="570"/>
                  </a:lnTo>
                  <a:lnTo>
                    <a:pt x="3578" y="561"/>
                  </a:lnTo>
                  <a:lnTo>
                    <a:pt x="3602" y="561"/>
                  </a:lnTo>
                  <a:lnTo>
                    <a:pt x="3621" y="561"/>
                  </a:lnTo>
                  <a:lnTo>
                    <a:pt x="3640" y="570"/>
                  </a:lnTo>
                  <a:lnTo>
                    <a:pt x="3788" y="685"/>
                  </a:lnTo>
                  <a:lnTo>
                    <a:pt x="3808" y="698"/>
                  </a:lnTo>
                  <a:lnTo>
                    <a:pt x="3831" y="705"/>
                  </a:lnTo>
                  <a:lnTo>
                    <a:pt x="3850" y="701"/>
                  </a:lnTo>
                  <a:lnTo>
                    <a:pt x="3889" y="701"/>
                  </a:lnTo>
                  <a:lnTo>
                    <a:pt x="4013" y="695"/>
                  </a:lnTo>
                  <a:lnTo>
                    <a:pt x="4028" y="698"/>
                  </a:lnTo>
                  <a:lnTo>
                    <a:pt x="4044" y="701"/>
                  </a:lnTo>
                  <a:lnTo>
                    <a:pt x="4056" y="720"/>
                  </a:lnTo>
                  <a:lnTo>
                    <a:pt x="4059" y="736"/>
                  </a:lnTo>
                  <a:lnTo>
                    <a:pt x="4067" y="752"/>
                  </a:lnTo>
                  <a:lnTo>
                    <a:pt x="4071" y="772"/>
                  </a:lnTo>
                  <a:lnTo>
                    <a:pt x="4074" y="779"/>
                  </a:lnTo>
                  <a:lnTo>
                    <a:pt x="4074" y="795"/>
                  </a:lnTo>
                  <a:lnTo>
                    <a:pt x="4079" y="818"/>
                  </a:lnTo>
                  <a:lnTo>
                    <a:pt x="4079" y="837"/>
                  </a:lnTo>
                  <a:lnTo>
                    <a:pt x="4079" y="856"/>
                  </a:lnTo>
                  <a:lnTo>
                    <a:pt x="4079" y="880"/>
                  </a:lnTo>
                  <a:lnTo>
                    <a:pt x="4079" y="919"/>
                  </a:lnTo>
                  <a:lnTo>
                    <a:pt x="4071" y="961"/>
                  </a:lnTo>
                  <a:lnTo>
                    <a:pt x="4059" y="1003"/>
                  </a:lnTo>
                  <a:lnTo>
                    <a:pt x="4044" y="1043"/>
                  </a:lnTo>
                  <a:lnTo>
                    <a:pt x="4024" y="1086"/>
                  </a:lnTo>
                  <a:lnTo>
                    <a:pt x="4006" y="1128"/>
                  </a:lnTo>
                  <a:lnTo>
                    <a:pt x="3997" y="1148"/>
                  </a:lnTo>
                  <a:lnTo>
                    <a:pt x="3970" y="1191"/>
                  </a:lnTo>
                  <a:lnTo>
                    <a:pt x="3959" y="1214"/>
                  </a:lnTo>
                  <a:lnTo>
                    <a:pt x="3909" y="1275"/>
                  </a:lnTo>
                  <a:lnTo>
                    <a:pt x="3878" y="1315"/>
                  </a:lnTo>
                  <a:lnTo>
                    <a:pt x="3850" y="1356"/>
                  </a:lnTo>
                  <a:lnTo>
                    <a:pt x="3812" y="1419"/>
                  </a:lnTo>
                  <a:lnTo>
                    <a:pt x="3792" y="1462"/>
                  </a:lnTo>
                  <a:lnTo>
                    <a:pt x="3773" y="1504"/>
                  </a:lnTo>
                  <a:lnTo>
                    <a:pt x="3753" y="1524"/>
                  </a:lnTo>
                  <a:lnTo>
                    <a:pt x="3734" y="1547"/>
                  </a:lnTo>
                  <a:lnTo>
                    <a:pt x="3714" y="1547"/>
                  </a:lnTo>
                  <a:lnTo>
                    <a:pt x="3698" y="1567"/>
                  </a:lnTo>
                  <a:lnTo>
                    <a:pt x="3695" y="1587"/>
                  </a:lnTo>
                  <a:lnTo>
                    <a:pt x="3691" y="1605"/>
                  </a:lnTo>
                  <a:lnTo>
                    <a:pt x="3679" y="1617"/>
                  </a:lnTo>
                  <a:lnTo>
                    <a:pt x="3675" y="1628"/>
                  </a:lnTo>
                  <a:lnTo>
                    <a:pt x="3675" y="1648"/>
                  </a:lnTo>
                  <a:lnTo>
                    <a:pt x="3664" y="1659"/>
                  </a:lnTo>
                  <a:lnTo>
                    <a:pt x="3675" y="1729"/>
                  </a:lnTo>
                  <a:lnTo>
                    <a:pt x="3679" y="1795"/>
                  </a:lnTo>
                  <a:lnTo>
                    <a:pt x="3683" y="1853"/>
                  </a:lnTo>
                  <a:lnTo>
                    <a:pt x="3679" y="1912"/>
                  </a:lnTo>
                  <a:lnTo>
                    <a:pt x="3668" y="1935"/>
                  </a:lnTo>
                  <a:lnTo>
                    <a:pt x="3668" y="1957"/>
                  </a:lnTo>
                  <a:lnTo>
                    <a:pt x="3679" y="1996"/>
                  </a:lnTo>
                  <a:lnTo>
                    <a:pt x="3668" y="2039"/>
                  </a:lnTo>
                  <a:lnTo>
                    <a:pt x="3630" y="2083"/>
                  </a:lnTo>
                  <a:lnTo>
                    <a:pt x="3614" y="2105"/>
                  </a:lnTo>
                  <a:lnTo>
                    <a:pt x="3610" y="2141"/>
                  </a:lnTo>
                  <a:lnTo>
                    <a:pt x="3610" y="2179"/>
                  </a:lnTo>
                  <a:lnTo>
                    <a:pt x="3598" y="2203"/>
                  </a:lnTo>
                  <a:lnTo>
                    <a:pt x="3594" y="2245"/>
                  </a:lnTo>
                  <a:lnTo>
                    <a:pt x="3578" y="2283"/>
                  </a:lnTo>
                  <a:lnTo>
                    <a:pt x="3574" y="2307"/>
                  </a:lnTo>
                  <a:lnTo>
                    <a:pt x="3552" y="2342"/>
                  </a:lnTo>
                  <a:lnTo>
                    <a:pt x="3520" y="2372"/>
                  </a:lnTo>
                  <a:lnTo>
                    <a:pt x="3497" y="2412"/>
                  </a:lnTo>
                  <a:lnTo>
                    <a:pt x="3477" y="2453"/>
                  </a:lnTo>
                  <a:lnTo>
                    <a:pt x="3439" y="2516"/>
                  </a:lnTo>
                  <a:lnTo>
                    <a:pt x="3419" y="2559"/>
                  </a:lnTo>
                  <a:lnTo>
                    <a:pt x="3400" y="2578"/>
                  </a:lnTo>
                  <a:lnTo>
                    <a:pt x="3381" y="2598"/>
                  </a:lnTo>
                  <a:lnTo>
                    <a:pt x="3362" y="2621"/>
                  </a:lnTo>
                  <a:lnTo>
                    <a:pt x="3303" y="2664"/>
                  </a:lnTo>
                  <a:lnTo>
                    <a:pt x="3277" y="2671"/>
                  </a:lnTo>
                  <a:lnTo>
                    <a:pt x="3272" y="2671"/>
                  </a:lnTo>
                  <a:lnTo>
                    <a:pt x="3234" y="2671"/>
                  </a:lnTo>
                  <a:lnTo>
                    <a:pt x="3215" y="2671"/>
                  </a:lnTo>
                  <a:lnTo>
                    <a:pt x="3182" y="2679"/>
                  </a:lnTo>
                  <a:lnTo>
                    <a:pt x="3172" y="2694"/>
                  </a:lnTo>
                  <a:lnTo>
                    <a:pt x="3132" y="2679"/>
                  </a:lnTo>
                  <a:lnTo>
                    <a:pt x="3090" y="2679"/>
                  </a:lnTo>
                  <a:lnTo>
                    <a:pt x="3063" y="2699"/>
                  </a:lnTo>
                  <a:lnTo>
                    <a:pt x="3055" y="2722"/>
                  </a:lnTo>
                  <a:lnTo>
                    <a:pt x="3032" y="2745"/>
                  </a:lnTo>
                  <a:lnTo>
                    <a:pt x="2974" y="2764"/>
                  </a:lnTo>
                  <a:lnTo>
                    <a:pt x="2912" y="2807"/>
                  </a:lnTo>
                  <a:lnTo>
                    <a:pt x="2849" y="2829"/>
                  </a:lnTo>
                  <a:lnTo>
                    <a:pt x="2811" y="2849"/>
                  </a:lnTo>
                  <a:lnTo>
                    <a:pt x="2761" y="2892"/>
                  </a:lnTo>
                  <a:lnTo>
                    <a:pt x="2729" y="2935"/>
                  </a:lnTo>
                  <a:lnTo>
                    <a:pt x="2694" y="2974"/>
                  </a:lnTo>
                  <a:lnTo>
                    <a:pt x="2674" y="2982"/>
                  </a:lnTo>
                  <a:lnTo>
                    <a:pt x="2651" y="2997"/>
                  </a:lnTo>
                  <a:lnTo>
                    <a:pt x="2632" y="3020"/>
                  </a:lnTo>
                  <a:lnTo>
                    <a:pt x="2625" y="3027"/>
                  </a:lnTo>
                  <a:lnTo>
                    <a:pt x="2613" y="3043"/>
                  </a:lnTo>
                  <a:lnTo>
                    <a:pt x="2613" y="3060"/>
                  </a:lnTo>
                  <a:lnTo>
                    <a:pt x="2613" y="3083"/>
                  </a:lnTo>
                  <a:lnTo>
                    <a:pt x="2616" y="3101"/>
                  </a:lnTo>
                  <a:lnTo>
                    <a:pt x="2636" y="3121"/>
                  </a:lnTo>
                  <a:lnTo>
                    <a:pt x="2636" y="3144"/>
                  </a:lnTo>
                  <a:lnTo>
                    <a:pt x="2601" y="3307"/>
                  </a:lnTo>
                  <a:lnTo>
                    <a:pt x="2582" y="3330"/>
                  </a:lnTo>
                  <a:lnTo>
                    <a:pt x="2563" y="3350"/>
                  </a:lnTo>
                  <a:lnTo>
                    <a:pt x="2446" y="3475"/>
                  </a:lnTo>
                  <a:lnTo>
                    <a:pt x="2385" y="3540"/>
                  </a:lnTo>
                  <a:lnTo>
                    <a:pt x="2356" y="3579"/>
                  </a:lnTo>
                  <a:lnTo>
                    <a:pt x="2346" y="3621"/>
                  </a:lnTo>
                  <a:lnTo>
                    <a:pt x="2331" y="3644"/>
                  </a:lnTo>
                  <a:lnTo>
                    <a:pt x="2327" y="3664"/>
                  </a:lnTo>
                  <a:lnTo>
                    <a:pt x="2311" y="3680"/>
                  </a:lnTo>
                  <a:lnTo>
                    <a:pt x="2288" y="3687"/>
                  </a:lnTo>
                  <a:lnTo>
                    <a:pt x="2272" y="3687"/>
                  </a:lnTo>
                  <a:lnTo>
                    <a:pt x="2249" y="3706"/>
                  </a:lnTo>
                  <a:lnTo>
                    <a:pt x="2232" y="3725"/>
                  </a:lnTo>
                  <a:lnTo>
                    <a:pt x="2229" y="3749"/>
                  </a:lnTo>
                  <a:lnTo>
                    <a:pt x="2229" y="3768"/>
                  </a:lnTo>
                  <a:lnTo>
                    <a:pt x="2221" y="3776"/>
                  </a:lnTo>
                  <a:lnTo>
                    <a:pt x="2214" y="3792"/>
                  </a:lnTo>
                  <a:lnTo>
                    <a:pt x="2206" y="3807"/>
                  </a:lnTo>
                  <a:lnTo>
                    <a:pt x="2194" y="3815"/>
                  </a:lnTo>
                  <a:lnTo>
                    <a:pt x="2128" y="3876"/>
                  </a:lnTo>
                  <a:lnTo>
                    <a:pt x="2097" y="3797"/>
                  </a:lnTo>
                  <a:lnTo>
                    <a:pt x="2100" y="3738"/>
                  </a:lnTo>
                  <a:lnTo>
                    <a:pt x="2090" y="3706"/>
                  </a:lnTo>
                  <a:lnTo>
                    <a:pt x="2055" y="3706"/>
                  </a:lnTo>
                  <a:lnTo>
                    <a:pt x="2039" y="3687"/>
                  </a:lnTo>
                  <a:lnTo>
                    <a:pt x="2031" y="3657"/>
                  </a:lnTo>
                  <a:lnTo>
                    <a:pt x="2003" y="3621"/>
                  </a:lnTo>
                  <a:lnTo>
                    <a:pt x="1961" y="3604"/>
                  </a:lnTo>
                  <a:lnTo>
                    <a:pt x="1899" y="3604"/>
                  </a:lnTo>
                  <a:lnTo>
                    <a:pt x="1873" y="3589"/>
                  </a:lnTo>
                  <a:lnTo>
                    <a:pt x="1838" y="3540"/>
                  </a:lnTo>
                  <a:lnTo>
                    <a:pt x="1799" y="3532"/>
                  </a:lnTo>
                  <a:lnTo>
                    <a:pt x="1714" y="3536"/>
                  </a:lnTo>
                  <a:lnTo>
                    <a:pt x="1815" y="3404"/>
                  </a:lnTo>
                  <a:lnTo>
                    <a:pt x="1932" y="3299"/>
                  </a:lnTo>
                  <a:lnTo>
                    <a:pt x="2013" y="3245"/>
                  </a:lnTo>
                  <a:lnTo>
                    <a:pt x="2081" y="3233"/>
                  </a:lnTo>
                  <a:lnTo>
                    <a:pt x="2090" y="3222"/>
                  </a:lnTo>
                  <a:lnTo>
                    <a:pt x="2085" y="3187"/>
                  </a:lnTo>
                  <a:lnTo>
                    <a:pt x="2105" y="3144"/>
                  </a:lnTo>
                  <a:lnTo>
                    <a:pt x="2100" y="3117"/>
                  </a:lnTo>
                  <a:lnTo>
                    <a:pt x="2081" y="3090"/>
                  </a:lnTo>
                  <a:lnTo>
                    <a:pt x="1993" y="3075"/>
                  </a:lnTo>
                  <a:lnTo>
                    <a:pt x="2016" y="3040"/>
                  </a:lnTo>
                  <a:lnTo>
                    <a:pt x="2023" y="2979"/>
                  </a:lnTo>
                  <a:lnTo>
                    <a:pt x="2023" y="2939"/>
                  </a:lnTo>
                  <a:lnTo>
                    <a:pt x="2000" y="2908"/>
                  </a:lnTo>
                  <a:lnTo>
                    <a:pt x="1981" y="2896"/>
                  </a:lnTo>
                  <a:lnTo>
                    <a:pt x="1970" y="2892"/>
                  </a:lnTo>
                  <a:lnTo>
                    <a:pt x="1957" y="2892"/>
                  </a:lnTo>
                  <a:lnTo>
                    <a:pt x="1912" y="2900"/>
                  </a:lnTo>
                  <a:lnTo>
                    <a:pt x="1899" y="2892"/>
                  </a:lnTo>
                  <a:lnTo>
                    <a:pt x="1892" y="2877"/>
                  </a:lnTo>
                  <a:lnTo>
                    <a:pt x="1892" y="2858"/>
                  </a:lnTo>
                  <a:lnTo>
                    <a:pt x="1896" y="2845"/>
                  </a:lnTo>
                  <a:lnTo>
                    <a:pt x="1903" y="2811"/>
                  </a:lnTo>
                  <a:lnTo>
                    <a:pt x="1907" y="2796"/>
                  </a:lnTo>
                  <a:lnTo>
                    <a:pt x="1903" y="2776"/>
                  </a:lnTo>
                  <a:lnTo>
                    <a:pt x="1892" y="2761"/>
                  </a:lnTo>
                  <a:lnTo>
                    <a:pt x="1876" y="2753"/>
                  </a:lnTo>
                  <a:lnTo>
                    <a:pt x="1834" y="2756"/>
                  </a:lnTo>
                  <a:lnTo>
                    <a:pt x="1783" y="2771"/>
                  </a:lnTo>
                  <a:lnTo>
                    <a:pt x="1744" y="2796"/>
                  </a:lnTo>
                  <a:lnTo>
                    <a:pt x="1706" y="2776"/>
                  </a:lnTo>
                  <a:lnTo>
                    <a:pt x="1685" y="2714"/>
                  </a:lnTo>
                  <a:lnTo>
                    <a:pt x="1690" y="2624"/>
                  </a:lnTo>
                  <a:lnTo>
                    <a:pt x="1678" y="2547"/>
                  </a:lnTo>
                  <a:lnTo>
                    <a:pt x="1620" y="2508"/>
                  </a:lnTo>
                  <a:lnTo>
                    <a:pt x="1678" y="2547"/>
                  </a:lnTo>
                  <a:lnTo>
                    <a:pt x="1694" y="2450"/>
                  </a:lnTo>
                  <a:lnTo>
                    <a:pt x="1721" y="2392"/>
                  </a:lnTo>
                  <a:lnTo>
                    <a:pt x="1733" y="2342"/>
                  </a:lnTo>
                  <a:lnTo>
                    <a:pt x="1709" y="2314"/>
                  </a:lnTo>
                  <a:lnTo>
                    <a:pt x="1667" y="2314"/>
                  </a:lnTo>
                  <a:lnTo>
                    <a:pt x="1655" y="2280"/>
                  </a:lnTo>
                  <a:lnTo>
                    <a:pt x="1652" y="2203"/>
                  </a:lnTo>
                  <a:lnTo>
                    <a:pt x="1637" y="2182"/>
                  </a:lnTo>
                  <a:lnTo>
                    <a:pt x="1578" y="2203"/>
                  </a:lnTo>
                  <a:lnTo>
                    <a:pt x="1504" y="2207"/>
                  </a:lnTo>
                  <a:lnTo>
                    <a:pt x="1465" y="2187"/>
                  </a:lnTo>
                  <a:lnTo>
                    <a:pt x="1446" y="2133"/>
                  </a:lnTo>
                  <a:lnTo>
                    <a:pt x="1388" y="2093"/>
                  </a:lnTo>
                  <a:lnTo>
                    <a:pt x="1391" y="2086"/>
                  </a:lnTo>
                  <a:lnTo>
                    <a:pt x="1442" y="2074"/>
                  </a:lnTo>
                  <a:lnTo>
                    <a:pt x="1446" y="2051"/>
                  </a:lnTo>
                  <a:lnTo>
                    <a:pt x="1419" y="2019"/>
                  </a:lnTo>
                  <a:lnTo>
                    <a:pt x="1406" y="1957"/>
                  </a:lnTo>
                  <a:lnTo>
                    <a:pt x="1348" y="1961"/>
                  </a:lnTo>
                  <a:lnTo>
                    <a:pt x="1330" y="1946"/>
                  </a:lnTo>
                  <a:lnTo>
                    <a:pt x="1291" y="1943"/>
                  </a:lnTo>
                  <a:lnTo>
                    <a:pt x="1236" y="1961"/>
                  </a:lnTo>
                  <a:lnTo>
                    <a:pt x="1221" y="1953"/>
                  </a:lnTo>
                  <a:lnTo>
                    <a:pt x="1182" y="1896"/>
                  </a:lnTo>
                  <a:lnTo>
                    <a:pt x="1151" y="1876"/>
                  </a:lnTo>
                  <a:lnTo>
                    <a:pt x="1089" y="1892"/>
                  </a:lnTo>
                  <a:lnTo>
                    <a:pt x="1066" y="1884"/>
                  </a:lnTo>
                  <a:lnTo>
                    <a:pt x="1047" y="1846"/>
                  </a:lnTo>
                  <a:lnTo>
                    <a:pt x="1027" y="1830"/>
                  </a:lnTo>
                  <a:lnTo>
                    <a:pt x="926" y="1823"/>
                  </a:lnTo>
                  <a:lnTo>
                    <a:pt x="895" y="1791"/>
                  </a:lnTo>
                  <a:lnTo>
                    <a:pt x="892" y="1740"/>
                  </a:lnTo>
                  <a:lnTo>
                    <a:pt x="915" y="1655"/>
                  </a:lnTo>
                  <a:lnTo>
                    <a:pt x="907" y="162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grpSp>
      <p:sp>
        <p:nvSpPr>
          <p:cNvPr id="149" name="Freeform 95">
            <a:extLst>
              <a:ext uri="{FF2B5EF4-FFF2-40B4-BE49-F238E27FC236}">
                <a16:creationId xmlns:a16="http://schemas.microsoft.com/office/drawing/2014/main" id="{4E83F792-9824-47B4-9F1A-BD66329DDE68}"/>
              </a:ext>
            </a:extLst>
          </p:cNvPr>
          <p:cNvSpPr>
            <a:spLocks/>
          </p:cNvSpPr>
          <p:nvPr/>
        </p:nvSpPr>
        <p:spPr bwMode="auto">
          <a:xfrm>
            <a:off x="3367015" y="2657037"/>
            <a:ext cx="57797" cy="58106"/>
          </a:xfrm>
          <a:custGeom>
            <a:avLst/>
            <a:gdLst>
              <a:gd name="T0" fmla="*/ 2147483647 w 47"/>
              <a:gd name="T1" fmla="*/ 2147483647 h 48"/>
              <a:gd name="T2" fmla="*/ 2147483647 w 47"/>
              <a:gd name="T3" fmla="*/ 0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0 w 47"/>
              <a:gd name="T15" fmla="*/ 2147483647 h 48"/>
              <a:gd name="T16" fmla="*/ 2147483647 w 47"/>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 y="7"/>
                </a:moveTo>
                <a:lnTo>
                  <a:pt x="40" y="0"/>
                </a:lnTo>
                <a:lnTo>
                  <a:pt x="47" y="8"/>
                </a:lnTo>
                <a:lnTo>
                  <a:pt x="47" y="12"/>
                </a:lnTo>
                <a:lnTo>
                  <a:pt x="36" y="45"/>
                </a:lnTo>
                <a:lnTo>
                  <a:pt x="12" y="48"/>
                </a:lnTo>
                <a:lnTo>
                  <a:pt x="7" y="45"/>
                </a:lnTo>
                <a:lnTo>
                  <a:pt x="0" y="12"/>
                </a:lnTo>
                <a:lnTo>
                  <a:pt x="4" y="7"/>
                </a:lnTo>
              </a:path>
            </a:pathLst>
          </a:custGeom>
          <a:solidFill>
            <a:srgbClr val="C00000"/>
          </a:solidFill>
          <a:ln w="9525">
            <a:solidFill>
              <a:schemeClr val="tx1"/>
            </a:solidFill>
            <a:round/>
            <a:headEnd/>
            <a:tailEnd/>
          </a:ln>
        </p:spPr>
        <p:txBody>
          <a:bodyPr/>
          <a:lstStyle/>
          <a:p>
            <a:endParaRPr lang="es-ES" dirty="0">
              <a:solidFill>
                <a:srgbClr val="000000"/>
              </a:solidFill>
            </a:endParaRPr>
          </a:p>
        </p:txBody>
      </p:sp>
      <p:sp>
        <p:nvSpPr>
          <p:cNvPr id="4" name="TextBox 3">
            <a:extLst>
              <a:ext uri="{FF2B5EF4-FFF2-40B4-BE49-F238E27FC236}">
                <a16:creationId xmlns:a16="http://schemas.microsoft.com/office/drawing/2014/main" id="{A8921B89-208F-4958-A7BA-AC5925650190}"/>
              </a:ext>
            </a:extLst>
          </p:cNvPr>
          <p:cNvSpPr txBox="1"/>
          <p:nvPr/>
        </p:nvSpPr>
        <p:spPr>
          <a:xfrm>
            <a:off x="604558" y="4579730"/>
            <a:ext cx="2218813" cy="1077218"/>
          </a:xfrm>
          <a:prstGeom prst="rect">
            <a:avLst/>
          </a:prstGeom>
          <a:noFill/>
        </p:spPr>
        <p:txBody>
          <a:bodyPr wrap="none" rtlCol="0">
            <a:spAutoFit/>
          </a:bodyPr>
          <a:lstStyle/>
          <a:p>
            <a:r>
              <a:rPr lang="en-US" sz="1600" dirty="0" err="1"/>
              <a:t>Tratamiento</a:t>
            </a:r>
            <a:r>
              <a:rPr lang="en-US" sz="1600" dirty="0"/>
              <a:t> para </a:t>
            </a:r>
            <a:r>
              <a:rPr lang="en-US" sz="1600" dirty="0" err="1"/>
              <a:t>todos</a:t>
            </a:r>
            <a:endParaRPr lang="en-US" sz="1600" dirty="0"/>
          </a:p>
          <a:p>
            <a:r>
              <a:rPr lang="en-US" sz="1600" dirty="0"/>
              <a:t>(85% </a:t>
            </a:r>
            <a:r>
              <a:rPr lang="en-US" sz="1600" dirty="0" err="1"/>
              <a:t>países</a:t>
            </a:r>
            <a:r>
              <a:rPr lang="en-US" sz="1600" dirty="0"/>
              <a:t>)</a:t>
            </a:r>
          </a:p>
          <a:p>
            <a:r>
              <a:rPr lang="en-US" sz="1600" dirty="0"/>
              <a:t>&lt;500 CD4</a:t>
            </a:r>
          </a:p>
          <a:p>
            <a:r>
              <a:rPr lang="en-US" sz="1600" dirty="0"/>
              <a:t>(BLZ, COL, SLV, NIC, TTO)</a:t>
            </a:r>
          </a:p>
        </p:txBody>
      </p:sp>
      <p:sp>
        <p:nvSpPr>
          <p:cNvPr id="5" name="Rectangle 4">
            <a:extLst>
              <a:ext uri="{FF2B5EF4-FFF2-40B4-BE49-F238E27FC236}">
                <a16:creationId xmlns:a16="http://schemas.microsoft.com/office/drawing/2014/main" id="{AF156AA8-D36D-41AE-A63E-0DFD3962A6A5}"/>
              </a:ext>
            </a:extLst>
          </p:cNvPr>
          <p:cNvSpPr/>
          <p:nvPr/>
        </p:nvSpPr>
        <p:spPr>
          <a:xfrm>
            <a:off x="339196" y="5179065"/>
            <a:ext cx="174654" cy="13334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F2FF04A-B8AE-4707-B168-04A3E06CE6D6}"/>
              </a:ext>
            </a:extLst>
          </p:cNvPr>
          <p:cNvSpPr/>
          <p:nvPr/>
        </p:nvSpPr>
        <p:spPr>
          <a:xfrm>
            <a:off x="339196" y="4671321"/>
            <a:ext cx="174654" cy="13334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5">
            <a:extLst>
              <a:ext uri="{FF2B5EF4-FFF2-40B4-BE49-F238E27FC236}">
                <a16:creationId xmlns:a16="http://schemas.microsoft.com/office/drawing/2014/main" id="{E54820C5-2857-9844-8906-0DA3984759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5153" y="6102679"/>
            <a:ext cx="2627577" cy="6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a:extLst>
              <a:ext uri="{FF2B5EF4-FFF2-40B4-BE49-F238E27FC236}">
                <a16:creationId xmlns:a16="http://schemas.microsoft.com/office/drawing/2014/main" id="{48D36C35-A035-4D4F-ADF4-06CAF4A54B01}"/>
              </a:ext>
            </a:extLst>
          </p:cNvPr>
          <p:cNvSpPr txBox="1"/>
          <p:nvPr/>
        </p:nvSpPr>
        <p:spPr>
          <a:xfrm>
            <a:off x="92815" y="6472982"/>
            <a:ext cx="5029200" cy="276999"/>
          </a:xfrm>
          <a:prstGeom prst="rect">
            <a:avLst/>
          </a:prstGeom>
        </p:spPr>
        <p:txBody>
          <a:bodyPr wrap="square">
            <a:spAutoFit/>
          </a:bodyPr>
          <a:lstStyle>
            <a:defPPr>
              <a:defRPr lang="en-US"/>
            </a:defPPr>
            <a:lvl1pPr>
              <a:defRPr sz="1200"/>
            </a:lvl1pPr>
          </a:lstStyle>
          <a:p>
            <a:r>
              <a:rPr lang="es-ES_tradnl" dirty="0"/>
              <a:t>Fuente: GAM 2019; revisión de políticas OPS.</a:t>
            </a:r>
          </a:p>
        </p:txBody>
      </p:sp>
      <p:sp>
        <p:nvSpPr>
          <p:cNvPr id="88" name="TextBox 87">
            <a:extLst>
              <a:ext uri="{FF2B5EF4-FFF2-40B4-BE49-F238E27FC236}">
                <a16:creationId xmlns:a16="http://schemas.microsoft.com/office/drawing/2014/main" id="{13B63CD1-7D21-014E-BB1D-10870A2D3D0C}"/>
              </a:ext>
            </a:extLst>
          </p:cNvPr>
          <p:cNvSpPr txBox="1"/>
          <p:nvPr/>
        </p:nvSpPr>
        <p:spPr>
          <a:xfrm>
            <a:off x="499697" y="974993"/>
            <a:ext cx="4315778" cy="646331"/>
          </a:xfrm>
          <a:prstGeom prst="rect">
            <a:avLst/>
          </a:prstGeom>
          <a:noFill/>
        </p:spPr>
        <p:txBody>
          <a:bodyPr wrap="square" rtlCol="0">
            <a:spAutoFit/>
          </a:bodyPr>
          <a:lstStyle/>
          <a:p>
            <a:pPr algn="ctr"/>
            <a:r>
              <a:rPr lang="es-ES" b="1" dirty="0"/>
              <a:t>Adopción de política de “tratamiento para todos” </a:t>
            </a:r>
            <a:r>
              <a:rPr lang="es-ES" b="1" u="sng" dirty="0"/>
              <a:t>en adultos</a:t>
            </a:r>
            <a:r>
              <a:rPr lang="es-ES" b="1" dirty="0"/>
              <a:t>, LAC (Oct, 2019)</a:t>
            </a:r>
          </a:p>
        </p:txBody>
      </p:sp>
      <p:sp>
        <p:nvSpPr>
          <p:cNvPr id="90" name="TextBox 89">
            <a:extLst>
              <a:ext uri="{FF2B5EF4-FFF2-40B4-BE49-F238E27FC236}">
                <a16:creationId xmlns:a16="http://schemas.microsoft.com/office/drawing/2014/main" id="{EBC9DF42-4FD6-4098-9542-BE1F802EDB6F}"/>
              </a:ext>
            </a:extLst>
          </p:cNvPr>
          <p:cNvSpPr txBox="1"/>
          <p:nvPr/>
        </p:nvSpPr>
        <p:spPr>
          <a:xfrm>
            <a:off x="6974839" y="1014575"/>
            <a:ext cx="4315778" cy="646331"/>
          </a:xfrm>
          <a:prstGeom prst="rect">
            <a:avLst/>
          </a:prstGeom>
          <a:noFill/>
        </p:spPr>
        <p:txBody>
          <a:bodyPr wrap="square" rtlCol="0">
            <a:spAutoFit/>
          </a:bodyPr>
          <a:lstStyle/>
          <a:p>
            <a:pPr algn="ctr"/>
            <a:r>
              <a:rPr lang="es-ES" b="1" dirty="0"/>
              <a:t>Adopción de política de “tratamiento para todos” </a:t>
            </a:r>
            <a:r>
              <a:rPr lang="es-ES" b="1" u="sng" dirty="0"/>
              <a:t>en niños</a:t>
            </a:r>
            <a:r>
              <a:rPr lang="es-ES" b="1" dirty="0"/>
              <a:t>, LAC (Oct, 2019)</a:t>
            </a:r>
          </a:p>
        </p:txBody>
      </p:sp>
      <p:sp>
        <p:nvSpPr>
          <p:cNvPr id="91" name="Freeform 5">
            <a:extLst>
              <a:ext uri="{FF2B5EF4-FFF2-40B4-BE49-F238E27FC236}">
                <a16:creationId xmlns:a16="http://schemas.microsoft.com/office/drawing/2014/main" id="{647FF418-5A5B-4E18-8C42-6FC021EB1622}"/>
              </a:ext>
            </a:extLst>
          </p:cNvPr>
          <p:cNvSpPr>
            <a:spLocks/>
          </p:cNvSpPr>
          <p:nvPr/>
        </p:nvSpPr>
        <p:spPr bwMode="auto">
          <a:xfrm>
            <a:off x="8819010" y="5296503"/>
            <a:ext cx="315079" cy="1135924"/>
          </a:xfrm>
          <a:custGeom>
            <a:avLst/>
            <a:gdLst>
              <a:gd name="T0" fmla="*/ 2147483647 w 488"/>
              <a:gd name="T1" fmla="*/ 2147483647 h 1879"/>
              <a:gd name="T2" fmla="*/ 2147483647 w 488"/>
              <a:gd name="T3" fmla="*/ 2147483647 h 1879"/>
              <a:gd name="T4" fmla="*/ 2147483647 w 488"/>
              <a:gd name="T5" fmla="*/ 2147483647 h 1879"/>
              <a:gd name="T6" fmla="*/ 2147483647 w 488"/>
              <a:gd name="T7" fmla="*/ 2147483647 h 1879"/>
              <a:gd name="T8" fmla="*/ 2147483647 w 488"/>
              <a:gd name="T9" fmla="*/ 2147483647 h 1879"/>
              <a:gd name="T10" fmla="*/ 2147483647 w 488"/>
              <a:gd name="T11" fmla="*/ 2147483647 h 1879"/>
              <a:gd name="T12" fmla="*/ 2147483647 w 488"/>
              <a:gd name="T13" fmla="*/ 2147483647 h 1879"/>
              <a:gd name="T14" fmla="*/ 2147483647 w 488"/>
              <a:gd name="T15" fmla="*/ 2147483647 h 1879"/>
              <a:gd name="T16" fmla="*/ 2147483647 w 488"/>
              <a:gd name="T17" fmla="*/ 2147483647 h 1879"/>
              <a:gd name="T18" fmla="*/ 2147483647 w 488"/>
              <a:gd name="T19" fmla="*/ 2147483647 h 1879"/>
              <a:gd name="T20" fmla="*/ 2147483647 w 488"/>
              <a:gd name="T21" fmla="*/ 2147483647 h 1879"/>
              <a:gd name="T22" fmla="*/ 2147483647 w 488"/>
              <a:gd name="T23" fmla="*/ 2147483647 h 1879"/>
              <a:gd name="T24" fmla="*/ 2147483647 w 488"/>
              <a:gd name="T25" fmla="*/ 2147483647 h 1879"/>
              <a:gd name="T26" fmla="*/ 2147483647 w 488"/>
              <a:gd name="T27" fmla="*/ 2147483647 h 1879"/>
              <a:gd name="T28" fmla="*/ 2147483647 w 488"/>
              <a:gd name="T29" fmla="*/ 2147483647 h 1879"/>
              <a:gd name="T30" fmla="*/ 2147483647 w 488"/>
              <a:gd name="T31" fmla="*/ 2147483647 h 1879"/>
              <a:gd name="T32" fmla="*/ 2147483647 w 488"/>
              <a:gd name="T33" fmla="*/ 2147483647 h 1879"/>
              <a:gd name="T34" fmla="*/ 2147483647 w 488"/>
              <a:gd name="T35" fmla="*/ 2147483647 h 1879"/>
              <a:gd name="T36" fmla="*/ 2147483647 w 488"/>
              <a:gd name="T37" fmla="*/ 2147483647 h 1879"/>
              <a:gd name="T38" fmla="*/ 2147483647 w 488"/>
              <a:gd name="T39" fmla="*/ 2147483647 h 1879"/>
              <a:gd name="T40" fmla="*/ 2147483647 w 488"/>
              <a:gd name="T41" fmla="*/ 2147483647 h 1879"/>
              <a:gd name="T42" fmla="*/ 2147483647 w 488"/>
              <a:gd name="T43" fmla="*/ 2147483647 h 1879"/>
              <a:gd name="T44" fmla="*/ 2147483647 w 488"/>
              <a:gd name="T45" fmla="*/ 2147483647 h 1879"/>
              <a:gd name="T46" fmla="*/ 2147483647 w 488"/>
              <a:gd name="T47" fmla="*/ 2147483647 h 1879"/>
              <a:gd name="T48" fmla="*/ 2147483647 w 488"/>
              <a:gd name="T49" fmla="*/ 2147483647 h 1879"/>
              <a:gd name="T50" fmla="*/ 2147483647 w 488"/>
              <a:gd name="T51" fmla="*/ 2147483647 h 1879"/>
              <a:gd name="T52" fmla="*/ 2147483647 w 488"/>
              <a:gd name="T53" fmla="*/ 2147483647 h 1879"/>
              <a:gd name="T54" fmla="*/ 2147483647 w 488"/>
              <a:gd name="T55" fmla="*/ 2147483647 h 1879"/>
              <a:gd name="T56" fmla="*/ 2147483647 w 488"/>
              <a:gd name="T57" fmla="*/ 2147483647 h 1879"/>
              <a:gd name="T58" fmla="*/ 2147483647 w 488"/>
              <a:gd name="T59" fmla="*/ 2147483647 h 1879"/>
              <a:gd name="T60" fmla="*/ 2147483647 w 488"/>
              <a:gd name="T61" fmla="*/ 2147483647 h 1879"/>
              <a:gd name="T62" fmla="*/ 2147483647 w 488"/>
              <a:gd name="T63" fmla="*/ 2147483647 h 1879"/>
              <a:gd name="T64" fmla="*/ 2147483647 w 488"/>
              <a:gd name="T65" fmla="*/ 2147483647 h 1879"/>
              <a:gd name="T66" fmla="*/ 2147483647 w 488"/>
              <a:gd name="T67" fmla="*/ 2147483647 h 1879"/>
              <a:gd name="T68" fmla="*/ 2147483647 w 488"/>
              <a:gd name="T69" fmla="*/ 2147483647 h 1879"/>
              <a:gd name="T70" fmla="*/ 2147483647 w 488"/>
              <a:gd name="T71" fmla="*/ 2147483647 h 1879"/>
              <a:gd name="T72" fmla="*/ 2147483647 w 488"/>
              <a:gd name="T73" fmla="*/ 2147483647 h 1879"/>
              <a:gd name="T74" fmla="*/ 2147483647 w 488"/>
              <a:gd name="T75" fmla="*/ 2147483647 h 1879"/>
              <a:gd name="T76" fmla="*/ 2147483647 w 488"/>
              <a:gd name="T77" fmla="*/ 2147483647 h 1879"/>
              <a:gd name="T78" fmla="*/ 2147483647 w 488"/>
              <a:gd name="T79" fmla="*/ 2147483647 h 1879"/>
              <a:gd name="T80" fmla="*/ 2147483647 w 488"/>
              <a:gd name="T81" fmla="*/ 2147483647 h 1879"/>
              <a:gd name="T82" fmla="*/ 2147483647 w 488"/>
              <a:gd name="T83" fmla="*/ 2147483647 h 1879"/>
              <a:gd name="T84" fmla="*/ 2147483647 w 488"/>
              <a:gd name="T85" fmla="*/ 2147483647 h 1879"/>
              <a:gd name="T86" fmla="*/ 2147483647 w 488"/>
              <a:gd name="T87" fmla="*/ 2147483647 h 1879"/>
              <a:gd name="T88" fmla="*/ 2147483647 w 488"/>
              <a:gd name="T89" fmla="*/ 2147483647 h 1879"/>
              <a:gd name="T90" fmla="*/ 2147483647 w 488"/>
              <a:gd name="T91" fmla="*/ 2147483647 h 1879"/>
              <a:gd name="T92" fmla="*/ 2147483647 w 488"/>
              <a:gd name="T93" fmla="*/ 2147483647 h 1879"/>
              <a:gd name="T94" fmla="*/ 2147483647 w 488"/>
              <a:gd name="T95" fmla="*/ 2147483647 h 1879"/>
              <a:gd name="T96" fmla="*/ 2147483647 w 488"/>
              <a:gd name="T97" fmla="*/ 2147483647 h 1879"/>
              <a:gd name="T98" fmla="*/ 2147483647 w 488"/>
              <a:gd name="T99" fmla="*/ 2147483647 h 1879"/>
              <a:gd name="T100" fmla="*/ 2147483647 w 488"/>
              <a:gd name="T101" fmla="*/ 2147483647 h 1879"/>
              <a:gd name="T102" fmla="*/ 2147483647 w 488"/>
              <a:gd name="T103" fmla="*/ 2147483647 h 1879"/>
              <a:gd name="T104" fmla="*/ 2147483647 w 488"/>
              <a:gd name="T105" fmla="*/ 2147483647 h 1879"/>
              <a:gd name="T106" fmla="*/ 2147483647 w 488"/>
              <a:gd name="T107" fmla="*/ 2147483647 h 18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8"/>
              <a:gd name="T163" fmla="*/ 0 h 1879"/>
              <a:gd name="T164" fmla="*/ 488 w 488"/>
              <a:gd name="T165" fmla="*/ 1879 h 187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8" h="1879">
                <a:moveTo>
                  <a:pt x="422" y="0"/>
                </a:moveTo>
                <a:lnTo>
                  <a:pt x="425" y="88"/>
                </a:lnTo>
                <a:lnTo>
                  <a:pt x="461" y="147"/>
                </a:lnTo>
                <a:lnTo>
                  <a:pt x="472" y="170"/>
                </a:lnTo>
                <a:lnTo>
                  <a:pt x="476" y="190"/>
                </a:lnTo>
                <a:lnTo>
                  <a:pt x="468" y="217"/>
                </a:lnTo>
                <a:lnTo>
                  <a:pt x="445" y="255"/>
                </a:lnTo>
                <a:lnTo>
                  <a:pt x="445" y="375"/>
                </a:lnTo>
                <a:lnTo>
                  <a:pt x="399" y="383"/>
                </a:lnTo>
                <a:lnTo>
                  <a:pt x="367" y="403"/>
                </a:lnTo>
                <a:lnTo>
                  <a:pt x="356" y="415"/>
                </a:lnTo>
                <a:lnTo>
                  <a:pt x="351" y="438"/>
                </a:lnTo>
                <a:lnTo>
                  <a:pt x="351" y="453"/>
                </a:lnTo>
                <a:lnTo>
                  <a:pt x="364" y="472"/>
                </a:lnTo>
                <a:lnTo>
                  <a:pt x="391" y="511"/>
                </a:lnTo>
                <a:lnTo>
                  <a:pt x="395" y="558"/>
                </a:lnTo>
                <a:lnTo>
                  <a:pt x="371" y="597"/>
                </a:lnTo>
                <a:lnTo>
                  <a:pt x="336" y="627"/>
                </a:lnTo>
                <a:lnTo>
                  <a:pt x="325" y="659"/>
                </a:lnTo>
                <a:lnTo>
                  <a:pt x="318" y="701"/>
                </a:lnTo>
                <a:lnTo>
                  <a:pt x="325" y="748"/>
                </a:lnTo>
                <a:lnTo>
                  <a:pt x="321" y="799"/>
                </a:lnTo>
                <a:lnTo>
                  <a:pt x="305" y="822"/>
                </a:lnTo>
                <a:lnTo>
                  <a:pt x="285" y="837"/>
                </a:lnTo>
                <a:lnTo>
                  <a:pt x="278" y="856"/>
                </a:lnTo>
                <a:lnTo>
                  <a:pt x="282" y="876"/>
                </a:lnTo>
                <a:lnTo>
                  <a:pt x="302" y="896"/>
                </a:lnTo>
                <a:lnTo>
                  <a:pt x="305" y="914"/>
                </a:lnTo>
                <a:lnTo>
                  <a:pt x="302" y="929"/>
                </a:lnTo>
                <a:lnTo>
                  <a:pt x="285" y="957"/>
                </a:lnTo>
                <a:lnTo>
                  <a:pt x="278" y="997"/>
                </a:lnTo>
                <a:lnTo>
                  <a:pt x="290" y="1030"/>
                </a:lnTo>
                <a:lnTo>
                  <a:pt x="305" y="1046"/>
                </a:lnTo>
                <a:lnTo>
                  <a:pt x="305" y="1084"/>
                </a:lnTo>
                <a:lnTo>
                  <a:pt x="344" y="1088"/>
                </a:lnTo>
                <a:lnTo>
                  <a:pt x="364" y="1104"/>
                </a:lnTo>
                <a:lnTo>
                  <a:pt x="356" y="1140"/>
                </a:lnTo>
                <a:lnTo>
                  <a:pt x="341" y="1140"/>
                </a:lnTo>
                <a:lnTo>
                  <a:pt x="305" y="1124"/>
                </a:lnTo>
                <a:lnTo>
                  <a:pt x="278" y="1137"/>
                </a:lnTo>
                <a:lnTo>
                  <a:pt x="270" y="1162"/>
                </a:lnTo>
                <a:lnTo>
                  <a:pt x="274" y="1201"/>
                </a:lnTo>
                <a:lnTo>
                  <a:pt x="290" y="1237"/>
                </a:lnTo>
                <a:lnTo>
                  <a:pt x="328" y="1244"/>
                </a:lnTo>
                <a:lnTo>
                  <a:pt x="348" y="1275"/>
                </a:lnTo>
                <a:lnTo>
                  <a:pt x="341" y="1322"/>
                </a:lnTo>
                <a:lnTo>
                  <a:pt x="308" y="1353"/>
                </a:lnTo>
                <a:lnTo>
                  <a:pt x="270" y="1373"/>
                </a:lnTo>
                <a:lnTo>
                  <a:pt x="255" y="1411"/>
                </a:lnTo>
                <a:lnTo>
                  <a:pt x="255" y="1450"/>
                </a:lnTo>
                <a:lnTo>
                  <a:pt x="274" y="1473"/>
                </a:lnTo>
                <a:lnTo>
                  <a:pt x="274" y="1500"/>
                </a:lnTo>
                <a:lnTo>
                  <a:pt x="255" y="1523"/>
                </a:lnTo>
                <a:lnTo>
                  <a:pt x="224" y="1526"/>
                </a:lnTo>
                <a:lnTo>
                  <a:pt x="208" y="1543"/>
                </a:lnTo>
                <a:lnTo>
                  <a:pt x="201" y="1562"/>
                </a:lnTo>
                <a:lnTo>
                  <a:pt x="201" y="1620"/>
                </a:lnTo>
                <a:lnTo>
                  <a:pt x="204" y="1643"/>
                </a:lnTo>
                <a:lnTo>
                  <a:pt x="216" y="1658"/>
                </a:lnTo>
                <a:lnTo>
                  <a:pt x="224" y="1663"/>
                </a:lnTo>
                <a:lnTo>
                  <a:pt x="236" y="1658"/>
                </a:lnTo>
                <a:lnTo>
                  <a:pt x="255" y="1651"/>
                </a:lnTo>
                <a:lnTo>
                  <a:pt x="266" y="1658"/>
                </a:lnTo>
                <a:lnTo>
                  <a:pt x="274" y="1734"/>
                </a:lnTo>
                <a:lnTo>
                  <a:pt x="290" y="1752"/>
                </a:lnTo>
                <a:lnTo>
                  <a:pt x="364" y="1749"/>
                </a:lnTo>
                <a:lnTo>
                  <a:pt x="488" y="1752"/>
                </a:lnTo>
                <a:lnTo>
                  <a:pt x="488" y="1772"/>
                </a:lnTo>
                <a:lnTo>
                  <a:pt x="484" y="1787"/>
                </a:lnTo>
                <a:lnTo>
                  <a:pt x="468" y="1791"/>
                </a:lnTo>
                <a:lnTo>
                  <a:pt x="391" y="1818"/>
                </a:lnTo>
                <a:lnTo>
                  <a:pt x="367" y="1838"/>
                </a:lnTo>
                <a:lnTo>
                  <a:pt x="348" y="1856"/>
                </a:lnTo>
                <a:lnTo>
                  <a:pt x="328" y="1876"/>
                </a:lnTo>
                <a:lnTo>
                  <a:pt x="308" y="1879"/>
                </a:lnTo>
                <a:lnTo>
                  <a:pt x="270" y="1860"/>
                </a:lnTo>
                <a:lnTo>
                  <a:pt x="227" y="1856"/>
                </a:lnTo>
                <a:lnTo>
                  <a:pt x="204" y="1841"/>
                </a:lnTo>
                <a:lnTo>
                  <a:pt x="189" y="1834"/>
                </a:lnTo>
                <a:lnTo>
                  <a:pt x="186" y="1821"/>
                </a:lnTo>
                <a:lnTo>
                  <a:pt x="181" y="1798"/>
                </a:lnTo>
                <a:lnTo>
                  <a:pt x="165" y="1783"/>
                </a:lnTo>
                <a:lnTo>
                  <a:pt x="143" y="1775"/>
                </a:lnTo>
                <a:lnTo>
                  <a:pt x="123" y="1779"/>
                </a:lnTo>
                <a:lnTo>
                  <a:pt x="107" y="1760"/>
                </a:lnTo>
                <a:lnTo>
                  <a:pt x="100" y="1744"/>
                </a:lnTo>
                <a:lnTo>
                  <a:pt x="76" y="1724"/>
                </a:lnTo>
                <a:lnTo>
                  <a:pt x="66" y="1717"/>
                </a:lnTo>
                <a:lnTo>
                  <a:pt x="57" y="1683"/>
                </a:lnTo>
                <a:lnTo>
                  <a:pt x="57" y="1663"/>
                </a:lnTo>
                <a:lnTo>
                  <a:pt x="57" y="1640"/>
                </a:lnTo>
                <a:lnTo>
                  <a:pt x="53" y="1600"/>
                </a:lnTo>
                <a:lnTo>
                  <a:pt x="38" y="1577"/>
                </a:lnTo>
                <a:lnTo>
                  <a:pt x="41" y="1562"/>
                </a:lnTo>
                <a:lnTo>
                  <a:pt x="53" y="1558"/>
                </a:lnTo>
                <a:lnTo>
                  <a:pt x="72" y="1538"/>
                </a:lnTo>
                <a:lnTo>
                  <a:pt x="81" y="1523"/>
                </a:lnTo>
                <a:lnTo>
                  <a:pt x="84" y="1516"/>
                </a:lnTo>
                <a:lnTo>
                  <a:pt x="69" y="1500"/>
                </a:lnTo>
                <a:lnTo>
                  <a:pt x="66" y="1458"/>
                </a:lnTo>
                <a:lnTo>
                  <a:pt x="72" y="1434"/>
                </a:lnTo>
                <a:lnTo>
                  <a:pt x="87" y="1415"/>
                </a:lnTo>
                <a:lnTo>
                  <a:pt x="96" y="1399"/>
                </a:lnTo>
                <a:lnTo>
                  <a:pt x="104" y="1396"/>
                </a:lnTo>
                <a:lnTo>
                  <a:pt x="87" y="1379"/>
                </a:lnTo>
                <a:lnTo>
                  <a:pt x="69" y="1373"/>
                </a:lnTo>
                <a:lnTo>
                  <a:pt x="57" y="1353"/>
                </a:lnTo>
                <a:lnTo>
                  <a:pt x="84" y="1333"/>
                </a:lnTo>
                <a:lnTo>
                  <a:pt x="66" y="1314"/>
                </a:lnTo>
                <a:lnTo>
                  <a:pt x="26" y="1310"/>
                </a:lnTo>
                <a:lnTo>
                  <a:pt x="10" y="1305"/>
                </a:lnTo>
                <a:lnTo>
                  <a:pt x="3" y="1295"/>
                </a:lnTo>
                <a:lnTo>
                  <a:pt x="0" y="1275"/>
                </a:lnTo>
                <a:lnTo>
                  <a:pt x="3" y="1252"/>
                </a:lnTo>
                <a:lnTo>
                  <a:pt x="10" y="1237"/>
                </a:lnTo>
                <a:lnTo>
                  <a:pt x="23" y="1237"/>
                </a:lnTo>
                <a:lnTo>
                  <a:pt x="41" y="1237"/>
                </a:lnTo>
                <a:lnTo>
                  <a:pt x="49" y="1252"/>
                </a:lnTo>
                <a:lnTo>
                  <a:pt x="81" y="1252"/>
                </a:lnTo>
                <a:lnTo>
                  <a:pt x="104" y="1252"/>
                </a:lnTo>
                <a:lnTo>
                  <a:pt x="120" y="1244"/>
                </a:lnTo>
                <a:lnTo>
                  <a:pt x="123" y="1208"/>
                </a:lnTo>
                <a:lnTo>
                  <a:pt x="120" y="1167"/>
                </a:lnTo>
                <a:lnTo>
                  <a:pt x="123" y="1150"/>
                </a:lnTo>
                <a:lnTo>
                  <a:pt x="143" y="1124"/>
                </a:lnTo>
                <a:lnTo>
                  <a:pt x="158" y="1117"/>
                </a:lnTo>
                <a:lnTo>
                  <a:pt x="135" y="1074"/>
                </a:lnTo>
                <a:lnTo>
                  <a:pt x="130" y="1027"/>
                </a:lnTo>
                <a:lnTo>
                  <a:pt x="143" y="984"/>
                </a:lnTo>
                <a:lnTo>
                  <a:pt x="153" y="942"/>
                </a:lnTo>
                <a:lnTo>
                  <a:pt x="150" y="899"/>
                </a:lnTo>
                <a:lnTo>
                  <a:pt x="146" y="880"/>
                </a:lnTo>
                <a:lnTo>
                  <a:pt x="153" y="860"/>
                </a:lnTo>
                <a:lnTo>
                  <a:pt x="150" y="852"/>
                </a:lnTo>
                <a:lnTo>
                  <a:pt x="140" y="856"/>
                </a:lnTo>
                <a:lnTo>
                  <a:pt x="123" y="872"/>
                </a:lnTo>
                <a:lnTo>
                  <a:pt x="92" y="880"/>
                </a:lnTo>
                <a:lnTo>
                  <a:pt x="81" y="876"/>
                </a:lnTo>
                <a:lnTo>
                  <a:pt x="76" y="837"/>
                </a:lnTo>
                <a:lnTo>
                  <a:pt x="76" y="799"/>
                </a:lnTo>
                <a:lnTo>
                  <a:pt x="81" y="759"/>
                </a:lnTo>
                <a:lnTo>
                  <a:pt x="87" y="721"/>
                </a:lnTo>
                <a:lnTo>
                  <a:pt x="92" y="701"/>
                </a:lnTo>
                <a:lnTo>
                  <a:pt x="100" y="690"/>
                </a:lnTo>
                <a:lnTo>
                  <a:pt x="104" y="678"/>
                </a:lnTo>
                <a:lnTo>
                  <a:pt x="107" y="655"/>
                </a:lnTo>
                <a:lnTo>
                  <a:pt x="123" y="616"/>
                </a:lnTo>
                <a:lnTo>
                  <a:pt x="115" y="585"/>
                </a:lnTo>
                <a:lnTo>
                  <a:pt x="107" y="553"/>
                </a:lnTo>
                <a:lnTo>
                  <a:pt x="100" y="523"/>
                </a:lnTo>
                <a:lnTo>
                  <a:pt x="100" y="495"/>
                </a:lnTo>
                <a:lnTo>
                  <a:pt x="107" y="469"/>
                </a:lnTo>
                <a:lnTo>
                  <a:pt x="120" y="449"/>
                </a:lnTo>
                <a:lnTo>
                  <a:pt x="140" y="433"/>
                </a:lnTo>
                <a:lnTo>
                  <a:pt x="158" y="430"/>
                </a:lnTo>
                <a:lnTo>
                  <a:pt x="178" y="368"/>
                </a:lnTo>
                <a:lnTo>
                  <a:pt x="181" y="349"/>
                </a:lnTo>
                <a:lnTo>
                  <a:pt x="201" y="291"/>
                </a:lnTo>
                <a:lnTo>
                  <a:pt x="211" y="275"/>
                </a:lnTo>
                <a:lnTo>
                  <a:pt x="231" y="225"/>
                </a:lnTo>
                <a:lnTo>
                  <a:pt x="244" y="151"/>
                </a:lnTo>
                <a:lnTo>
                  <a:pt x="244" y="147"/>
                </a:lnTo>
                <a:lnTo>
                  <a:pt x="247" y="81"/>
                </a:lnTo>
                <a:lnTo>
                  <a:pt x="251"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92" name="Freeform 6">
            <a:extLst>
              <a:ext uri="{FF2B5EF4-FFF2-40B4-BE49-F238E27FC236}">
                <a16:creationId xmlns:a16="http://schemas.microsoft.com/office/drawing/2014/main" id="{06701833-38DF-4BD6-8ECC-CCF5621F7230}"/>
              </a:ext>
            </a:extLst>
          </p:cNvPr>
          <p:cNvSpPr>
            <a:spLocks/>
          </p:cNvSpPr>
          <p:nvPr/>
        </p:nvSpPr>
        <p:spPr bwMode="auto">
          <a:xfrm>
            <a:off x="6438865" y="1660738"/>
            <a:ext cx="1450967" cy="998725"/>
          </a:xfrm>
          <a:custGeom>
            <a:avLst/>
            <a:gdLst>
              <a:gd name="T0" fmla="*/ 2147483647 w 2253"/>
              <a:gd name="T1" fmla="*/ 2147483647 h 1649"/>
              <a:gd name="T2" fmla="*/ 2147483647 w 2253"/>
              <a:gd name="T3" fmla="*/ 2147483647 h 1649"/>
              <a:gd name="T4" fmla="*/ 2147483647 w 2253"/>
              <a:gd name="T5" fmla="*/ 2147483647 h 1649"/>
              <a:gd name="T6" fmla="*/ 2147483647 w 2253"/>
              <a:gd name="T7" fmla="*/ 2147483647 h 1649"/>
              <a:gd name="T8" fmla="*/ 2147483647 w 2253"/>
              <a:gd name="T9" fmla="*/ 2147483647 h 1649"/>
              <a:gd name="T10" fmla="*/ 2147483647 w 2253"/>
              <a:gd name="T11" fmla="*/ 2147483647 h 1649"/>
              <a:gd name="T12" fmla="*/ 2147483647 w 2253"/>
              <a:gd name="T13" fmla="*/ 2147483647 h 1649"/>
              <a:gd name="T14" fmla="*/ 2147483647 w 2253"/>
              <a:gd name="T15" fmla="*/ 2147483647 h 1649"/>
              <a:gd name="T16" fmla="*/ 2147483647 w 2253"/>
              <a:gd name="T17" fmla="*/ 2147483647 h 1649"/>
              <a:gd name="T18" fmla="*/ 2147483647 w 2253"/>
              <a:gd name="T19" fmla="*/ 2147483647 h 1649"/>
              <a:gd name="T20" fmla="*/ 2147483647 w 2253"/>
              <a:gd name="T21" fmla="*/ 2147483647 h 1649"/>
              <a:gd name="T22" fmla="*/ 2147483647 w 2253"/>
              <a:gd name="T23" fmla="*/ 2147483647 h 1649"/>
              <a:gd name="T24" fmla="*/ 2147483647 w 2253"/>
              <a:gd name="T25" fmla="*/ 2147483647 h 1649"/>
              <a:gd name="T26" fmla="*/ 2147483647 w 2253"/>
              <a:gd name="T27" fmla="*/ 2147483647 h 1649"/>
              <a:gd name="T28" fmla="*/ 2147483647 w 2253"/>
              <a:gd name="T29" fmla="*/ 2147483647 h 1649"/>
              <a:gd name="T30" fmla="*/ 2147483647 w 2253"/>
              <a:gd name="T31" fmla="*/ 2147483647 h 1649"/>
              <a:gd name="T32" fmla="*/ 2147483647 w 2253"/>
              <a:gd name="T33" fmla="*/ 2147483647 h 1649"/>
              <a:gd name="T34" fmla="*/ 2147483647 w 2253"/>
              <a:gd name="T35" fmla="*/ 2147483647 h 1649"/>
              <a:gd name="T36" fmla="*/ 2147483647 w 2253"/>
              <a:gd name="T37" fmla="*/ 2147483647 h 1649"/>
              <a:gd name="T38" fmla="*/ 2147483647 w 2253"/>
              <a:gd name="T39" fmla="*/ 2147483647 h 1649"/>
              <a:gd name="T40" fmla="*/ 2147483647 w 2253"/>
              <a:gd name="T41" fmla="*/ 2147483647 h 1649"/>
              <a:gd name="T42" fmla="*/ 2147483647 w 2253"/>
              <a:gd name="T43" fmla="*/ 2147483647 h 1649"/>
              <a:gd name="T44" fmla="*/ 2147483647 w 2253"/>
              <a:gd name="T45" fmla="*/ 2147483647 h 1649"/>
              <a:gd name="T46" fmla="*/ 2147483647 w 2253"/>
              <a:gd name="T47" fmla="*/ 2147483647 h 1649"/>
              <a:gd name="T48" fmla="*/ 2147483647 w 2253"/>
              <a:gd name="T49" fmla="*/ 2147483647 h 1649"/>
              <a:gd name="T50" fmla="*/ 2147483647 w 2253"/>
              <a:gd name="T51" fmla="*/ 2147483647 h 1649"/>
              <a:gd name="T52" fmla="*/ 2147483647 w 2253"/>
              <a:gd name="T53" fmla="*/ 2147483647 h 1649"/>
              <a:gd name="T54" fmla="*/ 2147483647 w 2253"/>
              <a:gd name="T55" fmla="*/ 2147483647 h 1649"/>
              <a:gd name="T56" fmla="*/ 2147483647 w 2253"/>
              <a:gd name="T57" fmla="*/ 2147483647 h 1649"/>
              <a:gd name="T58" fmla="*/ 2147483647 w 2253"/>
              <a:gd name="T59" fmla="*/ 2147483647 h 1649"/>
              <a:gd name="T60" fmla="*/ 2147483647 w 2253"/>
              <a:gd name="T61" fmla="*/ 2147483647 h 1649"/>
              <a:gd name="T62" fmla="*/ 2147483647 w 2253"/>
              <a:gd name="T63" fmla="*/ 2147483647 h 1649"/>
              <a:gd name="T64" fmla="*/ 2147483647 w 2253"/>
              <a:gd name="T65" fmla="*/ 2147483647 h 1649"/>
              <a:gd name="T66" fmla="*/ 2147483647 w 2253"/>
              <a:gd name="T67" fmla="*/ 2147483647 h 1649"/>
              <a:gd name="T68" fmla="*/ 2147483647 w 2253"/>
              <a:gd name="T69" fmla="*/ 2147483647 h 1649"/>
              <a:gd name="T70" fmla="*/ 2147483647 w 2253"/>
              <a:gd name="T71" fmla="*/ 2147483647 h 1649"/>
              <a:gd name="T72" fmla="*/ 2147483647 w 2253"/>
              <a:gd name="T73" fmla="*/ 2147483647 h 1649"/>
              <a:gd name="T74" fmla="*/ 2147483647 w 2253"/>
              <a:gd name="T75" fmla="*/ 2147483647 h 1649"/>
              <a:gd name="T76" fmla="*/ 2147483647 w 2253"/>
              <a:gd name="T77" fmla="*/ 2147483647 h 1649"/>
              <a:gd name="T78" fmla="*/ 2147483647 w 2253"/>
              <a:gd name="T79" fmla="*/ 2147483647 h 1649"/>
              <a:gd name="T80" fmla="*/ 2147483647 w 2253"/>
              <a:gd name="T81" fmla="*/ 2147483647 h 1649"/>
              <a:gd name="T82" fmla="*/ 2147483647 w 2253"/>
              <a:gd name="T83" fmla="*/ 2147483647 h 1649"/>
              <a:gd name="T84" fmla="*/ 2147483647 w 2253"/>
              <a:gd name="T85" fmla="*/ 2147483647 h 1649"/>
              <a:gd name="T86" fmla="*/ 2147483647 w 2253"/>
              <a:gd name="T87" fmla="*/ 2147483647 h 1649"/>
              <a:gd name="T88" fmla="*/ 2147483647 w 2253"/>
              <a:gd name="T89" fmla="*/ 2147483647 h 1649"/>
              <a:gd name="T90" fmla="*/ 2147483647 w 2253"/>
              <a:gd name="T91" fmla="*/ 2147483647 h 1649"/>
              <a:gd name="T92" fmla="*/ 2147483647 w 2253"/>
              <a:gd name="T93" fmla="*/ 2147483647 h 1649"/>
              <a:gd name="T94" fmla="*/ 2147483647 w 2253"/>
              <a:gd name="T95" fmla="*/ 2147483647 h 1649"/>
              <a:gd name="T96" fmla="*/ 2147483647 w 2253"/>
              <a:gd name="T97" fmla="*/ 2147483647 h 1649"/>
              <a:gd name="T98" fmla="*/ 2147483647 w 2253"/>
              <a:gd name="T99" fmla="*/ 2147483647 h 1649"/>
              <a:gd name="T100" fmla="*/ 2147483647 w 2253"/>
              <a:gd name="T101" fmla="*/ 2147483647 h 1649"/>
              <a:gd name="T102" fmla="*/ 2147483647 w 2253"/>
              <a:gd name="T103" fmla="*/ 2147483647 h 1649"/>
              <a:gd name="T104" fmla="*/ 2147483647 w 2253"/>
              <a:gd name="T105" fmla="*/ 2147483647 h 1649"/>
              <a:gd name="T106" fmla="*/ 2147483647 w 2253"/>
              <a:gd name="T107" fmla="*/ 2147483647 h 1649"/>
              <a:gd name="T108" fmla="*/ 2147483647 w 2253"/>
              <a:gd name="T109" fmla="*/ 2147483647 h 1649"/>
              <a:gd name="T110" fmla="*/ 2147483647 w 2253"/>
              <a:gd name="T111" fmla="*/ 2147483647 h 1649"/>
              <a:gd name="T112" fmla="*/ 2147483647 w 2253"/>
              <a:gd name="T113" fmla="*/ 2147483647 h 1649"/>
              <a:gd name="T114" fmla="*/ 2147483647 w 2253"/>
              <a:gd name="T115" fmla="*/ 2147483647 h 1649"/>
              <a:gd name="T116" fmla="*/ 2147483647 w 2253"/>
              <a:gd name="T117" fmla="*/ 2147483647 h 1649"/>
              <a:gd name="T118" fmla="*/ 2147483647 w 2253"/>
              <a:gd name="T119" fmla="*/ 2147483647 h 16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53"/>
              <a:gd name="T181" fmla="*/ 0 h 1649"/>
              <a:gd name="T182" fmla="*/ 2253 w 2253"/>
              <a:gd name="T183" fmla="*/ 1649 h 16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53" h="1649">
                <a:moveTo>
                  <a:pt x="1550" y="1270"/>
                </a:moveTo>
                <a:lnTo>
                  <a:pt x="1516" y="1214"/>
                </a:lnTo>
                <a:lnTo>
                  <a:pt x="1498" y="1184"/>
                </a:lnTo>
                <a:lnTo>
                  <a:pt x="1469" y="1154"/>
                </a:lnTo>
                <a:lnTo>
                  <a:pt x="1449" y="1133"/>
                </a:lnTo>
                <a:lnTo>
                  <a:pt x="1428" y="1127"/>
                </a:lnTo>
                <a:lnTo>
                  <a:pt x="1426" y="1088"/>
                </a:lnTo>
                <a:lnTo>
                  <a:pt x="1412" y="1039"/>
                </a:lnTo>
                <a:lnTo>
                  <a:pt x="1397" y="1032"/>
                </a:lnTo>
                <a:lnTo>
                  <a:pt x="1375" y="1013"/>
                </a:lnTo>
                <a:lnTo>
                  <a:pt x="1371" y="985"/>
                </a:lnTo>
                <a:lnTo>
                  <a:pt x="1380" y="956"/>
                </a:lnTo>
                <a:lnTo>
                  <a:pt x="1367" y="886"/>
                </a:lnTo>
                <a:lnTo>
                  <a:pt x="1360" y="809"/>
                </a:lnTo>
                <a:lnTo>
                  <a:pt x="1366" y="749"/>
                </a:lnTo>
                <a:lnTo>
                  <a:pt x="1395" y="705"/>
                </a:lnTo>
                <a:lnTo>
                  <a:pt x="1402" y="690"/>
                </a:lnTo>
                <a:lnTo>
                  <a:pt x="1383" y="663"/>
                </a:lnTo>
                <a:lnTo>
                  <a:pt x="1377" y="660"/>
                </a:lnTo>
                <a:lnTo>
                  <a:pt x="1343" y="656"/>
                </a:lnTo>
                <a:lnTo>
                  <a:pt x="1330" y="655"/>
                </a:lnTo>
                <a:lnTo>
                  <a:pt x="1262" y="611"/>
                </a:lnTo>
                <a:lnTo>
                  <a:pt x="1234" y="559"/>
                </a:lnTo>
                <a:lnTo>
                  <a:pt x="1221" y="528"/>
                </a:lnTo>
                <a:lnTo>
                  <a:pt x="1157" y="418"/>
                </a:lnTo>
                <a:lnTo>
                  <a:pt x="1144" y="397"/>
                </a:lnTo>
                <a:lnTo>
                  <a:pt x="1130" y="371"/>
                </a:lnTo>
                <a:lnTo>
                  <a:pt x="1090" y="341"/>
                </a:lnTo>
                <a:lnTo>
                  <a:pt x="1080" y="332"/>
                </a:lnTo>
                <a:lnTo>
                  <a:pt x="1036" y="331"/>
                </a:lnTo>
                <a:lnTo>
                  <a:pt x="1009" y="342"/>
                </a:lnTo>
                <a:lnTo>
                  <a:pt x="987" y="371"/>
                </a:lnTo>
                <a:lnTo>
                  <a:pt x="977" y="387"/>
                </a:lnTo>
                <a:lnTo>
                  <a:pt x="943" y="388"/>
                </a:lnTo>
                <a:lnTo>
                  <a:pt x="919" y="364"/>
                </a:lnTo>
                <a:lnTo>
                  <a:pt x="890" y="336"/>
                </a:lnTo>
                <a:lnTo>
                  <a:pt x="874" y="310"/>
                </a:lnTo>
                <a:lnTo>
                  <a:pt x="860" y="279"/>
                </a:lnTo>
                <a:lnTo>
                  <a:pt x="839" y="254"/>
                </a:lnTo>
                <a:lnTo>
                  <a:pt x="820" y="223"/>
                </a:lnTo>
                <a:lnTo>
                  <a:pt x="805" y="198"/>
                </a:lnTo>
                <a:lnTo>
                  <a:pt x="783" y="174"/>
                </a:lnTo>
                <a:lnTo>
                  <a:pt x="754" y="150"/>
                </a:lnTo>
                <a:lnTo>
                  <a:pt x="712" y="139"/>
                </a:lnTo>
                <a:lnTo>
                  <a:pt x="704" y="140"/>
                </a:lnTo>
                <a:lnTo>
                  <a:pt x="678" y="136"/>
                </a:lnTo>
                <a:lnTo>
                  <a:pt x="647" y="128"/>
                </a:lnTo>
                <a:lnTo>
                  <a:pt x="610" y="130"/>
                </a:lnTo>
                <a:lnTo>
                  <a:pt x="589" y="139"/>
                </a:lnTo>
                <a:lnTo>
                  <a:pt x="571" y="176"/>
                </a:lnTo>
                <a:lnTo>
                  <a:pt x="544" y="175"/>
                </a:lnTo>
                <a:lnTo>
                  <a:pt x="514" y="173"/>
                </a:lnTo>
                <a:lnTo>
                  <a:pt x="485" y="166"/>
                </a:lnTo>
                <a:lnTo>
                  <a:pt x="452" y="151"/>
                </a:lnTo>
                <a:lnTo>
                  <a:pt x="410" y="145"/>
                </a:lnTo>
                <a:lnTo>
                  <a:pt x="379" y="136"/>
                </a:lnTo>
                <a:lnTo>
                  <a:pt x="348" y="124"/>
                </a:lnTo>
                <a:lnTo>
                  <a:pt x="317" y="115"/>
                </a:lnTo>
                <a:lnTo>
                  <a:pt x="279" y="99"/>
                </a:lnTo>
                <a:lnTo>
                  <a:pt x="245" y="86"/>
                </a:lnTo>
                <a:lnTo>
                  <a:pt x="213" y="77"/>
                </a:lnTo>
                <a:lnTo>
                  <a:pt x="176" y="50"/>
                </a:lnTo>
                <a:lnTo>
                  <a:pt x="152" y="26"/>
                </a:lnTo>
                <a:lnTo>
                  <a:pt x="134" y="10"/>
                </a:lnTo>
                <a:lnTo>
                  <a:pt x="76" y="4"/>
                </a:lnTo>
                <a:lnTo>
                  <a:pt x="38" y="0"/>
                </a:lnTo>
                <a:lnTo>
                  <a:pt x="0" y="3"/>
                </a:lnTo>
                <a:lnTo>
                  <a:pt x="17" y="115"/>
                </a:lnTo>
                <a:lnTo>
                  <a:pt x="35" y="160"/>
                </a:lnTo>
                <a:lnTo>
                  <a:pt x="49" y="205"/>
                </a:lnTo>
                <a:lnTo>
                  <a:pt x="50" y="258"/>
                </a:lnTo>
                <a:lnTo>
                  <a:pt x="80" y="313"/>
                </a:lnTo>
                <a:lnTo>
                  <a:pt x="127" y="356"/>
                </a:lnTo>
                <a:lnTo>
                  <a:pt x="153" y="375"/>
                </a:lnTo>
                <a:lnTo>
                  <a:pt x="165" y="398"/>
                </a:lnTo>
                <a:lnTo>
                  <a:pt x="165" y="422"/>
                </a:lnTo>
                <a:lnTo>
                  <a:pt x="151" y="439"/>
                </a:lnTo>
                <a:lnTo>
                  <a:pt x="108" y="432"/>
                </a:lnTo>
                <a:lnTo>
                  <a:pt x="93" y="432"/>
                </a:lnTo>
                <a:lnTo>
                  <a:pt x="94" y="437"/>
                </a:lnTo>
                <a:lnTo>
                  <a:pt x="129" y="467"/>
                </a:lnTo>
                <a:lnTo>
                  <a:pt x="165" y="498"/>
                </a:lnTo>
                <a:lnTo>
                  <a:pt x="195" y="543"/>
                </a:lnTo>
                <a:lnTo>
                  <a:pt x="223" y="566"/>
                </a:lnTo>
                <a:lnTo>
                  <a:pt x="249" y="606"/>
                </a:lnTo>
                <a:lnTo>
                  <a:pt x="269" y="653"/>
                </a:lnTo>
                <a:lnTo>
                  <a:pt x="274" y="702"/>
                </a:lnTo>
                <a:lnTo>
                  <a:pt x="284" y="728"/>
                </a:lnTo>
                <a:lnTo>
                  <a:pt x="314" y="757"/>
                </a:lnTo>
                <a:lnTo>
                  <a:pt x="349" y="793"/>
                </a:lnTo>
                <a:lnTo>
                  <a:pt x="371" y="818"/>
                </a:lnTo>
                <a:lnTo>
                  <a:pt x="385" y="853"/>
                </a:lnTo>
                <a:lnTo>
                  <a:pt x="410" y="898"/>
                </a:lnTo>
                <a:lnTo>
                  <a:pt x="430" y="912"/>
                </a:lnTo>
                <a:lnTo>
                  <a:pt x="456" y="904"/>
                </a:lnTo>
                <a:lnTo>
                  <a:pt x="466" y="883"/>
                </a:lnTo>
                <a:lnTo>
                  <a:pt x="453" y="852"/>
                </a:lnTo>
                <a:lnTo>
                  <a:pt x="430" y="825"/>
                </a:lnTo>
                <a:lnTo>
                  <a:pt x="411" y="795"/>
                </a:lnTo>
                <a:lnTo>
                  <a:pt x="380" y="793"/>
                </a:lnTo>
                <a:lnTo>
                  <a:pt x="373" y="771"/>
                </a:lnTo>
                <a:lnTo>
                  <a:pt x="383" y="744"/>
                </a:lnTo>
                <a:lnTo>
                  <a:pt x="376" y="726"/>
                </a:lnTo>
                <a:lnTo>
                  <a:pt x="360" y="707"/>
                </a:lnTo>
                <a:lnTo>
                  <a:pt x="338" y="588"/>
                </a:lnTo>
                <a:lnTo>
                  <a:pt x="331" y="578"/>
                </a:lnTo>
                <a:lnTo>
                  <a:pt x="327" y="594"/>
                </a:lnTo>
                <a:lnTo>
                  <a:pt x="261" y="426"/>
                </a:lnTo>
                <a:lnTo>
                  <a:pt x="246" y="400"/>
                </a:lnTo>
                <a:lnTo>
                  <a:pt x="180" y="334"/>
                </a:lnTo>
                <a:lnTo>
                  <a:pt x="158" y="294"/>
                </a:lnTo>
                <a:lnTo>
                  <a:pt x="139" y="233"/>
                </a:lnTo>
                <a:lnTo>
                  <a:pt x="140" y="180"/>
                </a:lnTo>
                <a:lnTo>
                  <a:pt x="130" y="132"/>
                </a:lnTo>
                <a:lnTo>
                  <a:pt x="138" y="107"/>
                </a:lnTo>
                <a:lnTo>
                  <a:pt x="162" y="102"/>
                </a:lnTo>
                <a:lnTo>
                  <a:pt x="181" y="117"/>
                </a:lnTo>
                <a:lnTo>
                  <a:pt x="249" y="157"/>
                </a:lnTo>
                <a:lnTo>
                  <a:pt x="254" y="180"/>
                </a:lnTo>
                <a:lnTo>
                  <a:pt x="242" y="197"/>
                </a:lnTo>
                <a:lnTo>
                  <a:pt x="262" y="221"/>
                </a:lnTo>
                <a:lnTo>
                  <a:pt x="268" y="273"/>
                </a:lnTo>
                <a:lnTo>
                  <a:pt x="296" y="360"/>
                </a:lnTo>
                <a:lnTo>
                  <a:pt x="322" y="390"/>
                </a:lnTo>
                <a:lnTo>
                  <a:pt x="343" y="427"/>
                </a:lnTo>
                <a:lnTo>
                  <a:pt x="396" y="459"/>
                </a:lnTo>
                <a:lnTo>
                  <a:pt x="409" y="484"/>
                </a:lnTo>
                <a:lnTo>
                  <a:pt x="402" y="499"/>
                </a:lnTo>
                <a:lnTo>
                  <a:pt x="423" y="522"/>
                </a:lnTo>
                <a:lnTo>
                  <a:pt x="447" y="563"/>
                </a:lnTo>
                <a:lnTo>
                  <a:pt x="484" y="604"/>
                </a:lnTo>
                <a:lnTo>
                  <a:pt x="507" y="646"/>
                </a:lnTo>
                <a:lnTo>
                  <a:pt x="496" y="667"/>
                </a:lnTo>
                <a:lnTo>
                  <a:pt x="547" y="703"/>
                </a:lnTo>
                <a:lnTo>
                  <a:pt x="597" y="773"/>
                </a:lnTo>
                <a:lnTo>
                  <a:pt x="641" y="828"/>
                </a:lnTo>
                <a:lnTo>
                  <a:pt x="682" y="887"/>
                </a:lnTo>
                <a:lnTo>
                  <a:pt x="703" y="912"/>
                </a:lnTo>
                <a:lnTo>
                  <a:pt x="732" y="949"/>
                </a:lnTo>
                <a:lnTo>
                  <a:pt x="757" y="1031"/>
                </a:lnTo>
                <a:lnTo>
                  <a:pt x="783" y="1061"/>
                </a:lnTo>
                <a:lnTo>
                  <a:pt x="799" y="1100"/>
                </a:lnTo>
                <a:lnTo>
                  <a:pt x="796" y="1105"/>
                </a:lnTo>
                <a:lnTo>
                  <a:pt x="770" y="1119"/>
                </a:lnTo>
                <a:lnTo>
                  <a:pt x="757" y="1132"/>
                </a:lnTo>
                <a:lnTo>
                  <a:pt x="766" y="1179"/>
                </a:lnTo>
                <a:lnTo>
                  <a:pt x="799" y="1211"/>
                </a:lnTo>
                <a:lnTo>
                  <a:pt x="822" y="1235"/>
                </a:lnTo>
                <a:lnTo>
                  <a:pt x="866" y="1265"/>
                </a:lnTo>
                <a:lnTo>
                  <a:pt x="896" y="1279"/>
                </a:lnTo>
                <a:lnTo>
                  <a:pt x="917" y="1304"/>
                </a:lnTo>
                <a:lnTo>
                  <a:pt x="955" y="1332"/>
                </a:lnTo>
                <a:lnTo>
                  <a:pt x="989" y="1337"/>
                </a:lnTo>
                <a:lnTo>
                  <a:pt x="1027" y="1340"/>
                </a:lnTo>
                <a:lnTo>
                  <a:pt x="1053" y="1355"/>
                </a:lnTo>
                <a:lnTo>
                  <a:pt x="1086" y="1371"/>
                </a:lnTo>
                <a:lnTo>
                  <a:pt x="1120" y="1395"/>
                </a:lnTo>
                <a:lnTo>
                  <a:pt x="1152" y="1412"/>
                </a:lnTo>
                <a:lnTo>
                  <a:pt x="1167" y="1419"/>
                </a:lnTo>
                <a:lnTo>
                  <a:pt x="1198" y="1436"/>
                </a:lnTo>
                <a:lnTo>
                  <a:pt x="1230" y="1449"/>
                </a:lnTo>
                <a:lnTo>
                  <a:pt x="1262" y="1458"/>
                </a:lnTo>
                <a:lnTo>
                  <a:pt x="1303" y="1459"/>
                </a:lnTo>
                <a:lnTo>
                  <a:pt x="1353" y="1493"/>
                </a:lnTo>
                <a:lnTo>
                  <a:pt x="1398" y="1499"/>
                </a:lnTo>
                <a:lnTo>
                  <a:pt x="1443" y="1520"/>
                </a:lnTo>
                <a:lnTo>
                  <a:pt x="1488" y="1525"/>
                </a:lnTo>
                <a:lnTo>
                  <a:pt x="1521" y="1524"/>
                </a:lnTo>
                <a:lnTo>
                  <a:pt x="1560" y="1522"/>
                </a:lnTo>
                <a:lnTo>
                  <a:pt x="1626" y="1498"/>
                </a:lnTo>
                <a:lnTo>
                  <a:pt x="1658" y="1498"/>
                </a:lnTo>
                <a:lnTo>
                  <a:pt x="1678" y="1503"/>
                </a:lnTo>
                <a:lnTo>
                  <a:pt x="1713" y="1510"/>
                </a:lnTo>
                <a:lnTo>
                  <a:pt x="1737" y="1530"/>
                </a:lnTo>
                <a:lnTo>
                  <a:pt x="1772" y="1561"/>
                </a:lnTo>
                <a:lnTo>
                  <a:pt x="1800" y="1586"/>
                </a:lnTo>
                <a:lnTo>
                  <a:pt x="1834" y="1617"/>
                </a:lnTo>
                <a:lnTo>
                  <a:pt x="1859" y="1641"/>
                </a:lnTo>
                <a:lnTo>
                  <a:pt x="1869" y="1649"/>
                </a:lnTo>
                <a:lnTo>
                  <a:pt x="1875" y="1618"/>
                </a:lnTo>
                <a:lnTo>
                  <a:pt x="1868" y="1597"/>
                </a:lnTo>
                <a:lnTo>
                  <a:pt x="1864" y="1579"/>
                </a:lnTo>
                <a:lnTo>
                  <a:pt x="1869" y="1554"/>
                </a:lnTo>
                <a:lnTo>
                  <a:pt x="1883" y="1543"/>
                </a:lnTo>
                <a:lnTo>
                  <a:pt x="1989" y="1529"/>
                </a:lnTo>
                <a:lnTo>
                  <a:pt x="2002" y="1523"/>
                </a:lnTo>
                <a:lnTo>
                  <a:pt x="2003" y="1499"/>
                </a:lnTo>
                <a:lnTo>
                  <a:pt x="2019" y="1483"/>
                </a:lnTo>
                <a:lnTo>
                  <a:pt x="2024" y="1471"/>
                </a:lnTo>
                <a:lnTo>
                  <a:pt x="2005" y="1468"/>
                </a:lnTo>
                <a:lnTo>
                  <a:pt x="1987" y="1454"/>
                </a:lnTo>
                <a:lnTo>
                  <a:pt x="1975" y="1435"/>
                </a:lnTo>
                <a:lnTo>
                  <a:pt x="1966" y="1410"/>
                </a:lnTo>
                <a:lnTo>
                  <a:pt x="1961" y="1377"/>
                </a:lnTo>
                <a:lnTo>
                  <a:pt x="2010" y="1366"/>
                </a:lnTo>
                <a:lnTo>
                  <a:pt x="2083" y="1352"/>
                </a:lnTo>
                <a:lnTo>
                  <a:pt x="2128" y="1345"/>
                </a:lnTo>
                <a:lnTo>
                  <a:pt x="2144" y="1316"/>
                </a:lnTo>
                <a:lnTo>
                  <a:pt x="2158" y="1309"/>
                </a:lnTo>
                <a:lnTo>
                  <a:pt x="2178" y="1315"/>
                </a:lnTo>
                <a:lnTo>
                  <a:pt x="2185" y="1293"/>
                </a:lnTo>
                <a:lnTo>
                  <a:pt x="2194" y="1310"/>
                </a:lnTo>
                <a:lnTo>
                  <a:pt x="2206" y="1323"/>
                </a:lnTo>
                <a:lnTo>
                  <a:pt x="2219" y="1321"/>
                </a:lnTo>
                <a:lnTo>
                  <a:pt x="2228" y="1306"/>
                </a:lnTo>
                <a:lnTo>
                  <a:pt x="2223" y="1280"/>
                </a:lnTo>
                <a:lnTo>
                  <a:pt x="2217" y="1252"/>
                </a:lnTo>
                <a:lnTo>
                  <a:pt x="2228" y="1226"/>
                </a:lnTo>
                <a:lnTo>
                  <a:pt x="2226" y="1210"/>
                </a:lnTo>
                <a:lnTo>
                  <a:pt x="2216" y="1194"/>
                </a:lnTo>
                <a:lnTo>
                  <a:pt x="2199" y="1155"/>
                </a:lnTo>
                <a:lnTo>
                  <a:pt x="2204" y="1134"/>
                </a:lnTo>
                <a:lnTo>
                  <a:pt x="2236" y="1102"/>
                </a:lnTo>
                <a:lnTo>
                  <a:pt x="2252" y="1066"/>
                </a:lnTo>
                <a:lnTo>
                  <a:pt x="2253" y="1029"/>
                </a:lnTo>
                <a:lnTo>
                  <a:pt x="2241" y="1014"/>
                </a:lnTo>
                <a:lnTo>
                  <a:pt x="2206" y="1012"/>
                </a:lnTo>
                <a:lnTo>
                  <a:pt x="2166" y="1014"/>
                </a:lnTo>
                <a:lnTo>
                  <a:pt x="2067" y="1028"/>
                </a:lnTo>
                <a:lnTo>
                  <a:pt x="2004" y="1050"/>
                </a:lnTo>
                <a:lnTo>
                  <a:pt x="1975" y="1064"/>
                </a:lnTo>
                <a:lnTo>
                  <a:pt x="1967" y="1075"/>
                </a:lnTo>
                <a:lnTo>
                  <a:pt x="1959" y="1105"/>
                </a:lnTo>
                <a:lnTo>
                  <a:pt x="1965" y="1135"/>
                </a:lnTo>
                <a:lnTo>
                  <a:pt x="1982" y="1153"/>
                </a:lnTo>
                <a:lnTo>
                  <a:pt x="1987" y="1174"/>
                </a:lnTo>
                <a:lnTo>
                  <a:pt x="1972" y="1197"/>
                </a:lnTo>
                <a:lnTo>
                  <a:pt x="1941" y="1205"/>
                </a:lnTo>
                <a:lnTo>
                  <a:pt x="1915" y="1244"/>
                </a:lnTo>
                <a:lnTo>
                  <a:pt x="1923" y="1269"/>
                </a:lnTo>
                <a:lnTo>
                  <a:pt x="1908" y="1286"/>
                </a:lnTo>
                <a:lnTo>
                  <a:pt x="1881" y="1291"/>
                </a:lnTo>
                <a:lnTo>
                  <a:pt x="1863" y="1273"/>
                </a:lnTo>
                <a:lnTo>
                  <a:pt x="1805" y="1274"/>
                </a:lnTo>
                <a:lnTo>
                  <a:pt x="1781" y="1291"/>
                </a:lnTo>
                <a:lnTo>
                  <a:pt x="1749" y="1296"/>
                </a:lnTo>
                <a:lnTo>
                  <a:pt x="1688" y="1314"/>
                </a:lnTo>
                <a:lnTo>
                  <a:pt x="1662" y="1312"/>
                </a:lnTo>
                <a:lnTo>
                  <a:pt x="1644" y="1301"/>
                </a:lnTo>
                <a:lnTo>
                  <a:pt x="1634" y="1273"/>
                </a:lnTo>
                <a:lnTo>
                  <a:pt x="1604" y="1273"/>
                </a:lnTo>
                <a:lnTo>
                  <a:pt x="1564" y="1275"/>
                </a:lnTo>
                <a:lnTo>
                  <a:pt x="1550" y="1270"/>
                </a:lnTo>
                <a:close/>
              </a:path>
            </a:pathLst>
          </a:custGeom>
          <a:solidFill>
            <a:schemeClr val="bg1">
              <a:lumMod val="85000"/>
            </a:schemeClr>
          </a:solidFill>
          <a:ln w="12700">
            <a:solidFill>
              <a:schemeClr val="tx1"/>
            </a:solidFill>
            <a:round/>
            <a:headEnd/>
            <a:tailEnd/>
          </a:ln>
        </p:spPr>
        <p:txBody>
          <a:bodyPr/>
          <a:lstStyle/>
          <a:p>
            <a:endParaRPr lang="es-ES" dirty="0">
              <a:solidFill>
                <a:srgbClr val="000000"/>
              </a:solidFill>
            </a:endParaRPr>
          </a:p>
        </p:txBody>
      </p:sp>
      <p:sp>
        <p:nvSpPr>
          <p:cNvPr id="93" name="Freeform 7">
            <a:extLst>
              <a:ext uri="{FF2B5EF4-FFF2-40B4-BE49-F238E27FC236}">
                <a16:creationId xmlns:a16="http://schemas.microsoft.com/office/drawing/2014/main" id="{1249A218-3046-4025-8A0E-11514D72AFBA}"/>
              </a:ext>
            </a:extLst>
          </p:cNvPr>
          <p:cNvSpPr>
            <a:spLocks/>
          </p:cNvSpPr>
          <p:nvPr/>
        </p:nvSpPr>
        <p:spPr bwMode="auto">
          <a:xfrm>
            <a:off x="8770845" y="2978250"/>
            <a:ext cx="2626992" cy="2344483"/>
          </a:xfrm>
          <a:custGeom>
            <a:avLst/>
            <a:gdLst>
              <a:gd name="T0" fmla="*/ 2147483647 w 4079"/>
              <a:gd name="T1" fmla="*/ 2147483647 h 3876"/>
              <a:gd name="T2" fmla="*/ 2147483647 w 4079"/>
              <a:gd name="T3" fmla="*/ 2147483647 h 3876"/>
              <a:gd name="T4" fmla="*/ 2147483647 w 4079"/>
              <a:gd name="T5" fmla="*/ 2147483647 h 3876"/>
              <a:gd name="T6" fmla="*/ 2147483647 w 4079"/>
              <a:gd name="T7" fmla="*/ 2147483647 h 3876"/>
              <a:gd name="T8" fmla="*/ 2147483647 w 4079"/>
              <a:gd name="T9" fmla="*/ 2147483647 h 3876"/>
              <a:gd name="T10" fmla="*/ 2147483647 w 4079"/>
              <a:gd name="T11" fmla="*/ 2147483647 h 3876"/>
              <a:gd name="T12" fmla="*/ 2147483647 w 4079"/>
              <a:gd name="T13" fmla="*/ 2147483647 h 3876"/>
              <a:gd name="T14" fmla="*/ 2147483647 w 4079"/>
              <a:gd name="T15" fmla="*/ 2147483647 h 3876"/>
              <a:gd name="T16" fmla="*/ 2147483647 w 4079"/>
              <a:gd name="T17" fmla="*/ 2147483647 h 3876"/>
              <a:gd name="T18" fmla="*/ 2147483647 w 4079"/>
              <a:gd name="T19" fmla="*/ 2147483647 h 3876"/>
              <a:gd name="T20" fmla="*/ 2147483647 w 4079"/>
              <a:gd name="T21" fmla="*/ 2147483647 h 3876"/>
              <a:gd name="T22" fmla="*/ 2147483647 w 4079"/>
              <a:gd name="T23" fmla="*/ 2147483647 h 3876"/>
              <a:gd name="T24" fmla="*/ 2147483647 w 4079"/>
              <a:gd name="T25" fmla="*/ 2147483647 h 3876"/>
              <a:gd name="T26" fmla="*/ 2147483647 w 4079"/>
              <a:gd name="T27" fmla="*/ 2147483647 h 3876"/>
              <a:gd name="T28" fmla="*/ 2147483647 w 4079"/>
              <a:gd name="T29" fmla="*/ 2147483647 h 3876"/>
              <a:gd name="T30" fmla="*/ 2147483647 w 4079"/>
              <a:gd name="T31" fmla="*/ 2147483647 h 3876"/>
              <a:gd name="T32" fmla="*/ 2147483647 w 4079"/>
              <a:gd name="T33" fmla="*/ 2147483647 h 3876"/>
              <a:gd name="T34" fmla="*/ 2147483647 w 4079"/>
              <a:gd name="T35" fmla="*/ 2147483647 h 3876"/>
              <a:gd name="T36" fmla="*/ 2147483647 w 4079"/>
              <a:gd name="T37" fmla="*/ 2147483647 h 3876"/>
              <a:gd name="T38" fmla="*/ 2147483647 w 4079"/>
              <a:gd name="T39" fmla="*/ 2147483647 h 3876"/>
              <a:gd name="T40" fmla="*/ 2147483647 w 4079"/>
              <a:gd name="T41" fmla="*/ 2147483647 h 3876"/>
              <a:gd name="T42" fmla="*/ 2147483647 w 4079"/>
              <a:gd name="T43" fmla="*/ 0 h 3876"/>
              <a:gd name="T44" fmla="*/ 2147483647 w 4079"/>
              <a:gd name="T45" fmla="*/ 2147483647 h 3876"/>
              <a:gd name="T46" fmla="*/ 2147483647 w 4079"/>
              <a:gd name="T47" fmla="*/ 2147483647 h 3876"/>
              <a:gd name="T48" fmla="*/ 2147483647 w 4079"/>
              <a:gd name="T49" fmla="*/ 2147483647 h 3876"/>
              <a:gd name="T50" fmla="*/ 2147483647 w 4079"/>
              <a:gd name="T51" fmla="*/ 2147483647 h 3876"/>
              <a:gd name="T52" fmla="*/ 2147483647 w 4079"/>
              <a:gd name="T53" fmla="*/ 2147483647 h 3876"/>
              <a:gd name="T54" fmla="*/ 2147483647 w 4079"/>
              <a:gd name="T55" fmla="*/ 2147483647 h 3876"/>
              <a:gd name="T56" fmla="*/ 2147483647 w 4079"/>
              <a:gd name="T57" fmla="*/ 2147483647 h 3876"/>
              <a:gd name="T58" fmla="*/ 2147483647 w 4079"/>
              <a:gd name="T59" fmla="*/ 2147483647 h 3876"/>
              <a:gd name="T60" fmla="*/ 2147483647 w 4079"/>
              <a:gd name="T61" fmla="*/ 2147483647 h 3876"/>
              <a:gd name="T62" fmla="*/ 2147483647 w 4079"/>
              <a:gd name="T63" fmla="*/ 2147483647 h 3876"/>
              <a:gd name="T64" fmla="*/ 2147483647 w 4079"/>
              <a:gd name="T65" fmla="*/ 2147483647 h 3876"/>
              <a:gd name="T66" fmla="*/ 2147483647 w 4079"/>
              <a:gd name="T67" fmla="*/ 2147483647 h 3876"/>
              <a:gd name="T68" fmla="*/ 2147483647 w 4079"/>
              <a:gd name="T69" fmla="*/ 2147483647 h 3876"/>
              <a:gd name="T70" fmla="*/ 2147483647 w 4079"/>
              <a:gd name="T71" fmla="*/ 2147483647 h 3876"/>
              <a:gd name="T72" fmla="*/ 2147483647 w 4079"/>
              <a:gd name="T73" fmla="*/ 2147483647 h 3876"/>
              <a:gd name="T74" fmla="*/ 2147483647 w 4079"/>
              <a:gd name="T75" fmla="*/ 2147483647 h 3876"/>
              <a:gd name="T76" fmla="*/ 2147483647 w 4079"/>
              <a:gd name="T77" fmla="*/ 2147483647 h 3876"/>
              <a:gd name="T78" fmla="*/ 2147483647 w 4079"/>
              <a:gd name="T79" fmla="*/ 2147483647 h 3876"/>
              <a:gd name="T80" fmla="*/ 2147483647 w 4079"/>
              <a:gd name="T81" fmla="*/ 2147483647 h 3876"/>
              <a:gd name="T82" fmla="*/ 2147483647 w 4079"/>
              <a:gd name="T83" fmla="*/ 2147483647 h 3876"/>
              <a:gd name="T84" fmla="*/ 2147483647 w 4079"/>
              <a:gd name="T85" fmla="*/ 2147483647 h 3876"/>
              <a:gd name="T86" fmla="*/ 2147483647 w 4079"/>
              <a:gd name="T87" fmla="*/ 2147483647 h 3876"/>
              <a:gd name="T88" fmla="*/ 2147483647 w 4079"/>
              <a:gd name="T89" fmla="*/ 2147483647 h 3876"/>
              <a:gd name="T90" fmla="*/ 2147483647 w 4079"/>
              <a:gd name="T91" fmla="*/ 2147483647 h 3876"/>
              <a:gd name="T92" fmla="*/ 2147483647 w 4079"/>
              <a:gd name="T93" fmla="*/ 2147483647 h 3876"/>
              <a:gd name="T94" fmla="*/ 2147483647 w 4079"/>
              <a:gd name="T95" fmla="*/ 2147483647 h 3876"/>
              <a:gd name="T96" fmla="*/ 2147483647 w 4079"/>
              <a:gd name="T97" fmla="*/ 2147483647 h 3876"/>
              <a:gd name="T98" fmla="*/ 2147483647 w 4079"/>
              <a:gd name="T99" fmla="*/ 2147483647 h 3876"/>
              <a:gd name="T100" fmla="*/ 2147483647 w 4079"/>
              <a:gd name="T101" fmla="*/ 2147483647 h 3876"/>
              <a:gd name="T102" fmla="*/ 2147483647 w 4079"/>
              <a:gd name="T103" fmla="*/ 2147483647 h 3876"/>
              <a:gd name="T104" fmla="*/ 2147483647 w 4079"/>
              <a:gd name="T105" fmla="*/ 2147483647 h 3876"/>
              <a:gd name="T106" fmla="*/ 2147483647 w 4079"/>
              <a:gd name="T107" fmla="*/ 2147483647 h 3876"/>
              <a:gd name="T108" fmla="*/ 2147483647 w 4079"/>
              <a:gd name="T109" fmla="*/ 2147483647 h 3876"/>
              <a:gd name="T110" fmla="*/ 2147483647 w 4079"/>
              <a:gd name="T111" fmla="*/ 2147483647 h 3876"/>
              <a:gd name="T112" fmla="*/ 2147483647 w 4079"/>
              <a:gd name="T113" fmla="*/ 2147483647 h 3876"/>
              <a:gd name="T114" fmla="*/ 2147483647 w 4079"/>
              <a:gd name="T115" fmla="*/ 2147483647 h 38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9"/>
              <a:gd name="T175" fmla="*/ 0 h 3876"/>
              <a:gd name="T176" fmla="*/ 4079 w 4079"/>
              <a:gd name="T177" fmla="*/ 3876 h 38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9" h="3876">
                <a:moveTo>
                  <a:pt x="907" y="1620"/>
                </a:moveTo>
                <a:lnTo>
                  <a:pt x="872" y="1609"/>
                </a:lnTo>
                <a:lnTo>
                  <a:pt x="817" y="1625"/>
                </a:lnTo>
                <a:lnTo>
                  <a:pt x="752" y="1668"/>
                </a:lnTo>
                <a:lnTo>
                  <a:pt x="740" y="1745"/>
                </a:lnTo>
                <a:lnTo>
                  <a:pt x="735" y="1765"/>
                </a:lnTo>
                <a:lnTo>
                  <a:pt x="725" y="1783"/>
                </a:lnTo>
                <a:lnTo>
                  <a:pt x="710" y="1779"/>
                </a:lnTo>
                <a:lnTo>
                  <a:pt x="671" y="1765"/>
                </a:lnTo>
                <a:lnTo>
                  <a:pt x="647" y="1765"/>
                </a:lnTo>
                <a:lnTo>
                  <a:pt x="639" y="1791"/>
                </a:lnTo>
                <a:lnTo>
                  <a:pt x="635" y="1808"/>
                </a:lnTo>
                <a:lnTo>
                  <a:pt x="628" y="1823"/>
                </a:lnTo>
                <a:lnTo>
                  <a:pt x="612" y="1826"/>
                </a:lnTo>
                <a:lnTo>
                  <a:pt x="590" y="1826"/>
                </a:lnTo>
                <a:lnTo>
                  <a:pt x="577" y="1823"/>
                </a:lnTo>
                <a:lnTo>
                  <a:pt x="535" y="1803"/>
                </a:lnTo>
                <a:lnTo>
                  <a:pt x="476" y="1808"/>
                </a:lnTo>
                <a:lnTo>
                  <a:pt x="435" y="1815"/>
                </a:lnTo>
                <a:lnTo>
                  <a:pt x="399" y="1826"/>
                </a:lnTo>
                <a:lnTo>
                  <a:pt x="364" y="1803"/>
                </a:lnTo>
                <a:lnTo>
                  <a:pt x="344" y="1752"/>
                </a:lnTo>
                <a:lnTo>
                  <a:pt x="344" y="1710"/>
                </a:lnTo>
                <a:lnTo>
                  <a:pt x="329" y="1702"/>
                </a:lnTo>
                <a:lnTo>
                  <a:pt x="305" y="1702"/>
                </a:lnTo>
                <a:lnTo>
                  <a:pt x="271" y="1745"/>
                </a:lnTo>
                <a:lnTo>
                  <a:pt x="217" y="1740"/>
                </a:lnTo>
                <a:lnTo>
                  <a:pt x="178" y="1707"/>
                </a:lnTo>
                <a:lnTo>
                  <a:pt x="158" y="1659"/>
                </a:lnTo>
                <a:lnTo>
                  <a:pt x="115" y="1651"/>
                </a:lnTo>
                <a:lnTo>
                  <a:pt x="89" y="1648"/>
                </a:lnTo>
                <a:lnTo>
                  <a:pt x="77" y="1620"/>
                </a:lnTo>
                <a:lnTo>
                  <a:pt x="100" y="1582"/>
                </a:lnTo>
                <a:lnTo>
                  <a:pt x="89" y="1574"/>
                </a:lnTo>
                <a:lnTo>
                  <a:pt x="42" y="1562"/>
                </a:lnTo>
                <a:lnTo>
                  <a:pt x="15" y="1536"/>
                </a:lnTo>
                <a:lnTo>
                  <a:pt x="0" y="1488"/>
                </a:lnTo>
                <a:lnTo>
                  <a:pt x="6" y="1435"/>
                </a:lnTo>
                <a:lnTo>
                  <a:pt x="26" y="1404"/>
                </a:lnTo>
                <a:lnTo>
                  <a:pt x="74" y="1396"/>
                </a:lnTo>
                <a:lnTo>
                  <a:pt x="104" y="1384"/>
                </a:lnTo>
                <a:lnTo>
                  <a:pt x="112" y="1373"/>
                </a:lnTo>
                <a:lnTo>
                  <a:pt x="92" y="1333"/>
                </a:lnTo>
                <a:lnTo>
                  <a:pt x="89" y="1275"/>
                </a:lnTo>
                <a:lnTo>
                  <a:pt x="104" y="1233"/>
                </a:lnTo>
                <a:lnTo>
                  <a:pt x="150" y="1214"/>
                </a:lnTo>
                <a:lnTo>
                  <a:pt x="181" y="1186"/>
                </a:lnTo>
                <a:lnTo>
                  <a:pt x="220" y="1163"/>
                </a:lnTo>
                <a:lnTo>
                  <a:pt x="267" y="1155"/>
                </a:lnTo>
                <a:lnTo>
                  <a:pt x="356" y="1155"/>
                </a:lnTo>
                <a:lnTo>
                  <a:pt x="372" y="1155"/>
                </a:lnTo>
                <a:lnTo>
                  <a:pt x="387" y="1143"/>
                </a:lnTo>
                <a:lnTo>
                  <a:pt x="410" y="1112"/>
                </a:lnTo>
                <a:lnTo>
                  <a:pt x="425" y="1043"/>
                </a:lnTo>
                <a:lnTo>
                  <a:pt x="425" y="984"/>
                </a:lnTo>
                <a:lnTo>
                  <a:pt x="435" y="939"/>
                </a:lnTo>
                <a:lnTo>
                  <a:pt x="450" y="911"/>
                </a:lnTo>
                <a:lnTo>
                  <a:pt x="453" y="869"/>
                </a:lnTo>
                <a:lnTo>
                  <a:pt x="441" y="833"/>
                </a:lnTo>
                <a:lnTo>
                  <a:pt x="407" y="795"/>
                </a:lnTo>
                <a:lnTo>
                  <a:pt x="379" y="749"/>
                </a:lnTo>
                <a:lnTo>
                  <a:pt x="372" y="710"/>
                </a:lnTo>
                <a:lnTo>
                  <a:pt x="379" y="678"/>
                </a:lnTo>
                <a:lnTo>
                  <a:pt x="402" y="659"/>
                </a:lnTo>
                <a:lnTo>
                  <a:pt x="460" y="632"/>
                </a:lnTo>
                <a:lnTo>
                  <a:pt x="465" y="609"/>
                </a:lnTo>
                <a:lnTo>
                  <a:pt x="450" y="594"/>
                </a:lnTo>
                <a:lnTo>
                  <a:pt x="418" y="589"/>
                </a:lnTo>
                <a:lnTo>
                  <a:pt x="395" y="581"/>
                </a:lnTo>
                <a:lnTo>
                  <a:pt x="392" y="570"/>
                </a:lnTo>
                <a:lnTo>
                  <a:pt x="410" y="558"/>
                </a:lnTo>
                <a:lnTo>
                  <a:pt x="450" y="555"/>
                </a:lnTo>
                <a:lnTo>
                  <a:pt x="484" y="570"/>
                </a:lnTo>
                <a:lnTo>
                  <a:pt x="503" y="561"/>
                </a:lnTo>
                <a:lnTo>
                  <a:pt x="514" y="535"/>
                </a:lnTo>
                <a:lnTo>
                  <a:pt x="550" y="527"/>
                </a:lnTo>
                <a:lnTo>
                  <a:pt x="570" y="543"/>
                </a:lnTo>
                <a:lnTo>
                  <a:pt x="590" y="543"/>
                </a:lnTo>
                <a:lnTo>
                  <a:pt x="596" y="523"/>
                </a:lnTo>
                <a:lnTo>
                  <a:pt x="620" y="512"/>
                </a:lnTo>
                <a:lnTo>
                  <a:pt x="628" y="531"/>
                </a:lnTo>
                <a:lnTo>
                  <a:pt x="635" y="574"/>
                </a:lnTo>
                <a:lnTo>
                  <a:pt x="647" y="589"/>
                </a:lnTo>
                <a:lnTo>
                  <a:pt x="690" y="578"/>
                </a:lnTo>
                <a:lnTo>
                  <a:pt x="697" y="620"/>
                </a:lnTo>
                <a:lnTo>
                  <a:pt x="725" y="639"/>
                </a:lnTo>
                <a:lnTo>
                  <a:pt x="760" y="635"/>
                </a:lnTo>
                <a:lnTo>
                  <a:pt x="791" y="616"/>
                </a:lnTo>
                <a:lnTo>
                  <a:pt x="829" y="601"/>
                </a:lnTo>
                <a:lnTo>
                  <a:pt x="875" y="594"/>
                </a:lnTo>
                <a:lnTo>
                  <a:pt x="898" y="574"/>
                </a:lnTo>
                <a:lnTo>
                  <a:pt x="926" y="531"/>
                </a:lnTo>
                <a:lnTo>
                  <a:pt x="946" y="500"/>
                </a:lnTo>
                <a:lnTo>
                  <a:pt x="966" y="480"/>
                </a:lnTo>
                <a:lnTo>
                  <a:pt x="1023" y="461"/>
                </a:lnTo>
                <a:lnTo>
                  <a:pt x="1038" y="423"/>
                </a:lnTo>
                <a:lnTo>
                  <a:pt x="1030" y="396"/>
                </a:lnTo>
                <a:lnTo>
                  <a:pt x="1004" y="376"/>
                </a:lnTo>
                <a:lnTo>
                  <a:pt x="969" y="368"/>
                </a:lnTo>
                <a:lnTo>
                  <a:pt x="938" y="344"/>
                </a:lnTo>
                <a:lnTo>
                  <a:pt x="934" y="310"/>
                </a:lnTo>
                <a:lnTo>
                  <a:pt x="934" y="294"/>
                </a:lnTo>
                <a:lnTo>
                  <a:pt x="1000" y="314"/>
                </a:lnTo>
                <a:lnTo>
                  <a:pt x="1077" y="314"/>
                </a:lnTo>
                <a:lnTo>
                  <a:pt x="1154" y="299"/>
                </a:lnTo>
                <a:lnTo>
                  <a:pt x="1193" y="283"/>
                </a:lnTo>
                <a:lnTo>
                  <a:pt x="1213" y="259"/>
                </a:lnTo>
                <a:lnTo>
                  <a:pt x="1225" y="209"/>
                </a:lnTo>
                <a:lnTo>
                  <a:pt x="1251" y="185"/>
                </a:lnTo>
                <a:lnTo>
                  <a:pt x="1271" y="167"/>
                </a:lnTo>
                <a:lnTo>
                  <a:pt x="1271" y="132"/>
                </a:lnTo>
                <a:lnTo>
                  <a:pt x="1256" y="108"/>
                </a:lnTo>
                <a:lnTo>
                  <a:pt x="1284" y="93"/>
                </a:lnTo>
                <a:lnTo>
                  <a:pt x="1310" y="93"/>
                </a:lnTo>
                <a:lnTo>
                  <a:pt x="1330" y="119"/>
                </a:lnTo>
                <a:lnTo>
                  <a:pt x="1333" y="163"/>
                </a:lnTo>
                <a:lnTo>
                  <a:pt x="1348" y="213"/>
                </a:lnTo>
                <a:lnTo>
                  <a:pt x="1345" y="256"/>
                </a:lnTo>
                <a:lnTo>
                  <a:pt x="1325" y="294"/>
                </a:lnTo>
                <a:lnTo>
                  <a:pt x="1322" y="322"/>
                </a:lnTo>
                <a:lnTo>
                  <a:pt x="1348" y="340"/>
                </a:lnTo>
                <a:lnTo>
                  <a:pt x="1361" y="380"/>
                </a:lnTo>
                <a:lnTo>
                  <a:pt x="1380" y="449"/>
                </a:lnTo>
                <a:lnTo>
                  <a:pt x="1399" y="474"/>
                </a:lnTo>
                <a:lnTo>
                  <a:pt x="1457" y="489"/>
                </a:lnTo>
                <a:lnTo>
                  <a:pt x="1523" y="489"/>
                </a:lnTo>
                <a:lnTo>
                  <a:pt x="1554" y="469"/>
                </a:lnTo>
                <a:lnTo>
                  <a:pt x="1608" y="411"/>
                </a:lnTo>
                <a:lnTo>
                  <a:pt x="1675" y="373"/>
                </a:lnTo>
                <a:lnTo>
                  <a:pt x="1701" y="360"/>
                </a:lnTo>
                <a:lnTo>
                  <a:pt x="1718" y="334"/>
                </a:lnTo>
                <a:lnTo>
                  <a:pt x="1736" y="294"/>
                </a:lnTo>
                <a:lnTo>
                  <a:pt x="1764" y="294"/>
                </a:lnTo>
                <a:lnTo>
                  <a:pt x="1783" y="318"/>
                </a:lnTo>
                <a:lnTo>
                  <a:pt x="1805" y="306"/>
                </a:lnTo>
                <a:lnTo>
                  <a:pt x="1810" y="276"/>
                </a:lnTo>
                <a:lnTo>
                  <a:pt x="1830" y="276"/>
                </a:lnTo>
                <a:lnTo>
                  <a:pt x="1849" y="271"/>
                </a:lnTo>
                <a:lnTo>
                  <a:pt x="1861" y="286"/>
                </a:lnTo>
                <a:lnTo>
                  <a:pt x="1845" y="337"/>
                </a:lnTo>
                <a:lnTo>
                  <a:pt x="1868" y="349"/>
                </a:lnTo>
                <a:lnTo>
                  <a:pt x="1899" y="340"/>
                </a:lnTo>
                <a:lnTo>
                  <a:pt x="1939" y="314"/>
                </a:lnTo>
                <a:lnTo>
                  <a:pt x="1961" y="310"/>
                </a:lnTo>
                <a:lnTo>
                  <a:pt x="1993" y="329"/>
                </a:lnTo>
                <a:lnTo>
                  <a:pt x="2016" y="360"/>
                </a:lnTo>
                <a:lnTo>
                  <a:pt x="2039" y="360"/>
                </a:lnTo>
                <a:lnTo>
                  <a:pt x="2081" y="294"/>
                </a:lnTo>
                <a:lnTo>
                  <a:pt x="2100" y="228"/>
                </a:lnTo>
                <a:lnTo>
                  <a:pt x="2100" y="159"/>
                </a:lnTo>
                <a:lnTo>
                  <a:pt x="2113" y="116"/>
                </a:lnTo>
                <a:lnTo>
                  <a:pt x="2159" y="65"/>
                </a:lnTo>
                <a:lnTo>
                  <a:pt x="2187" y="15"/>
                </a:lnTo>
                <a:lnTo>
                  <a:pt x="2181" y="0"/>
                </a:lnTo>
                <a:lnTo>
                  <a:pt x="2210" y="7"/>
                </a:lnTo>
                <a:lnTo>
                  <a:pt x="2225" y="23"/>
                </a:lnTo>
                <a:lnTo>
                  <a:pt x="2249" y="43"/>
                </a:lnTo>
                <a:lnTo>
                  <a:pt x="2268" y="62"/>
                </a:lnTo>
                <a:lnTo>
                  <a:pt x="2295" y="124"/>
                </a:lnTo>
                <a:lnTo>
                  <a:pt x="2311" y="144"/>
                </a:lnTo>
                <a:lnTo>
                  <a:pt x="2353" y="205"/>
                </a:lnTo>
                <a:lnTo>
                  <a:pt x="2372" y="243"/>
                </a:lnTo>
                <a:lnTo>
                  <a:pt x="2379" y="263"/>
                </a:lnTo>
                <a:lnTo>
                  <a:pt x="2385" y="276"/>
                </a:lnTo>
                <a:lnTo>
                  <a:pt x="2427" y="294"/>
                </a:lnTo>
                <a:lnTo>
                  <a:pt x="2435" y="329"/>
                </a:lnTo>
                <a:lnTo>
                  <a:pt x="2435" y="357"/>
                </a:lnTo>
                <a:lnTo>
                  <a:pt x="2427" y="415"/>
                </a:lnTo>
                <a:lnTo>
                  <a:pt x="2392" y="457"/>
                </a:lnTo>
                <a:lnTo>
                  <a:pt x="2365" y="504"/>
                </a:lnTo>
                <a:lnTo>
                  <a:pt x="2353" y="546"/>
                </a:lnTo>
                <a:lnTo>
                  <a:pt x="2361" y="570"/>
                </a:lnTo>
                <a:lnTo>
                  <a:pt x="2392" y="570"/>
                </a:lnTo>
                <a:lnTo>
                  <a:pt x="2415" y="561"/>
                </a:lnTo>
                <a:lnTo>
                  <a:pt x="2427" y="531"/>
                </a:lnTo>
                <a:lnTo>
                  <a:pt x="2446" y="504"/>
                </a:lnTo>
                <a:lnTo>
                  <a:pt x="2481" y="497"/>
                </a:lnTo>
                <a:lnTo>
                  <a:pt x="2519" y="492"/>
                </a:lnTo>
                <a:lnTo>
                  <a:pt x="2555" y="489"/>
                </a:lnTo>
                <a:lnTo>
                  <a:pt x="2593" y="480"/>
                </a:lnTo>
                <a:lnTo>
                  <a:pt x="2625" y="489"/>
                </a:lnTo>
                <a:lnTo>
                  <a:pt x="2636" y="507"/>
                </a:lnTo>
                <a:lnTo>
                  <a:pt x="2628" y="531"/>
                </a:lnTo>
                <a:lnTo>
                  <a:pt x="2641" y="551"/>
                </a:lnTo>
                <a:lnTo>
                  <a:pt x="2651" y="555"/>
                </a:lnTo>
                <a:lnTo>
                  <a:pt x="2667" y="551"/>
                </a:lnTo>
                <a:lnTo>
                  <a:pt x="2687" y="515"/>
                </a:lnTo>
                <a:lnTo>
                  <a:pt x="2707" y="500"/>
                </a:lnTo>
                <a:lnTo>
                  <a:pt x="2737" y="497"/>
                </a:lnTo>
                <a:lnTo>
                  <a:pt x="2807" y="500"/>
                </a:lnTo>
                <a:lnTo>
                  <a:pt x="2877" y="504"/>
                </a:lnTo>
                <a:lnTo>
                  <a:pt x="2943" y="504"/>
                </a:lnTo>
                <a:lnTo>
                  <a:pt x="3009" y="515"/>
                </a:lnTo>
                <a:lnTo>
                  <a:pt x="3047" y="523"/>
                </a:lnTo>
                <a:lnTo>
                  <a:pt x="3063" y="546"/>
                </a:lnTo>
                <a:lnTo>
                  <a:pt x="3063" y="574"/>
                </a:lnTo>
                <a:lnTo>
                  <a:pt x="3070" y="589"/>
                </a:lnTo>
                <a:lnTo>
                  <a:pt x="3094" y="594"/>
                </a:lnTo>
                <a:lnTo>
                  <a:pt x="3124" y="585"/>
                </a:lnTo>
                <a:lnTo>
                  <a:pt x="3144" y="570"/>
                </a:lnTo>
                <a:lnTo>
                  <a:pt x="3175" y="561"/>
                </a:lnTo>
                <a:lnTo>
                  <a:pt x="3230" y="578"/>
                </a:lnTo>
                <a:lnTo>
                  <a:pt x="3296" y="581"/>
                </a:lnTo>
                <a:lnTo>
                  <a:pt x="3378" y="581"/>
                </a:lnTo>
                <a:lnTo>
                  <a:pt x="3458" y="574"/>
                </a:lnTo>
                <a:lnTo>
                  <a:pt x="3520" y="574"/>
                </a:lnTo>
                <a:lnTo>
                  <a:pt x="3559" y="570"/>
                </a:lnTo>
                <a:lnTo>
                  <a:pt x="3578" y="561"/>
                </a:lnTo>
                <a:lnTo>
                  <a:pt x="3602" y="561"/>
                </a:lnTo>
                <a:lnTo>
                  <a:pt x="3621" y="561"/>
                </a:lnTo>
                <a:lnTo>
                  <a:pt x="3640" y="570"/>
                </a:lnTo>
                <a:lnTo>
                  <a:pt x="3788" y="685"/>
                </a:lnTo>
                <a:lnTo>
                  <a:pt x="3808" y="698"/>
                </a:lnTo>
                <a:lnTo>
                  <a:pt x="3831" y="705"/>
                </a:lnTo>
                <a:lnTo>
                  <a:pt x="3850" y="701"/>
                </a:lnTo>
                <a:lnTo>
                  <a:pt x="3889" y="701"/>
                </a:lnTo>
                <a:lnTo>
                  <a:pt x="4013" y="695"/>
                </a:lnTo>
                <a:lnTo>
                  <a:pt x="4028" y="698"/>
                </a:lnTo>
                <a:lnTo>
                  <a:pt x="4044" y="701"/>
                </a:lnTo>
                <a:lnTo>
                  <a:pt x="4056" y="720"/>
                </a:lnTo>
                <a:lnTo>
                  <a:pt x="4059" y="736"/>
                </a:lnTo>
                <a:lnTo>
                  <a:pt x="4067" y="752"/>
                </a:lnTo>
                <a:lnTo>
                  <a:pt x="4071" y="772"/>
                </a:lnTo>
                <a:lnTo>
                  <a:pt x="4074" y="779"/>
                </a:lnTo>
                <a:lnTo>
                  <a:pt x="4074" y="795"/>
                </a:lnTo>
                <a:lnTo>
                  <a:pt x="4079" y="818"/>
                </a:lnTo>
                <a:lnTo>
                  <a:pt x="4079" y="837"/>
                </a:lnTo>
                <a:lnTo>
                  <a:pt x="4079" y="856"/>
                </a:lnTo>
                <a:lnTo>
                  <a:pt x="4079" y="880"/>
                </a:lnTo>
                <a:lnTo>
                  <a:pt x="4079" y="919"/>
                </a:lnTo>
                <a:lnTo>
                  <a:pt x="4071" y="961"/>
                </a:lnTo>
                <a:lnTo>
                  <a:pt x="4059" y="1003"/>
                </a:lnTo>
                <a:lnTo>
                  <a:pt x="4044" y="1043"/>
                </a:lnTo>
                <a:lnTo>
                  <a:pt x="4024" y="1086"/>
                </a:lnTo>
                <a:lnTo>
                  <a:pt x="4006" y="1128"/>
                </a:lnTo>
                <a:lnTo>
                  <a:pt x="3997" y="1148"/>
                </a:lnTo>
                <a:lnTo>
                  <a:pt x="3970" y="1191"/>
                </a:lnTo>
                <a:lnTo>
                  <a:pt x="3959" y="1214"/>
                </a:lnTo>
                <a:lnTo>
                  <a:pt x="3909" y="1275"/>
                </a:lnTo>
                <a:lnTo>
                  <a:pt x="3878" y="1315"/>
                </a:lnTo>
                <a:lnTo>
                  <a:pt x="3850" y="1356"/>
                </a:lnTo>
                <a:lnTo>
                  <a:pt x="3812" y="1419"/>
                </a:lnTo>
                <a:lnTo>
                  <a:pt x="3792" y="1462"/>
                </a:lnTo>
                <a:lnTo>
                  <a:pt x="3773" y="1504"/>
                </a:lnTo>
                <a:lnTo>
                  <a:pt x="3753" y="1524"/>
                </a:lnTo>
                <a:lnTo>
                  <a:pt x="3734" y="1547"/>
                </a:lnTo>
                <a:lnTo>
                  <a:pt x="3714" y="1547"/>
                </a:lnTo>
                <a:lnTo>
                  <a:pt x="3698" y="1567"/>
                </a:lnTo>
                <a:lnTo>
                  <a:pt x="3695" y="1587"/>
                </a:lnTo>
                <a:lnTo>
                  <a:pt x="3691" y="1605"/>
                </a:lnTo>
                <a:lnTo>
                  <a:pt x="3679" y="1617"/>
                </a:lnTo>
                <a:lnTo>
                  <a:pt x="3675" y="1628"/>
                </a:lnTo>
                <a:lnTo>
                  <a:pt x="3675" y="1648"/>
                </a:lnTo>
                <a:lnTo>
                  <a:pt x="3664" y="1659"/>
                </a:lnTo>
                <a:lnTo>
                  <a:pt x="3675" y="1729"/>
                </a:lnTo>
                <a:lnTo>
                  <a:pt x="3679" y="1795"/>
                </a:lnTo>
                <a:lnTo>
                  <a:pt x="3683" y="1853"/>
                </a:lnTo>
                <a:lnTo>
                  <a:pt x="3679" y="1912"/>
                </a:lnTo>
                <a:lnTo>
                  <a:pt x="3668" y="1935"/>
                </a:lnTo>
                <a:lnTo>
                  <a:pt x="3668" y="1957"/>
                </a:lnTo>
                <a:lnTo>
                  <a:pt x="3679" y="1996"/>
                </a:lnTo>
                <a:lnTo>
                  <a:pt x="3668" y="2039"/>
                </a:lnTo>
                <a:lnTo>
                  <a:pt x="3630" y="2083"/>
                </a:lnTo>
                <a:lnTo>
                  <a:pt x="3614" y="2105"/>
                </a:lnTo>
                <a:lnTo>
                  <a:pt x="3610" y="2141"/>
                </a:lnTo>
                <a:lnTo>
                  <a:pt x="3610" y="2179"/>
                </a:lnTo>
                <a:lnTo>
                  <a:pt x="3598" y="2203"/>
                </a:lnTo>
                <a:lnTo>
                  <a:pt x="3594" y="2245"/>
                </a:lnTo>
                <a:lnTo>
                  <a:pt x="3578" y="2283"/>
                </a:lnTo>
                <a:lnTo>
                  <a:pt x="3574" y="2307"/>
                </a:lnTo>
                <a:lnTo>
                  <a:pt x="3552" y="2342"/>
                </a:lnTo>
                <a:lnTo>
                  <a:pt x="3520" y="2372"/>
                </a:lnTo>
                <a:lnTo>
                  <a:pt x="3497" y="2412"/>
                </a:lnTo>
                <a:lnTo>
                  <a:pt x="3477" y="2453"/>
                </a:lnTo>
                <a:lnTo>
                  <a:pt x="3439" y="2516"/>
                </a:lnTo>
                <a:lnTo>
                  <a:pt x="3419" y="2559"/>
                </a:lnTo>
                <a:lnTo>
                  <a:pt x="3400" y="2578"/>
                </a:lnTo>
                <a:lnTo>
                  <a:pt x="3381" y="2598"/>
                </a:lnTo>
                <a:lnTo>
                  <a:pt x="3362" y="2621"/>
                </a:lnTo>
                <a:lnTo>
                  <a:pt x="3303" y="2664"/>
                </a:lnTo>
                <a:lnTo>
                  <a:pt x="3277" y="2671"/>
                </a:lnTo>
                <a:lnTo>
                  <a:pt x="3272" y="2671"/>
                </a:lnTo>
                <a:lnTo>
                  <a:pt x="3234" y="2671"/>
                </a:lnTo>
                <a:lnTo>
                  <a:pt x="3215" y="2671"/>
                </a:lnTo>
                <a:lnTo>
                  <a:pt x="3182" y="2679"/>
                </a:lnTo>
                <a:lnTo>
                  <a:pt x="3172" y="2694"/>
                </a:lnTo>
                <a:lnTo>
                  <a:pt x="3132" y="2679"/>
                </a:lnTo>
                <a:lnTo>
                  <a:pt x="3090" y="2679"/>
                </a:lnTo>
                <a:lnTo>
                  <a:pt x="3063" y="2699"/>
                </a:lnTo>
                <a:lnTo>
                  <a:pt x="3055" y="2722"/>
                </a:lnTo>
                <a:lnTo>
                  <a:pt x="3032" y="2745"/>
                </a:lnTo>
                <a:lnTo>
                  <a:pt x="2974" y="2764"/>
                </a:lnTo>
                <a:lnTo>
                  <a:pt x="2912" y="2807"/>
                </a:lnTo>
                <a:lnTo>
                  <a:pt x="2849" y="2829"/>
                </a:lnTo>
                <a:lnTo>
                  <a:pt x="2811" y="2849"/>
                </a:lnTo>
                <a:lnTo>
                  <a:pt x="2761" y="2892"/>
                </a:lnTo>
                <a:lnTo>
                  <a:pt x="2729" y="2935"/>
                </a:lnTo>
                <a:lnTo>
                  <a:pt x="2694" y="2974"/>
                </a:lnTo>
                <a:lnTo>
                  <a:pt x="2674" y="2982"/>
                </a:lnTo>
                <a:lnTo>
                  <a:pt x="2651" y="2997"/>
                </a:lnTo>
                <a:lnTo>
                  <a:pt x="2632" y="3020"/>
                </a:lnTo>
                <a:lnTo>
                  <a:pt x="2625" y="3027"/>
                </a:lnTo>
                <a:lnTo>
                  <a:pt x="2613" y="3043"/>
                </a:lnTo>
                <a:lnTo>
                  <a:pt x="2613" y="3060"/>
                </a:lnTo>
                <a:lnTo>
                  <a:pt x="2613" y="3083"/>
                </a:lnTo>
                <a:lnTo>
                  <a:pt x="2616" y="3101"/>
                </a:lnTo>
                <a:lnTo>
                  <a:pt x="2636" y="3121"/>
                </a:lnTo>
                <a:lnTo>
                  <a:pt x="2636" y="3144"/>
                </a:lnTo>
                <a:lnTo>
                  <a:pt x="2601" y="3307"/>
                </a:lnTo>
                <a:lnTo>
                  <a:pt x="2582" y="3330"/>
                </a:lnTo>
                <a:lnTo>
                  <a:pt x="2563" y="3350"/>
                </a:lnTo>
                <a:lnTo>
                  <a:pt x="2446" y="3475"/>
                </a:lnTo>
                <a:lnTo>
                  <a:pt x="2385" y="3540"/>
                </a:lnTo>
                <a:lnTo>
                  <a:pt x="2356" y="3579"/>
                </a:lnTo>
                <a:lnTo>
                  <a:pt x="2346" y="3621"/>
                </a:lnTo>
                <a:lnTo>
                  <a:pt x="2331" y="3644"/>
                </a:lnTo>
                <a:lnTo>
                  <a:pt x="2327" y="3664"/>
                </a:lnTo>
                <a:lnTo>
                  <a:pt x="2311" y="3680"/>
                </a:lnTo>
                <a:lnTo>
                  <a:pt x="2288" y="3687"/>
                </a:lnTo>
                <a:lnTo>
                  <a:pt x="2272" y="3687"/>
                </a:lnTo>
                <a:lnTo>
                  <a:pt x="2249" y="3706"/>
                </a:lnTo>
                <a:lnTo>
                  <a:pt x="2232" y="3725"/>
                </a:lnTo>
                <a:lnTo>
                  <a:pt x="2229" y="3749"/>
                </a:lnTo>
                <a:lnTo>
                  <a:pt x="2229" y="3768"/>
                </a:lnTo>
                <a:lnTo>
                  <a:pt x="2221" y="3776"/>
                </a:lnTo>
                <a:lnTo>
                  <a:pt x="2214" y="3792"/>
                </a:lnTo>
                <a:lnTo>
                  <a:pt x="2206" y="3807"/>
                </a:lnTo>
                <a:lnTo>
                  <a:pt x="2194" y="3815"/>
                </a:lnTo>
                <a:lnTo>
                  <a:pt x="2128" y="3876"/>
                </a:lnTo>
                <a:lnTo>
                  <a:pt x="2097" y="3797"/>
                </a:lnTo>
                <a:lnTo>
                  <a:pt x="2100" y="3738"/>
                </a:lnTo>
                <a:lnTo>
                  <a:pt x="2090" y="3706"/>
                </a:lnTo>
                <a:lnTo>
                  <a:pt x="2055" y="3706"/>
                </a:lnTo>
                <a:lnTo>
                  <a:pt x="2039" y="3687"/>
                </a:lnTo>
                <a:lnTo>
                  <a:pt x="2031" y="3657"/>
                </a:lnTo>
                <a:lnTo>
                  <a:pt x="2003" y="3621"/>
                </a:lnTo>
                <a:lnTo>
                  <a:pt x="1961" y="3604"/>
                </a:lnTo>
                <a:lnTo>
                  <a:pt x="1899" y="3604"/>
                </a:lnTo>
                <a:lnTo>
                  <a:pt x="1873" y="3589"/>
                </a:lnTo>
                <a:lnTo>
                  <a:pt x="1838" y="3540"/>
                </a:lnTo>
                <a:lnTo>
                  <a:pt x="1799" y="3532"/>
                </a:lnTo>
                <a:lnTo>
                  <a:pt x="1714" y="3536"/>
                </a:lnTo>
                <a:lnTo>
                  <a:pt x="1815" y="3404"/>
                </a:lnTo>
                <a:lnTo>
                  <a:pt x="1932" y="3299"/>
                </a:lnTo>
                <a:lnTo>
                  <a:pt x="2013" y="3245"/>
                </a:lnTo>
                <a:lnTo>
                  <a:pt x="2081" y="3233"/>
                </a:lnTo>
                <a:lnTo>
                  <a:pt x="2090" y="3222"/>
                </a:lnTo>
                <a:lnTo>
                  <a:pt x="2085" y="3187"/>
                </a:lnTo>
                <a:lnTo>
                  <a:pt x="2105" y="3144"/>
                </a:lnTo>
                <a:lnTo>
                  <a:pt x="2100" y="3117"/>
                </a:lnTo>
                <a:lnTo>
                  <a:pt x="2081" y="3090"/>
                </a:lnTo>
                <a:lnTo>
                  <a:pt x="1993" y="3075"/>
                </a:lnTo>
                <a:lnTo>
                  <a:pt x="2016" y="3040"/>
                </a:lnTo>
                <a:lnTo>
                  <a:pt x="2023" y="2979"/>
                </a:lnTo>
                <a:lnTo>
                  <a:pt x="2023" y="2939"/>
                </a:lnTo>
                <a:lnTo>
                  <a:pt x="2000" y="2908"/>
                </a:lnTo>
                <a:lnTo>
                  <a:pt x="1981" y="2896"/>
                </a:lnTo>
                <a:lnTo>
                  <a:pt x="1970" y="2892"/>
                </a:lnTo>
                <a:lnTo>
                  <a:pt x="1957" y="2892"/>
                </a:lnTo>
                <a:lnTo>
                  <a:pt x="1912" y="2900"/>
                </a:lnTo>
                <a:lnTo>
                  <a:pt x="1899" y="2892"/>
                </a:lnTo>
                <a:lnTo>
                  <a:pt x="1892" y="2877"/>
                </a:lnTo>
                <a:lnTo>
                  <a:pt x="1892" y="2858"/>
                </a:lnTo>
                <a:lnTo>
                  <a:pt x="1896" y="2845"/>
                </a:lnTo>
                <a:lnTo>
                  <a:pt x="1903" y="2811"/>
                </a:lnTo>
                <a:lnTo>
                  <a:pt x="1907" y="2796"/>
                </a:lnTo>
                <a:lnTo>
                  <a:pt x="1903" y="2776"/>
                </a:lnTo>
                <a:lnTo>
                  <a:pt x="1892" y="2761"/>
                </a:lnTo>
                <a:lnTo>
                  <a:pt x="1876" y="2753"/>
                </a:lnTo>
                <a:lnTo>
                  <a:pt x="1834" y="2756"/>
                </a:lnTo>
                <a:lnTo>
                  <a:pt x="1783" y="2771"/>
                </a:lnTo>
                <a:lnTo>
                  <a:pt x="1744" y="2796"/>
                </a:lnTo>
                <a:lnTo>
                  <a:pt x="1706" y="2776"/>
                </a:lnTo>
                <a:lnTo>
                  <a:pt x="1685" y="2714"/>
                </a:lnTo>
                <a:lnTo>
                  <a:pt x="1690" y="2624"/>
                </a:lnTo>
                <a:lnTo>
                  <a:pt x="1678" y="2547"/>
                </a:lnTo>
                <a:lnTo>
                  <a:pt x="1620" y="2508"/>
                </a:lnTo>
                <a:lnTo>
                  <a:pt x="1678" y="2547"/>
                </a:lnTo>
                <a:lnTo>
                  <a:pt x="1694" y="2450"/>
                </a:lnTo>
                <a:lnTo>
                  <a:pt x="1721" y="2392"/>
                </a:lnTo>
                <a:lnTo>
                  <a:pt x="1733" y="2342"/>
                </a:lnTo>
                <a:lnTo>
                  <a:pt x="1709" y="2314"/>
                </a:lnTo>
                <a:lnTo>
                  <a:pt x="1667" y="2314"/>
                </a:lnTo>
                <a:lnTo>
                  <a:pt x="1655" y="2280"/>
                </a:lnTo>
                <a:lnTo>
                  <a:pt x="1652" y="2203"/>
                </a:lnTo>
                <a:lnTo>
                  <a:pt x="1637" y="2182"/>
                </a:lnTo>
                <a:lnTo>
                  <a:pt x="1578" y="2203"/>
                </a:lnTo>
                <a:lnTo>
                  <a:pt x="1504" y="2207"/>
                </a:lnTo>
                <a:lnTo>
                  <a:pt x="1465" y="2187"/>
                </a:lnTo>
                <a:lnTo>
                  <a:pt x="1446" y="2133"/>
                </a:lnTo>
                <a:lnTo>
                  <a:pt x="1388" y="2093"/>
                </a:lnTo>
                <a:lnTo>
                  <a:pt x="1391" y="2086"/>
                </a:lnTo>
                <a:lnTo>
                  <a:pt x="1442" y="2074"/>
                </a:lnTo>
                <a:lnTo>
                  <a:pt x="1446" y="2051"/>
                </a:lnTo>
                <a:lnTo>
                  <a:pt x="1419" y="2019"/>
                </a:lnTo>
                <a:lnTo>
                  <a:pt x="1406" y="1957"/>
                </a:lnTo>
                <a:lnTo>
                  <a:pt x="1348" y="1961"/>
                </a:lnTo>
                <a:lnTo>
                  <a:pt x="1330" y="1946"/>
                </a:lnTo>
                <a:lnTo>
                  <a:pt x="1291" y="1943"/>
                </a:lnTo>
                <a:lnTo>
                  <a:pt x="1236" y="1961"/>
                </a:lnTo>
                <a:lnTo>
                  <a:pt x="1221" y="1953"/>
                </a:lnTo>
                <a:lnTo>
                  <a:pt x="1182" y="1896"/>
                </a:lnTo>
                <a:lnTo>
                  <a:pt x="1151" y="1876"/>
                </a:lnTo>
                <a:lnTo>
                  <a:pt x="1089" y="1892"/>
                </a:lnTo>
                <a:lnTo>
                  <a:pt x="1066" y="1884"/>
                </a:lnTo>
                <a:lnTo>
                  <a:pt x="1047" y="1846"/>
                </a:lnTo>
                <a:lnTo>
                  <a:pt x="1027" y="1830"/>
                </a:lnTo>
                <a:lnTo>
                  <a:pt x="926" y="1823"/>
                </a:lnTo>
                <a:lnTo>
                  <a:pt x="895" y="1791"/>
                </a:lnTo>
                <a:lnTo>
                  <a:pt x="892" y="1740"/>
                </a:lnTo>
                <a:lnTo>
                  <a:pt x="915" y="1655"/>
                </a:lnTo>
                <a:lnTo>
                  <a:pt x="907" y="1620"/>
                </a:lnTo>
              </a:path>
            </a:pathLst>
          </a:custGeom>
          <a:solidFill>
            <a:schemeClr val="bg1">
              <a:lumMod val="85000"/>
            </a:schemeClr>
          </a:solidFill>
          <a:ln w="12700">
            <a:solidFill>
              <a:schemeClr val="tx1"/>
            </a:solidFill>
            <a:round/>
            <a:headEnd/>
            <a:tailEnd/>
          </a:ln>
        </p:spPr>
        <p:txBody>
          <a:bodyPr/>
          <a:lstStyle/>
          <a:p>
            <a:endParaRPr lang="es-ES" dirty="0">
              <a:solidFill>
                <a:srgbClr val="000000"/>
              </a:solidFill>
            </a:endParaRPr>
          </a:p>
        </p:txBody>
      </p:sp>
      <p:sp>
        <p:nvSpPr>
          <p:cNvPr id="94" name="Freeform 8">
            <a:extLst>
              <a:ext uri="{FF2B5EF4-FFF2-40B4-BE49-F238E27FC236}">
                <a16:creationId xmlns:a16="http://schemas.microsoft.com/office/drawing/2014/main" id="{859ED3B8-B477-49E3-9E94-8BA37C9E8146}"/>
              </a:ext>
            </a:extLst>
          </p:cNvPr>
          <p:cNvSpPr>
            <a:spLocks/>
          </p:cNvSpPr>
          <p:nvPr/>
        </p:nvSpPr>
        <p:spPr bwMode="auto">
          <a:xfrm>
            <a:off x="7783467" y="2451650"/>
            <a:ext cx="70241" cy="125093"/>
          </a:xfrm>
          <a:custGeom>
            <a:avLst/>
            <a:gdLst>
              <a:gd name="T0" fmla="*/ 2147483647 w 109"/>
              <a:gd name="T1" fmla="*/ 2147483647 h 209"/>
              <a:gd name="T2" fmla="*/ 2147483647 w 109"/>
              <a:gd name="T3" fmla="*/ 2147483647 h 209"/>
              <a:gd name="T4" fmla="*/ 2147483647 w 109"/>
              <a:gd name="T5" fmla="*/ 2147483647 h 209"/>
              <a:gd name="T6" fmla="*/ 2147483647 w 109"/>
              <a:gd name="T7" fmla="*/ 2147483647 h 209"/>
              <a:gd name="T8" fmla="*/ 2147483647 w 109"/>
              <a:gd name="T9" fmla="*/ 2147483647 h 209"/>
              <a:gd name="T10" fmla="*/ 2147483647 w 109"/>
              <a:gd name="T11" fmla="*/ 2147483647 h 209"/>
              <a:gd name="T12" fmla="*/ 2147483647 w 109"/>
              <a:gd name="T13" fmla="*/ 0 h 209"/>
              <a:gd name="T14" fmla="*/ 2147483647 w 109"/>
              <a:gd name="T15" fmla="*/ 2147483647 h 209"/>
              <a:gd name="T16" fmla="*/ 2147483647 w 109"/>
              <a:gd name="T17" fmla="*/ 2147483647 h 209"/>
              <a:gd name="T18" fmla="*/ 0 w 109"/>
              <a:gd name="T19" fmla="*/ 2147483647 h 209"/>
              <a:gd name="T20" fmla="*/ 2147483647 w 109"/>
              <a:gd name="T21" fmla="*/ 2147483647 h 209"/>
              <a:gd name="T22" fmla="*/ 2147483647 w 109"/>
              <a:gd name="T23" fmla="*/ 2147483647 h 209"/>
              <a:gd name="T24" fmla="*/ 2147483647 w 109"/>
              <a:gd name="T25" fmla="*/ 2147483647 h 209"/>
              <a:gd name="T26" fmla="*/ 2147483647 w 109"/>
              <a:gd name="T27" fmla="*/ 2147483647 h 209"/>
              <a:gd name="T28" fmla="*/ 2147483647 w 109"/>
              <a:gd name="T29" fmla="*/ 2147483647 h 209"/>
              <a:gd name="T30" fmla="*/ 2147483647 w 109"/>
              <a:gd name="T31" fmla="*/ 2147483647 h 2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209"/>
              <a:gd name="T50" fmla="*/ 109 w 109"/>
              <a:gd name="T51" fmla="*/ 209 h 2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209">
                <a:moveTo>
                  <a:pt x="86" y="194"/>
                </a:moveTo>
                <a:lnTo>
                  <a:pt x="93" y="177"/>
                </a:lnTo>
                <a:lnTo>
                  <a:pt x="109" y="160"/>
                </a:lnTo>
                <a:lnTo>
                  <a:pt x="109" y="128"/>
                </a:lnTo>
                <a:lnTo>
                  <a:pt x="96" y="44"/>
                </a:lnTo>
                <a:lnTo>
                  <a:pt x="93" y="5"/>
                </a:lnTo>
                <a:lnTo>
                  <a:pt x="74" y="0"/>
                </a:lnTo>
                <a:lnTo>
                  <a:pt x="61" y="8"/>
                </a:lnTo>
                <a:lnTo>
                  <a:pt x="44" y="37"/>
                </a:lnTo>
                <a:lnTo>
                  <a:pt x="0" y="42"/>
                </a:lnTo>
                <a:lnTo>
                  <a:pt x="15" y="116"/>
                </a:lnTo>
                <a:lnTo>
                  <a:pt x="32" y="203"/>
                </a:lnTo>
                <a:lnTo>
                  <a:pt x="34" y="209"/>
                </a:lnTo>
                <a:lnTo>
                  <a:pt x="57" y="206"/>
                </a:lnTo>
                <a:lnTo>
                  <a:pt x="70" y="192"/>
                </a:lnTo>
                <a:lnTo>
                  <a:pt x="86" y="19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95" name="Freeform 9">
            <a:extLst>
              <a:ext uri="{FF2B5EF4-FFF2-40B4-BE49-F238E27FC236}">
                <a16:creationId xmlns:a16="http://schemas.microsoft.com/office/drawing/2014/main" id="{BEB4B661-5519-44E0-8C58-5E3F74F1CEDF}"/>
              </a:ext>
            </a:extLst>
          </p:cNvPr>
          <p:cNvSpPr>
            <a:spLocks/>
          </p:cNvSpPr>
          <p:nvPr/>
        </p:nvSpPr>
        <p:spPr bwMode="auto">
          <a:xfrm>
            <a:off x="7783467" y="2451650"/>
            <a:ext cx="70241" cy="125093"/>
          </a:xfrm>
          <a:custGeom>
            <a:avLst/>
            <a:gdLst>
              <a:gd name="T0" fmla="*/ 2147483647 w 109"/>
              <a:gd name="T1" fmla="*/ 2147483647 h 209"/>
              <a:gd name="T2" fmla="*/ 2147483647 w 109"/>
              <a:gd name="T3" fmla="*/ 2147483647 h 209"/>
              <a:gd name="T4" fmla="*/ 2147483647 w 109"/>
              <a:gd name="T5" fmla="*/ 2147483647 h 209"/>
              <a:gd name="T6" fmla="*/ 2147483647 w 109"/>
              <a:gd name="T7" fmla="*/ 2147483647 h 209"/>
              <a:gd name="T8" fmla="*/ 2147483647 w 109"/>
              <a:gd name="T9" fmla="*/ 2147483647 h 209"/>
              <a:gd name="T10" fmla="*/ 2147483647 w 109"/>
              <a:gd name="T11" fmla="*/ 2147483647 h 209"/>
              <a:gd name="T12" fmla="*/ 2147483647 w 109"/>
              <a:gd name="T13" fmla="*/ 0 h 209"/>
              <a:gd name="T14" fmla="*/ 2147483647 w 109"/>
              <a:gd name="T15" fmla="*/ 2147483647 h 209"/>
              <a:gd name="T16" fmla="*/ 2147483647 w 109"/>
              <a:gd name="T17" fmla="*/ 2147483647 h 209"/>
              <a:gd name="T18" fmla="*/ 0 w 109"/>
              <a:gd name="T19" fmla="*/ 2147483647 h 209"/>
              <a:gd name="T20" fmla="*/ 2147483647 w 109"/>
              <a:gd name="T21" fmla="*/ 2147483647 h 209"/>
              <a:gd name="T22" fmla="*/ 2147483647 w 109"/>
              <a:gd name="T23" fmla="*/ 2147483647 h 209"/>
              <a:gd name="T24" fmla="*/ 2147483647 w 109"/>
              <a:gd name="T25" fmla="*/ 2147483647 h 209"/>
              <a:gd name="T26" fmla="*/ 2147483647 w 109"/>
              <a:gd name="T27" fmla="*/ 2147483647 h 209"/>
              <a:gd name="T28" fmla="*/ 2147483647 w 109"/>
              <a:gd name="T29" fmla="*/ 2147483647 h 209"/>
              <a:gd name="T30" fmla="*/ 2147483647 w 109"/>
              <a:gd name="T31" fmla="*/ 2147483647 h 2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209"/>
              <a:gd name="T50" fmla="*/ 109 w 109"/>
              <a:gd name="T51" fmla="*/ 209 h 2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209">
                <a:moveTo>
                  <a:pt x="86" y="194"/>
                </a:moveTo>
                <a:lnTo>
                  <a:pt x="93" y="177"/>
                </a:lnTo>
                <a:lnTo>
                  <a:pt x="109" y="160"/>
                </a:lnTo>
                <a:lnTo>
                  <a:pt x="109" y="128"/>
                </a:lnTo>
                <a:lnTo>
                  <a:pt x="96" y="44"/>
                </a:lnTo>
                <a:lnTo>
                  <a:pt x="93" y="5"/>
                </a:lnTo>
                <a:lnTo>
                  <a:pt x="74" y="0"/>
                </a:lnTo>
                <a:lnTo>
                  <a:pt x="61" y="8"/>
                </a:lnTo>
                <a:lnTo>
                  <a:pt x="44" y="37"/>
                </a:lnTo>
                <a:lnTo>
                  <a:pt x="0" y="42"/>
                </a:lnTo>
                <a:lnTo>
                  <a:pt x="15" y="116"/>
                </a:lnTo>
                <a:lnTo>
                  <a:pt x="32" y="203"/>
                </a:lnTo>
                <a:lnTo>
                  <a:pt x="34" y="209"/>
                </a:lnTo>
                <a:lnTo>
                  <a:pt x="57" y="206"/>
                </a:lnTo>
                <a:lnTo>
                  <a:pt x="70" y="192"/>
                </a:lnTo>
                <a:lnTo>
                  <a:pt x="86" y="194"/>
                </a:lnTo>
              </a:path>
            </a:pathLst>
          </a:custGeom>
          <a:solidFill>
            <a:srgbClr val="C00000"/>
          </a:solidFill>
          <a:ln w="12700">
            <a:solidFill>
              <a:schemeClr val="tx1"/>
            </a:solidFill>
            <a:round/>
            <a:headEnd/>
            <a:tailEnd/>
          </a:ln>
        </p:spPr>
        <p:txBody>
          <a:bodyPr/>
          <a:lstStyle/>
          <a:p>
            <a:endParaRPr lang="es-ES" dirty="0">
              <a:solidFill>
                <a:srgbClr val="C00000"/>
              </a:solidFill>
            </a:endParaRPr>
          </a:p>
        </p:txBody>
      </p:sp>
      <p:sp>
        <p:nvSpPr>
          <p:cNvPr id="96" name="Freeform 10">
            <a:extLst>
              <a:ext uri="{FF2B5EF4-FFF2-40B4-BE49-F238E27FC236}">
                <a16:creationId xmlns:a16="http://schemas.microsoft.com/office/drawing/2014/main" id="{094ACE07-16CC-4F10-9E51-882FF3B7D5A4}"/>
              </a:ext>
            </a:extLst>
          </p:cNvPr>
          <p:cNvSpPr>
            <a:spLocks/>
          </p:cNvSpPr>
          <p:nvPr/>
        </p:nvSpPr>
        <p:spPr bwMode="auto">
          <a:xfrm>
            <a:off x="7640979" y="2477877"/>
            <a:ext cx="224769" cy="209833"/>
          </a:xfrm>
          <a:custGeom>
            <a:avLst/>
            <a:gdLst>
              <a:gd name="T0" fmla="*/ 2147483647 w 349"/>
              <a:gd name="T1" fmla="*/ 0 h 350"/>
              <a:gd name="T2" fmla="*/ 2147483647 w 349"/>
              <a:gd name="T3" fmla="*/ 2147483647 h 350"/>
              <a:gd name="T4" fmla="*/ 2147483647 w 349"/>
              <a:gd name="T5" fmla="*/ 2147483647 h 350"/>
              <a:gd name="T6" fmla="*/ 2147483647 w 349"/>
              <a:gd name="T7" fmla="*/ 2147483647 h 350"/>
              <a:gd name="T8" fmla="*/ 2147483647 w 349"/>
              <a:gd name="T9" fmla="*/ 2147483647 h 350"/>
              <a:gd name="T10" fmla="*/ 2147483647 w 349"/>
              <a:gd name="T11" fmla="*/ 2147483647 h 350"/>
              <a:gd name="T12" fmla="*/ 2147483647 w 349"/>
              <a:gd name="T13" fmla="*/ 2147483647 h 350"/>
              <a:gd name="T14" fmla="*/ 2147483647 w 349"/>
              <a:gd name="T15" fmla="*/ 2147483647 h 350"/>
              <a:gd name="T16" fmla="*/ 2147483647 w 349"/>
              <a:gd name="T17" fmla="*/ 2147483647 h 350"/>
              <a:gd name="T18" fmla="*/ 2147483647 w 349"/>
              <a:gd name="T19" fmla="*/ 2147483647 h 350"/>
              <a:gd name="T20" fmla="*/ 2147483647 w 349"/>
              <a:gd name="T21" fmla="*/ 2147483647 h 350"/>
              <a:gd name="T22" fmla="*/ 2147483647 w 349"/>
              <a:gd name="T23" fmla="*/ 2147483647 h 350"/>
              <a:gd name="T24" fmla="*/ 2147483647 w 349"/>
              <a:gd name="T25" fmla="*/ 2147483647 h 350"/>
              <a:gd name="T26" fmla="*/ 2147483647 w 349"/>
              <a:gd name="T27" fmla="*/ 2147483647 h 350"/>
              <a:gd name="T28" fmla="*/ 0 w 349"/>
              <a:gd name="T29" fmla="*/ 2147483647 h 350"/>
              <a:gd name="T30" fmla="*/ 2147483647 w 349"/>
              <a:gd name="T31" fmla="*/ 2147483647 h 350"/>
              <a:gd name="T32" fmla="*/ 2147483647 w 349"/>
              <a:gd name="T33" fmla="*/ 2147483647 h 350"/>
              <a:gd name="T34" fmla="*/ 2147483647 w 349"/>
              <a:gd name="T35" fmla="*/ 2147483647 h 350"/>
              <a:gd name="T36" fmla="*/ 2147483647 w 349"/>
              <a:gd name="T37" fmla="*/ 2147483647 h 350"/>
              <a:gd name="T38" fmla="*/ 2147483647 w 349"/>
              <a:gd name="T39" fmla="*/ 2147483647 h 350"/>
              <a:gd name="T40" fmla="*/ 2147483647 w 349"/>
              <a:gd name="T41" fmla="*/ 2147483647 h 350"/>
              <a:gd name="T42" fmla="*/ 2147483647 w 349"/>
              <a:gd name="T43" fmla="*/ 2147483647 h 350"/>
              <a:gd name="T44" fmla="*/ 2147483647 w 349"/>
              <a:gd name="T45" fmla="*/ 2147483647 h 350"/>
              <a:gd name="T46" fmla="*/ 2147483647 w 349"/>
              <a:gd name="T47" fmla="*/ 2147483647 h 350"/>
              <a:gd name="T48" fmla="*/ 2147483647 w 349"/>
              <a:gd name="T49" fmla="*/ 2147483647 h 350"/>
              <a:gd name="T50" fmla="*/ 2147483647 w 349"/>
              <a:gd name="T51" fmla="*/ 2147483647 h 350"/>
              <a:gd name="T52" fmla="*/ 2147483647 w 349"/>
              <a:gd name="T53" fmla="*/ 2147483647 h 350"/>
              <a:gd name="T54" fmla="*/ 2147483647 w 349"/>
              <a:gd name="T55" fmla="*/ 2147483647 h 350"/>
              <a:gd name="T56" fmla="*/ 2147483647 w 349"/>
              <a:gd name="T57" fmla="*/ 2147483647 h 350"/>
              <a:gd name="T58" fmla="*/ 2147483647 w 349"/>
              <a:gd name="T59" fmla="*/ 2147483647 h 350"/>
              <a:gd name="T60" fmla="*/ 2147483647 w 349"/>
              <a:gd name="T61" fmla="*/ 2147483647 h 350"/>
              <a:gd name="T62" fmla="*/ 2147483647 w 349"/>
              <a:gd name="T63" fmla="*/ 2147483647 h 350"/>
              <a:gd name="T64" fmla="*/ 2147483647 w 349"/>
              <a:gd name="T65" fmla="*/ 2147483647 h 350"/>
              <a:gd name="T66" fmla="*/ 2147483647 w 349"/>
              <a:gd name="T67" fmla="*/ 2147483647 h 350"/>
              <a:gd name="T68" fmla="*/ 2147483647 w 349"/>
              <a:gd name="T69" fmla="*/ 2147483647 h 350"/>
              <a:gd name="T70" fmla="*/ 2147483647 w 349"/>
              <a:gd name="T71" fmla="*/ 2147483647 h 350"/>
              <a:gd name="T72" fmla="*/ 2147483647 w 349"/>
              <a:gd name="T73" fmla="*/ 2147483647 h 350"/>
              <a:gd name="T74" fmla="*/ 2147483647 w 349"/>
              <a:gd name="T75" fmla="*/ 2147483647 h 350"/>
              <a:gd name="T76" fmla="*/ 2147483647 w 349"/>
              <a:gd name="T77" fmla="*/ 2147483647 h 350"/>
              <a:gd name="T78" fmla="*/ 2147483647 w 349"/>
              <a:gd name="T79" fmla="*/ 2147483647 h 350"/>
              <a:gd name="T80" fmla="*/ 2147483647 w 349"/>
              <a:gd name="T81" fmla="*/ 0 h 3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9"/>
              <a:gd name="T124" fmla="*/ 0 h 350"/>
              <a:gd name="T125" fmla="*/ 349 w 349"/>
              <a:gd name="T126" fmla="*/ 350 h 3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9" h="350">
                <a:moveTo>
                  <a:pt x="219" y="0"/>
                </a:moveTo>
                <a:lnTo>
                  <a:pt x="145" y="13"/>
                </a:lnTo>
                <a:lnTo>
                  <a:pt x="97" y="25"/>
                </a:lnTo>
                <a:lnTo>
                  <a:pt x="103" y="57"/>
                </a:lnTo>
                <a:lnTo>
                  <a:pt x="112" y="83"/>
                </a:lnTo>
                <a:lnTo>
                  <a:pt x="122" y="101"/>
                </a:lnTo>
                <a:lnTo>
                  <a:pt x="142" y="115"/>
                </a:lnTo>
                <a:lnTo>
                  <a:pt x="160" y="119"/>
                </a:lnTo>
                <a:lnTo>
                  <a:pt x="155" y="130"/>
                </a:lnTo>
                <a:lnTo>
                  <a:pt x="140" y="146"/>
                </a:lnTo>
                <a:lnTo>
                  <a:pt x="138" y="171"/>
                </a:lnTo>
                <a:lnTo>
                  <a:pt x="126" y="177"/>
                </a:lnTo>
                <a:lnTo>
                  <a:pt x="18" y="190"/>
                </a:lnTo>
                <a:lnTo>
                  <a:pt x="4" y="202"/>
                </a:lnTo>
                <a:lnTo>
                  <a:pt x="0" y="226"/>
                </a:lnTo>
                <a:lnTo>
                  <a:pt x="3" y="245"/>
                </a:lnTo>
                <a:lnTo>
                  <a:pt x="11" y="266"/>
                </a:lnTo>
                <a:lnTo>
                  <a:pt x="5" y="297"/>
                </a:lnTo>
                <a:lnTo>
                  <a:pt x="55" y="323"/>
                </a:lnTo>
                <a:lnTo>
                  <a:pt x="91" y="335"/>
                </a:lnTo>
                <a:lnTo>
                  <a:pt x="132" y="339"/>
                </a:lnTo>
                <a:lnTo>
                  <a:pt x="191" y="350"/>
                </a:lnTo>
                <a:lnTo>
                  <a:pt x="197" y="335"/>
                </a:lnTo>
                <a:lnTo>
                  <a:pt x="208" y="323"/>
                </a:lnTo>
                <a:lnTo>
                  <a:pt x="221" y="315"/>
                </a:lnTo>
                <a:lnTo>
                  <a:pt x="239" y="308"/>
                </a:lnTo>
                <a:lnTo>
                  <a:pt x="259" y="299"/>
                </a:lnTo>
                <a:lnTo>
                  <a:pt x="270" y="288"/>
                </a:lnTo>
                <a:lnTo>
                  <a:pt x="265" y="240"/>
                </a:lnTo>
                <a:lnTo>
                  <a:pt x="281" y="212"/>
                </a:lnTo>
                <a:lnTo>
                  <a:pt x="306" y="197"/>
                </a:lnTo>
                <a:lnTo>
                  <a:pt x="342" y="182"/>
                </a:lnTo>
                <a:lnTo>
                  <a:pt x="349" y="167"/>
                </a:lnTo>
                <a:lnTo>
                  <a:pt x="325" y="166"/>
                </a:lnTo>
                <a:lnTo>
                  <a:pt x="305" y="152"/>
                </a:lnTo>
                <a:lnTo>
                  <a:pt x="290" y="149"/>
                </a:lnTo>
                <a:lnTo>
                  <a:pt x="277" y="164"/>
                </a:lnTo>
                <a:lnTo>
                  <a:pt x="253" y="167"/>
                </a:lnTo>
                <a:lnTo>
                  <a:pt x="250" y="160"/>
                </a:lnTo>
                <a:lnTo>
                  <a:pt x="234" y="74"/>
                </a:lnTo>
                <a:lnTo>
                  <a:pt x="219" y="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97" name="Freeform 11">
            <a:extLst>
              <a:ext uri="{FF2B5EF4-FFF2-40B4-BE49-F238E27FC236}">
                <a16:creationId xmlns:a16="http://schemas.microsoft.com/office/drawing/2014/main" id="{5E2C676B-A427-420D-99D9-836A3ED233BE}"/>
              </a:ext>
            </a:extLst>
          </p:cNvPr>
          <p:cNvSpPr>
            <a:spLocks/>
          </p:cNvSpPr>
          <p:nvPr/>
        </p:nvSpPr>
        <p:spPr bwMode="auto">
          <a:xfrm>
            <a:off x="7640979" y="2483930"/>
            <a:ext cx="224769" cy="209833"/>
          </a:xfrm>
          <a:custGeom>
            <a:avLst/>
            <a:gdLst>
              <a:gd name="T0" fmla="*/ 2147483647 w 349"/>
              <a:gd name="T1" fmla="*/ 0 h 350"/>
              <a:gd name="T2" fmla="*/ 2147483647 w 349"/>
              <a:gd name="T3" fmla="*/ 2147483647 h 350"/>
              <a:gd name="T4" fmla="*/ 2147483647 w 349"/>
              <a:gd name="T5" fmla="*/ 2147483647 h 350"/>
              <a:gd name="T6" fmla="*/ 2147483647 w 349"/>
              <a:gd name="T7" fmla="*/ 2147483647 h 350"/>
              <a:gd name="T8" fmla="*/ 2147483647 w 349"/>
              <a:gd name="T9" fmla="*/ 2147483647 h 350"/>
              <a:gd name="T10" fmla="*/ 2147483647 w 349"/>
              <a:gd name="T11" fmla="*/ 2147483647 h 350"/>
              <a:gd name="T12" fmla="*/ 2147483647 w 349"/>
              <a:gd name="T13" fmla="*/ 2147483647 h 350"/>
              <a:gd name="T14" fmla="*/ 2147483647 w 349"/>
              <a:gd name="T15" fmla="*/ 2147483647 h 350"/>
              <a:gd name="T16" fmla="*/ 2147483647 w 349"/>
              <a:gd name="T17" fmla="*/ 2147483647 h 350"/>
              <a:gd name="T18" fmla="*/ 2147483647 w 349"/>
              <a:gd name="T19" fmla="*/ 2147483647 h 350"/>
              <a:gd name="T20" fmla="*/ 2147483647 w 349"/>
              <a:gd name="T21" fmla="*/ 2147483647 h 350"/>
              <a:gd name="T22" fmla="*/ 2147483647 w 349"/>
              <a:gd name="T23" fmla="*/ 2147483647 h 350"/>
              <a:gd name="T24" fmla="*/ 2147483647 w 349"/>
              <a:gd name="T25" fmla="*/ 2147483647 h 350"/>
              <a:gd name="T26" fmla="*/ 2147483647 w 349"/>
              <a:gd name="T27" fmla="*/ 2147483647 h 350"/>
              <a:gd name="T28" fmla="*/ 0 w 349"/>
              <a:gd name="T29" fmla="*/ 2147483647 h 350"/>
              <a:gd name="T30" fmla="*/ 2147483647 w 349"/>
              <a:gd name="T31" fmla="*/ 2147483647 h 350"/>
              <a:gd name="T32" fmla="*/ 2147483647 w 349"/>
              <a:gd name="T33" fmla="*/ 2147483647 h 350"/>
              <a:gd name="T34" fmla="*/ 2147483647 w 349"/>
              <a:gd name="T35" fmla="*/ 2147483647 h 350"/>
              <a:gd name="T36" fmla="*/ 2147483647 w 349"/>
              <a:gd name="T37" fmla="*/ 2147483647 h 350"/>
              <a:gd name="T38" fmla="*/ 2147483647 w 349"/>
              <a:gd name="T39" fmla="*/ 2147483647 h 350"/>
              <a:gd name="T40" fmla="*/ 2147483647 w 349"/>
              <a:gd name="T41" fmla="*/ 2147483647 h 350"/>
              <a:gd name="T42" fmla="*/ 2147483647 w 349"/>
              <a:gd name="T43" fmla="*/ 2147483647 h 350"/>
              <a:gd name="T44" fmla="*/ 2147483647 w 349"/>
              <a:gd name="T45" fmla="*/ 2147483647 h 350"/>
              <a:gd name="T46" fmla="*/ 2147483647 w 349"/>
              <a:gd name="T47" fmla="*/ 2147483647 h 350"/>
              <a:gd name="T48" fmla="*/ 2147483647 w 349"/>
              <a:gd name="T49" fmla="*/ 2147483647 h 350"/>
              <a:gd name="T50" fmla="*/ 2147483647 w 349"/>
              <a:gd name="T51" fmla="*/ 2147483647 h 350"/>
              <a:gd name="T52" fmla="*/ 2147483647 w 349"/>
              <a:gd name="T53" fmla="*/ 2147483647 h 350"/>
              <a:gd name="T54" fmla="*/ 2147483647 w 349"/>
              <a:gd name="T55" fmla="*/ 2147483647 h 350"/>
              <a:gd name="T56" fmla="*/ 2147483647 w 349"/>
              <a:gd name="T57" fmla="*/ 2147483647 h 350"/>
              <a:gd name="T58" fmla="*/ 2147483647 w 349"/>
              <a:gd name="T59" fmla="*/ 2147483647 h 350"/>
              <a:gd name="T60" fmla="*/ 2147483647 w 349"/>
              <a:gd name="T61" fmla="*/ 2147483647 h 350"/>
              <a:gd name="T62" fmla="*/ 2147483647 w 349"/>
              <a:gd name="T63" fmla="*/ 2147483647 h 350"/>
              <a:gd name="T64" fmla="*/ 2147483647 w 349"/>
              <a:gd name="T65" fmla="*/ 2147483647 h 350"/>
              <a:gd name="T66" fmla="*/ 2147483647 w 349"/>
              <a:gd name="T67" fmla="*/ 2147483647 h 350"/>
              <a:gd name="T68" fmla="*/ 2147483647 w 349"/>
              <a:gd name="T69" fmla="*/ 2147483647 h 350"/>
              <a:gd name="T70" fmla="*/ 2147483647 w 349"/>
              <a:gd name="T71" fmla="*/ 2147483647 h 350"/>
              <a:gd name="T72" fmla="*/ 2147483647 w 349"/>
              <a:gd name="T73" fmla="*/ 2147483647 h 350"/>
              <a:gd name="T74" fmla="*/ 2147483647 w 349"/>
              <a:gd name="T75" fmla="*/ 2147483647 h 350"/>
              <a:gd name="T76" fmla="*/ 2147483647 w 349"/>
              <a:gd name="T77" fmla="*/ 2147483647 h 350"/>
              <a:gd name="T78" fmla="*/ 2147483647 w 349"/>
              <a:gd name="T79" fmla="*/ 2147483647 h 350"/>
              <a:gd name="T80" fmla="*/ 2147483647 w 349"/>
              <a:gd name="T81" fmla="*/ 0 h 3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9"/>
              <a:gd name="T124" fmla="*/ 0 h 350"/>
              <a:gd name="T125" fmla="*/ 349 w 349"/>
              <a:gd name="T126" fmla="*/ 350 h 3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9" h="350">
                <a:moveTo>
                  <a:pt x="219" y="0"/>
                </a:moveTo>
                <a:lnTo>
                  <a:pt x="145" y="13"/>
                </a:lnTo>
                <a:lnTo>
                  <a:pt x="97" y="25"/>
                </a:lnTo>
                <a:lnTo>
                  <a:pt x="103" y="57"/>
                </a:lnTo>
                <a:lnTo>
                  <a:pt x="112" y="83"/>
                </a:lnTo>
                <a:lnTo>
                  <a:pt x="122" y="101"/>
                </a:lnTo>
                <a:lnTo>
                  <a:pt x="142" y="115"/>
                </a:lnTo>
                <a:lnTo>
                  <a:pt x="160" y="119"/>
                </a:lnTo>
                <a:lnTo>
                  <a:pt x="155" y="130"/>
                </a:lnTo>
                <a:lnTo>
                  <a:pt x="140" y="146"/>
                </a:lnTo>
                <a:lnTo>
                  <a:pt x="138" y="171"/>
                </a:lnTo>
                <a:lnTo>
                  <a:pt x="126" y="177"/>
                </a:lnTo>
                <a:lnTo>
                  <a:pt x="18" y="190"/>
                </a:lnTo>
                <a:lnTo>
                  <a:pt x="4" y="202"/>
                </a:lnTo>
                <a:lnTo>
                  <a:pt x="0" y="226"/>
                </a:lnTo>
                <a:lnTo>
                  <a:pt x="3" y="245"/>
                </a:lnTo>
                <a:lnTo>
                  <a:pt x="11" y="266"/>
                </a:lnTo>
                <a:lnTo>
                  <a:pt x="5" y="297"/>
                </a:lnTo>
                <a:lnTo>
                  <a:pt x="55" y="323"/>
                </a:lnTo>
                <a:lnTo>
                  <a:pt x="91" y="335"/>
                </a:lnTo>
                <a:lnTo>
                  <a:pt x="132" y="339"/>
                </a:lnTo>
                <a:lnTo>
                  <a:pt x="191" y="350"/>
                </a:lnTo>
                <a:lnTo>
                  <a:pt x="197" y="335"/>
                </a:lnTo>
                <a:lnTo>
                  <a:pt x="208" y="323"/>
                </a:lnTo>
                <a:lnTo>
                  <a:pt x="221" y="315"/>
                </a:lnTo>
                <a:lnTo>
                  <a:pt x="239" y="308"/>
                </a:lnTo>
                <a:lnTo>
                  <a:pt x="259" y="299"/>
                </a:lnTo>
                <a:lnTo>
                  <a:pt x="270" y="288"/>
                </a:lnTo>
                <a:lnTo>
                  <a:pt x="265" y="240"/>
                </a:lnTo>
                <a:lnTo>
                  <a:pt x="281" y="212"/>
                </a:lnTo>
                <a:lnTo>
                  <a:pt x="306" y="197"/>
                </a:lnTo>
                <a:lnTo>
                  <a:pt x="342" y="182"/>
                </a:lnTo>
                <a:lnTo>
                  <a:pt x="349" y="167"/>
                </a:lnTo>
                <a:lnTo>
                  <a:pt x="325" y="166"/>
                </a:lnTo>
                <a:lnTo>
                  <a:pt x="305" y="152"/>
                </a:lnTo>
                <a:lnTo>
                  <a:pt x="290" y="149"/>
                </a:lnTo>
                <a:lnTo>
                  <a:pt x="277" y="164"/>
                </a:lnTo>
                <a:lnTo>
                  <a:pt x="253" y="167"/>
                </a:lnTo>
                <a:lnTo>
                  <a:pt x="250" y="160"/>
                </a:lnTo>
                <a:lnTo>
                  <a:pt x="234" y="74"/>
                </a:lnTo>
                <a:lnTo>
                  <a:pt x="219"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98" name="Freeform 12">
            <a:extLst>
              <a:ext uri="{FF2B5EF4-FFF2-40B4-BE49-F238E27FC236}">
                <a16:creationId xmlns:a16="http://schemas.microsoft.com/office/drawing/2014/main" id="{8BB861EE-E2CE-44FE-A606-55EC631F0F55}"/>
              </a:ext>
            </a:extLst>
          </p:cNvPr>
          <p:cNvSpPr>
            <a:spLocks/>
          </p:cNvSpPr>
          <p:nvPr/>
        </p:nvSpPr>
        <p:spPr bwMode="auto">
          <a:xfrm>
            <a:off x="7765406" y="2649376"/>
            <a:ext cx="130446" cy="64564"/>
          </a:xfrm>
          <a:custGeom>
            <a:avLst/>
            <a:gdLst>
              <a:gd name="T0" fmla="*/ 0 w 206"/>
              <a:gd name="T1" fmla="*/ 2147483647 h 106"/>
              <a:gd name="T2" fmla="*/ 2147483647 w 206"/>
              <a:gd name="T3" fmla="*/ 2147483647 h 106"/>
              <a:gd name="T4" fmla="*/ 2147483647 w 206"/>
              <a:gd name="T5" fmla="*/ 2147483647 h 106"/>
              <a:gd name="T6" fmla="*/ 2147483647 w 206"/>
              <a:gd name="T7" fmla="*/ 2147483647 h 106"/>
              <a:gd name="T8" fmla="*/ 2147483647 w 206"/>
              <a:gd name="T9" fmla="*/ 2147483647 h 106"/>
              <a:gd name="T10" fmla="*/ 2147483647 w 206"/>
              <a:gd name="T11" fmla="*/ 2147483647 h 106"/>
              <a:gd name="T12" fmla="*/ 2147483647 w 206"/>
              <a:gd name="T13" fmla="*/ 2147483647 h 106"/>
              <a:gd name="T14" fmla="*/ 2147483647 w 206"/>
              <a:gd name="T15" fmla="*/ 2147483647 h 106"/>
              <a:gd name="T16" fmla="*/ 2147483647 w 206"/>
              <a:gd name="T17" fmla="*/ 2147483647 h 106"/>
              <a:gd name="T18" fmla="*/ 2147483647 w 206"/>
              <a:gd name="T19" fmla="*/ 2147483647 h 106"/>
              <a:gd name="T20" fmla="*/ 2147483647 w 206"/>
              <a:gd name="T21" fmla="*/ 2147483647 h 106"/>
              <a:gd name="T22" fmla="*/ 2147483647 w 206"/>
              <a:gd name="T23" fmla="*/ 0 h 106"/>
              <a:gd name="T24" fmla="*/ 2147483647 w 206"/>
              <a:gd name="T25" fmla="*/ 2147483647 h 106"/>
              <a:gd name="T26" fmla="*/ 2147483647 w 206"/>
              <a:gd name="T27" fmla="*/ 2147483647 h 106"/>
              <a:gd name="T28" fmla="*/ 2147483647 w 206"/>
              <a:gd name="T29" fmla="*/ 2147483647 h 106"/>
              <a:gd name="T30" fmla="*/ 2147483647 w 206"/>
              <a:gd name="T31" fmla="*/ 2147483647 h 106"/>
              <a:gd name="T32" fmla="*/ 2147483647 w 206"/>
              <a:gd name="T33" fmla="*/ 2147483647 h 106"/>
              <a:gd name="T34" fmla="*/ 0 w 206"/>
              <a:gd name="T35" fmla="*/ 2147483647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106"/>
              <a:gd name="T56" fmla="*/ 206 w 206"/>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106">
                <a:moveTo>
                  <a:pt x="0" y="64"/>
                </a:moveTo>
                <a:lnTo>
                  <a:pt x="29" y="71"/>
                </a:lnTo>
                <a:lnTo>
                  <a:pt x="63" y="81"/>
                </a:lnTo>
                <a:lnTo>
                  <a:pt x="105" y="93"/>
                </a:lnTo>
                <a:lnTo>
                  <a:pt x="143" y="106"/>
                </a:lnTo>
                <a:lnTo>
                  <a:pt x="173" y="102"/>
                </a:lnTo>
                <a:lnTo>
                  <a:pt x="193" y="88"/>
                </a:lnTo>
                <a:lnTo>
                  <a:pt x="206" y="83"/>
                </a:lnTo>
                <a:lnTo>
                  <a:pt x="194" y="36"/>
                </a:lnTo>
                <a:lnTo>
                  <a:pt x="177" y="18"/>
                </a:lnTo>
                <a:lnTo>
                  <a:pt x="135" y="5"/>
                </a:lnTo>
                <a:lnTo>
                  <a:pt x="80" y="0"/>
                </a:lnTo>
                <a:lnTo>
                  <a:pt x="67" y="13"/>
                </a:lnTo>
                <a:lnTo>
                  <a:pt x="47" y="22"/>
                </a:lnTo>
                <a:lnTo>
                  <a:pt x="30" y="31"/>
                </a:lnTo>
                <a:lnTo>
                  <a:pt x="17" y="39"/>
                </a:lnTo>
                <a:lnTo>
                  <a:pt x="6" y="50"/>
                </a:lnTo>
                <a:lnTo>
                  <a:pt x="0" y="6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99" name="Freeform 13">
            <a:extLst>
              <a:ext uri="{FF2B5EF4-FFF2-40B4-BE49-F238E27FC236}">
                <a16:creationId xmlns:a16="http://schemas.microsoft.com/office/drawing/2014/main" id="{93BD3CB1-0F53-4CF8-A84D-87AC88EF4234}"/>
              </a:ext>
            </a:extLst>
          </p:cNvPr>
          <p:cNvSpPr>
            <a:spLocks/>
          </p:cNvSpPr>
          <p:nvPr/>
        </p:nvSpPr>
        <p:spPr bwMode="auto">
          <a:xfrm>
            <a:off x="7811562" y="2534370"/>
            <a:ext cx="307052" cy="187640"/>
          </a:xfrm>
          <a:custGeom>
            <a:avLst/>
            <a:gdLst>
              <a:gd name="T0" fmla="*/ 2147483647 w 475"/>
              <a:gd name="T1" fmla="*/ 2147483647 h 309"/>
              <a:gd name="T2" fmla="*/ 2147483647 w 475"/>
              <a:gd name="T3" fmla="*/ 2147483647 h 309"/>
              <a:gd name="T4" fmla="*/ 2147483647 w 475"/>
              <a:gd name="T5" fmla="*/ 2147483647 h 309"/>
              <a:gd name="T6" fmla="*/ 2147483647 w 475"/>
              <a:gd name="T7" fmla="*/ 2147483647 h 309"/>
              <a:gd name="T8" fmla="*/ 2147483647 w 475"/>
              <a:gd name="T9" fmla="*/ 2147483647 h 309"/>
              <a:gd name="T10" fmla="*/ 2147483647 w 475"/>
              <a:gd name="T11" fmla="*/ 0 h 309"/>
              <a:gd name="T12" fmla="*/ 2147483647 w 475"/>
              <a:gd name="T13" fmla="*/ 2147483647 h 309"/>
              <a:gd name="T14" fmla="*/ 2147483647 w 475"/>
              <a:gd name="T15" fmla="*/ 2147483647 h 309"/>
              <a:gd name="T16" fmla="*/ 2147483647 w 475"/>
              <a:gd name="T17" fmla="*/ 2147483647 h 309"/>
              <a:gd name="T18" fmla="*/ 2147483647 w 475"/>
              <a:gd name="T19" fmla="*/ 2147483647 h 309"/>
              <a:gd name="T20" fmla="*/ 2147483647 w 475"/>
              <a:gd name="T21" fmla="*/ 2147483647 h 309"/>
              <a:gd name="T22" fmla="*/ 2147483647 w 475"/>
              <a:gd name="T23" fmla="*/ 2147483647 h 309"/>
              <a:gd name="T24" fmla="*/ 2147483647 w 475"/>
              <a:gd name="T25" fmla="*/ 2147483647 h 309"/>
              <a:gd name="T26" fmla="*/ 2147483647 w 475"/>
              <a:gd name="T27" fmla="*/ 2147483647 h 309"/>
              <a:gd name="T28" fmla="*/ 2147483647 w 475"/>
              <a:gd name="T29" fmla="*/ 2147483647 h 309"/>
              <a:gd name="T30" fmla="*/ 2147483647 w 475"/>
              <a:gd name="T31" fmla="*/ 2147483647 h 309"/>
              <a:gd name="T32" fmla="*/ 2147483647 w 475"/>
              <a:gd name="T33" fmla="*/ 2147483647 h 309"/>
              <a:gd name="T34" fmla="*/ 2147483647 w 475"/>
              <a:gd name="T35" fmla="*/ 2147483647 h 309"/>
              <a:gd name="T36" fmla="*/ 2147483647 w 475"/>
              <a:gd name="T37" fmla="*/ 2147483647 h 309"/>
              <a:gd name="T38" fmla="*/ 2147483647 w 475"/>
              <a:gd name="T39" fmla="*/ 2147483647 h 309"/>
              <a:gd name="T40" fmla="*/ 2147483647 w 475"/>
              <a:gd name="T41" fmla="*/ 2147483647 h 309"/>
              <a:gd name="T42" fmla="*/ 2147483647 w 475"/>
              <a:gd name="T43" fmla="*/ 2147483647 h 309"/>
              <a:gd name="T44" fmla="*/ 2147483647 w 475"/>
              <a:gd name="T45" fmla="*/ 2147483647 h 309"/>
              <a:gd name="T46" fmla="*/ 2147483647 w 475"/>
              <a:gd name="T47" fmla="*/ 2147483647 h 309"/>
              <a:gd name="T48" fmla="*/ 2147483647 w 475"/>
              <a:gd name="T49" fmla="*/ 2147483647 h 309"/>
              <a:gd name="T50" fmla="*/ 2147483647 w 475"/>
              <a:gd name="T51" fmla="*/ 2147483647 h 309"/>
              <a:gd name="T52" fmla="*/ 2147483647 w 475"/>
              <a:gd name="T53" fmla="*/ 2147483647 h 309"/>
              <a:gd name="T54" fmla="*/ 2147483647 w 475"/>
              <a:gd name="T55" fmla="*/ 2147483647 h 309"/>
              <a:gd name="T56" fmla="*/ 2147483647 w 475"/>
              <a:gd name="T57" fmla="*/ 2147483647 h 309"/>
              <a:gd name="T58" fmla="*/ 2147483647 w 475"/>
              <a:gd name="T59" fmla="*/ 2147483647 h 309"/>
              <a:gd name="T60" fmla="*/ 2147483647 w 475"/>
              <a:gd name="T61" fmla="*/ 2147483647 h 309"/>
              <a:gd name="T62" fmla="*/ 2147483647 w 475"/>
              <a:gd name="T63" fmla="*/ 2147483647 h 309"/>
              <a:gd name="T64" fmla="*/ 2147483647 w 475"/>
              <a:gd name="T65" fmla="*/ 2147483647 h 309"/>
              <a:gd name="T66" fmla="*/ 2147483647 w 475"/>
              <a:gd name="T67" fmla="*/ 2147483647 h 309"/>
              <a:gd name="T68" fmla="*/ 2147483647 w 475"/>
              <a:gd name="T69" fmla="*/ 2147483647 h 309"/>
              <a:gd name="T70" fmla="*/ 2147483647 w 475"/>
              <a:gd name="T71" fmla="*/ 2147483647 h 309"/>
              <a:gd name="T72" fmla="*/ 0 w 475"/>
              <a:gd name="T73" fmla="*/ 2147483647 h 309"/>
              <a:gd name="T74" fmla="*/ 2147483647 w 475"/>
              <a:gd name="T75" fmla="*/ 2147483647 h 309"/>
              <a:gd name="T76" fmla="*/ 2147483647 w 475"/>
              <a:gd name="T77" fmla="*/ 2147483647 h 309"/>
              <a:gd name="T78" fmla="*/ 2147483647 w 475"/>
              <a:gd name="T79" fmla="*/ 2147483647 h 309"/>
              <a:gd name="T80" fmla="*/ 2147483647 w 475"/>
              <a:gd name="T81" fmla="*/ 2147483647 h 3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5"/>
              <a:gd name="T124" fmla="*/ 0 h 309"/>
              <a:gd name="T125" fmla="*/ 475 w 475"/>
              <a:gd name="T126" fmla="*/ 309 h 3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5" h="309">
                <a:moveTo>
                  <a:pt x="84" y="71"/>
                </a:moveTo>
                <a:lnTo>
                  <a:pt x="152" y="58"/>
                </a:lnTo>
                <a:lnTo>
                  <a:pt x="182" y="44"/>
                </a:lnTo>
                <a:lnTo>
                  <a:pt x="204" y="30"/>
                </a:lnTo>
                <a:lnTo>
                  <a:pt x="298" y="14"/>
                </a:lnTo>
                <a:lnTo>
                  <a:pt x="393" y="0"/>
                </a:lnTo>
                <a:lnTo>
                  <a:pt x="413" y="7"/>
                </a:lnTo>
                <a:lnTo>
                  <a:pt x="411" y="19"/>
                </a:lnTo>
                <a:lnTo>
                  <a:pt x="401" y="24"/>
                </a:lnTo>
                <a:lnTo>
                  <a:pt x="407" y="36"/>
                </a:lnTo>
                <a:lnTo>
                  <a:pt x="420" y="39"/>
                </a:lnTo>
                <a:lnTo>
                  <a:pt x="444" y="36"/>
                </a:lnTo>
                <a:lnTo>
                  <a:pt x="462" y="41"/>
                </a:lnTo>
                <a:lnTo>
                  <a:pt x="475" y="55"/>
                </a:lnTo>
                <a:lnTo>
                  <a:pt x="462" y="65"/>
                </a:lnTo>
                <a:lnTo>
                  <a:pt x="452" y="83"/>
                </a:lnTo>
                <a:lnTo>
                  <a:pt x="422" y="107"/>
                </a:lnTo>
                <a:lnTo>
                  <a:pt x="400" y="111"/>
                </a:lnTo>
                <a:lnTo>
                  <a:pt x="345" y="105"/>
                </a:lnTo>
                <a:lnTo>
                  <a:pt x="327" y="113"/>
                </a:lnTo>
                <a:lnTo>
                  <a:pt x="322" y="150"/>
                </a:lnTo>
                <a:lnTo>
                  <a:pt x="319" y="166"/>
                </a:lnTo>
                <a:lnTo>
                  <a:pt x="306" y="173"/>
                </a:lnTo>
                <a:lnTo>
                  <a:pt x="274" y="179"/>
                </a:lnTo>
                <a:lnTo>
                  <a:pt x="232" y="187"/>
                </a:lnTo>
                <a:lnTo>
                  <a:pt x="218" y="203"/>
                </a:lnTo>
                <a:lnTo>
                  <a:pt x="214" y="231"/>
                </a:lnTo>
                <a:lnTo>
                  <a:pt x="207" y="267"/>
                </a:lnTo>
                <a:lnTo>
                  <a:pt x="187" y="288"/>
                </a:lnTo>
                <a:lnTo>
                  <a:pt x="152" y="309"/>
                </a:lnTo>
                <a:lnTo>
                  <a:pt x="149" y="285"/>
                </a:lnTo>
                <a:lnTo>
                  <a:pt x="134" y="273"/>
                </a:lnTo>
                <a:lnTo>
                  <a:pt x="121" y="228"/>
                </a:lnTo>
                <a:lnTo>
                  <a:pt x="104" y="209"/>
                </a:lnTo>
                <a:lnTo>
                  <a:pt x="63" y="196"/>
                </a:lnTo>
                <a:lnTo>
                  <a:pt x="5" y="191"/>
                </a:lnTo>
                <a:lnTo>
                  <a:pt x="0" y="144"/>
                </a:lnTo>
                <a:lnTo>
                  <a:pt x="16" y="116"/>
                </a:lnTo>
                <a:lnTo>
                  <a:pt x="41" y="102"/>
                </a:lnTo>
                <a:lnTo>
                  <a:pt x="77" y="87"/>
                </a:lnTo>
                <a:lnTo>
                  <a:pt x="84" y="71"/>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0" name="Freeform 14">
            <a:extLst>
              <a:ext uri="{FF2B5EF4-FFF2-40B4-BE49-F238E27FC236}">
                <a16:creationId xmlns:a16="http://schemas.microsoft.com/office/drawing/2014/main" id="{1AE4C9D3-A03B-4259-A999-BFC13C394B3B}"/>
              </a:ext>
            </a:extLst>
          </p:cNvPr>
          <p:cNvSpPr>
            <a:spLocks/>
          </p:cNvSpPr>
          <p:nvPr/>
        </p:nvSpPr>
        <p:spPr bwMode="auto">
          <a:xfrm>
            <a:off x="7905887" y="2566654"/>
            <a:ext cx="220756" cy="240098"/>
          </a:xfrm>
          <a:custGeom>
            <a:avLst/>
            <a:gdLst>
              <a:gd name="T0" fmla="*/ 2147483647 w 340"/>
              <a:gd name="T1" fmla="*/ 2147483647 h 399"/>
              <a:gd name="T2" fmla="*/ 2147483647 w 340"/>
              <a:gd name="T3" fmla="*/ 2147483647 h 399"/>
              <a:gd name="T4" fmla="*/ 2147483647 w 340"/>
              <a:gd name="T5" fmla="*/ 2147483647 h 399"/>
              <a:gd name="T6" fmla="*/ 2147483647 w 340"/>
              <a:gd name="T7" fmla="*/ 2147483647 h 399"/>
              <a:gd name="T8" fmla="*/ 2147483647 w 340"/>
              <a:gd name="T9" fmla="*/ 2147483647 h 399"/>
              <a:gd name="T10" fmla="*/ 2147483647 w 340"/>
              <a:gd name="T11" fmla="*/ 2147483647 h 399"/>
              <a:gd name="T12" fmla="*/ 2147483647 w 340"/>
              <a:gd name="T13" fmla="*/ 2147483647 h 399"/>
              <a:gd name="T14" fmla="*/ 2147483647 w 340"/>
              <a:gd name="T15" fmla="*/ 2147483647 h 399"/>
              <a:gd name="T16" fmla="*/ 2147483647 w 340"/>
              <a:gd name="T17" fmla="*/ 2147483647 h 399"/>
              <a:gd name="T18" fmla="*/ 2147483647 w 340"/>
              <a:gd name="T19" fmla="*/ 2147483647 h 399"/>
              <a:gd name="T20" fmla="*/ 2147483647 w 340"/>
              <a:gd name="T21" fmla="*/ 2147483647 h 399"/>
              <a:gd name="T22" fmla="*/ 2147483647 w 340"/>
              <a:gd name="T23" fmla="*/ 2147483647 h 399"/>
              <a:gd name="T24" fmla="*/ 2147483647 w 340"/>
              <a:gd name="T25" fmla="*/ 2147483647 h 399"/>
              <a:gd name="T26" fmla="*/ 2147483647 w 340"/>
              <a:gd name="T27" fmla="*/ 0 h 399"/>
              <a:gd name="T28" fmla="*/ 2147483647 w 340"/>
              <a:gd name="T29" fmla="*/ 2147483647 h 399"/>
              <a:gd name="T30" fmla="*/ 2147483647 w 340"/>
              <a:gd name="T31" fmla="*/ 2147483647 h 399"/>
              <a:gd name="T32" fmla="*/ 2147483647 w 340"/>
              <a:gd name="T33" fmla="*/ 2147483647 h 399"/>
              <a:gd name="T34" fmla="*/ 2147483647 w 340"/>
              <a:gd name="T35" fmla="*/ 2147483647 h 399"/>
              <a:gd name="T36" fmla="*/ 2147483647 w 340"/>
              <a:gd name="T37" fmla="*/ 2147483647 h 399"/>
              <a:gd name="T38" fmla="*/ 2147483647 w 340"/>
              <a:gd name="T39" fmla="*/ 2147483647 h 399"/>
              <a:gd name="T40" fmla="*/ 2147483647 w 340"/>
              <a:gd name="T41" fmla="*/ 2147483647 h 399"/>
              <a:gd name="T42" fmla="*/ 2147483647 w 340"/>
              <a:gd name="T43" fmla="*/ 2147483647 h 399"/>
              <a:gd name="T44" fmla="*/ 2147483647 w 340"/>
              <a:gd name="T45" fmla="*/ 2147483647 h 399"/>
              <a:gd name="T46" fmla="*/ 2147483647 w 340"/>
              <a:gd name="T47" fmla="*/ 2147483647 h 399"/>
              <a:gd name="T48" fmla="*/ 2147483647 w 340"/>
              <a:gd name="T49" fmla="*/ 2147483647 h 399"/>
              <a:gd name="T50" fmla="*/ 2147483647 w 340"/>
              <a:gd name="T51" fmla="*/ 2147483647 h 399"/>
              <a:gd name="T52" fmla="*/ 2147483647 w 340"/>
              <a:gd name="T53" fmla="*/ 2147483647 h 399"/>
              <a:gd name="T54" fmla="*/ 2147483647 w 340"/>
              <a:gd name="T55" fmla="*/ 2147483647 h 399"/>
              <a:gd name="T56" fmla="*/ 2147483647 w 340"/>
              <a:gd name="T57" fmla="*/ 2147483647 h 399"/>
              <a:gd name="T58" fmla="*/ 2147483647 w 340"/>
              <a:gd name="T59" fmla="*/ 2147483647 h 399"/>
              <a:gd name="T60" fmla="*/ 0 w 340"/>
              <a:gd name="T61" fmla="*/ 2147483647 h 399"/>
              <a:gd name="T62" fmla="*/ 2147483647 w 340"/>
              <a:gd name="T63" fmla="*/ 2147483647 h 399"/>
              <a:gd name="T64" fmla="*/ 2147483647 w 340"/>
              <a:gd name="T65" fmla="*/ 2147483647 h 399"/>
              <a:gd name="T66" fmla="*/ 2147483647 w 340"/>
              <a:gd name="T67" fmla="*/ 2147483647 h 399"/>
              <a:gd name="T68" fmla="*/ 2147483647 w 340"/>
              <a:gd name="T69" fmla="*/ 2147483647 h 399"/>
              <a:gd name="T70" fmla="*/ 2147483647 w 340"/>
              <a:gd name="T71" fmla="*/ 2147483647 h 399"/>
              <a:gd name="T72" fmla="*/ 2147483647 w 340"/>
              <a:gd name="T73" fmla="*/ 2147483647 h 399"/>
              <a:gd name="T74" fmla="*/ 2147483647 w 340"/>
              <a:gd name="T75" fmla="*/ 2147483647 h 399"/>
              <a:gd name="T76" fmla="*/ 2147483647 w 340"/>
              <a:gd name="T77" fmla="*/ 2147483647 h 399"/>
              <a:gd name="T78" fmla="*/ 2147483647 w 340"/>
              <a:gd name="T79" fmla="*/ 2147483647 h 399"/>
              <a:gd name="T80" fmla="*/ 2147483647 w 340"/>
              <a:gd name="T81" fmla="*/ 2147483647 h 399"/>
              <a:gd name="T82" fmla="*/ 2147483647 w 340"/>
              <a:gd name="T83" fmla="*/ 2147483647 h 399"/>
              <a:gd name="T84" fmla="*/ 2147483647 w 340"/>
              <a:gd name="T85" fmla="*/ 2147483647 h 399"/>
              <a:gd name="T86" fmla="*/ 2147483647 w 340"/>
              <a:gd name="T87" fmla="*/ 2147483647 h 3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399"/>
              <a:gd name="T134" fmla="*/ 340 w 340"/>
              <a:gd name="T135" fmla="*/ 399 h 3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399">
                <a:moveTo>
                  <a:pt x="319" y="378"/>
                </a:moveTo>
                <a:lnTo>
                  <a:pt x="320" y="335"/>
                </a:lnTo>
                <a:lnTo>
                  <a:pt x="309" y="309"/>
                </a:lnTo>
                <a:lnTo>
                  <a:pt x="310" y="283"/>
                </a:lnTo>
                <a:lnTo>
                  <a:pt x="317" y="272"/>
                </a:lnTo>
                <a:lnTo>
                  <a:pt x="330" y="260"/>
                </a:lnTo>
                <a:lnTo>
                  <a:pt x="338" y="240"/>
                </a:lnTo>
                <a:lnTo>
                  <a:pt x="328" y="211"/>
                </a:lnTo>
                <a:lnTo>
                  <a:pt x="323" y="167"/>
                </a:lnTo>
                <a:lnTo>
                  <a:pt x="327" y="118"/>
                </a:lnTo>
                <a:lnTo>
                  <a:pt x="338" y="84"/>
                </a:lnTo>
                <a:lnTo>
                  <a:pt x="339" y="51"/>
                </a:lnTo>
                <a:lnTo>
                  <a:pt x="340" y="20"/>
                </a:lnTo>
                <a:lnTo>
                  <a:pt x="326" y="0"/>
                </a:lnTo>
                <a:lnTo>
                  <a:pt x="314" y="10"/>
                </a:lnTo>
                <a:lnTo>
                  <a:pt x="304" y="29"/>
                </a:lnTo>
                <a:lnTo>
                  <a:pt x="274" y="53"/>
                </a:lnTo>
                <a:lnTo>
                  <a:pt x="252" y="57"/>
                </a:lnTo>
                <a:lnTo>
                  <a:pt x="198" y="49"/>
                </a:lnTo>
                <a:lnTo>
                  <a:pt x="179" y="59"/>
                </a:lnTo>
                <a:lnTo>
                  <a:pt x="174" y="96"/>
                </a:lnTo>
                <a:lnTo>
                  <a:pt x="171" y="112"/>
                </a:lnTo>
                <a:lnTo>
                  <a:pt x="158" y="119"/>
                </a:lnTo>
                <a:lnTo>
                  <a:pt x="126" y="123"/>
                </a:lnTo>
                <a:lnTo>
                  <a:pt x="84" y="132"/>
                </a:lnTo>
                <a:lnTo>
                  <a:pt x="70" y="149"/>
                </a:lnTo>
                <a:lnTo>
                  <a:pt x="66" y="175"/>
                </a:lnTo>
                <a:lnTo>
                  <a:pt x="58" y="213"/>
                </a:lnTo>
                <a:lnTo>
                  <a:pt x="39" y="233"/>
                </a:lnTo>
                <a:lnTo>
                  <a:pt x="4" y="254"/>
                </a:lnTo>
                <a:lnTo>
                  <a:pt x="0" y="260"/>
                </a:lnTo>
                <a:lnTo>
                  <a:pt x="3" y="274"/>
                </a:lnTo>
                <a:lnTo>
                  <a:pt x="15" y="284"/>
                </a:lnTo>
                <a:lnTo>
                  <a:pt x="81" y="326"/>
                </a:lnTo>
                <a:lnTo>
                  <a:pt x="105" y="349"/>
                </a:lnTo>
                <a:lnTo>
                  <a:pt x="142" y="372"/>
                </a:lnTo>
                <a:lnTo>
                  <a:pt x="164" y="399"/>
                </a:lnTo>
                <a:lnTo>
                  <a:pt x="206" y="379"/>
                </a:lnTo>
                <a:lnTo>
                  <a:pt x="222" y="366"/>
                </a:lnTo>
                <a:lnTo>
                  <a:pt x="240" y="359"/>
                </a:lnTo>
                <a:lnTo>
                  <a:pt x="261" y="365"/>
                </a:lnTo>
                <a:lnTo>
                  <a:pt x="276" y="377"/>
                </a:lnTo>
                <a:lnTo>
                  <a:pt x="292" y="380"/>
                </a:lnTo>
                <a:lnTo>
                  <a:pt x="319" y="378"/>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1" name="Freeform 15">
            <a:extLst>
              <a:ext uri="{FF2B5EF4-FFF2-40B4-BE49-F238E27FC236}">
                <a16:creationId xmlns:a16="http://schemas.microsoft.com/office/drawing/2014/main" id="{19763085-9555-41F7-9F75-3593DD081E03}"/>
              </a:ext>
            </a:extLst>
          </p:cNvPr>
          <p:cNvSpPr>
            <a:spLocks/>
          </p:cNvSpPr>
          <p:nvPr/>
        </p:nvSpPr>
        <p:spPr bwMode="auto">
          <a:xfrm>
            <a:off x="8010243" y="2784557"/>
            <a:ext cx="174597" cy="159393"/>
          </a:xfrm>
          <a:custGeom>
            <a:avLst/>
            <a:gdLst>
              <a:gd name="T0" fmla="*/ 2147483647 w 272"/>
              <a:gd name="T1" fmla="*/ 2147483647 h 264"/>
              <a:gd name="T2" fmla="*/ 0 w 272"/>
              <a:gd name="T3" fmla="*/ 2147483647 h 264"/>
              <a:gd name="T4" fmla="*/ 2147483647 w 272"/>
              <a:gd name="T5" fmla="*/ 2147483647 h 264"/>
              <a:gd name="T6" fmla="*/ 2147483647 w 272"/>
              <a:gd name="T7" fmla="*/ 2147483647 h 264"/>
              <a:gd name="T8" fmla="*/ 2147483647 w 272"/>
              <a:gd name="T9" fmla="*/ 2147483647 h 264"/>
              <a:gd name="T10" fmla="*/ 2147483647 w 272"/>
              <a:gd name="T11" fmla="*/ 2147483647 h 264"/>
              <a:gd name="T12" fmla="*/ 2147483647 w 272"/>
              <a:gd name="T13" fmla="*/ 2147483647 h 264"/>
              <a:gd name="T14" fmla="*/ 2147483647 w 272"/>
              <a:gd name="T15" fmla="*/ 2147483647 h 264"/>
              <a:gd name="T16" fmla="*/ 2147483647 w 272"/>
              <a:gd name="T17" fmla="*/ 2147483647 h 264"/>
              <a:gd name="T18" fmla="*/ 2147483647 w 272"/>
              <a:gd name="T19" fmla="*/ 2147483647 h 264"/>
              <a:gd name="T20" fmla="*/ 2147483647 w 272"/>
              <a:gd name="T21" fmla="*/ 2147483647 h 264"/>
              <a:gd name="T22" fmla="*/ 2147483647 w 272"/>
              <a:gd name="T23" fmla="*/ 2147483647 h 264"/>
              <a:gd name="T24" fmla="*/ 2147483647 w 272"/>
              <a:gd name="T25" fmla="*/ 2147483647 h 264"/>
              <a:gd name="T26" fmla="*/ 2147483647 w 272"/>
              <a:gd name="T27" fmla="*/ 2147483647 h 264"/>
              <a:gd name="T28" fmla="*/ 2147483647 w 272"/>
              <a:gd name="T29" fmla="*/ 2147483647 h 264"/>
              <a:gd name="T30" fmla="*/ 2147483647 w 272"/>
              <a:gd name="T31" fmla="*/ 2147483647 h 264"/>
              <a:gd name="T32" fmla="*/ 2147483647 w 272"/>
              <a:gd name="T33" fmla="*/ 2147483647 h 264"/>
              <a:gd name="T34" fmla="*/ 2147483647 w 272"/>
              <a:gd name="T35" fmla="*/ 2147483647 h 264"/>
              <a:gd name="T36" fmla="*/ 2147483647 w 272"/>
              <a:gd name="T37" fmla="*/ 2147483647 h 264"/>
              <a:gd name="T38" fmla="*/ 2147483647 w 272"/>
              <a:gd name="T39" fmla="*/ 2147483647 h 264"/>
              <a:gd name="T40" fmla="*/ 2147483647 w 272"/>
              <a:gd name="T41" fmla="*/ 2147483647 h 264"/>
              <a:gd name="T42" fmla="*/ 2147483647 w 272"/>
              <a:gd name="T43" fmla="*/ 2147483647 h 264"/>
              <a:gd name="T44" fmla="*/ 2147483647 w 272"/>
              <a:gd name="T45" fmla="*/ 2147483647 h 264"/>
              <a:gd name="T46" fmla="*/ 2147483647 w 272"/>
              <a:gd name="T47" fmla="*/ 2147483647 h 264"/>
              <a:gd name="T48" fmla="*/ 2147483647 w 272"/>
              <a:gd name="T49" fmla="*/ 2147483647 h 264"/>
              <a:gd name="T50" fmla="*/ 2147483647 w 272"/>
              <a:gd name="T51" fmla="*/ 2147483647 h 264"/>
              <a:gd name="T52" fmla="*/ 2147483647 w 272"/>
              <a:gd name="T53" fmla="*/ 2147483647 h 264"/>
              <a:gd name="T54" fmla="*/ 2147483647 w 272"/>
              <a:gd name="T55" fmla="*/ 2147483647 h 264"/>
              <a:gd name="T56" fmla="*/ 2147483647 w 272"/>
              <a:gd name="T57" fmla="*/ 2147483647 h 264"/>
              <a:gd name="T58" fmla="*/ 2147483647 w 272"/>
              <a:gd name="T59" fmla="*/ 2147483647 h 264"/>
              <a:gd name="T60" fmla="*/ 2147483647 w 272"/>
              <a:gd name="T61" fmla="*/ 0 h 264"/>
              <a:gd name="T62" fmla="*/ 2147483647 w 272"/>
              <a:gd name="T63" fmla="*/ 2147483647 h 264"/>
              <a:gd name="T64" fmla="*/ 2147483647 w 272"/>
              <a:gd name="T65" fmla="*/ 2147483647 h 264"/>
              <a:gd name="T66" fmla="*/ 2147483647 w 272"/>
              <a:gd name="T67" fmla="*/ 2147483647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64"/>
              <a:gd name="T104" fmla="*/ 272 w 272"/>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64">
                <a:moveTo>
                  <a:pt x="5" y="40"/>
                </a:moveTo>
                <a:lnTo>
                  <a:pt x="0" y="80"/>
                </a:lnTo>
                <a:lnTo>
                  <a:pt x="5" y="106"/>
                </a:lnTo>
                <a:lnTo>
                  <a:pt x="35" y="122"/>
                </a:lnTo>
                <a:lnTo>
                  <a:pt x="54" y="127"/>
                </a:lnTo>
                <a:lnTo>
                  <a:pt x="73" y="121"/>
                </a:lnTo>
                <a:lnTo>
                  <a:pt x="90" y="130"/>
                </a:lnTo>
                <a:lnTo>
                  <a:pt x="101" y="166"/>
                </a:lnTo>
                <a:lnTo>
                  <a:pt x="115" y="154"/>
                </a:lnTo>
                <a:lnTo>
                  <a:pt x="160" y="175"/>
                </a:lnTo>
                <a:lnTo>
                  <a:pt x="195" y="206"/>
                </a:lnTo>
                <a:lnTo>
                  <a:pt x="202" y="235"/>
                </a:lnTo>
                <a:lnTo>
                  <a:pt x="213" y="249"/>
                </a:lnTo>
                <a:lnTo>
                  <a:pt x="235" y="248"/>
                </a:lnTo>
                <a:lnTo>
                  <a:pt x="260" y="257"/>
                </a:lnTo>
                <a:lnTo>
                  <a:pt x="272" y="264"/>
                </a:lnTo>
                <a:lnTo>
                  <a:pt x="260" y="257"/>
                </a:lnTo>
                <a:lnTo>
                  <a:pt x="249" y="230"/>
                </a:lnTo>
                <a:lnTo>
                  <a:pt x="248" y="206"/>
                </a:lnTo>
                <a:lnTo>
                  <a:pt x="253" y="197"/>
                </a:lnTo>
                <a:lnTo>
                  <a:pt x="261" y="189"/>
                </a:lnTo>
                <a:lnTo>
                  <a:pt x="258" y="175"/>
                </a:lnTo>
                <a:lnTo>
                  <a:pt x="241" y="160"/>
                </a:lnTo>
                <a:lnTo>
                  <a:pt x="260" y="124"/>
                </a:lnTo>
                <a:lnTo>
                  <a:pt x="265" y="116"/>
                </a:lnTo>
                <a:lnTo>
                  <a:pt x="233" y="90"/>
                </a:lnTo>
                <a:lnTo>
                  <a:pt x="160" y="19"/>
                </a:lnTo>
                <a:lnTo>
                  <a:pt x="133" y="20"/>
                </a:lnTo>
                <a:lnTo>
                  <a:pt x="118" y="18"/>
                </a:lnTo>
                <a:lnTo>
                  <a:pt x="102" y="5"/>
                </a:lnTo>
                <a:lnTo>
                  <a:pt x="81" y="0"/>
                </a:lnTo>
                <a:lnTo>
                  <a:pt x="64" y="7"/>
                </a:lnTo>
                <a:lnTo>
                  <a:pt x="48" y="20"/>
                </a:lnTo>
                <a:lnTo>
                  <a:pt x="5" y="4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2" name="Freeform 16">
            <a:extLst>
              <a:ext uri="{FF2B5EF4-FFF2-40B4-BE49-F238E27FC236}">
                <a16:creationId xmlns:a16="http://schemas.microsoft.com/office/drawing/2014/main" id="{36D58743-ED34-47E1-BA01-4860680FCD59}"/>
              </a:ext>
            </a:extLst>
          </p:cNvPr>
          <p:cNvSpPr>
            <a:spLocks/>
          </p:cNvSpPr>
          <p:nvPr/>
        </p:nvSpPr>
        <p:spPr bwMode="auto">
          <a:xfrm>
            <a:off x="8010243" y="2784557"/>
            <a:ext cx="174597" cy="159393"/>
          </a:xfrm>
          <a:custGeom>
            <a:avLst/>
            <a:gdLst>
              <a:gd name="T0" fmla="*/ 2147483647 w 272"/>
              <a:gd name="T1" fmla="*/ 2147483647 h 264"/>
              <a:gd name="T2" fmla="*/ 0 w 272"/>
              <a:gd name="T3" fmla="*/ 2147483647 h 264"/>
              <a:gd name="T4" fmla="*/ 2147483647 w 272"/>
              <a:gd name="T5" fmla="*/ 2147483647 h 264"/>
              <a:gd name="T6" fmla="*/ 2147483647 w 272"/>
              <a:gd name="T7" fmla="*/ 2147483647 h 264"/>
              <a:gd name="T8" fmla="*/ 2147483647 w 272"/>
              <a:gd name="T9" fmla="*/ 2147483647 h 264"/>
              <a:gd name="T10" fmla="*/ 2147483647 w 272"/>
              <a:gd name="T11" fmla="*/ 2147483647 h 264"/>
              <a:gd name="T12" fmla="*/ 2147483647 w 272"/>
              <a:gd name="T13" fmla="*/ 2147483647 h 264"/>
              <a:gd name="T14" fmla="*/ 2147483647 w 272"/>
              <a:gd name="T15" fmla="*/ 2147483647 h 264"/>
              <a:gd name="T16" fmla="*/ 2147483647 w 272"/>
              <a:gd name="T17" fmla="*/ 2147483647 h 264"/>
              <a:gd name="T18" fmla="*/ 2147483647 w 272"/>
              <a:gd name="T19" fmla="*/ 2147483647 h 264"/>
              <a:gd name="T20" fmla="*/ 2147483647 w 272"/>
              <a:gd name="T21" fmla="*/ 2147483647 h 264"/>
              <a:gd name="T22" fmla="*/ 2147483647 w 272"/>
              <a:gd name="T23" fmla="*/ 2147483647 h 264"/>
              <a:gd name="T24" fmla="*/ 2147483647 w 272"/>
              <a:gd name="T25" fmla="*/ 2147483647 h 264"/>
              <a:gd name="T26" fmla="*/ 2147483647 w 272"/>
              <a:gd name="T27" fmla="*/ 2147483647 h 264"/>
              <a:gd name="T28" fmla="*/ 2147483647 w 272"/>
              <a:gd name="T29" fmla="*/ 2147483647 h 264"/>
              <a:gd name="T30" fmla="*/ 2147483647 w 272"/>
              <a:gd name="T31" fmla="*/ 2147483647 h 264"/>
              <a:gd name="T32" fmla="*/ 2147483647 w 272"/>
              <a:gd name="T33" fmla="*/ 2147483647 h 264"/>
              <a:gd name="T34" fmla="*/ 2147483647 w 272"/>
              <a:gd name="T35" fmla="*/ 2147483647 h 264"/>
              <a:gd name="T36" fmla="*/ 2147483647 w 272"/>
              <a:gd name="T37" fmla="*/ 2147483647 h 264"/>
              <a:gd name="T38" fmla="*/ 2147483647 w 272"/>
              <a:gd name="T39" fmla="*/ 2147483647 h 264"/>
              <a:gd name="T40" fmla="*/ 2147483647 w 272"/>
              <a:gd name="T41" fmla="*/ 2147483647 h 264"/>
              <a:gd name="T42" fmla="*/ 2147483647 w 272"/>
              <a:gd name="T43" fmla="*/ 2147483647 h 264"/>
              <a:gd name="T44" fmla="*/ 2147483647 w 272"/>
              <a:gd name="T45" fmla="*/ 2147483647 h 264"/>
              <a:gd name="T46" fmla="*/ 2147483647 w 272"/>
              <a:gd name="T47" fmla="*/ 2147483647 h 264"/>
              <a:gd name="T48" fmla="*/ 2147483647 w 272"/>
              <a:gd name="T49" fmla="*/ 2147483647 h 264"/>
              <a:gd name="T50" fmla="*/ 2147483647 w 272"/>
              <a:gd name="T51" fmla="*/ 2147483647 h 264"/>
              <a:gd name="T52" fmla="*/ 2147483647 w 272"/>
              <a:gd name="T53" fmla="*/ 2147483647 h 264"/>
              <a:gd name="T54" fmla="*/ 2147483647 w 272"/>
              <a:gd name="T55" fmla="*/ 2147483647 h 264"/>
              <a:gd name="T56" fmla="*/ 2147483647 w 272"/>
              <a:gd name="T57" fmla="*/ 2147483647 h 264"/>
              <a:gd name="T58" fmla="*/ 2147483647 w 272"/>
              <a:gd name="T59" fmla="*/ 2147483647 h 264"/>
              <a:gd name="T60" fmla="*/ 2147483647 w 272"/>
              <a:gd name="T61" fmla="*/ 0 h 264"/>
              <a:gd name="T62" fmla="*/ 2147483647 w 272"/>
              <a:gd name="T63" fmla="*/ 2147483647 h 264"/>
              <a:gd name="T64" fmla="*/ 2147483647 w 272"/>
              <a:gd name="T65" fmla="*/ 2147483647 h 264"/>
              <a:gd name="T66" fmla="*/ 2147483647 w 272"/>
              <a:gd name="T67" fmla="*/ 2147483647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64"/>
              <a:gd name="T104" fmla="*/ 272 w 272"/>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64">
                <a:moveTo>
                  <a:pt x="5" y="40"/>
                </a:moveTo>
                <a:lnTo>
                  <a:pt x="0" y="80"/>
                </a:lnTo>
                <a:lnTo>
                  <a:pt x="5" y="106"/>
                </a:lnTo>
                <a:lnTo>
                  <a:pt x="35" y="122"/>
                </a:lnTo>
                <a:lnTo>
                  <a:pt x="54" y="127"/>
                </a:lnTo>
                <a:lnTo>
                  <a:pt x="73" y="121"/>
                </a:lnTo>
                <a:lnTo>
                  <a:pt x="90" y="130"/>
                </a:lnTo>
                <a:lnTo>
                  <a:pt x="101" y="166"/>
                </a:lnTo>
                <a:lnTo>
                  <a:pt x="115" y="154"/>
                </a:lnTo>
                <a:lnTo>
                  <a:pt x="160" y="175"/>
                </a:lnTo>
                <a:lnTo>
                  <a:pt x="195" y="206"/>
                </a:lnTo>
                <a:lnTo>
                  <a:pt x="202" y="235"/>
                </a:lnTo>
                <a:lnTo>
                  <a:pt x="213" y="249"/>
                </a:lnTo>
                <a:lnTo>
                  <a:pt x="235" y="248"/>
                </a:lnTo>
                <a:lnTo>
                  <a:pt x="260" y="257"/>
                </a:lnTo>
                <a:lnTo>
                  <a:pt x="272" y="264"/>
                </a:lnTo>
                <a:lnTo>
                  <a:pt x="260" y="257"/>
                </a:lnTo>
                <a:lnTo>
                  <a:pt x="249" y="230"/>
                </a:lnTo>
                <a:lnTo>
                  <a:pt x="248" y="206"/>
                </a:lnTo>
                <a:lnTo>
                  <a:pt x="253" y="197"/>
                </a:lnTo>
                <a:lnTo>
                  <a:pt x="261" y="189"/>
                </a:lnTo>
                <a:lnTo>
                  <a:pt x="258" y="175"/>
                </a:lnTo>
                <a:lnTo>
                  <a:pt x="241" y="160"/>
                </a:lnTo>
                <a:lnTo>
                  <a:pt x="260" y="124"/>
                </a:lnTo>
                <a:lnTo>
                  <a:pt x="265" y="116"/>
                </a:lnTo>
                <a:lnTo>
                  <a:pt x="233" y="90"/>
                </a:lnTo>
                <a:lnTo>
                  <a:pt x="160" y="19"/>
                </a:lnTo>
                <a:lnTo>
                  <a:pt x="133" y="20"/>
                </a:lnTo>
                <a:lnTo>
                  <a:pt x="118" y="18"/>
                </a:lnTo>
                <a:lnTo>
                  <a:pt x="102" y="5"/>
                </a:lnTo>
                <a:lnTo>
                  <a:pt x="81" y="0"/>
                </a:lnTo>
                <a:lnTo>
                  <a:pt x="64" y="7"/>
                </a:lnTo>
                <a:lnTo>
                  <a:pt x="48" y="20"/>
                </a:lnTo>
                <a:lnTo>
                  <a:pt x="5" y="4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3" name="Freeform 17">
            <a:extLst>
              <a:ext uri="{FF2B5EF4-FFF2-40B4-BE49-F238E27FC236}">
                <a16:creationId xmlns:a16="http://schemas.microsoft.com/office/drawing/2014/main" id="{638C106E-EE38-4806-94BB-AA749D70EC2D}"/>
              </a:ext>
            </a:extLst>
          </p:cNvPr>
          <p:cNvSpPr>
            <a:spLocks/>
          </p:cNvSpPr>
          <p:nvPr/>
        </p:nvSpPr>
        <p:spPr bwMode="auto">
          <a:xfrm>
            <a:off x="8164771" y="2843068"/>
            <a:ext cx="331134" cy="121058"/>
          </a:xfrm>
          <a:custGeom>
            <a:avLst/>
            <a:gdLst>
              <a:gd name="T0" fmla="*/ 2147483647 w 514"/>
              <a:gd name="T1" fmla="*/ 2147483647 h 200"/>
              <a:gd name="T2" fmla="*/ 2147483647 w 514"/>
              <a:gd name="T3" fmla="*/ 2147483647 h 200"/>
              <a:gd name="T4" fmla="*/ 2147483647 w 514"/>
              <a:gd name="T5" fmla="*/ 2147483647 h 200"/>
              <a:gd name="T6" fmla="*/ 2147483647 w 514"/>
              <a:gd name="T7" fmla="*/ 2147483647 h 200"/>
              <a:gd name="T8" fmla="*/ 2147483647 w 514"/>
              <a:gd name="T9" fmla="*/ 2147483647 h 200"/>
              <a:gd name="T10" fmla="*/ 2147483647 w 514"/>
              <a:gd name="T11" fmla="*/ 2147483647 h 200"/>
              <a:gd name="T12" fmla="*/ 2147483647 w 514"/>
              <a:gd name="T13" fmla="*/ 2147483647 h 200"/>
              <a:gd name="T14" fmla="*/ 2147483647 w 514"/>
              <a:gd name="T15" fmla="*/ 2147483647 h 200"/>
              <a:gd name="T16" fmla="*/ 2147483647 w 514"/>
              <a:gd name="T17" fmla="*/ 2147483647 h 200"/>
              <a:gd name="T18" fmla="*/ 2147483647 w 514"/>
              <a:gd name="T19" fmla="*/ 2147483647 h 200"/>
              <a:gd name="T20" fmla="*/ 2147483647 w 514"/>
              <a:gd name="T21" fmla="*/ 2147483647 h 200"/>
              <a:gd name="T22" fmla="*/ 2147483647 w 514"/>
              <a:gd name="T23" fmla="*/ 0 h 200"/>
              <a:gd name="T24" fmla="*/ 2147483647 w 514"/>
              <a:gd name="T25" fmla="*/ 2147483647 h 200"/>
              <a:gd name="T26" fmla="*/ 2147483647 w 514"/>
              <a:gd name="T27" fmla="*/ 2147483647 h 200"/>
              <a:gd name="T28" fmla="*/ 2147483647 w 514"/>
              <a:gd name="T29" fmla="*/ 2147483647 h 200"/>
              <a:gd name="T30" fmla="*/ 2147483647 w 514"/>
              <a:gd name="T31" fmla="*/ 2147483647 h 200"/>
              <a:gd name="T32" fmla="*/ 2147483647 w 514"/>
              <a:gd name="T33" fmla="*/ 2147483647 h 200"/>
              <a:gd name="T34" fmla="*/ 2147483647 w 514"/>
              <a:gd name="T35" fmla="*/ 2147483647 h 200"/>
              <a:gd name="T36" fmla="*/ 2147483647 w 514"/>
              <a:gd name="T37" fmla="*/ 2147483647 h 200"/>
              <a:gd name="T38" fmla="*/ 2147483647 w 514"/>
              <a:gd name="T39" fmla="*/ 2147483647 h 200"/>
              <a:gd name="T40" fmla="*/ 2147483647 w 514"/>
              <a:gd name="T41" fmla="*/ 2147483647 h 200"/>
              <a:gd name="T42" fmla="*/ 2147483647 w 514"/>
              <a:gd name="T43" fmla="*/ 2147483647 h 200"/>
              <a:gd name="T44" fmla="*/ 2147483647 w 514"/>
              <a:gd name="T45" fmla="*/ 2147483647 h 200"/>
              <a:gd name="T46" fmla="*/ 2147483647 w 514"/>
              <a:gd name="T47" fmla="*/ 2147483647 h 200"/>
              <a:gd name="T48" fmla="*/ 2147483647 w 514"/>
              <a:gd name="T49" fmla="*/ 2147483647 h 200"/>
              <a:gd name="T50" fmla="*/ 2147483647 w 514"/>
              <a:gd name="T51" fmla="*/ 2147483647 h 200"/>
              <a:gd name="T52" fmla="*/ 2147483647 w 514"/>
              <a:gd name="T53" fmla="*/ 2147483647 h 200"/>
              <a:gd name="T54" fmla="*/ 2147483647 w 514"/>
              <a:gd name="T55" fmla="*/ 2147483647 h 200"/>
              <a:gd name="T56" fmla="*/ 2147483647 w 514"/>
              <a:gd name="T57" fmla="*/ 2147483647 h 200"/>
              <a:gd name="T58" fmla="*/ 2147483647 w 514"/>
              <a:gd name="T59" fmla="*/ 2147483647 h 200"/>
              <a:gd name="T60" fmla="*/ 2147483647 w 514"/>
              <a:gd name="T61" fmla="*/ 2147483647 h 200"/>
              <a:gd name="T62" fmla="*/ 2147483647 w 514"/>
              <a:gd name="T63" fmla="*/ 2147483647 h 200"/>
              <a:gd name="T64" fmla="*/ 2147483647 w 514"/>
              <a:gd name="T65" fmla="*/ 2147483647 h 200"/>
              <a:gd name="T66" fmla="*/ 2147483647 w 514"/>
              <a:gd name="T67" fmla="*/ 2147483647 h 200"/>
              <a:gd name="T68" fmla="*/ 2147483647 w 514"/>
              <a:gd name="T69" fmla="*/ 2147483647 h 200"/>
              <a:gd name="T70" fmla="*/ 2147483647 w 514"/>
              <a:gd name="T71" fmla="*/ 2147483647 h 200"/>
              <a:gd name="T72" fmla="*/ 2147483647 w 514"/>
              <a:gd name="T73" fmla="*/ 2147483647 h 200"/>
              <a:gd name="T74" fmla="*/ 2147483647 w 514"/>
              <a:gd name="T75" fmla="*/ 2147483647 h 200"/>
              <a:gd name="T76" fmla="*/ 2147483647 w 514"/>
              <a:gd name="T77" fmla="*/ 2147483647 h 200"/>
              <a:gd name="T78" fmla="*/ 2147483647 w 514"/>
              <a:gd name="T79" fmla="*/ 2147483647 h 200"/>
              <a:gd name="T80" fmla="*/ 2147483647 w 514"/>
              <a:gd name="T81" fmla="*/ 2147483647 h 200"/>
              <a:gd name="T82" fmla="*/ 2147483647 w 514"/>
              <a:gd name="T83" fmla="*/ 2147483647 h 200"/>
              <a:gd name="T84" fmla="*/ 2147483647 w 514"/>
              <a:gd name="T85" fmla="*/ 2147483647 h 200"/>
              <a:gd name="T86" fmla="*/ 2147483647 w 514"/>
              <a:gd name="T87" fmla="*/ 2147483647 h 200"/>
              <a:gd name="T88" fmla="*/ 2147483647 w 514"/>
              <a:gd name="T89" fmla="*/ 2147483647 h 200"/>
              <a:gd name="T90" fmla="*/ 2147483647 w 514"/>
              <a:gd name="T91" fmla="*/ 2147483647 h 200"/>
              <a:gd name="T92" fmla="*/ 2147483647 w 514"/>
              <a:gd name="T93" fmla="*/ 2147483647 h 200"/>
              <a:gd name="T94" fmla="*/ 2147483647 w 514"/>
              <a:gd name="T95" fmla="*/ 2147483647 h 200"/>
              <a:gd name="T96" fmla="*/ 2147483647 w 514"/>
              <a:gd name="T97" fmla="*/ 2147483647 h 200"/>
              <a:gd name="T98" fmla="*/ 2147483647 w 514"/>
              <a:gd name="T99" fmla="*/ 2147483647 h 200"/>
              <a:gd name="T100" fmla="*/ 2147483647 w 514"/>
              <a:gd name="T101" fmla="*/ 2147483647 h 200"/>
              <a:gd name="T102" fmla="*/ 2147483647 w 514"/>
              <a:gd name="T103" fmla="*/ 2147483647 h 200"/>
              <a:gd name="T104" fmla="*/ 2147483647 w 514"/>
              <a:gd name="T105" fmla="*/ 2147483647 h 200"/>
              <a:gd name="T106" fmla="*/ 2147483647 w 514"/>
              <a:gd name="T107" fmla="*/ 2147483647 h 200"/>
              <a:gd name="T108" fmla="*/ 2147483647 w 514"/>
              <a:gd name="T109" fmla="*/ 2147483647 h 200"/>
              <a:gd name="T110" fmla="*/ 2147483647 w 514"/>
              <a:gd name="T111" fmla="*/ 2147483647 h 200"/>
              <a:gd name="T112" fmla="*/ 2147483647 w 514"/>
              <a:gd name="T113" fmla="*/ 2147483647 h 200"/>
              <a:gd name="T114" fmla="*/ 2147483647 w 514"/>
              <a:gd name="T115" fmla="*/ 2147483647 h 200"/>
              <a:gd name="T116" fmla="*/ 2147483647 w 514"/>
              <a:gd name="T117" fmla="*/ 2147483647 h 200"/>
              <a:gd name="T118" fmla="*/ 2147483647 w 514"/>
              <a:gd name="T119" fmla="*/ 2147483647 h 200"/>
              <a:gd name="T120" fmla="*/ 0 w 514"/>
              <a:gd name="T121" fmla="*/ 2147483647 h 200"/>
              <a:gd name="T122" fmla="*/ 2147483647 w 514"/>
              <a:gd name="T123" fmla="*/ 2147483647 h 200"/>
              <a:gd name="T124" fmla="*/ 2147483647 w 514"/>
              <a:gd name="T125" fmla="*/ 2147483647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4"/>
              <a:gd name="T190" fmla="*/ 0 h 200"/>
              <a:gd name="T191" fmla="*/ 514 w 514"/>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4" h="200">
                <a:moveTo>
                  <a:pt x="24" y="17"/>
                </a:moveTo>
                <a:lnTo>
                  <a:pt x="64" y="44"/>
                </a:lnTo>
                <a:lnTo>
                  <a:pt x="85" y="75"/>
                </a:lnTo>
                <a:lnTo>
                  <a:pt x="112" y="73"/>
                </a:lnTo>
                <a:lnTo>
                  <a:pt x="144" y="81"/>
                </a:lnTo>
                <a:lnTo>
                  <a:pt x="197" y="66"/>
                </a:lnTo>
                <a:lnTo>
                  <a:pt x="221" y="43"/>
                </a:lnTo>
                <a:lnTo>
                  <a:pt x="248" y="32"/>
                </a:lnTo>
                <a:lnTo>
                  <a:pt x="272" y="14"/>
                </a:lnTo>
                <a:lnTo>
                  <a:pt x="300" y="3"/>
                </a:lnTo>
                <a:lnTo>
                  <a:pt x="328" y="8"/>
                </a:lnTo>
                <a:lnTo>
                  <a:pt x="369" y="0"/>
                </a:lnTo>
                <a:lnTo>
                  <a:pt x="440" y="28"/>
                </a:lnTo>
                <a:lnTo>
                  <a:pt x="491" y="57"/>
                </a:lnTo>
                <a:lnTo>
                  <a:pt x="507" y="63"/>
                </a:lnTo>
                <a:lnTo>
                  <a:pt x="514" y="72"/>
                </a:lnTo>
                <a:lnTo>
                  <a:pt x="510" y="77"/>
                </a:lnTo>
                <a:lnTo>
                  <a:pt x="486" y="85"/>
                </a:lnTo>
                <a:lnTo>
                  <a:pt x="489" y="99"/>
                </a:lnTo>
                <a:lnTo>
                  <a:pt x="507" y="116"/>
                </a:lnTo>
                <a:lnTo>
                  <a:pt x="510" y="134"/>
                </a:lnTo>
                <a:lnTo>
                  <a:pt x="505" y="150"/>
                </a:lnTo>
                <a:lnTo>
                  <a:pt x="487" y="150"/>
                </a:lnTo>
                <a:lnTo>
                  <a:pt x="461" y="146"/>
                </a:lnTo>
                <a:lnTo>
                  <a:pt x="432" y="150"/>
                </a:lnTo>
                <a:lnTo>
                  <a:pt x="424" y="132"/>
                </a:lnTo>
                <a:lnTo>
                  <a:pt x="421" y="109"/>
                </a:lnTo>
                <a:lnTo>
                  <a:pt x="434" y="87"/>
                </a:lnTo>
                <a:lnTo>
                  <a:pt x="443" y="75"/>
                </a:lnTo>
                <a:lnTo>
                  <a:pt x="442" y="72"/>
                </a:lnTo>
                <a:lnTo>
                  <a:pt x="420" y="60"/>
                </a:lnTo>
                <a:lnTo>
                  <a:pt x="371" y="58"/>
                </a:lnTo>
                <a:lnTo>
                  <a:pt x="355" y="51"/>
                </a:lnTo>
                <a:lnTo>
                  <a:pt x="322" y="46"/>
                </a:lnTo>
                <a:lnTo>
                  <a:pt x="297" y="47"/>
                </a:lnTo>
                <a:lnTo>
                  <a:pt x="289" y="53"/>
                </a:lnTo>
                <a:lnTo>
                  <a:pt x="289" y="74"/>
                </a:lnTo>
                <a:lnTo>
                  <a:pt x="287" y="87"/>
                </a:lnTo>
                <a:lnTo>
                  <a:pt x="256" y="102"/>
                </a:lnTo>
                <a:lnTo>
                  <a:pt x="252" y="118"/>
                </a:lnTo>
                <a:lnTo>
                  <a:pt x="284" y="142"/>
                </a:lnTo>
                <a:lnTo>
                  <a:pt x="292" y="165"/>
                </a:lnTo>
                <a:lnTo>
                  <a:pt x="284" y="186"/>
                </a:lnTo>
                <a:lnTo>
                  <a:pt x="255" y="200"/>
                </a:lnTo>
                <a:lnTo>
                  <a:pt x="227" y="185"/>
                </a:lnTo>
                <a:lnTo>
                  <a:pt x="200" y="156"/>
                </a:lnTo>
                <a:lnTo>
                  <a:pt x="181" y="159"/>
                </a:lnTo>
                <a:lnTo>
                  <a:pt x="174" y="166"/>
                </a:lnTo>
                <a:lnTo>
                  <a:pt x="134" y="140"/>
                </a:lnTo>
                <a:lnTo>
                  <a:pt x="98" y="124"/>
                </a:lnTo>
                <a:lnTo>
                  <a:pt x="85" y="126"/>
                </a:lnTo>
                <a:lnTo>
                  <a:pt x="58" y="140"/>
                </a:lnTo>
                <a:lnTo>
                  <a:pt x="43" y="158"/>
                </a:lnTo>
                <a:lnTo>
                  <a:pt x="31" y="165"/>
                </a:lnTo>
                <a:lnTo>
                  <a:pt x="19" y="158"/>
                </a:lnTo>
                <a:lnTo>
                  <a:pt x="8" y="132"/>
                </a:lnTo>
                <a:lnTo>
                  <a:pt x="7" y="107"/>
                </a:lnTo>
                <a:lnTo>
                  <a:pt x="12" y="99"/>
                </a:lnTo>
                <a:lnTo>
                  <a:pt x="20" y="90"/>
                </a:lnTo>
                <a:lnTo>
                  <a:pt x="17" y="77"/>
                </a:lnTo>
                <a:lnTo>
                  <a:pt x="0" y="61"/>
                </a:lnTo>
                <a:lnTo>
                  <a:pt x="19" y="25"/>
                </a:lnTo>
                <a:lnTo>
                  <a:pt x="24" y="1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4" name="Freeform 72">
            <a:extLst>
              <a:ext uri="{FF2B5EF4-FFF2-40B4-BE49-F238E27FC236}">
                <a16:creationId xmlns:a16="http://schemas.microsoft.com/office/drawing/2014/main" id="{7431CA4E-6DC3-44CF-9882-ABA2FBCA2F9D}"/>
              </a:ext>
            </a:extLst>
          </p:cNvPr>
          <p:cNvSpPr>
            <a:spLocks/>
          </p:cNvSpPr>
          <p:nvPr/>
        </p:nvSpPr>
        <p:spPr bwMode="auto">
          <a:xfrm>
            <a:off x="8259096" y="3440286"/>
            <a:ext cx="885028" cy="1055219"/>
          </a:xfrm>
          <a:custGeom>
            <a:avLst/>
            <a:gdLst>
              <a:gd name="T0" fmla="*/ 2147483647 w 1372"/>
              <a:gd name="T1" fmla="*/ 2147483647 h 1745"/>
              <a:gd name="T2" fmla="*/ 2147483647 w 1372"/>
              <a:gd name="T3" fmla="*/ 2147483647 h 1745"/>
              <a:gd name="T4" fmla="*/ 2147483647 w 1372"/>
              <a:gd name="T5" fmla="*/ 2147483647 h 1745"/>
              <a:gd name="T6" fmla="*/ 2147483647 w 1372"/>
              <a:gd name="T7" fmla="*/ 2147483647 h 1745"/>
              <a:gd name="T8" fmla="*/ 2147483647 w 1372"/>
              <a:gd name="T9" fmla="*/ 2147483647 h 1745"/>
              <a:gd name="T10" fmla="*/ 2147483647 w 1372"/>
              <a:gd name="T11" fmla="*/ 2147483647 h 1745"/>
              <a:gd name="T12" fmla="*/ 2147483647 w 1372"/>
              <a:gd name="T13" fmla="*/ 2147483647 h 1745"/>
              <a:gd name="T14" fmla="*/ 2147483647 w 1372"/>
              <a:gd name="T15" fmla="*/ 2147483647 h 1745"/>
              <a:gd name="T16" fmla="*/ 2147483647 w 1372"/>
              <a:gd name="T17" fmla="*/ 2147483647 h 1745"/>
              <a:gd name="T18" fmla="*/ 2147483647 w 1372"/>
              <a:gd name="T19" fmla="*/ 2147483647 h 1745"/>
              <a:gd name="T20" fmla="*/ 0 w 1372"/>
              <a:gd name="T21" fmla="*/ 2147483647 h 1745"/>
              <a:gd name="T22" fmla="*/ 2147483647 w 1372"/>
              <a:gd name="T23" fmla="*/ 2147483647 h 1745"/>
              <a:gd name="T24" fmla="*/ 2147483647 w 1372"/>
              <a:gd name="T25" fmla="*/ 2147483647 h 1745"/>
              <a:gd name="T26" fmla="*/ 2147483647 w 1372"/>
              <a:gd name="T27" fmla="*/ 2147483647 h 1745"/>
              <a:gd name="T28" fmla="*/ 2147483647 w 1372"/>
              <a:gd name="T29" fmla="*/ 2147483647 h 1745"/>
              <a:gd name="T30" fmla="*/ 2147483647 w 1372"/>
              <a:gd name="T31" fmla="*/ 2147483647 h 1745"/>
              <a:gd name="T32" fmla="*/ 2147483647 w 1372"/>
              <a:gd name="T33" fmla="*/ 2147483647 h 1745"/>
              <a:gd name="T34" fmla="*/ 2147483647 w 1372"/>
              <a:gd name="T35" fmla="*/ 2147483647 h 1745"/>
              <a:gd name="T36" fmla="*/ 2147483647 w 1372"/>
              <a:gd name="T37" fmla="*/ 2147483647 h 1745"/>
              <a:gd name="T38" fmla="*/ 2147483647 w 1372"/>
              <a:gd name="T39" fmla="*/ 2147483647 h 1745"/>
              <a:gd name="T40" fmla="*/ 2147483647 w 1372"/>
              <a:gd name="T41" fmla="*/ 2147483647 h 1745"/>
              <a:gd name="T42" fmla="*/ 2147483647 w 1372"/>
              <a:gd name="T43" fmla="*/ 2147483647 h 1745"/>
              <a:gd name="T44" fmla="*/ 2147483647 w 1372"/>
              <a:gd name="T45" fmla="*/ 2147483647 h 1745"/>
              <a:gd name="T46" fmla="*/ 2147483647 w 1372"/>
              <a:gd name="T47" fmla="*/ 2147483647 h 1745"/>
              <a:gd name="T48" fmla="*/ 2147483647 w 1372"/>
              <a:gd name="T49" fmla="*/ 2147483647 h 1745"/>
              <a:gd name="T50" fmla="*/ 2147483647 w 1372"/>
              <a:gd name="T51" fmla="*/ 2147483647 h 1745"/>
              <a:gd name="T52" fmla="*/ 2147483647 w 1372"/>
              <a:gd name="T53" fmla="*/ 2147483647 h 1745"/>
              <a:gd name="T54" fmla="*/ 2147483647 w 1372"/>
              <a:gd name="T55" fmla="*/ 2147483647 h 1745"/>
              <a:gd name="T56" fmla="*/ 2147483647 w 1372"/>
              <a:gd name="T57" fmla="*/ 2147483647 h 1745"/>
              <a:gd name="T58" fmla="*/ 2147483647 w 1372"/>
              <a:gd name="T59" fmla="*/ 2147483647 h 1745"/>
              <a:gd name="T60" fmla="*/ 2147483647 w 1372"/>
              <a:gd name="T61" fmla="*/ 2147483647 h 1745"/>
              <a:gd name="T62" fmla="*/ 2147483647 w 1372"/>
              <a:gd name="T63" fmla="*/ 2147483647 h 1745"/>
              <a:gd name="T64" fmla="*/ 2147483647 w 1372"/>
              <a:gd name="T65" fmla="*/ 2147483647 h 1745"/>
              <a:gd name="T66" fmla="*/ 2147483647 w 1372"/>
              <a:gd name="T67" fmla="*/ 2147483647 h 1745"/>
              <a:gd name="T68" fmla="*/ 2147483647 w 1372"/>
              <a:gd name="T69" fmla="*/ 2147483647 h 1745"/>
              <a:gd name="T70" fmla="*/ 2147483647 w 1372"/>
              <a:gd name="T71" fmla="*/ 2147483647 h 1745"/>
              <a:gd name="T72" fmla="*/ 2147483647 w 1372"/>
              <a:gd name="T73" fmla="*/ 2147483647 h 1745"/>
              <a:gd name="T74" fmla="*/ 2147483647 w 1372"/>
              <a:gd name="T75" fmla="*/ 2147483647 h 1745"/>
              <a:gd name="T76" fmla="*/ 2147483647 w 1372"/>
              <a:gd name="T77" fmla="*/ 2147483647 h 1745"/>
              <a:gd name="T78" fmla="*/ 2147483647 w 1372"/>
              <a:gd name="T79" fmla="*/ 2147483647 h 1745"/>
              <a:gd name="T80" fmla="*/ 2147483647 w 1372"/>
              <a:gd name="T81" fmla="*/ 2147483647 h 1745"/>
              <a:gd name="T82" fmla="*/ 2147483647 w 1372"/>
              <a:gd name="T83" fmla="*/ 2147483647 h 1745"/>
              <a:gd name="T84" fmla="*/ 2147483647 w 1372"/>
              <a:gd name="T85" fmla="*/ 2147483647 h 1745"/>
              <a:gd name="T86" fmla="*/ 2147483647 w 1372"/>
              <a:gd name="T87" fmla="*/ 2147483647 h 1745"/>
              <a:gd name="T88" fmla="*/ 2147483647 w 1372"/>
              <a:gd name="T89" fmla="*/ 2147483647 h 17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2"/>
              <a:gd name="T136" fmla="*/ 0 h 1745"/>
              <a:gd name="T137" fmla="*/ 1372 w 1372"/>
              <a:gd name="T138" fmla="*/ 1745 h 17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2" h="1745">
                <a:moveTo>
                  <a:pt x="1194" y="1745"/>
                </a:moveTo>
                <a:lnTo>
                  <a:pt x="1168" y="1706"/>
                </a:lnTo>
                <a:lnTo>
                  <a:pt x="1148" y="1683"/>
                </a:lnTo>
                <a:lnTo>
                  <a:pt x="1097" y="1640"/>
                </a:lnTo>
                <a:lnTo>
                  <a:pt x="1047" y="1609"/>
                </a:lnTo>
                <a:lnTo>
                  <a:pt x="958" y="1566"/>
                </a:lnTo>
                <a:lnTo>
                  <a:pt x="734" y="1474"/>
                </a:lnTo>
                <a:lnTo>
                  <a:pt x="632" y="1416"/>
                </a:lnTo>
                <a:lnTo>
                  <a:pt x="581" y="1365"/>
                </a:lnTo>
                <a:lnTo>
                  <a:pt x="566" y="1334"/>
                </a:lnTo>
                <a:lnTo>
                  <a:pt x="562" y="1304"/>
                </a:lnTo>
                <a:lnTo>
                  <a:pt x="556" y="1281"/>
                </a:lnTo>
                <a:lnTo>
                  <a:pt x="543" y="1268"/>
                </a:lnTo>
                <a:lnTo>
                  <a:pt x="513" y="1245"/>
                </a:lnTo>
                <a:lnTo>
                  <a:pt x="477" y="1194"/>
                </a:lnTo>
                <a:lnTo>
                  <a:pt x="426" y="1121"/>
                </a:lnTo>
                <a:lnTo>
                  <a:pt x="411" y="1078"/>
                </a:lnTo>
                <a:lnTo>
                  <a:pt x="388" y="1020"/>
                </a:lnTo>
                <a:lnTo>
                  <a:pt x="237" y="768"/>
                </a:lnTo>
                <a:lnTo>
                  <a:pt x="190" y="707"/>
                </a:lnTo>
                <a:lnTo>
                  <a:pt x="147" y="644"/>
                </a:lnTo>
                <a:lnTo>
                  <a:pt x="105" y="629"/>
                </a:lnTo>
                <a:lnTo>
                  <a:pt x="86" y="606"/>
                </a:lnTo>
                <a:lnTo>
                  <a:pt x="70" y="586"/>
                </a:lnTo>
                <a:lnTo>
                  <a:pt x="43" y="567"/>
                </a:lnTo>
                <a:lnTo>
                  <a:pt x="27" y="563"/>
                </a:lnTo>
                <a:lnTo>
                  <a:pt x="20" y="548"/>
                </a:lnTo>
                <a:lnTo>
                  <a:pt x="30" y="535"/>
                </a:lnTo>
                <a:lnTo>
                  <a:pt x="40" y="524"/>
                </a:lnTo>
                <a:lnTo>
                  <a:pt x="35" y="489"/>
                </a:lnTo>
                <a:lnTo>
                  <a:pt x="20" y="486"/>
                </a:lnTo>
                <a:lnTo>
                  <a:pt x="5" y="481"/>
                </a:lnTo>
                <a:lnTo>
                  <a:pt x="0" y="466"/>
                </a:lnTo>
                <a:lnTo>
                  <a:pt x="0" y="448"/>
                </a:lnTo>
                <a:lnTo>
                  <a:pt x="20" y="361"/>
                </a:lnTo>
                <a:lnTo>
                  <a:pt x="55" y="318"/>
                </a:lnTo>
                <a:lnTo>
                  <a:pt x="66" y="318"/>
                </a:lnTo>
                <a:lnTo>
                  <a:pt x="97" y="346"/>
                </a:lnTo>
                <a:lnTo>
                  <a:pt x="109" y="389"/>
                </a:lnTo>
                <a:lnTo>
                  <a:pt x="101" y="435"/>
                </a:lnTo>
                <a:lnTo>
                  <a:pt x="105" y="458"/>
                </a:lnTo>
                <a:lnTo>
                  <a:pt x="124" y="466"/>
                </a:lnTo>
                <a:lnTo>
                  <a:pt x="144" y="451"/>
                </a:lnTo>
                <a:lnTo>
                  <a:pt x="170" y="463"/>
                </a:lnTo>
                <a:lnTo>
                  <a:pt x="182" y="478"/>
                </a:lnTo>
                <a:lnTo>
                  <a:pt x="195" y="505"/>
                </a:lnTo>
                <a:lnTo>
                  <a:pt x="221" y="509"/>
                </a:lnTo>
                <a:lnTo>
                  <a:pt x="256" y="489"/>
                </a:lnTo>
                <a:lnTo>
                  <a:pt x="287" y="454"/>
                </a:lnTo>
                <a:lnTo>
                  <a:pt x="302" y="395"/>
                </a:lnTo>
                <a:lnTo>
                  <a:pt x="310" y="338"/>
                </a:lnTo>
                <a:lnTo>
                  <a:pt x="330" y="311"/>
                </a:lnTo>
                <a:lnTo>
                  <a:pt x="348" y="295"/>
                </a:lnTo>
                <a:lnTo>
                  <a:pt x="426" y="268"/>
                </a:lnTo>
                <a:lnTo>
                  <a:pt x="505" y="252"/>
                </a:lnTo>
                <a:lnTo>
                  <a:pt x="528" y="233"/>
                </a:lnTo>
                <a:lnTo>
                  <a:pt x="539" y="198"/>
                </a:lnTo>
                <a:lnTo>
                  <a:pt x="559" y="183"/>
                </a:lnTo>
                <a:lnTo>
                  <a:pt x="594" y="164"/>
                </a:lnTo>
                <a:lnTo>
                  <a:pt x="610" y="133"/>
                </a:lnTo>
                <a:lnTo>
                  <a:pt x="610" y="106"/>
                </a:lnTo>
                <a:lnTo>
                  <a:pt x="597" y="62"/>
                </a:lnTo>
                <a:lnTo>
                  <a:pt x="577" y="32"/>
                </a:lnTo>
                <a:lnTo>
                  <a:pt x="586" y="0"/>
                </a:lnTo>
                <a:lnTo>
                  <a:pt x="686" y="62"/>
                </a:lnTo>
                <a:lnTo>
                  <a:pt x="780" y="97"/>
                </a:lnTo>
                <a:lnTo>
                  <a:pt x="815" y="140"/>
                </a:lnTo>
                <a:lnTo>
                  <a:pt x="838" y="191"/>
                </a:lnTo>
                <a:lnTo>
                  <a:pt x="856" y="210"/>
                </a:lnTo>
                <a:lnTo>
                  <a:pt x="876" y="210"/>
                </a:lnTo>
                <a:lnTo>
                  <a:pt x="912" y="191"/>
                </a:lnTo>
                <a:lnTo>
                  <a:pt x="953" y="198"/>
                </a:lnTo>
                <a:lnTo>
                  <a:pt x="989" y="210"/>
                </a:lnTo>
                <a:lnTo>
                  <a:pt x="1009" y="210"/>
                </a:lnTo>
                <a:lnTo>
                  <a:pt x="1028" y="210"/>
                </a:lnTo>
                <a:lnTo>
                  <a:pt x="1044" y="191"/>
                </a:lnTo>
                <a:lnTo>
                  <a:pt x="1077" y="187"/>
                </a:lnTo>
                <a:lnTo>
                  <a:pt x="1102" y="187"/>
                </a:lnTo>
                <a:lnTo>
                  <a:pt x="1121" y="207"/>
                </a:lnTo>
                <a:lnTo>
                  <a:pt x="1151" y="221"/>
                </a:lnTo>
                <a:lnTo>
                  <a:pt x="1214" y="225"/>
                </a:lnTo>
                <a:lnTo>
                  <a:pt x="1217" y="280"/>
                </a:lnTo>
                <a:lnTo>
                  <a:pt x="1199" y="353"/>
                </a:lnTo>
                <a:lnTo>
                  <a:pt x="1174" y="380"/>
                </a:lnTo>
                <a:lnTo>
                  <a:pt x="1159" y="392"/>
                </a:lnTo>
                <a:lnTo>
                  <a:pt x="1148" y="395"/>
                </a:lnTo>
                <a:lnTo>
                  <a:pt x="1055" y="395"/>
                </a:lnTo>
                <a:lnTo>
                  <a:pt x="1009" y="405"/>
                </a:lnTo>
                <a:lnTo>
                  <a:pt x="970" y="428"/>
                </a:lnTo>
                <a:lnTo>
                  <a:pt x="938" y="454"/>
                </a:lnTo>
                <a:lnTo>
                  <a:pt x="892" y="473"/>
                </a:lnTo>
                <a:lnTo>
                  <a:pt x="876" y="516"/>
                </a:lnTo>
                <a:lnTo>
                  <a:pt x="884" y="574"/>
                </a:lnTo>
                <a:lnTo>
                  <a:pt x="899" y="613"/>
                </a:lnTo>
                <a:lnTo>
                  <a:pt x="892" y="625"/>
                </a:lnTo>
                <a:lnTo>
                  <a:pt x="861" y="633"/>
                </a:lnTo>
                <a:lnTo>
                  <a:pt x="818" y="644"/>
                </a:lnTo>
                <a:lnTo>
                  <a:pt x="795" y="675"/>
                </a:lnTo>
                <a:lnTo>
                  <a:pt x="788" y="725"/>
                </a:lnTo>
                <a:lnTo>
                  <a:pt x="802" y="776"/>
                </a:lnTo>
                <a:lnTo>
                  <a:pt x="831" y="804"/>
                </a:lnTo>
                <a:lnTo>
                  <a:pt x="876" y="814"/>
                </a:lnTo>
                <a:lnTo>
                  <a:pt x="889" y="824"/>
                </a:lnTo>
                <a:lnTo>
                  <a:pt x="866" y="862"/>
                </a:lnTo>
                <a:lnTo>
                  <a:pt x="876" y="888"/>
                </a:lnTo>
                <a:lnTo>
                  <a:pt x="904" y="892"/>
                </a:lnTo>
                <a:lnTo>
                  <a:pt x="947" y="900"/>
                </a:lnTo>
                <a:lnTo>
                  <a:pt x="970" y="944"/>
                </a:lnTo>
                <a:lnTo>
                  <a:pt x="1006" y="982"/>
                </a:lnTo>
                <a:lnTo>
                  <a:pt x="1063" y="982"/>
                </a:lnTo>
                <a:lnTo>
                  <a:pt x="1093" y="944"/>
                </a:lnTo>
                <a:lnTo>
                  <a:pt x="1117" y="944"/>
                </a:lnTo>
                <a:lnTo>
                  <a:pt x="1132" y="951"/>
                </a:lnTo>
                <a:lnTo>
                  <a:pt x="1136" y="989"/>
                </a:lnTo>
                <a:lnTo>
                  <a:pt x="1156" y="1045"/>
                </a:lnTo>
                <a:lnTo>
                  <a:pt x="1187" y="1067"/>
                </a:lnTo>
                <a:lnTo>
                  <a:pt x="1222" y="1052"/>
                </a:lnTo>
                <a:lnTo>
                  <a:pt x="1268" y="1045"/>
                </a:lnTo>
                <a:lnTo>
                  <a:pt x="1306" y="1083"/>
                </a:lnTo>
                <a:lnTo>
                  <a:pt x="1346" y="1156"/>
                </a:lnTo>
                <a:lnTo>
                  <a:pt x="1346" y="1194"/>
                </a:lnTo>
                <a:lnTo>
                  <a:pt x="1334" y="1226"/>
                </a:lnTo>
                <a:lnTo>
                  <a:pt x="1314" y="1256"/>
                </a:lnTo>
                <a:lnTo>
                  <a:pt x="1334" y="1320"/>
                </a:lnTo>
                <a:lnTo>
                  <a:pt x="1338" y="1354"/>
                </a:lnTo>
                <a:lnTo>
                  <a:pt x="1311" y="1404"/>
                </a:lnTo>
                <a:lnTo>
                  <a:pt x="1306" y="1447"/>
                </a:lnTo>
                <a:lnTo>
                  <a:pt x="1319" y="1485"/>
                </a:lnTo>
                <a:lnTo>
                  <a:pt x="1338" y="1509"/>
                </a:lnTo>
                <a:lnTo>
                  <a:pt x="1365" y="1544"/>
                </a:lnTo>
                <a:lnTo>
                  <a:pt x="1372" y="1575"/>
                </a:lnTo>
                <a:lnTo>
                  <a:pt x="1369" y="1599"/>
                </a:lnTo>
                <a:lnTo>
                  <a:pt x="1365" y="1602"/>
                </a:lnTo>
                <a:lnTo>
                  <a:pt x="1350" y="1609"/>
                </a:lnTo>
                <a:lnTo>
                  <a:pt x="1295" y="1617"/>
                </a:lnTo>
                <a:lnTo>
                  <a:pt x="1295" y="1672"/>
                </a:lnTo>
                <a:lnTo>
                  <a:pt x="1194" y="1745"/>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5" name="Freeform 73">
            <a:extLst>
              <a:ext uri="{FF2B5EF4-FFF2-40B4-BE49-F238E27FC236}">
                <a16:creationId xmlns:a16="http://schemas.microsoft.com/office/drawing/2014/main" id="{E79E7287-0DC8-425C-92F2-457BBA57A0C9}"/>
              </a:ext>
            </a:extLst>
          </p:cNvPr>
          <p:cNvSpPr>
            <a:spLocks/>
          </p:cNvSpPr>
          <p:nvPr/>
        </p:nvSpPr>
        <p:spPr bwMode="auto">
          <a:xfrm>
            <a:off x="8259096" y="3440286"/>
            <a:ext cx="885028" cy="1055219"/>
          </a:xfrm>
          <a:custGeom>
            <a:avLst/>
            <a:gdLst>
              <a:gd name="T0" fmla="*/ 2147483647 w 1372"/>
              <a:gd name="T1" fmla="*/ 2147483647 h 1745"/>
              <a:gd name="T2" fmla="*/ 2147483647 w 1372"/>
              <a:gd name="T3" fmla="*/ 2147483647 h 1745"/>
              <a:gd name="T4" fmla="*/ 2147483647 w 1372"/>
              <a:gd name="T5" fmla="*/ 2147483647 h 1745"/>
              <a:gd name="T6" fmla="*/ 2147483647 w 1372"/>
              <a:gd name="T7" fmla="*/ 2147483647 h 1745"/>
              <a:gd name="T8" fmla="*/ 2147483647 w 1372"/>
              <a:gd name="T9" fmla="*/ 2147483647 h 1745"/>
              <a:gd name="T10" fmla="*/ 2147483647 w 1372"/>
              <a:gd name="T11" fmla="*/ 2147483647 h 1745"/>
              <a:gd name="T12" fmla="*/ 2147483647 w 1372"/>
              <a:gd name="T13" fmla="*/ 2147483647 h 1745"/>
              <a:gd name="T14" fmla="*/ 2147483647 w 1372"/>
              <a:gd name="T15" fmla="*/ 2147483647 h 1745"/>
              <a:gd name="T16" fmla="*/ 2147483647 w 1372"/>
              <a:gd name="T17" fmla="*/ 2147483647 h 1745"/>
              <a:gd name="T18" fmla="*/ 2147483647 w 1372"/>
              <a:gd name="T19" fmla="*/ 2147483647 h 1745"/>
              <a:gd name="T20" fmla="*/ 0 w 1372"/>
              <a:gd name="T21" fmla="*/ 2147483647 h 1745"/>
              <a:gd name="T22" fmla="*/ 2147483647 w 1372"/>
              <a:gd name="T23" fmla="*/ 2147483647 h 1745"/>
              <a:gd name="T24" fmla="*/ 2147483647 w 1372"/>
              <a:gd name="T25" fmla="*/ 2147483647 h 1745"/>
              <a:gd name="T26" fmla="*/ 2147483647 w 1372"/>
              <a:gd name="T27" fmla="*/ 2147483647 h 1745"/>
              <a:gd name="T28" fmla="*/ 2147483647 w 1372"/>
              <a:gd name="T29" fmla="*/ 2147483647 h 1745"/>
              <a:gd name="T30" fmla="*/ 2147483647 w 1372"/>
              <a:gd name="T31" fmla="*/ 2147483647 h 1745"/>
              <a:gd name="T32" fmla="*/ 2147483647 w 1372"/>
              <a:gd name="T33" fmla="*/ 2147483647 h 1745"/>
              <a:gd name="T34" fmla="*/ 2147483647 w 1372"/>
              <a:gd name="T35" fmla="*/ 2147483647 h 1745"/>
              <a:gd name="T36" fmla="*/ 2147483647 w 1372"/>
              <a:gd name="T37" fmla="*/ 2147483647 h 1745"/>
              <a:gd name="T38" fmla="*/ 2147483647 w 1372"/>
              <a:gd name="T39" fmla="*/ 2147483647 h 1745"/>
              <a:gd name="T40" fmla="*/ 2147483647 w 1372"/>
              <a:gd name="T41" fmla="*/ 2147483647 h 1745"/>
              <a:gd name="T42" fmla="*/ 2147483647 w 1372"/>
              <a:gd name="T43" fmla="*/ 2147483647 h 1745"/>
              <a:gd name="T44" fmla="*/ 2147483647 w 1372"/>
              <a:gd name="T45" fmla="*/ 2147483647 h 1745"/>
              <a:gd name="T46" fmla="*/ 2147483647 w 1372"/>
              <a:gd name="T47" fmla="*/ 2147483647 h 1745"/>
              <a:gd name="T48" fmla="*/ 2147483647 w 1372"/>
              <a:gd name="T49" fmla="*/ 2147483647 h 1745"/>
              <a:gd name="T50" fmla="*/ 2147483647 w 1372"/>
              <a:gd name="T51" fmla="*/ 2147483647 h 1745"/>
              <a:gd name="T52" fmla="*/ 2147483647 w 1372"/>
              <a:gd name="T53" fmla="*/ 2147483647 h 1745"/>
              <a:gd name="T54" fmla="*/ 2147483647 w 1372"/>
              <a:gd name="T55" fmla="*/ 2147483647 h 1745"/>
              <a:gd name="T56" fmla="*/ 2147483647 w 1372"/>
              <a:gd name="T57" fmla="*/ 2147483647 h 1745"/>
              <a:gd name="T58" fmla="*/ 2147483647 w 1372"/>
              <a:gd name="T59" fmla="*/ 2147483647 h 1745"/>
              <a:gd name="T60" fmla="*/ 2147483647 w 1372"/>
              <a:gd name="T61" fmla="*/ 2147483647 h 1745"/>
              <a:gd name="T62" fmla="*/ 2147483647 w 1372"/>
              <a:gd name="T63" fmla="*/ 2147483647 h 1745"/>
              <a:gd name="T64" fmla="*/ 2147483647 w 1372"/>
              <a:gd name="T65" fmla="*/ 2147483647 h 1745"/>
              <a:gd name="T66" fmla="*/ 2147483647 w 1372"/>
              <a:gd name="T67" fmla="*/ 2147483647 h 1745"/>
              <a:gd name="T68" fmla="*/ 2147483647 w 1372"/>
              <a:gd name="T69" fmla="*/ 2147483647 h 1745"/>
              <a:gd name="T70" fmla="*/ 2147483647 w 1372"/>
              <a:gd name="T71" fmla="*/ 2147483647 h 1745"/>
              <a:gd name="T72" fmla="*/ 2147483647 w 1372"/>
              <a:gd name="T73" fmla="*/ 2147483647 h 1745"/>
              <a:gd name="T74" fmla="*/ 2147483647 w 1372"/>
              <a:gd name="T75" fmla="*/ 2147483647 h 1745"/>
              <a:gd name="T76" fmla="*/ 2147483647 w 1372"/>
              <a:gd name="T77" fmla="*/ 2147483647 h 1745"/>
              <a:gd name="T78" fmla="*/ 2147483647 w 1372"/>
              <a:gd name="T79" fmla="*/ 2147483647 h 1745"/>
              <a:gd name="T80" fmla="*/ 2147483647 w 1372"/>
              <a:gd name="T81" fmla="*/ 2147483647 h 1745"/>
              <a:gd name="T82" fmla="*/ 2147483647 w 1372"/>
              <a:gd name="T83" fmla="*/ 2147483647 h 1745"/>
              <a:gd name="T84" fmla="*/ 2147483647 w 1372"/>
              <a:gd name="T85" fmla="*/ 2147483647 h 1745"/>
              <a:gd name="T86" fmla="*/ 2147483647 w 1372"/>
              <a:gd name="T87" fmla="*/ 2147483647 h 1745"/>
              <a:gd name="T88" fmla="*/ 2147483647 w 1372"/>
              <a:gd name="T89" fmla="*/ 2147483647 h 17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2"/>
              <a:gd name="T136" fmla="*/ 0 h 1745"/>
              <a:gd name="T137" fmla="*/ 1372 w 1372"/>
              <a:gd name="T138" fmla="*/ 1745 h 17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2" h="1745">
                <a:moveTo>
                  <a:pt x="1194" y="1745"/>
                </a:moveTo>
                <a:lnTo>
                  <a:pt x="1168" y="1706"/>
                </a:lnTo>
                <a:lnTo>
                  <a:pt x="1148" y="1683"/>
                </a:lnTo>
                <a:lnTo>
                  <a:pt x="1097" y="1640"/>
                </a:lnTo>
                <a:lnTo>
                  <a:pt x="1047" y="1609"/>
                </a:lnTo>
                <a:lnTo>
                  <a:pt x="958" y="1566"/>
                </a:lnTo>
                <a:lnTo>
                  <a:pt x="734" y="1474"/>
                </a:lnTo>
                <a:lnTo>
                  <a:pt x="632" y="1416"/>
                </a:lnTo>
                <a:lnTo>
                  <a:pt x="581" y="1365"/>
                </a:lnTo>
                <a:lnTo>
                  <a:pt x="566" y="1334"/>
                </a:lnTo>
                <a:lnTo>
                  <a:pt x="562" y="1304"/>
                </a:lnTo>
                <a:lnTo>
                  <a:pt x="556" y="1281"/>
                </a:lnTo>
                <a:lnTo>
                  <a:pt x="543" y="1268"/>
                </a:lnTo>
                <a:lnTo>
                  <a:pt x="513" y="1245"/>
                </a:lnTo>
                <a:lnTo>
                  <a:pt x="477" y="1194"/>
                </a:lnTo>
                <a:lnTo>
                  <a:pt x="426" y="1121"/>
                </a:lnTo>
                <a:lnTo>
                  <a:pt x="411" y="1078"/>
                </a:lnTo>
                <a:lnTo>
                  <a:pt x="388" y="1020"/>
                </a:lnTo>
                <a:lnTo>
                  <a:pt x="237" y="768"/>
                </a:lnTo>
                <a:lnTo>
                  <a:pt x="190" y="707"/>
                </a:lnTo>
                <a:lnTo>
                  <a:pt x="147" y="644"/>
                </a:lnTo>
                <a:lnTo>
                  <a:pt x="105" y="629"/>
                </a:lnTo>
                <a:lnTo>
                  <a:pt x="86" y="606"/>
                </a:lnTo>
                <a:lnTo>
                  <a:pt x="70" y="586"/>
                </a:lnTo>
                <a:lnTo>
                  <a:pt x="43" y="567"/>
                </a:lnTo>
                <a:lnTo>
                  <a:pt x="27" y="563"/>
                </a:lnTo>
                <a:lnTo>
                  <a:pt x="20" y="548"/>
                </a:lnTo>
                <a:lnTo>
                  <a:pt x="30" y="535"/>
                </a:lnTo>
                <a:lnTo>
                  <a:pt x="40" y="524"/>
                </a:lnTo>
                <a:lnTo>
                  <a:pt x="35" y="489"/>
                </a:lnTo>
                <a:lnTo>
                  <a:pt x="20" y="486"/>
                </a:lnTo>
                <a:lnTo>
                  <a:pt x="5" y="481"/>
                </a:lnTo>
                <a:lnTo>
                  <a:pt x="0" y="466"/>
                </a:lnTo>
                <a:lnTo>
                  <a:pt x="0" y="448"/>
                </a:lnTo>
                <a:lnTo>
                  <a:pt x="20" y="361"/>
                </a:lnTo>
                <a:lnTo>
                  <a:pt x="55" y="318"/>
                </a:lnTo>
                <a:lnTo>
                  <a:pt x="66" y="318"/>
                </a:lnTo>
                <a:lnTo>
                  <a:pt x="97" y="346"/>
                </a:lnTo>
                <a:lnTo>
                  <a:pt x="109" y="389"/>
                </a:lnTo>
                <a:lnTo>
                  <a:pt x="101" y="435"/>
                </a:lnTo>
                <a:lnTo>
                  <a:pt x="105" y="458"/>
                </a:lnTo>
                <a:lnTo>
                  <a:pt x="124" y="466"/>
                </a:lnTo>
                <a:lnTo>
                  <a:pt x="144" y="451"/>
                </a:lnTo>
                <a:lnTo>
                  <a:pt x="170" y="463"/>
                </a:lnTo>
                <a:lnTo>
                  <a:pt x="182" y="478"/>
                </a:lnTo>
                <a:lnTo>
                  <a:pt x="195" y="505"/>
                </a:lnTo>
                <a:lnTo>
                  <a:pt x="221" y="509"/>
                </a:lnTo>
                <a:lnTo>
                  <a:pt x="256" y="489"/>
                </a:lnTo>
                <a:lnTo>
                  <a:pt x="287" y="454"/>
                </a:lnTo>
                <a:lnTo>
                  <a:pt x="302" y="395"/>
                </a:lnTo>
                <a:lnTo>
                  <a:pt x="310" y="338"/>
                </a:lnTo>
                <a:lnTo>
                  <a:pt x="330" y="311"/>
                </a:lnTo>
                <a:lnTo>
                  <a:pt x="348" y="295"/>
                </a:lnTo>
                <a:lnTo>
                  <a:pt x="426" y="268"/>
                </a:lnTo>
                <a:lnTo>
                  <a:pt x="505" y="252"/>
                </a:lnTo>
                <a:lnTo>
                  <a:pt x="528" y="233"/>
                </a:lnTo>
                <a:lnTo>
                  <a:pt x="539" y="198"/>
                </a:lnTo>
                <a:lnTo>
                  <a:pt x="559" y="183"/>
                </a:lnTo>
                <a:lnTo>
                  <a:pt x="594" y="164"/>
                </a:lnTo>
                <a:lnTo>
                  <a:pt x="610" y="133"/>
                </a:lnTo>
                <a:lnTo>
                  <a:pt x="610" y="106"/>
                </a:lnTo>
                <a:lnTo>
                  <a:pt x="597" y="62"/>
                </a:lnTo>
                <a:lnTo>
                  <a:pt x="577" y="32"/>
                </a:lnTo>
                <a:lnTo>
                  <a:pt x="586" y="0"/>
                </a:lnTo>
                <a:lnTo>
                  <a:pt x="686" y="62"/>
                </a:lnTo>
                <a:lnTo>
                  <a:pt x="780" y="97"/>
                </a:lnTo>
                <a:lnTo>
                  <a:pt x="815" y="140"/>
                </a:lnTo>
                <a:lnTo>
                  <a:pt x="838" y="191"/>
                </a:lnTo>
                <a:lnTo>
                  <a:pt x="856" y="210"/>
                </a:lnTo>
                <a:lnTo>
                  <a:pt x="876" y="210"/>
                </a:lnTo>
                <a:lnTo>
                  <a:pt x="912" y="191"/>
                </a:lnTo>
                <a:lnTo>
                  <a:pt x="953" y="198"/>
                </a:lnTo>
                <a:lnTo>
                  <a:pt x="989" y="210"/>
                </a:lnTo>
                <a:lnTo>
                  <a:pt x="1009" y="210"/>
                </a:lnTo>
                <a:lnTo>
                  <a:pt x="1028" y="210"/>
                </a:lnTo>
                <a:lnTo>
                  <a:pt x="1044" y="191"/>
                </a:lnTo>
                <a:lnTo>
                  <a:pt x="1077" y="187"/>
                </a:lnTo>
                <a:lnTo>
                  <a:pt x="1102" y="187"/>
                </a:lnTo>
                <a:lnTo>
                  <a:pt x="1121" y="207"/>
                </a:lnTo>
                <a:lnTo>
                  <a:pt x="1151" y="221"/>
                </a:lnTo>
                <a:lnTo>
                  <a:pt x="1214" y="225"/>
                </a:lnTo>
                <a:lnTo>
                  <a:pt x="1217" y="280"/>
                </a:lnTo>
                <a:lnTo>
                  <a:pt x="1199" y="353"/>
                </a:lnTo>
                <a:lnTo>
                  <a:pt x="1174" y="380"/>
                </a:lnTo>
                <a:lnTo>
                  <a:pt x="1159" y="392"/>
                </a:lnTo>
                <a:lnTo>
                  <a:pt x="1148" y="395"/>
                </a:lnTo>
                <a:lnTo>
                  <a:pt x="1055" y="395"/>
                </a:lnTo>
                <a:lnTo>
                  <a:pt x="1009" y="405"/>
                </a:lnTo>
                <a:lnTo>
                  <a:pt x="970" y="428"/>
                </a:lnTo>
                <a:lnTo>
                  <a:pt x="938" y="454"/>
                </a:lnTo>
                <a:lnTo>
                  <a:pt x="892" y="473"/>
                </a:lnTo>
                <a:lnTo>
                  <a:pt x="876" y="516"/>
                </a:lnTo>
                <a:lnTo>
                  <a:pt x="884" y="574"/>
                </a:lnTo>
                <a:lnTo>
                  <a:pt x="899" y="613"/>
                </a:lnTo>
                <a:lnTo>
                  <a:pt x="892" y="625"/>
                </a:lnTo>
                <a:lnTo>
                  <a:pt x="861" y="633"/>
                </a:lnTo>
                <a:lnTo>
                  <a:pt x="818" y="644"/>
                </a:lnTo>
                <a:lnTo>
                  <a:pt x="795" y="675"/>
                </a:lnTo>
                <a:lnTo>
                  <a:pt x="788" y="725"/>
                </a:lnTo>
                <a:lnTo>
                  <a:pt x="802" y="776"/>
                </a:lnTo>
                <a:lnTo>
                  <a:pt x="831" y="804"/>
                </a:lnTo>
                <a:lnTo>
                  <a:pt x="876" y="814"/>
                </a:lnTo>
                <a:lnTo>
                  <a:pt x="889" y="824"/>
                </a:lnTo>
                <a:lnTo>
                  <a:pt x="866" y="862"/>
                </a:lnTo>
                <a:lnTo>
                  <a:pt x="876" y="888"/>
                </a:lnTo>
                <a:lnTo>
                  <a:pt x="904" y="892"/>
                </a:lnTo>
                <a:lnTo>
                  <a:pt x="947" y="900"/>
                </a:lnTo>
                <a:lnTo>
                  <a:pt x="970" y="944"/>
                </a:lnTo>
                <a:lnTo>
                  <a:pt x="1006" y="982"/>
                </a:lnTo>
                <a:lnTo>
                  <a:pt x="1063" y="982"/>
                </a:lnTo>
                <a:lnTo>
                  <a:pt x="1093" y="944"/>
                </a:lnTo>
                <a:lnTo>
                  <a:pt x="1117" y="944"/>
                </a:lnTo>
                <a:lnTo>
                  <a:pt x="1132" y="951"/>
                </a:lnTo>
                <a:lnTo>
                  <a:pt x="1136" y="989"/>
                </a:lnTo>
                <a:lnTo>
                  <a:pt x="1156" y="1045"/>
                </a:lnTo>
                <a:lnTo>
                  <a:pt x="1187" y="1067"/>
                </a:lnTo>
                <a:lnTo>
                  <a:pt x="1222" y="1052"/>
                </a:lnTo>
                <a:lnTo>
                  <a:pt x="1268" y="1045"/>
                </a:lnTo>
                <a:lnTo>
                  <a:pt x="1306" y="1083"/>
                </a:lnTo>
                <a:lnTo>
                  <a:pt x="1346" y="1156"/>
                </a:lnTo>
                <a:lnTo>
                  <a:pt x="1346" y="1194"/>
                </a:lnTo>
                <a:lnTo>
                  <a:pt x="1334" y="1226"/>
                </a:lnTo>
                <a:lnTo>
                  <a:pt x="1314" y="1256"/>
                </a:lnTo>
                <a:lnTo>
                  <a:pt x="1334" y="1320"/>
                </a:lnTo>
                <a:lnTo>
                  <a:pt x="1338" y="1354"/>
                </a:lnTo>
                <a:lnTo>
                  <a:pt x="1311" y="1404"/>
                </a:lnTo>
                <a:lnTo>
                  <a:pt x="1306" y="1447"/>
                </a:lnTo>
                <a:lnTo>
                  <a:pt x="1319" y="1485"/>
                </a:lnTo>
                <a:lnTo>
                  <a:pt x="1338" y="1509"/>
                </a:lnTo>
                <a:lnTo>
                  <a:pt x="1365" y="1544"/>
                </a:lnTo>
                <a:lnTo>
                  <a:pt x="1372" y="1575"/>
                </a:lnTo>
                <a:lnTo>
                  <a:pt x="1369" y="1599"/>
                </a:lnTo>
                <a:lnTo>
                  <a:pt x="1365" y="1602"/>
                </a:lnTo>
                <a:lnTo>
                  <a:pt x="1350" y="1609"/>
                </a:lnTo>
                <a:lnTo>
                  <a:pt x="1295" y="1617"/>
                </a:lnTo>
                <a:lnTo>
                  <a:pt x="1295" y="1672"/>
                </a:lnTo>
                <a:lnTo>
                  <a:pt x="1194" y="1745"/>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6" name="Freeform 74">
            <a:extLst>
              <a:ext uri="{FF2B5EF4-FFF2-40B4-BE49-F238E27FC236}">
                <a16:creationId xmlns:a16="http://schemas.microsoft.com/office/drawing/2014/main" id="{A6D98FC6-49CA-4E38-ACA7-F364A8E1FEE8}"/>
              </a:ext>
            </a:extLst>
          </p:cNvPr>
          <p:cNvSpPr>
            <a:spLocks/>
          </p:cNvSpPr>
          <p:nvPr/>
        </p:nvSpPr>
        <p:spPr bwMode="auto">
          <a:xfrm>
            <a:off x="8965512" y="4451118"/>
            <a:ext cx="311064" cy="845387"/>
          </a:xfrm>
          <a:custGeom>
            <a:avLst/>
            <a:gdLst>
              <a:gd name="T0" fmla="*/ 2147483647 w 482"/>
              <a:gd name="T1" fmla="*/ 2147483647 h 1396"/>
              <a:gd name="T2" fmla="*/ 2147483647 w 482"/>
              <a:gd name="T3" fmla="*/ 2147483647 h 1396"/>
              <a:gd name="T4" fmla="*/ 2147483647 w 482"/>
              <a:gd name="T5" fmla="*/ 2147483647 h 1396"/>
              <a:gd name="T6" fmla="*/ 2147483647 w 482"/>
              <a:gd name="T7" fmla="*/ 2147483647 h 1396"/>
              <a:gd name="T8" fmla="*/ 2147483647 w 482"/>
              <a:gd name="T9" fmla="*/ 2147483647 h 1396"/>
              <a:gd name="T10" fmla="*/ 0 w 482"/>
              <a:gd name="T11" fmla="*/ 2147483647 h 1396"/>
              <a:gd name="T12" fmla="*/ 2147483647 w 482"/>
              <a:gd name="T13" fmla="*/ 2147483647 h 1396"/>
              <a:gd name="T14" fmla="*/ 2147483647 w 482"/>
              <a:gd name="T15" fmla="*/ 2147483647 h 1396"/>
              <a:gd name="T16" fmla="*/ 2147483647 w 482"/>
              <a:gd name="T17" fmla="*/ 2147483647 h 1396"/>
              <a:gd name="T18" fmla="*/ 2147483647 w 482"/>
              <a:gd name="T19" fmla="*/ 2147483647 h 1396"/>
              <a:gd name="T20" fmla="*/ 2147483647 w 482"/>
              <a:gd name="T21" fmla="*/ 2147483647 h 1396"/>
              <a:gd name="T22" fmla="*/ 2147483647 w 482"/>
              <a:gd name="T23" fmla="*/ 0 h 1396"/>
              <a:gd name="T24" fmla="*/ 2147483647 w 482"/>
              <a:gd name="T25" fmla="*/ 2147483647 h 1396"/>
              <a:gd name="T26" fmla="*/ 2147483647 w 482"/>
              <a:gd name="T27" fmla="*/ 2147483647 h 1396"/>
              <a:gd name="T28" fmla="*/ 2147483647 w 482"/>
              <a:gd name="T29" fmla="*/ 2147483647 h 1396"/>
              <a:gd name="T30" fmla="*/ 2147483647 w 482"/>
              <a:gd name="T31" fmla="*/ 2147483647 h 1396"/>
              <a:gd name="T32" fmla="*/ 2147483647 w 482"/>
              <a:gd name="T33" fmla="*/ 2147483647 h 1396"/>
              <a:gd name="T34" fmla="*/ 2147483647 w 482"/>
              <a:gd name="T35" fmla="*/ 2147483647 h 1396"/>
              <a:gd name="T36" fmla="*/ 2147483647 w 482"/>
              <a:gd name="T37" fmla="*/ 2147483647 h 1396"/>
              <a:gd name="T38" fmla="*/ 2147483647 w 482"/>
              <a:gd name="T39" fmla="*/ 2147483647 h 1396"/>
              <a:gd name="T40" fmla="*/ 2147483647 w 482"/>
              <a:gd name="T41" fmla="*/ 2147483647 h 1396"/>
              <a:gd name="T42" fmla="*/ 2147483647 w 482"/>
              <a:gd name="T43" fmla="*/ 2147483647 h 1396"/>
              <a:gd name="T44" fmla="*/ 2147483647 w 482"/>
              <a:gd name="T45" fmla="*/ 2147483647 h 1396"/>
              <a:gd name="T46" fmla="*/ 2147483647 w 482"/>
              <a:gd name="T47" fmla="*/ 2147483647 h 1396"/>
              <a:gd name="T48" fmla="*/ 2147483647 w 482"/>
              <a:gd name="T49" fmla="*/ 2147483647 h 1396"/>
              <a:gd name="T50" fmla="*/ 2147483647 w 482"/>
              <a:gd name="T51" fmla="*/ 2147483647 h 1396"/>
              <a:gd name="T52" fmla="*/ 2147483647 w 482"/>
              <a:gd name="T53" fmla="*/ 2147483647 h 1396"/>
              <a:gd name="T54" fmla="*/ 2147483647 w 482"/>
              <a:gd name="T55" fmla="*/ 2147483647 h 1396"/>
              <a:gd name="T56" fmla="*/ 2147483647 w 482"/>
              <a:gd name="T57" fmla="*/ 2147483647 h 1396"/>
              <a:gd name="T58" fmla="*/ 2147483647 w 482"/>
              <a:gd name="T59" fmla="*/ 2147483647 h 1396"/>
              <a:gd name="T60" fmla="*/ 2147483647 w 482"/>
              <a:gd name="T61" fmla="*/ 2147483647 h 1396"/>
              <a:gd name="T62" fmla="*/ 2147483647 w 482"/>
              <a:gd name="T63" fmla="*/ 2147483647 h 1396"/>
              <a:gd name="T64" fmla="*/ 2147483647 w 482"/>
              <a:gd name="T65" fmla="*/ 2147483647 h 1396"/>
              <a:gd name="T66" fmla="*/ 2147483647 w 482"/>
              <a:gd name="T67" fmla="*/ 2147483647 h 1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2"/>
              <a:gd name="T103" fmla="*/ 0 h 1396"/>
              <a:gd name="T104" fmla="*/ 482 w 482"/>
              <a:gd name="T105" fmla="*/ 1396 h 1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2" h="1396">
                <a:moveTo>
                  <a:pt x="20" y="1396"/>
                </a:moveTo>
                <a:lnTo>
                  <a:pt x="13" y="1314"/>
                </a:lnTo>
                <a:lnTo>
                  <a:pt x="5" y="1271"/>
                </a:lnTo>
                <a:lnTo>
                  <a:pt x="13" y="1217"/>
                </a:lnTo>
                <a:lnTo>
                  <a:pt x="9" y="1217"/>
                </a:lnTo>
                <a:lnTo>
                  <a:pt x="24" y="1169"/>
                </a:lnTo>
                <a:lnTo>
                  <a:pt x="28" y="1154"/>
                </a:lnTo>
                <a:lnTo>
                  <a:pt x="31" y="1136"/>
                </a:lnTo>
                <a:lnTo>
                  <a:pt x="31" y="1112"/>
                </a:lnTo>
                <a:lnTo>
                  <a:pt x="28" y="1093"/>
                </a:lnTo>
                <a:lnTo>
                  <a:pt x="13" y="1070"/>
                </a:lnTo>
                <a:lnTo>
                  <a:pt x="0" y="1054"/>
                </a:lnTo>
                <a:lnTo>
                  <a:pt x="9" y="1031"/>
                </a:lnTo>
                <a:lnTo>
                  <a:pt x="16" y="1020"/>
                </a:lnTo>
                <a:lnTo>
                  <a:pt x="24" y="992"/>
                </a:lnTo>
                <a:lnTo>
                  <a:pt x="35" y="969"/>
                </a:lnTo>
                <a:lnTo>
                  <a:pt x="94" y="682"/>
                </a:lnTo>
                <a:lnTo>
                  <a:pt x="87" y="569"/>
                </a:lnTo>
                <a:lnTo>
                  <a:pt x="102" y="481"/>
                </a:lnTo>
                <a:lnTo>
                  <a:pt x="110" y="394"/>
                </a:lnTo>
                <a:lnTo>
                  <a:pt x="120" y="252"/>
                </a:lnTo>
                <a:lnTo>
                  <a:pt x="120" y="155"/>
                </a:lnTo>
                <a:lnTo>
                  <a:pt x="97" y="73"/>
                </a:lnTo>
                <a:lnTo>
                  <a:pt x="202" y="0"/>
                </a:lnTo>
                <a:lnTo>
                  <a:pt x="237" y="38"/>
                </a:lnTo>
                <a:lnTo>
                  <a:pt x="257" y="77"/>
                </a:lnTo>
                <a:lnTo>
                  <a:pt x="268" y="128"/>
                </a:lnTo>
                <a:lnTo>
                  <a:pt x="295" y="151"/>
                </a:lnTo>
                <a:lnTo>
                  <a:pt x="330" y="178"/>
                </a:lnTo>
                <a:lnTo>
                  <a:pt x="338" y="225"/>
                </a:lnTo>
                <a:lnTo>
                  <a:pt x="323" y="244"/>
                </a:lnTo>
                <a:lnTo>
                  <a:pt x="318" y="283"/>
                </a:lnTo>
                <a:lnTo>
                  <a:pt x="369" y="341"/>
                </a:lnTo>
                <a:lnTo>
                  <a:pt x="392" y="394"/>
                </a:lnTo>
                <a:lnTo>
                  <a:pt x="420" y="469"/>
                </a:lnTo>
                <a:lnTo>
                  <a:pt x="455" y="488"/>
                </a:lnTo>
                <a:lnTo>
                  <a:pt x="473" y="469"/>
                </a:lnTo>
                <a:lnTo>
                  <a:pt x="473" y="488"/>
                </a:lnTo>
                <a:lnTo>
                  <a:pt x="473" y="547"/>
                </a:lnTo>
                <a:lnTo>
                  <a:pt x="482" y="605"/>
                </a:lnTo>
                <a:lnTo>
                  <a:pt x="478" y="615"/>
                </a:lnTo>
                <a:lnTo>
                  <a:pt x="466" y="628"/>
                </a:lnTo>
                <a:lnTo>
                  <a:pt x="438" y="644"/>
                </a:lnTo>
                <a:lnTo>
                  <a:pt x="369" y="663"/>
                </a:lnTo>
                <a:lnTo>
                  <a:pt x="353" y="674"/>
                </a:lnTo>
                <a:lnTo>
                  <a:pt x="346" y="694"/>
                </a:lnTo>
                <a:lnTo>
                  <a:pt x="366" y="725"/>
                </a:lnTo>
                <a:lnTo>
                  <a:pt x="372" y="740"/>
                </a:lnTo>
                <a:lnTo>
                  <a:pt x="372" y="752"/>
                </a:lnTo>
                <a:lnTo>
                  <a:pt x="369" y="765"/>
                </a:lnTo>
                <a:lnTo>
                  <a:pt x="346" y="806"/>
                </a:lnTo>
                <a:lnTo>
                  <a:pt x="366" y="833"/>
                </a:lnTo>
                <a:lnTo>
                  <a:pt x="392" y="852"/>
                </a:lnTo>
                <a:lnTo>
                  <a:pt x="372" y="876"/>
                </a:lnTo>
                <a:lnTo>
                  <a:pt x="342" y="891"/>
                </a:lnTo>
                <a:lnTo>
                  <a:pt x="362" y="933"/>
                </a:lnTo>
                <a:lnTo>
                  <a:pt x="291" y="930"/>
                </a:lnTo>
                <a:lnTo>
                  <a:pt x="275" y="973"/>
                </a:lnTo>
                <a:lnTo>
                  <a:pt x="285" y="992"/>
                </a:lnTo>
                <a:lnTo>
                  <a:pt x="295" y="1016"/>
                </a:lnTo>
                <a:lnTo>
                  <a:pt x="295" y="1027"/>
                </a:lnTo>
                <a:lnTo>
                  <a:pt x="275" y="1047"/>
                </a:lnTo>
                <a:lnTo>
                  <a:pt x="257" y="1065"/>
                </a:lnTo>
                <a:lnTo>
                  <a:pt x="230" y="1085"/>
                </a:lnTo>
                <a:lnTo>
                  <a:pt x="217" y="1148"/>
                </a:lnTo>
                <a:lnTo>
                  <a:pt x="226" y="1232"/>
                </a:lnTo>
                <a:lnTo>
                  <a:pt x="206" y="1294"/>
                </a:lnTo>
                <a:lnTo>
                  <a:pt x="187" y="1396"/>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7" name="Freeform 75">
            <a:extLst>
              <a:ext uri="{FF2B5EF4-FFF2-40B4-BE49-F238E27FC236}">
                <a16:creationId xmlns:a16="http://schemas.microsoft.com/office/drawing/2014/main" id="{5799EBC9-E0B5-46B0-9B57-C29586F75409}"/>
              </a:ext>
            </a:extLst>
          </p:cNvPr>
          <p:cNvSpPr>
            <a:spLocks/>
          </p:cNvSpPr>
          <p:nvPr/>
        </p:nvSpPr>
        <p:spPr bwMode="auto">
          <a:xfrm>
            <a:off x="8734722" y="2625164"/>
            <a:ext cx="883022" cy="740469"/>
          </a:xfrm>
          <a:custGeom>
            <a:avLst/>
            <a:gdLst>
              <a:gd name="T0" fmla="*/ 2147483647 w 1372"/>
              <a:gd name="T1" fmla="*/ 2147483647 h 1225"/>
              <a:gd name="T2" fmla="*/ 2147483647 w 1372"/>
              <a:gd name="T3" fmla="*/ 2147483647 h 1225"/>
              <a:gd name="T4" fmla="*/ 2147483647 w 1372"/>
              <a:gd name="T5" fmla="*/ 2147483647 h 1225"/>
              <a:gd name="T6" fmla="*/ 2147483647 w 1372"/>
              <a:gd name="T7" fmla="*/ 2147483647 h 1225"/>
              <a:gd name="T8" fmla="*/ 2147483647 w 1372"/>
              <a:gd name="T9" fmla="*/ 2147483647 h 1225"/>
              <a:gd name="T10" fmla="*/ 2147483647 w 1372"/>
              <a:gd name="T11" fmla="*/ 2147483647 h 1225"/>
              <a:gd name="T12" fmla="*/ 2147483647 w 1372"/>
              <a:gd name="T13" fmla="*/ 2147483647 h 1225"/>
              <a:gd name="T14" fmla="*/ 2147483647 w 1372"/>
              <a:gd name="T15" fmla="*/ 2147483647 h 1225"/>
              <a:gd name="T16" fmla="*/ 2147483647 w 1372"/>
              <a:gd name="T17" fmla="*/ 2147483647 h 1225"/>
              <a:gd name="T18" fmla="*/ 2147483647 w 1372"/>
              <a:gd name="T19" fmla="*/ 2147483647 h 1225"/>
              <a:gd name="T20" fmla="*/ 2147483647 w 1372"/>
              <a:gd name="T21" fmla="*/ 2147483647 h 1225"/>
              <a:gd name="T22" fmla="*/ 2147483647 w 1372"/>
              <a:gd name="T23" fmla="*/ 2147483647 h 1225"/>
              <a:gd name="T24" fmla="*/ 2147483647 w 1372"/>
              <a:gd name="T25" fmla="*/ 2147483647 h 1225"/>
              <a:gd name="T26" fmla="*/ 2147483647 w 1372"/>
              <a:gd name="T27" fmla="*/ 2147483647 h 1225"/>
              <a:gd name="T28" fmla="*/ 2147483647 w 1372"/>
              <a:gd name="T29" fmla="*/ 2147483647 h 1225"/>
              <a:gd name="T30" fmla="*/ 2147483647 w 1372"/>
              <a:gd name="T31" fmla="*/ 2147483647 h 1225"/>
              <a:gd name="T32" fmla="*/ 2147483647 w 1372"/>
              <a:gd name="T33" fmla="*/ 2147483647 h 1225"/>
              <a:gd name="T34" fmla="*/ 2147483647 w 1372"/>
              <a:gd name="T35" fmla="*/ 2147483647 h 1225"/>
              <a:gd name="T36" fmla="*/ 2147483647 w 1372"/>
              <a:gd name="T37" fmla="*/ 2147483647 h 1225"/>
              <a:gd name="T38" fmla="*/ 2147483647 w 1372"/>
              <a:gd name="T39" fmla="*/ 2147483647 h 1225"/>
              <a:gd name="T40" fmla="*/ 2147483647 w 1372"/>
              <a:gd name="T41" fmla="*/ 2147483647 h 1225"/>
              <a:gd name="T42" fmla="*/ 2147483647 w 1372"/>
              <a:gd name="T43" fmla="*/ 2147483647 h 1225"/>
              <a:gd name="T44" fmla="*/ 2147483647 w 1372"/>
              <a:gd name="T45" fmla="*/ 2147483647 h 1225"/>
              <a:gd name="T46" fmla="*/ 2147483647 w 1372"/>
              <a:gd name="T47" fmla="*/ 2147483647 h 1225"/>
              <a:gd name="T48" fmla="*/ 2147483647 w 1372"/>
              <a:gd name="T49" fmla="*/ 2147483647 h 1225"/>
              <a:gd name="T50" fmla="*/ 2147483647 w 1372"/>
              <a:gd name="T51" fmla="*/ 2147483647 h 1225"/>
              <a:gd name="T52" fmla="*/ 2147483647 w 1372"/>
              <a:gd name="T53" fmla="*/ 2147483647 h 1225"/>
              <a:gd name="T54" fmla="*/ 2147483647 w 1372"/>
              <a:gd name="T55" fmla="*/ 2147483647 h 1225"/>
              <a:gd name="T56" fmla="*/ 0 w 1372"/>
              <a:gd name="T57" fmla="*/ 2147483647 h 1225"/>
              <a:gd name="T58" fmla="*/ 2147483647 w 1372"/>
              <a:gd name="T59" fmla="*/ 2147483647 h 1225"/>
              <a:gd name="T60" fmla="*/ 2147483647 w 1372"/>
              <a:gd name="T61" fmla="*/ 2147483647 h 1225"/>
              <a:gd name="T62" fmla="*/ 2147483647 w 1372"/>
              <a:gd name="T63" fmla="*/ 2147483647 h 1225"/>
              <a:gd name="T64" fmla="*/ 2147483647 w 1372"/>
              <a:gd name="T65" fmla="*/ 2147483647 h 1225"/>
              <a:gd name="T66" fmla="*/ 2147483647 w 1372"/>
              <a:gd name="T67" fmla="*/ 2147483647 h 1225"/>
              <a:gd name="T68" fmla="*/ 2147483647 w 1372"/>
              <a:gd name="T69" fmla="*/ 2147483647 h 1225"/>
              <a:gd name="T70" fmla="*/ 2147483647 w 1372"/>
              <a:gd name="T71" fmla="*/ 2147483647 h 1225"/>
              <a:gd name="T72" fmla="*/ 2147483647 w 1372"/>
              <a:gd name="T73" fmla="*/ 2147483647 h 1225"/>
              <a:gd name="T74" fmla="*/ 2147483647 w 1372"/>
              <a:gd name="T75" fmla="*/ 2147483647 h 1225"/>
              <a:gd name="T76" fmla="*/ 2147483647 w 1372"/>
              <a:gd name="T77" fmla="*/ 2147483647 h 1225"/>
              <a:gd name="T78" fmla="*/ 2147483647 w 1372"/>
              <a:gd name="T79" fmla="*/ 2147483647 h 1225"/>
              <a:gd name="T80" fmla="*/ 2147483647 w 1372"/>
              <a:gd name="T81" fmla="*/ 2147483647 h 1225"/>
              <a:gd name="T82" fmla="*/ 2147483647 w 1372"/>
              <a:gd name="T83" fmla="*/ 2147483647 h 1225"/>
              <a:gd name="T84" fmla="*/ 2147483647 w 1372"/>
              <a:gd name="T85" fmla="*/ 2147483647 h 1225"/>
              <a:gd name="T86" fmla="*/ 2147483647 w 1372"/>
              <a:gd name="T87" fmla="*/ 2147483647 h 1225"/>
              <a:gd name="T88" fmla="*/ 2147483647 w 1372"/>
              <a:gd name="T89" fmla="*/ 2147483647 h 1225"/>
              <a:gd name="T90" fmla="*/ 2147483647 w 1372"/>
              <a:gd name="T91" fmla="*/ 2147483647 h 1225"/>
              <a:gd name="T92" fmla="*/ 2147483647 w 1372"/>
              <a:gd name="T93" fmla="*/ 2147483647 h 1225"/>
              <a:gd name="T94" fmla="*/ 2147483647 w 1372"/>
              <a:gd name="T95" fmla="*/ 2147483647 h 1225"/>
              <a:gd name="T96" fmla="*/ 2147483647 w 1372"/>
              <a:gd name="T97" fmla="*/ 2147483647 h 1225"/>
              <a:gd name="T98" fmla="*/ 2147483647 w 1372"/>
              <a:gd name="T99" fmla="*/ 2147483647 h 1225"/>
              <a:gd name="T100" fmla="*/ 2147483647 w 1372"/>
              <a:gd name="T101" fmla="*/ 2147483647 h 1225"/>
              <a:gd name="T102" fmla="*/ 2147483647 w 1372"/>
              <a:gd name="T103" fmla="*/ 2147483647 h 1225"/>
              <a:gd name="T104" fmla="*/ 2147483647 w 1372"/>
              <a:gd name="T105" fmla="*/ 2147483647 h 1225"/>
              <a:gd name="T106" fmla="*/ 2147483647 w 1372"/>
              <a:gd name="T107" fmla="*/ 2147483647 h 1225"/>
              <a:gd name="T108" fmla="*/ 2147483647 w 1372"/>
              <a:gd name="T109" fmla="*/ 2147483647 h 1225"/>
              <a:gd name="T110" fmla="*/ 2147483647 w 1372"/>
              <a:gd name="T111" fmla="*/ 2147483647 h 1225"/>
              <a:gd name="T112" fmla="*/ 2147483647 w 1372"/>
              <a:gd name="T113" fmla="*/ 2147483647 h 1225"/>
              <a:gd name="T114" fmla="*/ 2147483647 w 1372"/>
              <a:gd name="T115" fmla="*/ 2147483647 h 1225"/>
              <a:gd name="T116" fmla="*/ 2147483647 w 1372"/>
              <a:gd name="T117" fmla="*/ 2147483647 h 1225"/>
              <a:gd name="T118" fmla="*/ 2147483647 w 1372"/>
              <a:gd name="T119" fmla="*/ 2147483647 h 1225"/>
              <a:gd name="T120" fmla="*/ 2147483647 w 1372"/>
              <a:gd name="T121" fmla="*/ 2147483647 h 1225"/>
              <a:gd name="T122" fmla="*/ 2147483647 w 1372"/>
              <a:gd name="T123" fmla="*/ 2147483647 h 1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2"/>
              <a:gd name="T187" fmla="*/ 0 h 1225"/>
              <a:gd name="T188" fmla="*/ 1372 w 1372"/>
              <a:gd name="T189" fmla="*/ 1225 h 12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2" h="1225">
                <a:moveTo>
                  <a:pt x="1337" y="679"/>
                </a:moveTo>
                <a:lnTo>
                  <a:pt x="1309" y="694"/>
                </a:lnTo>
                <a:lnTo>
                  <a:pt x="1326" y="722"/>
                </a:lnTo>
                <a:lnTo>
                  <a:pt x="1326" y="753"/>
                </a:lnTo>
                <a:lnTo>
                  <a:pt x="1306" y="771"/>
                </a:lnTo>
                <a:lnTo>
                  <a:pt x="1283" y="795"/>
                </a:lnTo>
                <a:lnTo>
                  <a:pt x="1268" y="845"/>
                </a:lnTo>
                <a:lnTo>
                  <a:pt x="1251" y="869"/>
                </a:lnTo>
                <a:lnTo>
                  <a:pt x="1212" y="885"/>
                </a:lnTo>
                <a:lnTo>
                  <a:pt x="1131" y="900"/>
                </a:lnTo>
                <a:lnTo>
                  <a:pt x="1054" y="900"/>
                </a:lnTo>
                <a:lnTo>
                  <a:pt x="992" y="880"/>
                </a:lnTo>
                <a:lnTo>
                  <a:pt x="988" y="896"/>
                </a:lnTo>
                <a:lnTo>
                  <a:pt x="996" y="930"/>
                </a:lnTo>
                <a:lnTo>
                  <a:pt x="1027" y="954"/>
                </a:lnTo>
                <a:lnTo>
                  <a:pt x="1062" y="962"/>
                </a:lnTo>
                <a:lnTo>
                  <a:pt x="1088" y="982"/>
                </a:lnTo>
                <a:lnTo>
                  <a:pt x="1096" y="1009"/>
                </a:lnTo>
                <a:lnTo>
                  <a:pt x="1077" y="1047"/>
                </a:lnTo>
                <a:lnTo>
                  <a:pt x="1024" y="1066"/>
                </a:lnTo>
                <a:lnTo>
                  <a:pt x="1004" y="1086"/>
                </a:lnTo>
                <a:lnTo>
                  <a:pt x="981" y="1117"/>
                </a:lnTo>
                <a:lnTo>
                  <a:pt x="953" y="1160"/>
                </a:lnTo>
                <a:lnTo>
                  <a:pt x="930" y="1180"/>
                </a:lnTo>
                <a:lnTo>
                  <a:pt x="884" y="1187"/>
                </a:lnTo>
                <a:lnTo>
                  <a:pt x="845" y="1202"/>
                </a:lnTo>
                <a:lnTo>
                  <a:pt x="813" y="1221"/>
                </a:lnTo>
                <a:lnTo>
                  <a:pt x="783" y="1225"/>
                </a:lnTo>
                <a:lnTo>
                  <a:pt x="752" y="1206"/>
                </a:lnTo>
                <a:lnTo>
                  <a:pt x="744" y="1164"/>
                </a:lnTo>
                <a:lnTo>
                  <a:pt x="735" y="1101"/>
                </a:lnTo>
                <a:lnTo>
                  <a:pt x="709" y="1050"/>
                </a:lnTo>
                <a:lnTo>
                  <a:pt x="673" y="1009"/>
                </a:lnTo>
                <a:lnTo>
                  <a:pt x="663" y="950"/>
                </a:lnTo>
                <a:lnTo>
                  <a:pt x="697" y="923"/>
                </a:lnTo>
                <a:lnTo>
                  <a:pt x="681" y="896"/>
                </a:lnTo>
                <a:lnTo>
                  <a:pt x="654" y="888"/>
                </a:lnTo>
                <a:lnTo>
                  <a:pt x="628" y="869"/>
                </a:lnTo>
                <a:lnTo>
                  <a:pt x="620" y="826"/>
                </a:lnTo>
                <a:lnTo>
                  <a:pt x="638" y="771"/>
                </a:lnTo>
                <a:lnTo>
                  <a:pt x="638" y="730"/>
                </a:lnTo>
                <a:lnTo>
                  <a:pt x="620" y="690"/>
                </a:lnTo>
                <a:lnTo>
                  <a:pt x="542" y="671"/>
                </a:lnTo>
                <a:lnTo>
                  <a:pt x="488" y="694"/>
                </a:lnTo>
                <a:lnTo>
                  <a:pt x="440" y="679"/>
                </a:lnTo>
                <a:lnTo>
                  <a:pt x="410" y="636"/>
                </a:lnTo>
                <a:lnTo>
                  <a:pt x="372" y="598"/>
                </a:lnTo>
                <a:lnTo>
                  <a:pt x="329" y="567"/>
                </a:lnTo>
                <a:lnTo>
                  <a:pt x="297" y="567"/>
                </a:lnTo>
                <a:lnTo>
                  <a:pt x="239" y="583"/>
                </a:lnTo>
                <a:lnTo>
                  <a:pt x="185" y="574"/>
                </a:lnTo>
                <a:lnTo>
                  <a:pt x="132" y="547"/>
                </a:lnTo>
                <a:lnTo>
                  <a:pt x="100" y="509"/>
                </a:lnTo>
                <a:lnTo>
                  <a:pt x="84" y="415"/>
                </a:lnTo>
                <a:lnTo>
                  <a:pt x="68" y="395"/>
                </a:lnTo>
                <a:lnTo>
                  <a:pt x="18" y="412"/>
                </a:lnTo>
                <a:lnTo>
                  <a:pt x="0" y="408"/>
                </a:lnTo>
                <a:lnTo>
                  <a:pt x="0" y="392"/>
                </a:lnTo>
                <a:lnTo>
                  <a:pt x="46" y="318"/>
                </a:lnTo>
                <a:lnTo>
                  <a:pt x="64" y="214"/>
                </a:lnTo>
                <a:lnTo>
                  <a:pt x="100" y="164"/>
                </a:lnTo>
                <a:lnTo>
                  <a:pt x="150" y="136"/>
                </a:lnTo>
                <a:lnTo>
                  <a:pt x="178" y="108"/>
                </a:lnTo>
                <a:lnTo>
                  <a:pt x="185" y="136"/>
                </a:lnTo>
                <a:lnTo>
                  <a:pt x="213" y="155"/>
                </a:lnTo>
                <a:lnTo>
                  <a:pt x="239" y="144"/>
                </a:lnTo>
                <a:lnTo>
                  <a:pt x="255" y="121"/>
                </a:lnTo>
                <a:lnTo>
                  <a:pt x="285" y="58"/>
                </a:lnTo>
                <a:lnTo>
                  <a:pt x="313" y="16"/>
                </a:lnTo>
                <a:lnTo>
                  <a:pt x="325" y="4"/>
                </a:lnTo>
                <a:lnTo>
                  <a:pt x="348" y="0"/>
                </a:lnTo>
                <a:lnTo>
                  <a:pt x="359" y="8"/>
                </a:lnTo>
                <a:lnTo>
                  <a:pt x="368" y="8"/>
                </a:lnTo>
                <a:lnTo>
                  <a:pt x="379" y="19"/>
                </a:lnTo>
                <a:lnTo>
                  <a:pt x="387" y="34"/>
                </a:lnTo>
                <a:lnTo>
                  <a:pt x="391" y="54"/>
                </a:lnTo>
                <a:lnTo>
                  <a:pt x="410" y="58"/>
                </a:lnTo>
                <a:lnTo>
                  <a:pt x="450" y="58"/>
                </a:lnTo>
                <a:lnTo>
                  <a:pt x="473" y="77"/>
                </a:lnTo>
                <a:lnTo>
                  <a:pt x="515" y="113"/>
                </a:lnTo>
                <a:lnTo>
                  <a:pt x="557" y="151"/>
                </a:lnTo>
                <a:lnTo>
                  <a:pt x="577" y="155"/>
                </a:lnTo>
                <a:lnTo>
                  <a:pt x="678" y="128"/>
                </a:lnTo>
                <a:lnTo>
                  <a:pt x="705" y="125"/>
                </a:lnTo>
                <a:lnTo>
                  <a:pt x="732" y="136"/>
                </a:lnTo>
                <a:lnTo>
                  <a:pt x="739" y="151"/>
                </a:lnTo>
                <a:lnTo>
                  <a:pt x="783" y="167"/>
                </a:lnTo>
                <a:lnTo>
                  <a:pt x="801" y="184"/>
                </a:lnTo>
                <a:lnTo>
                  <a:pt x="821" y="187"/>
                </a:lnTo>
                <a:lnTo>
                  <a:pt x="879" y="184"/>
                </a:lnTo>
                <a:lnTo>
                  <a:pt x="907" y="167"/>
                </a:lnTo>
                <a:lnTo>
                  <a:pt x="923" y="159"/>
                </a:lnTo>
                <a:lnTo>
                  <a:pt x="968" y="101"/>
                </a:lnTo>
                <a:lnTo>
                  <a:pt x="984" y="97"/>
                </a:lnTo>
                <a:lnTo>
                  <a:pt x="1085" y="97"/>
                </a:lnTo>
                <a:lnTo>
                  <a:pt x="1105" y="97"/>
                </a:lnTo>
                <a:lnTo>
                  <a:pt x="1121" y="117"/>
                </a:lnTo>
                <a:lnTo>
                  <a:pt x="1128" y="136"/>
                </a:lnTo>
                <a:lnTo>
                  <a:pt x="1124" y="155"/>
                </a:lnTo>
                <a:lnTo>
                  <a:pt x="1135" y="187"/>
                </a:lnTo>
                <a:lnTo>
                  <a:pt x="1169" y="194"/>
                </a:lnTo>
                <a:lnTo>
                  <a:pt x="1189" y="198"/>
                </a:lnTo>
                <a:lnTo>
                  <a:pt x="1228" y="198"/>
                </a:lnTo>
                <a:lnTo>
                  <a:pt x="1268" y="214"/>
                </a:lnTo>
                <a:lnTo>
                  <a:pt x="1290" y="233"/>
                </a:lnTo>
                <a:lnTo>
                  <a:pt x="1294" y="253"/>
                </a:lnTo>
                <a:lnTo>
                  <a:pt x="1306" y="272"/>
                </a:lnTo>
                <a:lnTo>
                  <a:pt x="1319" y="291"/>
                </a:lnTo>
                <a:lnTo>
                  <a:pt x="1372" y="299"/>
                </a:lnTo>
                <a:lnTo>
                  <a:pt x="1368" y="314"/>
                </a:lnTo>
                <a:lnTo>
                  <a:pt x="1368" y="357"/>
                </a:lnTo>
                <a:lnTo>
                  <a:pt x="1349" y="372"/>
                </a:lnTo>
                <a:lnTo>
                  <a:pt x="1322" y="384"/>
                </a:lnTo>
                <a:lnTo>
                  <a:pt x="1294" y="395"/>
                </a:lnTo>
                <a:lnTo>
                  <a:pt x="1286" y="420"/>
                </a:lnTo>
                <a:lnTo>
                  <a:pt x="1294" y="450"/>
                </a:lnTo>
                <a:lnTo>
                  <a:pt x="1352" y="469"/>
                </a:lnTo>
                <a:lnTo>
                  <a:pt x="1332" y="489"/>
                </a:lnTo>
                <a:lnTo>
                  <a:pt x="1275" y="489"/>
                </a:lnTo>
                <a:lnTo>
                  <a:pt x="1260" y="509"/>
                </a:lnTo>
                <a:lnTo>
                  <a:pt x="1279" y="527"/>
                </a:lnTo>
                <a:lnTo>
                  <a:pt x="1286" y="559"/>
                </a:lnTo>
                <a:lnTo>
                  <a:pt x="1279" y="605"/>
                </a:lnTo>
                <a:lnTo>
                  <a:pt x="1299" y="660"/>
                </a:lnTo>
                <a:lnTo>
                  <a:pt x="1337" y="679"/>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8" name="Freeform 76">
            <a:extLst>
              <a:ext uri="{FF2B5EF4-FFF2-40B4-BE49-F238E27FC236}">
                <a16:creationId xmlns:a16="http://schemas.microsoft.com/office/drawing/2014/main" id="{BFD419C0-3E88-411D-8B1B-421927529266}"/>
              </a:ext>
            </a:extLst>
          </p:cNvPr>
          <p:cNvSpPr>
            <a:spLocks/>
          </p:cNvSpPr>
          <p:nvPr/>
        </p:nvSpPr>
        <p:spPr bwMode="auto">
          <a:xfrm>
            <a:off x="8291205" y="3319228"/>
            <a:ext cx="365250" cy="425719"/>
          </a:xfrm>
          <a:custGeom>
            <a:avLst/>
            <a:gdLst>
              <a:gd name="T0" fmla="*/ 2147483647 w 567"/>
              <a:gd name="T1" fmla="*/ 2147483647 h 707"/>
              <a:gd name="T2" fmla="*/ 2147483647 w 567"/>
              <a:gd name="T3" fmla="*/ 2147483647 h 707"/>
              <a:gd name="T4" fmla="*/ 2147483647 w 567"/>
              <a:gd name="T5" fmla="*/ 2147483647 h 707"/>
              <a:gd name="T6" fmla="*/ 2147483647 w 567"/>
              <a:gd name="T7" fmla="*/ 2147483647 h 707"/>
              <a:gd name="T8" fmla="*/ 2147483647 w 567"/>
              <a:gd name="T9" fmla="*/ 2147483647 h 707"/>
              <a:gd name="T10" fmla="*/ 2147483647 w 567"/>
              <a:gd name="T11" fmla="*/ 2147483647 h 707"/>
              <a:gd name="T12" fmla="*/ 0 w 567"/>
              <a:gd name="T13" fmla="*/ 2147483647 h 707"/>
              <a:gd name="T14" fmla="*/ 2147483647 w 567"/>
              <a:gd name="T15" fmla="*/ 2147483647 h 707"/>
              <a:gd name="T16" fmla="*/ 2147483647 w 567"/>
              <a:gd name="T17" fmla="*/ 2147483647 h 707"/>
              <a:gd name="T18" fmla="*/ 2147483647 w 567"/>
              <a:gd name="T19" fmla="*/ 2147483647 h 707"/>
              <a:gd name="T20" fmla="*/ 2147483647 w 567"/>
              <a:gd name="T21" fmla="*/ 2147483647 h 707"/>
              <a:gd name="T22" fmla="*/ 2147483647 w 567"/>
              <a:gd name="T23" fmla="*/ 2147483647 h 707"/>
              <a:gd name="T24" fmla="*/ 2147483647 w 567"/>
              <a:gd name="T25" fmla="*/ 2147483647 h 707"/>
              <a:gd name="T26" fmla="*/ 2147483647 w 567"/>
              <a:gd name="T27" fmla="*/ 2147483647 h 707"/>
              <a:gd name="T28" fmla="*/ 2147483647 w 567"/>
              <a:gd name="T29" fmla="*/ 2147483647 h 707"/>
              <a:gd name="T30" fmla="*/ 2147483647 w 567"/>
              <a:gd name="T31" fmla="*/ 2147483647 h 707"/>
              <a:gd name="T32" fmla="*/ 2147483647 w 567"/>
              <a:gd name="T33" fmla="*/ 2147483647 h 707"/>
              <a:gd name="T34" fmla="*/ 2147483647 w 567"/>
              <a:gd name="T35" fmla="*/ 2147483647 h 707"/>
              <a:gd name="T36" fmla="*/ 2147483647 w 567"/>
              <a:gd name="T37" fmla="*/ 2147483647 h 707"/>
              <a:gd name="T38" fmla="*/ 2147483647 w 567"/>
              <a:gd name="T39" fmla="*/ 2147483647 h 707"/>
              <a:gd name="T40" fmla="*/ 2147483647 w 567"/>
              <a:gd name="T41" fmla="*/ 2147483647 h 707"/>
              <a:gd name="T42" fmla="*/ 2147483647 w 567"/>
              <a:gd name="T43" fmla="*/ 2147483647 h 707"/>
              <a:gd name="T44" fmla="*/ 2147483647 w 567"/>
              <a:gd name="T45" fmla="*/ 2147483647 h 707"/>
              <a:gd name="T46" fmla="*/ 2147483647 w 567"/>
              <a:gd name="T47" fmla="*/ 2147483647 h 707"/>
              <a:gd name="T48" fmla="*/ 2147483647 w 567"/>
              <a:gd name="T49" fmla="*/ 2147483647 h 707"/>
              <a:gd name="T50" fmla="*/ 2147483647 w 567"/>
              <a:gd name="T51" fmla="*/ 2147483647 h 707"/>
              <a:gd name="T52" fmla="*/ 2147483647 w 567"/>
              <a:gd name="T53" fmla="*/ 2147483647 h 707"/>
              <a:gd name="T54" fmla="*/ 2147483647 w 567"/>
              <a:gd name="T55" fmla="*/ 2147483647 h 707"/>
              <a:gd name="T56" fmla="*/ 2147483647 w 567"/>
              <a:gd name="T57" fmla="*/ 2147483647 h 707"/>
              <a:gd name="T58" fmla="*/ 2147483647 w 567"/>
              <a:gd name="T59" fmla="*/ 2147483647 h 707"/>
              <a:gd name="T60" fmla="*/ 2147483647 w 567"/>
              <a:gd name="T61" fmla="*/ 2147483647 h 707"/>
              <a:gd name="T62" fmla="*/ 2147483647 w 567"/>
              <a:gd name="T63" fmla="*/ 2147483647 h 7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7"/>
              <a:gd name="T97" fmla="*/ 0 h 707"/>
              <a:gd name="T98" fmla="*/ 567 w 567"/>
              <a:gd name="T99" fmla="*/ 707 h 7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7" h="707">
                <a:moveTo>
                  <a:pt x="13" y="520"/>
                </a:moveTo>
                <a:lnTo>
                  <a:pt x="47" y="475"/>
                </a:lnTo>
                <a:lnTo>
                  <a:pt x="71" y="454"/>
                </a:lnTo>
                <a:lnTo>
                  <a:pt x="90" y="431"/>
                </a:lnTo>
                <a:lnTo>
                  <a:pt x="94" y="412"/>
                </a:lnTo>
                <a:lnTo>
                  <a:pt x="86" y="393"/>
                </a:lnTo>
                <a:lnTo>
                  <a:pt x="71" y="393"/>
                </a:lnTo>
                <a:lnTo>
                  <a:pt x="51" y="409"/>
                </a:lnTo>
                <a:lnTo>
                  <a:pt x="40" y="416"/>
                </a:lnTo>
                <a:lnTo>
                  <a:pt x="24" y="412"/>
                </a:lnTo>
                <a:lnTo>
                  <a:pt x="17" y="404"/>
                </a:lnTo>
                <a:lnTo>
                  <a:pt x="9" y="396"/>
                </a:lnTo>
                <a:lnTo>
                  <a:pt x="0" y="374"/>
                </a:lnTo>
                <a:lnTo>
                  <a:pt x="0" y="355"/>
                </a:lnTo>
                <a:lnTo>
                  <a:pt x="4" y="335"/>
                </a:lnTo>
                <a:lnTo>
                  <a:pt x="17" y="272"/>
                </a:lnTo>
                <a:lnTo>
                  <a:pt x="35" y="206"/>
                </a:lnTo>
                <a:lnTo>
                  <a:pt x="66" y="124"/>
                </a:lnTo>
                <a:lnTo>
                  <a:pt x="78" y="83"/>
                </a:lnTo>
                <a:lnTo>
                  <a:pt x="90" y="55"/>
                </a:lnTo>
                <a:lnTo>
                  <a:pt x="101" y="43"/>
                </a:lnTo>
                <a:lnTo>
                  <a:pt x="129" y="20"/>
                </a:lnTo>
                <a:lnTo>
                  <a:pt x="155" y="0"/>
                </a:lnTo>
                <a:lnTo>
                  <a:pt x="164" y="20"/>
                </a:lnTo>
                <a:lnTo>
                  <a:pt x="202" y="55"/>
                </a:lnTo>
                <a:lnTo>
                  <a:pt x="241" y="78"/>
                </a:lnTo>
                <a:lnTo>
                  <a:pt x="279" y="86"/>
                </a:lnTo>
                <a:lnTo>
                  <a:pt x="330" y="83"/>
                </a:lnTo>
                <a:lnTo>
                  <a:pt x="346" y="91"/>
                </a:lnTo>
                <a:lnTo>
                  <a:pt x="338" y="117"/>
                </a:lnTo>
                <a:lnTo>
                  <a:pt x="335" y="152"/>
                </a:lnTo>
                <a:lnTo>
                  <a:pt x="350" y="172"/>
                </a:lnTo>
                <a:lnTo>
                  <a:pt x="380" y="175"/>
                </a:lnTo>
                <a:lnTo>
                  <a:pt x="419" y="172"/>
                </a:lnTo>
                <a:lnTo>
                  <a:pt x="467" y="175"/>
                </a:lnTo>
                <a:lnTo>
                  <a:pt x="540" y="198"/>
                </a:lnTo>
                <a:lnTo>
                  <a:pt x="531" y="230"/>
                </a:lnTo>
                <a:lnTo>
                  <a:pt x="555" y="264"/>
                </a:lnTo>
                <a:lnTo>
                  <a:pt x="567" y="304"/>
                </a:lnTo>
                <a:lnTo>
                  <a:pt x="564" y="331"/>
                </a:lnTo>
                <a:lnTo>
                  <a:pt x="548" y="361"/>
                </a:lnTo>
                <a:lnTo>
                  <a:pt x="516" y="385"/>
                </a:lnTo>
                <a:lnTo>
                  <a:pt x="497" y="400"/>
                </a:lnTo>
                <a:lnTo>
                  <a:pt x="485" y="431"/>
                </a:lnTo>
                <a:lnTo>
                  <a:pt x="462" y="451"/>
                </a:lnTo>
                <a:lnTo>
                  <a:pt x="380" y="467"/>
                </a:lnTo>
                <a:lnTo>
                  <a:pt x="302" y="497"/>
                </a:lnTo>
                <a:lnTo>
                  <a:pt x="284" y="510"/>
                </a:lnTo>
                <a:lnTo>
                  <a:pt x="269" y="536"/>
                </a:lnTo>
                <a:lnTo>
                  <a:pt x="260" y="597"/>
                </a:lnTo>
                <a:lnTo>
                  <a:pt x="241" y="656"/>
                </a:lnTo>
                <a:lnTo>
                  <a:pt x="214" y="688"/>
                </a:lnTo>
                <a:lnTo>
                  <a:pt x="175" y="707"/>
                </a:lnTo>
                <a:lnTo>
                  <a:pt x="152" y="703"/>
                </a:lnTo>
                <a:lnTo>
                  <a:pt x="139" y="675"/>
                </a:lnTo>
                <a:lnTo>
                  <a:pt x="124" y="660"/>
                </a:lnTo>
                <a:lnTo>
                  <a:pt x="101" y="653"/>
                </a:lnTo>
                <a:lnTo>
                  <a:pt x="78" y="665"/>
                </a:lnTo>
                <a:lnTo>
                  <a:pt x="63" y="656"/>
                </a:lnTo>
                <a:lnTo>
                  <a:pt x="59" y="633"/>
                </a:lnTo>
                <a:lnTo>
                  <a:pt x="66" y="587"/>
                </a:lnTo>
                <a:lnTo>
                  <a:pt x="51" y="544"/>
                </a:lnTo>
                <a:lnTo>
                  <a:pt x="24" y="520"/>
                </a:lnTo>
                <a:lnTo>
                  <a:pt x="13" y="52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09" name="Freeform 77">
            <a:extLst>
              <a:ext uri="{FF2B5EF4-FFF2-40B4-BE49-F238E27FC236}">
                <a16:creationId xmlns:a16="http://schemas.microsoft.com/office/drawing/2014/main" id="{7DF33B9C-4052-41D9-99D2-642DB8E9596F}"/>
              </a:ext>
            </a:extLst>
          </p:cNvPr>
          <p:cNvSpPr>
            <a:spLocks/>
          </p:cNvSpPr>
          <p:nvPr/>
        </p:nvSpPr>
        <p:spPr bwMode="auto">
          <a:xfrm>
            <a:off x="9545498" y="2806752"/>
            <a:ext cx="303038" cy="470107"/>
          </a:xfrm>
          <a:custGeom>
            <a:avLst/>
            <a:gdLst>
              <a:gd name="T0" fmla="*/ 2147483647 w 473"/>
              <a:gd name="T1" fmla="*/ 0 h 775"/>
              <a:gd name="T2" fmla="*/ 2147483647 w 473"/>
              <a:gd name="T3" fmla="*/ 2147483647 h 775"/>
              <a:gd name="T4" fmla="*/ 2147483647 w 473"/>
              <a:gd name="T5" fmla="*/ 2147483647 h 775"/>
              <a:gd name="T6" fmla="*/ 2147483647 w 473"/>
              <a:gd name="T7" fmla="*/ 2147483647 h 775"/>
              <a:gd name="T8" fmla="*/ 2147483647 w 473"/>
              <a:gd name="T9" fmla="*/ 2147483647 h 775"/>
              <a:gd name="T10" fmla="*/ 2147483647 w 473"/>
              <a:gd name="T11" fmla="*/ 2147483647 h 775"/>
              <a:gd name="T12" fmla="*/ 2147483647 w 473"/>
              <a:gd name="T13" fmla="*/ 2147483647 h 775"/>
              <a:gd name="T14" fmla="*/ 2147483647 w 473"/>
              <a:gd name="T15" fmla="*/ 2147483647 h 775"/>
              <a:gd name="T16" fmla="*/ 2147483647 w 473"/>
              <a:gd name="T17" fmla="*/ 2147483647 h 775"/>
              <a:gd name="T18" fmla="*/ 2147483647 w 473"/>
              <a:gd name="T19" fmla="*/ 2147483647 h 775"/>
              <a:gd name="T20" fmla="*/ 2147483647 w 473"/>
              <a:gd name="T21" fmla="*/ 2147483647 h 775"/>
              <a:gd name="T22" fmla="*/ 2147483647 w 473"/>
              <a:gd name="T23" fmla="*/ 2147483647 h 775"/>
              <a:gd name="T24" fmla="*/ 2147483647 w 473"/>
              <a:gd name="T25" fmla="*/ 2147483647 h 775"/>
              <a:gd name="T26" fmla="*/ 2147483647 w 473"/>
              <a:gd name="T27" fmla="*/ 2147483647 h 775"/>
              <a:gd name="T28" fmla="*/ 2147483647 w 473"/>
              <a:gd name="T29" fmla="*/ 2147483647 h 775"/>
              <a:gd name="T30" fmla="*/ 2147483647 w 473"/>
              <a:gd name="T31" fmla="*/ 2147483647 h 775"/>
              <a:gd name="T32" fmla="*/ 2147483647 w 473"/>
              <a:gd name="T33" fmla="*/ 2147483647 h 775"/>
              <a:gd name="T34" fmla="*/ 2147483647 w 473"/>
              <a:gd name="T35" fmla="*/ 2147483647 h 775"/>
              <a:gd name="T36" fmla="*/ 2147483647 w 473"/>
              <a:gd name="T37" fmla="*/ 2147483647 h 775"/>
              <a:gd name="T38" fmla="*/ 2147483647 w 473"/>
              <a:gd name="T39" fmla="*/ 2147483647 h 775"/>
              <a:gd name="T40" fmla="*/ 2147483647 w 473"/>
              <a:gd name="T41" fmla="*/ 2147483647 h 775"/>
              <a:gd name="T42" fmla="*/ 2147483647 w 473"/>
              <a:gd name="T43" fmla="*/ 2147483647 h 775"/>
              <a:gd name="T44" fmla="*/ 2147483647 w 473"/>
              <a:gd name="T45" fmla="*/ 2147483647 h 775"/>
              <a:gd name="T46" fmla="*/ 2147483647 w 473"/>
              <a:gd name="T47" fmla="*/ 2147483647 h 775"/>
              <a:gd name="T48" fmla="*/ 2147483647 w 473"/>
              <a:gd name="T49" fmla="*/ 2147483647 h 775"/>
              <a:gd name="T50" fmla="*/ 2147483647 w 473"/>
              <a:gd name="T51" fmla="*/ 2147483647 h 775"/>
              <a:gd name="T52" fmla="*/ 2147483647 w 473"/>
              <a:gd name="T53" fmla="*/ 2147483647 h 775"/>
              <a:gd name="T54" fmla="*/ 2147483647 w 473"/>
              <a:gd name="T55" fmla="*/ 2147483647 h 775"/>
              <a:gd name="T56" fmla="*/ 2147483647 w 473"/>
              <a:gd name="T57" fmla="*/ 2147483647 h 775"/>
              <a:gd name="T58" fmla="*/ 2147483647 w 473"/>
              <a:gd name="T59" fmla="*/ 2147483647 h 775"/>
              <a:gd name="T60" fmla="*/ 2147483647 w 473"/>
              <a:gd name="T61" fmla="*/ 2147483647 h 775"/>
              <a:gd name="T62" fmla="*/ 2147483647 w 473"/>
              <a:gd name="T63" fmla="*/ 2147483647 h 775"/>
              <a:gd name="T64" fmla="*/ 2147483647 w 473"/>
              <a:gd name="T65" fmla="*/ 2147483647 h 775"/>
              <a:gd name="T66" fmla="*/ 2147483647 w 473"/>
              <a:gd name="T67" fmla="*/ 2147483647 h 775"/>
              <a:gd name="T68" fmla="*/ 2147483647 w 473"/>
              <a:gd name="T69" fmla="*/ 2147483647 h 775"/>
              <a:gd name="T70" fmla="*/ 2147483647 w 473"/>
              <a:gd name="T71" fmla="*/ 2147483647 h 775"/>
              <a:gd name="T72" fmla="*/ 2147483647 w 473"/>
              <a:gd name="T73" fmla="*/ 2147483647 h 775"/>
              <a:gd name="T74" fmla="*/ 2147483647 w 473"/>
              <a:gd name="T75" fmla="*/ 2147483647 h 775"/>
              <a:gd name="T76" fmla="*/ 2147483647 w 473"/>
              <a:gd name="T77" fmla="*/ 2147483647 h 775"/>
              <a:gd name="T78" fmla="*/ 2147483647 w 473"/>
              <a:gd name="T79" fmla="*/ 2147483647 h 775"/>
              <a:gd name="T80" fmla="*/ 2147483647 w 473"/>
              <a:gd name="T81" fmla="*/ 2147483647 h 775"/>
              <a:gd name="T82" fmla="*/ 2147483647 w 473"/>
              <a:gd name="T83" fmla="*/ 2147483647 h 775"/>
              <a:gd name="T84" fmla="*/ 2147483647 w 473"/>
              <a:gd name="T85" fmla="*/ 2147483647 h 775"/>
              <a:gd name="T86" fmla="*/ 2147483647 w 473"/>
              <a:gd name="T87" fmla="*/ 2147483647 h 775"/>
              <a:gd name="T88" fmla="*/ 2147483647 w 473"/>
              <a:gd name="T89" fmla="*/ 2147483647 h 775"/>
              <a:gd name="T90" fmla="*/ 2147483647 w 473"/>
              <a:gd name="T91" fmla="*/ 2147483647 h 775"/>
              <a:gd name="T92" fmla="*/ 2147483647 w 473"/>
              <a:gd name="T93" fmla="*/ 2147483647 h 775"/>
              <a:gd name="T94" fmla="*/ 2147483647 w 473"/>
              <a:gd name="T95" fmla="*/ 2147483647 h 775"/>
              <a:gd name="T96" fmla="*/ 2147483647 w 473"/>
              <a:gd name="T97" fmla="*/ 2147483647 h 775"/>
              <a:gd name="T98" fmla="*/ 0 w 473"/>
              <a:gd name="T99" fmla="*/ 2147483647 h 775"/>
              <a:gd name="T100" fmla="*/ 2147483647 w 473"/>
              <a:gd name="T101" fmla="*/ 2147483647 h 775"/>
              <a:gd name="T102" fmla="*/ 2147483647 w 473"/>
              <a:gd name="T103" fmla="*/ 2147483647 h 775"/>
              <a:gd name="T104" fmla="*/ 2147483647 w 473"/>
              <a:gd name="T105" fmla="*/ 2147483647 h 775"/>
              <a:gd name="T106" fmla="*/ 2147483647 w 473"/>
              <a:gd name="T107" fmla="*/ 2147483647 h 775"/>
              <a:gd name="T108" fmla="*/ 2147483647 w 473"/>
              <a:gd name="T109" fmla="*/ 2147483647 h 775"/>
              <a:gd name="T110" fmla="*/ 2147483647 w 473"/>
              <a:gd name="T111" fmla="*/ 2147483647 h 775"/>
              <a:gd name="T112" fmla="*/ 2147483647 w 473"/>
              <a:gd name="T113" fmla="*/ 2147483647 h 775"/>
              <a:gd name="T114" fmla="*/ 2147483647 w 473"/>
              <a:gd name="T115" fmla="*/ 2147483647 h 775"/>
              <a:gd name="T116" fmla="*/ 2147483647 w 473"/>
              <a:gd name="T117" fmla="*/ 2147483647 h 775"/>
              <a:gd name="T118" fmla="*/ 2147483647 w 473"/>
              <a:gd name="T119" fmla="*/ 2147483647 h 775"/>
              <a:gd name="T120" fmla="*/ 2147483647 w 473"/>
              <a:gd name="T121" fmla="*/ 0 h 7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3"/>
              <a:gd name="T184" fmla="*/ 0 h 775"/>
              <a:gd name="T185" fmla="*/ 473 w 473"/>
              <a:gd name="T186" fmla="*/ 775 h 7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3" h="775">
                <a:moveTo>
                  <a:pt x="116" y="0"/>
                </a:moveTo>
                <a:lnTo>
                  <a:pt x="181" y="3"/>
                </a:lnTo>
                <a:lnTo>
                  <a:pt x="201" y="7"/>
                </a:lnTo>
                <a:lnTo>
                  <a:pt x="229" y="15"/>
                </a:lnTo>
                <a:lnTo>
                  <a:pt x="240" y="26"/>
                </a:lnTo>
                <a:lnTo>
                  <a:pt x="286" y="89"/>
                </a:lnTo>
                <a:lnTo>
                  <a:pt x="305" y="109"/>
                </a:lnTo>
                <a:lnTo>
                  <a:pt x="328" y="131"/>
                </a:lnTo>
                <a:lnTo>
                  <a:pt x="341" y="155"/>
                </a:lnTo>
                <a:lnTo>
                  <a:pt x="352" y="183"/>
                </a:lnTo>
                <a:lnTo>
                  <a:pt x="372" y="209"/>
                </a:lnTo>
                <a:lnTo>
                  <a:pt x="379" y="217"/>
                </a:lnTo>
                <a:lnTo>
                  <a:pt x="392" y="228"/>
                </a:lnTo>
                <a:lnTo>
                  <a:pt x="415" y="244"/>
                </a:lnTo>
                <a:lnTo>
                  <a:pt x="402" y="251"/>
                </a:lnTo>
                <a:lnTo>
                  <a:pt x="387" y="313"/>
                </a:lnTo>
                <a:lnTo>
                  <a:pt x="379" y="338"/>
                </a:lnTo>
                <a:lnTo>
                  <a:pt x="361" y="357"/>
                </a:lnTo>
                <a:lnTo>
                  <a:pt x="344" y="368"/>
                </a:lnTo>
                <a:lnTo>
                  <a:pt x="325" y="371"/>
                </a:lnTo>
                <a:lnTo>
                  <a:pt x="314" y="391"/>
                </a:lnTo>
                <a:lnTo>
                  <a:pt x="325" y="415"/>
                </a:lnTo>
                <a:lnTo>
                  <a:pt x="334" y="442"/>
                </a:lnTo>
                <a:lnTo>
                  <a:pt x="334" y="481"/>
                </a:lnTo>
                <a:lnTo>
                  <a:pt x="364" y="523"/>
                </a:lnTo>
                <a:lnTo>
                  <a:pt x="410" y="559"/>
                </a:lnTo>
                <a:lnTo>
                  <a:pt x="435" y="593"/>
                </a:lnTo>
                <a:lnTo>
                  <a:pt x="442" y="640"/>
                </a:lnTo>
                <a:lnTo>
                  <a:pt x="473" y="659"/>
                </a:lnTo>
                <a:lnTo>
                  <a:pt x="406" y="698"/>
                </a:lnTo>
                <a:lnTo>
                  <a:pt x="352" y="757"/>
                </a:lnTo>
                <a:lnTo>
                  <a:pt x="321" y="775"/>
                </a:lnTo>
                <a:lnTo>
                  <a:pt x="255" y="775"/>
                </a:lnTo>
                <a:lnTo>
                  <a:pt x="197" y="760"/>
                </a:lnTo>
                <a:lnTo>
                  <a:pt x="178" y="732"/>
                </a:lnTo>
                <a:lnTo>
                  <a:pt x="159" y="663"/>
                </a:lnTo>
                <a:lnTo>
                  <a:pt x="143" y="627"/>
                </a:lnTo>
                <a:lnTo>
                  <a:pt x="120" y="608"/>
                </a:lnTo>
                <a:lnTo>
                  <a:pt x="123" y="582"/>
                </a:lnTo>
                <a:lnTo>
                  <a:pt x="138" y="542"/>
                </a:lnTo>
                <a:lnTo>
                  <a:pt x="146" y="496"/>
                </a:lnTo>
                <a:lnTo>
                  <a:pt x="131" y="450"/>
                </a:lnTo>
                <a:lnTo>
                  <a:pt x="128" y="407"/>
                </a:lnTo>
                <a:lnTo>
                  <a:pt x="108" y="380"/>
                </a:lnTo>
                <a:lnTo>
                  <a:pt x="77" y="380"/>
                </a:lnTo>
                <a:lnTo>
                  <a:pt x="42" y="361"/>
                </a:lnTo>
                <a:lnTo>
                  <a:pt x="23" y="302"/>
                </a:lnTo>
                <a:lnTo>
                  <a:pt x="26" y="260"/>
                </a:lnTo>
                <a:lnTo>
                  <a:pt x="19" y="228"/>
                </a:lnTo>
                <a:lnTo>
                  <a:pt x="0" y="209"/>
                </a:lnTo>
                <a:lnTo>
                  <a:pt x="19" y="190"/>
                </a:lnTo>
                <a:lnTo>
                  <a:pt x="77" y="186"/>
                </a:lnTo>
                <a:lnTo>
                  <a:pt x="97" y="166"/>
                </a:lnTo>
                <a:lnTo>
                  <a:pt x="39" y="150"/>
                </a:lnTo>
                <a:lnTo>
                  <a:pt x="26" y="117"/>
                </a:lnTo>
                <a:lnTo>
                  <a:pt x="34" y="92"/>
                </a:lnTo>
                <a:lnTo>
                  <a:pt x="62" y="81"/>
                </a:lnTo>
                <a:lnTo>
                  <a:pt x="92" y="73"/>
                </a:lnTo>
                <a:lnTo>
                  <a:pt x="108" y="59"/>
                </a:lnTo>
                <a:lnTo>
                  <a:pt x="112" y="15"/>
                </a:lnTo>
                <a:lnTo>
                  <a:pt x="116" y="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0" name="Freeform 78">
            <a:extLst>
              <a:ext uri="{FF2B5EF4-FFF2-40B4-BE49-F238E27FC236}">
                <a16:creationId xmlns:a16="http://schemas.microsoft.com/office/drawing/2014/main" id="{4AFE3B96-7078-4561-854A-349FF44E4044}"/>
              </a:ext>
            </a:extLst>
          </p:cNvPr>
          <p:cNvSpPr>
            <a:spLocks/>
          </p:cNvSpPr>
          <p:nvPr/>
        </p:nvSpPr>
        <p:spPr bwMode="auto">
          <a:xfrm>
            <a:off x="9744178" y="2931844"/>
            <a:ext cx="274940" cy="272379"/>
          </a:xfrm>
          <a:custGeom>
            <a:avLst/>
            <a:gdLst>
              <a:gd name="T0" fmla="*/ 2147483647 w 427"/>
              <a:gd name="T1" fmla="*/ 2147483647 h 450"/>
              <a:gd name="T2" fmla="*/ 2147483647 w 427"/>
              <a:gd name="T3" fmla="*/ 2147483647 h 450"/>
              <a:gd name="T4" fmla="*/ 2147483647 w 427"/>
              <a:gd name="T5" fmla="*/ 2147483647 h 450"/>
              <a:gd name="T6" fmla="*/ 2147483647 w 427"/>
              <a:gd name="T7" fmla="*/ 2147483647 h 450"/>
              <a:gd name="T8" fmla="*/ 2147483647 w 427"/>
              <a:gd name="T9" fmla="*/ 2147483647 h 450"/>
              <a:gd name="T10" fmla="*/ 2147483647 w 427"/>
              <a:gd name="T11" fmla="*/ 0 h 450"/>
              <a:gd name="T12" fmla="*/ 2147483647 w 427"/>
              <a:gd name="T13" fmla="*/ 0 h 450"/>
              <a:gd name="T14" fmla="*/ 2147483647 w 427"/>
              <a:gd name="T15" fmla="*/ 0 h 450"/>
              <a:gd name="T16" fmla="*/ 2147483647 w 427"/>
              <a:gd name="T17" fmla="*/ 2147483647 h 450"/>
              <a:gd name="T18" fmla="*/ 2147483647 w 427"/>
              <a:gd name="T19" fmla="*/ 2147483647 h 450"/>
              <a:gd name="T20" fmla="*/ 2147483647 w 427"/>
              <a:gd name="T21" fmla="*/ 2147483647 h 450"/>
              <a:gd name="T22" fmla="*/ 2147483647 w 427"/>
              <a:gd name="T23" fmla="*/ 2147483647 h 450"/>
              <a:gd name="T24" fmla="*/ 2147483647 w 427"/>
              <a:gd name="T25" fmla="*/ 2147483647 h 450"/>
              <a:gd name="T26" fmla="*/ 2147483647 w 427"/>
              <a:gd name="T27" fmla="*/ 2147483647 h 450"/>
              <a:gd name="T28" fmla="*/ 2147483647 w 427"/>
              <a:gd name="T29" fmla="*/ 2147483647 h 450"/>
              <a:gd name="T30" fmla="*/ 2147483647 w 427"/>
              <a:gd name="T31" fmla="*/ 2147483647 h 450"/>
              <a:gd name="T32" fmla="*/ 2147483647 w 427"/>
              <a:gd name="T33" fmla="*/ 2147483647 h 450"/>
              <a:gd name="T34" fmla="*/ 2147483647 w 427"/>
              <a:gd name="T35" fmla="*/ 2147483647 h 450"/>
              <a:gd name="T36" fmla="*/ 2147483647 w 427"/>
              <a:gd name="T37" fmla="*/ 2147483647 h 450"/>
              <a:gd name="T38" fmla="*/ 2147483647 w 427"/>
              <a:gd name="T39" fmla="*/ 2147483647 h 450"/>
              <a:gd name="T40" fmla="*/ 2147483647 w 427"/>
              <a:gd name="T41" fmla="*/ 2147483647 h 450"/>
              <a:gd name="T42" fmla="*/ 2147483647 w 427"/>
              <a:gd name="T43" fmla="*/ 2147483647 h 450"/>
              <a:gd name="T44" fmla="*/ 2147483647 w 427"/>
              <a:gd name="T45" fmla="*/ 2147483647 h 450"/>
              <a:gd name="T46" fmla="*/ 2147483647 w 427"/>
              <a:gd name="T47" fmla="*/ 2147483647 h 450"/>
              <a:gd name="T48" fmla="*/ 2147483647 w 427"/>
              <a:gd name="T49" fmla="*/ 2147483647 h 450"/>
              <a:gd name="T50" fmla="*/ 2147483647 w 427"/>
              <a:gd name="T51" fmla="*/ 2147483647 h 450"/>
              <a:gd name="T52" fmla="*/ 2147483647 w 427"/>
              <a:gd name="T53" fmla="*/ 2147483647 h 450"/>
              <a:gd name="T54" fmla="*/ 2147483647 w 427"/>
              <a:gd name="T55" fmla="*/ 2147483647 h 450"/>
              <a:gd name="T56" fmla="*/ 2147483647 w 427"/>
              <a:gd name="T57" fmla="*/ 2147483647 h 450"/>
              <a:gd name="T58" fmla="*/ 2147483647 w 427"/>
              <a:gd name="T59" fmla="*/ 2147483647 h 450"/>
              <a:gd name="T60" fmla="*/ 2147483647 w 427"/>
              <a:gd name="T61" fmla="*/ 2147483647 h 450"/>
              <a:gd name="T62" fmla="*/ 2147483647 w 427"/>
              <a:gd name="T63" fmla="*/ 2147483647 h 450"/>
              <a:gd name="T64" fmla="*/ 2147483647 w 427"/>
              <a:gd name="T65" fmla="*/ 2147483647 h 450"/>
              <a:gd name="T66" fmla="*/ 2147483647 w 427"/>
              <a:gd name="T67" fmla="*/ 2147483647 h 450"/>
              <a:gd name="T68" fmla="*/ 2147483647 w 427"/>
              <a:gd name="T69" fmla="*/ 2147483647 h 450"/>
              <a:gd name="T70" fmla="*/ 2147483647 w 427"/>
              <a:gd name="T71" fmla="*/ 2147483647 h 450"/>
              <a:gd name="T72" fmla="*/ 0 w 427"/>
              <a:gd name="T73" fmla="*/ 2147483647 h 450"/>
              <a:gd name="T74" fmla="*/ 2147483647 w 427"/>
              <a:gd name="T75" fmla="*/ 2147483647 h 450"/>
              <a:gd name="T76" fmla="*/ 2147483647 w 427"/>
              <a:gd name="T77" fmla="*/ 2147483647 h 450"/>
              <a:gd name="T78" fmla="*/ 2147483647 w 427"/>
              <a:gd name="T79" fmla="*/ 2147483647 h 450"/>
              <a:gd name="T80" fmla="*/ 2147483647 w 427"/>
              <a:gd name="T81" fmla="*/ 2147483647 h 450"/>
              <a:gd name="T82" fmla="*/ 2147483647 w 427"/>
              <a:gd name="T83" fmla="*/ 2147483647 h 450"/>
              <a:gd name="T84" fmla="*/ 2147483647 w 427"/>
              <a:gd name="T85" fmla="*/ 2147483647 h 450"/>
              <a:gd name="T86" fmla="*/ 2147483647 w 427"/>
              <a:gd name="T87" fmla="*/ 2147483647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7"/>
              <a:gd name="T133" fmla="*/ 0 h 450"/>
              <a:gd name="T134" fmla="*/ 427 w 427"/>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7" h="450">
                <a:moveTo>
                  <a:pt x="100" y="34"/>
                </a:moveTo>
                <a:lnTo>
                  <a:pt x="143" y="41"/>
                </a:lnTo>
                <a:lnTo>
                  <a:pt x="202" y="22"/>
                </a:lnTo>
                <a:lnTo>
                  <a:pt x="224" y="22"/>
                </a:lnTo>
                <a:lnTo>
                  <a:pt x="283" y="15"/>
                </a:lnTo>
                <a:lnTo>
                  <a:pt x="344" y="0"/>
                </a:lnTo>
                <a:lnTo>
                  <a:pt x="427" y="0"/>
                </a:lnTo>
                <a:lnTo>
                  <a:pt x="414" y="0"/>
                </a:lnTo>
                <a:lnTo>
                  <a:pt x="395" y="22"/>
                </a:lnTo>
                <a:lnTo>
                  <a:pt x="368" y="77"/>
                </a:lnTo>
                <a:lnTo>
                  <a:pt x="361" y="96"/>
                </a:lnTo>
                <a:lnTo>
                  <a:pt x="361" y="115"/>
                </a:lnTo>
                <a:lnTo>
                  <a:pt x="361" y="135"/>
                </a:lnTo>
                <a:lnTo>
                  <a:pt x="372" y="158"/>
                </a:lnTo>
                <a:lnTo>
                  <a:pt x="395" y="201"/>
                </a:lnTo>
                <a:lnTo>
                  <a:pt x="410" y="236"/>
                </a:lnTo>
                <a:lnTo>
                  <a:pt x="407" y="271"/>
                </a:lnTo>
                <a:lnTo>
                  <a:pt x="387" y="305"/>
                </a:lnTo>
                <a:lnTo>
                  <a:pt x="344" y="363"/>
                </a:lnTo>
                <a:lnTo>
                  <a:pt x="337" y="348"/>
                </a:lnTo>
                <a:lnTo>
                  <a:pt x="318" y="353"/>
                </a:lnTo>
                <a:lnTo>
                  <a:pt x="298" y="353"/>
                </a:lnTo>
                <a:lnTo>
                  <a:pt x="293" y="383"/>
                </a:lnTo>
                <a:lnTo>
                  <a:pt x="271" y="395"/>
                </a:lnTo>
                <a:lnTo>
                  <a:pt x="252" y="371"/>
                </a:lnTo>
                <a:lnTo>
                  <a:pt x="224" y="371"/>
                </a:lnTo>
                <a:lnTo>
                  <a:pt x="206" y="411"/>
                </a:lnTo>
                <a:lnTo>
                  <a:pt x="189" y="437"/>
                </a:lnTo>
                <a:lnTo>
                  <a:pt x="163" y="450"/>
                </a:lnTo>
                <a:lnTo>
                  <a:pt x="132" y="430"/>
                </a:lnTo>
                <a:lnTo>
                  <a:pt x="125" y="383"/>
                </a:lnTo>
                <a:lnTo>
                  <a:pt x="100" y="348"/>
                </a:lnTo>
                <a:lnTo>
                  <a:pt x="54" y="317"/>
                </a:lnTo>
                <a:lnTo>
                  <a:pt x="24" y="271"/>
                </a:lnTo>
                <a:lnTo>
                  <a:pt x="24" y="236"/>
                </a:lnTo>
                <a:lnTo>
                  <a:pt x="11" y="205"/>
                </a:lnTo>
                <a:lnTo>
                  <a:pt x="0" y="185"/>
                </a:lnTo>
                <a:lnTo>
                  <a:pt x="11" y="165"/>
                </a:lnTo>
                <a:lnTo>
                  <a:pt x="34" y="158"/>
                </a:lnTo>
                <a:lnTo>
                  <a:pt x="51" y="151"/>
                </a:lnTo>
                <a:lnTo>
                  <a:pt x="69" y="127"/>
                </a:lnTo>
                <a:lnTo>
                  <a:pt x="74" y="104"/>
                </a:lnTo>
                <a:lnTo>
                  <a:pt x="92" y="41"/>
                </a:lnTo>
                <a:lnTo>
                  <a:pt x="100" y="3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1" name="Freeform 79">
            <a:extLst>
              <a:ext uri="{FF2B5EF4-FFF2-40B4-BE49-F238E27FC236}">
                <a16:creationId xmlns:a16="http://schemas.microsoft.com/office/drawing/2014/main" id="{CB10DC6A-4E0B-493F-9BA4-4D308B61FC09}"/>
              </a:ext>
            </a:extLst>
          </p:cNvPr>
          <p:cNvSpPr>
            <a:spLocks/>
          </p:cNvSpPr>
          <p:nvPr/>
        </p:nvSpPr>
        <p:spPr bwMode="auto">
          <a:xfrm>
            <a:off x="9744178" y="2931844"/>
            <a:ext cx="274940" cy="272379"/>
          </a:xfrm>
          <a:custGeom>
            <a:avLst/>
            <a:gdLst>
              <a:gd name="T0" fmla="*/ 2147483647 w 427"/>
              <a:gd name="T1" fmla="*/ 2147483647 h 450"/>
              <a:gd name="T2" fmla="*/ 2147483647 w 427"/>
              <a:gd name="T3" fmla="*/ 2147483647 h 450"/>
              <a:gd name="T4" fmla="*/ 2147483647 w 427"/>
              <a:gd name="T5" fmla="*/ 2147483647 h 450"/>
              <a:gd name="T6" fmla="*/ 2147483647 w 427"/>
              <a:gd name="T7" fmla="*/ 2147483647 h 450"/>
              <a:gd name="T8" fmla="*/ 2147483647 w 427"/>
              <a:gd name="T9" fmla="*/ 2147483647 h 450"/>
              <a:gd name="T10" fmla="*/ 2147483647 w 427"/>
              <a:gd name="T11" fmla="*/ 0 h 450"/>
              <a:gd name="T12" fmla="*/ 2147483647 w 427"/>
              <a:gd name="T13" fmla="*/ 0 h 450"/>
              <a:gd name="T14" fmla="*/ 2147483647 w 427"/>
              <a:gd name="T15" fmla="*/ 0 h 450"/>
              <a:gd name="T16" fmla="*/ 2147483647 w 427"/>
              <a:gd name="T17" fmla="*/ 2147483647 h 450"/>
              <a:gd name="T18" fmla="*/ 2147483647 w 427"/>
              <a:gd name="T19" fmla="*/ 2147483647 h 450"/>
              <a:gd name="T20" fmla="*/ 2147483647 w 427"/>
              <a:gd name="T21" fmla="*/ 2147483647 h 450"/>
              <a:gd name="T22" fmla="*/ 2147483647 w 427"/>
              <a:gd name="T23" fmla="*/ 2147483647 h 450"/>
              <a:gd name="T24" fmla="*/ 2147483647 w 427"/>
              <a:gd name="T25" fmla="*/ 2147483647 h 450"/>
              <a:gd name="T26" fmla="*/ 2147483647 w 427"/>
              <a:gd name="T27" fmla="*/ 2147483647 h 450"/>
              <a:gd name="T28" fmla="*/ 2147483647 w 427"/>
              <a:gd name="T29" fmla="*/ 2147483647 h 450"/>
              <a:gd name="T30" fmla="*/ 2147483647 w 427"/>
              <a:gd name="T31" fmla="*/ 2147483647 h 450"/>
              <a:gd name="T32" fmla="*/ 2147483647 w 427"/>
              <a:gd name="T33" fmla="*/ 2147483647 h 450"/>
              <a:gd name="T34" fmla="*/ 2147483647 w 427"/>
              <a:gd name="T35" fmla="*/ 2147483647 h 450"/>
              <a:gd name="T36" fmla="*/ 2147483647 w 427"/>
              <a:gd name="T37" fmla="*/ 2147483647 h 450"/>
              <a:gd name="T38" fmla="*/ 2147483647 w 427"/>
              <a:gd name="T39" fmla="*/ 2147483647 h 450"/>
              <a:gd name="T40" fmla="*/ 2147483647 w 427"/>
              <a:gd name="T41" fmla="*/ 2147483647 h 450"/>
              <a:gd name="T42" fmla="*/ 2147483647 w 427"/>
              <a:gd name="T43" fmla="*/ 2147483647 h 450"/>
              <a:gd name="T44" fmla="*/ 2147483647 w 427"/>
              <a:gd name="T45" fmla="*/ 2147483647 h 450"/>
              <a:gd name="T46" fmla="*/ 2147483647 w 427"/>
              <a:gd name="T47" fmla="*/ 2147483647 h 450"/>
              <a:gd name="T48" fmla="*/ 2147483647 w 427"/>
              <a:gd name="T49" fmla="*/ 2147483647 h 450"/>
              <a:gd name="T50" fmla="*/ 2147483647 w 427"/>
              <a:gd name="T51" fmla="*/ 2147483647 h 450"/>
              <a:gd name="T52" fmla="*/ 2147483647 w 427"/>
              <a:gd name="T53" fmla="*/ 2147483647 h 450"/>
              <a:gd name="T54" fmla="*/ 2147483647 w 427"/>
              <a:gd name="T55" fmla="*/ 2147483647 h 450"/>
              <a:gd name="T56" fmla="*/ 2147483647 w 427"/>
              <a:gd name="T57" fmla="*/ 2147483647 h 450"/>
              <a:gd name="T58" fmla="*/ 2147483647 w 427"/>
              <a:gd name="T59" fmla="*/ 2147483647 h 450"/>
              <a:gd name="T60" fmla="*/ 2147483647 w 427"/>
              <a:gd name="T61" fmla="*/ 2147483647 h 450"/>
              <a:gd name="T62" fmla="*/ 2147483647 w 427"/>
              <a:gd name="T63" fmla="*/ 2147483647 h 450"/>
              <a:gd name="T64" fmla="*/ 2147483647 w 427"/>
              <a:gd name="T65" fmla="*/ 2147483647 h 450"/>
              <a:gd name="T66" fmla="*/ 2147483647 w 427"/>
              <a:gd name="T67" fmla="*/ 2147483647 h 450"/>
              <a:gd name="T68" fmla="*/ 2147483647 w 427"/>
              <a:gd name="T69" fmla="*/ 2147483647 h 450"/>
              <a:gd name="T70" fmla="*/ 2147483647 w 427"/>
              <a:gd name="T71" fmla="*/ 2147483647 h 450"/>
              <a:gd name="T72" fmla="*/ 0 w 427"/>
              <a:gd name="T73" fmla="*/ 2147483647 h 450"/>
              <a:gd name="T74" fmla="*/ 2147483647 w 427"/>
              <a:gd name="T75" fmla="*/ 2147483647 h 450"/>
              <a:gd name="T76" fmla="*/ 2147483647 w 427"/>
              <a:gd name="T77" fmla="*/ 2147483647 h 450"/>
              <a:gd name="T78" fmla="*/ 2147483647 w 427"/>
              <a:gd name="T79" fmla="*/ 2147483647 h 450"/>
              <a:gd name="T80" fmla="*/ 2147483647 w 427"/>
              <a:gd name="T81" fmla="*/ 2147483647 h 450"/>
              <a:gd name="T82" fmla="*/ 2147483647 w 427"/>
              <a:gd name="T83" fmla="*/ 2147483647 h 450"/>
              <a:gd name="T84" fmla="*/ 2147483647 w 427"/>
              <a:gd name="T85" fmla="*/ 2147483647 h 450"/>
              <a:gd name="T86" fmla="*/ 2147483647 w 427"/>
              <a:gd name="T87" fmla="*/ 2147483647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7"/>
              <a:gd name="T133" fmla="*/ 0 h 450"/>
              <a:gd name="T134" fmla="*/ 427 w 427"/>
              <a:gd name="T135" fmla="*/ 450 h 4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7" h="450">
                <a:moveTo>
                  <a:pt x="100" y="34"/>
                </a:moveTo>
                <a:lnTo>
                  <a:pt x="143" y="41"/>
                </a:lnTo>
                <a:lnTo>
                  <a:pt x="202" y="22"/>
                </a:lnTo>
                <a:lnTo>
                  <a:pt x="224" y="22"/>
                </a:lnTo>
                <a:lnTo>
                  <a:pt x="283" y="15"/>
                </a:lnTo>
                <a:lnTo>
                  <a:pt x="344" y="0"/>
                </a:lnTo>
                <a:lnTo>
                  <a:pt x="427" y="0"/>
                </a:lnTo>
                <a:lnTo>
                  <a:pt x="414" y="0"/>
                </a:lnTo>
                <a:lnTo>
                  <a:pt x="395" y="22"/>
                </a:lnTo>
                <a:lnTo>
                  <a:pt x="368" y="77"/>
                </a:lnTo>
                <a:lnTo>
                  <a:pt x="361" y="96"/>
                </a:lnTo>
                <a:lnTo>
                  <a:pt x="361" y="115"/>
                </a:lnTo>
                <a:lnTo>
                  <a:pt x="361" y="135"/>
                </a:lnTo>
                <a:lnTo>
                  <a:pt x="372" y="158"/>
                </a:lnTo>
                <a:lnTo>
                  <a:pt x="395" y="201"/>
                </a:lnTo>
                <a:lnTo>
                  <a:pt x="410" y="236"/>
                </a:lnTo>
                <a:lnTo>
                  <a:pt x="407" y="271"/>
                </a:lnTo>
                <a:lnTo>
                  <a:pt x="387" y="305"/>
                </a:lnTo>
                <a:lnTo>
                  <a:pt x="344" y="363"/>
                </a:lnTo>
                <a:lnTo>
                  <a:pt x="337" y="348"/>
                </a:lnTo>
                <a:lnTo>
                  <a:pt x="318" y="353"/>
                </a:lnTo>
                <a:lnTo>
                  <a:pt x="298" y="353"/>
                </a:lnTo>
                <a:lnTo>
                  <a:pt x="293" y="383"/>
                </a:lnTo>
                <a:lnTo>
                  <a:pt x="271" y="395"/>
                </a:lnTo>
                <a:lnTo>
                  <a:pt x="252" y="371"/>
                </a:lnTo>
                <a:lnTo>
                  <a:pt x="224" y="371"/>
                </a:lnTo>
                <a:lnTo>
                  <a:pt x="206" y="411"/>
                </a:lnTo>
                <a:lnTo>
                  <a:pt x="189" y="437"/>
                </a:lnTo>
                <a:lnTo>
                  <a:pt x="163" y="450"/>
                </a:lnTo>
                <a:lnTo>
                  <a:pt x="132" y="430"/>
                </a:lnTo>
                <a:lnTo>
                  <a:pt x="125" y="383"/>
                </a:lnTo>
                <a:lnTo>
                  <a:pt x="100" y="348"/>
                </a:lnTo>
                <a:lnTo>
                  <a:pt x="54" y="317"/>
                </a:lnTo>
                <a:lnTo>
                  <a:pt x="24" y="271"/>
                </a:lnTo>
                <a:lnTo>
                  <a:pt x="24" y="236"/>
                </a:lnTo>
                <a:lnTo>
                  <a:pt x="11" y="205"/>
                </a:lnTo>
                <a:lnTo>
                  <a:pt x="0" y="185"/>
                </a:lnTo>
                <a:lnTo>
                  <a:pt x="11" y="165"/>
                </a:lnTo>
                <a:lnTo>
                  <a:pt x="34" y="158"/>
                </a:lnTo>
                <a:lnTo>
                  <a:pt x="51" y="151"/>
                </a:lnTo>
                <a:lnTo>
                  <a:pt x="69" y="127"/>
                </a:lnTo>
                <a:lnTo>
                  <a:pt x="74" y="104"/>
                </a:lnTo>
                <a:lnTo>
                  <a:pt x="92" y="41"/>
                </a:lnTo>
                <a:lnTo>
                  <a:pt x="100" y="34"/>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2" name="Freeform 80">
            <a:extLst>
              <a:ext uri="{FF2B5EF4-FFF2-40B4-BE49-F238E27FC236}">
                <a16:creationId xmlns:a16="http://schemas.microsoft.com/office/drawing/2014/main" id="{F70F2B04-4FA3-4AAB-97D7-129F7501A1A2}"/>
              </a:ext>
            </a:extLst>
          </p:cNvPr>
          <p:cNvSpPr>
            <a:spLocks/>
          </p:cNvSpPr>
          <p:nvPr/>
        </p:nvSpPr>
        <p:spPr bwMode="auto">
          <a:xfrm>
            <a:off x="9956905" y="2931844"/>
            <a:ext cx="222762" cy="266327"/>
          </a:xfrm>
          <a:custGeom>
            <a:avLst/>
            <a:gdLst>
              <a:gd name="T0" fmla="*/ 2147483647 w 342"/>
              <a:gd name="T1" fmla="*/ 0 h 441"/>
              <a:gd name="T2" fmla="*/ 2147483647 w 342"/>
              <a:gd name="T3" fmla="*/ 2147483647 h 441"/>
              <a:gd name="T4" fmla="*/ 2147483647 w 342"/>
              <a:gd name="T5" fmla="*/ 2147483647 h 441"/>
              <a:gd name="T6" fmla="*/ 2147483647 w 342"/>
              <a:gd name="T7" fmla="*/ 2147483647 h 441"/>
              <a:gd name="T8" fmla="*/ 2147483647 w 342"/>
              <a:gd name="T9" fmla="*/ 2147483647 h 441"/>
              <a:gd name="T10" fmla="*/ 2147483647 w 342"/>
              <a:gd name="T11" fmla="*/ 2147483647 h 441"/>
              <a:gd name="T12" fmla="*/ 2147483647 w 342"/>
              <a:gd name="T13" fmla="*/ 2147483647 h 441"/>
              <a:gd name="T14" fmla="*/ 2147483647 w 342"/>
              <a:gd name="T15" fmla="*/ 2147483647 h 441"/>
              <a:gd name="T16" fmla="*/ 2147483647 w 342"/>
              <a:gd name="T17" fmla="*/ 2147483647 h 441"/>
              <a:gd name="T18" fmla="*/ 2147483647 w 342"/>
              <a:gd name="T19" fmla="*/ 2147483647 h 441"/>
              <a:gd name="T20" fmla="*/ 2147483647 w 342"/>
              <a:gd name="T21" fmla="*/ 2147483647 h 441"/>
              <a:gd name="T22" fmla="*/ 2147483647 w 342"/>
              <a:gd name="T23" fmla="*/ 2147483647 h 441"/>
              <a:gd name="T24" fmla="*/ 2147483647 w 342"/>
              <a:gd name="T25" fmla="*/ 2147483647 h 441"/>
              <a:gd name="T26" fmla="*/ 2147483647 w 342"/>
              <a:gd name="T27" fmla="*/ 2147483647 h 441"/>
              <a:gd name="T28" fmla="*/ 2147483647 w 342"/>
              <a:gd name="T29" fmla="*/ 2147483647 h 441"/>
              <a:gd name="T30" fmla="*/ 2147483647 w 342"/>
              <a:gd name="T31" fmla="*/ 2147483647 h 441"/>
              <a:gd name="T32" fmla="*/ 2147483647 w 342"/>
              <a:gd name="T33" fmla="*/ 2147483647 h 441"/>
              <a:gd name="T34" fmla="*/ 2147483647 w 342"/>
              <a:gd name="T35" fmla="*/ 2147483647 h 441"/>
              <a:gd name="T36" fmla="*/ 2147483647 w 342"/>
              <a:gd name="T37" fmla="*/ 2147483647 h 441"/>
              <a:gd name="T38" fmla="*/ 2147483647 w 342"/>
              <a:gd name="T39" fmla="*/ 2147483647 h 441"/>
              <a:gd name="T40" fmla="*/ 0 w 342"/>
              <a:gd name="T41" fmla="*/ 2147483647 h 441"/>
              <a:gd name="T42" fmla="*/ 2147483647 w 342"/>
              <a:gd name="T43" fmla="*/ 2147483647 h 441"/>
              <a:gd name="T44" fmla="*/ 2147483647 w 342"/>
              <a:gd name="T45" fmla="*/ 2147483647 h 441"/>
              <a:gd name="T46" fmla="*/ 2147483647 w 342"/>
              <a:gd name="T47" fmla="*/ 2147483647 h 441"/>
              <a:gd name="T48" fmla="*/ 2147483647 w 342"/>
              <a:gd name="T49" fmla="*/ 2147483647 h 441"/>
              <a:gd name="T50" fmla="*/ 2147483647 w 342"/>
              <a:gd name="T51" fmla="*/ 2147483647 h 441"/>
              <a:gd name="T52" fmla="*/ 2147483647 w 342"/>
              <a:gd name="T53" fmla="*/ 2147483647 h 441"/>
              <a:gd name="T54" fmla="*/ 2147483647 w 342"/>
              <a:gd name="T55" fmla="*/ 2147483647 h 441"/>
              <a:gd name="T56" fmla="*/ 2147483647 w 342"/>
              <a:gd name="T57" fmla="*/ 2147483647 h 441"/>
              <a:gd name="T58" fmla="*/ 2147483647 w 342"/>
              <a:gd name="T59" fmla="*/ 2147483647 h 441"/>
              <a:gd name="T60" fmla="*/ 2147483647 w 342"/>
              <a:gd name="T61" fmla="*/ 2147483647 h 441"/>
              <a:gd name="T62" fmla="*/ 2147483647 w 342"/>
              <a:gd name="T63" fmla="*/ 2147483647 h 441"/>
              <a:gd name="T64" fmla="*/ 2147483647 w 342"/>
              <a:gd name="T65" fmla="*/ 0 h 441"/>
              <a:gd name="T66" fmla="*/ 2147483647 w 342"/>
              <a:gd name="T67" fmla="*/ 0 h 4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2"/>
              <a:gd name="T103" fmla="*/ 0 h 441"/>
              <a:gd name="T104" fmla="*/ 342 w 342"/>
              <a:gd name="T105" fmla="*/ 441 h 4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2" h="441">
                <a:moveTo>
                  <a:pt x="94" y="0"/>
                </a:moveTo>
                <a:lnTo>
                  <a:pt x="214" y="7"/>
                </a:lnTo>
                <a:lnTo>
                  <a:pt x="236" y="7"/>
                </a:lnTo>
                <a:lnTo>
                  <a:pt x="255" y="22"/>
                </a:lnTo>
                <a:lnTo>
                  <a:pt x="298" y="58"/>
                </a:lnTo>
                <a:lnTo>
                  <a:pt x="318" y="65"/>
                </a:lnTo>
                <a:lnTo>
                  <a:pt x="336" y="81"/>
                </a:lnTo>
                <a:lnTo>
                  <a:pt x="342" y="96"/>
                </a:lnTo>
                <a:lnTo>
                  <a:pt x="314" y="142"/>
                </a:lnTo>
                <a:lnTo>
                  <a:pt x="268" y="193"/>
                </a:lnTo>
                <a:lnTo>
                  <a:pt x="255" y="236"/>
                </a:lnTo>
                <a:lnTo>
                  <a:pt x="255" y="305"/>
                </a:lnTo>
                <a:lnTo>
                  <a:pt x="236" y="371"/>
                </a:lnTo>
                <a:lnTo>
                  <a:pt x="194" y="441"/>
                </a:lnTo>
                <a:lnTo>
                  <a:pt x="171" y="441"/>
                </a:lnTo>
                <a:lnTo>
                  <a:pt x="148" y="411"/>
                </a:lnTo>
                <a:lnTo>
                  <a:pt x="116" y="387"/>
                </a:lnTo>
                <a:lnTo>
                  <a:pt x="94" y="395"/>
                </a:lnTo>
                <a:lnTo>
                  <a:pt x="54" y="417"/>
                </a:lnTo>
                <a:lnTo>
                  <a:pt x="23" y="430"/>
                </a:lnTo>
                <a:lnTo>
                  <a:pt x="0" y="414"/>
                </a:lnTo>
                <a:lnTo>
                  <a:pt x="16" y="368"/>
                </a:lnTo>
                <a:lnTo>
                  <a:pt x="54" y="305"/>
                </a:lnTo>
                <a:lnTo>
                  <a:pt x="77" y="275"/>
                </a:lnTo>
                <a:lnTo>
                  <a:pt x="81" y="236"/>
                </a:lnTo>
                <a:lnTo>
                  <a:pt x="62" y="205"/>
                </a:lnTo>
                <a:lnTo>
                  <a:pt x="39" y="162"/>
                </a:lnTo>
                <a:lnTo>
                  <a:pt x="31" y="139"/>
                </a:lnTo>
                <a:lnTo>
                  <a:pt x="28" y="120"/>
                </a:lnTo>
                <a:lnTo>
                  <a:pt x="28" y="100"/>
                </a:lnTo>
                <a:lnTo>
                  <a:pt x="35" y="81"/>
                </a:lnTo>
                <a:lnTo>
                  <a:pt x="62" y="26"/>
                </a:lnTo>
                <a:lnTo>
                  <a:pt x="81" y="0"/>
                </a:lnTo>
                <a:lnTo>
                  <a:pt x="94" y="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3" name="Freeform 81">
            <a:extLst>
              <a:ext uri="{FF2B5EF4-FFF2-40B4-BE49-F238E27FC236}">
                <a16:creationId xmlns:a16="http://schemas.microsoft.com/office/drawing/2014/main" id="{BF591BA0-56AB-4112-B98A-ACDFFC9FF7CE}"/>
              </a:ext>
            </a:extLst>
          </p:cNvPr>
          <p:cNvSpPr>
            <a:spLocks/>
          </p:cNvSpPr>
          <p:nvPr/>
        </p:nvSpPr>
        <p:spPr bwMode="auto">
          <a:xfrm>
            <a:off x="9956905" y="2931844"/>
            <a:ext cx="222762" cy="266327"/>
          </a:xfrm>
          <a:custGeom>
            <a:avLst/>
            <a:gdLst>
              <a:gd name="T0" fmla="*/ 2147483647 w 342"/>
              <a:gd name="T1" fmla="*/ 0 h 441"/>
              <a:gd name="T2" fmla="*/ 2147483647 w 342"/>
              <a:gd name="T3" fmla="*/ 2147483647 h 441"/>
              <a:gd name="T4" fmla="*/ 2147483647 w 342"/>
              <a:gd name="T5" fmla="*/ 2147483647 h 441"/>
              <a:gd name="T6" fmla="*/ 2147483647 w 342"/>
              <a:gd name="T7" fmla="*/ 2147483647 h 441"/>
              <a:gd name="T8" fmla="*/ 2147483647 w 342"/>
              <a:gd name="T9" fmla="*/ 2147483647 h 441"/>
              <a:gd name="T10" fmla="*/ 2147483647 w 342"/>
              <a:gd name="T11" fmla="*/ 2147483647 h 441"/>
              <a:gd name="T12" fmla="*/ 2147483647 w 342"/>
              <a:gd name="T13" fmla="*/ 2147483647 h 441"/>
              <a:gd name="T14" fmla="*/ 2147483647 w 342"/>
              <a:gd name="T15" fmla="*/ 2147483647 h 441"/>
              <a:gd name="T16" fmla="*/ 2147483647 w 342"/>
              <a:gd name="T17" fmla="*/ 2147483647 h 441"/>
              <a:gd name="T18" fmla="*/ 2147483647 w 342"/>
              <a:gd name="T19" fmla="*/ 2147483647 h 441"/>
              <a:gd name="T20" fmla="*/ 2147483647 w 342"/>
              <a:gd name="T21" fmla="*/ 2147483647 h 441"/>
              <a:gd name="T22" fmla="*/ 2147483647 w 342"/>
              <a:gd name="T23" fmla="*/ 2147483647 h 441"/>
              <a:gd name="T24" fmla="*/ 2147483647 w 342"/>
              <a:gd name="T25" fmla="*/ 2147483647 h 441"/>
              <a:gd name="T26" fmla="*/ 2147483647 w 342"/>
              <a:gd name="T27" fmla="*/ 2147483647 h 441"/>
              <a:gd name="T28" fmla="*/ 2147483647 w 342"/>
              <a:gd name="T29" fmla="*/ 2147483647 h 441"/>
              <a:gd name="T30" fmla="*/ 2147483647 w 342"/>
              <a:gd name="T31" fmla="*/ 2147483647 h 441"/>
              <a:gd name="T32" fmla="*/ 2147483647 w 342"/>
              <a:gd name="T33" fmla="*/ 2147483647 h 441"/>
              <a:gd name="T34" fmla="*/ 2147483647 w 342"/>
              <a:gd name="T35" fmla="*/ 2147483647 h 441"/>
              <a:gd name="T36" fmla="*/ 2147483647 w 342"/>
              <a:gd name="T37" fmla="*/ 2147483647 h 441"/>
              <a:gd name="T38" fmla="*/ 2147483647 w 342"/>
              <a:gd name="T39" fmla="*/ 2147483647 h 441"/>
              <a:gd name="T40" fmla="*/ 0 w 342"/>
              <a:gd name="T41" fmla="*/ 2147483647 h 441"/>
              <a:gd name="T42" fmla="*/ 2147483647 w 342"/>
              <a:gd name="T43" fmla="*/ 2147483647 h 441"/>
              <a:gd name="T44" fmla="*/ 2147483647 w 342"/>
              <a:gd name="T45" fmla="*/ 2147483647 h 441"/>
              <a:gd name="T46" fmla="*/ 2147483647 w 342"/>
              <a:gd name="T47" fmla="*/ 2147483647 h 441"/>
              <a:gd name="T48" fmla="*/ 2147483647 w 342"/>
              <a:gd name="T49" fmla="*/ 2147483647 h 441"/>
              <a:gd name="T50" fmla="*/ 2147483647 w 342"/>
              <a:gd name="T51" fmla="*/ 2147483647 h 441"/>
              <a:gd name="T52" fmla="*/ 2147483647 w 342"/>
              <a:gd name="T53" fmla="*/ 2147483647 h 441"/>
              <a:gd name="T54" fmla="*/ 2147483647 w 342"/>
              <a:gd name="T55" fmla="*/ 2147483647 h 441"/>
              <a:gd name="T56" fmla="*/ 2147483647 w 342"/>
              <a:gd name="T57" fmla="*/ 2147483647 h 441"/>
              <a:gd name="T58" fmla="*/ 2147483647 w 342"/>
              <a:gd name="T59" fmla="*/ 2147483647 h 441"/>
              <a:gd name="T60" fmla="*/ 2147483647 w 342"/>
              <a:gd name="T61" fmla="*/ 2147483647 h 441"/>
              <a:gd name="T62" fmla="*/ 2147483647 w 342"/>
              <a:gd name="T63" fmla="*/ 2147483647 h 441"/>
              <a:gd name="T64" fmla="*/ 2147483647 w 342"/>
              <a:gd name="T65" fmla="*/ 0 h 441"/>
              <a:gd name="T66" fmla="*/ 2147483647 w 342"/>
              <a:gd name="T67" fmla="*/ 0 h 4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2"/>
              <a:gd name="T103" fmla="*/ 0 h 441"/>
              <a:gd name="T104" fmla="*/ 342 w 342"/>
              <a:gd name="T105" fmla="*/ 441 h 4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2" h="441">
                <a:moveTo>
                  <a:pt x="94" y="0"/>
                </a:moveTo>
                <a:lnTo>
                  <a:pt x="214" y="7"/>
                </a:lnTo>
                <a:lnTo>
                  <a:pt x="236" y="7"/>
                </a:lnTo>
                <a:lnTo>
                  <a:pt x="255" y="22"/>
                </a:lnTo>
                <a:lnTo>
                  <a:pt x="298" y="58"/>
                </a:lnTo>
                <a:lnTo>
                  <a:pt x="318" y="65"/>
                </a:lnTo>
                <a:lnTo>
                  <a:pt x="336" y="81"/>
                </a:lnTo>
                <a:lnTo>
                  <a:pt x="342" y="96"/>
                </a:lnTo>
                <a:lnTo>
                  <a:pt x="314" y="142"/>
                </a:lnTo>
                <a:lnTo>
                  <a:pt x="268" y="193"/>
                </a:lnTo>
                <a:lnTo>
                  <a:pt x="255" y="236"/>
                </a:lnTo>
                <a:lnTo>
                  <a:pt x="255" y="305"/>
                </a:lnTo>
                <a:lnTo>
                  <a:pt x="236" y="371"/>
                </a:lnTo>
                <a:lnTo>
                  <a:pt x="194" y="441"/>
                </a:lnTo>
                <a:lnTo>
                  <a:pt x="171" y="441"/>
                </a:lnTo>
                <a:lnTo>
                  <a:pt x="148" y="411"/>
                </a:lnTo>
                <a:lnTo>
                  <a:pt x="116" y="387"/>
                </a:lnTo>
                <a:lnTo>
                  <a:pt x="94" y="395"/>
                </a:lnTo>
                <a:lnTo>
                  <a:pt x="54" y="417"/>
                </a:lnTo>
                <a:lnTo>
                  <a:pt x="23" y="430"/>
                </a:lnTo>
                <a:lnTo>
                  <a:pt x="0" y="414"/>
                </a:lnTo>
                <a:lnTo>
                  <a:pt x="16" y="368"/>
                </a:lnTo>
                <a:lnTo>
                  <a:pt x="54" y="305"/>
                </a:lnTo>
                <a:lnTo>
                  <a:pt x="77" y="275"/>
                </a:lnTo>
                <a:lnTo>
                  <a:pt x="81" y="236"/>
                </a:lnTo>
                <a:lnTo>
                  <a:pt x="62" y="205"/>
                </a:lnTo>
                <a:lnTo>
                  <a:pt x="39" y="162"/>
                </a:lnTo>
                <a:lnTo>
                  <a:pt x="31" y="139"/>
                </a:lnTo>
                <a:lnTo>
                  <a:pt x="28" y="120"/>
                </a:lnTo>
                <a:lnTo>
                  <a:pt x="28" y="100"/>
                </a:lnTo>
                <a:lnTo>
                  <a:pt x="35" y="81"/>
                </a:lnTo>
                <a:lnTo>
                  <a:pt x="62" y="26"/>
                </a:lnTo>
                <a:lnTo>
                  <a:pt x="81" y="0"/>
                </a:lnTo>
                <a:lnTo>
                  <a:pt x="94"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4" name="Freeform 82">
            <a:extLst>
              <a:ext uri="{FF2B5EF4-FFF2-40B4-BE49-F238E27FC236}">
                <a16:creationId xmlns:a16="http://schemas.microsoft.com/office/drawing/2014/main" id="{8152AAA4-ADB2-493D-BB72-92FFC033D008}"/>
              </a:ext>
            </a:extLst>
          </p:cNvPr>
          <p:cNvSpPr>
            <a:spLocks/>
          </p:cNvSpPr>
          <p:nvPr/>
        </p:nvSpPr>
        <p:spPr bwMode="auto">
          <a:xfrm>
            <a:off x="9808397" y="5114918"/>
            <a:ext cx="329126" cy="262292"/>
          </a:xfrm>
          <a:custGeom>
            <a:avLst/>
            <a:gdLst>
              <a:gd name="T0" fmla="*/ 0 w 512"/>
              <a:gd name="T1" fmla="*/ 2147483647 h 433"/>
              <a:gd name="T2" fmla="*/ 2147483647 w 512"/>
              <a:gd name="T3" fmla="*/ 2147483647 h 433"/>
              <a:gd name="T4" fmla="*/ 2147483647 w 512"/>
              <a:gd name="T5" fmla="*/ 2147483647 h 433"/>
              <a:gd name="T6" fmla="*/ 2147483647 w 512"/>
              <a:gd name="T7" fmla="*/ 2147483647 h 433"/>
              <a:gd name="T8" fmla="*/ 2147483647 w 512"/>
              <a:gd name="T9" fmla="*/ 2147483647 h 433"/>
              <a:gd name="T10" fmla="*/ 2147483647 w 512"/>
              <a:gd name="T11" fmla="*/ 2147483647 h 433"/>
              <a:gd name="T12" fmla="*/ 2147483647 w 512"/>
              <a:gd name="T13" fmla="*/ 2147483647 h 433"/>
              <a:gd name="T14" fmla="*/ 2147483647 w 512"/>
              <a:gd name="T15" fmla="*/ 2147483647 h 433"/>
              <a:gd name="T16" fmla="*/ 2147483647 w 512"/>
              <a:gd name="T17" fmla="*/ 2147483647 h 433"/>
              <a:gd name="T18" fmla="*/ 2147483647 w 512"/>
              <a:gd name="T19" fmla="*/ 2147483647 h 433"/>
              <a:gd name="T20" fmla="*/ 2147483647 w 512"/>
              <a:gd name="T21" fmla="*/ 2147483647 h 433"/>
              <a:gd name="T22" fmla="*/ 2147483647 w 512"/>
              <a:gd name="T23" fmla="*/ 2147483647 h 433"/>
              <a:gd name="T24" fmla="*/ 2147483647 w 512"/>
              <a:gd name="T25" fmla="*/ 2147483647 h 433"/>
              <a:gd name="T26" fmla="*/ 2147483647 w 512"/>
              <a:gd name="T27" fmla="*/ 2147483647 h 433"/>
              <a:gd name="T28" fmla="*/ 2147483647 w 512"/>
              <a:gd name="T29" fmla="*/ 2147483647 h 433"/>
              <a:gd name="T30" fmla="*/ 2147483647 w 512"/>
              <a:gd name="T31" fmla="*/ 2147483647 h 433"/>
              <a:gd name="T32" fmla="*/ 2147483647 w 512"/>
              <a:gd name="T33" fmla="*/ 2147483647 h 433"/>
              <a:gd name="T34" fmla="*/ 2147483647 w 512"/>
              <a:gd name="T35" fmla="*/ 2147483647 h 433"/>
              <a:gd name="T36" fmla="*/ 2147483647 w 512"/>
              <a:gd name="T37" fmla="*/ 2147483647 h 433"/>
              <a:gd name="T38" fmla="*/ 2147483647 w 512"/>
              <a:gd name="T39" fmla="*/ 2147483647 h 433"/>
              <a:gd name="T40" fmla="*/ 2147483647 w 512"/>
              <a:gd name="T41" fmla="*/ 2147483647 h 433"/>
              <a:gd name="T42" fmla="*/ 2147483647 w 512"/>
              <a:gd name="T43" fmla="*/ 2147483647 h 433"/>
              <a:gd name="T44" fmla="*/ 2147483647 w 512"/>
              <a:gd name="T45" fmla="*/ 2147483647 h 433"/>
              <a:gd name="T46" fmla="*/ 2147483647 w 512"/>
              <a:gd name="T47" fmla="*/ 2147483647 h 433"/>
              <a:gd name="T48" fmla="*/ 2147483647 w 512"/>
              <a:gd name="T49" fmla="*/ 0 h 433"/>
              <a:gd name="T50" fmla="*/ 2147483647 w 512"/>
              <a:gd name="T51" fmla="*/ 2147483647 h 433"/>
              <a:gd name="T52" fmla="*/ 2147483647 w 512"/>
              <a:gd name="T53" fmla="*/ 2147483647 h 433"/>
              <a:gd name="T54" fmla="*/ 2147483647 w 512"/>
              <a:gd name="T55" fmla="*/ 2147483647 h 433"/>
              <a:gd name="T56" fmla="*/ 2147483647 w 512"/>
              <a:gd name="T57" fmla="*/ 2147483647 h 433"/>
              <a:gd name="T58" fmla="*/ 2147483647 w 512"/>
              <a:gd name="T59" fmla="*/ 2147483647 h 433"/>
              <a:gd name="T60" fmla="*/ 2147483647 w 512"/>
              <a:gd name="T61" fmla="*/ 2147483647 h 433"/>
              <a:gd name="T62" fmla="*/ 0 w 512"/>
              <a:gd name="T63" fmla="*/ 2147483647 h 433"/>
              <a:gd name="T64" fmla="*/ 2147483647 w 512"/>
              <a:gd name="T65" fmla="*/ 2147483647 h 433"/>
              <a:gd name="T66" fmla="*/ 2147483647 w 512"/>
              <a:gd name="T67" fmla="*/ 2147483647 h 433"/>
              <a:gd name="T68" fmla="*/ 2147483647 w 512"/>
              <a:gd name="T69" fmla="*/ 2147483647 h 433"/>
              <a:gd name="T70" fmla="*/ 0 w 512"/>
              <a:gd name="T71" fmla="*/ 2147483647 h 4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2"/>
              <a:gd name="T109" fmla="*/ 0 h 433"/>
              <a:gd name="T110" fmla="*/ 512 w 512"/>
              <a:gd name="T111" fmla="*/ 433 h 4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2" h="433">
                <a:moveTo>
                  <a:pt x="0" y="403"/>
                </a:moveTo>
                <a:lnTo>
                  <a:pt x="8" y="400"/>
                </a:lnTo>
                <a:lnTo>
                  <a:pt x="32" y="400"/>
                </a:lnTo>
                <a:lnTo>
                  <a:pt x="70" y="410"/>
                </a:lnTo>
                <a:lnTo>
                  <a:pt x="112" y="414"/>
                </a:lnTo>
                <a:lnTo>
                  <a:pt x="152" y="423"/>
                </a:lnTo>
                <a:lnTo>
                  <a:pt x="233" y="430"/>
                </a:lnTo>
                <a:lnTo>
                  <a:pt x="280" y="433"/>
                </a:lnTo>
                <a:lnTo>
                  <a:pt x="338" y="430"/>
                </a:lnTo>
                <a:lnTo>
                  <a:pt x="396" y="410"/>
                </a:lnTo>
                <a:lnTo>
                  <a:pt x="443" y="387"/>
                </a:lnTo>
                <a:lnTo>
                  <a:pt x="482" y="364"/>
                </a:lnTo>
                <a:lnTo>
                  <a:pt x="512" y="344"/>
                </a:lnTo>
                <a:lnTo>
                  <a:pt x="482" y="265"/>
                </a:lnTo>
                <a:lnTo>
                  <a:pt x="488" y="206"/>
                </a:lnTo>
                <a:lnTo>
                  <a:pt x="478" y="179"/>
                </a:lnTo>
                <a:lnTo>
                  <a:pt x="440" y="179"/>
                </a:lnTo>
                <a:lnTo>
                  <a:pt x="424" y="159"/>
                </a:lnTo>
                <a:lnTo>
                  <a:pt x="416" y="128"/>
                </a:lnTo>
                <a:lnTo>
                  <a:pt x="388" y="93"/>
                </a:lnTo>
                <a:lnTo>
                  <a:pt x="345" y="72"/>
                </a:lnTo>
                <a:lnTo>
                  <a:pt x="284" y="72"/>
                </a:lnTo>
                <a:lnTo>
                  <a:pt x="256" y="57"/>
                </a:lnTo>
                <a:lnTo>
                  <a:pt x="222" y="11"/>
                </a:lnTo>
                <a:lnTo>
                  <a:pt x="187" y="0"/>
                </a:lnTo>
                <a:lnTo>
                  <a:pt x="97" y="4"/>
                </a:lnTo>
                <a:lnTo>
                  <a:pt x="109" y="4"/>
                </a:lnTo>
                <a:lnTo>
                  <a:pt x="58" y="97"/>
                </a:lnTo>
                <a:lnTo>
                  <a:pt x="43" y="179"/>
                </a:lnTo>
                <a:lnTo>
                  <a:pt x="55" y="252"/>
                </a:lnTo>
                <a:lnTo>
                  <a:pt x="35" y="272"/>
                </a:lnTo>
                <a:lnTo>
                  <a:pt x="0" y="272"/>
                </a:lnTo>
                <a:lnTo>
                  <a:pt x="15" y="299"/>
                </a:lnTo>
                <a:lnTo>
                  <a:pt x="20" y="353"/>
                </a:lnTo>
                <a:lnTo>
                  <a:pt x="5" y="403"/>
                </a:lnTo>
                <a:lnTo>
                  <a:pt x="0" y="403"/>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5" name="Freeform 83">
            <a:extLst>
              <a:ext uri="{FF2B5EF4-FFF2-40B4-BE49-F238E27FC236}">
                <a16:creationId xmlns:a16="http://schemas.microsoft.com/office/drawing/2014/main" id="{CA5D2502-FDDE-4F8C-8D8C-86BD4CC54D16}"/>
              </a:ext>
            </a:extLst>
          </p:cNvPr>
          <p:cNvSpPr>
            <a:spLocks/>
          </p:cNvSpPr>
          <p:nvPr/>
        </p:nvSpPr>
        <p:spPr bwMode="auto">
          <a:xfrm>
            <a:off x="9808397" y="5114918"/>
            <a:ext cx="329126" cy="262292"/>
          </a:xfrm>
          <a:custGeom>
            <a:avLst/>
            <a:gdLst>
              <a:gd name="T0" fmla="*/ 0 w 512"/>
              <a:gd name="T1" fmla="*/ 2147483647 h 433"/>
              <a:gd name="T2" fmla="*/ 2147483647 w 512"/>
              <a:gd name="T3" fmla="*/ 2147483647 h 433"/>
              <a:gd name="T4" fmla="*/ 2147483647 w 512"/>
              <a:gd name="T5" fmla="*/ 2147483647 h 433"/>
              <a:gd name="T6" fmla="*/ 2147483647 w 512"/>
              <a:gd name="T7" fmla="*/ 2147483647 h 433"/>
              <a:gd name="T8" fmla="*/ 2147483647 w 512"/>
              <a:gd name="T9" fmla="*/ 2147483647 h 433"/>
              <a:gd name="T10" fmla="*/ 2147483647 w 512"/>
              <a:gd name="T11" fmla="*/ 2147483647 h 433"/>
              <a:gd name="T12" fmla="*/ 2147483647 w 512"/>
              <a:gd name="T13" fmla="*/ 2147483647 h 433"/>
              <a:gd name="T14" fmla="*/ 2147483647 w 512"/>
              <a:gd name="T15" fmla="*/ 2147483647 h 433"/>
              <a:gd name="T16" fmla="*/ 2147483647 w 512"/>
              <a:gd name="T17" fmla="*/ 2147483647 h 433"/>
              <a:gd name="T18" fmla="*/ 2147483647 w 512"/>
              <a:gd name="T19" fmla="*/ 2147483647 h 433"/>
              <a:gd name="T20" fmla="*/ 2147483647 w 512"/>
              <a:gd name="T21" fmla="*/ 2147483647 h 433"/>
              <a:gd name="T22" fmla="*/ 2147483647 w 512"/>
              <a:gd name="T23" fmla="*/ 2147483647 h 433"/>
              <a:gd name="T24" fmla="*/ 2147483647 w 512"/>
              <a:gd name="T25" fmla="*/ 2147483647 h 433"/>
              <a:gd name="T26" fmla="*/ 2147483647 w 512"/>
              <a:gd name="T27" fmla="*/ 2147483647 h 433"/>
              <a:gd name="T28" fmla="*/ 2147483647 w 512"/>
              <a:gd name="T29" fmla="*/ 2147483647 h 433"/>
              <a:gd name="T30" fmla="*/ 2147483647 w 512"/>
              <a:gd name="T31" fmla="*/ 2147483647 h 433"/>
              <a:gd name="T32" fmla="*/ 2147483647 w 512"/>
              <a:gd name="T33" fmla="*/ 2147483647 h 433"/>
              <a:gd name="T34" fmla="*/ 2147483647 w 512"/>
              <a:gd name="T35" fmla="*/ 2147483647 h 433"/>
              <a:gd name="T36" fmla="*/ 2147483647 w 512"/>
              <a:gd name="T37" fmla="*/ 2147483647 h 433"/>
              <a:gd name="T38" fmla="*/ 2147483647 w 512"/>
              <a:gd name="T39" fmla="*/ 2147483647 h 433"/>
              <a:gd name="T40" fmla="*/ 2147483647 w 512"/>
              <a:gd name="T41" fmla="*/ 2147483647 h 433"/>
              <a:gd name="T42" fmla="*/ 2147483647 w 512"/>
              <a:gd name="T43" fmla="*/ 2147483647 h 433"/>
              <a:gd name="T44" fmla="*/ 2147483647 w 512"/>
              <a:gd name="T45" fmla="*/ 2147483647 h 433"/>
              <a:gd name="T46" fmla="*/ 2147483647 w 512"/>
              <a:gd name="T47" fmla="*/ 2147483647 h 433"/>
              <a:gd name="T48" fmla="*/ 2147483647 w 512"/>
              <a:gd name="T49" fmla="*/ 0 h 433"/>
              <a:gd name="T50" fmla="*/ 2147483647 w 512"/>
              <a:gd name="T51" fmla="*/ 2147483647 h 433"/>
              <a:gd name="T52" fmla="*/ 2147483647 w 512"/>
              <a:gd name="T53" fmla="*/ 2147483647 h 433"/>
              <a:gd name="T54" fmla="*/ 2147483647 w 512"/>
              <a:gd name="T55" fmla="*/ 2147483647 h 433"/>
              <a:gd name="T56" fmla="*/ 2147483647 w 512"/>
              <a:gd name="T57" fmla="*/ 2147483647 h 433"/>
              <a:gd name="T58" fmla="*/ 2147483647 w 512"/>
              <a:gd name="T59" fmla="*/ 2147483647 h 433"/>
              <a:gd name="T60" fmla="*/ 2147483647 w 512"/>
              <a:gd name="T61" fmla="*/ 2147483647 h 433"/>
              <a:gd name="T62" fmla="*/ 0 w 512"/>
              <a:gd name="T63" fmla="*/ 2147483647 h 433"/>
              <a:gd name="T64" fmla="*/ 2147483647 w 512"/>
              <a:gd name="T65" fmla="*/ 2147483647 h 433"/>
              <a:gd name="T66" fmla="*/ 2147483647 w 512"/>
              <a:gd name="T67" fmla="*/ 2147483647 h 433"/>
              <a:gd name="T68" fmla="*/ 2147483647 w 512"/>
              <a:gd name="T69" fmla="*/ 2147483647 h 433"/>
              <a:gd name="T70" fmla="*/ 0 w 512"/>
              <a:gd name="T71" fmla="*/ 2147483647 h 4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2"/>
              <a:gd name="T109" fmla="*/ 0 h 433"/>
              <a:gd name="T110" fmla="*/ 512 w 512"/>
              <a:gd name="T111" fmla="*/ 433 h 4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2" h="433">
                <a:moveTo>
                  <a:pt x="0" y="403"/>
                </a:moveTo>
                <a:lnTo>
                  <a:pt x="8" y="400"/>
                </a:lnTo>
                <a:lnTo>
                  <a:pt x="32" y="400"/>
                </a:lnTo>
                <a:lnTo>
                  <a:pt x="70" y="410"/>
                </a:lnTo>
                <a:lnTo>
                  <a:pt x="112" y="414"/>
                </a:lnTo>
                <a:lnTo>
                  <a:pt x="152" y="423"/>
                </a:lnTo>
                <a:lnTo>
                  <a:pt x="233" y="430"/>
                </a:lnTo>
                <a:lnTo>
                  <a:pt x="280" y="433"/>
                </a:lnTo>
                <a:lnTo>
                  <a:pt x="338" y="430"/>
                </a:lnTo>
                <a:lnTo>
                  <a:pt x="396" y="410"/>
                </a:lnTo>
                <a:lnTo>
                  <a:pt x="443" y="387"/>
                </a:lnTo>
                <a:lnTo>
                  <a:pt x="482" y="364"/>
                </a:lnTo>
                <a:lnTo>
                  <a:pt x="512" y="344"/>
                </a:lnTo>
                <a:lnTo>
                  <a:pt x="482" y="265"/>
                </a:lnTo>
                <a:lnTo>
                  <a:pt x="488" y="206"/>
                </a:lnTo>
                <a:lnTo>
                  <a:pt x="478" y="179"/>
                </a:lnTo>
                <a:lnTo>
                  <a:pt x="440" y="179"/>
                </a:lnTo>
                <a:lnTo>
                  <a:pt x="424" y="159"/>
                </a:lnTo>
                <a:lnTo>
                  <a:pt x="416" y="128"/>
                </a:lnTo>
                <a:lnTo>
                  <a:pt x="388" y="93"/>
                </a:lnTo>
                <a:lnTo>
                  <a:pt x="345" y="72"/>
                </a:lnTo>
                <a:lnTo>
                  <a:pt x="284" y="72"/>
                </a:lnTo>
                <a:lnTo>
                  <a:pt x="256" y="57"/>
                </a:lnTo>
                <a:lnTo>
                  <a:pt x="222" y="11"/>
                </a:lnTo>
                <a:lnTo>
                  <a:pt x="187" y="0"/>
                </a:lnTo>
                <a:lnTo>
                  <a:pt x="97" y="4"/>
                </a:lnTo>
                <a:lnTo>
                  <a:pt x="109" y="4"/>
                </a:lnTo>
                <a:lnTo>
                  <a:pt x="58" y="97"/>
                </a:lnTo>
                <a:lnTo>
                  <a:pt x="43" y="179"/>
                </a:lnTo>
                <a:lnTo>
                  <a:pt x="55" y="252"/>
                </a:lnTo>
                <a:lnTo>
                  <a:pt x="35" y="272"/>
                </a:lnTo>
                <a:lnTo>
                  <a:pt x="0" y="272"/>
                </a:lnTo>
                <a:lnTo>
                  <a:pt x="15" y="299"/>
                </a:lnTo>
                <a:lnTo>
                  <a:pt x="20" y="353"/>
                </a:lnTo>
                <a:lnTo>
                  <a:pt x="5" y="403"/>
                </a:lnTo>
                <a:lnTo>
                  <a:pt x="0" y="403"/>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6" name="Freeform 84">
            <a:extLst>
              <a:ext uri="{FF2B5EF4-FFF2-40B4-BE49-F238E27FC236}">
                <a16:creationId xmlns:a16="http://schemas.microsoft.com/office/drawing/2014/main" id="{87E10A90-5FCB-467F-84F5-B4F4AC52E60E}"/>
              </a:ext>
            </a:extLst>
          </p:cNvPr>
          <p:cNvSpPr>
            <a:spLocks/>
          </p:cNvSpPr>
          <p:nvPr/>
        </p:nvSpPr>
        <p:spPr bwMode="auto">
          <a:xfrm>
            <a:off x="9587643" y="4489452"/>
            <a:ext cx="485662" cy="460019"/>
          </a:xfrm>
          <a:custGeom>
            <a:avLst/>
            <a:gdLst>
              <a:gd name="T0" fmla="*/ 2147483647 w 755"/>
              <a:gd name="T1" fmla="*/ 2147483647 h 760"/>
              <a:gd name="T2" fmla="*/ 2147483647 w 755"/>
              <a:gd name="T3" fmla="*/ 2147483647 h 760"/>
              <a:gd name="T4" fmla="*/ 2147483647 w 755"/>
              <a:gd name="T5" fmla="*/ 2147483647 h 760"/>
              <a:gd name="T6" fmla="*/ 2147483647 w 755"/>
              <a:gd name="T7" fmla="*/ 2147483647 h 760"/>
              <a:gd name="T8" fmla="*/ 2147483647 w 755"/>
              <a:gd name="T9" fmla="*/ 2147483647 h 760"/>
              <a:gd name="T10" fmla="*/ 2147483647 w 755"/>
              <a:gd name="T11" fmla="*/ 2147483647 h 760"/>
              <a:gd name="T12" fmla="*/ 2147483647 w 755"/>
              <a:gd name="T13" fmla="*/ 2147483647 h 760"/>
              <a:gd name="T14" fmla="*/ 2147483647 w 755"/>
              <a:gd name="T15" fmla="*/ 2147483647 h 760"/>
              <a:gd name="T16" fmla="*/ 2147483647 w 755"/>
              <a:gd name="T17" fmla="*/ 2147483647 h 760"/>
              <a:gd name="T18" fmla="*/ 2147483647 w 755"/>
              <a:gd name="T19" fmla="*/ 2147483647 h 760"/>
              <a:gd name="T20" fmla="*/ 2147483647 w 755"/>
              <a:gd name="T21" fmla="*/ 2147483647 h 760"/>
              <a:gd name="T22" fmla="*/ 2147483647 w 755"/>
              <a:gd name="T23" fmla="*/ 2147483647 h 760"/>
              <a:gd name="T24" fmla="*/ 2147483647 w 755"/>
              <a:gd name="T25" fmla="*/ 2147483647 h 760"/>
              <a:gd name="T26" fmla="*/ 2147483647 w 755"/>
              <a:gd name="T27" fmla="*/ 2147483647 h 760"/>
              <a:gd name="T28" fmla="*/ 2147483647 w 755"/>
              <a:gd name="T29" fmla="*/ 2147483647 h 760"/>
              <a:gd name="T30" fmla="*/ 2147483647 w 755"/>
              <a:gd name="T31" fmla="*/ 2147483647 h 760"/>
              <a:gd name="T32" fmla="*/ 2147483647 w 755"/>
              <a:gd name="T33" fmla="*/ 2147483647 h 760"/>
              <a:gd name="T34" fmla="*/ 2147483647 w 755"/>
              <a:gd name="T35" fmla="*/ 2147483647 h 760"/>
              <a:gd name="T36" fmla="*/ 2147483647 w 755"/>
              <a:gd name="T37" fmla="*/ 2147483647 h 760"/>
              <a:gd name="T38" fmla="*/ 2147483647 w 755"/>
              <a:gd name="T39" fmla="*/ 2147483647 h 760"/>
              <a:gd name="T40" fmla="*/ 2147483647 w 755"/>
              <a:gd name="T41" fmla="*/ 2147483647 h 760"/>
              <a:gd name="T42" fmla="*/ 2147483647 w 755"/>
              <a:gd name="T43" fmla="*/ 2147483647 h 760"/>
              <a:gd name="T44" fmla="*/ 2147483647 w 755"/>
              <a:gd name="T45" fmla="*/ 2147483647 h 760"/>
              <a:gd name="T46" fmla="*/ 2147483647 w 755"/>
              <a:gd name="T47" fmla="*/ 2147483647 h 760"/>
              <a:gd name="T48" fmla="*/ 0 w 755"/>
              <a:gd name="T49" fmla="*/ 2147483647 h 760"/>
              <a:gd name="T50" fmla="*/ 0 w 755"/>
              <a:gd name="T51" fmla="*/ 2147483647 h 760"/>
              <a:gd name="T52" fmla="*/ 2147483647 w 755"/>
              <a:gd name="T53" fmla="*/ 2147483647 h 760"/>
              <a:gd name="T54" fmla="*/ 2147483647 w 755"/>
              <a:gd name="T55" fmla="*/ 2147483647 h 760"/>
              <a:gd name="T56" fmla="*/ 2147483647 w 755"/>
              <a:gd name="T57" fmla="*/ 2147483647 h 760"/>
              <a:gd name="T58" fmla="*/ 2147483647 w 755"/>
              <a:gd name="T59" fmla="*/ 2147483647 h 760"/>
              <a:gd name="T60" fmla="*/ 2147483647 w 755"/>
              <a:gd name="T61" fmla="*/ 2147483647 h 760"/>
              <a:gd name="T62" fmla="*/ 2147483647 w 755"/>
              <a:gd name="T63" fmla="*/ 0 h 760"/>
              <a:gd name="T64" fmla="*/ 2147483647 w 755"/>
              <a:gd name="T65" fmla="*/ 2147483647 h 760"/>
              <a:gd name="T66" fmla="*/ 2147483647 w 755"/>
              <a:gd name="T67" fmla="*/ 2147483647 h 760"/>
              <a:gd name="T68" fmla="*/ 2147483647 w 755"/>
              <a:gd name="T69" fmla="*/ 2147483647 h 760"/>
              <a:gd name="T70" fmla="*/ 2147483647 w 755"/>
              <a:gd name="T71" fmla="*/ 2147483647 h 760"/>
              <a:gd name="T72" fmla="*/ 2147483647 w 755"/>
              <a:gd name="T73" fmla="*/ 2147483647 h 760"/>
              <a:gd name="T74" fmla="*/ 2147483647 w 755"/>
              <a:gd name="T75" fmla="*/ 2147483647 h 760"/>
              <a:gd name="T76" fmla="*/ 2147483647 w 755"/>
              <a:gd name="T77" fmla="*/ 2147483647 h 760"/>
              <a:gd name="T78" fmla="*/ 2147483647 w 755"/>
              <a:gd name="T79" fmla="*/ 2147483647 h 760"/>
              <a:gd name="T80" fmla="*/ 2147483647 w 755"/>
              <a:gd name="T81" fmla="*/ 2147483647 h 760"/>
              <a:gd name="T82" fmla="*/ 2147483647 w 755"/>
              <a:gd name="T83" fmla="*/ 2147483647 h 760"/>
              <a:gd name="T84" fmla="*/ 2147483647 w 755"/>
              <a:gd name="T85" fmla="*/ 2147483647 h 760"/>
              <a:gd name="T86" fmla="*/ 2147483647 w 755"/>
              <a:gd name="T87" fmla="*/ 2147483647 h 760"/>
              <a:gd name="T88" fmla="*/ 2147483647 w 755"/>
              <a:gd name="T89" fmla="*/ 2147483647 h 760"/>
              <a:gd name="T90" fmla="*/ 2147483647 w 755"/>
              <a:gd name="T91" fmla="*/ 2147483647 h 760"/>
              <a:gd name="T92" fmla="*/ 2147483647 w 755"/>
              <a:gd name="T93" fmla="*/ 2147483647 h 760"/>
              <a:gd name="T94" fmla="*/ 2147483647 w 755"/>
              <a:gd name="T95" fmla="*/ 2147483647 h 760"/>
              <a:gd name="T96" fmla="*/ 2147483647 w 755"/>
              <a:gd name="T97" fmla="*/ 2147483647 h 760"/>
              <a:gd name="T98" fmla="*/ 2147483647 w 755"/>
              <a:gd name="T99" fmla="*/ 2147483647 h 760"/>
              <a:gd name="T100" fmla="*/ 2147483647 w 755"/>
              <a:gd name="T101" fmla="*/ 2147483647 h 760"/>
              <a:gd name="T102" fmla="*/ 2147483647 w 755"/>
              <a:gd name="T103" fmla="*/ 2147483647 h 760"/>
              <a:gd name="T104" fmla="*/ 2147483647 w 755"/>
              <a:gd name="T105" fmla="*/ 2147483647 h 760"/>
              <a:gd name="T106" fmla="*/ 2147483647 w 755"/>
              <a:gd name="T107" fmla="*/ 2147483647 h 760"/>
              <a:gd name="T108" fmla="*/ 2147483647 w 755"/>
              <a:gd name="T109" fmla="*/ 2147483647 h 760"/>
              <a:gd name="T110" fmla="*/ 2147483647 w 755"/>
              <a:gd name="T111" fmla="*/ 2147483647 h 760"/>
              <a:gd name="T112" fmla="*/ 2147483647 w 755"/>
              <a:gd name="T113" fmla="*/ 2147483647 h 760"/>
              <a:gd name="T114" fmla="*/ 2147483647 w 755"/>
              <a:gd name="T115" fmla="*/ 2147483647 h 7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5"/>
              <a:gd name="T175" fmla="*/ 0 h 760"/>
              <a:gd name="T176" fmla="*/ 755 w 755"/>
              <a:gd name="T177" fmla="*/ 760 h 7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5" h="760">
                <a:moveTo>
                  <a:pt x="721" y="578"/>
                </a:moveTo>
                <a:lnTo>
                  <a:pt x="709" y="612"/>
                </a:lnTo>
                <a:lnTo>
                  <a:pt x="713" y="693"/>
                </a:lnTo>
                <a:lnTo>
                  <a:pt x="702" y="709"/>
                </a:lnTo>
                <a:lnTo>
                  <a:pt x="608" y="733"/>
                </a:lnTo>
                <a:lnTo>
                  <a:pt x="566" y="760"/>
                </a:lnTo>
                <a:lnTo>
                  <a:pt x="527" y="760"/>
                </a:lnTo>
                <a:lnTo>
                  <a:pt x="465" y="752"/>
                </a:lnTo>
                <a:lnTo>
                  <a:pt x="364" y="756"/>
                </a:lnTo>
                <a:lnTo>
                  <a:pt x="364" y="718"/>
                </a:lnTo>
                <a:lnTo>
                  <a:pt x="384" y="678"/>
                </a:lnTo>
                <a:lnTo>
                  <a:pt x="438" y="601"/>
                </a:lnTo>
                <a:lnTo>
                  <a:pt x="433" y="563"/>
                </a:lnTo>
                <a:lnTo>
                  <a:pt x="402" y="535"/>
                </a:lnTo>
                <a:lnTo>
                  <a:pt x="306" y="528"/>
                </a:lnTo>
                <a:lnTo>
                  <a:pt x="255" y="504"/>
                </a:lnTo>
                <a:lnTo>
                  <a:pt x="209" y="453"/>
                </a:lnTo>
                <a:lnTo>
                  <a:pt x="174" y="434"/>
                </a:lnTo>
                <a:lnTo>
                  <a:pt x="112" y="446"/>
                </a:lnTo>
                <a:lnTo>
                  <a:pt x="89" y="426"/>
                </a:lnTo>
                <a:lnTo>
                  <a:pt x="69" y="387"/>
                </a:lnTo>
                <a:lnTo>
                  <a:pt x="31" y="365"/>
                </a:lnTo>
                <a:lnTo>
                  <a:pt x="19" y="342"/>
                </a:lnTo>
                <a:lnTo>
                  <a:pt x="19" y="287"/>
                </a:lnTo>
                <a:lnTo>
                  <a:pt x="0" y="202"/>
                </a:lnTo>
                <a:lnTo>
                  <a:pt x="0" y="174"/>
                </a:lnTo>
                <a:lnTo>
                  <a:pt x="34" y="151"/>
                </a:lnTo>
                <a:lnTo>
                  <a:pt x="50" y="116"/>
                </a:lnTo>
                <a:lnTo>
                  <a:pt x="50" y="38"/>
                </a:lnTo>
                <a:lnTo>
                  <a:pt x="69" y="23"/>
                </a:lnTo>
                <a:lnTo>
                  <a:pt x="163" y="15"/>
                </a:lnTo>
                <a:lnTo>
                  <a:pt x="268" y="0"/>
                </a:lnTo>
                <a:lnTo>
                  <a:pt x="349" y="11"/>
                </a:lnTo>
                <a:lnTo>
                  <a:pt x="407" y="53"/>
                </a:lnTo>
                <a:lnTo>
                  <a:pt x="417" y="131"/>
                </a:lnTo>
                <a:lnTo>
                  <a:pt x="414" y="221"/>
                </a:lnTo>
                <a:lnTo>
                  <a:pt x="433" y="279"/>
                </a:lnTo>
                <a:lnTo>
                  <a:pt x="476" y="299"/>
                </a:lnTo>
                <a:lnTo>
                  <a:pt x="511" y="274"/>
                </a:lnTo>
                <a:lnTo>
                  <a:pt x="562" y="259"/>
                </a:lnTo>
                <a:lnTo>
                  <a:pt x="608" y="256"/>
                </a:lnTo>
                <a:lnTo>
                  <a:pt x="620" y="267"/>
                </a:lnTo>
                <a:lnTo>
                  <a:pt x="631" y="283"/>
                </a:lnTo>
                <a:lnTo>
                  <a:pt x="635" y="299"/>
                </a:lnTo>
                <a:lnTo>
                  <a:pt x="631" y="317"/>
                </a:lnTo>
                <a:lnTo>
                  <a:pt x="624" y="352"/>
                </a:lnTo>
                <a:lnTo>
                  <a:pt x="620" y="365"/>
                </a:lnTo>
                <a:lnTo>
                  <a:pt x="620" y="383"/>
                </a:lnTo>
                <a:lnTo>
                  <a:pt x="628" y="399"/>
                </a:lnTo>
                <a:lnTo>
                  <a:pt x="639" y="407"/>
                </a:lnTo>
                <a:lnTo>
                  <a:pt x="686" y="399"/>
                </a:lnTo>
                <a:lnTo>
                  <a:pt x="697" y="399"/>
                </a:lnTo>
                <a:lnTo>
                  <a:pt x="709" y="399"/>
                </a:lnTo>
                <a:lnTo>
                  <a:pt x="732" y="411"/>
                </a:lnTo>
                <a:lnTo>
                  <a:pt x="752" y="446"/>
                </a:lnTo>
                <a:lnTo>
                  <a:pt x="755" y="485"/>
                </a:lnTo>
                <a:lnTo>
                  <a:pt x="745" y="543"/>
                </a:lnTo>
                <a:lnTo>
                  <a:pt x="721" y="578"/>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7" name="Freeform 85">
            <a:extLst>
              <a:ext uri="{FF2B5EF4-FFF2-40B4-BE49-F238E27FC236}">
                <a16:creationId xmlns:a16="http://schemas.microsoft.com/office/drawing/2014/main" id="{C80C5813-3CEB-48BB-A077-987C43B140F2}"/>
              </a:ext>
            </a:extLst>
          </p:cNvPr>
          <p:cNvSpPr>
            <a:spLocks/>
          </p:cNvSpPr>
          <p:nvPr/>
        </p:nvSpPr>
        <p:spPr bwMode="auto">
          <a:xfrm>
            <a:off x="9075890" y="3950746"/>
            <a:ext cx="808769" cy="803016"/>
          </a:xfrm>
          <a:custGeom>
            <a:avLst/>
            <a:gdLst>
              <a:gd name="T0" fmla="*/ 2147483647 w 1257"/>
              <a:gd name="T1" fmla="*/ 2147483647 h 1326"/>
              <a:gd name="T2" fmla="*/ 2147483647 w 1257"/>
              <a:gd name="T3" fmla="*/ 2147483647 h 1326"/>
              <a:gd name="T4" fmla="*/ 2147483647 w 1257"/>
              <a:gd name="T5" fmla="*/ 2147483647 h 1326"/>
              <a:gd name="T6" fmla="*/ 2147483647 w 1257"/>
              <a:gd name="T7" fmla="*/ 2147483647 h 1326"/>
              <a:gd name="T8" fmla="*/ 2147483647 w 1257"/>
              <a:gd name="T9" fmla="*/ 2147483647 h 1326"/>
              <a:gd name="T10" fmla="*/ 2147483647 w 1257"/>
              <a:gd name="T11" fmla="*/ 2147483647 h 1326"/>
              <a:gd name="T12" fmla="*/ 2147483647 w 1257"/>
              <a:gd name="T13" fmla="*/ 2147483647 h 1326"/>
              <a:gd name="T14" fmla="*/ 2147483647 w 1257"/>
              <a:gd name="T15" fmla="*/ 2147483647 h 1326"/>
              <a:gd name="T16" fmla="*/ 2147483647 w 1257"/>
              <a:gd name="T17" fmla="*/ 2147483647 h 1326"/>
              <a:gd name="T18" fmla="*/ 2147483647 w 1257"/>
              <a:gd name="T19" fmla="*/ 2147483647 h 1326"/>
              <a:gd name="T20" fmla="*/ 2147483647 w 1257"/>
              <a:gd name="T21" fmla="*/ 2147483647 h 1326"/>
              <a:gd name="T22" fmla="*/ 2147483647 w 1257"/>
              <a:gd name="T23" fmla="*/ 2147483647 h 1326"/>
              <a:gd name="T24" fmla="*/ 2147483647 w 1257"/>
              <a:gd name="T25" fmla="*/ 2147483647 h 1326"/>
              <a:gd name="T26" fmla="*/ 2147483647 w 1257"/>
              <a:gd name="T27" fmla="*/ 2147483647 h 1326"/>
              <a:gd name="T28" fmla="*/ 2147483647 w 1257"/>
              <a:gd name="T29" fmla="*/ 2147483647 h 1326"/>
              <a:gd name="T30" fmla="*/ 2147483647 w 1257"/>
              <a:gd name="T31" fmla="*/ 2147483647 h 1326"/>
              <a:gd name="T32" fmla="*/ 2147483647 w 1257"/>
              <a:gd name="T33" fmla="*/ 2147483647 h 1326"/>
              <a:gd name="T34" fmla="*/ 2147483647 w 1257"/>
              <a:gd name="T35" fmla="*/ 0 h 1326"/>
              <a:gd name="T36" fmla="*/ 2147483647 w 1257"/>
              <a:gd name="T37" fmla="*/ 2147483647 h 1326"/>
              <a:gd name="T38" fmla="*/ 2147483647 w 1257"/>
              <a:gd name="T39" fmla="*/ 2147483647 h 1326"/>
              <a:gd name="T40" fmla="*/ 2147483647 w 1257"/>
              <a:gd name="T41" fmla="*/ 2147483647 h 1326"/>
              <a:gd name="T42" fmla="*/ 2147483647 w 1257"/>
              <a:gd name="T43" fmla="*/ 2147483647 h 1326"/>
              <a:gd name="T44" fmla="*/ 2147483647 w 1257"/>
              <a:gd name="T45" fmla="*/ 2147483647 h 1326"/>
              <a:gd name="T46" fmla="*/ 2147483647 w 1257"/>
              <a:gd name="T47" fmla="*/ 2147483647 h 1326"/>
              <a:gd name="T48" fmla="*/ 2147483647 w 1257"/>
              <a:gd name="T49" fmla="*/ 2147483647 h 1326"/>
              <a:gd name="T50" fmla="*/ 0 w 1257"/>
              <a:gd name="T51" fmla="*/ 2147483647 h 1326"/>
              <a:gd name="T52" fmla="*/ 2147483647 w 1257"/>
              <a:gd name="T53" fmla="*/ 2147483647 h 1326"/>
              <a:gd name="T54" fmla="*/ 2147483647 w 1257"/>
              <a:gd name="T55" fmla="*/ 2147483647 h 1326"/>
              <a:gd name="T56" fmla="*/ 2147483647 w 1257"/>
              <a:gd name="T57" fmla="*/ 2147483647 h 1326"/>
              <a:gd name="T58" fmla="*/ 2147483647 w 1257"/>
              <a:gd name="T59" fmla="*/ 2147483647 h 1326"/>
              <a:gd name="T60" fmla="*/ 2147483647 w 1257"/>
              <a:gd name="T61" fmla="*/ 2147483647 h 1326"/>
              <a:gd name="T62" fmla="*/ 2147483647 w 1257"/>
              <a:gd name="T63" fmla="*/ 2147483647 h 1326"/>
              <a:gd name="T64" fmla="*/ 2147483647 w 1257"/>
              <a:gd name="T65" fmla="*/ 2147483647 h 1326"/>
              <a:gd name="T66" fmla="*/ 2147483647 w 1257"/>
              <a:gd name="T67" fmla="*/ 2147483647 h 1326"/>
              <a:gd name="T68" fmla="*/ 2147483647 w 1257"/>
              <a:gd name="T69" fmla="*/ 2147483647 h 1326"/>
              <a:gd name="T70" fmla="*/ 2147483647 w 1257"/>
              <a:gd name="T71" fmla="*/ 2147483647 h 1326"/>
              <a:gd name="T72" fmla="*/ 2147483647 w 1257"/>
              <a:gd name="T73" fmla="*/ 2147483647 h 1326"/>
              <a:gd name="T74" fmla="*/ 2147483647 w 1257"/>
              <a:gd name="T75" fmla="*/ 2147483647 h 1326"/>
              <a:gd name="T76" fmla="*/ 2147483647 w 1257"/>
              <a:gd name="T77" fmla="*/ 2147483647 h 1326"/>
              <a:gd name="T78" fmla="*/ 2147483647 w 1257"/>
              <a:gd name="T79" fmla="*/ 2147483647 h 1326"/>
              <a:gd name="T80" fmla="*/ 2147483647 w 1257"/>
              <a:gd name="T81" fmla="*/ 2147483647 h 1326"/>
              <a:gd name="T82" fmla="*/ 2147483647 w 1257"/>
              <a:gd name="T83" fmla="*/ 2147483647 h 1326"/>
              <a:gd name="T84" fmla="*/ 2147483647 w 1257"/>
              <a:gd name="T85" fmla="*/ 2147483647 h 1326"/>
              <a:gd name="T86" fmla="*/ 2147483647 w 1257"/>
              <a:gd name="T87" fmla="*/ 2147483647 h 1326"/>
              <a:gd name="T88" fmla="*/ 2147483647 w 1257"/>
              <a:gd name="T89" fmla="*/ 2147483647 h 1326"/>
              <a:gd name="T90" fmla="*/ 2147483647 w 1257"/>
              <a:gd name="T91" fmla="*/ 2147483647 h 1326"/>
              <a:gd name="T92" fmla="*/ 2147483647 w 1257"/>
              <a:gd name="T93" fmla="*/ 2147483647 h 1326"/>
              <a:gd name="T94" fmla="*/ 2147483647 w 1257"/>
              <a:gd name="T95" fmla="*/ 2147483647 h 1326"/>
              <a:gd name="T96" fmla="*/ 2147483647 w 1257"/>
              <a:gd name="T97" fmla="*/ 2147483647 h 1326"/>
              <a:gd name="T98" fmla="*/ 2147483647 w 1257"/>
              <a:gd name="T99" fmla="*/ 2147483647 h 1326"/>
              <a:gd name="T100" fmla="*/ 2147483647 w 1257"/>
              <a:gd name="T101" fmla="*/ 2147483647 h 1326"/>
              <a:gd name="T102" fmla="*/ 2147483647 w 1257"/>
              <a:gd name="T103" fmla="*/ 2147483647 h 1326"/>
              <a:gd name="T104" fmla="*/ 2147483647 w 1257"/>
              <a:gd name="T105" fmla="*/ 2147483647 h 1326"/>
              <a:gd name="T106" fmla="*/ 2147483647 w 1257"/>
              <a:gd name="T107" fmla="*/ 2147483647 h 1326"/>
              <a:gd name="T108" fmla="*/ 2147483647 w 1257"/>
              <a:gd name="T109" fmla="*/ 2147483647 h 1326"/>
              <a:gd name="T110" fmla="*/ 2147483647 w 1257"/>
              <a:gd name="T111" fmla="*/ 2147483647 h 1326"/>
              <a:gd name="T112" fmla="*/ 2147483647 w 1257"/>
              <a:gd name="T113" fmla="*/ 2147483647 h 1326"/>
              <a:gd name="T114" fmla="*/ 2147483647 w 1257"/>
              <a:gd name="T115" fmla="*/ 2147483647 h 13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7"/>
              <a:gd name="T175" fmla="*/ 0 h 1326"/>
              <a:gd name="T176" fmla="*/ 1257 w 1257"/>
              <a:gd name="T177" fmla="*/ 1326 h 13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7" h="1326">
                <a:moveTo>
                  <a:pt x="1202" y="938"/>
                </a:moveTo>
                <a:lnTo>
                  <a:pt x="1218" y="841"/>
                </a:lnTo>
                <a:lnTo>
                  <a:pt x="1245" y="783"/>
                </a:lnTo>
                <a:lnTo>
                  <a:pt x="1257" y="733"/>
                </a:lnTo>
                <a:lnTo>
                  <a:pt x="1233" y="705"/>
                </a:lnTo>
                <a:lnTo>
                  <a:pt x="1191" y="705"/>
                </a:lnTo>
                <a:lnTo>
                  <a:pt x="1179" y="671"/>
                </a:lnTo>
                <a:lnTo>
                  <a:pt x="1176" y="594"/>
                </a:lnTo>
                <a:lnTo>
                  <a:pt x="1161" y="573"/>
                </a:lnTo>
                <a:lnTo>
                  <a:pt x="1102" y="598"/>
                </a:lnTo>
                <a:lnTo>
                  <a:pt x="1028" y="598"/>
                </a:lnTo>
                <a:lnTo>
                  <a:pt x="989" y="582"/>
                </a:lnTo>
                <a:lnTo>
                  <a:pt x="970" y="524"/>
                </a:lnTo>
                <a:lnTo>
                  <a:pt x="912" y="484"/>
                </a:lnTo>
                <a:lnTo>
                  <a:pt x="915" y="477"/>
                </a:lnTo>
                <a:lnTo>
                  <a:pt x="966" y="465"/>
                </a:lnTo>
                <a:lnTo>
                  <a:pt x="970" y="442"/>
                </a:lnTo>
                <a:lnTo>
                  <a:pt x="943" y="410"/>
                </a:lnTo>
                <a:lnTo>
                  <a:pt x="930" y="348"/>
                </a:lnTo>
                <a:lnTo>
                  <a:pt x="872" y="352"/>
                </a:lnTo>
                <a:lnTo>
                  <a:pt x="854" y="337"/>
                </a:lnTo>
                <a:lnTo>
                  <a:pt x="815" y="334"/>
                </a:lnTo>
                <a:lnTo>
                  <a:pt x="760" y="352"/>
                </a:lnTo>
                <a:lnTo>
                  <a:pt x="745" y="344"/>
                </a:lnTo>
                <a:lnTo>
                  <a:pt x="706" y="287"/>
                </a:lnTo>
                <a:lnTo>
                  <a:pt x="675" y="267"/>
                </a:lnTo>
                <a:lnTo>
                  <a:pt x="613" y="283"/>
                </a:lnTo>
                <a:lnTo>
                  <a:pt x="590" y="275"/>
                </a:lnTo>
                <a:lnTo>
                  <a:pt x="571" y="237"/>
                </a:lnTo>
                <a:lnTo>
                  <a:pt x="551" y="221"/>
                </a:lnTo>
                <a:lnTo>
                  <a:pt x="450" y="214"/>
                </a:lnTo>
                <a:lnTo>
                  <a:pt x="419" y="182"/>
                </a:lnTo>
                <a:lnTo>
                  <a:pt x="416" y="131"/>
                </a:lnTo>
                <a:lnTo>
                  <a:pt x="439" y="46"/>
                </a:lnTo>
                <a:lnTo>
                  <a:pt x="431" y="16"/>
                </a:lnTo>
                <a:lnTo>
                  <a:pt x="396" y="0"/>
                </a:lnTo>
                <a:lnTo>
                  <a:pt x="341" y="16"/>
                </a:lnTo>
                <a:lnTo>
                  <a:pt x="276" y="59"/>
                </a:lnTo>
                <a:lnTo>
                  <a:pt x="264" y="136"/>
                </a:lnTo>
                <a:lnTo>
                  <a:pt x="259" y="159"/>
                </a:lnTo>
                <a:lnTo>
                  <a:pt x="249" y="174"/>
                </a:lnTo>
                <a:lnTo>
                  <a:pt x="234" y="170"/>
                </a:lnTo>
                <a:lnTo>
                  <a:pt x="195" y="156"/>
                </a:lnTo>
                <a:lnTo>
                  <a:pt x="171" y="156"/>
                </a:lnTo>
                <a:lnTo>
                  <a:pt x="163" y="182"/>
                </a:lnTo>
                <a:lnTo>
                  <a:pt x="159" y="199"/>
                </a:lnTo>
                <a:lnTo>
                  <a:pt x="152" y="214"/>
                </a:lnTo>
                <a:lnTo>
                  <a:pt x="136" y="217"/>
                </a:lnTo>
                <a:lnTo>
                  <a:pt x="114" y="217"/>
                </a:lnTo>
                <a:lnTo>
                  <a:pt x="97" y="214"/>
                </a:lnTo>
                <a:lnTo>
                  <a:pt x="59" y="194"/>
                </a:lnTo>
                <a:lnTo>
                  <a:pt x="0" y="199"/>
                </a:lnTo>
                <a:lnTo>
                  <a:pt x="43" y="232"/>
                </a:lnTo>
                <a:lnTo>
                  <a:pt x="78" y="310"/>
                </a:lnTo>
                <a:lnTo>
                  <a:pt x="82" y="344"/>
                </a:lnTo>
                <a:lnTo>
                  <a:pt x="70" y="377"/>
                </a:lnTo>
                <a:lnTo>
                  <a:pt x="51" y="407"/>
                </a:lnTo>
                <a:lnTo>
                  <a:pt x="70" y="474"/>
                </a:lnTo>
                <a:lnTo>
                  <a:pt x="74" y="508"/>
                </a:lnTo>
                <a:lnTo>
                  <a:pt x="46" y="558"/>
                </a:lnTo>
                <a:lnTo>
                  <a:pt x="43" y="598"/>
                </a:lnTo>
                <a:lnTo>
                  <a:pt x="55" y="639"/>
                </a:lnTo>
                <a:lnTo>
                  <a:pt x="74" y="659"/>
                </a:lnTo>
                <a:lnTo>
                  <a:pt x="101" y="694"/>
                </a:lnTo>
                <a:lnTo>
                  <a:pt x="109" y="724"/>
                </a:lnTo>
                <a:lnTo>
                  <a:pt x="104" y="748"/>
                </a:lnTo>
                <a:lnTo>
                  <a:pt x="101" y="756"/>
                </a:lnTo>
                <a:lnTo>
                  <a:pt x="86" y="760"/>
                </a:lnTo>
                <a:lnTo>
                  <a:pt x="31" y="767"/>
                </a:lnTo>
                <a:lnTo>
                  <a:pt x="31" y="826"/>
                </a:lnTo>
                <a:lnTo>
                  <a:pt x="70" y="860"/>
                </a:lnTo>
                <a:lnTo>
                  <a:pt x="89" y="899"/>
                </a:lnTo>
                <a:lnTo>
                  <a:pt x="97" y="954"/>
                </a:lnTo>
                <a:lnTo>
                  <a:pt x="129" y="974"/>
                </a:lnTo>
                <a:lnTo>
                  <a:pt x="163" y="999"/>
                </a:lnTo>
                <a:lnTo>
                  <a:pt x="171" y="1047"/>
                </a:lnTo>
                <a:lnTo>
                  <a:pt x="155" y="1066"/>
                </a:lnTo>
                <a:lnTo>
                  <a:pt x="152" y="1109"/>
                </a:lnTo>
                <a:lnTo>
                  <a:pt x="198" y="1167"/>
                </a:lnTo>
                <a:lnTo>
                  <a:pt x="225" y="1217"/>
                </a:lnTo>
                <a:lnTo>
                  <a:pt x="249" y="1295"/>
                </a:lnTo>
                <a:lnTo>
                  <a:pt x="287" y="1314"/>
                </a:lnTo>
                <a:lnTo>
                  <a:pt x="307" y="1295"/>
                </a:lnTo>
                <a:lnTo>
                  <a:pt x="322" y="1236"/>
                </a:lnTo>
                <a:lnTo>
                  <a:pt x="369" y="1213"/>
                </a:lnTo>
                <a:lnTo>
                  <a:pt x="399" y="1220"/>
                </a:lnTo>
                <a:lnTo>
                  <a:pt x="427" y="1249"/>
                </a:lnTo>
                <a:lnTo>
                  <a:pt x="454" y="1253"/>
                </a:lnTo>
                <a:lnTo>
                  <a:pt x="477" y="1217"/>
                </a:lnTo>
                <a:lnTo>
                  <a:pt x="513" y="1213"/>
                </a:lnTo>
                <a:lnTo>
                  <a:pt x="571" y="1271"/>
                </a:lnTo>
                <a:lnTo>
                  <a:pt x="582" y="1311"/>
                </a:lnTo>
                <a:lnTo>
                  <a:pt x="590" y="1326"/>
                </a:lnTo>
                <a:lnTo>
                  <a:pt x="594" y="1287"/>
                </a:lnTo>
                <a:lnTo>
                  <a:pt x="594" y="1230"/>
                </a:lnTo>
                <a:lnTo>
                  <a:pt x="605" y="1213"/>
                </a:lnTo>
                <a:lnTo>
                  <a:pt x="620" y="1233"/>
                </a:lnTo>
                <a:lnTo>
                  <a:pt x="625" y="1256"/>
                </a:lnTo>
                <a:lnTo>
                  <a:pt x="648" y="1253"/>
                </a:lnTo>
                <a:lnTo>
                  <a:pt x="652" y="1230"/>
                </a:lnTo>
                <a:lnTo>
                  <a:pt x="668" y="1202"/>
                </a:lnTo>
                <a:lnTo>
                  <a:pt x="709" y="1195"/>
                </a:lnTo>
                <a:lnTo>
                  <a:pt x="737" y="1210"/>
                </a:lnTo>
                <a:lnTo>
                  <a:pt x="756" y="1230"/>
                </a:lnTo>
                <a:lnTo>
                  <a:pt x="775" y="1233"/>
                </a:lnTo>
                <a:lnTo>
                  <a:pt x="815" y="1230"/>
                </a:lnTo>
                <a:lnTo>
                  <a:pt x="811" y="1171"/>
                </a:lnTo>
                <a:lnTo>
                  <a:pt x="792" y="1090"/>
                </a:lnTo>
                <a:lnTo>
                  <a:pt x="795" y="1062"/>
                </a:lnTo>
                <a:lnTo>
                  <a:pt x="830" y="1039"/>
                </a:lnTo>
                <a:lnTo>
                  <a:pt x="846" y="1004"/>
                </a:lnTo>
                <a:lnTo>
                  <a:pt x="842" y="926"/>
                </a:lnTo>
                <a:lnTo>
                  <a:pt x="864" y="911"/>
                </a:lnTo>
                <a:lnTo>
                  <a:pt x="958" y="903"/>
                </a:lnTo>
                <a:lnTo>
                  <a:pt x="1063" y="888"/>
                </a:lnTo>
                <a:lnTo>
                  <a:pt x="1144" y="899"/>
                </a:lnTo>
                <a:lnTo>
                  <a:pt x="1202" y="938"/>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8" name="Freeform 86">
            <a:extLst>
              <a:ext uri="{FF2B5EF4-FFF2-40B4-BE49-F238E27FC236}">
                <a16:creationId xmlns:a16="http://schemas.microsoft.com/office/drawing/2014/main" id="{F092365E-C383-41F3-B2F8-9850EC2035EC}"/>
              </a:ext>
            </a:extLst>
          </p:cNvPr>
          <p:cNvSpPr>
            <a:spLocks/>
          </p:cNvSpPr>
          <p:nvPr/>
        </p:nvSpPr>
        <p:spPr bwMode="auto">
          <a:xfrm>
            <a:off x="8391548" y="2604989"/>
            <a:ext cx="824822" cy="970478"/>
          </a:xfrm>
          <a:custGeom>
            <a:avLst/>
            <a:gdLst>
              <a:gd name="T0" fmla="*/ 2147483647 w 1281"/>
              <a:gd name="T1" fmla="*/ 2147483647 h 1604"/>
              <a:gd name="T2" fmla="*/ 2147483647 w 1281"/>
              <a:gd name="T3" fmla="*/ 2147483647 h 1604"/>
              <a:gd name="T4" fmla="*/ 2147483647 w 1281"/>
              <a:gd name="T5" fmla="*/ 2147483647 h 1604"/>
              <a:gd name="T6" fmla="*/ 2147483647 w 1281"/>
              <a:gd name="T7" fmla="*/ 2147483647 h 1604"/>
              <a:gd name="T8" fmla="*/ 2147483647 w 1281"/>
              <a:gd name="T9" fmla="*/ 2147483647 h 1604"/>
              <a:gd name="T10" fmla="*/ 2147483647 w 1281"/>
              <a:gd name="T11" fmla="*/ 2147483647 h 1604"/>
              <a:gd name="T12" fmla="*/ 2147483647 w 1281"/>
              <a:gd name="T13" fmla="*/ 2147483647 h 1604"/>
              <a:gd name="T14" fmla="*/ 2147483647 w 1281"/>
              <a:gd name="T15" fmla="*/ 2147483647 h 1604"/>
              <a:gd name="T16" fmla="*/ 2147483647 w 1281"/>
              <a:gd name="T17" fmla="*/ 2147483647 h 1604"/>
              <a:gd name="T18" fmla="*/ 2147483647 w 1281"/>
              <a:gd name="T19" fmla="*/ 2147483647 h 1604"/>
              <a:gd name="T20" fmla="*/ 2147483647 w 1281"/>
              <a:gd name="T21" fmla="*/ 2147483647 h 1604"/>
              <a:gd name="T22" fmla="*/ 2147483647 w 1281"/>
              <a:gd name="T23" fmla="*/ 2147483647 h 1604"/>
              <a:gd name="T24" fmla="*/ 2147483647 w 1281"/>
              <a:gd name="T25" fmla="*/ 2147483647 h 1604"/>
              <a:gd name="T26" fmla="*/ 2147483647 w 1281"/>
              <a:gd name="T27" fmla="*/ 2147483647 h 1604"/>
              <a:gd name="T28" fmla="*/ 2147483647 w 1281"/>
              <a:gd name="T29" fmla="*/ 2147483647 h 1604"/>
              <a:gd name="T30" fmla="*/ 2147483647 w 1281"/>
              <a:gd name="T31" fmla="*/ 2147483647 h 1604"/>
              <a:gd name="T32" fmla="*/ 2147483647 w 1281"/>
              <a:gd name="T33" fmla="*/ 2147483647 h 1604"/>
              <a:gd name="T34" fmla="*/ 2147483647 w 1281"/>
              <a:gd name="T35" fmla="*/ 2147483647 h 1604"/>
              <a:gd name="T36" fmla="*/ 2147483647 w 1281"/>
              <a:gd name="T37" fmla="*/ 2147483647 h 1604"/>
              <a:gd name="T38" fmla="*/ 2147483647 w 1281"/>
              <a:gd name="T39" fmla="*/ 2147483647 h 1604"/>
              <a:gd name="T40" fmla="*/ 2147483647 w 1281"/>
              <a:gd name="T41" fmla="*/ 2147483647 h 1604"/>
              <a:gd name="T42" fmla="*/ 2147483647 w 1281"/>
              <a:gd name="T43" fmla="*/ 2147483647 h 1604"/>
              <a:gd name="T44" fmla="*/ 2147483647 w 1281"/>
              <a:gd name="T45" fmla="*/ 2147483647 h 1604"/>
              <a:gd name="T46" fmla="*/ 2147483647 w 1281"/>
              <a:gd name="T47" fmla="*/ 2147483647 h 1604"/>
              <a:gd name="T48" fmla="*/ 2147483647 w 1281"/>
              <a:gd name="T49" fmla="*/ 2147483647 h 1604"/>
              <a:gd name="T50" fmla="*/ 2147483647 w 1281"/>
              <a:gd name="T51" fmla="*/ 2147483647 h 1604"/>
              <a:gd name="T52" fmla="*/ 2147483647 w 1281"/>
              <a:gd name="T53" fmla="*/ 2147483647 h 1604"/>
              <a:gd name="T54" fmla="*/ 2147483647 w 1281"/>
              <a:gd name="T55" fmla="*/ 2147483647 h 1604"/>
              <a:gd name="T56" fmla="*/ 2147483647 w 1281"/>
              <a:gd name="T57" fmla="*/ 2147483647 h 1604"/>
              <a:gd name="T58" fmla="*/ 2147483647 w 1281"/>
              <a:gd name="T59" fmla="*/ 2147483647 h 1604"/>
              <a:gd name="T60" fmla="*/ 2147483647 w 1281"/>
              <a:gd name="T61" fmla="*/ 2147483647 h 1604"/>
              <a:gd name="T62" fmla="*/ 2147483647 w 1281"/>
              <a:gd name="T63" fmla="*/ 2147483647 h 1604"/>
              <a:gd name="T64" fmla="*/ 2147483647 w 1281"/>
              <a:gd name="T65" fmla="*/ 2147483647 h 1604"/>
              <a:gd name="T66" fmla="*/ 2147483647 w 1281"/>
              <a:gd name="T67" fmla="*/ 2147483647 h 1604"/>
              <a:gd name="T68" fmla="*/ 2147483647 w 1281"/>
              <a:gd name="T69" fmla="*/ 2147483647 h 1604"/>
              <a:gd name="T70" fmla="*/ 2147483647 w 1281"/>
              <a:gd name="T71" fmla="*/ 2147483647 h 1604"/>
              <a:gd name="T72" fmla="*/ 2147483647 w 1281"/>
              <a:gd name="T73" fmla="*/ 2147483647 h 1604"/>
              <a:gd name="T74" fmla="*/ 2147483647 w 1281"/>
              <a:gd name="T75" fmla="*/ 2147483647 h 1604"/>
              <a:gd name="T76" fmla="*/ 2147483647 w 1281"/>
              <a:gd name="T77" fmla="*/ 2147483647 h 1604"/>
              <a:gd name="T78" fmla="*/ 2147483647 w 1281"/>
              <a:gd name="T79" fmla="*/ 2147483647 h 1604"/>
              <a:gd name="T80" fmla="*/ 2147483647 w 1281"/>
              <a:gd name="T81" fmla="*/ 2147483647 h 1604"/>
              <a:gd name="T82" fmla="*/ 2147483647 w 1281"/>
              <a:gd name="T83" fmla="*/ 2147483647 h 1604"/>
              <a:gd name="T84" fmla="*/ 2147483647 w 1281"/>
              <a:gd name="T85" fmla="*/ 2147483647 h 1604"/>
              <a:gd name="T86" fmla="*/ 2147483647 w 1281"/>
              <a:gd name="T87" fmla="*/ 2147483647 h 1604"/>
              <a:gd name="T88" fmla="*/ 2147483647 w 1281"/>
              <a:gd name="T89" fmla="*/ 2147483647 h 1604"/>
              <a:gd name="T90" fmla="*/ 2147483647 w 1281"/>
              <a:gd name="T91" fmla="*/ 2147483647 h 1604"/>
              <a:gd name="T92" fmla="*/ 2147483647 w 1281"/>
              <a:gd name="T93" fmla="*/ 2147483647 h 1604"/>
              <a:gd name="T94" fmla="*/ 2147483647 w 1281"/>
              <a:gd name="T95" fmla="*/ 2147483647 h 1604"/>
              <a:gd name="T96" fmla="*/ 2147483647 w 1281"/>
              <a:gd name="T97" fmla="*/ 2147483647 h 1604"/>
              <a:gd name="T98" fmla="*/ 2147483647 w 1281"/>
              <a:gd name="T99" fmla="*/ 2147483647 h 1604"/>
              <a:gd name="T100" fmla="*/ 2147483647 w 1281"/>
              <a:gd name="T101" fmla="*/ 2147483647 h 16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1"/>
              <a:gd name="T154" fmla="*/ 0 h 1604"/>
              <a:gd name="T155" fmla="*/ 1281 w 1281"/>
              <a:gd name="T156" fmla="*/ 1604 h 16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1" h="1604">
                <a:moveTo>
                  <a:pt x="0" y="1177"/>
                </a:moveTo>
                <a:lnTo>
                  <a:pt x="9" y="1159"/>
                </a:lnTo>
                <a:lnTo>
                  <a:pt x="13" y="1139"/>
                </a:lnTo>
                <a:lnTo>
                  <a:pt x="24" y="1116"/>
                </a:lnTo>
                <a:lnTo>
                  <a:pt x="40" y="1096"/>
                </a:lnTo>
                <a:lnTo>
                  <a:pt x="79" y="1070"/>
                </a:lnTo>
                <a:lnTo>
                  <a:pt x="121" y="1050"/>
                </a:lnTo>
                <a:lnTo>
                  <a:pt x="147" y="1007"/>
                </a:lnTo>
                <a:lnTo>
                  <a:pt x="160" y="969"/>
                </a:lnTo>
                <a:lnTo>
                  <a:pt x="164" y="945"/>
                </a:lnTo>
                <a:lnTo>
                  <a:pt x="160" y="926"/>
                </a:lnTo>
                <a:lnTo>
                  <a:pt x="156" y="907"/>
                </a:lnTo>
                <a:lnTo>
                  <a:pt x="134" y="825"/>
                </a:lnTo>
                <a:lnTo>
                  <a:pt x="129" y="783"/>
                </a:lnTo>
                <a:lnTo>
                  <a:pt x="137" y="760"/>
                </a:lnTo>
                <a:lnTo>
                  <a:pt x="152" y="740"/>
                </a:lnTo>
                <a:lnTo>
                  <a:pt x="156" y="697"/>
                </a:lnTo>
                <a:lnTo>
                  <a:pt x="147" y="659"/>
                </a:lnTo>
                <a:lnTo>
                  <a:pt x="129" y="639"/>
                </a:lnTo>
                <a:lnTo>
                  <a:pt x="105" y="597"/>
                </a:lnTo>
                <a:lnTo>
                  <a:pt x="98" y="577"/>
                </a:lnTo>
                <a:lnTo>
                  <a:pt x="98" y="565"/>
                </a:lnTo>
                <a:lnTo>
                  <a:pt x="101" y="550"/>
                </a:lnTo>
                <a:lnTo>
                  <a:pt x="109" y="539"/>
                </a:lnTo>
                <a:lnTo>
                  <a:pt x="124" y="534"/>
                </a:lnTo>
                <a:lnTo>
                  <a:pt x="147" y="542"/>
                </a:lnTo>
                <a:lnTo>
                  <a:pt x="164" y="539"/>
                </a:lnTo>
                <a:lnTo>
                  <a:pt x="164" y="512"/>
                </a:lnTo>
                <a:lnTo>
                  <a:pt x="164" y="496"/>
                </a:lnTo>
                <a:lnTo>
                  <a:pt x="172" y="476"/>
                </a:lnTo>
                <a:lnTo>
                  <a:pt x="195" y="473"/>
                </a:lnTo>
                <a:lnTo>
                  <a:pt x="221" y="464"/>
                </a:lnTo>
                <a:lnTo>
                  <a:pt x="225" y="430"/>
                </a:lnTo>
                <a:lnTo>
                  <a:pt x="257" y="364"/>
                </a:lnTo>
                <a:lnTo>
                  <a:pt x="284" y="344"/>
                </a:lnTo>
                <a:lnTo>
                  <a:pt x="304" y="340"/>
                </a:lnTo>
                <a:lnTo>
                  <a:pt x="319" y="325"/>
                </a:lnTo>
                <a:lnTo>
                  <a:pt x="319" y="283"/>
                </a:lnTo>
                <a:lnTo>
                  <a:pt x="322" y="263"/>
                </a:lnTo>
                <a:lnTo>
                  <a:pt x="338" y="240"/>
                </a:lnTo>
                <a:lnTo>
                  <a:pt x="358" y="221"/>
                </a:lnTo>
                <a:lnTo>
                  <a:pt x="365" y="201"/>
                </a:lnTo>
                <a:lnTo>
                  <a:pt x="380" y="194"/>
                </a:lnTo>
                <a:lnTo>
                  <a:pt x="419" y="197"/>
                </a:lnTo>
                <a:lnTo>
                  <a:pt x="442" y="214"/>
                </a:lnTo>
                <a:lnTo>
                  <a:pt x="462" y="197"/>
                </a:lnTo>
                <a:lnTo>
                  <a:pt x="462" y="174"/>
                </a:lnTo>
                <a:lnTo>
                  <a:pt x="470" y="163"/>
                </a:lnTo>
                <a:lnTo>
                  <a:pt x="481" y="155"/>
                </a:lnTo>
                <a:lnTo>
                  <a:pt x="500" y="147"/>
                </a:lnTo>
                <a:lnTo>
                  <a:pt x="579" y="107"/>
                </a:lnTo>
                <a:lnTo>
                  <a:pt x="660" y="64"/>
                </a:lnTo>
                <a:lnTo>
                  <a:pt x="680" y="23"/>
                </a:lnTo>
                <a:lnTo>
                  <a:pt x="706" y="7"/>
                </a:lnTo>
                <a:lnTo>
                  <a:pt x="737" y="0"/>
                </a:lnTo>
                <a:lnTo>
                  <a:pt x="752" y="7"/>
                </a:lnTo>
                <a:lnTo>
                  <a:pt x="761" y="23"/>
                </a:lnTo>
                <a:lnTo>
                  <a:pt x="757" y="42"/>
                </a:lnTo>
                <a:lnTo>
                  <a:pt x="741" y="61"/>
                </a:lnTo>
                <a:lnTo>
                  <a:pt x="722" y="77"/>
                </a:lnTo>
                <a:lnTo>
                  <a:pt x="714" y="104"/>
                </a:lnTo>
                <a:lnTo>
                  <a:pt x="714" y="138"/>
                </a:lnTo>
                <a:lnTo>
                  <a:pt x="688" y="170"/>
                </a:lnTo>
                <a:lnTo>
                  <a:pt x="637" y="197"/>
                </a:lnTo>
                <a:lnTo>
                  <a:pt x="601" y="244"/>
                </a:lnTo>
                <a:lnTo>
                  <a:pt x="582" y="352"/>
                </a:lnTo>
                <a:lnTo>
                  <a:pt x="536" y="425"/>
                </a:lnTo>
                <a:lnTo>
                  <a:pt x="536" y="442"/>
                </a:lnTo>
                <a:lnTo>
                  <a:pt x="555" y="445"/>
                </a:lnTo>
                <a:lnTo>
                  <a:pt x="601" y="430"/>
                </a:lnTo>
                <a:lnTo>
                  <a:pt x="621" y="445"/>
                </a:lnTo>
                <a:lnTo>
                  <a:pt x="633" y="542"/>
                </a:lnTo>
                <a:lnTo>
                  <a:pt x="668" y="580"/>
                </a:lnTo>
                <a:lnTo>
                  <a:pt x="722" y="608"/>
                </a:lnTo>
                <a:lnTo>
                  <a:pt x="776" y="616"/>
                </a:lnTo>
                <a:lnTo>
                  <a:pt x="835" y="597"/>
                </a:lnTo>
                <a:lnTo>
                  <a:pt x="866" y="600"/>
                </a:lnTo>
                <a:lnTo>
                  <a:pt x="909" y="628"/>
                </a:lnTo>
                <a:lnTo>
                  <a:pt x="943" y="671"/>
                </a:lnTo>
                <a:lnTo>
                  <a:pt x="978" y="709"/>
                </a:lnTo>
                <a:lnTo>
                  <a:pt x="1021" y="729"/>
                </a:lnTo>
                <a:lnTo>
                  <a:pt x="1079" y="704"/>
                </a:lnTo>
                <a:lnTo>
                  <a:pt x="1156" y="724"/>
                </a:lnTo>
                <a:lnTo>
                  <a:pt x="1176" y="763"/>
                </a:lnTo>
                <a:lnTo>
                  <a:pt x="1171" y="806"/>
                </a:lnTo>
                <a:lnTo>
                  <a:pt x="1156" y="859"/>
                </a:lnTo>
                <a:lnTo>
                  <a:pt x="1164" y="902"/>
                </a:lnTo>
                <a:lnTo>
                  <a:pt x="1191" y="918"/>
                </a:lnTo>
                <a:lnTo>
                  <a:pt x="1219" y="930"/>
                </a:lnTo>
                <a:lnTo>
                  <a:pt x="1234" y="956"/>
                </a:lnTo>
                <a:lnTo>
                  <a:pt x="1199" y="984"/>
                </a:lnTo>
                <a:lnTo>
                  <a:pt x="1211" y="1042"/>
                </a:lnTo>
                <a:lnTo>
                  <a:pt x="1245" y="1085"/>
                </a:lnTo>
                <a:lnTo>
                  <a:pt x="1268" y="1136"/>
                </a:lnTo>
                <a:lnTo>
                  <a:pt x="1281" y="1197"/>
                </a:lnTo>
                <a:lnTo>
                  <a:pt x="1238" y="1210"/>
                </a:lnTo>
                <a:lnTo>
                  <a:pt x="1226" y="1194"/>
                </a:lnTo>
                <a:lnTo>
                  <a:pt x="1219" y="1151"/>
                </a:lnTo>
                <a:lnTo>
                  <a:pt x="1211" y="1131"/>
                </a:lnTo>
                <a:lnTo>
                  <a:pt x="1187" y="1143"/>
                </a:lnTo>
                <a:lnTo>
                  <a:pt x="1181" y="1162"/>
                </a:lnTo>
                <a:lnTo>
                  <a:pt x="1161" y="1162"/>
                </a:lnTo>
                <a:lnTo>
                  <a:pt x="1141" y="1143"/>
                </a:lnTo>
                <a:lnTo>
                  <a:pt x="1105" y="1155"/>
                </a:lnTo>
                <a:lnTo>
                  <a:pt x="1094" y="1181"/>
                </a:lnTo>
                <a:lnTo>
                  <a:pt x="1075" y="1190"/>
                </a:lnTo>
                <a:lnTo>
                  <a:pt x="1041" y="1174"/>
                </a:lnTo>
                <a:lnTo>
                  <a:pt x="1001" y="1177"/>
                </a:lnTo>
                <a:lnTo>
                  <a:pt x="983" y="1190"/>
                </a:lnTo>
                <a:lnTo>
                  <a:pt x="986" y="1201"/>
                </a:lnTo>
                <a:lnTo>
                  <a:pt x="1009" y="1205"/>
                </a:lnTo>
                <a:lnTo>
                  <a:pt x="1041" y="1213"/>
                </a:lnTo>
                <a:lnTo>
                  <a:pt x="1056" y="1228"/>
                </a:lnTo>
                <a:lnTo>
                  <a:pt x="1051" y="1251"/>
                </a:lnTo>
                <a:lnTo>
                  <a:pt x="993" y="1279"/>
                </a:lnTo>
                <a:lnTo>
                  <a:pt x="970" y="1298"/>
                </a:lnTo>
                <a:lnTo>
                  <a:pt x="963" y="1329"/>
                </a:lnTo>
                <a:lnTo>
                  <a:pt x="970" y="1368"/>
                </a:lnTo>
                <a:lnTo>
                  <a:pt x="998" y="1411"/>
                </a:lnTo>
                <a:lnTo>
                  <a:pt x="1032" y="1453"/>
                </a:lnTo>
                <a:lnTo>
                  <a:pt x="1044" y="1489"/>
                </a:lnTo>
                <a:lnTo>
                  <a:pt x="1041" y="1532"/>
                </a:lnTo>
                <a:lnTo>
                  <a:pt x="1026" y="1558"/>
                </a:lnTo>
                <a:lnTo>
                  <a:pt x="1016" y="1604"/>
                </a:lnTo>
                <a:lnTo>
                  <a:pt x="955" y="1600"/>
                </a:lnTo>
                <a:lnTo>
                  <a:pt x="924" y="1586"/>
                </a:lnTo>
                <a:lnTo>
                  <a:pt x="905" y="1566"/>
                </a:lnTo>
                <a:lnTo>
                  <a:pt x="876" y="1566"/>
                </a:lnTo>
                <a:lnTo>
                  <a:pt x="846" y="1570"/>
                </a:lnTo>
                <a:lnTo>
                  <a:pt x="830" y="1589"/>
                </a:lnTo>
                <a:lnTo>
                  <a:pt x="811" y="1589"/>
                </a:lnTo>
                <a:lnTo>
                  <a:pt x="792" y="1589"/>
                </a:lnTo>
                <a:lnTo>
                  <a:pt x="757" y="1577"/>
                </a:lnTo>
                <a:lnTo>
                  <a:pt x="714" y="1570"/>
                </a:lnTo>
                <a:lnTo>
                  <a:pt x="680" y="1589"/>
                </a:lnTo>
                <a:lnTo>
                  <a:pt x="660" y="1589"/>
                </a:lnTo>
                <a:lnTo>
                  <a:pt x="637" y="1570"/>
                </a:lnTo>
                <a:lnTo>
                  <a:pt x="614" y="1519"/>
                </a:lnTo>
                <a:lnTo>
                  <a:pt x="582" y="1476"/>
                </a:lnTo>
                <a:lnTo>
                  <a:pt x="485" y="1441"/>
                </a:lnTo>
                <a:lnTo>
                  <a:pt x="389" y="1379"/>
                </a:lnTo>
                <a:lnTo>
                  <a:pt x="312" y="1352"/>
                </a:lnTo>
                <a:lnTo>
                  <a:pt x="264" y="1349"/>
                </a:lnTo>
                <a:lnTo>
                  <a:pt x="225" y="1356"/>
                </a:lnTo>
                <a:lnTo>
                  <a:pt x="195" y="1352"/>
                </a:lnTo>
                <a:lnTo>
                  <a:pt x="183" y="1332"/>
                </a:lnTo>
                <a:lnTo>
                  <a:pt x="183" y="1298"/>
                </a:lnTo>
                <a:lnTo>
                  <a:pt x="191" y="1268"/>
                </a:lnTo>
                <a:lnTo>
                  <a:pt x="180" y="1263"/>
                </a:lnTo>
                <a:lnTo>
                  <a:pt x="124" y="1268"/>
                </a:lnTo>
                <a:lnTo>
                  <a:pt x="86" y="1260"/>
                </a:lnTo>
                <a:lnTo>
                  <a:pt x="47" y="1232"/>
                </a:lnTo>
                <a:lnTo>
                  <a:pt x="9" y="1201"/>
                </a:lnTo>
                <a:lnTo>
                  <a:pt x="0" y="117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19" name="Freeform 87">
            <a:extLst>
              <a:ext uri="{FF2B5EF4-FFF2-40B4-BE49-F238E27FC236}">
                <a16:creationId xmlns:a16="http://schemas.microsoft.com/office/drawing/2014/main" id="{DB3E7251-1111-4E18-B64E-9F46F7562494}"/>
              </a:ext>
            </a:extLst>
          </p:cNvPr>
          <p:cNvSpPr>
            <a:spLocks/>
          </p:cNvSpPr>
          <p:nvPr/>
        </p:nvSpPr>
        <p:spPr bwMode="auto">
          <a:xfrm>
            <a:off x="8391548" y="2604989"/>
            <a:ext cx="824822" cy="970478"/>
          </a:xfrm>
          <a:custGeom>
            <a:avLst/>
            <a:gdLst>
              <a:gd name="T0" fmla="*/ 2147483647 w 1281"/>
              <a:gd name="T1" fmla="*/ 2147483647 h 1604"/>
              <a:gd name="T2" fmla="*/ 2147483647 w 1281"/>
              <a:gd name="T3" fmla="*/ 2147483647 h 1604"/>
              <a:gd name="T4" fmla="*/ 2147483647 w 1281"/>
              <a:gd name="T5" fmla="*/ 2147483647 h 1604"/>
              <a:gd name="T6" fmla="*/ 2147483647 w 1281"/>
              <a:gd name="T7" fmla="*/ 2147483647 h 1604"/>
              <a:gd name="T8" fmla="*/ 2147483647 w 1281"/>
              <a:gd name="T9" fmla="*/ 2147483647 h 1604"/>
              <a:gd name="T10" fmla="*/ 2147483647 w 1281"/>
              <a:gd name="T11" fmla="*/ 2147483647 h 1604"/>
              <a:gd name="T12" fmla="*/ 2147483647 w 1281"/>
              <a:gd name="T13" fmla="*/ 2147483647 h 1604"/>
              <a:gd name="T14" fmla="*/ 2147483647 w 1281"/>
              <a:gd name="T15" fmla="*/ 2147483647 h 1604"/>
              <a:gd name="T16" fmla="*/ 2147483647 w 1281"/>
              <a:gd name="T17" fmla="*/ 2147483647 h 1604"/>
              <a:gd name="T18" fmla="*/ 2147483647 w 1281"/>
              <a:gd name="T19" fmla="*/ 2147483647 h 1604"/>
              <a:gd name="T20" fmla="*/ 2147483647 w 1281"/>
              <a:gd name="T21" fmla="*/ 2147483647 h 1604"/>
              <a:gd name="T22" fmla="*/ 2147483647 w 1281"/>
              <a:gd name="T23" fmla="*/ 2147483647 h 1604"/>
              <a:gd name="T24" fmla="*/ 2147483647 w 1281"/>
              <a:gd name="T25" fmla="*/ 2147483647 h 1604"/>
              <a:gd name="T26" fmla="*/ 2147483647 w 1281"/>
              <a:gd name="T27" fmla="*/ 2147483647 h 1604"/>
              <a:gd name="T28" fmla="*/ 2147483647 w 1281"/>
              <a:gd name="T29" fmla="*/ 2147483647 h 1604"/>
              <a:gd name="T30" fmla="*/ 2147483647 w 1281"/>
              <a:gd name="T31" fmla="*/ 2147483647 h 1604"/>
              <a:gd name="T32" fmla="*/ 2147483647 w 1281"/>
              <a:gd name="T33" fmla="*/ 2147483647 h 1604"/>
              <a:gd name="T34" fmla="*/ 2147483647 w 1281"/>
              <a:gd name="T35" fmla="*/ 2147483647 h 1604"/>
              <a:gd name="T36" fmla="*/ 2147483647 w 1281"/>
              <a:gd name="T37" fmla="*/ 2147483647 h 1604"/>
              <a:gd name="T38" fmla="*/ 2147483647 w 1281"/>
              <a:gd name="T39" fmla="*/ 2147483647 h 1604"/>
              <a:gd name="T40" fmla="*/ 2147483647 w 1281"/>
              <a:gd name="T41" fmla="*/ 2147483647 h 1604"/>
              <a:gd name="T42" fmla="*/ 2147483647 w 1281"/>
              <a:gd name="T43" fmla="*/ 2147483647 h 1604"/>
              <a:gd name="T44" fmla="*/ 2147483647 w 1281"/>
              <a:gd name="T45" fmla="*/ 2147483647 h 1604"/>
              <a:gd name="T46" fmla="*/ 2147483647 w 1281"/>
              <a:gd name="T47" fmla="*/ 2147483647 h 1604"/>
              <a:gd name="T48" fmla="*/ 2147483647 w 1281"/>
              <a:gd name="T49" fmla="*/ 2147483647 h 1604"/>
              <a:gd name="T50" fmla="*/ 2147483647 w 1281"/>
              <a:gd name="T51" fmla="*/ 2147483647 h 1604"/>
              <a:gd name="T52" fmla="*/ 2147483647 w 1281"/>
              <a:gd name="T53" fmla="*/ 2147483647 h 1604"/>
              <a:gd name="T54" fmla="*/ 2147483647 w 1281"/>
              <a:gd name="T55" fmla="*/ 2147483647 h 1604"/>
              <a:gd name="T56" fmla="*/ 2147483647 w 1281"/>
              <a:gd name="T57" fmla="*/ 2147483647 h 1604"/>
              <a:gd name="T58" fmla="*/ 2147483647 w 1281"/>
              <a:gd name="T59" fmla="*/ 2147483647 h 1604"/>
              <a:gd name="T60" fmla="*/ 2147483647 w 1281"/>
              <a:gd name="T61" fmla="*/ 2147483647 h 1604"/>
              <a:gd name="T62" fmla="*/ 2147483647 w 1281"/>
              <a:gd name="T63" fmla="*/ 2147483647 h 1604"/>
              <a:gd name="T64" fmla="*/ 2147483647 w 1281"/>
              <a:gd name="T65" fmla="*/ 2147483647 h 1604"/>
              <a:gd name="T66" fmla="*/ 2147483647 w 1281"/>
              <a:gd name="T67" fmla="*/ 2147483647 h 1604"/>
              <a:gd name="T68" fmla="*/ 2147483647 w 1281"/>
              <a:gd name="T69" fmla="*/ 2147483647 h 1604"/>
              <a:gd name="T70" fmla="*/ 2147483647 w 1281"/>
              <a:gd name="T71" fmla="*/ 2147483647 h 1604"/>
              <a:gd name="T72" fmla="*/ 2147483647 w 1281"/>
              <a:gd name="T73" fmla="*/ 2147483647 h 1604"/>
              <a:gd name="T74" fmla="*/ 2147483647 w 1281"/>
              <a:gd name="T75" fmla="*/ 2147483647 h 1604"/>
              <a:gd name="T76" fmla="*/ 2147483647 w 1281"/>
              <a:gd name="T77" fmla="*/ 2147483647 h 1604"/>
              <a:gd name="T78" fmla="*/ 2147483647 w 1281"/>
              <a:gd name="T79" fmla="*/ 2147483647 h 1604"/>
              <a:gd name="T80" fmla="*/ 2147483647 w 1281"/>
              <a:gd name="T81" fmla="*/ 2147483647 h 1604"/>
              <a:gd name="T82" fmla="*/ 2147483647 w 1281"/>
              <a:gd name="T83" fmla="*/ 2147483647 h 1604"/>
              <a:gd name="T84" fmla="*/ 2147483647 w 1281"/>
              <a:gd name="T85" fmla="*/ 2147483647 h 1604"/>
              <a:gd name="T86" fmla="*/ 2147483647 w 1281"/>
              <a:gd name="T87" fmla="*/ 2147483647 h 1604"/>
              <a:gd name="T88" fmla="*/ 2147483647 w 1281"/>
              <a:gd name="T89" fmla="*/ 2147483647 h 1604"/>
              <a:gd name="T90" fmla="*/ 2147483647 w 1281"/>
              <a:gd name="T91" fmla="*/ 2147483647 h 1604"/>
              <a:gd name="T92" fmla="*/ 2147483647 w 1281"/>
              <a:gd name="T93" fmla="*/ 2147483647 h 1604"/>
              <a:gd name="T94" fmla="*/ 2147483647 w 1281"/>
              <a:gd name="T95" fmla="*/ 2147483647 h 1604"/>
              <a:gd name="T96" fmla="*/ 2147483647 w 1281"/>
              <a:gd name="T97" fmla="*/ 2147483647 h 1604"/>
              <a:gd name="T98" fmla="*/ 2147483647 w 1281"/>
              <a:gd name="T99" fmla="*/ 2147483647 h 1604"/>
              <a:gd name="T100" fmla="*/ 2147483647 w 1281"/>
              <a:gd name="T101" fmla="*/ 2147483647 h 16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1"/>
              <a:gd name="T154" fmla="*/ 0 h 1604"/>
              <a:gd name="T155" fmla="*/ 1281 w 1281"/>
              <a:gd name="T156" fmla="*/ 1604 h 16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1" h="1604">
                <a:moveTo>
                  <a:pt x="0" y="1177"/>
                </a:moveTo>
                <a:lnTo>
                  <a:pt x="9" y="1159"/>
                </a:lnTo>
                <a:lnTo>
                  <a:pt x="13" y="1139"/>
                </a:lnTo>
                <a:lnTo>
                  <a:pt x="24" y="1116"/>
                </a:lnTo>
                <a:lnTo>
                  <a:pt x="40" y="1096"/>
                </a:lnTo>
                <a:lnTo>
                  <a:pt x="79" y="1070"/>
                </a:lnTo>
                <a:lnTo>
                  <a:pt x="121" y="1050"/>
                </a:lnTo>
                <a:lnTo>
                  <a:pt x="147" y="1007"/>
                </a:lnTo>
                <a:lnTo>
                  <a:pt x="160" y="969"/>
                </a:lnTo>
                <a:lnTo>
                  <a:pt x="164" y="945"/>
                </a:lnTo>
                <a:lnTo>
                  <a:pt x="160" y="926"/>
                </a:lnTo>
                <a:lnTo>
                  <a:pt x="156" y="907"/>
                </a:lnTo>
                <a:lnTo>
                  <a:pt x="134" y="825"/>
                </a:lnTo>
                <a:lnTo>
                  <a:pt x="129" y="783"/>
                </a:lnTo>
                <a:lnTo>
                  <a:pt x="137" y="760"/>
                </a:lnTo>
                <a:lnTo>
                  <a:pt x="152" y="740"/>
                </a:lnTo>
                <a:lnTo>
                  <a:pt x="156" y="697"/>
                </a:lnTo>
                <a:lnTo>
                  <a:pt x="147" y="659"/>
                </a:lnTo>
                <a:lnTo>
                  <a:pt x="129" y="639"/>
                </a:lnTo>
                <a:lnTo>
                  <a:pt x="105" y="597"/>
                </a:lnTo>
                <a:lnTo>
                  <a:pt x="98" y="577"/>
                </a:lnTo>
                <a:lnTo>
                  <a:pt x="98" y="565"/>
                </a:lnTo>
                <a:lnTo>
                  <a:pt x="101" y="550"/>
                </a:lnTo>
                <a:lnTo>
                  <a:pt x="109" y="539"/>
                </a:lnTo>
                <a:lnTo>
                  <a:pt x="124" y="534"/>
                </a:lnTo>
                <a:lnTo>
                  <a:pt x="147" y="542"/>
                </a:lnTo>
                <a:lnTo>
                  <a:pt x="164" y="539"/>
                </a:lnTo>
                <a:lnTo>
                  <a:pt x="164" y="512"/>
                </a:lnTo>
                <a:lnTo>
                  <a:pt x="164" y="496"/>
                </a:lnTo>
                <a:lnTo>
                  <a:pt x="172" y="476"/>
                </a:lnTo>
                <a:lnTo>
                  <a:pt x="195" y="473"/>
                </a:lnTo>
                <a:lnTo>
                  <a:pt x="221" y="464"/>
                </a:lnTo>
                <a:lnTo>
                  <a:pt x="225" y="430"/>
                </a:lnTo>
                <a:lnTo>
                  <a:pt x="257" y="364"/>
                </a:lnTo>
                <a:lnTo>
                  <a:pt x="284" y="344"/>
                </a:lnTo>
                <a:lnTo>
                  <a:pt x="304" y="340"/>
                </a:lnTo>
                <a:lnTo>
                  <a:pt x="319" y="325"/>
                </a:lnTo>
                <a:lnTo>
                  <a:pt x="319" y="283"/>
                </a:lnTo>
                <a:lnTo>
                  <a:pt x="322" y="263"/>
                </a:lnTo>
                <a:lnTo>
                  <a:pt x="338" y="240"/>
                </a:lnTo>
                <a:lnTo>
                  <a:pt x="358" y="221"/>
                </a:lnTo>
                <a:lnTo>
                  <a:pt x="365" y="201"/>
                </a:lnTo>
                <a:lnTo>
                  <a:pt x="380" y="194"/>
                </a:lnTo>
                <a:lnTo>
                  <a:pt x="419" y="197"/>
                </a:lnTo>
                <a:lnTo>
                  <a:pt x="442" y="214"/>
                </a:lnTo>
                <a:lnTo>
                  <a:pt x="462" y="197"/>
                </a:lnTo>
                <a:lnTo>
                  <a:pt x="462" y="174"/>
                </a:lnTo>
                <a:lnTo>
                  <a:pt x="470" y="163"/>
                </a:lnTo>
                <a:lnTo>
                  <a:pt x="481" y="155"/>
                </a:lnTo>
                <a:lnTo>
                  <a:pt x="500" y="147"/>
                </a:lnTo>
                <a:lnTo>
                  <a:pt x="579" y="107"/>
                </a:lnTo>
                <a:lnTo>
                  <a:pt x="660" y="64"/>
                </a:lnTo>
                <a:lnTo>
                  <a:pt x="680" y="23"/>
                </a:lnTo>
                <a:lnTo>
                  <a:pt x="706" y="7"/>
                </a:lnTo>
                <a:lnTo>
                  <a:pt x="737" y="0"/>
                </a:lnTo>
                <a:lnTo>
                  <a:pt x="752" y="7"/>
                </a:lnTo>
                <a:lnTo>
                  <a:pt x="761" y="23"/>
                </a:lnTo>
                <a:lnTo>
                  <a:pt x="757" y="42"/>
                </a:lnTo>
                <a:lnTo>
                  <a:pt x="741" y="61"/>
                </a:lnTo>
                <a:lnTo>
                  <a:pt x="722" y="77"/>
                </a:lnTo>
                <a:lnTo>
                  <a:pt x="714" y="104"/>
                </a:lnTo>
                <a:lnTo>
                  <a:pt x="714" y="138"/>
                </a:lnTo>
                <a:lnTo>
                  <a:pt x="688" y="170"/>
                </a:lnTo>
                <a:lnTo>
                  <a:pt x="637" y="197"/>
                </a:lnTo>
                <a:lnTo>
                  <a:pt x="601" y="244"/>
                </a:lnTo>
                <a:lnTo>
                  <a:pt x="582" y="352"/>
                </a:lnTo>
                <a:lnTo>
                  <a:pt x="536" y="425"/>
                </a:lnTo>
                <a:lnTo>
                  <a:pt x="536" y="442"/>
                </a:lnTo>
                <a:lnTo>
                  <a:pt x="555" y="445"/>
                </a:lnTo>
                <a:lnTo>
                  <a:pt x="601" y="430"/>
                </a:lnTo>
                <a:lnTo>
                  <a:pt x="621" y="445"/>
                </a:lnTo>
                <a:lnTo>
                  <a:pt x="633" y="542"/>
                </a:lnTo>
                <a:lnTo>
                  <a:pt x="668" y="580"/>
                </a:lnTo>
                <a:lnTo>
                  <a:pt x="722" y="608"/>
                </a:lnTo>
                <a:lnTo>
                  <a:pt x="776" y="616"/>
                </a:lnTo>
                <a:lnTo>
                  <a:pt x="835" y="597"/>
                </a:lnTo>
                <a:lnTo>
                  <a:pt x="866" y="600"/>
                </a:lnTo>
                <a:lnTo>
                  <a:pt x="909" y="628"/>
                </a:lnTo>
                <a:lnTo>
                  <a:pt x="943" y="671"/>
                </a:lnTo>
                <a:lnTo>
                  <a:pt x="978" y="709"/>
                </a:lnTo>
                <a:lnTo>
                  <a:pt x="1021" y="729"/>
                </a:lnTo>
                <a:lnTo>
                  <a:pt x="1079" y="704"/>
                </a:lnTo>
                <a:lnTo>
                  <a:pt x="1156" y="724"/>
                </a:lnTo>
                <a:lnTo>
                  <a:pt x="1176" y="763"/>
                </a:lnTo>
                <a:lnTo>
                  <a:pt x="1171" y="806"/>
                </a:lnTo>
                <a:lnTo>
                  <a:pt x="1156" y="859"/>
                </a:lnTo>
                <a:lnTo>
                  <a:pt x="1164" y="902"/>
                </a:lnTo>
                <a:lnTo>
                  <a:pt x="1191" y="918"/>
                </a:lnTo>
                <a:lnTo>
                  <a:pt x="1219" y="930"/>
                </a:lnTo>
                <a:lnTo>
                  <a:pt x="1234" y="956"/>
                </a:lnTo>
                <a:lnTo>
                  <a:pt x="1199" y="984"/>
                </a:lnTo>
                <a:lnTo>
                  <a:pt x="1211" y="1042"/>
                </a:lnTo>
                <a:lnTo>
                  <a:pt x="1245" y="1085"/>
                </a:lnTo>
                <a:lnTo>
                  <a:pt x="1268" y="1136"/>
                </a:lnTo>
                <a:lnTo>
                  <a:pt x="1281" y="1197"/>
                </a:lnTo>
                <a:lnTo>
                  <a:pt x="1238" y="1210"/>
                </a:lnTo>
                <a:lnTo>
                  <a:pt x="1226" y="1194"/>
                </a:lnTo>
                <a:lnTo>
                  <a:pt x="1219" y="1151"/>
                </a:lnTo>
                <a:lnTo>
                  <a:pt x="1211" y="1131"/>
                </a:lnTo>
                <a:lnTo>
                  <a:pt x="1187" y="1143"/>
                </a:lnTo>
                <a:lnTo>
                  <a:pt x="1181" y="1162"/>
                </a:lnTo>
                <a:lnTo>
                  <a:pt x="1161" y="1162"/>
                </a:lnTo>
                <a:lnTo>
                  <a:pt x="1141" y="1143"/>
                </a:lnTo>
                <a:lnTo>
                  <a:pt x="1105" y="1155"/>
                </a:lnTo>
                <a:lnTo>
                  <a:pt x="1094" y="1181"/>
                </a:lnTo>
                <a:lnTo>
                  <a:pt x="1075" y="1190"/>
                </a:lnTo>
                <a:lnTo>
                  <a:pt x="1041" y="1174"/>
                </a:lnTo>
                <a:lnTo>
                  <a:pt x="1001" y="1177"/>
                </a:lnTo>
                <a:lnTo>
                  <a:pt x="983" y="1190"/>
                </a:lnTo>
                <a:lnTo>
                  <a:pt x="986" y="1201"/>
                </a:lnTo>
                <a:lnTo>
                  <a:pt x="1009" y="1205"/>
                </a:lnTo>
                <a:lnTo>
                  <a:pt x="1041" y="1213"/>
                </a:lnTo>
                <a:lnTo>
                  <a:pt x="1056" y="1228"/>
                </a:lnTo>
                <a:lnTo>
                  <a:pt x="1051" y="1251"/>
                </a:lnTo>
                <a:lnTo>
                  <a:pt x="993" y="1279"/>
                </a:lnTo>
                <a:lnTo>
                  <a:pt x="970" y="1298"/>
                </a:lnTo>
                <a:lnTo>
                  <a:pt x="963" y="1329"/>
                </a:lnTo>
                <a:lnTo>
                  <a:pt x="970" y="1368"/>
                </a:lnTo>
                <a:lnTo>
                  <a:pt x="998" y="1411"/>
                </a:lnTo>
                <a:lnTo>
                  <a:pt x="1032" y="1453"/>
                </a:lnTo>
                <a:lnTo>
                  <a:pt x="1044" y="1489"/>
                </a:lnTo>
                <a:lnTo>
                  <a:pt x="1041" y="1532"/>
                </a:lnTo>
                <a:lnTo>
                  <a:pt x="1026" y="1558"/>
                </a:lnTo>
                <a:lnTo>
                  <a:pt x="1016" y="1604"/>
                </a:lnTo>
                <a:lnTo>
                  <a:pt x="955" y="1600"/>
                </a:lnTo>
                <a:lnTo>
                  <a:pt x="924" y="1586"/>
                </a:lnTo>
                <a:lnTo>
                  <a:pt x="905" y="1566"/>
                </a:lnTo>
                <a:lnTo>
                  <a:pt x="876" y="1566"/>
                </a:lnTo>
                <a:lnTo>
                  <a:pt x="846" y="1570"/>
                </a:lnTo>
                <a:lnTo>
                  <a:pt x="830" y="1589"/>
                </a:lnTo>
                <a:lnTo>
                  <a:pt x="811" y="1589"/>
                </a:lnTo>
                <a:lnTo>
                  <a:pt x="792" y="1589"/>
                </a:lnTo>
                <a:lnTo>
                  <a:pt x="757" y="1577"/>
                </a:lnTo>
                <a:lnTo>
                  <a:pt x="714" y="1570"/>
                </a:lnTo>
                <a:lnTo>
                  <a:pt x="680" y="1589"/>
                </a:lnTo>
                <a:lnTo>
                  <a:pt x="660" y="1589"/>
                </a:lnTo>
                <a:lnTo>
                  <a:pt x="637" y="1570"/>
                </a:lnTo>
                <a:lnTo>
                  <a:pt x="614" y="1519"/>
                </a:lnTo>
                <a:lnTo>
                  <a:pt x="582" y="1476"/>
                </a:lnTo>
                <a:lnTo>
                  <a:pt x="485" y="1441"/>
                </a:lnTo>
                <a:lnTo>
                  <a:pt x="389" y="1379"/>
                </a:lnTo>
                <a:lnTo>
                  <a:pt x="312" y="1352"/>
                </a:lnTo>
                <a:lnTo>
                  <a:pt x="264" y="1349"/>
                </a:lnTo>
                <a:lnTo>
                  <a:pt x="225" y="1356"/>
                </a:lnTo>
                <a:lnTo>
                  <a:pt x="195" y="1352"/>
                </a:lnTo>
                <a:lnTo>
                  <a:pt x="183" y="1332"/>
                </a:lnTo>
                <a:lnTo>
                  <a:pt x="183" y="1298"/>
                </a:lnTo>
                <a:lnTo>
                  <a:pt x="191" y="1268"/>
                </a:lnTo>
                <a:lnTo>
                  <a:pt x="180" y="1263"/>
                </a:lnTo>
                <a:lnTo>
                  <a:pt x="124" y="1268"/>
                </a:lnTo>
                <a:lnTo>
                  <a:pt x="86" y="1260"/>
                </a:lnTo>
                <a:lnTo>
                  <a:pt x="47" y="1232"/>
                </a:lnTo>
                <a:lnTo>
                  <a:pt x="9" y="1201"/>
                </a:lnTo>
                <a:lnTo>
                  <a:pt x="0" y="1177"/>
                </a:lnTo>
              </a:path>
            </a:pathLst>
          </a:custGeom>
          <a:solidFill>
            <a:srgbClr val="FFC000"/>
          </a:solidFill>
          <a:ln w="12700">
            <a:solidFill>
              <a:schemeClr val="tx1"/>
            </a:solidFill>
            <a:round/>
            <a:headEnd/>
            <a:tailEnd/>
          </a:ln>
        </p:spPr>
        <p:txBody>
          <a:bodyPr/>
          <a:lstStyle/>
          <a:p>
            <a:endParaRPr lang="es-ES" dirty="0">
              <a:solidFill>
                <a:srgbClr val="000000"/>
              </a:solidFill>
            </a:endParaRPr>
          </a:p>
        </p:txBody>
      </p:sp>
      <p:sp>
        <p:nvSpPr>
          <p:cNvPr id="120" name="Freeform 88">
            <a:extLst>
              <a:ext uri="{FF2B5EF4-FFF2-40B4-BE49-F238E27FC236}">
                <a16:creationId xmlns:a16="http://schemas.microsoft.com/office/drawing/2014/main" id="{1CE4CEF2-92FB-408D-93F8-090C660D37F5}"/>
              </a:ext>
            </a:extLst>
          </p:cNvPr>
          <p:cNvSpPr>
            <a:spLocks/>
          </p:cNvSpPr>
          <p:nvPr/>
        </p:nvSpPr>
        <p:spPr bwMode="auto">
          <a:xfrm>
            <a:off x="8875202" y="1686967"/>
            <a:ext cx="26090" cy="26230"/>
          </a:xfrm>
          <a:custGeom>
            <a:avLst/>
            <a:gdLst>
              <a:gd name="T0" fmla="*/ 2147483647 w 51"/>
              <a:gd name="T1" fmla="*/ 0 h 52"/>
              <a:gd name="T2" fmla="*/ 2147483647 w 51"/>
              <a:gd name="T3" fmla="*/ 2147483647 h 52"/>
              <a:gd name="T4" fmla="*/ 2147483647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0 w 51"/>
              <a:gd name="T15" fmla="*/ 2147483647 h 52"/>
              <a:gd name="T16" fmla="*/ 2147483647 w 51"/>
              <a:gd name="T17" fmla="*/ 2147483647 h 52"/>
              <a:gd name="T18" fmla="*/ 2147483647 w 51"/>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2"/>
              <a:gd name="T32" fmla="*/ 51 w 5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2">
                <a:moveTo>
                  <a:pt x="38" y="0"/>
                </a:moveTo>
                <a:lnTo>
                  <a:pt x="48" y="1"/>
                </a:lnTo>
                <a:lnTo>
                  <a:pt x="51" y="15"/>
                </a:lnTo>
                <a:lnTo>
                  <a:pt x="48" y="21"/>
                </a:lnTo>
                <a:lnTo>
                  <a:pt x="23" y="49"/>
                </a:lnTo>
                <a:lnTo>
                  <a:pt x="10" y="52"/>
                </a:lnTo>
                <a:lnTo>
                  <a:pt x="3" y="44"/>
                </a:lnTo>
                <a:lnTo>
                  <a:pt x="0" y="34"/>
                </a:lnTo>
                <a:lnTo>
                  <a:pt x="12" y="12"/>
                </a:lnTo>
                <a:lnTo>
                  <a:pt x="38" y="0"/>
                </a:lnTo>
                <a:close/>
              </a:path>
            </a:pathLst>
          </a:custGeom>
          <a:solidFill>
            <a:schemeClr val="bg1">
              <a:lumMod val="85000"/>
            </a:schemeClr>
          </a:solidFill>
          <a:ln w="3175">
            <a:solidFill>
              <a:schemeClr val="tx1"/>
            </a:solidFill>
            <a:round/>
            <a:headEnd/>
            <a:tailEnd/>
          </a:ln>
        </p:spPr>
        <p:txBody>
          <a:bodyPr/>
          <a:lstStyle/>
          <a:p>
            <a:endParaRPr lang="es-ES" dirty="0">
              <a:solidFill>
                <a:srgbClr val="000000"/>
              </a:solidFill>
            </a:endParaRPr>
          </a:p>
        </p:txBody>
      </p:sp>
      <p:sp>
        <p:nvSpPr>
          <p:cNvPr id="121" name="Freeform 89">
            <a:extLst>
              <a:ext uri="{FF2B5EF4-FFF2-40B4-BE49-F238E27FC236}">
                <a16:creationId xmlns:a16="http://schemas.microsoft.com/office/drawing/2014/main" id="{F5B95688-C5E0-43A9-A91C-E70852CECE10}"/>
              </a:ext>
            </a:extLst>
          </p:cNvPr>
          <p:cNvSpPr>
            <a:spLocks/>
          </p:cNvSpPr>
          <p:nvPr/>
        </p:nvSpPr>
        <p:spPr bwMode="auto">
          <a:xfrm>
            <a:off x="8875202" y="1686967"/>
            <a:ext cx="26090" cy="26230"/>
          </a:xfrm>
          <a:custGeom>
            <a:avLst/>
            <a:gdLst>
              <a:gd name="T0" fmla="*/ 2147483647 w 51"/>
              <a:gd name="T1" fmla="*/ 0 h 52"/>
              <a:gd name="T2" fmla="*/ 2147483647 w 51"/>
              <a:gd name="T3" fmla="*/ 2147483647 h 52"/>
              <a:gd name="T4" fmla="*/ 2147483647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0 w 51"/>
              <a:gd name="T15" fmla="*/ 2147483647 h 52"/>
              <a:gd name="T16" fmla="*/ 2147483647 w 51"/>
              <a:gd name="T17" fmla="*/ 2147483647 h 52"/>
              <a:gd name="T18" fmla="*/ 2147483647 w 51"/>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2"/>
              <a:gd name="T32" fmla="*/ 51 w 51"/>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2">
                <a:moveTo>
                  <a:pt x="38" y="0"/>
                </a:moveTo>
                <a:lnTo>
                  <a:pt x="48" y="1"/>
                </a:lnTo>
                <a:lnTo>
                  <a:pt x="51" y="15"/>
                </a:lnTo>
                <a:lnTo>
                  <a:pt x="48" y="21"/>
                </a:lnTo>
                <a:lnTo>
                  <a:pt x="23" y="49"/>
                </a:lnTo>
                <a:lnTo>
                  <a:pt x="10" y="52"/>
                </a:lnTo>
                <a:lnTo>
                  <a:pt x="3" y="44"/>
                </a:lnTo>
                <a:lnTo>
                  <a:pt x="0" y="34"/>
                </a:lnTo>
                <a:lnTo>
                  <a:pt x="12" y="12"/>
                </a:lnTo>
                <a:lnTo>
                  <a:pt x="38" y="0"/>
                </a:lnTo>
              </a:path>
            </a:pathLst>
          </a:custGeom>
          <a:solidFill>
            <a:schemeClr val="bg1">
              <a:lumMod val="85000"/>
            </a:schemeClr>
          </a:solidFill>
          <a:ln w="3175">
            <a:solidFill>
              <a:schemeClr val="tx1"/>
            </a:solidFill>
            <a:round/>
            <a:headEnd/>
            <a:tailEnd/>
          </a:ln>
        </p:spPr>
        <p:txBody>
          <a:bodyPr/>
          <a:lstStyle/>
          <a:p>
            <a:endParaRPr lang="es-ES" dirty="0">
              <a:solidFill>
                <a:srgbClr val="000000"/>
              </a:solidFill>
            </a:endParaRPr>
          </a:p>
        </p:txBody>
      </p:sp>
      <p:sp>
        <p:nvSpPr>
          <p:cNvPr id="122" name="Freeform 90">
            <a:extLst>
              <a:ext uri="{FF2B5EF4-FFF2-40B4-BE49-F238E27FC236}">
                <a16:creationId xmlns:a16="http://schemas.microsoft.com/office/drawing/2014/main" id="{B7B02F9E-5840-4B77-B8E3-6E165D09BBAB}"/>
              </a:ext>
            </a:extLst>
          </p:cNvPr>
          <p:cNvSpPr>
            <a:spLocks/>
          </p:cNvSpPr>
          <p:nvPr/>
        </p:nvSpPr>
        <p:spPr bwMode="auto">
          <a:xfrm>
            <a:off x="9180248" y="2338661"/>
            <a:ext cx="20069" cy="22193"/>
          </a:xfrm>
          <a:custGeom>
            <a:avLst/>
            <a:gdLst>
              <a:gd name="T0" fmla="*/ 2147483647 w 41"/>
              <a:gd name="T1" fmla="*/ 0 h 42"/>
              <a:gd name="T2" fmla="*/ 2147483647 w 41"/>
              <a:gd name="T3" fmla="*/ 2147483647 h 42"/>
              <a:gd name="T4" fmla="*/ 2147483647 w 41"/>
              <a:gd name="T5" fmla="*/ 2147483647 h 42"/>
              <a:gd name="T6" fmla="*/ 2147483647 w 41"/>
              <a:gd name="T7" fmla="*/ 2147483647 h 42"/>
              <a:gd name="T8" fmla="*/ 2147483647 w 41"/>
              <a:gd name="T9" fmla="*/ 2147483647 h 42"/>
              <a:gd name="T10" fmla="*/ 0 w 41"/>
              <a:gd name="T11" fmla="*/ 2147483647 h 42"/>
              <a:gd name="T12" fmla="*/ 0 w 41"/>
              <a:gd name="T13" fmla="*/ 2147483647 h 42"/>
              <a:gd name="T14" fmla="*/ 2147483647 w 41"/>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42"/>
              <a:gd name="T26" fmla="*/ 41 w 4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42">
                <a:moveTo>
                  <a:pt x="4" y="0"/>
                </a:moveTo>
                <a:lnTo>
                  <a:pt x="34" y="4"/>
                </a:lnTo>
                <a:lnTo>
                  <a:pt x="41" y="17"/>
                </a:lnTo>
                <a:lnTo>
                  <a:pt x="29" y="32"/>
                </a:lnTo>
                <a:lnTo>
                  <a:pt x="7" y="42"/>
                </a:lnTo>
                <a:lnTo>
                  <a:pt x="0" y="34"/>
                </a:lnTo>
                <a:lnTo>
                  <a:pt x="0" y="6"/>
                </a:lnTo>
                <a:lnTo>
                  <a:pt x="4"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3" name="Freeform 91">
            <a:extLst>
              <a:ext uri="{FF2B5EF4-FFF2-40B4-BE49-F238E27FC236}">
                <a16:creationId xmlns:a16="http://schemas.microsoft.com/office/drawing/2014/main" id="{B757AB38-4AC7-49CA-9D63-5E899D14E13C}"/>
              </a:ext>
            </a:extLst>
          </p:cNvPr>
          <p:cNvSpPr>
            <a:spLocks/>
          </p:cNvSpPr>
          <p:nvPr/>
        </p:nvSpPr>
        <p:spPr bwMode="auto">
          <a:xfrm>
            <a:off x="9180248" y="2338661"/>
            <a:ext cx="20069" cy="22193"/>
          </a:xfrm>
          <a:custGeom>
            <a:avLst/>
            <a:gdLst>
              <a:gd name="T0" fmla="*/ 2147483647 w 41"/>
              <a:gd name="T1" fmla="*/ 0 h 42"/>
              <a:gd name="T2" fmla="*/ 2147483647 w 41"/>
              <a:gd name="T3" fmla="*/ 2147483647 h 42"/>
              <a:gd name="T4" fmla="*/ 2147483647 w 41"/>
              <a:gd name="T5" fmla="*/ 2147483647 h 42"/>
              <a:gd name="T6" fmla="*/ 2147483647 w 41"/>
              <a:gd name="T7" fmla="*/ 2147483647 h 42"/>
              <a:gd name="T8" fmla="*/ 2147483647 w 41"/>
              <a:gd name="T9" fmla="*/ 2147483647 h 42"/>
              <a:gd name="T10" fmla="*/ 0 w 41"/>
              <a:gd name="T11" fmla="*/ 2147483647 h 42"/>
              <a:gd name="T12" fmla="*/ 0 w 41"/>
              <a:gd name="T13" fmla="*/ 2147483647 h 42"/>
              <a:gd name="T14" fmla="*/ 2147483647 w 41"/>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42"/>
              <a:gd name="T26" fmla="*/ 41 w 4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42">
                <a:moveTo>
                  <a:pt x="4" y="0"/>
                </a:moveTo>
                <a:lnTo>
                  <a:pt x="34" y="4"/>
                </a:lnTo>
                <a:lnTo>
                  <a:pt x="41" y="17"/>
                </a:lnTo>
                <a:lnTo>
                  <a:pt x="29" y="32"/>
                </a:lnTo>
                <a:lnTo>
                  <a:pt x="7" y="42"/>
                </a:lnTo>
                <a:lnTo>
                  <a:pt x="0" y="34"/>
                </a:lnTo>
                <a:lnTo>
                  <a:pt x="0" y="6"/>
                </a:lnTo>
                <a:lnTo>
                  <a:pt x="4"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4" name="Freeform 92">
            <a:extLst>
              <a:ext uri="{FF2B5EF4-FFF2-40B4-BE49-F238E27FC236}">
                <a16:creationId xmlns:a16="http://schemas.microsoft.com/office/drawing/2014/main" id="{83D5440D-D604-4046-88FA-B08244D4F482}"/>
              </a:ext>
            </a:extLst>
          </p:cNvPr>
          <p:cNvSpPr>
            <a:spLocks/>
          </p:cNvSpPr>
          <p:nvPr/>
        </p:nvSpPr>
        <p:spPr bwMode="auto">
          <a:xfrm>
            <a:off x="9196303" y="2364891"/>
            <a:ext cx="20069" cy="22195"/>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0 w 42"/>
              <a:gd name="T11" fmla="*/ 2147483647 h 41"/>
              <a:gd name="T12" fmla="*/ 2147483647 w 42"/>
              <a:gd name="T13" fmla="*/ 2147483647 h 41"/>
              <a:gd name="T14" fmla="*/ 2147483647 w 42"/>
              <a:gd name="T15" fmla="*/ 2147483647 h 41"/>
              <a:gd name="T16" fmla="*/ 2147483647 w 4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1"/>
              <a:gd name="T29" fmla="*/ 42 w 4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1">
                <a:moveTo>
                  <a:pt x="24" y="0"/>
                </a:moveTo>
                <a:lnTo>
                  <a:pt x="39" y="6"/>
                </a:lnTo>
                <a:lnTo>
                  <a:pt x="42" y="15"/>
                </a:lnTo>
                <a:lnTo>
                  <a:pt x="27" y="38"/>
                </a:lnTo>
                <a:lnTo>
                  <a:pt x="8" y="41"/>
                </a:lnTo>
                <a:lnTo>
                  <a:pt x="0" y="32"/>
                </a:lnTo>
                <a:lnTo>
                  <a:pt x="3" y="23"/>
                </a:lnTo>
                <a:lnTo>
                  <a:pt x="10" y="6"/>
                </a:lnTo>
                <a:lnTo>
                  <a:pt x="24"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5" name="Freeform 93">
            <a:extLst>
              <a:ext uri="{FF2B5EF4-FFF2-40B4-BE49-F238E27FC236}">
                <a16:creationId xmlns:a16="http://schemas.microsoft.com/office/drawing/2014/main" id="{1C9E41E8-D903-4210-BD7D-8DB2A3042814}"/>
              </a:ext>
            </a:extLst>
          </p:cNvPr>
          <p:cNvSpPr>
            <a:spLocks/>
          </p:cNvSpPr>
          <p:nvPr/>
        </p:nvSpPr>
        <p:spPr bwMode="auto">
          <a:xfrm>
            <a:off x="9196303" y="2364891"/>
            <a:ext cx="20069" cy="22195"/>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0 w 42"/>
              <a:gd name="T11" fmla="*/ 2147483647 h 41"/>
              <a:gd name="T12" fmla="*/ 2147483647 w 42"/>
              <a:gd name="T13" fmla="*/ 2147483647 h 41"/>
              <a:gd name="T14" fmla="*/ 2147483647 w 42"/>
              <a:gd name="T15" fmla="*/ 2147483647 h 41"/>
              <a:gd name="T16" fmla="*/ 2147483647 w 4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1"/>
              <a:gd name="T29" fmla="*/ 42 w 4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1">
                <a:moveTo>
                  <a:pt x="24" y="0"/>
                </a:moveTo>
                <a:lnTo>
                  <a:pt x="39" y="6"/>
                </a:lnTo>
                <a:lnTo>
                  <a:pt x="42" y="15"/>
                </a:lnTo>
                <a:lnTo>
                  <a:pt x="27" y="38"/>
                </a:lnTo>
                <a:lnTo>
                  <a:pt x="8" y="41"/>
                </a:lnTo>
                <a:lnTo>
                  <a:pt x="0" y="32"/>
                </a:lnTo>
                <a:lnTo>
                  <a:pt x="3" y="23"/>
                </a:lnTo>
                <a:lnTo>
                  <a:pt x="10" y="6"/>
                </a:lnTo>
                <a:lnTo>
                  <a:pt x="24"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6" name="Freeform 94">
            <a:extLst>
              <a:ext uri="{FF2B5EF4-FFF2-40B4-BE49-F238E27FC236}">
                <a16:creationId xmlns:a16="http://schemas.microsoft.com/office/drawing/2014/main" id="{A45C22DA-1491-4277-BC60-47879D7DF9DD}"/>
              </a:ext>
            </a:extLst>
          </p:cNvPr>
          <p:cNvSpPr>
            <a:spLocks/>
          </p:cNvSpPr>
          <p:nvPr/>
        </p:nvSpPr>
        <p:spPr bwMode="auto">
          <a:xfrm>
            <a:off x="9218377" y="2395156"/>
            <a:ext cx="24082" cy="26229"/>
          </a:xfrm>
          <a:custGeom>
            <a:avLst/>
            <a:gdLst>
              <a:gd name="T0" fmla="*/ 2147483647 w 47"/>
              <a:gd name="T1" fmla="*/ 2147483647 h 48"/>
              <a:gd name="T2" fmla="*/ 2147483647 w 47"/>
              <a:gd name="T3" fmla="*/ 0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0 w 47"/>
              <a:gd name="T15" fmla="*/ 2147483647 h 48"/>
              <a:gd name="T16" fmla="*/ 2147483647 w 47"/>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 y="7"/>
                </a:moveTo>
                <a:lnTo>
                  <a:pt x="40" y="0"/>
                </a:lnTo>
                <a:lnTo>
                  <a:pt x="47" y="8"/>
                </a:lnTo>
                <a:lnTo>
                  <a:pt x="47" y="12"/>
                </a:lnTo>
                <a:lnTo>
                  <a:pt x="36" y="45"/>
                </a:lnTo>
                <a:lnTo>
                  <a:pt x="12" y="48"/>
                </a:lnTo>
                <a:lnTo>
                  <a:pt x="7" y="45"/>
                </a:lnTo>
                <a:lnTo>
                  <a:pt x="0" y="12"/>
                </a:lnTo>
                <a:lnTo>
                  <a:pt x="4" y="7"/>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7" name="Freeform 95">
            <a:extLst>
              <a:ext uri="{FF2B5EF4-FFF2-40B4-BE49-F238E27FC236}">
                <a16:creationId xmlns:a16="http://schemas.microsoft.com/office/drawing/2014/main" id="{4DFC7CF2-8656-4C83-B62F-BE50E325DA12}"/>
              </a:ext>
            </a:extLst>
          </p:cNvPr>
          <p:cNvSpPr>
            <a:spLocks/>
          </p:cNvSpPr>
          <p:nvPr/>
        </p:nvSpPr>
        <p:spPr bwMode="auto">
          <a:xfrm>
            <a:off x="9218377" y="2395156"/>
            <a:ext cx="24082" cy="26229"/>
          </a:xfrm>
          <a:custGeom>
            <a:avLst/>
            <a:gdLst>
              <a:gd name="T0" fmla="*/ 2147483647 w 47"/>
              <a:gd name="T1" fmla="*/ 2147483647 h 48"/>
              <a:gd name="T2" fmla="*/ 2147483647 w 47"/>
              <a:gd name="T3" fmla="*/ 0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0 w 47"/>
              <a:gd name="T15" fmla="*/ 2147483647 h 48"/>
              <a:gd name="T16" fmla="*/ 2147483647 w 47"/>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 y="7"/>
                </a:moveTo>
                <a:lnTo>
                  <a:pt x="40" y="0"/>
                </a:lnTo>
                <a:lnTo>
                  <a:pt x="47" y="8"/>
                </a:lnTo>
                <a:lnTo>
                  <a:pt x="47" y="12"/>
                </a:lnTo>
                <a:lnTo>
                  <a:pt x="36" y="45"/>
                </a:lnTo>
                <a:lnTo>
                  <a:pt x="12" y="48"/>
                </a:lnTo>
                <a:lnTo>
                  <a:pt x="7" y="45"/>
                </a:lnTo>
                <a:lnTo>
                  <a:pt x="0" y="12"/>
                </a:lnTo>
                <a:lnTo>
                  <a:pt x="4" y="7"/>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8" name="Freeform 96">
            <a:extLst>
              <a:ext uri="{FF2B5EF4-FFF2-40B4-BE49-F238E27FC236}">
                <a16:creationId xmlns:a16="http://schemas.microsoft.com/office/drawing/2014/main" id="{0222E05A-A0A7-4209-B306-50A2502993B2}"/>
              </a:ext>
            </a:extLst>
          </p:cNvPr>
          <p:cNvSpPr>
            <a:spLocks/>
          </p:cNvSpPr>
          <p:nvPr/>
        </p:nvSpPr>
        <p:spPr bwMode="auto">
          <a:xfrm>
            <a:off x="9230420" y="2431473"/>
            <a:ext cx="18061" cy="18158"/>
          </a:xfrm>
          <a:custGeom>
            <a:avLst/>
            <a:gdLst>
              <a:gd name="T0" fmla="*/ 2147483647 w 37"/>
              <a:gd name="T1" fmla="*/ 2147483647 h 38"/>
              <a:gd name="T2" fmla="*/ 2147483647 w 37"/>
              <a:gd name="T3" fmla="*/ 0 h 38"/>
              <a:gd name="T4" fmla="*/ 2147483647 w 37"/>
              <a:gd name="T5" fmla="*/ 2147483647 h 38"/>
              <a:gd name="T6" fmla="*/ 2147483647 w 37"/>
              <a:gd name="T7" fmla="*/ 2147483647 h 38"/>
              <a:gd name="T8" fmla="*/ 2147483647 w 37"/>
              <a:gd name="T9" fmla="*/ 2147483647 h 38"/>
              <a:gd name="T10" fmla="*/ 2147483647 w 37"/>
              <a:gd name="T11" fmla="*/ 2147483647 h 38"/>
              <a:gd name="T12" fmla="*/ 2147483647 w 37"/>
              <a:gd name="T13" fmla="*/ 2147483647 h 38"/>
              <a:gd name="T14" fmla="*/ 0 w 37"/>
              <a:gd name="T15" fmla="*/ 2147483647 h 38"/>
              <a:gd name="T16" fmla="*/ 2147483647 w 37"/>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8"/>
              <a:gd name="T29" fmla="*/ 37 w 3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8">
                <a:moveTo>
                  <a:pt x="6" y="1"/>
                </a:moveTo>
                <a:lnTo>
                  <a:pt x="29" y="0"/>
                </a:lnTo>
                <a:lnTo>
                  <a:pt x="36" y="8"/>
                </a:lnTo>
                <a:lnTo>
                  <a:pt x="37" y="17"/>
                </a:lnTo>
                <a:lnTo>
                  <a:pt x="30" y="34"/>
                </a:lnTo>
                <a:lnTo>
                  <a:pt x="8" y="38"/>
                </a:lnTo>
                <a:lnTo>
                  <a:pt x="2" y="30"/>
                </a:lnTo>
                <a:lnTo>
                  <a:pt x="0" y="15"/>
                </a:lnTo>
                <a:lnTo>
                  <a:pt x="6" y="1"/>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29" name="Freeform 97">
            <a:extLst>
              <a:ext uri="{FF2B5EF4-FFF2-40B4-BE49-F238E27FC236}">
                <a16:creationId xmlns:a16="http://schemas.microsoft.com/office/drawing/2014/main" id="{AC430FD2-E1FC-4A92-8341-73428E0F5516}"/>
              </a:ext>
            </a:extLst>
          </p:cNvPr>
          <p:cNvSpPr>
            <a:spLocks/>
          </p:cNvSpPr>
          <p:nvPr/>
        </p:nvSpPr>
        <p:spPr bwMode="auto">
          <a:xfrm>
            <a:off x="9230420" y="2431473"/>
            <a:ext cx="18061" cy="18158"/>
          </a:xfrm>
          <a:custGeom>
            <a:avLst/>
            <a:gdLst>
              <a:gd name="T0" fmla="*/ 2147483647 w 37"/>
              <a:gd name="T1" fmla="*/ 2147483647 h 38"/>
              <a:gd name="T2" fmla="*/ 2147483647 w 37"/>
              <a:gd name="T3" fmla="*/ 0 h 38"/>
              <a:gd name="T4" fmla="*/ 2147483647 w 37"/>
              <a:gd name="T5" fmla="*/ 2147483647 h 38"/>
              <a:gd name="T6" fmla="*/ 2147483647 w 37"/>
              <a:gd name="T7" fmla="*/ 2147483647 h 38"/>
              <a:gd name="T8" fmla="*/ 2147483647 w 37"/>
              <a:gd name="T9" fmla="*/ 2147483647 h 38"/>
              <a:gd name="T10" fmla="*/ 2147483647 w 37"/>
              <a:gd name="T11" fmla="*/ 2147483647 h 38"/>
              <a:gd name="T12" fmla="*/ 2147483647 w 37"/>
              <a:gd name="T13" fmla="*/ 2147483647 h 38"/>
              <a:gd name="T14" fmla="*/ 0 w 37"/>
              <a:gd name="T15" fmla="*/ 2147483647 h 38"/>
              <a:gd name="T16" fmla="*/ 2147483647 w 37"/>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8"/>
              <a:gd name="T29" fmla="*/ 37 w 3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8">
                <a:moveTo>
                  <a:pt x="6" y="1"/>
                </a:moveTo>
                <a:lnTo>
                  <a:pt x="29" y="0"/>
                </a:lnTo>
                <a:lnTo>
                  <a:pt x="36" y="8"/>
                </a:lnTo>
                <a:lnTo>
                  <a:pt x="37" y="17"/>
                </a:lnTo>
                <a:lnTo>
                  <a:pt x="30" y="34"/>
                </a:lnTo>
                <a:lnTo>
                  <a:pt x="8" y="38"/>
                </a:lnTo>
                <a:lnTo>
                  <a:pt x="2" y="30"/>
                </a:lnTo>
                <a:lnTo>
                  <a:pt x="0" y="15"/>
                </a:lnTo>
                <a:lnTo>
                  <a:pt x="6" y="1"/>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30" name="Freeform 98">
            <a:extLst>
              <a:ext uri="{FF2B5EF4-FFF2-40B4-BE49-F238E27FC236}">
                <a16:creationId xmlns:a16="http://schemas.microsoft.com/office/drawing/2014/main" id="{9EDA0E21-3D7F-4CF5-B5CD-012C68E53C07}"/>
              </a:ext>
            </a:extLst>
          </p:cNvPr>
          <p:cNvSpPr>
            <a:spLocks/>
          </p:cNvSpPr>
          <p:nvPr/>
        </p:nvSpPr>
        <p:spPr bwMode="auto">
          <a:xfrm>
            <a:off x="9290626" y="2447614"/>
            <a:ext cx="26089" cy="26229"/>
          </a:xfrm>
          <a:custGeom>
            <a:avLst/>
            <a:gdLst>
              <a:gd name="T0" fmla="*/ 2147483647 w 52"/>
              <a:gd name="T1" fmla="*/ 2147483647 h 49"/>
              <a:gd name="T2" fmla="*/ 2147483647 w 52"/>
              <a:gd name="T3" fmla="*/ 0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0 w 52"/>
              <a:gd name="T15" fmla="*/ 2147483647 h 49"/>
              <a:gd name="T16" fmla="*/ 2147483647 w 52"/>
              <a:gd name="T17" fmla="*/ 214748364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9"/>
              <a:gd name="T29" fmla="*/ 52 w 5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9">
                <a:moveTo>
                  <a:pt x="8" y="1"/>
                </a:moveTo>
                <a:lnTo>
                  <a:pt x="38" y="0"/>
                </a:lnTo>
                <a:lnTo>
                  <a:pt x="42" y="3"/>
                </a:lnTo>
                <a:lnTo>
                  <a:pt x="52" y="20"/>
                </a:lnTo>
                <a:lnTo>
                  <a:pt x="41" y="46"/>
                </a:lnTo>
                <a:lnTo>
                  <a:pt x="24" y="49"/>
                </a:lnTo>
                <a:lnTo>
                  <a:pt x="7" y="37"/>
                </a:lnTo>
                <a:lnTo>
                  <a:pt x="0" y="25"/>
                </a:lnTo>
                <a:lnTo>
                  <a:pt x="8" y="1"/>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31" name="Freeform 99">
            <a:extLst>
              <a:ext uri="{FF2B5EF4-FFF2-40B4-BE49-F238E27FC236}">
                <a16:creationId xmlns:a16="http://schemas.microsoft.com/office/drawing/2014/main" id="{91FFEACC-E0E8-4425-A907-7D5BD979D245}"/>
              </a:ext>
            </a:extLst>
          </p:cNvPr>
          <p:cNvSpPr>
            <a:spLocks/>
          </p:cNvSpPr>
          <p:nvPr/>
        </p:nvSpPr>
        <p:spPr bwMode="auto">
          <a:xfrm>
            <a:off x="9290626" y="2447614"/>
            <a:ext cx="26089" cy="26229"/>
          </a:xfrm>
          <a:custGeom>
            <a:avLst/>
            <a:gdLst>
              <a:gd name="T0" fmla="*/ 2147483647 w 52"/>
              <a:gd name="T1" fmla="*/ 2147483647 h 49"/>
              <a:gd name="T2" fmla="*/ 2147483647 w 52"/>
              <a:gd name="T3" fmla="*/ 0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0 w 52"/>
              <a:gd name="T15" fmla="*/ 2147483647 h 49"/>
              <a:gd name="T16" fmla="*/ 2147483647 w 52"/>
              <a:gd name="T17" fmla="*/ 214748364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9"/>
              <a:gd name="T29" fmla="*/ 52 w 5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9">
                <a:moveTo>
                  <a:pt x="8" y="1"/>
                </a:moveTo>
                <a:lnTo>
                  <a:pt x="38" y="0"/>
                </a:lnTo>
                <a:lnTo>
                  <a:pt x="42" y="3"/>
                </a:lnTo>
                <a:lnTo>
                  <a:pt x="52" y="20"/>
                </a:lnTo>
                <a:lnTo>
                  <a:pt x="41" y="46"/>
                </a:lnTo>
                <a:lnTo>
                  <a:pt x="24" y="49"/>
                </a:lnTo>
                <a:lnTo>
                  <a:pt x="7" y="37"/>
                </a:lnTo>
                <a:lnTo>
                  <a:pt x="0" y="25"/>
                </a:lnTo>
                <a:lnTo>
                  <a:pt x="8" y="1"/>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32" name="Freeform 100">
            <a:extLst>
              <a:ext uri="{FF2B5EF4-FFF2-40B4-BE49-F238E27FC236}">
                <a16:creationId xmlns:a16="http://schemas.microsoft.com/office/drawing/2014/main" id="{38527A00-504D-4FDF-903D-7459CAD2BFA4}"/>
              </a:ext>
            </a:extLst>
          </p:cNvPr>
          <p:cNvSpPr>
            <a:spLocks/>
          </p:cNvSpPr>
          <p:nvPr/>
        </p:nvSpPr>
        <p:spPr bwMode="auto">
          <a:xfrm>
            <a:off x="8218957" y="2209533"/>
            <a:ext cx="423449" cy="127110"/>
          </a:xfrm>
          <a:custGeom>
            <a:avLst/>
            <a:gdLst>
              <a:gd name="T0" fmla="*/ 2147483647 w 843"/>
              <a:gd name="T1" fmla="*/ 2147483647 h 255"/>
              <a:gd name="T2" fmla="*/ 2147483647 w 843"/>
              <a:gd name="T3" fmla="*/ 2147483647 h 255"/>
              <a:gd name="T4" fmla="*/ 2147483647 w 843"/>
              <a:gd name="T5" fmla="*/ 0 h 255"/>
              <a:gd name="T6" fmla="*/ 2147483647 w 843"/>
              <a:gd name="T7" fmla="*/ 2147483647 h 255"/>
              <a:gd name="T8" fmla="*/ 2147483647 w 843"/>
              <a:gd name="T9" fmla="*/ 2147483647 h 255"/>
              <a:gd name="T10" fmla="*/ 2147483647 w 843"/>
              <a:gd name="T11" fmla="*/ 2147483647 h 255"/>
              <a:gd name="T12" fmla="*/ 2147483647 w 843"/>
              <a:gd name="T13" fmla="*/ 2147483647 h 255"/>
              <a:gd name="T14" fmla="*/ 2147483647 w 843"/>
              <a:gd name="T15" fmla="*/ 2147483647 h 255"/>
              <a:gd name="T16" fmla="*/ 2147483647 w 843"/>
              <a:gd name="T17" fmla="*/ 2147483647 h 255"/>
              <a:gd name="T18" fmla="*/ 2147483647 w 843"/>
              <a:gd name="T19" fmla="*/ 2147483647 h 255"/>
              <a:gd name="T20" fmla="*/ 2147483647 w 843"/>
              <a:gd name="T21" fmla="*/ 2147483647 h 255"/>
              <a:gd name="T22" fmla="*/ 2147483647 w 843"/>
              <a:gd name="T23" fmla="*/ 2147483647 h 255"/>
              <a:gd name="T24" fmla="*/ 2147483647 w 843"/>
              <a:gd name="T25" fmla="*/ 2147483647 h 255"/>
              <a:gd name="T26" fmla="*/ 2147483647 w 843"/>
              <a:gd name="T27" fmla="*/ 2147483647 h 255"/>
              <a:gd name="T28" fmla="*/ 2147483647 w 843"/>
              <a:gd name="T29" fmla="*/ 2147483647 h 255"/>
              <a:gd name="T30" fmla="*/ 2147483647 w 843"/>
              <a:gd name="T31" fmla="*/ 2147483647 h 255"/>
              <a:gd name="T32" fmla="*/ 2147483647 w 843"/>
              <a:gd name="T33" fmla="*/ 2147483647 h 255"/>
              <a:gd name="T34" fmla="*/ 2147483647 w 843"/>
              <a:gd name="T35" fmla="*/ 2147483647 h 255"/>
              <a:gd name="T36" fmla="*/ 2147483647 w 843"/>
              <a:gd name="T37" fmla="*/ 2147483647 h 255"/>
              <a:gd name="T38" fmla="*/ 2147483647 w 843"/>
              <a:gd name="T39" fmla="*/ 2147483647 h 255"/>
              <a:gd name="T40" fmla="*/ 2147483647 w 843"/>
              <a:gd name="T41" fmla="*/ 2147483647 h 255"/>
              <a:gd name="T42" fmla="*/ 2147483647 w 843"/>
              <a:gd name="T43" fmla="*/ 2147483647 h 255"/>
              <a:gd name="T44" fmla="*/ 2147483647 w 843"/>
              <a:gd name="T45" fmla="*/ 2147483647 h 255"/>
              <a:gd name="T46" fmla="*/ 2147483647 w 843"/>
              <a:gd name="T47" fmla="*/ 2147483647 h 255"/>
              <a:gd name="T48" fmla="*/ 2147483647 w 843"/>
              <a:gd name="T49" fmla="*/ 2147483647 h 255"/>
              <a:gd name="T50" fmla="*/ 2147483647 w 843"/>
              <a:gd name="T51" fmla="*/ 2147483647 h 255"/>
              <a:gd name="T52" fmla="*/ 2147483647 w 843"/>
              <a:gd name="T53" fmla="*/ 2147483647 h 255"/>
              <a:gd name="T54" fmla="*/ 2147483647 w 843"/>
              <a:gd name="T55" fmla="*/ 2147483647 h 255"/>
              <a:gd name="T56" fmla="*/ 2147483647 w 843"/>
              <a:gd name="T57" fmla="*/ 2147483647 h 255"/>
              <a:gd name="T58" fmla="*/ 2147483647 w 843"/>
              <a:gd name="T59" fmla="*/ 2147483647 h 255"/>
              <a:gd name="T60" fmla="*/ 2147483647 w 843"/>
              <a:gd name="T61" fmla="*/ 2147483647 h 255"/>
              <a:gd name="T62" fmla="*/ 2147483647 w 843"/>
              <a:gd name="T63" fmla="*/ 2147483647 h 255"/>
              <a:gd name="T64" fmla="*/ 2147483647 w 843"/>
              <a:gd name="T65" fmla="*/ 2147483647 h 255"/>
              <a:gd name="T66" fmla="*/ 2147483647 w 843"/>
              <a:gd name="T67" fmla="*/ 2147483647 h 255"/>
              <a:gd name="T68" fmla="*/ 2147483647 w 843"/>
              <a:gd name="T69" fmla="*/ 2147483647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255"/>
              <a:gd name="T107" fmla="*/ 843 w 843"/>
              <a:gd name="T108" fmla="*/ 255 h 2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255">
                <a:moveTo>
                  <a:pt x="157" y="13"/>
                </a:moveTo>
                <a:lnTo>
                  <a:pt x="179" y="6"/>
                </a:lnTo>
                <a:lnTo>
                  <a:pt x="244" y="0"/>
                </a:lnTo>
                <a:lnTo>
                  <a:pt x="282" y="2"/>
                </a:lnTo>
                <a:lnTo>
                  <a:pt x="311" y="2"/>
                </a:lnTo>
                <a:lnTo>
                  <a:pt x="362" y="0"/>
                </a:lnTo>
                <a:lnTo>
                  <a:pt x="390" y="15"/>
                </a:lnTo>
                <a:lnTo>
                  <a:pt x="401" y="22"/>
                </a:lnTo>
                <a:lnTo>
                  <a:pt x="435" y="31"/>
                </a:lnTo>
                <a:lnTo>
                  <a:pt x="457" y="37"/>
                </a:lnTo>
                <a:lnTo>
                  <a:pt x="487" y="50"/>
                </a:lnTo>
                <a:lnTo>
                  <a:pt x="537" y="83"/>
                </a:lnTo>
                <a:lnTo>
                  <a:pt x="567" y="96"/>
                </a:lnTo>
                <a:lnTo>
                  <a:pt x="616" y="102"/>
                </a:lnTo>
                <a:lnTo>
                  <a:pt x="644" y="102"/>
                </a:lnTo>
                <a:lnTo>
                  <a:pt x="653" y="102"/>
                </a:lnTo>
                <a:lnTo>
                  <a:pt x="687" y="121"/>
                </a:lnTo>
                <a:lnTo>
                  <a:pt x="717" y="135"/>
                </a:lnTo>
                <a:lnTo>
                  <a:pt x="746" y="133"/>
                </a:lnTo>
                <a:lnTo>
                  <a:pt x="837" y="159"/>
                </a:lnTo>
                <a:lnTo>
                  <a:pt x="843" y="167"/>
                </a:lnTo>
                <a:lnTo>
                  <a:pt x="841" y="177"/>
                </a:lnTo>
                <a:lnTo>
                  <a:pt x="829" y="196"/>
                </a:lnTo>
                <a:lnTo>
                  <a:pt x="793" y="208"/>
                </a:lnTo>
                <a:lnTo>
                  <a:pt x="768" y="221"/>
                </a:lnTo>
                <a:lnTo>
                  <a:pt x="714" y="232"/>
                </a:lnTo>
                <a:lnTo>
                  <a:pt x="677" y="243"/>
                </a:lnTo>
                <a:lnTo>
                  <a:pt x="598" y="255"/>
                </a:lnTo>
                <a:lnTo>
                  <a:pt x="588" y="252"/>
                </a:lnTo>
                <a:lnTo>
                  <a:pt x="577" y="239"/>
                </a:lnTo>
                <a:lnTo>
                  <a:pt x="575" y="230"/>
                </a:lnTo>
                <a:lnTo>
                  <a:pt x="582" y="218"/>
                </a:lnTo>
                <a:lnTo>
                  <a:pt x="593" y="181"/>
                </a:lnTo>
                <a:lnTo>
                  <a:pt x="582" y="172"/>
                </a:lnTo>
                <a:lnTo>
                  <a:pt x="549" y="173"/>
                </a:lnTo>
                <a:lnTo>
                  <a:pt x="517" y="159"/>
                </a:lnTo>
                <a:lnTo>
                  <a:pt x="505" y="142"/>
                </a:lnTo>
                <a:lnTo>
                  <a:pt x="476" y="120"/>
                </a:lnTo>
                <a:lnTo>
                  <a:pt x="445" y="121"/>
                </a:lnTo>
                <a:lnTo>
                  <a:pt x="413" y="117"/>
                </a:lnTo>
                <a:lnTo>
                  <a:pt x="387" y="102"/>
                </a:lnTo>
                <a:lnTo>
                  <a:pt x="361" y="98"/>
                </a:lnTo>
                <a:lnTo>
                  <a:pt x="327" y="105"/>
                </a:lnTo>
                <a:lnTo>
                  <a:pt x="305" y="99"/>
                </a:lnTo>
                <a:lnTo>
                  <a:pt x="282" y="84"/>
                </a:lnTo>
                <a:lnTo>
                  <a:pt x="261" y="85"/>
                </a:lnTo>
                <a:lnTo>
                  <a:pt x="235" y="102"/>
                </a:lnTo>
                <a:lnTo>
                  <a:pt x="205" y="99"/>
                </a:lnTo>
                <a:lnTo>
                  <a:pt x="194" y="88"/>
                </a:lnTo>
                <a:lnTo>
                  <a:pt x="193" y="78"/>
                </a:lnTo>
                <a:lnTo>
                  <a:pt x="200" y="71"/>
                </a:lnTo>
                <a:lnTo>
                  <a:pt x="212" y="56"/>
                </a:lnTo>
                <a:lnTo>
                  <a:pt x="201" y="47"/>
                </a:lnTo>
                <a:lnTo>
                  <a:pt x="191" y="49"/>
                </a:lnTo>
                <a:lnTo>
                  <a:pt x="156" y="62"/>
                </a:lnTo>
                <a:lnTo>
                  <a:pt x="128" y="80"/>
                </a:lnTo>
                <a:lnTo>
                  <a:pt x="109" y="99"/>
                </a:lnTo>
                <a:lnTo>
                  <a:pt x="75" y="115"/>
                </a:lnTo>
                <a:lnTo>
                  <a:pt x="45" y="130"/>
                </a:lnTo>
                <a:lnTo>
                  <a:pt x="22" y="165"/>
                </a:lnTo>
                <a:lnTo>
                  <a:pt x="13" y="166"/>
                </a:lnTo>
                <a:lnTo>
                  <a:pt x="3" y="162"/>
                </a:lnTo>
                <a:lnTo>
                  <a:pt x="0" y="145"/>
                </a:lnTo>
                <a:lnTo>
                  <a:pt x="8" y="114"/>
                </a:lnTo>
                <a:lnTo>
                  <a:pt x="31" y="86"/>
                </a:lnTo>
                <a:lnTo>
                  <a:pt x="55" y="65"/>
                </a:lnTo>
                <a:lnTo>
                  <a:pt x="81" y="51"/>
                </a:lnTo>
                <a:lnTo>
                  <a:pt x="112" y="35"/>
                </a:lnTo>
                <a:lnTo>
                  <a:pt x="136" y="21"/>
                </a:lnTo>
                <a:lnTo>
                  <a:pt x="157" y="13"/>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33" name="Freeform 101">
            <a:extLst>
              <a:ext uri="{FF2B5EF4-FFF2-40B4-BE49-F238E27FC236}">
                <a16:creationId xmlns:a16="http://schemas.microsoft.com/office/drawing/2014/main" id="{98A3EC1A-A2AF-49C8-81A9-980DD067551A}"/>
              </a:ext>
            </a:extLst>
          </p:cNvPr>
          <p:cNvSpPr>
            <a:spLocks/>
          </p:cNvSpPr>
          <p:nvPr/>
        </p:nvSpPr>
        <p:spPr bwMode="auto">
          <a:xfrm>
            <a:off x="8218957" y="2209533"/>
            <a:ext cx="423449" cy="127110"/>
          </a:xfrm>
          <a:custGeom>
            <a:avLst/>
            <a:gdLst>
              <a:gd name="T0" fmla="*/ 2147483647 w 843"/>
              <a:gd name="T1" fmla="*/ 2147483647 h 255"/>
              <a:gd name="T2" fmla="*/ 2147483647 w 843"/>
              <a:gd name="T3" fmla="*/ 2147483647 h 255"/>
              <a:gd name="T4" fmla="*/ 2147483647 w 843"/>
              <a:gd name="T5" fmla="*/ 0 h 255"/>
              <a:gd name="T6" fmla="*/ 2147483647 w 843"/>
              <a:gd name="T7" fmla="*/ 2147483647 h 255"/>
              <a:gd name="T8" fmla="*/ 2147483647 w 843"/>
              <a:gd name="T9" fmla="*/ 2147483647 h 255"/>
              <a:gd name="T10" fmla="*/ 2147483647 w 843"/>
              <a:gd name="T11" fmla="*/ 2147483647 h 255"/>
              <a:gd name="T12" fmla="*/ 2147483647 w 843"/>
              <a:gd name="T13" fmla="*/ 2147483647 h 255"/>
              <a:gd name="T14" fmla="*/ 2147483647 w 843"/>
              <a:gd name="T15" fmla="*/ 2147483647 h 255"/>
              <a:gd name="T16" fmla="*/ 2147483647 w 843"/>
              <a:gd name="T17" fmla="*/ 2147483647 h 255"/>
              <a:gd name="T18" fmla="*/ 2147483647 w 843"/>
              <a:gd name="T19" fmla="*/ 2147483647 h 255"/>
              <a:gd name="T20" fmla="*/ 2147483647 w 843"/>
              <a:gd name="T21" fmla="*/ 2147483647 h 255"/>
              <a:gd name="T22" fmla="*/ 2147483647 w 843"/>
              <a:gd name="T23" fmla="*/ 2147483647 h 255"/>
              <a:gd name="T24" fmla="*/ 2147483647 w 843"/>
              <a:gd name="T25" fmla="*/ 2147483647 h 255"/>
              <a:gd name="T26" fmla="*/ 2147483647 w 843"/>
              <a:gd name="T27" fmla="*/ 2147483647 h 255"/>
              <a:gd name="T28" fmla="*/ 2147483647 w 843"/>
              <a:gd name="T29" fmla="*/ 2147483647 h 255"/>
              <a:gd name="T30" fmla="*/ 2147483647 w 843"/>
              <a:gd name="T31" fmla="*/ 2147483647 h 255"/>
              <a:gd name="T32" fmla="*/ 2147483647 w 843"/>
              <a:gd name="T33" fmla="*/ 2147483647 h 255"/>
              <a:gd name="T34" fmla="*/ 2147483647 w 843"/>
              <a:gd name="T35" fmla="*/ 2147483647 h 255"/>
              <a:gd name="T36" fmla="*/ 2147483647 w 843"/>
              <a:gd name="T37" fmla="*/ 2147483647 h 255"/>
              <a:gd name="T38" fmla="*/ 2147483647 w 843"/>
              <a:gd name="T39" fmla="*/ 2147483647 h 255"/>
              <a:gd name="T40" fmla="*/ 2147483647 w 843"/>
              <a:gd name="T41" fmla="*/ 2147483647 h 255"/>
              <a:gd name="T42" fmla="*/ 2147483647 w 843"/>
              <a:gd name="T43" fmla="*/ 2147483647 h 255"/>
              <a:gd name="T44" fmla="*/ 2147483647 w 843"/>
              <a:gd name="T45" fmla="*/ 2147483647 h 255"/>
              <a:gd name="T46" fmla="*/ 2147483647 w 843"/>
              <a:gd name="T47" fmla="*/ 2147483647 h 255"/>
              <a:gd name="T48" fmla="*/ 2147483647 w 843"/>
              <a:gd name="T49" fmla="*/ 2147483647 h 255"/>
              <a:gd name="T50" fmla="*/ 2147483647 w 843"/>
              <a:gd name="T51" fmla="*/ 2147483647 h 255"/>
              <a:gd name="T52" fmla="*/ 2147483647 w 843"/>
              <a:gd name="T53" fmla="*/ 2147483647 h 255"/>
              <a:gd name="T54" fmla="*/ 2147483647 w 843"/>
              <a:gd name="T55" fmla="*/ 2147483647 h 255"/>
              <a:gd name="T56" fmla="*/ 2147483647 w 843"/>
              <a:gd name="T57" fmla="*/ 2147483647 h 255"/>
              <a:gd name="T58" fmla="*/ 2147483647 w 843"/>
              <a:gd name="T59" fmla="*/ 2147483647 h 255"/>
              <a:gd name="T60" fmla="*/ 2147483647 w 843"/>
              <a:gd name="T61" fmla="*/ 2147483647 h 255"/>
              <a:gd name="T62" fmla="*/ 2147483647 w 843"/>
              <a:gd name="T63" fmla="*/ 2147483647 h 255"/>
              <a:gd name="T64" fmla="*/ 2147483647 w 843"/>
              <a:gd name="T65" fmla="*/ 2147483647 h 255"/>
              <a:gd name="T66" fmla="*/ 2147483647 w 843"/>
              <a:gd name="T67" fmla="*/ 2147483647 h 255"/>
              <a:gd name="T68" fmla="*/ 2147483647 w 843"/>
              <a:gd name="T69" fmla="*/ 2147483647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255"/>
              <a:gd name="T107" fmla="*/ 843 w 843"/>
              <a:gd name="T108" fmla="*/ 255 h 2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255">
                <a:moveTo>
                  <a:pt x="157" y="13"/>
                </a:moveTo>
                <a:lnTo>
                  <a:pt x="179" y="6"/>
                </a:lnTo>
                <a:lnTo>
                  <a:pt x="244" y="0"/>
                </a:lnTo>
                <a:lnTo>
                  <a:pt x="282" y="2"/>
                </a:lnTo>
                <a:lnTo>
                  <a:pt x="311" y="2"/>
                </a:lnTo>
                <a:lnTo>
                  <a:pt x="362" y="0"/>
                </a:lnTo>
                <a:lnTo>
                  <a:pt x="390" y="15"/>
                </a:lnTo>
                <a:lnTo>
                  <a:pt x="401" y="22"/>
                </a:lnTo>
                <a:lnTo>
                  <a:pt x="435" y="31"/>
                </a:lnTo>
                <a:lnTo>
                  <a:pt x="457" y="37"/>
                </a:lnTo>
                <a:lnTo>
                  <a:pt x="487" y="50"/>
                </a:lnTo>
                <a:lnTo>
                  <a:pt x="537" y="83"/>
                </a:lnTo>
                <a:lnTo>
                  <a:pt x="567" y="96"/>
                </a:lnTo>
                <a:lnTo>
                  <a:pt x="616" y="102"/>
                </a:lnTo>
                <a:lnTo>
                  <a:pt x="644" y="102"/>
                </a:lnTo>
                <a:lnTo>
                  <a:pt x="653" y="102"/>
                </a:lnTo>
                <a:lnTo>
                  <a:pt x="687" y="121"/>
                </a:lnTo>
                <a:lnTo>
                  <a:pt x="717" y="135"/>
                </a:lnTo>
                <a:lnTo>
                  <a:pt x="746" y="133"/>
                </a:lnTo>
                <a:lnTo>
                  <a:pt x="837" y="159"/>
                </a:lnTo>
                <a:lnTo>
                  <a:pt x="843" y="167"/>
                </a:lnTo>
                <a:lnTo>
                  <a:pt x="841" y="177"/>
                </a:lnTo>
                <a:lnTo>
                  <a:pt x="829" y="196"/>
                </a:lnTo>
                <a:lnTo>
                  <a:pt x="793" y="208"/>
                </a:lnTo>
                <a:lnTo>
                  <a:pt x="768" y="221"/>
                </a:lnTo>
                <a:lnTo>
                  <a:pt x="714" y="232"/>
                </a:lnTo>
                <a:lnTo>
                  <a:pt x="677" y="243"/>
                </a:lnTo>
                <a:lnTo>
                  <a:pt x="598" y="255"/>
                </a:lnTo>
                <a:lnTo>
                  <a:pt x="588" y="252"/>
                </a:lnTo>
                <a:lnTo>
                  <a:pt x="577" y="239"/>
                </a:lnTo>
                <a:lnTo>
                  <a:pt x="575" y="230"/>
                </a:lnTo>
                <a:lnTo>
                  <a:pt x="582" y="218"/>
                </a:lnTo>
                <a:lnTo>
                  <a:pt x="593" y="181"/>
                </a:lnTo>
                <a:lnTo>
                  <a:pt x="582" y="172"/>
                </a:lnTo>
                <a:lnTo>
                  <a:pt x="549" y="173"/>
                </a:lnTo>
                <a:lnTo>
                  <a:pt x="517" y="159"/>
                </a:lnTo>
                <a:lnTo>
                  <a:pt x="505" y="142"/>
                </a:lnTo>
                <a:lnTo>
                  <a:pt x="476" y="120"/>
                </a:lnTo>
                <a:lnTo>
                  <a:pt x="445" y="121"/>
                </a:lnTo>
                <a:lnTo>
                  <a:pt x="413" y="117"/>
                </a:lnTo>
                <a:lnTo>
                  <a:pt x="387" y="102"/>
                </a:lnTo>
                <a:lnTo>
                  <a:pt x="361" y="98"/>
                </a:lnTo>
                <a:lnTo>
                  <a:pt x="327" y="105"/>
                </a:lnTo>
                <a:lnTo>
                  <a:pt x="305" y="99"/>
                </a:lnTo>
                <a:lnTo>
                  <a:pt x="282" y="84"/>
                </a:lnTo>
                <a:lnTo>
                  <a:pt x="261" y="85"/>
                </a:lnTo>
                <a:lnTo>
                  <a:pt x="235" y="102"/>
                </a:lnTo>
                <a:lnTo>
                  <a:pt x="205" y="99"/>
                </a:lnTo>
                <a:lnTo>
                  <a:pt x="194" y="88"/>
                </a:lnTo>
                <a:lnTo>
                  <a:pt x="193" y="78"/>
                </a:lnTo>
                <a:lnTo>
                  <a:pt x="200" y="71"/>
                </a:lnTo>
                <a:lnTo>
                  <a:pt x="212" y="56"/>
                </a:lnTo>
                <a:lnTo>
                  <a:pt x="201" y="47"/>
                </a:lnTo>
                <a:lnTo>
                  <a:pt x="191" y="49"/>
                </a:lnTo>
                <a:lnTo>
                  <a:pt x="156" y="62"/>
                </a:lnTo>
                <a:lnTo>
                  <a:pt x="128" y="80"/>
                </a:lnTo>
                <a:lnTo>
                  <a:pt x="109" y="99"/>
                </a:lnTo>
                <a:lnTo>
                  <a:pt x="75" y="115"/>
                </a:lnTo>
                <a:lnTo>
                  <a:pt x="45" y="130"/>
                </a:lnTo>
                <a:lnTo>
                  <a:pt x="22" y="165"/>
                </a:lnTo>
                <a:lnTo>
                  <a:pt x="13" y="166"/>
                </a:lnTo>
                <a:lnTo>
                  <a:pt x="3" y="162"/>
                </a:lnTo>
                <a:lnTo>
                  <a:pt x="0" y="145"/>
                </a:lnTo>
                <a:lnTo>
                  <a:pt x="8" y="114"/>
                </a:lnTo>
                <a:lnTo>
                  <a:pt x="31" y="86"/>
                </a:lnTo>
                <a:lnTo>
                  <a:pt x="55" y="65"/>
                </a:lnTo>
                <a:lnTo>
                  <a:pt x="81" y="51"/>
                </a:lnTo>
                <a:lnTo>
                  <a:pt x="112" y="35"/>
                </a:lnTo>
                <a:lnTo>
                  <a:pt x="136" y="21"/>
                </a:lnTo>
                <a:lnTo>
                  <a:pt x="157" y="13"/>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34" name="Freeform 102">
            <a:extLst>
              <a:ext uri="{FF2B5EF4-FFF2-40B4-BE49-F238E27FC236}">
                <a16:creationId xmlns:a16="http://schemas.microsoft.com/office/drawing/2014/main" id="{CB8CC669-7E2B-40C7-8ABB-13754B3E0DEF}"/>
              </a:ext>
            </a:extLst>
          </p:cNvPr>
          <p:cNvSpPr>
            <a:spLocks/>
          </p:cNvSpPr>
          <p:nvPr/>
        </p:nvSpPr>
        <p:spPr bwMode="auto">
          <a:xfrm>
            <a:off x="8293212" y="2272079"/>
            <a:ext cx="14049" cy="18159"/>
          </a:xfrm>
          <a:custGeom>
            <a:avLst/>
            <a:gdLst>
              <a:gd name="T0" fmla="*/ 2147483647 w 31"/>
              <a:gd name="T1" fmla="*/ 2147483647 h 36"/>
              <a:gd name="T2" fmla="*/ 2147483647 w 31"/>
              <a:gd name="T3" fmla="*/ 0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0 w 31"/>
              <a:gd name="T13" fmla="*/ 2147483647 h 36"/>
              <a:gd name="T14" fmla="*/ 2147483647 w 31"/>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6"/>
              <a:gd name="T26" fmla="*/ 31 w 31"/>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6">
                <a:moveTo>
                  <a:pt x="8" y="4"/>
                </a:moveTo>
                <a:lnTo>
                  <a:pt x="26" y="0"/>
                </a:lnTo>
                <a:lnTo>
                  <a:pt x="31" y="24"/>
                </a:lnTo>
                <a:lnTo>
                  <a:pt x="23" y="35"/>
                </a:lnTo>
                <a:lnTo>
                  <a:pt x="13" y="36"/>
                </a:lnTo>
                <a:lnTo>
                  <a:pt x="3" y="29"/>
                </a:lnTo>
                <a:lnTo>
                  <a:pt x="0" y="17"/>
                </a:lnTo>
                <a:lnTo>
                  <a:pt x="8" y="4"/>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35" name="Freeform 103">
            <a:extLst>
              <a:ext uri="{FF2B5EF4-FFF2-40B4-BE49-F238E27FC236}">
                <a16:creationId xmlns:a16="http://schemas.microsoft.com/office/drawing/2014/main" id="{38C5FCBD-646E-471D-BD0C-BF041EEA2B8C}"/>
              </a:ext>
            </a:extLst>
          </p:cNvPr>
          <p:cNvSpPr>
            <a:spLocks/>
          </p:cNvSpPr>
          <p:nvPr/>
        </p:nvSpPr>
        <p:spPr bwMode="auto">
          <a:xfrm>
            <a:off x="8293212" y="2272079"/>
            <a:ext cx="14049" cy="18159"/>
          </a:xfrm>
          <a:custGeom>
            <a:avLst/>
            <a:gdLst>
              <a:gd name="T0" fmla="*/ 2147483647 w 31"/>
              <a:gd name="T1" fmla="*/ 2147483647 h 36"/>
              <a:gd name="T2" fmla="*/ 2147483647 w 31"/>
              <a:gd name="T3" fmla="*/ 0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0 w 31"/>
              <a:gd name="T13" fmla="*/ 2147483647 h 36"/>
              <a:gd name="T14" fmla="*/ 2147483647 w 31"/>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6"/>
              <a:gd name="T26" fmla="*/ 31 w 31"/>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6">
                <a:moveTo>
                  <a:pt x="8" y="4"/>
                </a:moveTo>
                <a:lnTo>
                  <a:pt x="26" y="0"/>
                </a:lnTo>
                <a:lnTo>
                  <a:pt x="31" y="24"/>
                </a:lnTo>
                <a:lnTo>
                  <a:pt x="23" y="35"/>
                </a:lnTo>
                <a:lnTo>
                  <a:pt x="13" y="36"/>
                </a:lnTo>
                <a:lnTo>
                  <a:pt x="3" y="29"/>
                </a:lnTo>
                <a:lnTo>
                  <a:pt x="0" y="17"/>
                </a:lnTo>
                <a:lnTo>
                  <a:pt x="8" y="4"/>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36" name="Freeform 104">
            <a:extLst>
              <a:ext uri="{FF2B5EF4-FFF2-40B4-BE49-F238E27FC236}">
                <a16:creationId xmlns:a16="http://schemas.microsoft.com/office/drawing/2014/main" id="{5963BA9F-37DD-4087-88C8-5CFA55F61A9F}"/>
              </a:ext>
            </a:extLst>
          </p:cNvPr>
          <p:cNvSpPr>
            <a:spLocks/>
          </p:cNvSpPr>
          <p:nvPr/>
        </p:nvSpPr>
        <p:spPr bwMode="auto">
          <a:xfrm>
            <a:off x="8499920" y="2391121"/>
            <a:ext cx="74254" cy="36317"/>
          </a:xfrm>
          <a:custGeom>
            <a:avLst/>
            <a:gdLst>
              <a:gd name="T0" fmla="*/ 2147483647 w 146"/>
              <a:gd name="T1" fmla="*/ 2147483647 h 73"/>
              <a:gd name="T2" fmla="*/ 2147483647 w 146"/>
              <a:gd name="T3" fmla="*/ 2147483647 h 73"/>
              <a:gd name="T4" fmla="*/ 2147483647 w 146"/>
              <a:gd name="T5" fmla="*/ 2147483647 h 73"/>
              <a:gd name="T6" fmla="*/ 0 w 146"/>
              <a:gd name="T7" fmla="*/ 2147483647 h 73"/>
              <a:gd name="T8" fmla="*/ 2147483647 w 146"/>
              <a:gd name="T9" fmla="*/ 2147483647 h 73"/>
              <a:gd name="T10" fmla="*/ 2147483647 w 146"/>
              <a:gd name="T11" fmla="*/ 2147483647 h 73"/>
              <a:gd name="T12" fmla="*/ 2147483647 w 146"/>
              <a:gd name="T13" fmla="*/ 0 h 73"/>
              <a:gd name="T14" fmla="*/ 2147483647 w 146"/>
              <a:gd name="T15" fmla="*/ 2147483647 h 73"/>
              <a:gd name="T16" fmla="*/ 2147483647 w 146"/>
              <a:gd name="T17" fmla="*/ 2147483647 h 73"/>
              <a:gd name="T18" fmla="*/ 2147483647 w 146"/>
              <a:gd name="T19" fmla="*/ 2147483647 h 73"/>
              <a:gd name="T20" fmla="*/ 2147483647 w 146"/>
              <a:gd name="T21" fmla="*/ 2147483647 h 73"/>
              <a:gd name="T22" fmla="*/ 2147483647 w 146"/>
              <a:gd name="T23" fmla="*/ 2147483647 h 73"/>
              <a:gd name="T24" fmla="*/ 2147483647 w 146"/>
              <a:gd name="T25" fmla="*/ 2147483647 h 73"/>
              <a:gd name="T26" fmla="*/ 2147483647 w 146"/>
              <a:gd name="T27" fmla="*/ 2147483647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73"/>
              <a:gd name="T44" fmla="*/ 146 w 146"/>
              <a:gd name="T45" fmla="*/ 73 h 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73">
                <a:moveTo>
                  <a:pt x="37" y="51"/>
                </a:moveTo>
                <a:lnTo>
                  <a:pt x="6" y="37"/>
                </a:lnTo>
                <a:lnTo>
                  <a:pt x="1" y="33"/>
                </a:lnTo>
                <a:lnTo>
                  <a:pt x="0" y="28"/>
                </a:lnTo>
                <a:lnTo>
                  <a:pt x="28" y="7"/>
                </a:lnTo>
                <a:lnTo>
                  <a:pt x="43" y="5"/>
                </a:lnTo>
                <a:lnTo>
                  <a:pt x="102" y="0"/>
                </a:lnTo>
                <a:lnTo>
                  <a:pt x="132" y="7"/>
                </a:lnTo>
                <a:lnTo>
                  <a:pt x="146" y="29"/>
                </a:lnTo>
                <a:lnTo>
                  <a:pt x="130" y="51"/>
                </a:lnTo>
                <a:lnTo>
                  <a:pt x="121" y="58"/>
                </a:lnTo>
                <a:lnTo>
                  <a:pt x="96" y="73"/>
                </a:lnTo>
                <a:lnTo>
                  <a:pt x="81" y="65"/>
                </a:lnTo>
                <a:lnTo>
                  <a:pt x="37" y="51"/>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37" name="Freeform 105">
            <a:extLst>
              <a:ext uri="{FF2B5EF4-FFF2-40B4-BE49-F238E27FC236}">
                <a16:creationId xmlns:a16="http://schemas.microsoft.com/office/drawing/2014/main" id="{951F65F7-16AF-4E49-93D5-4AD2C7E2F419}"/>
              </a:ext>
            </a:extLst>
          </p:cNvPr>
          <p:cNvSpPr>
            <a:spLocks/>
          </p:cNvSpPr>
          <p:nvPr/>
        </p:nvSpPr>
        <p:spPr bwMode="auto">
          <a:xfrm>
            <a:off x="8465802" y="2025928"/>
            <a:ext cx="30104" cy="24212"/>
          </a:xfrm>
          <a:custGeom>
            <a:avLst/>
            <a:gdLst>
              <a:gd name="T0" fmla="*/ 0 w 61"/>
              <a:gd name="T1" fmla="*/ 2147483647 h 46"/>
              <a:gd name="T2" fmla="*/ 2147483647 w 61"/>
              <a:gd name="T3" fmla="*/ 2147483647 h 46"/>
              <a:gd name="T4" fmla="*/ 2147483647 w 61"/>
              <a:gd name="T5" fmla="*/ 2147483647 h 46"/>
              <a:gd name="T6" fmla="*/ 2147483647 w 61"/>
              <a:gd name="T7" fmla="*/ 0 h 46"/>
              <a:gd name="T8" fmla="*/ 2147483647 w 61"/>
              <a:gd name="T9" fmla="*/ 2147483647 h 46"/>
              <a:gd name="T10" fmla="*/ 2147483647 w 61"/>
              <a:gd name="T11" fmla="*/ 2147483647 h 46"/>
              <a:gd name="T12" fmla="*/ 2147483647 w 61"/>
              <a:gd name="T13" fmla="*/ 2147483647 h 46"/>
              <a:gd name="T14" fmla="*/ 2147483647 w 61"/>
              <a:gd name="T15" fmla="*/ 2147483647 h 46"/>
              <a:gd name="T16" fmla="*/ 2147483647 w 61"/>
              <a:gd name="T17" fmla="*/ 2147483647 h 46"/>
              <a:gd name="T18" fmla="*/ 0 w 61"/>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6"/>
              <a:gd name="T32" fmla="*/ 61 w 6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6">
                <a:moveTo>
                  <a:pt x="0" y="8"/>
                </a:moveTo>
                <a:lnTo>
                  <a:pt x="28" y="7"/>
                </a:lnTo>
                <a:lnTo>
                  <a:pt x="33" y="2"/>
                </a:lnTo>
                <a:lnTo>
                  <a:pt x="41" y="0"/>
                </a:lnTo>
                <a:lnTo>
                  <a:pt x="61" y="26"/>
                </a:lnTo>
                <a:lnTo>
                  <a:pt x="58" y="37"/>
                </a:lnTo>
                <a:lnTo>
                  <a:pt x="50" y="44"/>
                </a:lnTo>
                <a:lnTo>
                  <a:pt x="41" y="46"/>
                </a:lnTo>
                <a:lnTo>
                  <a:pt x="14" y="26"/>
                </a:lnTo>
                <a:lnTo>
                  <a:pt x="0" y="8"/>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38" name="Freeform 106">
            <a:extLst>
              <a:ext uri="{FF2B5EF4-FFF2-40B4-BE49-F238E27FC236}">
                <a16:creationId xmlns:a16="http://schemas.microsoft.com/office/drawing/2014/main" id="{7EAE4062-9F26-495A-83E3-8C825243E7E5}"/>
              </a:ext>
            </a:extLst>
          </p:cNvPr>
          <p:cNvSpPr>
            <a:spLocks/>
          </p:cNvSpPr>
          <p:nvPr/>
        </p:nvSpPr>
        <p:spPr bwMode="auto">
          <a:xfrm>
            <a:off x="8465802" y="2025928"/>
            <a:ext cx="30104" cy="24212"/>
          </a:xfrm>
          <a:custGeom>
            <a:avLst/>
            <a:gdLst>
              <a:gd name="T0" fmla="*/ 0 w 61"/>
              <a:gd name="T1" fmla="*/ 2147483647 h 46"/>
              <a:gd name="T2" fmla="*/ 2147483647 w 61"/>
              <a:gd name="T3" fmla="*/ 2147483647 h 46"/>
              <a:gd name="T4" fmla="*/ 2147483647 w 61"/>
              <a:gd name="T5" fmla="*/ 2147483647 h 46"/>
              <a:gd name="T6" fmla="*/ 2147483647 w 61"/>
              <a:gd name="T7" fmla="*/ 0 h 46"/>
              <a:gd name="T8" fmla="*/ 2147483647 w 61"/>
              <a:gd name="T9" fmla="*/ 2147483647 h 46"/>
              <a:gd name="T10" fmla="*/ 2147483647 w 61"/>
              <a:gd name="T11" fmla="*/ 2147483647 h 46"/>
              <a:gd name="T12" fmla="*/ 2147483647 w 61"/>
              <a:gd name="T13" fmla="*/ 2147483647 h 46"/>
              <a:gd name="T14" fmla="*/ 2147483647 w 61"/>
              <a:gd name="T15" fmla="*/ 2147483647 h 46"/>
              <a:gd name="T16" fmla="*/ 2147483647 w 61"/>
              <a:gd name="T17" fmla="*/ 2147483647 h 46"/>
              <a:gd name="T18" fmla="*/ 0 w 61"/>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6"/>
              <a:gd name="T32" fmla="*/ 61 w 6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6">
                <a:moveTo>
                  <a:pt x="0" y="8"/>
                </a:moveTo>
                <a:lnTo>
                  <a:pt x="28" y="7"/>
                </a:lnTo>
                <a:lnTo>
                  <a:pt x="33" y="2"/>
                </a:lnTo>
                <a:lnTo>
                  <a:pt x="41" y="0"/>
                </a:lnTo>
                <a:lnTo>
                  <a:pt x="61" y="26"/>
                </a:lnTo>
                <a:lnTo>
                  <a:pt x="58" y="37"/>
                </a:lnTo>
                <a:lnTo>
                  <a:pt x="50" y="44"/>
                </a:lnTo>
                <a:lnTo>
                  <a:pt x="41" y="46"/>
                </a:lnTo>
                <a:lnTo>
                  <a:pt x="14" y="26"/>
                </a:lnTo>
                <a:lnTo>
                  <a:pt x="0" y="8"/>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39" name="Freeform 107">
            <a:extLst>
              <a:ext uri="{FF2B5EF4-FFF2-40B4-BE49-F238E27FC236}">
                <a16:creationId xmlns:a16="http://schemas.microsoft.com/office/drawing/2014/main" id="{36C5891E-989F-4BE1-A394-C791CAE26E77}"/>
              </a:ext>
            </a:extLst>
          </p:cNvPr>
          <p:cNvSpPr>
            <a:spLocks/>
          </p:cNvSpPr>
          <p:nvPr/>
        </p:nvSpPr>
        <p:spPr bwMode="auto">
          <a:xfrm>
            <a:off x="8509952" y="2078386"/>
            <a:ext cx="26090" cy="16141"/>
          </a:xfrm>
          <a:custGeom>
            <a:avLst/>
            <a:gdLst>
              <a:gd name="T0" fmla="*/ 0 w 51"/>
              <a:gd name="T1" fmla="*/ 2147483647 h 33"/>
              <a:gd name="T2" fmla="*/ 2147483647 w 51"/>
              <a:gd name="T3" fmla="*/ 0 h 33"/>
              <a:gd name="T4" fmla="*/ 2147483647 w 51"/>
              <a:gd name="T5" fmla="*/ 0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0 w 51"/>
              <a:gd name="T19" fmla="*/ 214748364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3"/>
              <a:gd name="T32" fmla="*/ 51 w 5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3">
                <a:moveTo>
                  <a:pt x="0" y="3"/>
                </a:moveTo>
                <a:lnTo>
                  <a:pt x="26" y="0"/>
                </a:lnTo>
                <a:lnTo>
                  <a:pt x="37" y="0"/>
                </a:lnTo>
                <a:lnTo>
                  <a:pt x="49" y="12"/>
                </a:lnTo>
                <a:lnTo>
                  <a:pt x="51" y="24"/>
                </a:lnTo>
                <a:lnTo>
                  <a:pt x="51" y="29"/>
                </a:lnTo>
                <a:lnTo>
                  <a:pt x="35" y="33"/>
                </a:lnTo>
                <a:lnTo>
                  <a:pt x="26" y="28"/>
                </a:lnTo>
                <a:lnTo>
                  <a:pt x="12" y="13"/>
                </a:lnTo>
                <a:lnTo>
                  <a:pt x="0" y="3"/>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0" name="Freeform 108">
            <a:extLst>
              <a:ext uri="{FF2B5EF4-FFF2-40B4-BE49-F238E27FC236}">
                <a16:creationId xmlns:a16="http://schemas.microsoft.com/office/drawing/2014/main" id="{D4050E6B-B302-4E1A-A7DF-B13DDA36A517}"/>
              </a:ext>
            </a:extLst>
          </p:cNvPr>
          <p:cNvSpPr>
            <a:spLocks/>
          </p:cNvSpPr>
          <p:nvPr/>
        </p:nvSpPr>
        <p:spPr bwMode="auto">
          <a:xfrm>
            <a:off x="8509952" y="2078386"/>
            <a:ext cx="26090" cy="16141"/>
          </a:xfrm>
          <a:custGeom>
            <a:avLst/>
            <a:gdLst>
              <a:gd name="T0" fmla="*/ 0 w 51"/>
              <a:gd name="T1" fmla="*/ 2147483647 h 33"/>
              <a:gd name="T2" fmla="*/ 2147483647 w 51"/>
              <a:gd name="T3" fmla="*/ 0 h 33"/>
              <a:gd name="T4" fmla="*/ 2147483647 w 51"/>
              <a:gd name="T5" fmla="*/ 0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0 w 51"/>
              <a:gd name="T19" fmla="*/ 214748364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33"/>
              <a:gd name="T32" fmla="*/ 51 w 5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33">
                <a:moveTo>
                  <a:pt x="0" y="3"/>
                </a:moveTo>
                <a:lnTo>
                  <a:pt x="26" y="0"/>
                </a:lnTo>
                <a:lnTo>
                  <a:pt x="37" y="0"/>
                </a:lnTo>
                <a:lnTo>
                  <a:pt x="49" y="12"/>
                </a:lnTo>
                <a:lnTo>
                  <a:pt x="51" y="24"/>
                </a:lnTo>
                <a:lnTo>
                  <a:pt x="51" y="29"/>
                </a:lnTo>
                <a:lnTo>
                  <a:pt x="35" y="33"/>
                </a:lnTo>
                <a:lnTo>
                  <a:pt x="26" y="28"/>
                </a:lnTo>
                <a:lnTo>
                  <a:pt x="12" y="13"/>
                </a:lnTo>
                <a:lnTo>
                  <a:pt x="0" y="3"/>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1" name="Freeform 109">
            <a:extLst>
              <a:ext uri="{FF2B5EF4-FFF2-40B4-BE49-F238E27FC236}">
                <a16:creationId xmlns:a16="http://schemas.microsoft.com/office/drawing/2014/main" id="{DE0A04AE-A290-46B6-AE57-BD85CF44FF17}"/>
              </a:ext>
            </a:extLst>
          </p:cNvPr>
          <p:cNvSpPr>
            <a:spLocks/>
          </p:cNvSpPr>
          <p:nvPr/>
        </p:nvSpPr>
        <p:spPr bwMode="auto">
          <a:xfrm>
            <a:off x="8479850" y="2144969"/>
            <a:ext cx="16055" cy="22193"/>
          </a:xfrm>
          <a:custGeom>
            <a:avLst/>
            <a:gdLst>
              <a:gd name="T0" fmla="*/ 2147483647 w 29"/>
              <a:gd name="T1" fmla="*/ 0 h 44"/>
              <a:gd name="T2" fmla="*/ 0 w 29"/>
              <a:gd name="T3" fmla="*/ 2147483647 h 44"/>
              <a:gd name="T4" fmla="*/ 0 w 29"/>
              <a:gd name="T5" fmla="*/ 2147483647 h 44"/>
              <a:gd name="T6" fmla="*/ 2147483647 w 29"/>
              <a:gd name="T7" fmla="*/ 2147483647 h 44"/>
              <a:gd name="T8" fmla="*/ 2147483647 w 29"/>
              <a:gd name="T9" fmla="*/ 2147483647 h 44"/>
              <a:gd name="T10" fmla="*/ 2147483647 w 29"/>
              <a:gd name="T11" fmla="*/ 2147483647 h 44"/>
              <a:gd name="T12" fmla="*/ 2147483647 w 29"/>
              <a:gd name="T13" fmla="*/ 2147483647 h 44"/>
              <a:gd name="T14" fmla="*/ 2147483647 w 29"/>
              <a:gd name="T15" fmla="*/ 2147483647 h 44"/>
              <a:gd name="T16" fmla="*/ 2147483647 w 29"/>
              <a:gd name="T17" fmla="*/ 2147483647 h 44"/>
              <a:gd name="T18" fmla="*/ 2147483647 w 29"/>
              <a:gd name="T19" fmla="*/ 2147483647 h 44"/>
              <a:gd name="T20" fmla="*/ 2147483647 w 29"/>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4"/>
              <a:gd name="T35" fmla="*/ 29 w 29"/>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4">
                <a:moveTo>
                  <a:pt x="5" y="0"/>
                </a:moveTo>
                <a:lnTo>
                  <a:pt x="0" y="10"/>
                </a:lnTo>
                <a:lnTo>
                  <a:pt x="0" y="22"/>
                </a:lnTo>
                <a:lnTo>
                  <a:pt x="6" y="41"/>
                </a:lnTo>
                <a:lnTo>
                  <a:pt x="15" y="44"/>
                </a:lnTo>
                <a:lnTo>
                  <a:pt x="27" y="42"/>
                </a:lnTo>
                <a:lnTo>
                  <a:pt x="29" y="38"/>
                </a:lnTo>
                <a:lnTo>
                  <a:pt x="25" y="15"/>
                </a:lnTo>
                <a:lnTo>
                  <a:pt x="17" y="4"/>
                </a:lnTo>
                <a:lnTo>
                  <a:pt x="13" y="3"/>
                </a:lnTo>
                <a:lnTo>
                  <a:pt x="5"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2" name="Freeform 110">
            <a:extLst>
              <a:ext uri="{FF2B5EF4-FFF2-40B4-BE49-F238E27FC236}">
                <a16:creationId xmlns:a16="http://schemas.microsoft.com/office/drawing/2014/main" id="{D046C1E3-3FD9-48E5-9C92-48B870E05FA7}"/>
              </a:ext>
            </a:extLst>
          </p:cNvPr>
          <p:cNvSpPr>
            <a:spLocks/>
          </p:cNvSpPr>
          <p:nvPr/>
        </p:nvSpPr>
        <p:spPr bwMode="auto">
          <a:xfrm>
            <a:off x="8479850" y="2144969"/>
            <a:ext cx="16055" cy="22193"/>
          </a:xfrm>
          <a:custGeom>
            <a:avLst/>
            <a:gdLst>
              <a:gd name="T0" fmla="*/ 2147483647 w 29"/>
              <a:gd name="T1" fmla="*/ 0 h 44"/>
              <a:gd name="T2" fmla="*/ 0 w 29"/>
              <a:gd name="T3" fmla="*/ 2147483647 h 44"/>
              <a:gd name="T4" fmla="*/ 0 w 29"/>
              <a:gd name="T5" fmla="*/ 2147483647 h 44"/>
              <a:gd name="T6" fmla="*/ 2147483647 w 29"/>
              <a:gd name="T7" fmla="*/ 2147483647 h 44"/>
              <a:gd name="T8" fmla="*/ 2147483647 w 29"/>
              <a:gd name="T9" fmla="*/ 2147483647 h 44"/>
              <a:gd name="T10" fmla="*/ 2147483647 w 29"/>
              <a:gd name="T11" fmla="*/ 2147483647 h 44"/>
              <a:gd name="T12" fmla="*/ 2147483647 w 29"/>
              <a:gd name="T13" fmla="*/ 2147483647 h 44"/>
              <a:gd name="T14" fmla="*/ 2147483647 w 29"/>
              <a:gd name="T15" fmla="*/ 2147483647 h 44"/>
              <a:gd name="T16" fmla="*/ 2147483647 w 29"/>
              <a:gd name="T17" fmla="*/ 2147483647 h 44"/>
              <a:gd name="T18" fmla="*/ 2147483647 w 29"/>
              <a:gd name="T19" fmla="*/ 2147483647 h 44"/>
              <a:gd name="T20" fmla="*/ 2147483647 w 29"/>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4"/>
              <a:gd name="T35" fmla="*/ 29 w 29"/>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4">
                <a:moveTo>
                  <a:pt x="5" y="0"/>
                </a:moveTo>
                <a:lnTo>
                  <a:pt x="0" y="10"/>
                </a:lnTo>
                <a:lnTo>
                  <a:pt x="0" y="22"/>
                </a:lnTo>
                <a:lnTo>
                  <a:pt x="6" y="41"/>
                </a:lnTo>
                <a:lnTo>
                  <a:pt x="15" y="44"/>
                </a:lnTo>
                <a:lnTo>
                  <a:pt x="27" y="42"/>
                </a:lnTo>
                <a:lnTo>
                  <a:pt x="29" y="38"/>
                </a:lnTo>
                <a:lnTo>
                  <a:pt x="25" y="15"/>
                </a:lnTo>
                <a:lnTo>
                  <a:pt x="17" y="4"/>
                </a:lnTo>
                <a:lnTo>
                  <a:pt x="13" y="3"/>
                </a:lnTo>
                <a:lnTo>
                  <a:pt x="5"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3" name="Freeform 111">
            <a:extLst>
              <a:ext uri="{FF2B5EF4-FFF2-40B4-BE49-F238E27FC236}">
                <a16:creationId xmlns:a16="http://schemas.microsoft.com/office/drawing/2014/main" id="{F962F455-8CC9-4D50-8EBD-1CE7FC2659A5}"/>
              </a:ext>
            </a:extLst>
          </p:cNvPr>
          <p:cNvSpPr>
            <a:spLocks/>
          </p:cNvSpPr>
          <p:nvPr/>
        </p:nvSpPr>
        <p:spPr bwMode="auto">
          <a:xfrm>
            <a:off x="8451754" y="2108652"/>
            <a:ext cx="24082" cy="38334"/>
          </a:xfrm>
          <a:custGeom>
            <a:avLst/>
            <a:gdLst>
              <a:gd name="T0" fmla="*/ 2147483647 w 50"/>
              <a:gd name="T1" fmla="*/ 0 h 76"/>
              <a:gd name="T2" fmla="*/ 2147483647 w 50"/>
              <a:gd name="T3" fmla="*/ 2147483647 h 76"/>
              <a:gd name="T4" fmla="*/ 2147483647 w 50"/>
              <a:gd name="T5" fmla="*/ 2147483647 h 76"/>
              <a:gd name="T6" fmla="*/ 2147483647 w 50"/>
              <a:gd name="T7" fmla="*/ 2147483647 h 76"/>
              <a:gd name="T8" fmla="*/ 2147483647 w 50"/>
              <a:gd name="T9" fmla="*/ 2147483647 h 76"/>
              <a:gd name="T10" fmla="*/ 2147483647 w 50"/>
              <a:gd name="T11" fmla="*/ 2147483647 h 76"/>
              <a:gd name="T12" fmla="*/ 2147483647 w 50"/>
              <a:gd name="T13" fmla="*/ 2147483647 h 76"/>
              <a:gd name="T14" fmla="*/ 2147483647 w 50"/>
              <a:gd name="T15" fmla="*/ 2147483647 h 76"/>
              <a:gd name="T16" fmla="*/ 2147483647 w 50"/>
              <a:gd name="T17" fmla="*/ 2147483647 h 76"/>
              <a:gd name="T18" fmla="*/ 2147483647 w 50"/>
              <a:gd name="T19" fmla="*/ 2147483647 h 76"/>
              <a:gd name="T20" fmla="*/ 2147483647 w 50"/>
              <a:gd name="T21" fmla="*/ 2147483647 h 76"/>
              <a:gd name="T22" fmla="*/ 2147483647 w 50"/>
              <a:gd name="T23" fmla="*/ 2147483647 h 76"/>
              <a:gd name="T24" fmla="*/ 0 w 50"/>
              <a:gd name="T25" fmla="*/ 2147483647 h 76"/>
              <a:gd name="T26" fmla="*/ 2147483647 w 50"/>
              <a:gd name="T27" fmla="*/ 0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76"/>
              <a:gd name="T44" fmla="*/ 50 w 50"/>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76">
                <a:moveTo>
                  <a:pt x="11" y="0"/>
                </a:moveTo>
                <a:lnTo>
                  <a:pt x="19" y="2"/>
                </a:lnTo>
                <a:lnTo>
                  <a:pt x="26" y="11"/>
                </a:lnTo>
                <a:lnTo>
                  <a:pt x="42" y="22"/>
                </a:lnTo>
                <a:lnTo>
                  <a:pt x="50" y="38"/>
                </a:lnTo>
                <a:lnTo>
                  <a:pt x="40" y="51"/>
                </a:lnTo>
                <a:lnTo>
                  <a:pt x="39" y="68"/>
                </a:lnTo>
                <a:lnTo>
                  <a:pt x="34" y="74"/>
                </a:lnTo>
                <a:lnTo>
                  <a:pt x="28" y="75"/>
                </a:lnTo>
                <a:lnTo>
                  <a:pt x="20" y="76"/>
                </a:lnTo>
                <a:lnTo>
                  <a:pt x="12" y="67"/>
                </a:lnTo>
                <a:lnTo>
                  <a:pt x="4" y="50"/>
                </a:lnTo>
                <a:lnTo>
                  <a:pt x="0" y="27"/>
                </a:lnTo>
                <a:lnTo>
                  <a:pt x="11" y="0"/>
                </a:lnTo>
                <a:close/>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4" name="Freeform 112">
            <a:extLst>
              <a:ext uri="{FF2B5EF4-FFF2-40B4-BE49-F238E27FC236}">
                <a16:creationId xmlns:a16="http://schemas.microsoft.com/office/drawing/2014/main" id="{E76F3C9C-F277-4F15-9C09-4F3740C246DF}"/>
              </a:ext>
            </a:extLst>
          </p:cNvPr>
          <p:cNvSpPr>
            <a:spLocks/>
          </p:cNvSpPr>
          <p:nvPr/>
        </p:nvSpPr>
        <p:spPr bwMode="auto">
          <a:xfrm>
            <a:off x="8451754" y="2108652"/>
            <a:ext cx="24082" cy="38334"/>
          </a:xfrm>
          <a:custGeom>
            <a:avLst/>
            <a:gdLst>
              <a:gd name="T0" fmla="*/ 2147483647 w 50"/>
              <a:gd name="T1" fmla="*/ 0 h 76"/>
              <a:gd name="T2" fmla="*/ 2147483647 w 50"/>
              <a:gd name="T3" fmla="*/ 2147483647 h 76"/>
              <a:gd name="T4" fmla="*/ 2147483647 w 50"/>
              <a:gd name="T5" fmla="*/ 2147483647 h 76"/>
              <a:gd name="T6" fmla="*/ 2147483647 w 50"/>
              <a:gd name="T7" fmla="*/ 2147483647 h 76"/>
              <a:gd name="T8" fmla="*/ 2147483647 w 50"/>
              <a:gd name="T9" fmla="*/ 2147483647 h 76"/>
              <a:gd name="T10" fmla="*/ 2147483647 w 50"/>
              <a:gd name="T11" fmla="*/ 2147483647 h 76"/>
              <a:gd name="T12" fmla="*/ 2147483647 w 50"/>
              <a:gd name="T13" fmla="*/ 2147483647 h 76"/>
              <a:gd name="T14" fmla="*/ 2147483647 w 50"/>
              <a:gd name="T15" fmla="*/ 2147483647 h 76"/>
              <a:gd name="T16" fmla="*/ 2147483647 w 50"/>
              <a:gd name="T17" fmla="*/ 2147483647 h 76"/>
              <a:gd name="T18" fmla="*/ 2147483647 w 50"/>
              <a:gd name="T19" fmla="*/ 2147483647 h 76"/>
              <a:gd name="T20" fmla="*/ 2147483647 w 50"/>
              <a:gd name="T21" fmla="*/ 2147483647 h 76"/>
              <a:gd name="T22" fmla="*/ 2147483647 w 50"/>
              <a:gd name="T23" fmla="*/ 2147483647 h 76"/>
              <a:gd name="T24" fmla="*/ 0 w 50"/>
              <a:gd name="T25" fmla="*/ 2147483647 h 76"/>
              <a:gd name="T26" fmla="*/ 2147483647 w 50"/>
              <a:gd name="T27" fmla="*/ 0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76"/>
              <a:gd name="T44" fmla="*/ 50 w 50"/>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76">
                <a:moveTo>
                  <a:pt x="11" y="0"/>
                </a:moveTo>
                <a:lnTo>
                  <a:pt x="19" y="2"/>
                </a:lnTo>
                <a:lnTo>
                  <a:pt x="26" y="11"/>
                </a:lnTo>
                <a:lnTo>
                  <a:pt x="42" y="22"/>
                </a:lnTo>
                <a:lnTo>
                  <a:pt x="50" y="38"/>
                </a:lnTo>
                <a:lnTo>
                  <a:pt x="40" y="51"/>
                </a:lnTo>
                <a:lnTo>
                  <a:pt x="39" y="68"/>
                </a:lnTo>
                <a:lnTo>
                  <a:pt x="34" y="74"/>
                </a:lnTo>
                <a:lnTo>
                  <a:pt x="28" y="75"/>
                </a:lnTo>
                <a:lnTo>
                  <a:pt x="20" y="76"/>
                </a:lnTo>
                <a:lnTo>
                  <a:pt x="12" y="67"/>
                </a:lnTo>
                <a:lnTo>
                  <a:pt x="4" y="50"/>
                </a:lnTo>
                <a:lnTo>
                  <a:pt x="0" y="27"/>
                </a:lnTo>
                <a:lnTo>
                  <a:pt x="11" y="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5" name="Freeform 113">
            <a:extLst>
              <a:ext uri="{FF2B5EF4-FFF2-40B4-BE49-F238E27FC236}">
                <a16:creationId xmlns:a16="http://schemas.microsoft.com/office/drawing/2014/main" id="{61080F4A-7118-44E9-B38A-3CF8ABA4B982}"/>
              </a:ext>
            </a:extLst>
          </p:cNvPr>
          <p:cNvSpPr>
            <a:spLocks/>
          </p:cNvSpPr>
          <p:nvPr/>
        </p:nvSpPr>
        <p:spPr bwMode="auto">
          <a:xfrm>
            <a:off x="8666489" y="2245850"/>
            <a:ext cx="28096" cy="24212"/>
          </a:xfrm>
          <a:custGeom>
            <a:avLst/>
            <a:gdLst>
              <a:gd name="T0" fmla="*/ 2147483647 w 58"/>
              <a:gd name="T1" fmla="*/ 2147483647 h 46"/>
              <a:gd name="T2" fmla="*/ 2147483647 w 58"/>
              <a:gd name="T3" fmla="*/ 2147483647 h 46"/>
              <a:gd name="T4" fmla="*/ 2147483647 w 58"/>
              <a:gd name="T5" fmla="*/ 2147483647 h 46"/>
              <a:gd name="T6" fmla="*/ 2147483647 w 58"/>
              <a:gd name="T7" fmla="*/ 0 h 46"/>
              <a:gd name="T8" fmla="*/ 2147483647 w 58"/>
              <a:gd name="T9" fmla="*/ 2147483647 h 46"/>
              <a:gd name="T10" fmla="*/ 2147483647 w 58"/>
              <a:gd name="T11" fmla="*/ 2147483647 h 46"/>
              <a:gd name="T12" fmla="*/ 2147483647 w 58"/>
              <a:gd name="T13" fmla="*/ 2147483647 h 46"/>
              <a:gd name="T14" fmla="*/ 2147483647 w 58"/>
              <a:gd name="T15" fmla="*/ 2147483647 h 46"/>
              <a:gd name="T16" fmla="*/ 2147483647 w 58"/>
              <a:gd name="T17" fmla="*/ 2147483647 h 46"/>
              <a:gd name="T18" fmla="*/ 0 w 58"/>
              <a:gd name="T19" fmla="*/ 2147483647 h 46"/>
              <a:gd name="T20" fmla="*/ 2147483647 w 58"/>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6"/>
              <a:gd name="T35" fmla="*/ 58 w 5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6">
                <a:moveTo>
                  <a:pt x="10" y="20"/>
                </a:moveTo>
                <a:lnTo>
                  <a:pt x="25" y="7"/>
                </a:lnTo>
                <a:lnTo>
                  <a:pt x="46" y="3"/>
                </a:lnTo>
                <a:lnTo>
                  <a:pt x="51" y="0"/>
                </a:lnTo>
                <a:lnTo>
                  <a:pt x="58" y="3"/>
                </a:lnTo>
                <a:lnTo>
                  <a:pt x="54" y="31"/>
                </a:lnTo>
                <a:lnTo>
                  <a:pt x="47" y="38"/>
                </a:lnTo>
                <a:lnTo>
                  <a:pt x="19" y="44"/>
                </a:lnTo>
                <a:lnTo>
                  <a:pt x="3" y="46"/>
                </a:lnTo>
                <a:lnTo>
                  <a:pt x="0" y="29"/>
                </a:lnTo>
                <a:lnTo>
                  <a:pt x="10" y="2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46" name="Freeform 114">
            <a:extLst>
              <a:ext uri="{FF2B5EF4-FFF2-40B4-BE49-F238E27FC236}">
                <a16:creationId xmlns:a16="http://schemas.microsoft.com/office/drawing/2014/main" id="{B9E42CBE-A136-4D9C-A810-DA1A327EFB8E}"/>
              </a:ext>
            </a:extLst>
          </p:cNvPr>
          <p:cNvSpPr>
            <a:spLocks/>
          </p:cNvSpPr>
          <p:nvPr/>
        </p:nvSpPr>
        <p:spPr bwMode="auto">
          <a:xfrm>
            <a:off x="8666489" y="2245850"/>
            <a:ext cx="28096" cy="24212"/>
          </a:xfrm>
          <a:custGeom>
            <a:avLst/>
            <a:gdLst>
              <a:gd name="T0" fmla="*/ 2147483647 w 58"/>
              <a:gd name="T1" fmla="*/ 2147483647 h 46"/>
              <a:gd name="T2" fmla="*/ 2147483647 w 58"/>
              <a:gd name="T3" fmla="*/ 2147483647 h 46"/>
              <a:gd name="T4" fmla="*/ 2147483647 w 58"/>
              <a:gd name="T5" fmla="*/ 2147483647 h 46"/>
              <a:gd name="T6" fmla="*/ 2147483647 w 58"/>
              <a:gd name="T7" fmla="*/ 0 h 46"/>
              <a:gd name="T8" fmla="*/ 2147483647 w 58"/>
              <a:gd name="T9" fmla="*/ 2147483647 h 46"/>
              <a:gd name="T10" fmla="*/ 2147483647 w 58"/>
              <a:gd name="T11" fmla="*/ 2147483647 h 46"/>
              <a:gd name="T12" fmla="*/ 2147483647 w 58"/>
              <a:gd name="T13" fmla="*/ 2147483647 h 46"/>
              <a:gd name="T14" fmla="*/ 2147483647 w 58"/>
              <a:gd name="T15" fmla="*/ 2147483647 h 46"/>
              <a:gd name="T16" fmla="*/ 2147483647 w 58"/>
              <a:gd name="T17" fmla="*/ 2147483647 h 46"/>
              <a:gd name="T18" fmla="*/ 0 w 58"/>
              <a:gd name="T19" fmla="*/ 2147483647 h 46"/>
              <a:gd name="T20" fmla="*/ 2147483647 w 58"/>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6"/>
              <a:gd name="T35" fmla="*/ 58 w 5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6">
                <a:moveTo>
                  <a:pt x="10" y="20"/>
                </a:moveTo>
                <a:lnTo>
                  <a:pt x="25" y="7"/>
                </a:lnTo>
                <a:lnTo>
                  <a:pt x="46" y="3"/>
                </a:lnTo>
                <a:lnTo>
                  <a:pt x="51" y="0"/>
                </a:lnTo>
                <a:lnTo>
                  <a:pt x="58" y="3"/>
                </a:lnTo>
                <a:lnTo>
                  <a:pt x="54" y="31"/>
                </a:lnTo>
                <a:lnTo>
                  <a:pt x="47" y="38"/>
                </a:lnTo>
                <a:lnTo>
                  <a:pt x="19" y="44"/>
                </a:lnTo>
                <a:lnTo>
                  <a:pt x="3" y="46"/>
                </a:lnTo>
                <a:lnTo>
                  <a:pt x="0" y="29"/>
                </a:lnTo>
                <a:lnTo>
                  <a:pt x="10" y="20"/>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47" name="Freeform 115">
            <a:extLst>
              <a:ext uri="{FF2B5EF4-FFF2-40B4-BE49-F238E27FC236}">
                <a16:creationId xmlns:a16="http://schemas.microsoft.com/office/drawing/2014/main" id="{4BD0B1DF-4E7A-4B08-86A1-C5C484C0C407}"/>
              </a:ext>
            </a:extLst>
          </p:cNvPr>
          <p:cNvSpPr>
            <a:spLocks/>
          </p:cNvSpPr>
          <p:nvPr/>
        </p:nvSpPr>
        <p:spPr bwMode="auto">
          <a:xfrm>
            <a:off x="8937416" y="2292255"/>
            <a:ext cx="78267" cy="40353"/>
          </a:xfrm>
          <a:custGeom>
            <a:avLst/>
            <a:gdLst>
              <a:gd name="T0" fmla="*/ 2147483647 w 156"/>
              <a:gd name="T1" fmla="*/ 2147483647 h 79"/>
              <a:gd name="T2" fmla="*/ 2147483647 w 156"/>
              <a:gd name="T3" fmla="*/ 2147483647 h 79"/>
              <a:gd name="T4" fmla="*/ 2147483647 w 156"/>
              <a:gd name="T5" fmla="*/ 2147483647 h 79"/>
              <a:gd name="T6" fmla="*/ 2147483647 w 156"/>
              <a:gd name="T7" fmla="*/ 0 h 79"/>
              <a:gd name="T8" fmla="*/ 2147483647 w 156"/>
              <a:gd name="T9" fmla="*/ 2147483647 h 79"/>
              <a:gd name="T10" fmla="*/ 2147483647 w 156"/>
              <a:gd name="T11" fmla="*/ 2147483647 h 79"/>
              <a:gd name="T12" fmla="*/ 2147483647 w 156"/>
              <a:gd name="T13" fmla="*/ 2147483647 h 79"/>
              <a:gd name="T14" fmla="*/ 2147483647 w 156"/>
              <a:gd name="T15" fmla="*/ 2147483647 h 79"/>
              <a:gd name="T16" fmla="*/ 2147483647 w 156"/>
              <a:gd name="T17" fmla="*/ 2147483647 h 79"/>
              <a:gd name="T18" fmla="*/ 2147483647 w 156"/>
              <a:gd name="T19" fmla="*/ 2147483647 h 79"/>
              <a:gd name="T20" fmla="*/ 0 w 156"/>
              <a:gd name="T21" fmla="*/ 2147483647 h 79"/>
              <a:gd name="T22" fmla="*/ 2147483647 w 156"/>
              <a:gd name="T23" fmla="*/ 2147483647 h 79"/>
              <a:gd name="T24" fmla="*/ 2147483647 w 156"/>
              <a:gd name="T25" fmla="*/ 214748364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
              <a:gd name="T40" fmla="*/ 0 h 79"/>
              <a:gd name="T41" fmla="*/ 156 w 156"/>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 h="79">
                <a:moveTo>
                  <a:pt x="20" y="17"/>
                </a:moveTo>
                <a:lnTo>
                  <a:pt x="45" y="14"/>
                </a:lnTo>
                <a:lnTo>
                  <a:pt x="108" y="2"/>
                </a:lnTo>
                <a:lnTo>
                  <a:pt x="147" y="0"/>
                </a:lnTo>
                <a:lnTo>
                  <a:pt x="153" y="3"/>
                </a:lnTo>
                <a:lnTo>
                  <a:pt x="156" y="22"/>
                </a:lnTo>
                <a:lnTo>
                  <a:pt x="148" y="33"/>
                </a:lnTo>
                <a:lnTo>
                  <a:pt x="124" y="54"/>
                </a:lnTo>
                <a:lnTo>
                  <a:pt x="21" y="79"/>
                </a:lnTo>
                <a:lnTo>
                  <a:pt x="15" y="75"/>
                </a:lnTo>
                <a:lnTo>
                  <a:pt x="0" y="47"/>
                </a:lnTo>
                <a:lnTo>
                  <a:pt x="5" y="22"/>
                </a:lnTo>
                <a:lnTo>
                  <a:pt x="20" y="1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48" name="Freeform 116">
            <a:extLst>
              <a:ext uri="{FF2B5EF4-FFF2-40B4-BE49-F238E27FC236}">
                <a16:creationId xmlns:a16="http://schemas.microsoft.com/office/drawing/2014/main" id="{A8E71D46-0FF0-4B56-BED8-83F2BBDCFB13}"/>
              </a:ext>
            </a:extLst>
          </p:cNvPr>
          <p:cNvSpPr>
            <a:spLocks/>
          </p:cNvSpPr>
          <p:nvPr/>
        </p:nvSpPr>
        <p:spPr bwMode="auto">
          <a:xfrm>
            <a:off x="8937416" y="2292255"/>
            <a:ext cx="78267" cy="40353"/>
          </a:xfrm>
          <a:custGeom>
            <a:avLst/>
            <a:gdLst>
              <a:gd name="T0" fmla="*/ 2147483647 w 156"/>
              <a:gd name="T1" fmla="*/ 2147483647 h 79"/>
              <a:gd name="T2" fmla="*/ 2147483647 w 156"/>
              <a:gd name="T3" fmla="*/ 2147483647 h 79"/>
              <a:gd name="T4" fmla="*/ 2147483647 w 156"/>
              <a:gd name="T5" fmla="*/ 2147483647 h 79"/>
              <a:gd name="T6" fmla="*/ 2147483647 w 156"/>
              <a:gd name="T7" fmla="*/ 0 h 79"/>
              <a:gd name="T8" fmla="*/ 2147483647 w 156"/>
              <a:gd name="T9" fmla="*/ 2147483647 h 79"/>
              <a:gd name="T10" fmla="*/ 2147483647 w 156"/>
              <a:gd name="T11" fmla="*/ 2147483647 h 79"/>
              <a:gd name="T12" fmla="*/ 2147483647 w 156"/>
              <a:gd name="T13" fmla="*/ 2147483647 h 79"/>
              <a:gd name="T14" fmla="*/ 2147483647 w 156"/>
              <a:gd name="T15" fmla="*/ 2147483647 h 79"/>
              <a:gd name="T16" fmla="*/ 2147483647 w 156"/>
              <a:gd name="T17" fmla="*/ 2147483647 h 79"/>
              <a:gd name="T18" fmla="*/ 2147483647 w 156"/>
              <a:gd name="T19" fmla="*/ 2147483647 h 79"/>
              <a:gd name="T20" fmla="*/ 0 w 156"/>
              <a:gd name="T21" fmla="*/ 2147483647 h 79"/>
              <a:gd name="T22" fmla="*/ 2147483647 w 156"/>
              <a:gd name="T23" fmla="*/ 2147483647 h 79"/>
              <a:gd name="T24" fmla="*/ 2147483647 w 156"/>
              <a:gd name="T25" fmla="*/ 214748364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
              <a:gd name="T40" fmla="*/ 0 h 79"/>
              <a:gd name="T41" fmla="*/ 156 w 156"/>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 h="79">
                <a:moveTo>
                  <a:pt x="20" y="17"/>
                </a:moveTo>
                <a:lnTo>
                  <a:pt x="45" y="14"/>
                </a:lnTo>
                <a:lnTo>
                  <a:pt x="108" y="2"/>
                </a:lnTo>
                <a:lnTo>
                  <a:pt x="147" y="0"/>
                </a:lnTo>
                <a:lnTo>
                  <a:pt x="153" y="3"/>
                </a:lnTo>
                <a:lnTo>
                  <a:pt x="156" y="22"/>
                </a:lnTo>
                <a:lnTo>
                  <a:pt x="148" y="33"/>
                </a:lnTo>
                <a:lnTo>
                  <a:pt x="124" y="54"/>
                </a:lnTo>
                <a:lnTo>
                  <a:pt x="21" y="79"/>
                </a:lnTo>
                <a:lnTo>
                  <a:pt x="15" y="75"/>
                </a:lnTo>
                <a:lnTo>
                  <a:pt x="0" y="47"/>
                </a:lnTo>
                <a:lnTo>
                  <a:pt x="5" y="22"/>
                </a:lnTo>
                <a:lnTo>
                  <a:pt x="20" y="17"/>
                </a:lnTo>
              </a:path>
            </a:pathLst>
          </a:custGeom>
          <a:solidFill>
            <a:srgbClr val="92D050"/>
          </a:solidFill>
          <a:ln w="3175">
            <a:solidFill>
              <a:schemeClr val="tx1"/>
            </a:solidFill>
            <a:round/>
            <a:headEnd/>
            <a:tailEnd/>
          </a:ln>
        </p:spPr>
        <p:txBody>
          <a:bodyPr/>
          <a:lstStyle/>
          <a:p>
            <a:endParaRPr lang="es-ES" dirty="0">
              <a:solidFill>
                <a:srgbClr val="000000"/>
              </a:solidFill>
            </a:endParaRPr>
          </a:p>
        </p:txBody>
      </p:sp>
      <p:sp>
        <p:nvSpPr>
          <p:cNvPr id="150" name="Freeform 117">
            <a:extLst>
              <a:ext uri="{FF2B5EF4-FFF2-40B4-BE49-F238E27FC236}">
                <a16:creationId xmlns:a16="http://schemas.microsoft.com/office/drawing/2014/main" id="{64DC8662-D874-45F9-996F-91D374698872}"/>
              </a:ext>
            </a:extLst>
          </p:cNvPr>
          <p:cNvSpPr>
            <a:spLocks/>
          </p:cNvSpPr>
          <p:nvPr/>
        </p:nvSpPr>
        <p:spPr bwMode="auto">
          <a:xfrm>
            <a:off x="8648427" y="2296290"/>
            <a:ext cx="144495" cy="98864"/>
          </a:xfrm>
          <a:custGeom>
            <a:avLst/>
            <a:gdLst>
              <a:gd name="T0" fmla="*/ 2147483647 w 288"/>
              <a:gd name="T1" fmla="*/ 0 h 196"/>
              <a:gd name="T2" fmla="*/ 2147483647 w 288"/>
              <a:gd name="T3" fmla="*/ 2147483647 h 196"/>
              <a:gd name="T4" fmla="*/ 2147483647 w 288"/>
              <a:gd name="T5" fmla="*/ 2147483647 h 196"/>
              <a:gd name="T6" fmla="*/ 2147483647 w 288"/>
              <a:gd name="T7" fmla="*/ 2147483647 h 196"/>
              <a:gd name="T8" fmla="*/ 2147483647 w 288"/>
              <a:gd name="T9" fmla="*/ 2147483647 h 196"/>
              <a:gd name="T10" fmla="*/ 2147483647 w 288"/>
              <a:gd name="T11" fmla="*/ 2147483647 h 196"/>
              <a:gd name="T12" fmla="*/ 2147483647 w 288"/>
              <a:gd name="T13" fmla="*/ 2147483647 h 196"/>
              <a:gd name="T14" fmla="*/ 2147483647 w 288"/>
              <a:gd name="T15" fmla="*/ 2147483647 h 196"/>
              <a:gd name="T16" fmla="*/ 2147483647 w 288"/>
              <a:gd name="T17" fmla="*/ 2147483647 h 196"/>
              <a:gd name="T18" fmla="*/ 2147483647 w 288"/>
              <a:gd name="T19" fmla="*/ 2147483647 h 196"/>
              <a:gd name="T20" fmla="*/ 2147483647 w 288"/>
              <a:gd name="T21" fmla="*/ 2147483647 h 196"/>
              <a:gd name="T22" fmla="*/ 2147483647 w 288"/>
              <a:gd name="T23" fmla="*/ 2147483647 h 196"/>
              <a:gd name="T24" fmla="*/ 2147483647 w 288"/>
              <a:gd name="T25" fmla="*/ 2147483647 h 196"/>
              <a:gd name="T26" fmla="*/ 2147483647 w 288"/>
              <a:gd name="T27" fmla="*/ 2147483647 h 196"/>
              <a:gd name="T28" fmla="*/ 2147483647 w 288"/>
              <a:gd name="T29" fmla="*/ 2147483647 h 196"/>
              <a:gd name="T30" fmla="*/ 2147483647 w 288"/>
              <a:gd name="T31" fmla="*/ 2147483647 h 196"/>
              <a:gd name="T32" fmla="*/ 2147483647 w 288"/>
              <a:gd name="T33" fmla="*/ 2147483647 h 196"/>
              <a:gd name="T34" fmla="*/ 2147483647 w 288"/>
              <a:gd name="T35" fmla="*/ 2147483647 h 196"/>
              <a:gd name="T36" fmla="*/ 2147483647 w 288"/>
              <a:gd name="T37" fmla="*/ 2147483647 h 196"/>
              <a:gd name="T38" fmla="*/ 0 w 288"/>
              <a:gd name="T39" fmla="*/ 2147483647 h 196"/>
              <a:gd name="T40" fmla="*/ 2147483647 w 288"/>
              <a:gd name="T41" fmla="*/ 2147483647 h 196"/>
              <a:gd name="T42" fmla="*/ 2147483647 w 288"/>
              <a:gd name="T43" fmla="*/ 2147483647 h 196"/>
              <a:gd name="T44" fmla="*/ 2147483647 w 288"/>
              <a:gd name="T45" fmla="*/ 2147483647 h 196"/>
              <a:gd name="T46" fmla="*/ 2147483647 w 288"/>
              <a:gd name="T47" fmla="*/ 2147483647 h 196"/>
              <a:gd name="T48" fmla="*/ 2147483647 w 288"/>
              <a:gd name="T49" fmla="*/ 2147483647 h 196"/>
              <a:gd name="T50" fmla="*/ 2147483647 w 288"/>
              <a:gd name="T51" fmla="*/ 2147483647 h 196"/>
              <a:gd name="T52" fmla="*/ 2147483647 w 288"/>
              <a:gd name="T53" fmla="*/ 2147483647 h 196"/>
              <a:gd name="T54" fmla="*/ 2147483647 w 288"/>
              <a:gd name="T55" fmla="*/ 2147483647 h 196"/>
              <a:gd name="T56" fmla="*/ 2147483647 w 288"/>
              <a:gd name="T57" fmla="*/ 2147483647 h 196"/>
              <a:gd name="T58" fmla="*/ 2147483647 w 288"/>
              <a:gd name="T59" fmla="*/ 2147483647 h 196"/>
              <a:gd name="T60" fmla="*/ 2147483647 w 288"/>
              <a:gd name="T61" fmla="*/ 2147483647 h 196"/>
              <a:gd name="T62" fmla="*/ 2147483647 w 288"/>
              <a:gd name="T63" fmla="*/ 2147483647 h 196"/>
              <a:gd name="T64" fmla="*/ 2147483647 w 288"/>
              <a:gd name="T65" fmla="*/ 2147483647 h 196"/>
              <a:gd name="T66" fmla="*/ 2147483647 w 288"/>
              <a:gd name="T67" fmla="*/ 2147483647 h 196"/>
              <a:gd name="T68" fmla="*/ 2147483647 w 288"/>
              <a:gd name="T69" fmla="*/ 2147483647 h 196"/>
              <a:gd name="T70" fmla="*/ 2147483647 w 288"/>
              <a:gd name="T71" fmla="*/ 2147483647 h 196"/>
              <a:gd name="T72" fmla="*/ 2147483647 w 288"/>
              <a:gd name="T73" fmla="*/ 2147483647 h 196"/>
              <a:gd name="T74" fmla="*/ 2147483647 w 288"/>
              <a:gd name="T75" fmla="*/ 2147483647 h 196"/>
              <a:gd name="T76" fmla="*/ 2147483647 w 288"/>
              <a:gd name="T77" fmla="*/ 2147483647 h 196"/>
              <a:gd name="T78" fmla="*/ 2147483647 w 288"/>
              <a:gd name="T79" fmla="*/ 2147483647 h 196"/>
              <a:gd name="T80" fmla="*/ 2147483647 w 288"/>
              <a:gd name="T81" fmla="*/ 2147483647 h 196"/>
              <a:gd name="T82" fmla="*/ 2147483647 w 288"/>
              <a:gd name="T83" fmla="*/ 2147483647 h 196"/>
              <a:gd name="T84" fmla="*/ 2147483647 w 288"/>
              <a:gd name="T85" fmla="*/ 0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96"/>
              <a:gd name="T131" fmla="*/ 288 w 288"/>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96">
                <a:moveTo>
                  <a:pt x="222" y="0"/>
                </a:moveTo>
                <a:lnTo>
                  <a:pt x="175" y="11"/>
                </a:lnTo>
                <a:lnTo>
                  <a:pt x="122" y="12"/>
                </a:lnTo>
                <a:lnTo>
                  <a:pt x="96" y="17"/>
                </a:lnTo>
                <a:lnTo>
                  <a:pt x="84" y="33"/>
                </a:lnTo>
                <a:lnTo>
                  <a:pt x="86" y="48"/>
                </a:lnTo>
                <a:lnTo>
                  <a:pt x="93" y="58"/>
                </a:lnTo>
                <a:lnTo>
                  <a:pt x="111" y="68"/>
                </a:lnTo>
                <a:lnTo>
                  <a:pt x="144" y="71"/>
                </a:lnTo>
                <a:lnTo>
                  <a:pt x="166" y="91"/>
                </a:lnTo>
                <a:lnTo>
                  <a:pt x="170" y="108"/>
                </a:lnTo>
                <a:lnTo>
                  <a:pt x="166" y="115"/>
                </a:lnTo>
                <a:lnTo>
                  <a:pt x="120" y="118"/>
                </a:lnTo>
                <a:lnTo>
                  <a:pt x="82" y="122"/>
                </a:lnTo>
                <a:lnTo>
                  <a:pt x="48" y="122"/>
                </a:lnTo>
                <a:lnTo>
                  <a:pt x="16" y="128"/>
                </a:lnTo>
                <a:lnTo>
                  <a:pt x="4" y="140"/>
                </a:lnTo>
                <a:lnTo>
                  <a:pt x="1" y="171"/>
                </a:lnTo>
                <a:lnTo>
                  <a:pt x="3" y="180"/>
                </a:lnTo>
                <a:lnTo>
                  <a:pt x="0" y="186"/>
                </a:lnTo>
                <a:lnTo>
                  <a:pt x="15" y="192"/>
                </a:lnTo>
                <a:lnTo>
                  <a:pt x="20" y="196"/>
                </a:lnTo>
                <a:lnTo>
                  <a:pt x="133" y="182"/>
                </a:lnTo>
                <a:lnTo>
                  <a:pt x="169" y="181"/>
                </a:lnTo>
                <a:lnTo>
                  <a:pt x="204" y="165"/>
                </a:lnTo>
                <a:lnTo>
                  <a:pt x="232" y="159"/>
                </a:lnTo>
                <a:lnTo>
                  <a:pt x="261" y="176"/>
                </a:lnTo>
                <a:lnTo>
                  <a:pt x="285" y="192"/>
                </a:lnTo>
                <a:lnTo>
                  <a:pt x="288" y="166"/>
                </a:lnTo>
                <a:lnTo>
                  <a:pt x="265" y="140"/>
                </a:lnTo>
                <a:lnTo>
                  <a:pt x="240" y="129"/>
                </a:lnTo>
                <a:lnTo>
                  <a:pt x="229" y="126"/>
                </a:lnTo>
                <a:lnTo>
                  <a:pt x="228" y="115"/>
                </a:lnTo>
                <a:lnTo>
                  <a:pt x="236" y="105"/>
                </a:lnTo>
                <a:lnTo>
                  <a:pt x="247" y="93"/>
                </a:lnTo>
                <a:lnTo>
                  <a:pt x="248" y="82"/>
                </a:lnTo>
                <a:lnTo>
                  <a:pt x="239" y="75"/>
                </a:lnTo>
                <a:lnTo>
                  <a:pt x="224" y="60"/>
                </a:lnTo>
                <a:lnTo>
                  <a:pt x="228" y="45"/>
                </a:lnTo>
                <a:lnTo>
                  <a:pt x="236" y="36"/>
                </a:lnTo>
                <a:lnTo>
                  <a:pt x="237" y="25"/>
                </a:lnTo>
                <a:lnTo>
                  <a:pt x="233" y="10"/>
                </a:lnTo>
                <a:lnTo>
                  <a:pt x="222" y="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1" name="Freeform 118">
            <a:extLst>
              <a:ext uri="{FF2B5EF4-FFF2-40B4-BE49-F238E27FC236}">
                <a16:creationId xmlns:a16="http://schemas.microsoft.com/office/drawing/2014/main" id="{1299C547-ECDB-4EE3-9850-A5D487A548D4}"/>
              </a:ext>
            </a:extLst>
          </p:cNvPr>
          <p:cNvSpPr>
            <a:spLocks/>
          </p:cNvSpPr>
          <p:nvPr/>
        </p:nvSpPr>
        <p:spPr bwMode="auto">
          <a:xfrm>
            <a:off x="8758805" y="2286204"/>
            <a:ext cx="132453" cy="92811"/>
          </a:xfrm>
          <a:custGeom>
            <a:avLst/>
            <a:gdLst>
              <a:gd name="T0" fmla="*/ 0 w 261"/>
              <a:gd name="T1" fmla="*/ 2147483647 h 183"/>
              <a:gd name="T2" fmla="*/ 2147483647 w 261"/>
              <a:gd name="T3" fmla="*/ 0 h 183"/>
              <a:gd name="T4" fmla="*/ 2147483647 w 261"/>
              <a:gd name="T5" fmla="*/ 2147483647 h 183"/>
              <a:gd name="T6" fmla="*/ 2147483647 w 261"/>
              <a:gd name="T7" fmla="*/ 2147483647 h 183"/>
              <a:gd name="T8" fmla="*/ 2147483647 w 261"/>
              <a:gd name="T9" fmla="*/ 2147483647 h 183"/>
              <a:gd name="T10" fmla="*/ 2147483647 w 261"/>
              <a:gd name="T11" fmla="*/ 2147483647 h 183"/>
              <a:gd name="T12" fmla="*/ 2147483647 w 261"/>
              <a:gd name="T13" fmla="*/ 2147483647 h 183"/>
              <a:gd name="T14" fmla="*/ 2147483647 w 261"/>
              <a:gd name="T15" fmla="*/ 2147483647 h 183"/>
              <a:gd name="T16" fmla="*/ 2147483647 w 261"/>
              <a:gd name="T17" fmla="*/ 2147483647 h 183"/>
              <a:gd name="T18" fmla="*/ 2147483647 w 261"/>
              <a:gd name="T19" fmla="*/ 2147483647 h 183"/>
              <a:gd name="T20" fmla="*/ 2147483647 w 261"/>
              <a:gd name="T21" fmla="*/ 2147483647 h 183"/>
              <a:gd name="T22" fmla="*/ 2147483647 w 261"/>
              <a:gd name="T23" fmla="*/ 2147483647 h 183"/>
              <a:gd name="T24" fmla="*/ 2147483647 w 261"/>
              <a:gd name="T25" fmla="*/ 2147483647 h 183"/>
              <a:gd name="T26" fmla="*/ 2147483647 w 261"/>
              <a:gd name="T27" fmla="*/ 2147483647 h 183"/>
              <a:gd name="T28" fmla="*/ 2147483647 w 261"/>
              <a:gd name="T29" fmla="*/ 2147483647 h 183"/>
              <a:gd name="T30" fmla="*/ 2147483647 w 261"/>
              <a:gd name="T31" fmla="*/ 2147483647 h 183"/>
              <a:gd name="T32" fmla="*/ 2147483647 w 261"/>
              <a:gd name="T33" fmla="*/ 2147483647 h 183"/>
              <a:gd name="T34" fmla="*/ 2147483647 w 261"/>
              <a:gd name="T35" fmla="*/ 2147483647 h 183"/>
              <a:gd name="T36" fmla="*/ 2147483647 w 261"/>
              <a:gd name="T37" fmla="*/ 2147483647 h 183"/>
              <a:gd name="T38" fmla="*/ 2147483647 w 261"/>
              <a:gd name="T39" fmla="*/ 2147483647 h 183"/>
              <a:gd name="T40" fmla="*/ 2147483647 w 261"/>
              <a:gd name="T41" fmla="*/ 2147483647 h 183"/>
              <a:gd name="T42" fmla="*/ 2147483647 w 261"/>
              <a:gd name="T43" fmla="*/ 2147483647 h 183"/>
              <a:gd name="T44" fmla="*/ 2147483647 w 261"/>
              <a:gd name="T45" fmla="*/ 2147483647 h 183"/>
              <a:gd name="T46" fmla="*/ 2147483647 w 261"/>
              <a:gd name="T47" fmla="*/ 2147483647 h 183"/>
              <a:gd name="T48" fmla="*/ 2147483647 w 261"/>
              <a:gd name="T49" fmla="*/ 2147483647 h 183"/>
              <a:gd name="T50" fmla="*/ 2147483647 w 261"/>
              <a:gd name="T51" fmla="*/ 2147483647 h 183"/>
              <a:gd name="T52" fmla="*/ 2147483647 w 261"/>
              <a:gd name="T53" fmla="*/ 2147483647 h 183"/>
              <a:gd name="T54" fmla="*/ 2147483647 w 261"/>
              <a:gd name="T55" fmla="*/ 2147483647 h 183"/>
              <a:gd name="T56" fmla="*/ 2147483647 w 261"/>
              <a:gd name="T57" fmla="*/ 2147483647 h 183"/>
              <a:gd name="T58" fmla="*/ 2147483647 w 261"/>
              <a:gd name="T59" fmla="*/ 2147483647 h 183"/>
              <a:gd name="T60" fmla="*/ 2147483647 w 261"/>
              <a:gd name="T61" fmla="*/ 2147483647 h 183"/>
              <a:gd name="T62" fmla="*/ 2147483647 w 261"/>
              <a:gd name="T63" fmla="*/ 2147483647 h 183"/>
              <a:gd name="T64" fmla="*/ 2147483647 w 261"/>
              <a:gd name="T65" fmla="*/ 2147483647 h 183"/>
              <a:gd name="T66" fmla="*/ 2147483647 w 261"/>
              <a:gd name="T67" fmla="*/ 2147483647 h 183"/>
              <a:gd name="T68" fmla="*/ 0 w 261"/>
              <a:gd name="T69" fmla="*/ 2147483647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1"/>
              <a:gd name="T106" fmla="*/ 0 h 183"/>
              <a:gd name="T107" fmla="*/ 261 w 261"/>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1" h="183">
                <a:moveTo>
                  <a:pt x="0" y="17"/>
                </a:moveTo>
                <a:lnTo>
                  <a:pt x="52" y="0"/>
                </a:lnTo>
                <a:lnTo>
                  <a:pt x="91" y="3"/>
                </a:lnTo>
                <a:lnTo>
                  <a:pt x="125" y="12"/>
                </a:lnTo>
                <a:lnTo>
                  <a:pt x="164" y="8"/>
                </a:lnTo>
                <a:lnTo>
                  <a:pt x="189" y="10"/>
                </a:lnTo>
                <a:lnTo>
                  <a:pt x="198" y="15"/>
                </a:lnTo>
                <a:lnTo>
                  <a:pt x="202" y="33"/>
                </a:lnTo>
                <a:lnTo>
                  <a:pt x="179" y="45"/>
                </a:lnTo>
                <a:lnTo>
                  <a:pt x="183" y="60"/>
                </a:lnTo>
                <a:lnTo>
                  <a:pt x="215" y="55"/>
                </a:lnTo>
                <a:lnTo>
                  <a:pt x="243" y="42"/>
                </a:lnTo>
                <a:lnTo>
                  <a:pt x="258" y="52"/>
                </a:lnTo>
                <a:lnTo>
                  <a:pt x="261" y="73"/>
                </a:lnTo>
                <a:lnTo>
                  <a:pt x="254" y="84"/>
                </a:lnTo>
                <a:lnTo>
                  <a:pt x="209" y="99"/>
                </a:lnTo>
                <a:lnTo>
                  <a:pt x="144" y="106"/>
                </a:lnTo>
                <a:lnTo>
                  <a:pt x="122" y="119"/>
                </a:lnTo>
                <a:lnTo>
                  <a:pt x="80" y="135"/>
                </a:lnTo>
                <a:lnTo>
                  <a:pt x="62" y="157"/>
                </a:lnTo>
                <a:lnTo>
                  <a:pt x="65" y="183"/>
                </a:lnTo>
                <a:lnTo>
                  <a:pt x="43" y="157"/>
                </a:lnTo>
                <a:lnTo>
                  <a:pt x="18" y="147"/>
                </a:lnTo>
                <a:lnTo>
                  <a:pt x="7" y="143"/>
                </a:lnTo>
                <a:lnTo>
                  <a:pt x="4" y="132"/>
                </a:lnTo>
                <a:lnTo>
                  <a:pt x="12" y="122"/>
                </a:lnTo>
                <a:lnTo>
                  <a:pt x="25" y="111"/>
                </a:lnTo>
                <a:lnTo>
                  <a:pt x="26" y="98"/>
                </a:lnTo>
                <a:lnTo>
                  <a:pt x="17" y="92"/>
                </a:lnTo>
                <a:lnTo>
                  <a:pt x="2" y="77"/>
                </a:lnTo>
                <a:lnTo>
                  <a:pt x="6" y="63"/>
                </a:lnTo>
                <a:lnTo>
                  <a:pt x="14" y="54"/>
                </a:lnTo>
                <a:lnTo>
                  <a:pt x="15" y="43"/>
                </a:lnTo>
                <a:lnTo>
                  <a:pt x="11" y="27"/>
                </a:lnTo>
                <a:lnTo>
                  <a:pt x="0" y="17"/>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2" name="Freeform 119">
            <a:extLst>
              <a:ext uri="{FF2B5EF4-FFF2-40B4-BE49-F238E27FC236}">
                <a16:creationId xmlns:a16="http://schemas.microsoft.com/office/drawing/2014/main" id="{3DC9F8C2-1FEA-4F27-8216-70C381AE66C0}"/>
              </a:ext>
            </a:extLst>
          </p:cNvPr>
          <p:cNvSpPr>
            <a:spLocks/>
          </p:cNvSpPr>
          <p:nvPr/>
        </p:nvSpPr>
        <p:spPr bwMode="auto">
          <a:xfrm>
            <a:off x="8758805" y="2286204"/>
            <a:ext cx="132453" cy="92811"/>
          </a:xfrm>
          <a:custGeom>
            <a:avLst/>
            <a:gdLst>
              <a:gd name="T0" fmla="*/ 0 w 261"/>
              <a:gd name="T1" fmla="*/ 2147483647 h 183"/>
              <a:gd name="T2" fmla="*/ 2147483647 w 261"/>
              <a:gd name="T3" fmla="*/ 0 h 183"/>
              <a:gd name="T4" fmla="*/ 2147483647 w 261"/>
              <a:gd name="T5" fmla="*/ 2147483647 h 183"/>
              <a:gd name="T6" fmla="*/ 2147483647 w 261"/>
              <a:gd name="T7" fmla="*/ 2147483647 h 183"/>
              <a:gd name="T8" fmla="*/ 2147483647 w 261"/>
              <a:gd name="T9" fmla="*/ 2147483647 h 183"/>
              <a:gd name="T10" fmla="*/ 2147483647 w 261"/>
              <a:gd name="T11" fmla="*/ 2147483647 h 183"/>
              <a:gd name="T12" fmla="*/ 2147483647 w 261"/>
              <a:gd name="T13" fmla="*/ 2147483647 h 183"/>
              <a:gd name="T14" fmla="*/ 2147483647 w 261"/>
              <a:gd name="T15" fmla="*/ 2147483647 h 183"/>
              <a:gd name="T16" fmla="*/ 2147483647 w 261"/>
              <a:gd name="T17" fmla="*/ 2147483647 h 183"/>
              <a:gd name="T18" fmla="*/ 2147483647 w 261"/>
              <a:gd name="T19" fmla="*/ 2147483647 h 183"/>
              <a:gd name="T20" fmla="*/ 2147483647 w 261"/>
              <a:gd name="T21" fmla="*/ 2147483647 h 183"/>
              <a:gd name="T22" fmla="*/ 2147483647 w 261"/>
              <a:gd name="T23" fmla="*/ 2147483647 h 183"/>
              <a:gd name="T24" fmla="*/ 2147483647 w 261"/>
              <a:gd name="T25" fmla="*/ 2147483647 h 183"/>
              <a:gd name="T26" fmla="*/ 2147483647 w 261"/>
              <a:gd name="T27" fmla="*/ 2147483647 h 183"/>
              <a:gd name="T28" fmla="*/ 2147483647 w 261"/>
              <a:gd name="T29" fmla="*/ 2147483647 h 183"/>
              <a:gd name="T30" fmla="*/ 2147483647 w 261"/>
              <a:gd name="T31" fmla="*/ 2147483647 h 183"/>
              <a:gd name="T32" fmla="*/ 2147483647 w 261"/>
              <a:gd name="T33" fmla="*/ 2147483647 h 183"/>
              <a:gd name="T34" fmla="*/ 2147483647 w 261"/>
              <a:gd name="T35" fmla="*/ 2147483647 h 183"/>
              <a:gd name="T36" fmla="*/ 2147483647 w 261"/>
              <a:gd name="T37" fmla="*/ 2147483647 h 183"/>
              <a:gd name="T38" fmla="*/ 2147483647 w 261"/>
              <a:gd name="T39" fmla="*/ 2147483647 h 183"/>
              <a:gd name="T40" fmla="*/ 2147483647 w 261"/>
              <a:gd name="T41" fmla="*/ 2147483647 h 183"/>
              <a:gd name="T42" fmla="*/ 2147483647 w 261"/>
              <a:gd name="T43" fmla="*/ 2147483647 h 183"/>
              <a:gd name="T44" fmla="*/ 2147483647 w 261"/>
              <a:gd name="T45" fmla="*/ 2147483647 h 183"/>
              <a:gd name="T46" fmla="*/ 2147483647 w 261"/>
              <a:gd name="T47" fmla="*/ 2147483647 h 183"/>
              <a:gd name="T48" fmla="*/ 2147483647 w 261"/>
              <a:gd name="T49" fmla="*/ 2147483647 h 183"/>
              <a:gd name="T50" fmla="*/ 2147483647 w 261"/>
              <a:gd name="T51" fmla="*/ 2147483647 h 183"/>
              <a:gd name="T52" fmla="*/ 2147483647 w 261"/>
              <a:gd name="T53" fmla="*/ 2147483647 h 183"/>
              <a:gd name="T54" fmla="*/ 2147483647 w 261"/>
              <a:gd name="T55" fmla="*/ 2147483647 h 183"/>
              <a:gd name="T56" fmla="*/ 2147483647 w 261"/>
              <a:gd name="T57" fmla="*/ 2147483647 h 183"/>
              <a:gd name="T58" fmla="*/ 2147483647 w 261"/>
              <a:gd name="T59" fmla="*/ 2147483647 h 183"/>
              <a:gd name="T60" fmla="*/ 2147483647 w 261"/>
              <a:gd name="T61" fmla="*/ 2147483647 h 183"/>
              <a:gd name="T62" fmla="*/ 2147483647 w 261"/>
              <a:gd name="T63" fmla="*/ 2147483647 h 183"/>
              <a:gd name="T64" fmla="*/ 2147483647 w 261"/>
              <a:gd name="T65" fmla="*/ 2147483647 h 183"/>
              <a:gd name="T66" fmla="*/ 2147483647 w 261"/>
              <a:gd name="T67" fmla="*/ 2147483647 h 183"/>
              <a:gd name="T68" fmla="*/ 0 w 261"/>
              <a:gd name="T69" fmla="*/ 2147483647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1"/>
              <a:gd name="T106" fmla="*/ 0 h 183"/>
              <a:gd name="T107" fmla="*/ 261 w 261"/>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1" h="183">
                <a:moveTo>
                  <a:pt x="0" y="17"/>
                </a:moveTo>
                <a:lnTo>
                  <a:pt x="52" y="0"/>
                </a:lnTo>
                <a:lnTo>
                  <a:pt x="91" y="3"/>
                </a:lnTo>
                <a:lnTo>
                  <a:pt x="125" y="12"/>
                </a:lnTo>
                <a:lnTo>
                  <a:pt x="164" y="8"/>
                </a:lnTo>
                <a:lnTo>
                  <a:pt x="189" y="10"/>
                </a:lnTo>
                <a:lnTo>
                  <a:pt x="198" y="15"/>
                </a:lnTo>
                <a:lnTo>
                  <a:pt x="202" y="33"/>
                </a:lnTo>
                <a:lnTo>
                  <a:pt x="179" y="45"/>
                </a:lnTo>
                <a:lnTo>
                  <a:pt x="183" y="60"/>
                </a:lnTo>
                <a:lnTo>
                  <a:pt x="215" y="55"/>
                </a:lnTo>
                <a:lnTo>
                  <a:pt x="243" y="42"/>
                </a:lnTo>
                <a:lnTo>
                  <a:pt x="258" y="52"/>
                </a:lnTo>
                <a:lnTo>
                  <a:pt x="261" y="73"/>
                </a:lnTo>
                <a:lnTo>
                  <a:pt x="254" y="84"/>
                </a:lnTo>
                <a:lnTo>
                  <a:pt x="209" y="99"/>
                </a:lnTo>
                <a:lnTo>
                  <a:pt x="144" y="106"/>
                </a:lnTo>
                <a:lnTo>
                  <a:pt x="122" y="119"/>
                </a:lnTo>
                <a:lnTo>
                  <a:pt x="80" y="135"/>
                </a:lnTo>
                <a:lnTo>
                  <a:pt x="62" y="157"/>
                </a:lnTo>
                <a:lnTo>
                  <a:pt x="65" y="183"/>
                </a:lnTo>
                <a:lnTo>
                  <a:pt x="43" y="157"/>
                </a:lnTo>
                <a:lnTo>
                  <a:pt x="18" y="147"/>
                </a:lnTo>
                <a:lnTo>
                  <a:pt x="7" y="143"/>
                </a:lnTo>
                <a:lnTo>
                  <a:pt x="4" y="132"/>
                </a:lnTo>
                <a:lnTo>
                  <a:pt x="12" y="122"/>
                </a:lnTo>
                <a:lnTo>
                  <a:pt x="25" y="111"/>
                </a:lnTo>
                <a:lnTo>
                  <a:pt x="26" y="98"/>
                </a:lnTo>
                <a:lnTo>
                  <a:pt x="17" y="92"/>
                </a:lnTo>
                <a:lnTo>
                  <a:pt x="2" y="77"/>
                </a:lnTo>
                <a:lnTo>
                  <a:pt x="6" y="63"/>
                </a:lnTo>
                <a:lnTo>
                  <a:pt x="14" y="54"/>
                </a:lnTo>
                <a:lnTo>
                  <a:pt x="15" y="43"/>
                </a:lnTo>
                <a:lnTo>
                  <a:pt x="11" y="27"/>
                </a:lnTo>
                <a:lnTo>
                  <a:pt x="0" y="17"/>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3" name="Freeform 123">
            <a:extLst>
              <a:ext uri="{FF2B5EF4-FFF2-40B4-BE49-F238E27FC236}">
                <a16:creationId xmlns:a16="http://schemas.microsoft.com/office/drawing/2014/main" id="{C3608688-E757-41D9-A942-0DB9C0B007D5}"/>
              </a:ext>
            </a:extLst>
          </p:cNvPr>
          <p:cNvSpPr>
            <a:spLocks/>
          </p:cNvSpPr>
          <p:nvPr/>
        </p:nvSpPr>
        <p:spPr bwMode="auto">
          <a:xfrm>
            <a:off x="9075890" y="3950746"/>
            <a:ext cx="808769" cy="803016"/>
          </a:xfrm>
          <a:custGeom>
            <a:avLst/>
            <a:gdLst>
              <a:gd name="T0" fmla="*/ 2147483647 w 1257"/>
              <a:gd name="T1" fmla="*/ 2147483647 h 1326"/>
              <a:gd name="T2" fmla="*/ 2147483647 w 1257"/>
              <a:gd name="T3" fmla="*/ 2147483647 h 1326"/>
              <a:gd name="T4" fmla="*/ 2147483647 w 1257"/>
              <a:gd name="T5" fmla="*/ 2147483647 h 1326"/>
              <a:gd name="T6" fmla="*/ 2147483647 w 1257"/>
              <a:gd name="T7" fmla="*/ 2147483647 h 1326"/>
              <a:gd name="T8" fmla="*/ 2147483647 w 1257"/>
              <a:gd name="T9" fmla="*/ 2147483647 h 1326"/>
              <a:gd name="T10" fmla="*/ 2147483647 w 1257"/>
              <a:gd name="T11" fmla="*/ 2147483647 h 1326"/>
              <a:gd name="T12" fmla="*/ 2147483647 w 1257"/>
              <a:gd name="T13" fmla="*/ 2147483647 h 1326"/>
              <a:gd name="T14" fmla="*/ 2147483647 w 1257"/>
              <a:gd name="T15" fmla="*/ 2147483647 h 1326"/>
              <a:gd name="T16" fmla="*/ 2147483647 w 1257"/>
              <a:gd name="T17" fmla="*/ 2147483647 h 1326"/>
              <a:gd name="T18" fmla="*/ 2147483647 w 1257"/>
              <a:gd name="T19" fmla="*/ 2147483647 h 1326"/>
              <a:gd name="T20" fmla="*/ 2147483647 w 1257"/>
              <a:gd name="T21" fmla="*/ 2147483647 h 1326"/>
              <a:gd name="T22" fmla="*/ 2147483647 w 1257"/>
              <a:gd name="T23" fmla="*/ 2147483647 h 1326"/>
              <a:gd name="T24" fmla="*/ 2147483647 w 1257"/>
              <a:gd name="T25" fmla="*/ 2147483647 h 1326"/>
              <a:gd name="T26" fmla="*/ 2147483647 w 1257"/>
              <a:gd name="T27" fmla="*/ 2147483647 h 1326"/>
              <a:gd name="T28" fmla="*/ 2147483647 w 1257"/>
              <a:gd name="T29" fmla="*/ 2147483647 h 1326"/>
              <a:gd name="T30" fmla="*/ 2147483647 w 1257"/>
              <a:gd name="T31" fmla="*/ 2147483647 h 1326"/>
              <a:gd name="T32" fmla="*/ 2147483647 w 1257"/>
              <a:gd name="T33" fmla="*/ 2147483647 h 1326"/>
              <a:gd name="T34" fmla="*/ 2147483647 w 1257"/>
              <a:gd name="T35" fmla="*/ 0 h 1326"/>
              <a:gd name="T36" fmla="*/ 2147483647 w 1257"/>
              <a:gd name="T37" fmla="*/ 2147483647 h 1326"/>
              <a:gd name="T38" fmla="*/ 2147483647 w 1257"/>
              <a:gd name="T39" fmla="*/ 2147483647 h 1326"/>
              <a:gd name="T40" fmla="*/ 2147483647 w 1257"/>
              <a:gd name="T41" fmla="*/ 2147483647 h 1326"/>
              <a:gd name="T42" fmla="*/ 2147483647 w 1257"/>
              <a:gd name="T43" fmla="*/ 2147483647 h 1326"/>
              <a:gd name="T44" fmla="*/ 2147483647 w 1257"/>
              <a:gd name="T45" fmla="*/ 2147483647 h 1326"/>
              <a:gd name="T46" fmla="*/ 2147483647 w 1257"/>
              <a:gd name="T47" fmla="*/ 2147483647 h 1326"/>
              <a:gd name="T48" fmla="*/ 2147483647 w 1257"/>
              <a:gd name="T49" fmla="*/ 2147483647 h 1326"/>
              <a:gd name="T50" fmla="*/ 0 w 1257"/>
              <a:gd name="T51" fmla="*/ 2147483647 h 1326"/>
              <a:gd name="T52" fmla="*/ 2147483647 w 1257"/>
              <a:gd name="T53" fmla="*/ 2147483647 h 1326"/>
              <a:gd name="T54" fmla="*/ 2147483647 w 1257"/>
              <a:gd name="T55" fmla="*/ 2147483647 h 1326"/>
              <a:gd name="T56" fmla="*/ 2147483647 w 1257"/>
              <a:gd name="T57" fmla="*/ 2147483647 h 1326"/>
              <a:gd name="T58" fmla="*/ 2147483647 w 1257"/>
              <a:gd name="T59" fmla="*/ 2147483647 h 1326"/>
              <a:gd name="T60" fmla="*/ 2147483647 w 1257"/>
              <a:gd name="T61" fmla="*/ 2147483647 h 1326"/>
              <a:gd name="T62" fmla="*/ 2147483647 w 1257"/>
              <a:gd name="T63" fmla="*/ 2147483647 h 1326"/>
              <a:gd name="T64" fmla="*/ 2147483647 w 1257"/>
              <a:gd name="T65" fmla="*/ 2147483647 h 1326"/>
              <a:gd name="T66" fmla="*/ 2147483647 w 1257"/>
              <a:gd name="T67" fmla="*/ 2147483647 h 1326"/>
              <a:gd name="T68" fmla="*/ 2147483647 w 1257"/>
              <a:gd name="T69" fmla="*/ 2147483647 h 1326"/>
              <a:gd name="T70" fmla="*/ 2147483647 w 1257"/>
              <a:gd name="T71" fmla="*/ 2147483647 h 1326"/>
              <a:gd name="T72" fmla="*/ 2147483647 w 1257"/>
              <a:gd name="T73" fmla="*/ 2147483647 h 1326"/>
              <a:gd name="T74" fmla="*/ 2147483647 w 1257"/>
              <a:gd name="T75" fmla="*/ 2147483647 h 1326"/>
              <a:gd name="T76" fmla="*/ 2147483647 w 1257"/>
              <a:gd name="T77" fmla="*/ 2147483647 h 1326"/>
              <a:gd name="T78" fmla="*/ 2147483647 w 1257"/>
              <a:gd name="T79" fmla="*/ 2147483647 h 1326"/>
              <a:gd name="T80" fmla="*/ 2147483647 w 1257"/>
              <a:gd name="T81" fmla="*/ 2147483647 h 1326"/>
              <a:gd name="T82" fmla="*/ 2147483647 w 1257"/>
              <a:gd name="T83" fmla="*/ 2147483647 h 1326"/>
              <a:gd name="T84" fmla="*/ 2147483647 w 1257"/>
              <a:gd name="T85" fmla="*/ 2147483647 h 1326"/>
              <a:gd name="T86" fmla="*/ 2147483647 w 1257"/>
              <a:gd name="T87" fmla="*/ 2147483647 h 1326"/>
              <a:gd name="T88" fmla="*/ 2147483647 w 1257"/>
              <a:gd name="T89" fmla="*/ 2147483647 h 1326"/>
              <a:gd name="T90" fmla="*/ 2147483647 w 1257"/>
              <a:gd name="T91" fmla="*/ 2147483647 h 1326"/>
              <a:gd name="T92" fmla="*/ 2147483647 w 1257"/>
              <a:gd name="T93" fmla="*/ 2147483647 h 1326"/>
              <a:gd name="T94" fmla="*/ 2147483647 w 1257"/>
              <a:gd name="T95" fmla="*/ 2147483647 h 1326"/>
              <a:gd name="T96" fmla="*/ 2147483647 w 1257"/>
              <a:gd name="T97" fmla="*/ 2147483647 h 1326"/>
              <a:gd name="T98" fmla="*/ 2147483647 w 1257"/>
              <a:gd name="T99" fmla="*/ 2147483647 h 1326"/>
              <a:gd name="T100" fmla="*/ 2147483647 w 1257"/>
              <a:gd name="T101" fmla="*/ 2147483647 h 1326"/>
              <a:gd name="T102" fmla="*/ 2147483647 w 1257"/>
              <a:gd name="T103" fmla="*/ 2147483647 h 1326"/>
              <a:gd name="T104" fmla="*/ 2147483647 w 1257"/>
              <a:gd name="T105" fmla="*/ 2147483647 h 1326"/>
              <a:gd name="T106" fmla="*/ 2147483647 w 1257"/>
              <a:gd name="T107" fmla="*/ 2147483647 h 1326"/>
              <a:gd name="T108" fmla="*/ 2147483647 w 1257"/>
              <a:gd name="T109" fmla="*/ 2147483647 h 1326"/>
              <a:gd name="T110" fmla="*/ 2147483647 w 1257"/>
              <a:gd name="T111" fmla="*/ 2147483647 h 1326"/>
              <a:gd name="T112" fmla="*/ 2147483647 w 1257"/>
              <a:gd name="T113" fmla="*/ 2147483647 h 1326"/>
              <a:gd name="T114" fmla="*/ 2147483647 w 1257"/>
              <a:gd name="T115" fmla="*/ 2147483647 h 13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7"/>
              <a:gd name="T175" fmla="*/ 0 h 1326"/>
              <a:gd name="T176" fmla="*/ 1257 w 1257"/>
              <a:gd name="T177" fmla="*/ 1326 h 13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7" h="1326">
                <a:moveTo>
                  <a:pt x="1202" y="938"/>
                </a:moveTo>
                <a:lnTo>
                  <a:pt x="1218" y="841"/>
                </a:lnTo>
                <a:lnTo>
                  <a:pt x="1245" y="783"/>
                </a:lnTo>
                <a:lnTo>
                  <a:pt x="1257" y="733"/>
                </a:lnTo>
                <a:lnTo>
                  <a:pt x="1233" y="705"/>
                </a:lnTo>
                <a:lnTo>
                  <a:pt x="1191" y="705"/>
                </a:lnTo>
                <a:lnTo>
                  <a:pt x="1179" y="671"/>
                </a:lnTo>
                <a:lnTo>
                  <a:pt x="1176" y="594"/>
                </a:lnTo>
                <a:lnTo>
                  <a:pt x="1161" y="573"/>
                </a:lnTo>
                <a:lnTo>
                  <a:pt x="1102" y="598"/>
                </a:lnTo>
                <a:lnTo>
                  <a:pt x="1028" y="598"/>
                </a:lnTo>
                <a:lnTo>
                  <a:pt x="989" y="582"/>
                </a:lnTo>
                <a:lnTo>
                  <a:pt x="970" y="524"/>
                </a:lnTo>
                <a:lnTo>
                  <a:pt x="912" y="484"/>
                </a:lnTo>
                <a:lnTo>
                  <a:pt x="915" y="477"/>
                </a:lnTo>
                <a:lnTo>
                  <a:pt x="966" y="465"/>
                </a:lnTo>
                <a:lnTo>
                  <a:pt x="970" y="442"/>
                </a:lnTo>
                <a:lnTo>
                  <a:pt x="943" y="410"/>
                </a:lnTo>
                <a:lnTo>
                  <a:pt x="930" y="348"/>
                </a:lnTo>
                <a:lnTo>
                  <a:pt x="872" y="352"/>
                </a:lnTo>
                <a:lnTo>
                  <a:pt x="854" y="337"/>
                </a:lnTo>
                <a:lnTo>
                  <a:pt x="815" y="334"/>
                </a:lnTo>
                <a:lnTo>
                  <a:pt x="760" y="352"/>
                </a:lnTo>
                <a:lnTo>
                  <a:pt x="745" y="344"/>
                </a:lnTo>
                <a:lnTo>
                  <a:pt x="706" y="287"/>
                </a:lnTo>
                <a:lnTo>
                  <a:pt x="675" y="267"/>
                </a:lnTo>
                <a:lnTo>
                  <a:pt x="613" y="283"/>
                </a:lnTo>
                <a:lnTo>
                  <a:pt x="590" y="275"/>
                </a:lnTo>
                <a:lnTo>
                  <a:pt x="571" y="237"/>
                </a:lnTo>
                <a:lnTo>
                  <a:pt x="551" y="221"/>
                </a:lnTo>
                <a:lnTo>
                  <a:pt x="450" y="214"/>
                </a:lnTo>
                <a:lnTo>
                  <a:pt x="419" y="182"/>
                </a:lnTo>
                <a:lnTo>
                  <a:pt x="416" y="131"/>
                </a:lnTo>
                <a:lnTo>
                  <a:pt x="439" y="46"/>
                </a:lnTo>
                <a:lnTo>
                  <a:pt x="431" y="16"/>
                </a:lnTo>
                <a:lnTo>
                  <a:pt x="396" y="0"/>
                </a:lnTo>
                <a:lnTo>
                  <a:pt x="341" y="16"/>
                </a:lnTo>
                <a:lnTo>
                  <a:pt x="276" y="59"/>
                </a:lnTo>
                <a:lnTo>
                  <a:pt x="264" y="136"/>
                </a:lnTo>
                <a:lnTo>
                  <a:pt x="259" y="159"/>
                </a:lnTo>
                <a:lnTo>
                  <a:pt x="249" y="174"/>
                </a:lnTo>
                <a:lnTo>
                  <a:pt x="234" y="170"/>
                </a:lnTo>
                <a:lnTo>
                  <a:pt x="195" y="156"/>
                </a:lnTo>
                <a:lnTo>
                  <a:pt x="171" y="156"/>
                </a:lnTo>
                <a:lnTo>
                  <a:pt x="163" y="182"/>
                </a:lnTo>
                <a:lnTo>
                  <a:pt x="159" y="199"/>
                </a:lnTo>
                <a:lnTo>
                  <a:pt x="152" y="214"/>
                </a:lnTo>
                <a:lnTo>
                  <a:pt x="136" y="217"/>
                </a:lnTo>
                <a:lnTo>
                  <a:pt x="114" y="217"/>
                </a:lnTo>
                <a:lnTo>
                  <a:pt x="97" y="214"/>
                </a:lnTo>
                <a:lnTo>
                  <a:pt x="59" y="194"/>
                </a:lnTo>
                <a:lnTo>
                  <a:pt x="0" y="199"/>
                </a:lnTo>
                <a:lnTo>
                  <a:pt x="43" y="232"/>
                </a:lnTo>
                <a:lnTo>
                  <a:pt x="78" y="310"/>
                </a:lnTo>
                <a:lnTo>
                  <a:pt x="82" y="344"/>
                </a:lnTo>
                <a:lnTo>
                  <a:pt x="70" y="377"/>
                </a:lnTo>
                <a:lnTo>
                  <a:pt x="51" y="407"/>
                </a:lnTo>
                <a:lnTo>
                  <a:pt x="70" y="474"/>
                </a:lnTo>
                <a:lnTo>
                  <a:pt x="74" y="508"/>
                </a:lnTo>
                <a:lnTo>
                  <a:pt x="46" y="558"/>
                </a:lnTo>
                <a:lnTo>
                  <a:pt x="43" y="598"/>
                </a:lnTo>
                <a:lnTo>
                  <a:pt x="55" y="639"/>
                </a:lnTo>
                <a:lnTo>
                  <a:pt x="74" y="659"/>
                </a:lnTo>
                <a:lnTo>
                  <a:pt x="101" y="694"/>
                </a:lnTo>
                <a:lnTo>
                  <a:pt x="109" y="724"/>
                </a:lnTo>
                <a:lnTo>
                  <a:pt x="104" y="748"/>
                </a:lnTo>
                <a:lnTo>
                  <a:pt x="101" y="756"/>
                </a:lnTo>
                <a:lnTo>
                  <a:pt x="86" y="760"/>
                </a:lnTo>
                <a:lnTo>
                  <a:pt x="31" y="767"/>
                </a:lnTo>
                <a:lnTo>
                  <a:pt x="31" y="826"/>
                </a:lnTo>
                <a:lnTo>
                  <a:pt x="70" y="860"/>
                </a:lnTo>
                <a:lnTo>
                  <a:pt x="89" y="899"/>
                </a:lnTo>
                <a:lnTo>
                  <a:pt x="97" y="954"/>
                </a:lnTo>
                <a:lnTo>
                  <a:pt x="129" y="974"/>
                </a:lnTo>
                <a:lnTo>
                  <a:pt x="163" y="999"/>
                </a:lnTo>
                <a:lnTo>
                  <a:pt x="171" y="1047"/>
                </a:lnTo>
                <a:lnTo>
                  <a:pt x="155" y="1066"/>
                </a:lnTo>
                <a:lnTo>
                  <a:pt x="152" y="1109"/>
                </a:lnTo>
                <a:lnTo>
                  <a:pt x="198" y="1167"/>
                </a:lnTo>
                <a:lnTo>
                  <a:pt x="225" y="1217"/>
                </a:lnTo>
                <a:lnTo>
                  <a:pt x="249" y="1295"/>
                </a:lnTo>
                <a:lnTo>
                  <a:pt x="287" y="1314"/>
                </a:lnTo>
                <a:lnTo>
                  <a:pt x="307" y="1295"/>
                </a:lnTo>
                <a:lnTo>
                  <a:pt x="322" y="1236"/>
                </a:lnTo>
                <a:lnTo>
                  <a:pt x="369" y="1213"/>
                </a:lnTo>
                <a:lnTo>
                  <a:pt x="399" y="1220"/>
                </a:lnTo>
                <a:lnTo>
                  <a:pt x="427" y="1249"/>
                </a:lnTo>
                <a:lnTo>
                  <a:pt x="454" y="1253"/>
                </a:lnTo>
                <a:lnTo>
                  <a:pt x="477" y="1217"/>
                </a:lnTo>
                <a:lnTo>
                  <a:pt x="513" y="1213"/>
                </a:lnTo>
                <a:lnTo>
                  <a:pt x="571" y="1271"/>
                </a:lnTo>
                <a:lnTo>
                  <a:pt x="582" y="1311"/>
                </a:lnTo>
                <a:lnTo>
                  <a:pt x="590" y="1326"/>
                </a:lnTo>
                <a:lnTo>
                  <a:pt x="594" y="1287"/>
                </a:lnTo>
                <a:lnTo>
                  <a:pt x="594" y="1230"/>
                </a:lnTo>
                <a:lnTo>
                  <a:pt x="605" y="1213"/>
                </a:lnTo>
                <a:lnTo>
                  <a:pt x="620" y="1233"/>
                </a:lnTo>
                <a:lnTo>
                  <a:pt x="625" y="1256"/>
                </a:lnTo>
                <a:lnTo>
                  <a:pt x="648" y="1253"/>
                </a:lnTo>
                <a:lnTo>
                  <a:pt x="652" y="1230"/>
                </a:lnTo>
                <a:lnTo>
                  <a:pt x="668" y="1202"/>
                </a:lnTo>
                <a:lnTo>
                  <a:pt x="709" y="1195"/>
                </a:lnTo>
                <a:lnTo>
                  <a:pt x="737" y="1210"/>
                </a:lnTo>
                <a:lnTo>
                  <a:pt x="756" y="1230"/>
                </a:lnTo>
                <a:lnTo>
                  <a:pt x="775" y="1233"/>
                </a:lnTo>
                <a:lnTo>
                  <a:pt x="815" y="1230"/>
                </a:lnTo>
                <a:lnTo>
                  <a:pt x="811" y="1171"/>
                </a:lnTo>
                <a:lnTo>
                  <a:pt x="792" y="1090"/>
                </a:lnTo>
                <a:lnTo>
                  <a:pt x="795" y="1062"/>
                </a:lnTo>
                <a:lnTo>
                  <a:pt x="830" y="1039"/>
                </a:lnTo>
                <a:lnTo>
                  <a:pt x="846" y="1004"/>
                </a:lnTo>
                <a:lnTo>
                  <a:pt x="842" y="926"/>
                </a:lnTo>
                <a:lnTo>
                  <a:pt x="864" y="911"/>
                </a:lnTo>
                <a:lnTo>
                  <a:pt x="958" y="903"/>
                </a:lnTo>
                <a:lnTo>
                  <a:pt x="1063" y="888"/>
                </a:lnTo>
                <a:lnTo>
                  <a:pt x="1144" y="899"/>
                </a:lnTo>
                <a:lnTo>
                  <a:pt x="1202" y="938"/>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4" name="Freeform 124">
            <a:extLst>
              <a:ext uri="{FF2B5EF4-FFF2-40B4-BE49-F238E27FC236}">
                <a16:creationId xmlns:a16="http://schemas.microsoft.com/office/drawing/2014/main" id="{F3030A51-D66D-49FA-B3C8-DCBE53499B13}"/>
              </a:ext>
            </a:extLst>
          </p:cNvPr>
          <p:cNvSpPr>
            <a:spLocks/>
          </p:cNvSpPr>
          <p:nvPr/>
        </p:nvSpPr>
        <p:spPr bwMode="auto">
          <a:xfrm>
            <a:off x="9587643" y="4489452"/>
            <a:ext cx="485662" cy="460019"/>
          </a:xfrm>
          <a:custGeom>
            <a:avLst/>
            <a:gdLst>
              <a:gd name="T0" fmla="*/ 2147483647 w 755"/>
              <a:gd name="T1" fmla="*/ 2147483647 h 760"/>
              <a:gd name="T2" fmla="*/ 2147483647 w 755"/>
              <a:gd name="T3" fmla="*/ 2147483647 h 760"/>
              <a:gd name="T4" fmla="*/ 2147483647 w 755"/>
              <a:gd name="T5" fmla="*/ 2147483647 h 760"/>
              <a:gd name="T6" fmla="*/ 2147483647 w 755"/>
              <a:gd name="T7" fmla="*/ 2147483647 h 760"/>
              <a:gd name="T8" fmla="*/ 2147483647 w 755"/>
              <a:gd name="T9" fmla="*/ 2147483647 h 760"/>
              <a:gd name="T10" fmla="*/ 2147483647 w 755"/>
              <a:gd name="T11" fmla="*/ 2147483647 h 760"/>
              <a:gd name="T12" fmla="*/ 2147483647 w 755"/>
              <a:gd name="T13" fmla="*/ 2147483647 h 760"/>
              <a:gd name="T14" fmla="*/ 2147483647 w 755"/>
              <a:gd name="T15" fmla="*/ 2147483647 h 760"/>
              <a:gd name="T16" fmla="*/ 2147483647 w 755"/>
              <a:gd name="T17" fmla="*/ 2147483647 h 760"/>
              <a:gd name="T18" fmla="*/ 2147483647 w 755"/>
              <a:gd name="T19" fmla="*/ 2147483647 h 760"/>
              <a:gd name="T20" fmla="*/ 2147483647 w 755"/>
              <a:gd name="T21" fmla="*/ 2147483647 h 760"/>
              <a:gd name="T22" fmla="*/ 2147483647 w 755"/>
              <a:gd name="T23" fmla="*/ 2147483647 h 760"/>
              <a:gd name="T24" fmla="*/ 2147483647 w 755"/>
              <a:gd name="T25" fmla="*/ 2147483647 h 760"/>
              <a:gd name="T26" fmla="*/ 2147483647 w 755"/>
              <a:gd name="T27" fmla="*/ 2147483647 h 760"/>
              <a:gd name="T28" fmla="*/ 2147483647 w 755"/>
              <a:gd name="T29" fmla="*/ 2147483647 h 760"/>
              <a:gd name="T30" fmla="*/ 2147483647 w 755"/>
              <a:gd name="T31" fmla="*/ 2147483647 h 760"/>
              <a:gd name="T32" fmla="*/ 2147483647 w 755"/>
              <a:gd name="T33" fmla="*/ 2147483647 h 760"/>
              <a:gd name="T34" fmla="*/ 2147483647 w 755"/>
              <a:gd name="T35" fmla="*/ 2147483647 h 760"/>
              <a:gd name="T36" fmla="*/ 2147483647 w 755"/>
              <a:gd name="T37" fmla="*/ 2147483647 h 760"/>
              <a:gd name="T38" fmla="*/ 2147483647 w 755"/>
              <a:gd name="T39" fmla="*/ 2147483647 h 760"/>
              <a:gd name="T40" fmla="*/ 2147483647 w 755"/>
              <a:gd name="T41" fmla="*/ 2147483647 h 760"/>
              <a:gd name="T42" fmla="*/ 2147483647 w 755"/>
              <a:gd name="T43" fmla="*/ 2147483647 h 760"/>
              <a:gd name="T44" fmla="*/ 2147483647 w 755"/>
              <a:gd name="T45" fmla="*/ 2147483647 h 760"/>
              <a:gd name="T46" fmla="*/ 2147483647 w 755"/>
              <a:gd name="T47" fmla="*/ 2147483647 h 760"/>
              <a:gd name="T48" fmla="*/ 0 w 755"/>
              <a:gd name="T49" fmla="*/ 2147483647 h 760"/>
              <a:gd name="T50" fmla="*/ 0 w 755"/>
              <a:gd name="T51" fmla="*/ 2147483647 h 760"/>
              <a:gd name="T52" fmla="*/ 2147483647 w 755"/>
              <a:gd name="T53" fmla="*/ 2147483647 h 760"/>
              <a:gd name="T54" fmla="*/ 2147483647 w 755"/>
              <a:gd name="T55" fmla="*/ 2147483647 h 760"/>
              <a:gd name="T56" fmla="*/ 2147483647 w 755"/>
              <a:gd name="T57" fmla="*/ 2147483647 h 760"/>
              <a:gd name="T58" fmla="*/ 2147483647 w 755"/>
              <a:gd name="T59" fmla="*/ 2147483647 h 760"/>
              <a:gd name="T60" fmla="*/ 2147483647 w 755"/>
              <a:gd name="T61" fmla="*/ 2147483647 h 760"/>
              <a:gd name="T62" fmla="*/ 2147483647 w 755"/>
              <a:gd name="T63" fmla="*/ 0 h 760"/>
              <a:gd name="T64" fmla="*/ 2147483647 w 755"/>
              <a:gd name="T65" fmla="*/ 2147483647 h 760"/>
              <a:gd name="T66" fmla="*/ 2147483647 w 755"/>
              <a:gd name="T67" fmla="*/ 2147483647 h 760"/>
              <a:gd name="T68" fmla="*/ 2147483647 w 755"/>
              <a:gd name="T69" fmla="*/ 2147483647 h 760"/>
              <a:gd name="T70" fmla="*/ 2147483647 w 755"/>
              <a:gd name="T71" fmla="*/ 2147483647 h 760"/>
              <a:gd name="T72" fmla="*/ 2147483647 w 755"/>
              <a:gd name="T73" fmla="*/ 2147483647 h 760"/>
              <a:gd name="T74" fmla="*/ 2147483647 w 755"/>
              <a:gd name="T75" fmla="*/ 2147483647 h 760"/>
              <a:gd name="T76" fmla="*/ 2147483647 w 755"/>
              <a:gd name="T77" fmla="*/ 2147483647 h 760"/>
              <a:gd name="T78" fmla="*/ 2147483647 w 755"/>
              <a:gd name="T79" fmla="*/ 2147483647 h 760"/>
              <a:gd name="T80" fmla="*/ 2147483647 w 755"/>
              <a:gd name="T81" fmla="*/ 2147483647 h 760"/>
              <a:gd name="T82" fmla="*/ 2147483647 w 755"/>
              <a:gd name="T83" fmla="*/ 2147483647 h 760"/>
              <a:gd name="T84" fmla="*/ 2147483647 w 755"/>
              <a:gd name="T85" fmla="*/ 2147483647 h 760"/>
              <a:gd name="T86" fmla="*/ 2147483647 w 755"/>
              <a:gd name="T87" fmla="*/ 2147483647 h 760"/>
              <a:gd name="T88" fmla="*/ 2147483647 w 755"/>
              <a:gd name="T89" fmla="*/ 2147483647 h 760"/>
              <a:gd name="T90" fmla="*/ 2147483647 w 755"/>
              <a:gd name="T91" fmla="*/ 2147483647 h 760"/>
              <a:gd name="T92" fmla="*/ 2147483647 w 755"/>
              <a:gd name="T93" fmla="*/ 2147483647 h 760"/>
              <a:gd name="T94" fmla="*/ 2147483647 w 755"/>
              <a:gd name="T95" fmla="*/ 2147483647 h 760"/>
              <a:gd name="T96" fmla="*/ 2147483647 w 755"/>
              <a:gd name="T97" fmla="*/ 2147483647 h 760"/>
              <a:gd name="T98" fmla="*/ 2147483647 w 755"/>
              <a:gd name="T99" fmla="*/ 2147483647 h 760"/>
              <a:gd name="T100" fmla="*/ 2147483647 w 755"/>
              <a:gd name="T101" fmla="*/ 2147483647 h 760"/>
              <a:gd name="T102" fmla="*/ 2147483647 w 755"/>
              <a:gd name="T103" fmla="*/ 2147483647 h 760"/>
              <a:gd name="T104" fmla="*/ 2147483647 w 755"/>
              <a:gd name="T105" fmla="*/ 2147483647 h 760"/>
              <a:gd name="T106" fmla="*/ 2147483647 w 755"/>
              <a:gd name="T107" fmla="*/ 2147483647 h 760"/>
              <a:gd name="T108" fmla="*/ 2147483647 w 755"/>
              <a:gd name="T109" fmla="*/ 2147483647 h 760"/>
              <a:gd name="T110" fmla="*/ 2147483647 w 755"/>
              <a:gd name="T111" fmla="*/ 2147483647 h 760"/>
              <a:gd name="T112" fmla="*/ 2147483647 w 755"/>
              <a:gd name="T113" fmla="*/ 2147483647 h 760"/>
              <a:gd name="T114" fmla="*/ 2147483647 w 755"/>
              <a:gd name="T115" fmla="*/ 2147483647 h 7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5"/>
              <a:gd name="T175" fmla="*/ 0 h 760"/>
              <a:gd name="T176" fmla="*/ 755 w 755"/>
              <a:gd name="T177" fmla="*/ 760 h 7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5" h="760">
                <a:moveTo>
                  <a:pt x="721" y="578"/>
                </a:moveTo>
                <a:lnTo>
                  <a:pt x="709" y="612"/>
                </a:lnTo>
                <a:lnTo>
                  <a:pt x="713" y="693"/>
                </a:lnTo>
                <a:lnTo>
                  <a:pt x="702" y="709"/>
                </a:lnTo>
                <a:lnTo>
                  <a:pt x="608" y="733"/>
                </a:lnTo>
                <a:lnTo>
                  <a:pt x="566" y="760"/>
                </a:lnTo>
                <a:lnTo>
                  <a:pt x="527" y="760"/>
                </a:lnTo>
                <a:lnTo>
                  <a:pt x="465" y="752"/>
                </a:lnTo>
                <a:lnTo>
                  <a:pt x="364" y="756"/>
                </a:lnTo>
                <a:lnTo>
                  <a:pt x="364" y="718"/>
                </a:lnTo>
                <a:lnTo>
                  <a:pt x="384" y="678"/>
                </a:lnTo>
                <a:lnTo>
                  <a:pt x="438" y="601"/>
                </a:lnTo>
                <a:lnTo>
                  <a:pt x="433" y="563"/>
                </a:lnTo>
                <a:lnTo>
                  <a:pt x="402" y="535"/>
                </a:lnTo>
                <a:lnTo>
                  <a:pt x="306" y="528"/>
                </a:lnTo>
                <a:lnTo>
                  <a:pt x="255" y="504"/>
                </a:lnTo>
                <a:lnTo>
                  <a:pt x="209" y="453"/>
                </a:lnTo>
                <a:lnTo>
                  <a:pt x="174" y="434"/>
                </a:lnTo>
                <a:lnTo>
                  <a:pt x="112" y="446"/>
                </a:lnTo>
                <a:lnTo>
                  <a:pt x="89" y="426"/>
                </a:lnTo>
                <a:lnTo>
                  <a:pt x="69" y="387"/>
                </a:lnTo>
                <a:lnTo>
                  <a:pt x="31" y="365"/>
                </a:lnTo>
                <a:lnTo>
                  <a:pt x="19" y="342"/>
                </a:lnTo>
                <a:lnTo>
                  <a:pt x="19" y="287"/>
                </a:lnTo>
                <a:lnTo>
                  <a:pt x="0" y="202"/>
                </a:lnTo>
                <a:lnTo>
                  <a:pt x="0" y="174"/>
                </a:lnTo>
                <a:lnTo>
                  <a:pt x="34" y="151"/>
                </a:lnTo>
                <a:lnTo>
                  <a:pt x="50" y="116"/>
                </a:lnTo>
                <a:lnTo>
                  <a:pt x="50" y="38"/>
                </a:lnTo>
                <a:lnTo>
                  <a:pt x="69" y="23"/>
                </a:lnTo>
                <a:lnTo>
                  <a:pt x="163" y="15"/>
                </a:lnTo>
                <a:lnTo>
                  <a:pt x="268" y="0"/>
                </a:lnTo>
                <a:lnTo>
                  <a:pt x="349" y="11"/>
                </a:lnTo>
                <a:lnTo>
                  <a:pt x="407" y="53"/>
                </a:lnTo>
                <a:lnTo>
                  <a:pt x="417" y="131"/>
                </a:lnTo>
                <a:lnTo>
                  <a:pt x="414" y="221"/>
                </a:lnTo>
                <a:lnTo>
                  <a:pt x="433" y="279"/>
                </a:lnTo>
                <a:lnTo>
                  <a:pt x="476" y="299"/>
                </a:lnTo>
                <a:lnTo>
                  <a:pt x="511" y="274"/>
                </a:lnTo>
                <a:lnTo>
                  <a:pt x="562" y="259"/>
                </a:lnTo>
                <a:lnTo>
                  <a:pt x="608" y="256"/>
                </a:lnTo>
                <a:lnTo>
                  <a:pt x="620" y="267"/>
                </a:lnTo>
                <a:lnTo>
                  <a:pt x="631" y="283"/>
                </a:lnTo>
                <a:lnTo>
                  <a:pt x="635" y="299"/>
                </a:lnTo>
                <a:lnTo>
                  <a:pt x="631" y="317"/>
                </a:lnTo>
                <a:lnTo>
                  <a:pt x="624" y="352"/>
                </a:lnTo>
                <a:lnTo>
                  <a:pt x="620" y="365"/>
                </a:lnTo>
                <a:lnTo>
                  <a:pt x="620" y="383"/>
                </a:lnTo>
                <a:lnTo>
                  <a:pt x="628" y="399"/>
                </a:lnTo>
                <a:lnTo>
                  <a:pt x="639" y="407"/>
                </a:lnTo>
                <a:lnTo>
                  <a:pt x="686" y="399"/>
                </a:lnTo>
                <a:lnTo>
                  <a:pt x="697" y="399"/>
                </a:lnTo>
                <a:lnTo>
                  <a:pt x="709" y="399"/>
                </a:lnTo>
                <a:lnTo>
                  <a:pt x="732" y="411"/>
                </a:lnTo>
                <a:lnTo>
                  <a:pt x="752" y="446"/>
                </a:lnTo>
                <a:lnTo>
                  <a:pt x="755" y="485"/>
                </a:lnTo>
                <a:lnTo>
                  <a:pt x="745" y="543"/>
                </a:lnTo>
                <a:lnTo>
                  <a:pt x="721" y="578"/>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5" name="Freeform 126">
            <a:extLst>
              <a:ext uri="{FF2B5EF4-FFF2-40B4-BE49-F238E27FC236}">
                <a16:creationId xmlns:a16="http://schemas.microsoft.com/office/drawing/2014/main" id="{2C9DE166-C905-4303-A1F9-0DBDC799C3C8}"/>
              </a:ext>
            </a:extLst>
          </p:cNvPr>
          <p:cNvSpPr>
            <a:spLocks/>
          </p:cNvSpPr>
          <p:nvPr/>
        </p:nvSpPr>
        <p:spPr bwMode="auto">
          <a:xfrm>
            <a:off x="7765406" y="2649376"/>
            <a:ext cx="130446" cy="64564"/>
          </a:xfrm>
          <a:custGeom>
            <a:avLst/>
            <a:gdLst>
              <a:gd name="T0" fmla="*/ 0 w 206"/>
              <a:gd name="T1" fmla="*/ 2147483647 h 106"/>
              <a:gd name="T2" fmla="*/ 2147483647 w 206"/>
              <a:gd name="T3" fmla="*/ 2147483647 h 106"/>
              <a:gd name="T4" fmla="*/ 2147483647 w 206"/>
              <a:gd name="T5" fmla="*/ 2147483647 h 106"/>
              <a:gd name="T6" fmla="*/ 2147483647 w 206"/>
              <a:gd name="T7" fmla="*/ 2147483647 h 106"/>
              <a:gd name="T8" fmla="*/ 2147483647 w 206"/>
              <a:gd name="T9" fmla="*/ 2147483647 h 106"/>
              <a:gd name="T10" fmla="*/ 2147483647 w 206"/>
              <a:gd name="T11" fmla="*/ 2147483647 h 106"/>
              <a:gd name="T12" fmla="*/ 2147483647 w 206"/>
              <a:gd name="T13" fmla="*/ 2147483647 h 106"/>
              <a:gd name="T14" fmla="*/ 2147483647 w 206"/>
              <a:gd name="T15" fmla="*/ 2147483647 h 106"/>
              <a:gd name="T16" fmla="*/ 2147483647 w 206"/>
              <a:gd name="T17" fmla="*/ 2147483647 h 106"/>
              <a:gd name="T18" fmla="*/ 2147483647 w 206"/>
              <a:gd name="T19" fmla="*/ 2147483647 h 106"/>
              <a:gd name="T20" fmla="*/ 2147483647 w 206"/>
              <a:gd name="T21" fmla="*/ 2147483647 h 106"/>
              <a:gd name="T22" fmla="*/ 2147483647 w 206"/>
              <a:gd name="T23" fmla="*/ 0 h 106"/>
              <a:gd name="T24" fmla="*/ 2147483647 w 206"/>
              <a:gd name="T25" fmla="*/ 2147483647 h 106"/>
              <a:gd name="T26" fmla="*/ 2147483647 w 206"/>
              <a:gd name="T27" fmla="*/ 2147483647 h 106"/>
              <a:gd name="T28" fmla="*/ 2147483647 w 206"/>
              <a:gd name="T29" fmla="*/ 2147483647 h 106"/>
              <a:gd name="T30" fmla="*/ 2147483647 w 206"/>
              <a:gd name="T31" fmla="*/ 2147483647 h 106"/>
              <a:gd name="T32" fmla="*/ 2147483647 w 206"/>
              <a:gd name="T33" fmla="*/ 2147483647 h 106"/>
              <a:gd name="T34" fmla="*/ 0 w 206"/>
              <a:gd name="T35" fmla="*/ 2147483647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106"/>
              <a:gd name="T56" fmla="*/ 206 w 206"/>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106">
                <a:moveTo>
                  <a:pt x="0" y="64"/>
                </a:moveTo>
                <a:lnTo>
                  <a:pt x="29" y="71"/>
                </a:lnTo>
                <a:lnTo>
                  <a:pt x="63" y="81"/>
                </a:lnTo>
                <a:lnTo>
                  <a:pt x="105" y="93"/>
                </a:lnTo>
                <a:lnTo>
                  <a:pt x="143" y="106"/>
                </a:lnTo>
                <a:lnTo>
                  <a:pt x="173" y="102"/>
                </a:lnTo>
                <a:lnTo>
                  <a:pt x="193" y="88"/>
                </a:lnTo>
                <a:lnTo>
                  <a:pt x="206" y="83"/>
                </a:lnTo>
                <a:lnTo>
                  <a:pt x="194" y="36"/>
                </a:lnTo>
                <a:lnTo>
                  <a:pt x="177" y="18"/>
                </a:lnTo>
                <a:lnTo>
                  <a:pt x="135" y="5"/>
                </a:lnTo>
                <a:lnTo>
                  <a:pt x="80" y="0"/>
                </a:lnTo>
                <a:lnTo>
                  <a:pt x="67" y="13"/>
                </a:lnTo>
                <a:lnTo>
                  <a:pt x="47" y="22"/>
                </a:lnTo>
                <a:lnTo>
                  <a:pt x="30" y="31"/>
                </a:lnTo>
                <a:lnTo>
                  <a:pt x="17" y="39"/>
                </a:lnTo>
                <a:lnTo>
                  <a:pt x="6" y="50"/>
                </a:lnTo>
                <a:lnTo>
                  <a:pt x="0" y="64"/>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7" name="Freeform 128">
            <a:extLst>
              <a:ext uri="{FF2B5EF4-FFF2-40B4-BE49-F238E27FC236}">
                <a16:creationId xmlns:a16="http://schemas.microsoft.com/office/drawing/2014/main" id="{D816B581-958B-420E-A5B7-6D5F28DD59AD}"/>
              </a:ext>
            </a:extLst>
          </p:cNvPr>
          <p:cNvSpPr>
            <a:spLocks/>
          </p:cNvSpPr>
          <p:nvPr/>
        </p:nvSpPr>
        <p:spPr bwMode="auto">
          <a:xfrm>
            <a:off x="6438865" y="1660738"/>
            <a:ext cx="1450967" cy="998725"/>
          </a:xfrm>
          <a:custGeom>
            <a:avLst/>
            <a:gdLst>
              <a:gd name="T0" fmla="*/ 2147483647 w 2253"/>
              <a:gd name="T1" fmla="*/ 2147483647 h 1649"/>
              <a:gd name="T2" fmla="*/ 2147483647 w 2253"/>
              <a:gd name="T3" fmla="*/ 2147483647 h 1649"/>
              <a:gd name="T4" fmla="*/ 2147483647 w 2253"/>
              <a:gd name="T5" fmla="*/ 2147483647 h 1649"/>
              <a:gd name="T6" fmla="*/ 2147483647 w 2253"/>
              <a:gd name="T7" fmla="*/ 2147483647 h 1649"/>
              <a:gd name="T8" fmla="*/ 2147483647 w 2253"/>
              <a:gd name="T9" fmla="*/ 2147483647 h 1649"/>
              <a:gd name="T10" fmla="*/ 2147483647 w 2253"/>
              <a:gd name="T11" fmla="*/ 2147483647 h 1649"/>
              <a:gd name="T12" fmla="*/ 2147483647 w 2253"/>
              <a:gd name="T13" fmla="*/ 2147483647 h 1649"/>
              <a:gd name="T14" fmla="*/ 2147483647 w 2253"/>
              <a:gd name="T15" fmla="*/ 2147483647 h 1649"/>
              <a:gd name="T16" fmla="*/ 2147483647 w 2253"/>
              <a:gd name="T17" fmla="*/ 2147483647 h 1649"/>
              <a:gd name="T18" fmla="*/ 2147483647 w 2253"/>
              <a:gd name="T19" fmla="*/ 2147483647 h 1649"/>
              <a:gd name="T20" fmla="*/ 2147483647 w 2253"/>
              <a:gd name="T21" fmla="*/ 2147483647 h 1649"/>
              <a:gd name="T22" fmla="*/ 2147483647 w 2253"/>
              <a:gd name="T23" fmla="*/ 2147483647 h 1649"/>
              <a:gd name="T24" fmla="*/ 2147483647 w 2253"/>
              <a:gd name="T25" fmla="*/ 2147483647 h 1649"/>
              <a:gd name="T26" fmla="*/ 2147483647 w 2253"/>
              <a:gd name="T27" fmla="*/ 2147483647 h 1649"/>
              <a:gd name="T28" fmla="*/ 2147483647 w 2253"/>
              <a:gd name="T29" fmla="*/ 2147483647 h 1649"/>
              <a:gd name="T30" fmla="*/ 2147483647 w 2253"/>
              <a:gd name="T31" fmla="*/ 2147483647 h 1649"/>
              <a:gd name="T32" fmla="*/ 2147483647 w 2253"/>
              <a:gd name="T33" fmla="*/ 2147483647 h 1649"/>
              <a:gd name="T34" fmla="*/ 2147483647 w 2253"/>
              <a:gd name="T35" fmla="*/ 2147483647 h 1649"/>
              <a:gd name="T36" fmla="*/ 2147483647 w 2253"/>
              <a:gd name="T37" fmla="*/ 2147483647 h 1649"/>
              <a:gd name="T38" fmla="*/ 2147483647 w 2253"/>
              <a:gd name="T39" fmla="*/ 2147483647 h 1649"/>
              <a:gd name="T40" fmla="*/ 2147483647 w 2253"/>
              <a:gd name="T41" fmla="*/ 2147483647 h 1649"/>
              <a:gd name="T42" fmla="*/ 2147483647 w 2253"/>
              <a:gd name="T43" fmla="*/ 2147483647 h 1649"/>
              <a:gd name="T44" fmla="*/ 2147483647 w 2253"/>
              <a:gd name="T45" fmla="*/ 2147483647 h 1649"/>
              <a:gd name="T46" fmla="*/ 2147483647 w 2253"/>
              <a:gd name="T47" fmla="*/ 2147483647 h 1649"/>
              <a:gd name="T48" fmla="*/ 2147483647 w 2253"/>
              <a:gd name="T49" fmla="*/ 2147483647 h 1649"/>
              <a:gd name="T50" fmla="*/ 2147483647 w 2253"/>
              <a:gd name="T51" fmla="*/ 2147483647 h 1649"/>
              <a:gd name="T52" fmla="*/ 2147483647 w 2253"/>
              <a:gd name="T53" fmla="*/ 2147483647 h 1649"/>
              <a:gd name="T54" fmla="*/ 2147483647 w 2253"/>
              <a:gd name="T55" fmla="*/ 2147483647 h 1649"/>
              <a:gd name="T56" fmla="*/ 2147483647 w 2253"/>
              <a:gd name="T57" fmla="*/ 2147483647 h 1649"/>
              <a:gd name="T58" fmla="*/ 2147483647 w 2253"/>
              <a:gd name="T59" fmla="*/ 2147483647 h 1649"/>
              <a:gd name="T60" fmla="*/ 2147483647 w 2253"/>
              <a:gd name="T61" fmla="*/ 2147483647 h 1649"/>
              <a:gd name="T62" fmla="*/ 2147483647 w 2253"/>
              <a:gd name="T63" fmla="*/ 2147483647 h 1649"/>
              <a:gd name="T64" fmla="*/ 2147483647 w 2253"/>
              <a:gd name="T65" fmla="*/ 2147483647 h 1649"/>
              <a:gd name="T66" fmla="*/ 2147483647 w 2253"/>
              <a:gd name="T67" fmla="*/ 2147483647 h 1649"/>
              <a:gd name="T68" fmla="*/ 2147483647 w 2253"/>
              <a:gd name="T69" fmla="*/ 2147483647 h 1649"/>
              <a:gd name="T70" fmla="*/ 2147483647 w 2253"/>
              <a:gd name="T71" fmla="*/ 2147483647 h 1649"/>
              <a:gd name="T72" fmla="*/ 2147483647 w 2253"/>
              <a:gd name="T73" fmla="*/ 2147483647 h 1649"/>
              <a:gd name="T74" fmla="*/ 2147483647 w 2253"/>
              <a:gd name="T75" fmla="*/ 2147483647 h 1649"/>
              <a:gd name="T76" fmla="*/ 2147483647 w 2253"/>
              <a:gd name="T77" fmla="*/ 2147483647 h 1649"/>
              <a:gd name="T78" fmla="*/ 2147483647 w 2253"/>
              <a:gd name="T79" fmla="*/ 2147483647 h 1649"/>
              <a:gd name="T80" fmla="*/ 2147483647 w 2253"/>
              <a:gd name="T81" fmla="*/ 2147483647 h 1649"/>
              <a:gd name="T82" fmla="*/ 2147483647 w 2253"/>
              <a:gd name="T83" fmla="*/ 2147483647 h 1649"/>
              <a:gd name="T84" fmla="*/ 2147483647 w 2253"/>
              <a:gd name="T85" fmla="*/ 2147483647 h 1649"/>
              <a:gd name="T86" fmla="*/ 2147483647 w 2253"/>
              <a:gd name="T87" fmla="*/ 2147483647 h 1649"/>
              <a:gd name="T88" fmla="*/ 2147483647 w 2253"/>
              <a:gd name="T89" fmla="*/ 2147483647 h 1649"/>
              <a:gd name="T90" fmla="*/ 2147483647 w 2253"/>
              <a:gd name="T91" fmla="*/ 2147483647 h 1649"/>
              <a:gd name="T92" fmla="*/ 2147483647 w 2253"/>
              <a:gd name="T93" fmla="*/ 2147483647 h 1649"/>
              <a:gd name="T94" fmla="*/ 2147483647 w 2253"/>
              <a:gd name="T95" fmla="*/ 2147483647 h 1649"/>
              <a:gd name="T96" fmla="*/ 2147483647 w 2253"/>
              <a:gd name="T97" fmla="*/ 2147483647 h 1649"/>
              <a:gd name="T98" fmla="*/ 2147483647 w 2253"/>
              <a:gd name="T99" fmla="*/ 2147483647 h 1649"/>
              <a:gd name="T100" fmla="*/ 2147483647 w 2253"/>
              <a:gd name="T101" fmla="*/ 2147483647 h 1649"/>
              <a:gd name="T102" fmla="*/ 2147483647 w 2253"/>
              <a:gd name="T103" fmla="*/ 2147483647 h 1649"/>
              <a:gd name="T104" fmla="*/ 2147483647 w 2253"/>
              <a:gd name="T105" fmla="*/ 2147483647 h 1649"/>
              <a:gd name="T106" fmla="*/ 2147483647 w 2253"/>
              <a:gd name="T107" fmla="*/ 2147483647 h 1649"/>
              <a:gd name="T108" fmla="*/ 2147483647 w 2253"/>
              <a:gd name="T109" fmla="*/ 2147483647 h 1649"/>
              <a:gd name="T110" fmla="*/ 2147483647 w 2253"/>
              <a:gd name="T111" fmla="*/ 2147483647 h 1649"/>
              <a:gd name="T112" fmla="*/ 2147483647 w 2253"/>
              <a:gd name="T113" fmla="*/ 2147483647 h 1649"/>
              <a:gd name="T114" fmla="*/ 2147483647 w 2253"/>
              <a:gd name="T115" fmla="*/ 2147483647 h 1649"/>
              <a:gd name="T116" fmla="*/ 2147483647 w 2253"/>
              <a:gd name="T117" fmla="*/ 2147483647 h 1649"/>
              <a:gd name="T118" fmla="*/ 2147483647 w 2253"/>
              <a:gd name="T119" fmla="*/ 2147483647 h 16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53"/>
              <a:gd name="T181" fmla="*/ 0 h 1649"/>
              <a:gd name="T182" fmla="*/ 2253 w 2253"/>
              <a:gd name="T183" fmla="*/ 1649 h 16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53" h="1649">
                <a:moveTo>
                  <a:pt x="1550" y="1270"/>
                </a:moveTo>
                <a:lnTo>
                  <a:pt x="1516" y="1214"/>
                </a:lnTo>
                <a:lnTo>
                  <a:pt x="1498" y="1184"/>
                </a:lnTo>
                <a:lnTo>
                  <a:pt x="1469" y="1154"/>
                </a:lnTo>
                <a:lnTo>
                  <a:pt x="1449" y="1133"/>
                </a:lnTo>
                <a:lnTo>
                  <a:pt x="1428" y="1127"/>
                </a:lnTo>
                <a:lnTo>
                  <a:pt x="1426" y="1088"/>
                </a:lnTo>
                <a:lnTo>
                  <a:pt x="1412" y="1039"/>
                </a:lnTo>
                <a:lnTo>
                  <a:pt x="1397" y="1032"/>
                </a:lnTo>
                <a:lnTo>
                  <a:pt x="1375" y="1013"/>
                </a:lnTo>
                <a:lnTo>
                  <a:pt x="1371" y="985"/>
                </a:lnTo>
                <a:lnTo>
                  <a:pt x="1380" y="956"/>
                </a:lnTo>
                <a:lnTo>
                  <a:pt x="1367" y="886"/>
                </a:lnTo>
                <a:lnTo>
                  <a:pt x="1360" y="809"/>
                </a:lnTo>
                <a:lnTo>
                  <a:pt x="1366" y="749"/>
                </a:lnTo>
                <a:lnTo>
                  <a:pt x="1395" y="705"/>
                </a:lnTo>
                <a:lnTo>
                  <a:pt x="1402" y="690"/>
                </a:lnTo>
                <a:lnTo>
                  <a:pt x="1383" y="663"/>
                </a:lnTo>
                <a:lnTo>
                  <a:pt x="1377" y="660"/>
                </a:lnTo>
                <a:lnTo>
                  <a:pt x="1343" y="656"/>
                </a:lnTo>
                <a:lnTo>
                  <a:pt x="1330" y="655"/>
                </a:lnTo>
                <a:lnTo>
                  <a:pt x="1262" y="611"/>
                </a:lnTo>
                <a:lnTo>
                  <a:pt x="1234" y="559"/>
                </a:lnTo>
                <a:lnTo>
                  <a:pt x="1221" y="528"/>
                </a:lnTo>
                <a:lnTo>
                  <a:pt x="1157" y="418"/>
                </a:lnTo>
                <a:lnTo>
                  <a:pt x="1144" y="397"/>
                </a:lnTo>
                <a:lnTo>
                  <a:pt x="1130" y="371"/>
                </a:lnTo>
                <a:lnTo>
                  <a:pt x="1090" y="341"/>
                </a:lnTo>
                <a:lnTo>
                  <a:pt x="1080" y="332"/>
                </a:lnTo>
                <a:lnTo>
                  <a:pt x="1036" y="331"/>
                </a:lnTo>
                <a:lnTo>
                  <a:pt x="1009" y="342"/>
                </a:lnTo>
                <a:lnTo>
                  <a:pt x="987" y="371"/>
                </a:lnTo>
                <a:lnTo>
                  <a:pt x="977" y="387"/>
                </a:lnTo>
                <a:lnTo>
                  <a:pt x="943" y="388"/>
                </a:lnTo>
                <a:lnTo>
                  <a:pt x="919" y="364"/>
                </a:lnTo>
                <a:lnTo>
                  <a:pt x="890" y="336"/>
                </a:lnTo>
                <a:lnTo>
                  <a:pt x="874" y="310"/>
                </a:lnTo>
                <a:lnTo>
                  <a:pt x="860" y="279"/>
                </a:lnTo>
                <a:lnTo>
                  <a:pt x="839" y="254"/>
                </a:lnTo>
                <a:lnTo>
                  <a:pt x="820" y="223"/>
                </a:lnTo>
                <a:lnTo>
                  <a:pt x="805" y="198"/>
                </a:lnTo>
                <a:lnTo>
                  <a:pt x="783" y="174"/>
                </a:lnTo>
                <a:lnTo>
                  <a:pt x="754" y="150"/>
                </a:lnTo>
                <a:lnTo>
                  <a:pt x="712" y="139"/>
                </a:lnTo>
                <a:lnTo>
                  <a:pt x="704" y="140"/>
                </a:lnTo>
                <a:lnTo>
                  <a:pt x="678" y="136"/>
                </a:lnTo>
                <a:lnTo>
                  <a:pt x="647" y="128"/>
                </a:lnTo>
                <a:lnTo>
                  <a:pt x="610" y="130"/>
                </a:lnTo>
                <a:lnTo>
                  <a:pt x="589" y="139"/>
                </a:lnTo>
                <a:lnTo>
                  <a:pt x="571" y="176"/>
                </a:lnTo>
                <a:lnTo>
                  <a:pt x="544" y="175"/>
                </a:lnTo>
                <a:lnTo>
                  <a:pt x="514" y="173"/>
                </a:lnTo>
                <a:lnTo>
                  <a:pt x="485" y="166"/>
                </a:lnTo>
                <a:lnTo>
                  <a:pt x="452" y="151"/>
                </a:lnTo>
                <a:lnTo>
                  <a:pt x="410" y="145"/>
                </a:lnTo>
                <a:lnTo>
                  <a:pt x="379" y="136"/>
                </a:lnTo>
                <a:lnTo>
                  <a:pt x="348" y="124"/>
                </a:lnTo>
                <a:lnTo>
                  <a:pt x="317" y="115"/>
                </a:lnTo>
                <a:lnTo>
                  <a:pt x="279" y="99"/>
                </a:lnTo>
                <a:lnTo>
                  <a:pt x="245" y="86"/>
                </a:lnTo>
                <a:lnTo>
                  <a:pt x="213" y="77"/>
                </a:lnTo>
                <a:lnTo>
                  <a:pt x="176" y="50"/>
                </a:lnTo>
                <a:lnTo>
                  <a:pt x="152" y="26"/>
                </a:lnTo>
                <a:lnTo>
                  <a:pt x="134" y="10"/>
                </a:lnTo>
                <a:lnTo>
                  <a:pt x="76" y="4"/>
                </a:lnTo>
                <a:lnTo>
                  <a:pt x="38" y="0"/>
                </a:lnTo>
                <a:lnTo>
                  <a:pt x="0" y="3"/>
                </a:lnTo>
                <a:lnTo>
                  <a:pt x="17" y="115"/>
                </a:lnTo>
                <a:lnTo>
                  <a:pt x="35" y="160"/>
                </a:lnTo>
                <a:lnTo>
                  <a:pt x="49" y="205"/>
                </a:lnTo>
                <a:lnTo>
                  <a:pt x="50" y="258"/>
                </a:lnTo>
                <a:lnTo>
                  <a:pt x="80" y="313"/>
                </a:lnTo>
                <a:lnTo>
                  <a:pt x="127" y="356"/>
                </a:lnTo>
                <a:lnTo>
                  <a:pt x="153" y="375"/>
                </a:lnTo>
                <a:lnTo>
                  <a:pt x="165" y="398"/>
                </a:lnTo>
                <a:lnTo>
                  <a:pt x="165" y="422"/>
                </a:lnTo>
                <a:lnTo>
                  <a:pt x="151" y="439"/>
                </a:lnTo>
                <a:lnTo>
                  <a:pt x="108" y="432"/>
                </a:lnTo>
                <a:lnTo>
                  <a:pt x="93" y="432"/>
                </a:lnTo>
                <a:lnTo>
                  <a:pt x="94" y="437"/>
                </a:lnTo>
                <a:lnTo>
                  <a:pt x="129" y="467"/>
                </a:lnTo>
                <a:lnTo>
                  <a:pt x="165" y="498"/>
                </a:lnTo>
                <a:lnTo>
                  <a:pt x="195" y="543"/>
                </a:lnTo>
                <a:lnTo>
                  <a:pt x="223" y="566"/>
                </a:lnTo>
                <a:lnTo>
                  <a:pt x="249" y="606"/>
                </a:lnTo>
                <a:lnTo>
                  <a:pt x="269" y="653"/>
                </a:lnTo>
                <a:lnTo>
                  <a:pt x="274" y="702"/>
                </a:lnTo>
                <a:lnTo>
                  <a:pt x="284" y="728"/>
                </a:lnTo>
                <a:lnTo>
                  <a:pt x="314" y="757"/>
                </a:lnTo>
                <a:lnTo>
                  <a:pt x="349" y="793"/>
                </a:lnTo>
                <a:lnTo>
                  <a:pt x="371" y="818"/>
                </a:lnTo>
                <a:lnTo>
                  <a:pt x="385" y="853"/>
                </a:lnTo>
                <a:lnTo>
                  <a:pt x="410" y="898"/>
                </a:lnTo>
                <a:lnTo>
                  <a:pt x="430" y="912"/>
                </a:lnTo>
                <a:lnTo>
                  <a:pt x="456" y="904"/>
                </a:lnTo>
                <a:lnTo>
                  <a:pt x="466" y="883"/>
                </a:lnTo>
                <a:lnTo>
                  <a:pt x="453" y="852"/>
                </a:lnTo>
                <a:lnTo>
                  <a:pt x="430" y="825"/>
                </a:lnTo>
                <a:lnTo>
                  <a:pt x="411" y="795"/>
                </a:lnTo>
                <a:lnTo>
                  <a:pt x="380" y="793"/>
                </a:lnTo>
                <a:lnTo>
                  <a:pt x="373" y="771"/>
                </a:lnTo>
                <a:lnTo>
                  <a:pt x="383" y="744"/>
                </a:lnTo>
                <a:lnTo>
                  <a:pt x="376" y="726"/>
                </a:lnTo>
                <a:lnTo>
                  <a:pt x="360" y="707"/>
                </a:lnTo>
                <a:lnTo>
                  <a:pt x="338" y="588"/>
                </a:lnTo>
                <a:lnTo>
                  <a:pt x="331" y="578"/>
                </a:lnTo>
                <a:lnTo>
                  <a:pt x="327" y="594"/>
                </a:lnTo>
                <a:lnTo>
                  <a:pt x="261" y="426"/>
                </a:lnTo>
                <a:lnTo>
                  <a:pt x="246" y="400"/>
                </a:lnTo>
                <a:lnTo>
                  <a:pt x="180" y="334"/>
                </a:lnTo>
                <a:lnTo>
                  <a:pt x="158" y="294"/>
                </a:lnTo>
                <a:lnTo>
                  <a:pt x="139" y="233"/>
                </a:lnTo>
                <a:lnTo>
                  <a:pt x="140" y="180"/>
                </a:lnTo>
                <a:lnTo>
                  <a:pt x="130" y="132"/>
                </a:lnTo>
                <a:lnTo>
                  <a:pt x="138" y="107"/>
                </a:lnTo>
                <a:lnTo>
                  <a:pt x="162" y="102"/>
                </a:lnTo>
                <a:lnTo>
                  <a:pt x="181" y="117"/>
                </a:lnTo>
                <a:lnTo>
                  <a:pt x="249" y="157"/>
                </a:lnTo>
                <a:lnTo>
                  <a:pt x="254" y="180"/>
                </a:lnTo>
                <a:lnTo>
                  <a:pt x="242" y="197"/>
                </a:lnTo>
                <a:lnTo>
                  <a:pt x="262" y="221"/>
                </a:lnTo>
                <a:lnTo>
                  <a:pt x="268" y="273"/>
                </a:lnTo>
                <a:lnTo>
                  <a:pt x="296" y="360"/>
                </a:lnTo>
                <a:lnTo>
                  <a:pt x="322" y="390"/>
                </a:lnTo>
                <a:lnTo>
                  <a:pt x="343" y="427"/>
                </a:lnTo>
                <a:lnTo>
                  <a:pt x="396" y="459"/>
                </a:lnTo>
                <a:lnTo>
                  <a:pt x="409" y="484"/>
                </a:lnTo>
                <a:lnTo>
                  <a:pt x="402" y="499"/>
                </a:lnTo>
                <a:lnTo>
                  <a:pt x="423" y="522"/>
                </a:lnTo>
                <a:lnTo>
                  <a:pt x="447" y="563"/>
                </a:lnTo>
                <a:lnTo>
                  <a:pt x="484" y="604"/>
                </a:lnTo>
                <a:lnTo>
                  <a:pt x="507" y="646"/>
                </a:lnTo>
                <a:lnTo>
                  <a:pt x="496" y="667"/>
                </a:lnTo>
                <a:lnTo>
                  <a:pt x="547" y="703"/>
                </a:lnTo>
                <a:lnTo>
                  <a:pt x="597" y="773"/>
                </a:lnTo>
                <a:lnTo>
                  <a:pt x="641" y="828"/>
                </a:lnTo>
                <a:lnTo>
                  <a:pt x="682" y="887"/>
                </a:lnTo>
                <a:lnTo>
                  <a:pt x="703" y="912"/>
                </a:lnTo>
                <a:lnTo>
                  <a:pt x="732" y="949"/>
                </a:lnTo>
                <a:lnTo>
                  <a:pt x="757" y="1031"/>
                </a:lnTo>
                <a:lnTo>
                  <a:pt x="783" y="1061"/>
                </a:lnTo>
                <a:lnTo>
                  <a:pt x="799" y="1100"/>
                </a:lnTo>
                <a:lnTo>
                  <a:pt x="796" y="1105"/>
                </a:lnTo>
                <a:lnTo>
                  <a:pt x="770" y="1119"/>
                </a:lnTo>
                <a:lnTo>
                  <a:pt x="757" y="1132"/>
                </a:lnTo>
                <a:lnTo>
                  <a:pt x="766" y="1179"/>
                </a:lnTo>
                <a:lnTo>
                  <a:pt x="799" y="1211"/>
                </a:lnTo>
                <a:lnTo>
                  <a:pt x="822" y="1235"/>
                </a:lnTo>
                <a:lnTo>
                  <a:pt x="866" y="1265"/>
                </a:lnTo>
                <a:lnTo>
                  <a:pt x="896" y="1279"/>
                </a:lnTo>
                <a:lnTo>
                  <a:pt x="917" y="1304"/>
                </a:lnTo>
                <a:lnTo>
                  <a:pt x="955" y="1332"/>
                </a:lnTo>
                <a:lnTo>
                  <a:pt x="989" y="1337"/>
                </a:lnTo>
                <a:lnTo>
                  <a:pt x="1027" y="1340"/>
                </a:lnTo>
                <a:lnTo>
                  <a:pt x="1053" y="1355"/>
                </a:lnTo>
                <a:lnTo>
                  <a:pt x="1086" y="1371"/>
                </a:lnTo>
                <a:lnTo>
                  <a:pt x="1120" y="1395"/>
                </a:lnTo>
                <a:lnTo>
                  <a:pt x="1152" y="1412"/>
                </a:lnTo>
                <a:lnTo>
                  <a:pt x="1167" y="1419"/>
                </a:lnTo>
                <a:lnTo>
                  <a:pt x="1198" y="1436"/>
                </a:lnTo>
                <a:lnTo>
                  <a:pt x="1230" y="1449"/>
                </a:lnTo>
                <a:lnTo>
                  <a:pt x="1262" y="1458"/>
                </a:lnTo>
                <a:lnTo>
                  <a:pt x="1303" y="1459"/>
                </a:lnTo>
                <a:lnTo>
                  <a:pt x="1353" y="1493"/>
                </a:lnTo>
                <a:lnTo>
                  <a:pt x="1398" y="1499"/>
                </a:lnTo>
                <a:lnTo>
                  <a:pt x="1443" y="1520"/>
                </a:lnTo>
                <a:lnTo>
                  <a:pt x="1488" y="1525"/>
                </a:lnTo>
                <a:lnTo>
                  <a:pt x="1521" y="1524"/>
                </a:lnTo>
                <a:lnTo>
                  <a:pt x="1560" y="1522"/>
                </a:lnTo>
                <a:lnTo>
                  <a:pt x="1626" y="1498"/>
                </a:lnTo>
                <a:lnTo>
                  <a:pt x="1658" y="1498"/>
                </a:lnTo>
                <a:lnTo>
                  <a:pt x="1678" y="1503"/>
                </a:lnTo>
                <a:lnTo>
                  <a:pt x="1713" y="1510"/>
                </a:lnTo>
                <a:lnTo>
                  <a:pt x="1737" y="1530"/>
                </a:lnTo>
                <a:lnTo>
                  <a:pt x="1772" y="1561"/>
                </a:lnTo>
                <a:lnTo>
                  <a:pt x="1800" y="1586"/>
                </a:lnTo>
                <a:lnTo>
                  <a:pt x="1834" y="1617"/>
                </a:lnTo>
                <a:lnTo>
                  <a:pt x="1859" y="1641"/>
                </a:lnTo>
                <a:lnTo>
                  <a:pt x="1869" y="1649"/>
                </a:lnTo>
                <a:lnTo>
                  <a:pt x="1875" y="1618"/>
                </a:lnTo>
                <a:lnTo>
                  <a:pt x="1868" y="1597"/>
                </a:lnTo>
                <a:lnTo>
                  <a:pt x="1864" y="1579"/>
                </a:lnTo>
                <a:lnTo>
                  <a:pt x="1869" y="1554"/>
                </a:lnTo>
                <a:lnTo>
                  <a:pt x="1883" y="1543"/>
                </a:lnTo>
                <a:lnTo>
                  <a:pt x="1989" y="1529"/>
                </a:lnTo>
                <a:lnTo>
                  <a:pt x="2002" y="1523"/>
                </a:lnTo>
                <a:lnTo>
                  <a:pt x="2003" y="1499"/>
                </a:lnTo>
                <a:lnTo>
                  <a:pt x="2019" y="1483"/>
                </a:lnTo>
                <a:lnTo>
                  <a:pt x="2024" y="1471"/>
                </a:lnTo>
                <a:lnTo>
                  <a:pt x="2005" y="1468"/>
                </a:lnTo>
                <a:lnTo>
                  <a:pt x="1987" y="1454"/>
                </a:lnTo>
                <a:lnTo>
                  <a:pt x="1975" y="1435"/>
                </a:lnTo>
                <a:lnTo>
                  <a:pt x="1966" y="1410"/>
                </a:lnTo>
                <a:lnTo>
                  <a:pt x="1961" y="1377"/>
                </a:lnTo>
                <a:lnTo>
                  <a:pt x="2010" y="1366"/>
                </a:lnTo>
                <a:lnTo>
                  <a:pt x="2083" y="1352"/>
                </a:lnTo>
                <a:lnTo>
                  <a:pt x="2128" y="1345"/>
                </a:lnTo>
                <a:lnTo>
                  <a:pt x="2144" y="1316"/>
                </a:lnTo>
                <a:lnTo>
                  <a:pt x="2158" y="1309"/>
                </a:lnTo>
                <a:lnTo>
                  <a:pt x="2178" y="1315"/>
                </a:lnTo>
                <a:lnTo>
                  <a:pt x="2185" y="1293"/>
                </a:lnTo>
                <a:lnTo>
                  <a:pt x="2194" y="1310"/>
                </a:lnTo>
                <a:lnTo>
                  <a:pt x="2206" y="1323"/>
                </a:lnTo>
                <a:lnTo>
                  <a:pt x="2219" y="1321"/>
                </a:lnTo>
                <a:lnTo>
                  <a:pt x="2228" y="1306"/>
                </a:lnTo>
                <a:lnTo>
                  <a:pt x="2223" y="1280"/>
                </a:lnTo>
                <a:lnTo>
                  <a:pt x="2217" y="1252"/>
                </a:lnTo>
                <a:lnTo>
                  <a:pt x="2228" y="1226"/>
                </a:lnTo>
                <a:lnTo>
                  <a:pt x="2226" y="1210"/>
                </a:lnTo>
                <a:lnTo>
                  <a:pt x="2216" y="1194"/>
                </a:lnTo>
                <a:lnTo>
                  <a:pt x="2199" y="1155"/>
                </a:lnTo>
                <a:lnTo>
                  <a:pt x="2204" y="1134"/>
                </a:lnTo>
                <a:lnTo>
                  <a:pt x="2236" y="1102"/>
                </a:lnTo>
                <a:lnTo>
                  <a:pt x="2252" y="1066"/>
                </a:lnTo>
                <a:lnTo>
                  <a:pt x="2253" y="1029"/>
                </a:lnTo>
                <a:lnTo>
                  <a:pt x="2241" y="1014"/>
                </a:lnTo>
                <a:lnTo>
                  <a:pt x="2206" y="1012"/>
                </a:lnTo>
                <a:lnTo>
                  <a:pt x="2166" y="1014"/>
                </a:lnTo>
                <a:lnTo>
                  <a:pt x="2067" y="1028"/>
                </a:lnTo>
                <a:lnTo>
                  <a:pt x="2004" y="1050"/>
                </a:lnTo>
                <a:lnTo>
                  <a:pt x="1975" y="1064"/>
                </a:lnTo>
                <a:lnTo>
                  <a:pt x="1967" y="1075"/>
                </a:lnTo>
                <a:lnTo>
                  <a:pt x="1959" y="1105"/>
                </a:lnTo>
                <a:lnTo>
                  <a:pt x="1965" y="1135"/>
                </a:lnTo>
                <a:lnTo>
                  <a:pt x="1982" y="1153"/>
                </a:lnTo>
                <a:lnTo>
                  <a:pt x="1987" y="1174"/>
                </a:lnTo>
                <a:lnTo>
                  <a:pt x="1972" y="1197"/>
                </a:lnTo>
                <a:lnTo>
                  <a:pt x="1941" y="1205"/>
                </a:lnTo>
                <a:lnTo>
                  <a:pt x="1915" y="1244"/>
                </a:lnTo>
                <a:lnTo>
                  <a:pt x="1923" y="1269"/>
                </a:lnTo>
                <a:lnTo>
                  <a:pt x="1908" y="1286"/>
                </a:lnTo>
                <a:lnTo>
                  <a:pt x="1881" y="1291"/>
                </a:lnTo>
                <a:lnTo>
                  <a:pt x="1863" y="1273"/>
                </a:lnTo>
                <a:lnTo>
                  <a:pt x="1805" y="1274"/>
                </a:lnTo>
                <a:lnTo>
                  <a:pt x="1781" y="1291"/>
                </a:lnTo>
                <a:lnTo>
                  <a:pt x="1749" y="1296"/>
                </a:lnTo>
                <a:lnTo>
                  <a:pt x="1688" y="1314"/>
                </a:lnTo>
                <a:lnTo>
                  <a:pt x="1662" y="1312"/>
                </a:lnTo>
                <a:lnTo>
                  <a:pt x="1644" y="1301"/>
                </a:lnTo>
                <a:lnTo>
                  <a:pt x="1634" y="1273"/>
                </a:lnTo>
                <a:lnTo>
                  <a:pt x="1604" y="1273"/>
                </a:lnTo>
                <a:lnTo>
                  <a:pt x="1564" y="1275"/>
                </a:lnTo>
                <a:lnTo>
                  <a:pt x="1550" y="1270"/>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8" name="Freeform 131">
            <a:extLst>
              <a:ext uri="{FF2B5EF4-FFF2-40B4-BE49-F238E27FC236}">
                <a16:creationId xmlns:a16="http://schemas.microsoft.com/office/drawing/2014/main" id="{D4878846-E22A-49C7-B49A-380F8A4EE3D0}"/>
              </a:ext>
            </a:extLst>
          </p:cNvPr>
          <p:cNvSpPr>
            <a:spLocks/>
          </p:cNvSpPr>
          <p:nvPr/>
        </p:nvSpPr>
        <p:spPr bwMode="auto">
          <a:xfrm>
            <a:off x="8945445" y="4673056"/>
            <a:ext cx="1178032" cy="1678666"/>
          </a:xfrm>
          <a:custGeom>
            <a:avLst/>
            <a:gdLst>
              <a:gd name="T0" fmla="*/ 0 w 1829"/>
              <a:gd name="T1" fmla="*/ 0 h 2776"/>
              <a:gd name="T2" fmla="*/ 0 w 1829"/>
              <a:gd name="T3" fmla="*/ 0 h 2776"/>
              <a:gd name="T4" fmla="*/ 0 w 1829"/>
              <a:gd name="T5" fmla="*/ 0 h 2776"/>
              <a:gd name="T6" fmla="*/ 0 w 1829"/>
              <a:gd name="T7" fmla="*/ 0 h 2776"/>
              <a:gd name="T8" fmla="*/ 0 w 1829"/>
              <a:gd name="T9" fmla="*/ 0 h 2776"/>
              <a:gd name="T10" fmla="*/ 0 w 1829"/>
              <a:gd name="T11" fmla="*/ 0 h 2776"/>
              <a:gd name="T12" fmla="*/ 0 w 1829"/>
              <a:gd name="T13" fmla="*/ 0 h 2776"/>
              <a:gd name="T14" fmla="*/ 0 w 1829"/>
              <a:gd name="T15" fmla="*/ 0 h 2776"/>
              <a:gd name="T16" fmla="*/ 0 w 1829"/>
              <a:gd name="T17" fmla="*/ 0 h 2776"/>
              <a:gd name="T18" fmla="*/ 0 w 1829"/>
              <a:gd name="T19" fmla="*/ 0 h 2776"/>
              <a:gd name="T20" fmla="*/ 0 w 1829"/>
              <a:gd name="T21" fmla="*/ 0 h 2776"/>
              <a:gd name="T22" fmla="*/ 0 w 1829"/>
              <a:gd name="T23" fmla="*/ 0 h 2776"/>
              <a:gd name="T24" fmla="*/ 0 w 1829"/>
              <a:gd name="T25" fmla="*/ 0 h 2776"/>
              <a:gd name="T26" fmla="*/ 0 w 1829"/>
              <a:gd name="T27" fmla="*/ 0 h 2776"/>
              <a:gd name="T28" fmla="*/ 0 w 1829"/>
              <a:gd name="T29" fmla="*/ 0 h 2776"/>
              <a:gd name="T30" fmla="*/ 0 w 1829"/>
              <a:gd name="T31" fmla="*/ 0 h 2776"/>
              <a:gd name="T32" fmla="*/ 0 w 1829"/>
              <a:gd name="T33" fmla="*/ 0 h 2776"/>
              <a:gd name="T34" fmla="*/ 0 w 1829"/>
              <a:gd name="T35" fmla="*/ 0 h 2776"/>
              <a:gd name="T36" fmla="*/ 0 w 1829"/>
              <a:gd name="T37" fmla="*/ 0 h 2776"/>
              <a:gd name="T38" fmla="*/ 0 w 1829"/>
              <a:gd name="T39" fmla="*/ 0 h 2776"/>
              <a:gd name="T40" fmla="*/ 0 w 1829"/>
              <a:gd name="T41" fmla="*/ 0 h 2776"/>
              <a:gd name="T42" fmla="*/ 0 w 1829"/>
              <a:gd name="T43" fmla="*/ 0 h 2776"/>
              <a:gd name="T44" fmla="*/ 0 w 1829"/>
              <a:gd name="T45" fmla="*/ 0 h 2776"/>
              <a:gd name="T46" fmla="*/ 0 w 1829"/>
              <a:gd name="T47" fmla="*/ 0 h 2776"/>
              <a:gd name="T48" fmla="*/ 0 w 1829"/>
              <a:gd name="T49" fmla="*/ 0 h 2776"/>
              <a:gd name="T50" fmla="*/ 0 w 1829"/>
              <a:gd name="T51" fmla="*/ 0 h 2776"/>
              <a:gd name="T52" fmla="*/ 0 w 1829"/>
              <a:gd name="T53" fmla="*/ 0 h 2776"/>
              <a:gd name="T54" fmla="*/ 0 w 1829"/>
              <a:gd name="T55" fmla="*/ 0 h 2776"/>
              <a:gd name="T56" fmla="*/ 0 w 1829"/>
              <a:gd name="T57" fmla="*/ 0 h 2776"/>
              <a:gd name="T58" fmla="*/ 0 w 1829"/>
              <a:gd name="T59" fmla="*/ 0 h 2776"/>
              <a:gd name="T60" fmla="*/ 0 w 1829"/>
              <a:gd name="T61" fmla="*/ 0 h 2776"/>
              <a:gd name="T62" fmla="*/ 0 w 1829"/>
              <a:gd name="T63" fmla="*/ 0 h 2776"/>
              <a:gd name="T64" fmla="*/ 0 w 1829"/>
              <a:gd name="T65" fmla="*/ 0 h 2776"/>
              <a:gd name="T66" fmla="*/ 0 w 1829"/>
              <a:gd name="T67" fmla="*/ 0 h 2776"/>
              <a:gd name="T68" fmla="*/ 0 w 1829"/>
              <a:gd name="T69" fmla="*/ 0 h 2776"/>
              <a:gd name="T70" fmla="*/ 0 w 1829"/>
              <a:gd name="T71" fmla="*/ 0 h 2776"/>
              <a:gd name="T72" fmla="*/ 0 w 1829"/>
              <a:gd name="T73" fmla="*/ 0 h 2776"/>
              <a:gd name="T74" fmla="*/ 0 w 1829"/>
              <a:gd name="T75" fmla="*/ 0 h 2776"/>
              <a:gd name="T76" fmla="*/ 0 w 1829"/>
              <a:gd name="T77" fmla="*/ 0 h 2776"/>
              <a:gd name="T78" fmla="*/ 0 w 1829"/>
              <a:gd name="T79" fmla="*/ 0 h 2776"/>
              <a:gd name="T80" fmla="*/ 0 w 1829"/>
              <a:gd name="T81" fmla="*/ 0 h 2776"/>
              <a:gd name="T82" fmla="*/ 0 w 1829"/>
              <a:gd name="T83" fmla="*/ 0 h 2776"/>
              <a:gd name="T84" fmla="*/ 0 w 1829"/>
              <a:gd name="T85" fmla="*/ 0 h 2776"/>
              <a:gd name="T86" fmla="*/ 0 w 1829"/>
              <a:gd name="T87" fmla="*/ 0 h 2776"/>
              <a:gd name="T88" fmla="*/ 0 w 1829"/>
              <a:gd name="T89" fmla="*/ 0 h 2776"/>
              <a:gd name="T90" fmla="*/ 0 w 1829"/>
              <a:gd name="T91" fmla="*/ 0 h 2776"/>
              <a:gd name="T92" fmla="*/ 0 w 1829"/>
              <a:gd name="T93" fmla="*/ 0 h 2776"/>
              <a:gd name="T94" fmla="*/ 0 w 1829"/>
              <a:gd name="T95" fmla="*/ 0 h 2776"/>
              <a:gd name="T96" fmla="*/ 0 w 1829"/>
              <a:gd name="T97" fmla="*/ 0 h 2776"/>
              <a:gd name="T98" fmla="*/ 0 w 1829"/>
              <a:gd name="T99" fmla="*/ 0 h 2776"/>
              <a:gd name="T100" fmla="*/ 0 w 1829"/>
              <a:gd name="T101" fmla="*/ 0 h 2776"/>
              <a:gd name="T102" fmla="*/ 0 w 1829"/>
              <a:gd name="T103" fmla="*/ 0 h 27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9"/>
              <a:gd name="T157" fmla="*/ 0 h 2776"/>
              <a:gd name="T158" fmla="*/ 1829 w 1829"/>
              <a:gd name="T159" fmla="*/ 2776 h 27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9" h="2776">
                <a:moveTo>
                  <a:pt x="1346" y="1131"/>
                </a:moveTo>
                <a:lnTo>
                  <a:pt x="1333" y="1131"/>
                </a:lnTo>
                <a:lnTo>
                  <a:pt x="1346" y="1161"/>
                </a:lnTo>
                <a:lnTo>
                  <a:pt x="1376" y="1201"/>
                </a:lnTo>
                <a:lnTo>
                  <a:pt x="1399" y="1221"/>
                </a:lnTo>
                <a:lnTo>
                  <a:pt x="1419" y="1239"/>
                </a:lnTo>
                <a:lnTo>
                  <a:pt x="1438" y="1263"/>
                </a:lnTo>
                <a:lnTo>
                  <a:pt x="1443" y="1282"/>
                </a:lnTo>
                <a:lnTo>
                  <a:pt x="1447" y="1302"/>
                </a:lnTo>
                <a:lnTo>
                  <a:pt x="1450" y="1340"/>
                </a:lnTo>
                <a:lnTo>
                  <a:pt x="1450" y="1364"/>
                </a:lnTo>
                <a:lnTo>
                  <a:pt x="1443" y="1384"/>
                </a:lnTo>
                <a:lnTo>
                  <a:pt x="1443" y="1402"/>
                </a:lnTo>
                <a:lnTo>
                  <a:pt x="1435" y="1426"/>
                </a:lnTo>
                <a:lnTo>
                  <a:pt x="1427" y="1446"/>
                </a:lnTo>
                <a:lnTo>
                  <a:pt x="1414" y="1468"/>
                </a:lnTo>
                <a:lnTo>
                  <a:pt x="1396" y="1488"/>
                </a:lnTo>
                <a:lnTo>
                  <a:pt x="1366" y="1507"/>
                </a:lnTo>
                <a:lnTo>
                  <a:pt x="1310" y="1531"/>
                </a:lnTo>
                <a:lnTo>
                  <a:pt x="1268" y="1554"/>
                </a:lnTo>
                <a:lnTo>
                  <a:pt x="1206" y="1577"/>
                </a:lnTo>
                <a:lnTo>
                  <a:pt x="1168" y="1597"/>
                </a:lnTo>
                <a:lnTo>
                  <a:pt x="1128" y="1615"/>
                </a:lnTo>
                <a:lnTo>
                  <a:pt x="1066" y="1624"/>
                </a:lnTo>
                <a:lnTo>
                  <a:pt x="1028" y="1638"/>
                </a:lnTo>
                <a:lnTo>
                  <a:pt x="965" y="1647"/>
                </a:lnTo>
                <a:lnTo>
                  <a:pt x="946" y="1643"/>
                </a:lnTo>
                <a:lnTo>
                  <a:pt x="927" y="1628"/>
                </a:lnTo>
                <a:lnTo>
                  <a:pt x="907" y="1635"/>
                </a:lnTo>
                <a:lnTo>
                  <a:pt x="903" y="1671"/>
                </a:lnTo>
                <a:lnTo>
                  <a:pt x="903" y="1689"/>
                </a:lnTo>
                <a:lnTo>
                  <a:pt x="899" y="1709"/>
                </a:lnTo>
                <a:lnTo>
                  <a:pt x="888" y="1728"/>
                </a:lnTo>
                <a:lnTo>
                  <a:pt x="888" y="1790"/>
                </a:lnTo>
                <a:lnTo>
                  <a:pt x="883" y="1806"/>
                </a:lnTo>
                <a:lnTo>
                  <a:pt x="869" y="1809"/>
                </a:lnTo>
                <a:lnTo>
                  <a:pt x="830" y="1818"/>
                </a:lnTo>
                <a:lnTo>
                  <a:pt x="787" y="1818"/>
                </a:lnTo>
                <a:lnTo>
                  <a:pt x="752" y="1813"/>
                </a:lnTo>
                <a:lnTo>
                  <a:pt x="725" y="1803"/>
                </a:lnTo>
                <a:lnTo>
                  <a:pt x="685" y="1798"/>
                </a:lnTo>
                <a:lnTo>
                  <a:pt x="663" y="1803"/>
                </a:lnTo>
                <a:lnTo>
                  <a:pt x="652" y="1806"/>
                </a:lnTo>
                <a:lnTo>
                  <a:pt x="644" y="1821"/>
                </a:lnTo>
                <a:lnTo>
                  <a:pt x="667" y="1903"/>
                </a:lnTo>
                <a:lnTo>
                  <a:pt x="675" y="1918"/>
                </a:lnTo>
                <a:lnTo>
                  <a:pt x="690" y="1923"/>
                </a:lnTo>
                <a:lnTo>
                  <a:pt x="733" y="1923"/>
                </a:lnTo>
                <a:lnTo>
                  <a:pt x="748" y="1941"/>
                </a:lnTo>
                <a:lnTo>
                  <a:pt x="752" y="1961"/>
                </a:lnTo>
                <a:lnTo>
                  <a:pt x="748" y="1976"/>
                </a:lnTo>
                <a:lnTo>
                  <a:pt x="733" y="1984"/>
                </a:lnTo>
                <a:lnTo>
                  <a:pt x="710" y="1981"/>
                </a:lnTo>
                <a:lnTo>
                  <a:pt x="695" y="1984"/>
                </a:lnTo>
                <a:lnTo>
                  <a:pt x="671" y="2007"/>
                </a:lnTo>
                <a:lnTo>
                  <a:pt x="663" y="2047"/>
                </a:lnTo>
                <a:lnTo>
                  <a:pt x="652" y="2065"/>
                </a:lnTo>
                <a:lnTo>
                  <a:pt x="647" y="2081"/>
                </a:lnTo>
                <a:lnTo>
                  <a:pt x="639" y="2093"/>
                </a:lnTo>
                <a:lnTo>
                  <a:pt x="632" y="2108"/>
                </a:lnTo>
                <a:lnTo>
                  <a:pt x="632" y="2131"/>
                </a:lnTo>
                <a:lnTo>
                  <a:pt x="636" y="2147"/>
                </a:lnTo>
                <a:lnTo>
                  <a:pt x="616" y="2170"/>
                </a:lnTo>
                <a:lnTo>
                  <a:pt x="604" y="2177"/>
                </a:lnTo>
                <a:lnTo>
                  <a:pt x="594" y="2185"/>
                </a:lnTo>
                <a:lnTo>
                  <a:pt x="578" y="2194"/>
                </a:lnTo>
                <a:lnTo>
                  <a:pt x="555" y="2194"/>
                </a:lnTo>
                <a:lnTo>
                  <a:pt x="535" y="2194"/>
                </a:lnTo>
                <a:lnTo>
                  <a:pt x="492" y="2194"/>
                </a:lnTo>
                <a:lnTo>
                  <a:pt x="472" y="2197"/>
                </a:lnTo>
                <a:lnTo>
                  <a:pt x="454" y="2217"/>
                </a:lnTo>
                <a:lnTo>
                  <a:pt x="439" y="2251"/>
                </a:lnTo>
                <a:lnTo>
                  <a:pt x="439" y="2279"/>
                </a:lnTo>
                <a:lnTo>
                  <a:pt x="446" y="2294"/>
                </a:lnTo>
                <a:lnTo>
                  <a:pt x="457" y="2317"/>
                </a:lnTo>
                <a:lnTo>
                  <a:pt x="500" y="2337"/>
                </a:lnTo>
                <a:lnTo>
                  <a:pt x="520" y="2352"/>
                </a:lnTo>
                <a:lnTo>
                  <a:pt x="540" y="2360"/>
                </a:lnTo>
                <a:lnTo>
                  <a:pt x="543" y="2375"/>
                </a:lnTo>
                <a:lnTo>
                  <a:pt x="540" y="2415"/>
                </a:lnTo>
                <a:lnTo>
                  <a:pt x="527" y="2423"/>
                </a:lnTo>
                <a:lnTo>
                  <a:pt x="504" y="2461"/>
                </a:lnTo>
                <a:lnTo>
                  <a:pt x="464" y="2504"/>
                </a:lnTo>
                <a:lnTo>
                  <a:pt x="446" y="2523"/>
                </a:lnTo>
                <a:lnTo>
                  <a:pt x="426" y="2527"/>
                </a:lnTo>
                <a:lnTo>
                  <a:pt x="423" y="2543"/>
                </a:lnTo>
                <a:lnTo>
                  <a:pt x="406" y="2562"/>
                </a:lnTo>
                <a:lnTo>
                  <a:pt x="403" y="2585"/>
                </a:lnTo>
                <a:lnTo>
                  <a:pt x="383" y="2589"/>
                </a:lnTo>
                <a:lnTo>
                  <a:pt x="364" y="2585"/>
                </a:lnTo>
                <a:lnTo>
                  <a:pt x="349" y="2593"/>
                </a:lnTo>
                <a:lnTo>
                  <a:pt x="344" y="2608"/>
                </a:lnTo>
                <a:lnTo>
                  <a:pt x="325" y="2651"/>
                </a:lnTo>
                <a:lnTo>
                  <a:pt x="314" y="2659"/>
                </a:lnTo>
                <a:lnTo>
                  <a:pt x="306" y="2670"/>
                </a:lnTo>
                <a:lnTo>
                  <a:pt x="287" y="2693"/>
                </a:lnTo>
                <a:lnTo>
                  <a:pt x="287" y="2713"/>
                </a:lnTo>
                <a:lnTo>
                  <a:pt x="275" y="2736"/>
                </a:lnTo>
                <a:lnTo>
                  <a:pt x="287" y="2756"/>
                </a:lnTo>
                <a:lnTo>
                  <a:pt x="287" y="2776"/>
                </a:lnTo>
                <a:lnTo>
                  <a:pt x="164" y="2776"/>
                </a:lnTo>
                <a:lnTo>
                  <a:pt x="88" y="2776"/>
                </a:lnTo>
                <a:lnTo>
                  <a:pt x="73" y="2761"/>
                </a:lnTo>
                <a:lnTo>
                  <a:pt x="65" y="2682"/>
                </a:lnTo>
                <a:lnTo>
                  <a:pt x="54" y="2674"/>
                </a:lnTo>
                <a:lnTo>
                  <a:pt x="34" y="2682"/>
                </a:lnTo>
                <a:lnTo>
                  <a:pt x="27" y="2685"/>
                </a:lnTo>
                <a:lnTo>
                  <a:pt x="14" y="2682"/>
                </a:lnTo>
                <a:lnTo>
                  <a:pt x="4" y="2667"/>
                </a:lnTo>
                <a:lnTo>
                  <a:pt x="0" y="2644"/>
                </a:lnTo>
                <a:lnTo>
                  <a:pt x="0" y="2589"/>
                </a:lnTo>
                <a:lnTo>
                  <a:pt x="7" y="2565"/>
                </a:lnTo>
                <a:lnTo>
                  <a:pt x="24" y="2550"/>
                </a:lnTo>
                <a:lnTo>
                  <a:pt x="54" y="2550"/>
                </a:lnTo>
                <a:lnTo>
                  <a:pt x="73" y="2527"/>
                </a:lnTo>
                <a:lnTo>
                  <a:pt x="73" y="2496"/>
                </a:lnTo>
                <a:lnTo>
                  <a:pt x="54" y="2472"/>
                </a:lnTo>
                <a:lnTo>
                  <a:pt x="54" y="2434"/>
                </a:lnTo>
                <a:lnTo>
                  <a:pt x="73" y="2395"/>
                </a:lnTo>
                <a:lnTo>
                  <a:pt x="108" y="2375"/>
                </a:lnTo>
                <a:lnTo>
                  <a:pt x="139" y="2344"/>
                </a:lnTo>
                <a:lnTo>
                  <a:pt x="147" y="2299"/>
                </a:lnTo>
                <a:lnTo>
                  <a:pt x="128" y="2271"/>
                </a:lnTo>
                <a:lnTo>
                  <a:pt x="88" y="2264"/>
                </a:lnTo>
                <a:lnTo>
                  <a:pt x="73" y="2228"/>
                </a:lnTo>
                <a:lnTo>
                  <a:pt x="69" y="2185"/>
                </a:lnTo>
                <a:lnTo>
                  <a:pt x="81" y="2159"/>
                </a:lnTo>
                <a:lnTo>
                  <a:pt x="105" y="2147"/>
                </a:lnTo>
                <a:lnTo>
                  <a:pt x="139" y="2164"/>
                </a:lnTo>
                <a:lnTo>
                  <a:pt x="154" y="2164"/>
                </a:lnTo>
                <a:lnTo>
                  <a:pt x="167" y="2131"/>
                </a:lnTo>
                <a:lnTo>
                  <a:pt x="144" y="2115"/>
                </a:lnTo>
                <a:lnTo>
                  <a:pt x="105" y="2108"/>
                </a:lnTo>
                <a:lnTo>
                  <a:pt x="105" y="2069"/>
                </a:lnTo>
                <a:lnTo>
                  <a:pt x="88" y="2054"/>
                </a:lnTo>
                <a:lnTo>
                  <a:pt x="81" y="2019"/>
                </a:lnTo>
                <a:lnTo>
                  <a:pt x="85" y="1984"/>
                </a:lnTo>
                <a:lnTo>
                  <a:pt x="101" y="1956"/>
                </a:lnTo>
                <a:lnTo>
                  <a:pt x="108" y="1941"/>
                </a:lnTo>
                <a:lnTo>
                  <a:pt x="101" y="1923"/>
                </a:lnTo>
                <a:lnTo>
                  <a:pt x="81" y="1899"/>
                </a:lnTo>
                <a:lnTo>
                  <a:pt x="81" y="1879"/>
                </a:lnTo>
                <a:lnTo>
                  <a:pt x="85" y="1860"/>
                </a:lnTo>
                <a:lnTo>
                  <a:pt x="105" y="1844"/>
                </a:lnTo>
                <a:lnTo>
                  <a:pt x="121" y="1826"/>
                </a:lnTo>
                <a:lnTo>
                  <a:pt x="124" y="1775"/>
                </a:lnTo>
                <a:lnTo>
                  <a:pt x="116" y="1728"/>
                </a:lnTo>
                <a:lnTo>
                  <a:pt x="124" y="1682"/>
                </a:lnTo>
                <a:lnTo>
                  <a:pt x="136" y="1651"/>
                </a:lnTo>
                <a:lnTo>
                  <a:pt x="170" y="1620"/>
                </a:lnTo>
                <a:lnTo>
                  <a:pt x="194" y="1580"/>
                </a:lnTo>
                <a:lnTo>
                  <a:pt x="189" y="1534"/>
                </a:lnTo>
                <a:lnTo>
                  <a:pt x="164" y="1496"/>
                </a:lnTo>
                <a:lnTo>
                  <a:pt x="154" y="1476"/>
                </a:lnTo>
                <a:lnTo>
                  <a:pt x="151" y="1460"/>
                </a:lnTo>
                <a:lnTo>
                  <a:pt x="154" y="1437"/>
                </a:lnTo>
                <a:lnTo>
                  <a:pt x="167" y="1426"/>
                </a:lnTo>
                <a:lnTo>
                  <a:pt x="202" y="1407"/>
                </a:lnTo>
                <a:lnTo>
                  <a:pt x="243" y="1399"/>
                </a:lnTo>
                <a:lnTo>
                  <a:pt x="243" y="1278"/>
                </a:lnTo>
                <a:lnTo>
                  <a:pt x="268" y="1244"/>
                </a:lnTo>
                <a:lnTo>
                  <a:pt x="275" y="1212"/>
                </a:lnTo>
                <a:lnTo>
                  <a:pt x="271" y="1193"/>
                </a:lnTo>
                <a:lnTo>
                  <a:pt x="260" y="1171"/>
                </a:lnTo>
                <a:lnTo>
                  <a:pt x="228" y="1112"/>
                </a:lnTo>
                <a:lnTo>
                  <a:pt x="221" y="1021"/>
                </a:lnTo>
                <a:lnTo>
                  <a:pt x="236" y="921"/>
                </a:lnTo>
                <a:lnTo>
                  <a:pt x="260" y="860"/>
                </a:lnTo>
                <a:lnTo>
                  <a:pt x="248" y="775"/>
                </a:lnTo>
                <a:lnTo>
                  <a:pt x="264" y="713"/>
                </a:lnTo>
                <a:lnTo>
                  <a:pt x="291" y="693"/>
                </a:lnTo>
                <a:lnTo>
                  <a:pt x="309" y="678"/>
                </a:lnTo>
                <a:lnTo>
                  <a:pt x="325" y="655"/>
                </a:lnTo>
                <a:lnTo>
                  <a:pt x="329" y="642"/>
                </a:lnTo>
                <a:lnTo>
                  <a:pt x="319" y="623"/>
                </a:lnTo>
                <a:lnTo>
                  <a:pt x="309" y="604"/>
                </a:lnTo>
                <a:lnTo>
                  <a:pt x="325" y="561"/>
                </a:lnTo>
                <a:lnTo>
                  <a:pt x="396" y="564"/>
                </a:lnTo>
                <a:lnTo>
                  <a:pt x="376" y="522"/>
                </a:lnTo>
                <a:lnTo>
                  <a:pt x="406" y="503"/>
                </a:lnTo>
                <a:lnTo>
                  <a:pt x="426" y="480"/>
                </a:lnTo>
                <a:lnTo>
                  <a:pt x="400" y="464"/>
                </a:lnTo>
                <a:lnTo>
                  <a:pt x="380" y="434"/>
                </a:lnTo>
                <a:lnTo>
                  <a:pt x="403" y="391"/>
                </a:lnTo>
                <a:lnTo>
                  <a:pt x="406" y="383"/>
                </a:lnTo>
                <a:lnTo>
                  <a:pt x="403" y="371"/>
                </a:lnTo>
                <a:lnTo>
                  <a:pt x="400" y="356"/>
                </a:lnTo>
                <a:lnTo>
                  <a:pt x="380" y="325"/>
                </a:lnTo>
                <a:lnTo>
                  <a:pt x="387" y="301"/>
                </a:lnTo>
                <a:lnTo>
                  <a:pt x="403" y="294"/>
                </a:lnTo>
                <a:lnTo>
                  <a:pt x="472" y="271"/>
                </a:lnTo>
                <a:lnTo>
                  <a:pt x="500" y="259"/>
                </a:lnTo>
                <a:lnTo>
                  <a:pt x="512" y="243"/>
                </a:lnTo>
                <a:lnTo>
                  <a:pt x="516" y="232"/>
                </a:lnTo>
                <a:lnTo>
                  <a:pt x="507" y="175"/>
                </a:lnTo>
                <a:lnTo>
                  <a:pt x="507" y="119"/>
                </a:lnTo>
                <a:lnTo>
                  <a:pt x="507" y="100"/>
                </a:lnTo>
                <a:lnTo>
                  <a:pt x="527" y="41"/>
                </a:lnTo>
                <a:lnTo>
                  <a:pt x="570" y="18"/>
                </a:lnTo>
                <a:lnTo>
                  <a:pt x="601" y="25"/>
                </a:lnTo>
                <a:lnTo>
                  <a:pt x="627" y="54"/>
                </a:lnTo>
                <a:lnTo>
                  <a:pt x="659" y="58"/>
                </a:lnTo>
                <a:lnTo>
                  <a:pt x="682" y="22"/>
                </a:lnTo>
                <a:lnTo>
                  <a:pt x="714" y="18"/>
                </a:lnTo>
                <a:lnTo>
                  <a:pt x="772" y="76"/>
                </a:lnTo>
                <a:lnTo>
                  <a:pt x="782" y="116"/>
                </a:lnTo>
                <a:lnTo>
                  <a:pt x="792" y="131"/>
                </a:lnTo>
                <a:lnTo>
                  <a:pt x="795" y="92"/>
                </a:lnTo>
                <a:lnTo>
                  <a:pt x="795" y="35"/>
                </a:lnTo>
                <a:lnTo>
                  <a:pt x="810" y="18"/>
                </a:lnTo>
                <a:lnTo>
                  <a:pt x="822" y="38"/>
                </a:lnTo>
                <a:lnTo>
                  <a:pt x="830" y="61"/>
                </a:lnTo>
                <a:lnTo>
                  <a:pt x="850" y="58"/>
                </a:lnTo>
                <a:lnTo>
                  <a:pt x="853" y="35"/>
                </a:lnTo>
                <a:lnTo>
                  <a:pt x="869" y="7"/>
                </a:lnTo>
                <a:lnTo>
                  <a:pt x="911" y="0"/>
                </a:lnTo>
                <a:lnTo>
                  <a:pt x="939" y="15"/>
                </a:lnTo>
                <a:lnTo>
                  <a:pt x="957" y="35"/>
                </a:lnTo>
                <a:lnTo>
                  <a:pt x="977" y="38"/>
                </a:lnTo>
                <a:lnTo>
                  <a:pt x="1016" y="35"/>
                </a:lnTo>
                <a:lnTo>
                  <a:pt x="1028" y="58"/>
                </a:lnTo>
                <a:lnTo>
                  <a:pt x="1066" y="80"/>
                </a:lnTo>
                <a:lnTo>
                  <a:pt x="1086" y="119"/>
                </a:lnTo>
                <a:lnTo>
                  <a:pt x="1109" y="135"/>
                </a:lnTo>
                <a:lnTo>
                  <a:pt x="1171" y="127"/>
                </a:lnTo>
                <a:lnTo>
                  <a:pt x="1206" y="142"/>
                </a:lnTo>
                <a:lnTo>
                  <a:pt x="1252" y="197"/>
                </a:lnTo>
                <a:lnTo>
                  <a:pt x="1303" y="216"/>
                </a:lnTo>
                <a:lnTo>
                  <a:pt x="1399" y="223"/>
                </a:lnTo>
                <a:lnTo>
                  <a:pt x="1430" y="256"/>
                </a:lnTo>
                <a:lnTo>
                  <a:pt x="1435" y="294"/>
                </a:lnTo>
                <a:lnTo>
                  <a:pt x="1376" y="367"/>
                </a:lnTo>
                <a:lnTo>
                  <a:pt x="1361" y="411"/>
                </a:lnTo>
                <a:lnTo>
                  <a:pt x="1361" y="445"/>
                </a:lnTo>
                <a:lnTo>
                  <a:pt x="1462" y="441"/>
                </a:lnTo>
                <a:lnTo>
                  <a:pt x="1521" y="453"/>
                </a:lnTo>
                <a:lnTo>
                  <a:pt x="1563" y="449"/>
                </a:lnTo>
                <a:lnTo>
                  <a:pt x="1605" y="421"/>
                </a:lnTo>
                <a:lnTo>
                  <a:pt x="1699" y="402"/>
                </a:lnTo>
                <a:lnTo>
                  <a:pt x="1710" y="383"/>
                </a:lnTo>
                <a:lnTo>
                  <a:pt x="1706" y="305"/>
                </a:lnTo>
                <a:lnTo>
                  <a:pt x="1718" y="271"/>
                </a:lnTo>
                <a:lnTo>
                  <a:pt x="1810" y="286"/>
                </a:lnTo>
                <a:lnTo>
                  <a:pt x="1826" y="313"/>
                </a:lnTo>
                <a:lnTo>
                  <a:pt x="1829" y="343"/>
                </a:lnTo>
                <a:lnTo>
                  <a:pt x="1814" y="383"/>
                </a:lnTo>
                <a:lnTo>
                  <a:pt x="1814" y="418"/>
                </a:lnTo>
                <a:lnTo>
                  <a:pt x="1806" y="429"/>
                </a:lnTo>
                <a:lnTo>
                  <a:pt x="1737" y="441"/>
                </a:lnTo>
                <a:lnTo>
                  <a:pt x="1655" y="495"/>
                </a:lnTo>
                <a:lnTo>
                  <a:pt x="1544" y="600"/>
                </a:lnTo>
                <a:lnTo>
                  <a:pt x="1438" y="732"/>
                </a:lnTo>
                <a:lnTo>
                  <a:pt x="1450" y="732"/>
                </a:lnTo>
                <a:lnTo>
                  <a:pt x="1399" y="825"/>
                </a:lnTo>
                <a:lnTo>
                  <a:pt x="1384" y="907"/>
                </a:lnTo>
                <a:lnTo>
                  <a:pt x="1396" y="980"/>
                </a:lnTo>
                <a:lnTo>
                  <a:pt x="1376" y="1000"/>
                </a:lnTo>
                <a:lnTo>
                  <a:pt x="1341" y="1000"/>
                </a:lnTo>
                <a:lnTo>
                  <a:pt x="1356" y="1027"/>
                </a:lnTo>
                <a:lnTo>
                  <a:pt x="1361" y="1081"/>
                </a:lnTo>
                <a:lnTo>
                  <a:pt x="1346" y="1131"/>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59" name="Freeform 132">
            <a:extLst>
              <a:ext uri="{FF2B5EF4-FFF2-40B4-BE49-F238E27FC236}">
                <a16:creationId xmlns:a16="http://schemas.microsoft.com/office/drawing/2014/main" id="{C1442D5F-846D-4D87-AFE5-D2D02266BB0D}"/>
              </a:ext>
            </a:extLst>
          </p:cNvPr>
          <p:cNvSpPr>
            <a:spLocks/>
          </p:cNvSpPr>
          <p:nvPr/>
        </p:nvSpPr>
        <p:spPr bwMode="auto">
          <a:xfrm>
            <a:off x="7811562" y="2534370"/>
            <a:ext cx="307052" cy="187640"/>
          </a:xfrm>
          <a:custGeom>
            <a:avLst/>
            <a:gdLst>
              <a:gd name="T0" fmla="*/ 0 w 475"/>
              <a:gd name="T1" fmla="*/ 0 h 309"/>
              <a:gd name="T2" fmla="*/ 0 w 475"/>
              <a:gd name="T3" fmla="*/ 0 h 309"/>
              <a:gd name="T4" fmla="*/ 0 w 475"/>
              <a:gd name="T5" fmla="*/ 0 h 309"/>
              <a:gd name="T6" fmla="*/ 0 w 475"/>
              <a:gd name="T7" fmla="*/ 0 h 309"/>
              <a:gd name="T8" fmla="*/ 0 w 475"/>
              <a:gd name="T9" fmla="*/ 0 h 309"/>
              <a:gd name="T10" fmla="*/ 0 w 475"/>
              <a:gd name="T11" fmla="*/ 0 h 309"/>
              <a:gd name="T12" fmla="*/ 0 w 475"/>
              <a:gd name="T13" fmla="*/ 0 h 309"/>
              <a:gd name="T14" fmla="*/ 0 w 475"/>
              <a:gd name="T15" fmla="*/ 0 h 309"/>
              <a:gd name="T16" fmla="*/ 0 w 475"/>
              <a:gd name="T17" fmla="*/ 0 h 309"/>
              <a:gd name="T18" fmla="*/ 0 w 475"/>
              <a:gd name="T19" fmla="*/ 0 h 309"/>
              <a:gd name="T20" fmla="*/ 0 w 475"/>
              <a:gd name="T21" fmla="*/ 0 h 309"/>
              <a:gd name="T22" fmla="*/ 0 w 475"/>
              <a:gd name="T23" fmla="*/ 0 h 309"/>
              <a:gd name="T24" fmla="*/ 0 w 475"/>
              <a:gd name="T25" fmla="*/ 0 h 309"/>
              <a:gd name="T26" fmla="*/ 0 w 475"/>
              <a:gd name="T27" fmla="*/ 0 h 309"/>
              <a:gd name="T28" fmla="*/ 0 w 475"/>
              <a:gd name="T29" fmla="*/ 0 h 309"/>
              <a:gd name="T30" fmla="*/ 0 w 475"/>
              <a:gd name="T31" fmla="*/ 0 h 309"/>
              <a:gd name="T32" fmla="*/ 0 w 475"/>
              <a:gd name="T33" fmla="*/ 0 h 309"/>
              <a:gd name="T34" fmla="*/ 0 w 475"/>
              <a:gd name="T35" fmla="*/ 0 h 309"/>
              <a:gd name="T36" fmla="*/ 0 w 475"/>
              <a:gd name="T37" fmla="*/ 0 h 309"/>
              <a:gd name="T38" fmla="*/ 0 w 475"/>
              <a:gd name="T39" fmla="*/ 0 h 309"/>
              <a:gd name="T40" fmla="*/ 0 w 475"/>
              <a:gd name="T41" fmla="*/ 0 h 309"/>
              <a:gd name="T42" fmla="*/ 0 w 475"/>
              <a:gd name="T43" fmla="*/ 0 h 309"/>
              <a:gd name="T44" fmla="*/ 0 w 475"/>
              <a:gd name="T45" fmla="*/ 0 h 309"/>
              <a:gd name="T46" fmla="*/ 0 w 475"/>
              <a:gd name="T47" fmla="*/ 0 h 309"/>
              <a:gd name="T48" fmla="*/ 0 w 475"/>
              <a:gd name="T49" fmla="*/ 0 h 309"/>
              <a:gd name="T50" fmla="*/ 0 w 475"/>
              <a:gd name="T51" fmla="*/ 0 h 309"/>
              <a:gd name="T52" fmla="*/ 0 w 475"/>
              <a:gd name="T53" fmla="*/ 0 h 309"/>
              <a:gd name="T54" fmla="*/ 0 w 475"/>
              <a:gd name="T55" fmla="*/ 0 h 309"/>
              <a:gd name="T56" fmla="*/ 0 w 475"/>
              <a:gd name="T57" fmla="*/ 0 h 309"/>
              <a:gd name="T58" fmla="*/ 0 w 475"/>
              <a:gd name="T59" fmla="*/ 0 h 309"/>
              <a:gd name="T60" fmla="*/ 0 w 475"/>
              <a:gd name="T61" fmla="*/ 0 h 309"/>
              <a:gd name="T62" fmla="*/ 0 w 475"/>
              <a:gd name="T63" fmla="*/ 0 h 309"/>
              <a:gd name="T64" fmla="*/ 0 w 475"/>
              <a:gd name="T65" fmla="*/ 0 h 309"/>
              <a:gd name="T66" fmla="*/ 0 w 475"/>
              <a:gd name="T67" fmla="*/ 0 h 309"/>
              <a:gd name="T68" fmla="*/ 0 w 475"/>
              <a:gd name="T69" fmla="*/ 0 h 309"/>
              <a:gd name="T70" fmla="*/ 0 w 475"/>
              <a:gd name="T71" fmla="*/ 0 h 309"/>
              <a:gd name="T72" fmla="*/ 0 w 475"/>
              <a:gd name="T73" fmla="*/ 0 h 309"/>
              <a:gd name="T74" fmla="*/ 0 w 475"/>
              <a:gd name="T75" fmla="*/ 0 h 309"/>
              <a:gd name="T76" fmla="*/ 0 w 475"/>
              <a:gd name="T77" fmla="*/ 0 h 309"/>
              <a:gd name="T78" fmla="*/ 0 w 475"/>
              <a:gd name="T79" fmla="*/ 0 h 309"/>
              <a:gd name="T80" fmla="*/ 0 w 475"/>
              <a:gd name="T81" fmla="*/ 0 h 3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5"/>
              <a:gd name="T124" fmla="*/ 0 h 309"/>
              <a:gd name="T125" fmla="*/ 475 w 475"/>
              <a:gd name="T126" fmla="*/ 309 h 3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5" h="309">
                <a:moveTo>
                  <a:pt x="84" y="71"/>
                </a:moveTo>
                <a:lnTo>
                  <a:pt x="152" y="58"/>
                </a:lnTo>
                <a:lnTo>
                  <a:pt x="182" y="44"/>
                </a:lnTo>
                <a:lnTo>
                  <a:pt x="204" y="30"/>
                </a:lnTo>
                <a:lnTo>
                  <a:pt x="298" y="14"/>
                </a:lnTo>
                <a:lnTo>
                  <a:pt x="393" y="0"/>
                </a:lnTo>
                <a:lnTo>
                  <a:pt x="413" y="7"/>
                </a:lnTo>
                <a:lnTo>
                  <a:pt x="411" y="19"/>
                </a:lnTo>
                <a:lnTo>
                  <a:pt x="401" y="24"/>
                </a:lnTo>
                <a:lnTo>
                  <a:pt x="407" y="36"/>
                </a:lnTo>
                <a:lnTo>
                  <a:pt x="420" y="39"/>
                </a:lnTo>
                <a:lnTo>
                  <a:pt x="444" y="36"/>
                </a:lnTo>
                <a:lnTo>
                  <a:pt x="462" y="41"/>
                </a:lnTo>
                <a:lnTo>
                  <a:pt x="475" y="55"/>
                </a:lnTo>
                <a:lnTo>
                  <a:pt x="462" y="65"/>
                </a:lnTo>
                <a:lnTo>
                  <a:pt x="452" y="83"/>
                </a:lnTo>
                <a:lnTo>
                  <a:pt x="422" y="107"/>
                </a:lnTo>
                <a:lnTo>
                  <a:pt x="400" y="111"/>
                </a:lnTo>
                <a:lnTo>
                  <a:pt x="345" y="105"/>
                </a:lnTo>
                <a:lnTo>
                  <a:pt x="327" y="113"/>
                </a:lnTo>
                <a:lnTo>
                  <a:pt x="322" y="150"/>
                </a:lnTo>
                <a:lnTo>
                  <a:pt x="319" y="166"/>
                </a:lnTo>
                <a:lnTo>
                  <a:pt x="306" y="173"/>
                </a:lnTo>
                <a:lnTo>
                  <a:pt x="274" y="179"/>
                </a:lnTo>
                <a:lnTo>
                  <a:pt x="232" y="187"/>
                </a:lnTo>
                <a:lnTo>
                  <a:pt x="218" y="203"/>
                </a:lnTo>
                <a:lnTo>
                  <a:pt x="214" y="231"/>
                </a:lnTo>
                <a:lnTo>
                  <a:pt x="207" y="267"/>
                </a:lnTo>
                <a:lnTo>
                  <a:pt x="187" y="288"/>
                </a:lnTo>
                <a:lnTo>
                  <a:pt x="152" y="309"/>
                </a:lnTo>
                <a:lnTo>
                  <a:pt x="149" y="285"/>
                </a:lnTo>
                <a:lnTo>
                  <a:pt x="134" y="273"/>
                </a:lnTo>
                <a:lnTo>
                  <a:pt x="121" y="228"/>
                </a:lnTo>
                <a:lnTo>
                  <a:pt x="104" y="209"/>
                </a:lnTo>
                <a:lnTo>
                  <a:pt x="63" y="196"/>
                </a:lnTo>
                <a:lnTo>
                  <a:pt x="5" y="191"/>
                </a:lnTo>
                <a:lnTo>
                  <a:pt x="0" y="144"/>
                </a:lnTo>
                <a:lnTo>
                  <a:pt x="16" y="116"/>
                </a:lnTo>
                <a:lnTo>
                  <a:pt x="41" y="102"/>
                </a:lnTo>
                <a:lnTo>
                  <a:pt x="77" y="87"/>
                </a:lnTo>
                <a:lnTo>
                  <a:pt x="84" y="71"/>
                </a:lnTo>
              </a:path>
            </a:pathLst>
          </a:custGeom>
          <a:solidFill>
            <a:srgbClr val="C00000"/>
          </a:solidFill>
          <a:ln w="12700">
            <a:solidFill>
              <a:schemeClr val="tx1"/>
            </a:solidFill>
            <a:round/>
            <a:headEnd/>
            <a:tailEnd/>
          </a:ln>
        </p:spPr>
        <p:txBody>
          <a:bodyPr/>
          <a:lstStyle/>
          <a:p>
            <a:endParaRPr lang="es-ES" dirty="0">
              <a:solidFill>
                <a:srgbClr val="000000"/>
              </a:solidFill>
            </a:endParaRPr>
          </a:p>
        </p:txBody>
      </p:sp>
      <p:sp>
        <p:nvSpPr>
          <p:cNvPr id="160" name="Freeform 133">
            <a:extLst>
              <a:ext uri="{FF2B5EF4-FFF2-40B4-BE49-F238E27FC236}">
                <a16:creationId xmlns:a16="http://schemas.microsoft.com/office/drawing/2014/main" id="{8970B899-4C87-4CC4-BA0B-A7A04ED97CDC}"/>
              </a:ext>
            </a:extLst>
          </p:cNvPr>
          <p:cNvSpPr>
            <a:spLocks/>
          </p:cNvSpPr>
          <p:nvPr/>
        </p:nvSpPr>
        <p:spPr bwMode="auto">
          <a:xfrm>
            <a:off x="7905887" y="2566654"/>
            <a:ext cx="220756" cy="240098"/>
          </a:xfrm>
          <a:custGeom>
            <a:avLst/>
            <a:gdLst>
              <a:gd name="T0" fmla="*/ 0 w 340"/>
              <a:gd name="T1" fmla="*/ 0 h 399"/>
              <a:gd name="T2" fmla="*/ 0 w 340"/>
              <a:gd name="T3" fmla="*/ 0 h 399"/>
              <a:gd name="T4" fmla="*/ 0 w 340"/>
              <a:gd name="T5" fmla="*/ 0 h 399"/>
              <a:gd name="T6" fmla="*/ 0 w 340"/>
              <a:gd name="T7" fmla="*/ 0 h 399"/>
              <a:gd name="T8" fmla="*/ 0 w 340"/>
              <a:gd name="T9" fmla="*/ 0 h 399"/>
              <a:gd name="T10" fmla="*/ 0 w 340"/>
              <a:gd name="T11" fmla="*/ 0 h 399"/>
              <a:gd name="T12" fmla="*/ 0 w 340"/>
              <a:gd name="T13" fmla="*/ 0 h 399"/>
              <a:gd name="T14" fmla="*/ 0 w 340"/>
              <a:gd name="T15" fmla="*/ 0 h 399"/>
              <a:gd name="T16" fmla="*/ 0 w 340"/>
              <a:gd name="T17" fmla="*/ 0 h 399"/>
              <a:gd name="T18" fmla="*/ 0 w 340"/>
              <a:gd name="T19" fmla="*/ 0 h 399"/>
              <a:gd name="T20" fmla="*/ 0 w 340"/>
              <a:gd name="T21" fmla="*/ 0 h 399"/>
              <a:gd name="T22" fmla="*/ 0 w 340"/>
              <a:gd name="T23" fmla="*/ 0 h 399"/>
              <a:gd name="T24" fmla="*/ 0 w 340"/>
              <a:gd name="T25" fmla="*/ 0 h 399"/>
              <a:gd name="T26" fmla="*/ 0 w 340"/>
              <a:gd name="T27" fmla="*/ 0 h 399"/>
              <a:gd name="T28" fmla="*/ 0 w 340"/>
              <a:gd name="T29" fmla="*/ 0 h 399"/>
              <a:gd name="T30" fmla="*/ 0 w 340"/>
              <a:gd name="T31" fmla="*/ 0 h 399"/>
              <a:gd name="T32" fmla="*/ 0 w 340"/>
              <a:gd name="T33" fmla="*/ 0 h 399"/>
              <a:gd name="T34" fmla="*/ 0 w 340"/>
              <a:gd name="T35" fmla="*/ 0 h 399"/>
              <a:gd name="T36" fmla="*/ 0 w 340"/>
              <a:gd name="T37" fmla="*/ 0 h 399"/>
              <a:gd name="T38" fmla="*/ 0 w 340"/>
              <a:gd name="T39" fmla="*/ 0 h 399"/>
              <a:gd name="T40" fmla="*/ 0 w 340"/>
              <a:gd name="T41" fmla="*/ 0 h 399"/>
              <a:gd name="T42" fmla="*/ 0 w 340"/>
              <a:gd name="T43" fmla="*/ 0 h 399"/>
              <a:gd name="T44" fmla="*/ 0 w 340"/>
              <a:gd name="T45" fmla="*/ 0 h 399"/>
              <a:gd name="T46" fmla="*/ 0 w 340"/>
              <a:gd name="T47" fmla="*/ 0 h 399"/>
              <a:gd name="T48" fmla="*/ 0 w 340"/>
              <a:gd name="T49" fmla="*/ 0 h 399"/>
              <a:gd name="T50" fmla="*/ 0 w 340"/>
              <a:gd name="T51" fmla="*/ 0 h 399"/>
              <a:gd name="T52" fmla="*/ 0 w 340"/>
              <a:gd name="T53" fmla="*/ 0 h 399"/>
              <a:gd name="T54" fmla="*/ 0 w 340"/>
              <a:gd name="T55" fmla="*/ 0 h 399"/>
              <a:gd name="T56" fmla="*/ 0 w 340"/>
              <a:gd name="T57" fmla="*/ 0 h 399"/>
              <a:gd name="T58" fmla="*/ 0 w 340"/>
              <a:gd name="T59" fmla="*/ 0 h 399"/>
              <a:gd name="T60" fmla="*/ 0 w 340"/>
              <a:gd name="T61" fmla="*/ 0 h 399"/>
              <a:gd name="T62" fmla="*/ 0 w 340"/>
              <a:gd name="T63" fmla="*/ 0 h 399"/>
              <a:gd name="T64" fmla="*/ 0 w 340"/>
              <a:gd name="T65" fmla="*/ 0 h 399"/>
              <a:gd name="T66" fmla="*/ 0 w 340"/>
              <a:gd name="T67" fmla="*/ 0 h 399"/>
              <a:gd name="T68" fmla="*/ 0 w 340"/>
              <a:gd name="T69" fmla="*/ 0 h 399"/>
              <a:gd name="T70" fmla="*/ 0 w 340"/>
              <a:gd name="T71" fmla="*/ 0 h 399"/>
              <a:gd name="T72" fmla="*/ 0 w 340"/>
              <a:gd name="T73" fmla="*/ 0 h 399"/>
              <a:gd name="T74" fmla="*/ 0 w 340"/>
              <a:gd name="T75" fmla="*/ 0 h 399"/>
              <a:gd name="T76" fmla="*/ 0 w 340"/>
              <a:gd name="T77" fmla="*/ 0 h 399"/>
              <a:gd name="T78" fmla="*/ 0 w 340"/>
              <a:gd name="T79" fmla="*/ 0 h 399"/>
              <a:gd name="T80" fmla="*/ 0 w 340"/>
              <a:gd name="T81" fmla="*/ 0 h 399"/>
              <a:gd name="T82" fmla="*/ 0 w 340"/>
              <a:gd name="T83" fmla="*/ 0 h 399"/>
              <a:gd name="T84" fmla="*/ 0 w 340"/>
              <a:gd name="T85" fmla="*/ 0 h 399"/>
              <a:gd name="T86" fmla="*/ 0 w 340"/>
              <a:gd name="T87" fmla="*/ 0 h 3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399"/>
              <a:gd name="T134" fmla="*/ 340 w 340"/>
              <a:gd name="T135" fmla="*/ 399 h 3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399">
                <a:moveTo>
                  <a:pt x="319" y="378"/>
                </a:moveTo>
                <a:lnTo>
                  <a:pt x="320" y="335"/>
                </a:lnTo>
                <a:lnTo>
                  <a:pt x="309" y="309"/>
                </a:lnTo>
                <a:lnTo>
                  <a:pt x="310" y="283"/>
                </a:lnTo>
                <a:lnTo>
                  <a:pt x="317" y="272"/>
                </a:lnTo>
                <a:lnTo>
                  <a:pt x="330" y="260"/>
                </a:lnTo>
                <a:lnTo>
                  <a:pt x="338" y="240"/>
                </a:lnTo>
                <a:lnTo>
                  <a:pt x="328" y="211"/>
                </a:lnTo>
                <a:lnTo>
                  <a:pt x="323" y="167"/>
                </a:lnTo>
                <a:lnTo>
                  <a:pt x="327" y="118"/>
                </a:lnTo>
                <a:lnTo>
                  <a:pt x="338" y="84"/>
                </a:lnTo>
                <a:lnTo>
                  <a:pt x="339" y="51"/>
                </a:lnTo>
                <a:lnTo>
                  <a:pt x="340" y="20"/>
                </a:lnTo>
                <a:lnTo>
                  <a:pt x="326" y="0"/>
                </a:lnTo>
                <a:lnTo>
                  <a:pt x="314" y="10"/>
                </a:lnTo>
                <a:lnTo>
                  <a:pt x="304" y="29"/>
                </a:lnTo>
                <a:lnTo>
                  <a:pt x="274" y="53"/>
                </a:lnTo>
                <a:lnTo>
                  <a:pt x="252" y="57"/>
                </a:lnTo>
                <a:lnTo>
                  <a:pt x="198" y="49"/>
                </a:lnTo>
                <a:lnTo>
                  <a:pt x="179" y="59"/>
                </a:lnTo>
                <a:lnTo>
                  <a:pt x="174" y="96"/>
                </a:lnTo>
                <a:lnTo>
                  <a:pt x="171" y="112"/>
                </a:lnTo>
                <a:lnTo>
                  <a:pt x="158" y="119"/>
                </a:lnTo>
                <a:lnTo>
                  <a:pt x="126" y="123"/>
                </a:lnTo>
                <a:lnTo>
                  <a:pt x="84" y="132"/>
                </a:lnTo>
                <a:lnTo>
                  <a:pt x="70" y="149"/>
                </a:lnTo>
                <a:lnTo>
                  <a:pt x="66" y="175"/>
                </a:lnTo>
                <a:lnTo>
                  <a:pt x="58" y="213"/>
                </a:lnTo>
                <a:lnTo>
                  <a:pt x="39" y="233"/>
                </a:lnTo>
                <a:lnTo>
                  <a:pt x="4" y="254"/>
                </a:lnTo>
                <a:lnTo>
                  <a:pt x="0" y="260"/>
                </a:lnTo>
                <a:lnTo>
                  <a:pt x="3" y="274"/>
                </a:lnTo>
                <a:lnTo>
                  <a:pt x="15" y="284"/>
                </a:lnTo>
                <a:lnTo>
                  <a:pt x="81" y="326"/>
                </a:lnTo>
                <a:lnTo>
                  <a:pt x="105" y="349"/>
                </a:lnTo>
                <a:lnTo>
                  <a:pt x="142" y="372"/>
                </a:lnTo>
                <a:lnTo>
                  <a:pt x="164" y="399"/>
                </a:lnTo>
                <a:lnTo>
                  <a:pt x="206" y="379"/>
                </a:lnTo>
                <a:lnTo>
                  <a:pt x="222" y="366"/>
                </a:lnTo>
                <a:lnTo>
                  <a:pt x="240" y="359"/>
                </a:lnTo>
                <a:lnTo>
                  <a:pt x="261" y="365"/>
                </a:lnTo>
                <a:lnTo>
                  <a:pt x="276" y="377"/>
                </a:lnTo>
                <a:lnTo>
                  <a:pt x="292" y="380"/>
                </a:lnTo>
                <a:lnTo>
                  <a:pt x="319" y="378"/>
                </a:lnTo>
              </a:path>
            </a:pathLst>
          </a:custGeom>
          <a:solidFill>
            <a:srgbClr val="C00000"/>
          </a:solidFill>
          <a:ln w="12700">
            <a:solidFill>
              <a:schemeClr val="tx1"/>
            </a:solidFill>
            <a:round/>
            <a:headEnd/>
            <a:tailEnd/>
          </a:ln>
        </p:spPr>
        <p:txBody>
          <a:bodyPr/>
          <a:lstStyle/>
          <a:p>
            <a:endParaRPr lang="es-ES" dirty="0">
              <a:solidFill>
                <a:srgbClr val="C00000"/>
              </a:solidFill>
            </a:endParaRPr>
          </a:p>
        </p:txBody>
      </p:sp>
      <p:sp>
        <p:nvSpPr>
          <p:cNvPr id="161" name="Freeform 134">
            <a:extLst>
              <a:ext uri="{FF2B5EF4-FFF2-40B4-BE49-F238E27FC236}">
                <a16:creationId xmlns:a16="http://schemas.microsoft.com/office/drawing/2014/main" id="{5684B750-779E-41E7-A20D-B111168D5EAB}"/>
              </a:ext>
            </a:extLst>
          </p:cNvPr>
          <p:cNvSpPr>
            <a:spLocks/>
          </p:cNvSpPr>
          <p:nvPr/>
        </p:nvSpPr>
        <p:spPr bwMode="auto">
          <a:xfrm>
            <a:off x="9545498" y="2806751"/>
            <a:ext cx="303038" cy="470108"/>
          </a:xfrm>
          <a:custGeom>
            <a:avLst/>
            <a:gdLst>
              <a:gd name="T0" fmla="*/ 0 w 473"/>
              <a:gd name="T1" fmla="*/ 0 h 775"/>
              <a:gd name="T2" fmla="*/ 0 w 473"/>
              <a:gd name="T3" fmla="*/ 0 h 775"/>
              <a:gd name="T4" fmla="*/ 0 w 473"/>
              <a:gd name="T5" fmla="*/ 0 h 775"/>
              <a:gd name="T6" fmla="*/ 0 w 473"/>
              <a:gd name="T7" fmla="*/ 0 h 775"/>
              <a:gd name="T8" fmla="*/ 0 w 473"/>
              <a:gd name="T9" fmla="*/ 0 h 775"/>
              <a:gd name="T10" fmla="*/ 0 w 473"/>
              <a:gd name="T11" fmla="*/ 0 h 775"/>
              <a:gd name="T12" fmla="*/ 0 w 473"/>
              <a:gd name="T13" fmla="*/ 0 h 775"/>
              <a:gd name="T14" fmla="*/ 0 w 473"/>
              <a:gd name="T15" fmla="*/ 0 h 775"/>
              <a:gd name="T16" fmla="*/ 0 w 473"/>
              <a:gd name="T17" fmla="*/ 0 h 775"/>
              <a:gd name="T18" fmla="*/ 0 w 473"/>
              <a:gd name="T19" fmla="*/ 0 h 775"/>
              <a:gd name="T20" fmla="*/ 0 w 473"/>
              <a:gd name="T21" fmla="*/ 0 h 775"/>
              <a:gd name="T22" fmla="*/ 0 w 473"/>
              <a:gd name="T23" fmla="*/ 0 h 775"/>
              <a:gd name="T24" fmla="*/ 0 w 473"/>
              <a:gd name="T25" fmla="*/ 0 h 775"/>
              <a:gd name="T26" fmla="*/ 0 w 473"/>
              <a:gd name="T27" fmla="*/ 0 h 775"/>
              <a:gd name="T28" fmla="*/ 0 w 473"/>
              <a:gd name="T29" fmla="*/ 0 h 775"/>
              <a:gd name="T30" fmla="*/ 0 w 473"/>
              <a:gd name="T31" fmla="*/ 0 h 775"/>
              <a:gd name="T32" fmla="*/ 0 w 473"/>
              <a:gd name="T33" fmla="*/ 0 h 775"/>
              <a:gd name="T34" fmla="*/ 0 w 473"/>
              <a:gd name="T35" fmla="*/ 0 h 775"/>
              <a:gd name="T36" fmla="*/ 0 w 473"/>
              <a:gd name="T37" fmla="*/ 0 h 775"/>
              <a:gd name="T38" fmla="*/ 0 w 473"/>
              <a:gd name="T39" fmla="*/ 0 h 775"/>
              <a:gd name="T40" fmla="*/ 0 w 473"/>
              <a:gd name="T41" fmla="*/ 0 h 775"/>
              <a:gd name="T42" fmla="*/ 0 w 473"/>
              <a:gd name="T43" fmla="*/ 0 h 775"/>
              <a:gd name="T44" fmla="*/ 0 w 473"/>
              <a:gd name="T45" fmla="*/ 0 h 775"/>
              <a:gd name="T46" fmla="*/ 0 w 473"/>
              <a:gd name="T47" fmla="*/ 0 h 775"/>
              <a:gd name="T48" fmla="*/ 0 w 473"/>
              <a:gd name="T49" fmla="*/ 0 h 775"/>
              <a:gd name="T50" fmla="*/ 0 w 473"/>
              <a:gd name="T51" fmla="*/ 0 h 775"/>
              <a:gd name="T52" fmla="*/ 0 w 473"/>
              <a:gd name="T53" fmla="*/ 0 h 775"/>
              <a:gd name="T54" fmla="*/ 0 w 473"/>
              <a:gd name="T55" fmla="*/ 0 h 775"/>
              <a:gd name="T56" fmla="*/ 0 w 473"/>
              <a:gd name="T57" fmla="*/ 0 h 775"/>
              <a:gd name="T58" fmla="*/ 0 w 473"/>
              <a:gd name="T59" fmla="*/ 0 h 775"/>
              <a:gd name="T60" fmla="*/ 0 w 473"/>
              <a:gd name="T61" fmla="*/ 0 h 775"/>
              <a:gd name="T62" fmla="*/ 0 w 473"/>
              <a:gd name="T63" fmla="*/ 0 h 775"/>
              <a:gd name="T64" fmla="*/ 0 w 473"/>
              <a:gd name="T65" fmla="*/ 0 h 775"/>
              <a:gd name="T66" fmla="*/ 0 w 473"/>
              <a:gd name="T67" fmla="*/ 0 h 775"/>
              <a:gd name="T68" fmla="*/ 0 w 473"/>
              <a:gd name="T69" fmla="*/ 0 h 775"/>
              <a:gd name="T70" fmla="*/ 0 w 473"/>
              <a:gd name="T71" fmla="*/ 0 h 775"/>
              <a:gd name="T72" fmla="*/ 0 w 473"/>
              <a:gd name="T73" fmla="*/ 0 h 775"/>
              <a:gd name="T74" fmla="*/ 0 w 473"/>
              <a:gd name="T75" fmla="*/ 0 h 775"/>
              <a:gd name="T76" fmla="*/ 0 w 473"/>
              <a:gd name="T77" fmla="*/ 0 h 775"/>
              <a:gd name="T78" fmla="*/ 0 w 473"/>
              <a:gd name="T79" fmla="*/ 0 h 775"/>
              <a:gd name="T80" fmla="*/ 0 w 473"/>
              <a:gd name="T81" fmla="*/ 0 h 775"/>
              <a:gd name="T82" fmla="*/ 0 w 473"/>
              <a:gd name="T83" fmla="*/ 0 h 775"/>
              <a:gd name="T84" fmla="*/ 0 w 473"/>
              <a:gd name="T85" fmla="*/ 0 h 775"/>
              <a:gd name="T86" fmla="*/ 0 w 473"/>
              <a:gd name="T87" fmla="*/ 0 h 775"/>
              <a:gd name="T88" fmla="*/ 0 w 473"/>
              <a:gd name="T89" fmla="*/ 0 h 775"/>
              <a:gd name="T90" fmla="*/ 0 w 473"/>
              <a:gd name="T91" fmla="*/ 0 h 775"/>
              <a:gd name="T92" fmla="*/ 0 w 473"/>
              <a:gd name="T93" fmla="*/ 0 h 775"/>
              <a:gd name="T94" fmla="*/ 0 w 473"/>
              <a:gd name="T95" fmla="*/ 0 h 775"/>
              <a:gd name="T96" fmla="*/ 0 w 473"/>
              <a:gd name="T97" fmla="*/ 0 h 775"/>
              <a:gd name="T98" fmla="*/ 0 w 473"/>
              <a:gd name="T99" fmla="*/ 0 h 775"/>
              <a:gd name="T100" fmla="*/ 0 w 473"/>
              <a:gd name="T101" fmla="*/ 0 h 775"/>
              <a:gd name="T102" fmla="*/ 0 w 473"/>
              <a:gd name="T103" fmla="*/ 0 h 775"/>
              <a:gd name="T104" fmla="*/ 0 w 473"/>
              <a:gd name="T105" fmla="*/ 0 h 775"/>
              <a:gd name="T106" fmla="*/ 0 w 473"/>
              <a:gd name="T107" fmla="*/ 0 h 775"/>
              <a:gd name="T108" fmla="*/ 0 w 473"/>
              <a:gd name="T109" fmla="*/ 0 h 775"/>
              <a:gd name="T110" fmla="*/ 0 w 473"/>
              <a:gd name="T111" fmla="*/ 0 h 775"/>
              <a:gd name="T112" fmla="*/ 0 w 473"/>
              <a:gd name="T113" fmla="*/ 0 h 775"/>
              <a:gd name="T114" fmla="*/ 0 w 473"/>
              <a:gd name="T115" fmla="*/ 0 h 775"/>
              <a:gd name="T116" fmla="*/ 0 w 473"/>
              <a:gd name="T117" fmla="*/ 0 h 775"/>
              <a:gd name="T118" fmla="*/ 0 w 473"/>
              <a:gd name="T119" fmla="*/ 0 h 775"/>
              <a:gd name="T120" fmla="*/ 0 w 473"/>
              <a:gd name="T121" fmla="*/ 0 h 7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3"/>
              <a:gd name="T184" fmla="*/ 0 h 775"/>
              <a:gd name="T185" fmla="*/ 473 w 473"/>
              <a:gd name="T186" fmla="*/ 775 h 7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3" h="775">
                <a:moveTo>
                  <a:pt x="116" y="0"/>
                </a:moveTo>
                <a:lnTo>
                  <a:pt x="181" y="3"/>
                </a:lnTo>
                <a:lnTo>
                  <a:pt x="201" y="7"/>
                </a:lnTo>
                <a:lnTo>
                  <a:pt x="229" y="15"/>
                </a:lnTo>
                <a:lnTo>
                  <a:pt x="240" y="26"/>
                </a:lnTo>
                <a:lnTo>
                  <a:pt x="286" y="89"/>
                </a:lnTo>
                <a:lnTo>
                  <a:pt x="305" y="109"/>
                </a:lnTo>
                <a:lnTo>
                  <a:pt x="328" y="131"/>
                </a:lnTo>
                <a:lnTo>
                  <a:pt x="341" y="155"/>
                </a:lnTo>
                <a:lnTo>
                  <a:pt x="352" y="183"/>
                </a:lnTo>
                <a:lnTo>
                  <a:pt x="372" y="209"/>
                </a:lnTo>
                <a:lnTo>
                  <a:pt x="379" y="217"/>
                </a:lnTo>
                <a:lnTo>
                  <a:pt x="392" y="228"/>
                </a:lnTo>
                <a:lnTo>
                  <a:pt x="415" y="244"/>
                </a:lnTo>
                <a:lnTo>
                  <a:pt x="402" y="251"/>
                </a:lnTo>
                <a:lnTo>
                  <a:pt x="387" y="313"/>
                </a:lnTo>
                <a:lnTo>
                  <a:pt x="379" y="338"/>
                </a:lnTo>
                <a:lnTo>
                  <a:pt x="361" y="357"/>
                </a:lnTo>
                <a:lnTo>
                  <a:pt x="344" y="368"/>
                </a:lnTo>
                <a:lnTo>
                  <a:pt x="325" y="371"/>
                </a:lnTo>
                <a:lnTo>
                  <a:pt x="314" y="391"/>
                </a:lnTo>
                <a:lnTo>
                  <a:pt x="325" y="415"/>
                </a:lnTo>
                <a:lnTo>
                  <a:pt x="334" y="442"/>
                </a:lnTo>
                <a:lnTo>
                  <a:pt x="334" y="481"/>
                </a:lnTo>
                <a:lnTo>
                  <a:pt x="364" y="523"/>
                </a:lnTo>
                <a:lnTo>
                  <a:pt x="410" y="559"/>
                </a:lnTo>
                <a:lnTo>
                  <a:pt x="435" y="593"/>
                </a:lnTo>
                <a:lnTo>
                  <a:pt x="442" y="640"/>
                </a:lnTo>
                <a:lnTo>
                  <a:pt x="473" y="659"/>
                </a:lnTo>
                <a:lnTo>
                  <a:pt x="406" y="698"/>
                </a:lnTo>
                <a:lnTo>
                  <a:pt x="352" y="757"/>
                </a:lnTo>
                <a:lnTo>
                  <a:pt x="321" y="775"/>
                </a:lnTo>
                <a:lnTo>
                  <a:pt x="255" y="775"/>
                </a:lnTo>
                <a:lnTo>
                  <a:pt x="197" y="760"/>
                </a:lnTo>
                <a:lnTo>
                  <a:pt x="178" y="732"/>
                </a:lnTo>
                <a:lnTo>
                  <a:pt x="159" y="663"/>
                </a:lnTo>
                <a:lnTo>
                  <a:pt x="143" y="627"/>
                </a:lnTo>
                <a:lnTo>
                  <a:pt x="120" y="608"/>
                </a:lnTo>
                <a:lnTo>
                  <a:pt x="123" y="582"/>
                </a:lnTo>
                <a:lnTo>
                  <a:pt x="138" y="542"/>
                </a:lnTo>
                <a:lnTo>
                  <a:pt x="146" y="496"/>
                </a:lnTo>
                <a:lnTo>
                  <a:pt x="131" y="450"/>
                </a:lnTo>
                <a:lnTo>
                  <a:pt x="128" y="407"/>
                </a:lnTo>
                <a:lnTo>
                  <a:pt x="108" y="380"/>
                </a:lnTo>
                <a:lnTo>
                  <a:pt x="77" y="380"/>
                </a:lnTo>
                <a:lnTo>
                  <a:pt x="42" y="361"/>
                </a:lnTo>
                <a:lnTo>
                  <a:pt x="23" y="302"/>
                </a:lnTo>
                <a:lnTo>
                  <a:pt x="26" y="260"/>
                </a:lnTo>
                <a:lnTo>
                  <a:pt x="19" y="228"/>
                </a:lnTo>
                <a:lnTo>
                  <a:pt x="0" y="209"/>
                </a:lnTo>
                <a:lnTo>
                  <a:pt x="19" y="190"/>
                </a:lnTo>
                <a:lnTo>
                  <a:pt x="77" y="186"/>
                </a:lnTo>
                <a:lnTo>
                  <a:pt x="97" y="166"/>
                </a:lnTo>
                <a:lnTo>
                  <a:pt x="39" y="150"/>
                </a:lnTo>
                <a:lnTo>
                  <a:pt x="26" y="117"/>
                </a:lnTo>
                <a:lnTo>
                  <a:pt x="34" y="92"/>
                </a:lnTo>
                <a:lnTo>
                  <a:pt x="62" y="81"/>
                </a:lnTo>
                <a:lnTo>
                  <a:pt x="92" y="73"/>
                </a:lnTo>
                <a:lnTo>
                  <a:pt x="108" y="59"/>
                </a:lnTo>
                <a:lnTo>
                  <a:pt x="112" y="15"/>
                </a:lnTo>
                <a:lnTo>
                  <a:pt x="116" y="0"/>
                </a:lnTo>
              </a:path>
            </a:pathLst>
          </a:custGeom>
          <a:solidFill>
            <a:srgbClr val="C00000"/>
          </a:solidFill>
          <a:ln w="12700">
            <a:solidFill>
              <a:schemeClr val="tx1"/>
            </a:solidFill>
            <a:round/>
            <a:headEnd/>
            <a:tailEnd/>
          </a:ln>
        </p:spPr>
        <p:txBody>
          <a:bodyPr/>
          <a:lstStyle/>
          <a:p>
            <a:endParaRPr lang="es-ES" dirty="0">
              <a:solidFill>
                <a:srgbClr val="C00000"/>
              </a:solidFill>
            </a:endParaRPr>
          </a:p>
        </p:txBody>
      </p:sp>
      <p:grpSp>
        <p:nvGrpSpPr>
          <p:cNvPr id="162" name="Group 163">
            <a:extLst>
              <a:ext uri="{FF2B5EF4-FFF2-40B4-BE49-F238E27FC236}">
                <a16:creationId xmlns:a16="http://schemas.microsoft.com/office/drawing/2014/main" id="{FC7AD24C-EC9E-40F0-A485-0D49A48CAE57}"/>
              </a:ext>
            </a:extLst>
          </p:cNvPr>
          <p:cNvGrpSpPr>
            <a:grpSpLocks/>
          </p:cNvGrpSpPr>
          <p:nvPr/>
        </p:nvGrpSpPr>
        <p:grpSpPr bwMode="auto">
          <a:xfrm>
            <a:off x="8164772" y="2625166"/>
            <a:ext cx="3233066" cy="2697568"/>
            <a:chOff x="1652" y="2093"/>
            <a:chExt cx="1611" cy="1337"/>
          </a:xfrm>
          <a:solidFill>
            <a:schemeClr val="bg1">
              <a:lumMod val="85000"/>
            </a:schemeClr>
          </a:solidFill>
        </p:grpSpPr>
        <p:sp>
          <p:nvSpPr>
            <p:cNvPr id="163" name="Freeform 137">
              <a:extLst>
                <a:ext uri="{FF2B5EF4-FFF2-40B4-BE49-F238E27FC236}">
                  <a16:creationId xmlns:a16="http://schemas.microsoft.com/office/drawing/2014/main" id="{978ABBA6-8A1D-45C4-8481-658E5EB663D4}"/>
                </a:ext>
              </a:extLst>
            </p:cNvPr>
            <p:cNvSpPr>
              <a:spLocks/>
            </p:cNvSpPr>
            <p:nvPr/>
          </p:nvSpPr>
          <p:spPr bwMode="auto">
            <a:xfrm>
              <a:off x="1652" y="2201"/>
              <a:ext cx="165" cy="60"/>
            </a:xfrm>
            <a:custGeom>
              <a:avLst/>
              <a:gdLst>
                <a:gd name="T0" fmla="*/ 0 w 514"/>
                <a:gd name="T1" fmla="*/ 0 h 200"/>
                <a:gd name="T2" fmla="*/ 0 w 514"/>
                <a:gd name="T3" fmla="*/ 0 h 200"/>
                <a:gd name="T4" fmla="*/ 0 w 514"/>
                <a:gd name="T5" fmla="*/ 0 h 200"/>
                <a:gd name="T6" fmla="*/ 0 w 514"/>
                <a:gd name="T7" fmla="*/ 0 h 200"/>
                <a:gd name="T8" fmla="*/ 0 w 514"/>
                <a:gd name="T9" fmla="*/ 0 h 200"/>
                <a:gd name="T10" fmla="*/ 0 w 514"/>
                <a:gd name="T11" fmla="*/ 0 h 200"/>
                <a:gd name="T12" fmla="*/ 0 w 514"/>
                <a:gd name="T13" fmla="*/ 0 h 200"/>
                <a:gd name="T14" fmla="*/ 0 w 514"/>
                <a:gd name="T15" fmla="*/ 0 h 200"/>
                <a:gd name="T16" fmla="*/ 0 w 514"/>
                <a:gd name="T17" fmla="*/ 0 h 200"/>
                <a:gd name="T18" fmla="*/ 0 w 514"/>
                <a:gd name="T19" fmla="*/ 0 h 200"/>
                <a:gd name="T20" fmla="*/ 0 w 514"/>
                <a:gd name="T21" fmla="*/ 0 h 200"/>
                <a:gd name="T22" fmla="*/ 0 w 514"/>
                <a:gd name="T23" fmla="*/ 0 h 200"/>
                <a:gd name="T24" fmla="*/ 0 w 514"/>
                <a:gd name="T25" fmla="*/ 0 h 200"/>
                <a:gd name="T26" fmla="*/ 0 w 514"/>
                <a:gd name="T27" fmla="*/ 0 h 200"/>
                <a:gd name="T28" fmla="*/ 0 w 514"/>
                <a:gd name="T29" fmla="*/ 0 h 200"/>
                <a:gd name="T30" fmla="*/ 0 w 514"/>
                <a:gd name="T31" fmla="*/ 0 h 200"/>
                <a:gd name="T32" fmla="*/ 0 w 514"/>
                <a:gd name="T33" fmla="*/ 0 h 200"/>
                <a:gd name="T34" fmla="*/ 0 w 514"/>
                <a:gd name="T35" fmla="*/ 0 h 200"/>
                <a:gd name="T36" fmla="*/ 0 w 514"/>
                <a:gd name="T37" fmla="*/ 0 h 200"/>
                <a:gd name="T38" fmla="*/ 0 w 514"/>
                <a:gd name="T39" fmla="*/ 0 h 200"/>
                <a:gd name="T40" fmla="*/ 0 w 514"/>
                <a:gd name="T41" fmla="*/ 0 h 200"/>
                <a:gd name="T42" fmla="*/ 0 w 514"/>
                <a:gd name="T43" fmla="*/ 0 h 200"/>
                <a:gd name="T44" fmla="*/ 0 w 514"/>
                <a:gd name="T45" fmla="*/ 0 h 200"/>
                <a:gd name="T46" fmla="*/ 0 w 514"/>
                <a:gd name="T47" fmla="*/ 0 h 200"/>
                <a:gd name="T48" fmla="*/ 0 w 514"/>
                <a:gd name="T49" fmla="*/ 0 h 200"/>
                <a:gd name="T50" fmla="*/ 0 w 514"/>
                <a:gd name="T51" fmla="*/ 0 h 200"/>
                <a:gd name="T52" fmla="*/ 0 w 514"/>
                <a:gd name="T53" fmla="*/ 0 h 200"/>
                <a:gd name="T54" fmla="*/ 0 w 514"/>
                <a:gd name="T55" fmla="*/ 0 h 200"/>
                <a:gd name="T56" fmla="*/ 0 w 514"/>
                <a:gd name="T57" fmla="*/ 0 h 200"/>
                <a:gd name="T58" fmla="*/ 0 w 514"/>
                <a:gd name="T59" fmla="*/ 0 h 200"/>
                <a:gd name="T60" fmla="*/ 0 w 514"/>
                <a:gd name="T61" fmla="*/ 0 h 200"/>
                <a:gd name="T62" fmla="*/ 0 w 514"/>
                <a:gd name="T63" fmla="*/ 0 h 200"/>
                <a:gd name="T64" fmla="*/ 0 w 514"/>
                <a:gd name="T65" fmla="*/ 0 h 200"/>
                <a:gd name="T66" fmla="*/ 0 w 514"/>
                <a:gd name="T67" fmla="*/ 0 h 200"/>
                <a:gd name="T68" fmla="*/ 0 w 514"/>
                <a:gd name="T69" fmla="*/ 0 h 200"/>
                <a:gd name="T70" fmla="*/ 0 w 514"/>
                <a:gd name="T71" fmla="*/ 0 h 200"/>
                <a:gd name="T72" fmla="*/ 0 w 514"/>
                <a:gd name="T73" fmla="*/ 0 h 200"/>
                <a:gd name="T74" fmla="*/ 0 w 514"/>
                <a:gd name="T75" fmla="*/ 0 h 200"/>
                <a:gd name="T76" fmla="*/ 0 w 514"/>
                <a:gd name="T77" fmla="*/ 0 h 200"/>
                <a:gd name="T78" fmla="*/ 0 w 514"/>
                <a:gd name="T79" fmla="*/ 0 h 200"/>
                <a:gd name="T80" fmla="*/ 0 w 514"/>
                <a:gd name="T81" fmla="*/ 0 h 200"/>
                <a:gd name="T82" fmla="*/ 0 w 514"/>
                <a:gd name="T83" fmla="*/ 0 h 200"/>
                <a:gd name="T84" fmla="*/ 0 w 514"/>
                <a:gd name="T85" fmla="*/ 0 h 200"/>
                <a:gd name="T86" fmla="*/ 0 w 514"/>
                <a:gd name="T87" fmla="*/ 0 h 200"/>
                <a:gd name="T88" fmla="*/ 0 w 514"/>
                <a:gd name="T89" fmla="*/ 0 h 200"/>
                <a:gd name="T90" fmla="*/ 0 w 514"/>
                <a:gd name="T91" fmla="*/ 0 h 200"/>
                <a:gd name="T92" fmla="*/ 0 w 514"/>
                <a:gd name="T93" fmla="*/ 0 h 200"/>
                <a:gd name="T94" fmla="*/ 0 w 514"/>
                <a:gd name="T95" fmla="*/ 0 h 200"/>
                <a:gd name="T96" fmla="*/ 0 w 514"/>
                <a:gd name="T97" fmla="*/ 0 h 200"/>
                <a:gd name="T98" fmla="*/ 0 w 514"/>
                <a:gd name="T99" fmla="*/ 0 h 200"/>
                <a:gd name="T100" fmla="*/ 0 w 514"/>
                <a:gd name="T101" fmla="*/ 0 h 200"/>
                <a:gd name="T102" fmla="*/ 0 w 514"/>
                <a:gd name="T103" fmla="*/ 0 h 200"/>
                <a:gd name="T104" fmla="*/ 0 w 514"/>
                <a:gd name="T105" fmla="*/ 0 h 200"/>
                <a:gd name="T106" fmla="*/ 0 w 514"/>
                <a:gd name="T107" fmla="*/ 0 h 200"/>
                <a:gd name="T108" fmla="*/ 0 w 514"/>
                <a:gd name="T109" fmla="*/ 0 h 200"/>
                <a:gd name="T110" fmla="*/ 0 w 514"/>
                <a:gd name="T111" fmla="*/ 0 h 200"/>
                <a:gd name="T112" fmla="*/ 0 w 514"/>
                <a:gd name="T113" fmla="*/ 0 h 200"/>
                <a:gd name="T114" fmla="*/ 0 w 514"/>
                <a:gd name="T115" fmla="*/ 0 h 200"/>
                <a:gd name="T116" fmla="*/ 0 w 514"/>
                <a:gd name="T117" fmla="*/ 0 h 200"/>
                <a:gd name="T118" fmla="*/ 0 w 514"/>
                <a:gd name="T119" fmla="*/ 0 h 200"/>
                <a:gd name="T120" fmla="*/ 0 w 514"/>
                <a:gd name="T121" fmla="*/ 0 h 200"/>
                <a:gd name="T122" fmla="*/ 0 w 514"/>
                <a:gd name="T123" fmla="*/ 0 h 200"/>
                <a:gd name="T124" fmla="*/ 0 w 514"/>
                <a:gd name="T125" fmla="*/ 0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4"/>
                <a:gd name="T190" fmla="*/ 0 h 200"/>
                <a:gd name="T191" fmla="*/ 514 w 514"/>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4" h="200">
                  <a:moveTo>
                    <a:pt x="24" y="17"/>
                  </a:moveTo>
                  <a:lnTo>
                    <a:pt x="64" y="44"/>
                  </a:lnTo>
                  <a:lnTo>
                    <a:pt x="85" y="75"/>
                  </a:lnTo>
                  <a:lnTo>
                    <a:pt x="112" y="73"/>
                  </a:lnTo>
                  <a:lnTo>
                    <a:pt x="144" y="81"/>
                  </a:lnTo>
                  <a:lnTo>
                    <a:pt x="197" y="66"/>
                  </a:lnTo>
                  <a:lnTo>
                    <a:pt x="221" y="43"/>
                  </a:lnTo>
                  <a:lnTo>
                    <a:pt x="248" y="32"/>
                  </a:lnTo>
                  <a:lnTo>
                    <a:pt x="272" y="14"/>
                  </a:lnTo>
                  <a:lnTo>
                    <a:pt x="300" y="3"/>
                  </a:lnTo>
                  <a:lnTo>
                    <a:pt x="328" y="8"/>
                  </a:lnTo>
                  <a:lnTo>
                    <a:pt x="369" y="0"/>
                  </a:lnTo>
                  <a:lnTo>
                    <a:pt x="440" y="28"/>
                  </a:lnTo>
                  <a:lnTo>
                    <a:pt x="491" y="57"/>
                  </a:lnTo>
                  <a:lnTo>
                    <a:pt x="507" y="63"/>
                  </a:lnTo>
                  <a:lnTo>
                    <a:pt x="514" y="72"/>
                  </a:lnTo>
                  <a:lnTo>
                    <a:pt x="510" y="77"/>
                  </a:lnTo>
                  <a:lnTo>
                    <a:pt x="486" y="85"/>
                  </a:lnTo>
                  <a:lnTo>
                    <a:pt x="489" y="99"/>
                  </a:lnTo>
                  <a:lnTo>
                    <a:pt x="507" y="116"/>
                  </a:lnTo>
                  <a:lnTo>
                    <a:pt x="510" y="134"/>
                  </a:lnTo>
                  <a:lnTo>
                    <a:pt x="505" y="150"/>
                  </a:lnTo>
                  <a:lnTo>
                    <a:pt x="487" y="150"/>
                  </a:lnTo>
                  <a:lnTo>
                    <a:pt x="461" y="146"/>
                  </a:lnTo>
                  <a:lnTo>
                    <a:pt x="432" y="150"/>
                  </a:lnTo>
                  <a:lnTo>
                    <a:pt x="424" y="132"/>
                  </a:lnTo>
                  <a:lnTo>
                    <a:pt x="421" y="109"/>
                  </a:lnTo>
                  <a:lnTo>
                    <a:pt x="434" y="87"/>
                  </a:lnTo>
                  <a:lnTo>
                    <a:pt x="443" y="75"/>
                  </a:lnTo>
                  <a:lnTo>
                    <a:pt x="442" y="72"/>
                  </a:lnTo>
                  <a:lnTo>
                    <a:pt x="420" y="60"/>
                  </a:lnTo>
                  <a:lnTo>
                    <a:pt x="371" y="58"/>
                  </a:lnTo>
                  <a:lnTo>
                    <a:pt x="355" y="51"/>
                  </a:lnTo>
                  <a:lnTo>
                    <a:pt x="322" y="46"/>
                  </a:lnTo>
                  <a:lnTo>
                    <a:pt x="297" y="47"/>
                  </a:lnTo>
                  <a:lnTo>
                    <a:pt x="289" y="53"/>
                  </a:lnTo>
                  <a:lnTo>
                    <a:pt x="289" y="74"/>
                  </a:lnTo>
                  <a:lnTo>
                    <a:pt x="287" y="87"/>
                  </a:lnTo>
                  <a:lnTo>
                    <a:pt x="256" y="102"/>
                  </a:lnTo>
                  <a:lnTo>
                    <a:pt x="252" y="118"/>
                  </a:lnTo>
                  <a:lnTo>
                    <a:pt x="284" y="142"/>
                  </a:lnTo>
                  <a:lnTo>
                    <a:pt x="292" y="165"/>
                  </a:lnTo>
                  <a:lnTo>
                    <a:pt x="284" y="186"/>
                  </a:lnTo>
                  <a:lnTo>
                    <a:pt x="255" y="200"/>
                  </a:lnTo>
                  <a:lnTo>
                    <a:pt x="227" y="185"/>
                  </a:lnTo>
                  <a:lnTo>
                    <a:pt x="200" y="156"/>
                  </a:lnTo>
                  <a:lnTo>
                    <a:pt x="181" y="159"/>
                  </a:lnTo>
                  <a:lnTo>
                    <a:pt x="174" y="166"/>
                  </a:lnTo>
                  <a:lnTo>
                    <a:pt x="134" y="140"/>
                  </a:lnTo>
                  <a:lnTo>
                    <a:pt x="98" y="124"/>
                  </a:lnTo>
                  <a:lnTo>
                    <a:pt x="85" y="126"/>
                  </a:lnTo>
                  <a:lnTo>
                    <a:pt x="58" y="140"/>
                  </a:lnTo>
                  <a:lnTo>
                    <a:pt x="43" y="158"/>
                  </a:lnTo>
                  <a:lnTo>
                    <a:pt x="31" y="165"/>
                  </a:lnTo>
                  <a:lnTo>
                    <a:pt x="19" y="158"/>
                  </a:lnTo>
                  <a:lnTo>
                    <a:pt x="8" y="132"/>
                  </a:lnTo>
                  <a:lnTo>
                    <a:pt x="7" y="107"/>
                  </a:lnTo>
                  <a:lnTo>
                    <a:pt x="12" y="99"/>
                  </a:lnTo>
                  <a:lnTo>
                    <a:pt x="20" y="90"/>
                  </a:lnTo>
                  <a:lnTo>
                    <a:pt x="17" y="77"/>
                  </a:lnTo>
                  <a:lnTo>
                    <a:pt x="0" y="61"/>
                  </a:lnTo>
                  <a:lnTo>
                    <a:pt x="19" y="25"/>
                  </a:lnTo>
                  <a:lnTo>
                    <a:pt x="24" y="17"/>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64" name="Freeform 138">
              <a:extLst>
                <a:ext uri="{FF2B5EF4-FFF2-40B4-BE49-F238E27FC236}">
                  <a16:creationId xmlns:a16="http://schemas.microsoft.com/office/drawing/2014/main" id="{B443FCC2-ADF0-4DB5-B105-D7743B73B5B2}"/>
                </a:ext>
              </a:extLst>
            </p:cNvPr>
            <p:cNvSpPr>
              <a:spLocks/>
            </p:cNvSpPr>
            <p:nvPr/>
          </p:nvSpPr>
          <p:spPr bwMode="auto">
            <a:xfrm>
              <a:off x="1936" y="2093"/>
              <a:ext cx="440" cy="367"/>
            </a:xfrm>
            <a:custGeom>
              <a:avLst/>
              <a:gdLst>
                <a:gd name="T0" fmla="*/ 0 w 1372"/>
                <a:gd name="T1" fmla="*/ 0 h 1225"/>
                <a:gd name="T2" fmla="*/ 0 w 1372"/>
                <a:gd name="T3" fmla="*/ 0 h 1225"/>
                <a:gd name="T4" fmla="*/ 0 w 1372"/>
                <a:gd name="T5" fmla="*/ 0 h 1225"/>
                <a:gd name="T6" fmla="*/ 0 w 1372"/>
                <a:gd name="T7" fmla="*/ 0 h 1225"/>
                <a:gd name="T8" fmla="*/ 0 w 1372"/>
                <a:gd name="T9" fmla="*/ 0 h 1225"/>
                <a:gd name="T10" fmla="*/ 0 w 1372"/>
                <a:gd name="T11" fmla="*/ 0 h 1225"/>
                <a:gd name="T12" fmla="*/ 0 w 1372"/>
                <a:gd name="T13" fmla="*/ 0 h 1225"/>
                <a:gd name="T14" fmla="*/ 0 w 1372"/>
                <a:gd name="T15" fmla="*/ 0 h 1225"/>
                <a:gd name="T16" fmla="*/ 0 w 1372"/>
                <a:gd name="T17" fmla="*/ 0 h 1225"/>
                <a:gd name="T18" fmla="*/ 0 w 1372"/>
                <a:gd name="T19" fmla="*/ 0 h 1225"/>
                <a:gd name="T20" fmla="*/ 0 w 1372"/>
                <a:gd name="T21" fmla="*/ 0 h 1225"/>
                <a:gd name="T22" fmla="*/ 0 w 1372"/>
                <a:gd name="T23" fmla="*/ 0 h 1225"/>
                <a:gd name="T24" fmla="*/ 0 w 1372"/>
                <a:gd name="T25" fmla="*/ 0 h 1225"/>
                <a:gd name="T26" fmla="*/ 0 w 1372"/>
                <a:gd name="T27" fmla="*/ 0 h 1225"/>
                <a:gd name="T28" fmla="*/ 0 w 1372"/>
                <a:gd name="T29" fmla="*/ 0 h 1225"/>
                <a:gd name="T30" fmla="*/ 0 w 1372"/>
                <a:gd name="T31" fmla="*/ 0 h 1225"/>
                <a:gd name="T32" fmla="*/ 0 w 1372"/>
                <a:gd name="T33" fmla="*/ 0 h 1225"/>
                <a:gd name="T34" fmla="*/ 0 w 1372"/>
                <a:gd name="T35" fmla="*/ 0 h 1225"/>
                <a:gd name="T36" fmla="*/ 0 w 1372"/>
                <a:gd name="T37" fmla="*/ 0 h 1225"/>
                <a:gd name="T38" fmla="*/ 0 w 1372"/>
                <a:gd name="T39" fmla="*/ 0 h 1225"/>
                <a:gd name="T40" fmla="*/ 0 w 1372"/>
                <a:gd name="T41" fmla="*/ 0 h 1225"/>
                <a:gd name="T42" fmla="*/ 0 w 1372"/>
                <a:gd name="T43" fmla="*/ 0 h 1225"/>
                <a:gd name="T44" fmla="*/ 0 w 1372"/>
                <a:gd name="T45" fmla="*/ 0 h 1225"/>
                <a:gd name="T46" fmla="*/ 0 w 1372"/>
                <a:gd name="T47" fmla="*/ 0 h 1225"/>
                <a:gd name="T48" fmla="*/ 0 w 1372"/>
                <a:gd name="T49" fmla="*/ 0 h 1225"/>
                <a:gd name="T50" fmla="*/ 0 w 1372"/>
                <a:gd name="T51" fmla="*/ 0 h 1225"/>
                <a:gd name="T52" fmla="*/ 0 w 1372"/>
                <a:gd name="T53" fmla="*/ 0 h 1225"/>
                <a:gd name="T54" fmla="*/ 0 w 1372"/>
                <a:gd name="T55" fmla="*/ 0 h 1225"/>
                <a:gd name="T56" fmla="*/ 0 w 1372"/>
                <a:gd name="T57" fmla="*/ 0 h 1225"/>
                <a:gd name="T58" fmla="*/ 0 w 1372"/>
                <a:gd name="T59" fmla="*/ 0 h 1225"/>
                <a:gd name="T60" fmla="*/ 0 w 1372"/>
                <a:gd name="T61" fmla="*/ 0 h 1225"/>
                <a:gd name="T62" fmla="*/ 0 w 1372"/>
                <a:gd name="T63" fmla="*/ 0 h 1225"/>
                <a:gd name="T64" fmla="*/ 0 w 1372"/>
                <a:gd name="T65" fmla="*/ 0 h 1225"/>
                <a:gd name="T66" fmla="*/ 0 w 1372"/>
                <a:gd name="T67" fmla="*/ 0 h 1225"/>
                <a:gd name="T68" fmla="*/ 0 w 1372"/>
                <a:gd name="T69" fmla="*/ 0 h 1225"/>
                <a:gd name="T70" fmla="*/ 0 w 1372"/>
                <a:gd name="T71" fmla="*/ 0 h 1225"/>
                <a:gd name="T72" fmla="*/ 0 w 1372"/>
                <a:gd name="T73" fmla="*/ 0 h 1225"/>
                <a:gd name="T74" fmla="*/ 0 w 1372"/>
                <a:gd name="T75" fmla="*/ 0 h 1225"/>
                <a:gd name="T76" fmla="*/ 0 w 1372"/>
                <a:gd name="T77" fmla="*/ 0 h 1225"/>
                <a:gd name="T78" fmla="*/ 0 w 1372"/>
                <a:gd name="T79" fmla="*/ 0 h 1225"/>
                <a:gd name="T80" fmla="*/ 0 w 1372"/>
                <a:gd name="T81" fmla="*/ 0 h 1225"/>
                <a:gd name="T82" fmla="*/ 0 w 1372"/>
                <a:gd name="T83" fmla="*/ 0 h 1225"/>
                <a:gd name="T84" fmla="*/ 0 w 1372"/>
                <a:gd name="T85" fmla="*/ 0 h 1225"/>
                <a:gd name="T86" fmla="*/ 0 w 1372"/>
                <a:gd name="T87" fmla="*/ 0 h 1225"/>
                <a:gd name="T88" fmla="*/ 0 w 1372"/>
                <a:gd name="T89" fmla="*/ 0 h 1225"/>
                <a:gd name="T90" fmla="*/ 0 w 1372"/>
                <a:gd name="T91" fmla="*/ 0 h 1225"/>
                <a:gd name="T92" fmla="*/ 0 w 1372"/>
                <a:gd name="T93" fmla="*/ 0 h 1225"/>
                <a:gd name="T94" fmla="*/ 0 w 1372"/>
                <a:gd name="T95" fmla="*/ 0 h 1225"/>
                <a:gd name="T96" fmla="*/ 0 w 1372"/>
                <a:gd name="T97" fmla="*/ 0 h 1225"/>
                <a:gd name="T98" fmla="*/ 0 w 1372"/>
                <a:gd name="T99" fmla="*/ 0 h 1225"/>
                <a:gd name="T100" fmla="*/ 0 w 1372"/>
                <a:gd name="T101" fmla="*/ 0 h 1225"/>
                <a:gd name="T102" fmla="*/ 0 w 1372"/>
                <a:gd name="T103" fmla="*/ 0 h 1225"/>
                <a:gd name="T104" fmla="*/ 0 w 1372"/>
                <a:gd name="T105" fmla="*/ 0 h 1225"/>
                <a:gd name="T106" fmla="*/ 0 w 1372"/>
                <a:gd name="T107" fmla="*/ 0 h 1225"/>
                <a:gd name="T108" fmla="*/ 0 w 1372"/>
                <a:gd name="T109" fmla="*/ 0 h 1225"/>
                <a:gd name="T110" fmla="*/ 0 w 1372"/>
                <a:gd name="T111" fmla="*/ 0 h 1225"/>
                <a:gd name="T112" fmla="*/ 0 w 1372"/>
                <a:gd name="T113" fmla="*/ 0 h 1225"/>
                <a:gd name="T114" fmla="*/ 0 w 1372"/>
                <a:gd name="T115" fmla="*/ 0 h 1225"/>
                <a:gd name="T116" fmla="*/ 0 w 1372"/>
                <a:gd name="T117" fmla="*/ 0 h 1225"/>
                <a:gd name="T118" fmla="*/ 0 w 1372"/>
                <a:gd name="T119" fmla="*/ 0 h 1225"/>
                <a:gd name="T120" fmla="*/ 0 w 1372"/>
                <a:gd name="T121" fmla="*/ 0 h 1225"/>
                <a:gd name="T122" fmla="*/ 0 w 1372"/>
                <a:gd name="T123" fmla="*/ 0 h 1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2"/>
                <a:gd name="T187" fmla="*/ 0 h 1225"/>
                <a:gd name="T188" fmla="*/ 1372 w 1372"/>
                <a:gd name="T189" fmla="*/ 1225 h 12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2" h="1225">
                  <a:moveTo>
                    <a:pt x="1337" y="679"/>
                  </a:moveTo>
                  <a:lnTo>
                    <a:pt x="1309" y="694"/>
                  </a:lnTo>
                  <a:lnTo>
                    <a:pt x="1326" y="722"/>
                  </a:lnTo>
                  <a:lnTo>
                    <a:pt x="1326" y="753"/>
                  </a:lnTo>
                  <a:lnTo>
                    <a:pt x="1306" y="771"/>
                  </a:lnTo>
                  <a:lnTo>
                    <a:pt x="1283" y="795"/>
                  </a:lnTo>
                  <a:lnTo>
                    <a:pt x="1268" y="845"/>
                  </a:lnTo>
                  <a:lnTo>
                    <a:pt x="1251" y="869"/>
                  </a:lnTo>
                  <a:lnTo>
                    <a:pt x="1212" y="885"/>
                  </a:lnTo>
                  <a:lnTo>
                    <a:pt x="1131" y="900"/>
                  </a:lnTo>
                  <a:lnTo>
                    <a:pt x="1054" y="900"/>
                  </a:lnTo>
                  <a:lnTo>
                    <a:pt x="992" y="880"/>
                  </a:lnTo>
                  <a:lnTo>
                    <a:pt x="988" y="896"/>
                  </a:lnTo>
                  <a:lnTo>
                    <a:pt x="996" y="930"/>
                  </a:lnTo>
                  <a:lnTo>
                    <a:pt x="1027" y="954"/>
                  </a:lnTo>
                  <a:lnTo>
                    <a:pt x="1062" y="962"/>
                  </a:lnTo>
                  <a:lnTo>
                    <a:pt x="1088" y="982"/>
                  </a:lnTo>
                  <a:lnTo>
                    <a:pt x="1096" y="1009"/>
                  </a:lnTo>
                  <a:lnTo>
                    <a:pt x="1077" y="1047"/>
                  </a:lnTo>
                  <a:lnTo>
                    <a:pt x="1024" y="1066"/>
                  </a:lnTo>
                  <a:lnTo>
                    <a:pt x="1004" y="1086"/>
                  </a:lnTo>
                  <a:lnTo>
                    <a:pt x="981" y="1117"/>
                  </a:lnTo>
                  <a:lnTo>
                    <a:pt x="953" y="1160"/>
                  </a:lnTo>
                  <a:lnTo>
                    <a:pt x="930" y="1180"/>
                  </a:lnTo>
                  <a:lnTo>
                    <a:pt x="884" y="1187"/>
                  </a:lnTo>
                  <a:lnTo>
                    <a:pt x="845" y="1202"/>
                  </a:lnTo>
                  <a:lnTo>
                    <a:pt x="813" y="1221"/>
                  </a:lnTo>
                  <a:lnTo>
                    <a:pt x="783" y="1225"/>
                  </a:lnTo>
                  <a:lnTo>
                    <a:pt x="752" y="1206"/>
                  </a:lnTo>
                  <a:lnTo>
                    <a:pt x="744" y="1164"/>
                  </a:lnTo>
                  <a:lnTo>
                    <a:pt x="735" y="1101"/>
                  </a:lnTo>
                  <a:lnTo>
                    <a:pt x="709" y="1050"/>
                  </a:lnTo>
                  <a:lnTo>
                    <a:pt x="673" y="1009"/>
                  </a:lnTo>
                  <a:lnTo>
                    <a:pt x="663" y="950"/>
                  </a:lnTo>
                  <a:lnTo>
                    <a:pt x="697" y="923"/>
                  </a:lnTo>
                  <a:lnTo>
                    <a:pt x="681" y="896"/>
                  </a:lnTo>
                  <a:lnTo>
                    <a:pt x="654" y="888"/>
                  </a:lnTo>
                  <a:lnTo>
                    <a:pt x="628" y="869"/>
                  </a:lnTo>
                  <a:lnTo>
                    <a:pt x="620" y="826"/>
                  </a:lnTo>
                  <a:lnTo>
                    <a:pt x="638" y="771"/>
                  </a:lnTo>
                  <a:lnTo>
                    <a:pt x="638" y="730"/>
                  </a:lnTo>
                  <a:lnTo>
                    <a:pt x="620" y="690"/>
                  </a:lnTo>
                  <a:lnTo>
                    <a:pt x="542" y="671"/>
                  </a:lnTo>
                  <a:lnTo>
                    <a:pt x="488" y="694"/>
                  </a:lnTo>
                  <a:lnTo>
                    <a:pt x="440" y="679"/>
                  </a:lnTo>
                  <a:lnTo>
                    <a:pt x="410" y="636"/>
                  </a:lnTo>
                  <a:lnTo>
                    <a:pt x="372" y="598"/>
                  </a:lnTo>
                  <a:lnTo>
                    <a:pt x="329" y="567"/>
                  </a:lnTo>
                  <a:lnTo>
                    <a:pt x="297" y="567"/>
                  </a:lnTo>
                  <a:lnTo>
                    <a:pt x="239" y="583"/>
                  </a:lnTo>
                  <a:lnTo>
                    <a:pt x="185" y="574"/>
                  </a:lnTo>
                  <a:lnTo>
                    <a:pt x="132" y="547"/>
                  </a:lnTo>
                  <a:lnTo>
                    <a:pt x="100" y="509"/>
                  </a:lnTo>
                  <a:lnTo>
                    <a:pt x="84" y="415"/>
                  </a:lnTo>
                  <a:lnTo>
                    <a:pt x="68" y="395"/>
                  </a:lnTo>
                  <a:lnTo>
                    <a:pt x="18" y="412"/>
                  </a:lnTo>
                  <a:lnTo>
                    <a:pt x="0" y="408"/>
                  </a:lnTo>
                  <a:lnTo>
                    <a:pt x="0" y="392"/>
                  </a:lnTo>
                  <a:lnTo>
                    <a:pt x="46" y="318"/>
                  </a:lnTo>
                  <a:lnTo>
                    <a:pt x="64" y="214"/>
                  </a:lnTo>
                  <a:lnTo>
                    <a:pt x="100" y="164"/>
                  </a:lnTo>
                  <a:lnTo>
                    <a:pt x="150" y="136"/>
                  </a:lnTo>
                  <a:lnTo>
                    <a:pt x="178" y="108"/>
                  </a:lnTo>
                  <a:lnTo>
                    <a:pt x="185" y="136"/>
                  </a:lnTo>
                  <a:lnTo>
                    <a:pt x="213" y="155"/>
                  </a:lnTo>
                  <a:lnTo>
                    <a:pt x="239" y="144"/>
                  </a:lnTo>
                  <a:lnTo>
                    <a:pt x="255" y="121"/>
                  </a:lnTo>
                  <a:lnTo>
                    <a:pt x="285" y="58"/>
                  </a:lnTo>
                  <a:lnTo>
                    <a:pt x="313" y="16"/>
                  </a:lnTo>
                  <a:lnTo>
                    <a:pt x="325" y="4"/>
                  </a:lnTo>
                  <a:lnTo>
                    <a:pt x="348" y="0"/>
                  </a:lnTo>
                  <a:lnTo>
                    <a:pt x="359" y="8"/>
                  </a:lnTo>
                  <a:lnTo>
                    <a:pt x="368" y="8"/>
                  </a:lnTo>
                  <a:lnTo>
                    <a:pt x="379" y="19"/>
                  </a:lnTo>
                  <a:lnTo>
                    <a:pt x="387" y="34"/>
                  </a:lnTo>
                  <a:lnTo>
                    <a:pt x="391" y="54"/>
                  </a:lnTo>
                  <a:lnTo>
                    <a:pt x="410" y="58"/>
                  </a:lnTo>
                  <a:lnTo>
                    <a:pt x="450" y="58"/>
                  </a:lnTo>
                  <a:lnTo>
                    <a:pt x="473" y="77"/>
                  </a:lnTo>
                  <a:lnTo>
                    <a:pt x="515" y="113"/>
                  </a:lnTo>
                  <a:lnTo>
                    <a:pt x="557" y="151"/>
                  </a:lnTo>
                  <a:lnTo>
                    <a:pt x="577" y="155"/>
                  </a:lnTo>
                  <a:lnTo>
                    <a:pt x="678" y="128"/>
                  </a:lnTo>
                  <a:lnTo>
                    <a:pt x="705" y="125"/>
                  </a:lnTo>
                  <a:lnTo>
                    <a:pt x="732" y="136"/>
                  </a:lnTo>
                  <a:lnTo>
                    <a:pt x="739" y="151"/>
                  </a:lnTo>
                  <a:lnTo>
                    <a:pt x="783" y="167"/>
                  </a:lnTo>
                  <a:lnTo>
                    <a:pt x="801" y="184"/>
                  </a:lnTo>
                  <a:lnTo>
                    <a:pt x="821" y="187"/>
                  </a:lnTo>
                  <a:lnTo>
                    <a:pt x="879" y="184"/>
                  </a:lnTo>
                  <a:lnTo>
                    <a:pt x="907" y="167"/>
                  </a:lnTo>
                  <a:lnTo>
                    <a:pt x="923" y="159"/>
                  </a:lnTo>
                  <a:lnTo>
                    <a:pt x="968" y="101"/>
                  </a:lnTo>
                  <a:lnTo>
                    <a:pt x="984" y="97"/>
                  </a:lnTo>
                  <a:lnTo>
                    <a:pt x="1085" y="97"/>
                  </a:lnTo>
                  <a:lnTo>
                    <a:pt x="1105" y="97"/>
                  </a:lnTo>
                  <a:lnTo>
                    <a:pt x="1121" y="117"/>
                  </a:lnTo>
                  <a:lnTo>
                    <a:pt x="1128" y="136"/>
                  </a:lnTo>
                  <a:lnTo>
                    <a:pt x="1124" y="155"/>
                  </a:lnTo>
                  <a:lnTo>
                    <a:pt x="1135" y="187"/>
                  </a:lnTo>
                  <a:lnTo>
                    <a:pt x="1169" y="194"/>
                  </a:lnTo>
                  <a:lnTo>
                    <a:pt x="1189" y="198"/>
                  </a:lnTo>
                  <a:lnTo>
                    <a:pt x="1228" y="198"/>
                  </a:lnTo>
                  <a:lnTo>
                    <a:pt x="1268" y="214"/>
                  </a:lnTo>
                  <a:lnTo>
                    <a:pt x="1290" y="233"/>
                  </a:lnTo>
                  <a:lnTo>
                    <a:pt x="1294" y="253"/>
                  </a:lnTo>
                  <a:lnTo>
                    <a:pt x="1306" y="272"/>
                  </a:lnTo>
                  <a:lnTo>
                    <a:pt x="1319" y="291"/>
                  </a:lnTo>
                  <a:lnTo>
                    <a:pt x="1372" y="299"/>
                  </a:lnTo>
                  <a:lnTo>
                    <a:pt x="1368" y="314"/>
                  </a:lnTo>
                  <a:lnTo>
                    <a:pt x="1368" y="357"/>
                  </a:lnTo>
                  <a:lnTo>
                    <a:pt x="1349" y="372"/>
                  </a:lnTo>
                  <a:lnTo>
                    <a:pt x="1322" y="384"/>
                  </a:lnTo>
                  <a:lnTo>
                    <a:pt x="1294" y="395"/>
                  </a:lnTo>
                  <a:lnTo>
                    <a:pt x="1286" y="420"/>
                  </a:lnTo>
                  <a:lnTo>
                    <a:pt x="1294" y="450"/>
                  </a:lnTo>
                  <a:lnTo>
                    <a:pt x="1352" y="469"/>
                  </a:lnTo>
                  <a:lnTo>
                    <a:pt x="1332" y="489"/>
                  </a:lnTo>
                  <a:lnTo>
                    <a:pt x="1275" y="489"/>
                  </a:lnTo>
                  <a:lnTo>
                    <a:pt x="1260" y="509"/>
                  </a:lnTo>
                  <a:lnTo>
                    <a:pt x="1279" y="527"/>
                  </a:lnTo>
                  <a:lnTo>
                    <a:pt x="1286" y="559"/>
                  </a:lnTo>
                  <a:lnTo>
                    <a:pt x="1279" y="605"/>
                  </a:lnTo>
                  <a:lnTo>
                    <a:pt x="1299" y="660"/>
                  </a:lnTo>
                  <a:lnTo>
                    <a:pt x="1337" y="679"/>
                  </a:lnTo>
                </a:path>
              </a:pathLst>
            </a:custGeom>
            <a:solidFill>
              <a:srgbClr val="92D050"/>
            </a:solidFill>
            <a:ln w="12700">
              <a:solidFill>
                <a:schemeClr val="tx1"/>
              </a:solidFill>
              <a:round/>
              <a:headEnd/>
              <a:tailEnd/>
            </a:ln>
          </p:spPr>
          <p:txBody>
            <a:bodyPr/>
            <a:lstStyle/>
            <a:p>
              <a:endParaRPr lang="es-ES" dirty="0">
                <a:solidFill>
                  <a:srgbClr val="000000"/>
                </a:solidFill>
              </a:endParaRPr>
            </a:p>
          </p:txBody>
        </p:sp>
        <p:sp>
          <p:nvSpPr>
            <p:cNvPr id="165" name="Freeform 139">
              <a:extLst>
                <a:ext uri="{FF2B5EF4-FFF2-40B4-BE49-F238E27FC236}">
                  <a16:creationId xmlns:a16="http://schemas.microsoft.com/office/drawing/2014/main" id="{F748EE10-28E2-4AFA-879B-5A6B155EF8D0}"/>
                </a:ext>
              </a:extLst>
            </p:cNvPr>
            <p:cNvSpPr>
              <a:spLocks/>
            </p:cNvSpPr>
            <p:nvPr/>
          </p:nvSpPr>
          <p:spPr bwMode="auto">
            <a:xfrm>
              <a:off x="1954" y="2268"/>
              <a:ext cx="1309" cy="1162"/>
            </a:xfrm>
            <a:custGeom>
              <a:avLst/>
              <a:gdLst>
                <a:gd name="T0" fmla="*/ 0 w 4079"/>
                <a:gd name="T1" fmla="*/ 0 h 3876"/>
                <a:gd name="T2" fmla="*/ 0 w 4079"/>
                <a:gd name="T3" fmla="*/ 0 h 3876"/>
                <a:gd name="T4" fmla="*/ 0 w 4079"/>
                <a:gd name="T5" fmla="*/ 0 h 3876"/>
                <a:gd name="T6" fmla="*/ 0 w 4079"/>
                <a:gd name="T7" fmla="*/ 0 h 3876"/>
                <a:gd name="T8" fmla="*/ 0 w 4079"/>
                <a:gd name="T9" fmla="*/ 0 h 3876"/>
                <a:gd name="T10" fmla="*/ 0 w 4079"/>
                <a:gd name="T11" fmla="*/ 0 h 3876"/>
                <a:gd name="T12" fmla="*/ 0 w 4079"/>
                <a:gd name="T13" fmla="*/ 0 h 3876"/>
                <a:gd name="T14" fmla="*/ 0 w 4079"/>
                <a:gd name="T15" fmla="*/ 0 h 3876"/>
                <a:gd name="T16" fmla="*/ 0 w 4079"/>
                <a:gd name="T17" fmla="*/ 0 h 3876"/>
                <a:gd name="T18" fmla="*/ 0 w 4079"/>
                <a:gd name="T19" fmla="*/ 0 h 3876"/>
                <a:gd name="T20" fmla="*/ 0 w 4079"/>
                <a:gd name="T21" fmla="*/ 0 h 3876"/>
                <a:gd name="T22" fmla="*/ 0 w 4079"/>
                <a:gd name="T23" fmla="*/ 0 h 3876"/>
                <a:gd name="T24" fmla="*/ 0 w 4079"/>
                <a:gd name="T25" fmla="*/ 0 h 3876"/>
                <a:gd name="T26" fmla="*/ 0 w 4079"/>
                <a:gd name="T27" fmla="*/ 0 h 3876"/>
                <a:gd name="T28" fmla="*/ 0 w 4079"/>
                <a:gd name="T29" fmla="*/ 0 h 3876"/>
                <a:gd name="T30" fmla="*/ 0 w 4079"/>
                <a:gd name="T31" fmla="*/ 0 h 3876"/>
                <a:gd name="T32" fmla="*/ 0 w 4079"/>
                <a:gd name="T33" fmla="*/ 0 h 3876"/>
                <a:gd name="T34" fmla="*/ 0 w 4079"/>
                <a:gd name="T35" fmla="*/ 0 h 3876"/>
                <a:gd name="T36" fmla="*/ 0 w 4079"/>
                <a:gd name="T37" fmla="*/ 0 h 3876"/>
                <a:gd name="T38" fmla="*/ 0 w 4079"/>
                <a:gd name="T39" fmla="*/ 0 h 3876"/>
                <a:gd name="T40" fmla="*/ 0 w 4079"/>
                <a:gd name="T41" fmla="*/ 0 h 3876"/>
                <a:gd name="T42" fmla="*/ 0 w 4079"/>
                <a:gd name="T43" fmla="*/ 0 h 3876"/>
                <a:gd name="T44" fmla="*/ 0 w 4079"/>
                <a:gd name="T45" fmla="*/ 0 h 3876"/>
                <a:gd name="T46" fmla="*/ 0 w 4079"/>
                <a:gd name="T47" fmla="*/ 0 h 3876"/>
                <a:gd name="T48" fmla="*/ 0 w 4079"/>
                <a:gd name="T49" fmla="*/ 0 h 3876"/>
                <a:gd name="T50" fmla="*/ 0 w 4079"/>
                <a:gd name="T51" fmla="*/ 0 h 3876"/>
                <a:gd name="T52" fmla="*/ 0 w 4079"/>
                <a:gd name="T53" fmla="*/ 0 h 3876"/>
                <a:gd name="T54" fmla="*/ 0 w 4079"/>
                <a:gd name="T55" fmla="*/ 0 h 3876"/>
                <a:gd name="T56" fmla="*/ 0 w 4079"/>
                <a:gd name="T57" fmla="*/ 0 h 3876"/>
                <a:gd name="T58" fmla="*/ 0 w 4079"/>
                <a:gd name="T59" fmla="*/ 0 h 3876"/>
                <a:gd name="T60" fmla="*/ 0 w 4079"/>
                <a:gd name="T61" fmla="*/ 0 h 3876"/>
                <a:gd name="T62" fmla="*/ 0 w 4079"/>
                <a:gd name="T63" fmla="*/ 0 h 3876"/>
                <a:gd name="T64" fmla="*/ 0 w 4079"/>
                <a:gd name="T65" fmla="*/ 0 h 3876"/>
                <a:gd name="T66" fmla="*/ 0 w 4079"/>
                <a:gd name="T67" fmla="*/ 0 h 3876"/>
                <a:gd name="T68" fmla="*/ 0 w 4079"/>
                <a:gd name="T69" fmla="*/ 0 h 3876"/>
                <a:gd name="T70" fmla="*/ 0 w 4079"/>
                <a:gd name="T71" fmla="*/ 0 h 3876"/>
                <a:gd name="T72" fmla="*/ 0 w 4079"/>
                <a:gd name="T73" fmla="*/ 0 h 3876"/>
                <a:gd name="T74" fmla="*/ 0 w 4079"/>
                <a:gd name="T75" fmla="*/ 0 h 3876"/>
                <a:gd name="T76" fmla="*/ 0 w 4079"/>
                <a:gd name="T77" fmla="*/ 0 h 3876"/>
                <a:gd name="T78" fmla="*/ 0 w 4079"/>
                <a:gd name="T79" fmla="*/ 0 h 3876"/>
                <a:gd name="T80" fmla="*/ 0 w 4079"/>
                <a:gd name="T81" fmla="*/ 0 h 3876"/>
                <a:gd name="T82" fmla="*/ 0 w 4079"/>
                <a:gd name="T83" fmla="*/ 0 h 3876"/>
                <a:gd name="T84" fmla="*/ 0 w 4079"/>
                <a:gd name="T85" fmla="*/ 0 h 3876"/>
                <a:gd name="T86" fmla="*/ 0 w 4079"/>
                <a:gd name="T87" fmla="*/ 0 h 3876"/>
                <a:gd name="T88" fmla="*/ 0 w 4079"/>
                <a:gd name="T89" fmla="*/ 0 h 3876"/>
                <a:gd name="T90" fmla="*/ 0 w 4079"/>
                <a:gd name="T91" fmla="*/ 0 h 3876"/>
                <a:gd name="T92" fmla="*/ 0 w 4079"/>
                <a:gd name="T93" fmla="*/ 0 h 3876"/>
                <a:gd name="T94" fmla="*/ 0 w 4079"/>
                <a:gd name="T95" fmla="*/ 0 h 3876"/>
                <a:gd name="T96" fmla="*/ 0 w 4079"/>
                <a:gd name="T97" fmla="*/ 0 h 3876"/>
                <a:gd name="T98" fmla="*/ 0 w 4079"/>
                <a:gd name="T99" fmla="*/ 0 h 3876"/>
                <a:gd name="T100" fmla="*/ 0 w 4079"/>
                <a:gd name="T101" fmla="*/ 0 h 3876"/>
                <a:gd name="T102" fmla="*/ 0 w 4079"/>
                <a:gd name="T103" fmla="*/ 0 h 3876"/>
                <a:gd name="T104" fmla="*/ 0 w 4079"/>
                <a:gd name="T105" fmla="*/ 0 h 3876"/>
                <a:gd name="T106" fmla="*/ 0 w 4079"/>
                <a:gd name="T107" fmla="*/ 0 h 3876"/>
                <a:gd name="T108" fmla="*/ 0 w 4079"/>
                <a:gd name="T109" fmla="*/ 0 h 3876"/>
                <a:gd name="T110" fmla="*/ 0 w 4079"/>
                <a:gd name="T111" fmla="*/ 0 h 3876"/>
                <a:gd name="T112" fmla="*/ 0 w 4079"/>
                <a:gd name="T113" fmla="*/ 0 h 3876"/>
                <a:gd name="T114" fmla="*/ 0 w 4079"/>
                <a:gd name="T115" fmla="*/ 0 h 38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9"/>
                <a:gd name="T175" fmla="*/ 0 h 3876"/>
                <a:gd name="T176" fmla="*/ 4079 w 4079"/>
                <a:gd name="T177" fmla="*/ 3876 h 38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9" h="3876">
                  <a:moveTo>
                    <a:pt x="907" y="1620"/>
                  </a:moveTo>
                  <a:lnTo>
                    <a:pt x="872" y="1609"/>
                  </a:lnTo>
                  <a:lnTo>
                    <a:pt x="817" y="1625"/>
                  </a:lnTo>
                  <a:lnTo>
                    <a:pt x="752" y="1668"/>
                  </a:lnTo>
                  <a:lnTo>
                    <a:pt x="740" y="1745"/>
                  </a:lnTo>
                  <a:lnTo>
                    <a:pt x="735" y="1765"/>
                  </a:lnTo>
                  <a:lnTo>
                    <a:pt x="725" y="1783"/>
                  </a:lnTo>
                  <a:lnTo>
                    <a:pt x="710" y="1779"/>
                  </a:lnTo>
                  <a:lnTo>
                    <a:pt x="671" y="1765"/>
                  </a:lnTo>
                  <a:lnTo>
                    <a:pt x="647" y="1765"/>
                  </a:lnTo>
                  <a:lnTo>
                    <a:pt x="639" y="1791"/>
                  </a:lnTo>
                  <a:lnTo>
                    <a:pt x="635" y="1808"/>
                  </a:lnTo>
                  <a:lnTo>
                    <a:pt x="628" y="1823"/>
                  </a:lnTo>
                  <a:lnTo>
                    <a:pt x="612" y="1826"/>
                  </a:lnTo>
                  <a:lnTo>
                    <a:pt x="590" y="1826"/>
                  </a:lnTo>
                  <a:lnTo>
                    <a:pt x="577" y="1823"/>
                  </a:lnTo>
                  <a:lnTo>
                    <a:pt x="535" y="1803"/>
                  </a:lnTo>
                  <a:lnTo>
                    <a:pt x="476" y="1808"/>
                  </a:lnTo>
                  <a:lnTo>
                    <a:pt x="435" y="1815"/>
                  </a:lnTo>
                  <a:lnTo>
                    <a:pt x="399" y="1826"/>
                  </a:lnTo>
                  <a:lnTo>
                    <a:pt x="364" y="1803"/>
                  </a:lnTo>
                  <a:lnTo>
                    <a:pt x="344" y="1752"/>
                  </a:lnTo>
                  <a:lnTo>
                    <a:pt x="344" y="1710"/>
                  </a:lnTo>
                  <a:lnTo>
                    <a:pt x="329" y="1702"/>
                  </a:lnTo>
                  <a:lnTo>
                    <a:pt x="305" y="1702"/>
                  </a:lnTo>
                  <a:lnTo>
                    <a:pt x="271" y="1745"/>
                  </a:lnTo>
                  <a:lnTo>
                    <a:pt x="217" y="1740"/>
                  </a:lnTo>
                  <a:lnTo>
                    <a:pt x="178" y="1707"/>
                  </a:lnTo>
                  <a:lnTo>
                    <a:pt x="158" y="1659"/>
                  </a:lnTo>
                  <a:lnTo>
                    <a:pt x="115" y="1651"/>
                  </a:lnTo>
                  <a:lnTo>
                    <a:pt x="89" y="1648"/>
                  </a:lnTo>
                  <a:lnTo>
                    <a:pt x="77" y="1620"/>
                  </a:lnTo>
                  <a:lnTo>
                    <a:pt x="100" y="1582"/>
                  </a:lnTo>
                  <a:lnTo>
                    <a:pt x="89" y="1574"/>
                  </a:lnTo>
                  <a:lnTo>
                    <a:pt x="42" y="1562"/>
                  </a:lnTo>
                  <a:lnTo>
                    <a:pt x="15" y="1536"/>
                  </a:lnTo>
                  <a:lnTo>
                    <a:pt x="0" y="1488"/>
                  </a:lnTo>
                  <a:lnTo>
                    <a:pt x="6" y="1435"/>
                  </a:lnTo>
                  <a:lnTo>
                    <a:pt x="26" y="1404"/>
                  </a:lnTo>
                  <a:lnTo>
                    <a:pt x="74" y="1396"/>
                  </a:lnTo>
                  <a:lnTo>
                    <a:pt x="104" y="1384"/>
                  </a:lnTo>
                  <a:lnTo>
                    <a:pt x="112" y="1373"/>
                  </a:lnTo>
                  <a:lnTo>
                    <a:pt x="92" y="1333"/>
                  </a:lnTo>
                  <a:lnTo>
                    <a:pt x="89" y="1275"/>
                  </a:lnTo>
                  <a:lnTo>
                    <a:pt x="104" y="1233"/>
                  </a:lnTo>
                  <a:lnTo>
                    <a:pt x="150" y="1214"/>
                  </a:lnTo>
                  <a:lnTo>
                    <a:pt x="181" y="1186"/>
                  </a:lnTo>
                  <a:lnTo>
                    <a:pt x="220" y="1163"/>
                  </a:lnTo>
                  <a:lnTo>
                    <a:pt x="267" y="1155"/>
                  </a:lnTo>
                  <a:lnTo>
                    <a:pt x="356" y="1155"/>
                  </a:lnTo>
                  <a:lnTo>
                    <a:pt x="372" y="1155"/>
                  </a:lnTo>
                  <a:lnTo>
                    <a:pt x="387" y="1143"/>
                  </a:lnTo>
                  <a:lnTo>
                    <a:pt x="410" y="1112"/>
                  </a:lnTo>
                  <a:lnTo>
                    <a:pt x="425" y="1043"/>
                  </a:lnTo>
                  <a:lnTo>
                    <a:pt x="425" y="984"/>
                  </a:lnTo>
                  <a:lnTo>
                    <a:pt x="435" y="939"/>
                  </a:lnTo>
                  <a:lnTo>
                    <a:pt x="450" y="911"/>
                  </a:lnTo>
                  <a:lnTo>
                    <a:pt x="453" y="869"/>
                  </a:lnTo>
                  <a:lnTo>
                    <a:pt x="441" y="833"/>
                  </a:lnTo>
                  <a:lnTo>
                    <a:pt x="407" y="795"/>
                  </a:lnTo>
                  <a:lnTo>
                    <a:pt x="379" y="749"/>
                  </a:lnTo>
                  <a:lnTo>
                    <a:pt x="372" y="710"/>
                  </a:lnTo>
                  <a:lnTo>
                    <a:pt x="379" y="678"/>
                  </a:lnTo>
                  <a:lnTo>
                    <a:pt x="402" y="659"/>
                  </a:lnTo>
                  <a:lnTo>
                    <a:pt x="460" y="632"/>
                  </a:lnTo>
                  <a:lnTo>
                    <a:pt x="465" y="609"/>
                  </a:lnTo>
                  <a:lnTo>
                    <a:pt x="450" y="594"/>
                  </a:lnTo>
                  <a:lnTo>
                    <a:pt x="418" y="589"/>
                  </a:lnTo>
                  <a:lnTo>
                    <a:pt x="395" y="581"/>
                  </a:lnTo>
                  <a:lnTo>
                    <a:pt x="392" y="570"/>
                  </a:lnTo>
                  <a:lnTo>
                    <a:pt x="410" y="558"/>
                  </a:lnTo>
                  <a:lnTo>
                    <a:pt x="450" y="555"/>
                  </a:lnTo>
                  <a:lnTo>
                    <a:pt x="484" y="570"/>
                  </a:lnTo>
                  <a:lnTo>
                    <a:pt x="503" y="561"/>
                  </a:lnTo>
                  <a:lnTo>
                    <a:pt x="514" y="535"/>
                  </a:lnTo>
                  <a:lnTo>
                    <a:pt x="550" y="527"/>
                  </a:lnTo>
                  <a:lnTo>
                    <a:pt x="570" y="543"/>
                  </a:lnTo>
                  <a:lnTo>
                    <a:pt x="590" y="543"/>
                  </a:lnTo>
                  <a:lnTo>
                    <a:pt x="596" y="523"/>
                  </a:lnTo>
                  <a:lnTo>
                    <a:pt x="620" y="512"/>
                  </a:lnTo>
                  <a:lnTo>
                    <a:pt x="628" y="531"/>
                  </a:lnTo>
                  <a:lnTo>
                    <a:pt x="635" y="574"/>
                  </a:lnTo>
                  <a:lnTo>
                    <a:pt x="647" y="589"/>
                  </a:lnTo>
                  <a:lnTo>
                    <a:pt x="690" y="578"/>
                  </a:lnTo>
                  <a:lnTo>
                    <a:pt x="697" y="620"/>
                  </a:lnTo>
                  <a:lnTo>
                    <a:pt x="725" y="639"/>
                  </a:lnTo>
                  <a:lnTo>
                    <a:pt x="760" y="635"/>
                  </a:lnTo>
                  <a:lnTo>
                    <a:pt x="791" y="616"/>
                  </a:lnTo>
                  <a:lnTo>
                    <a:pt x="829" y="601"/>
                  </a:lnTo>
                  <a:lnTo>
                    <a:pt x="875" y="594"/>
                  </a:lnTo>
                  <a:lnTo>
                    <a:pt x="898" y="574"/>
                  </a:lnTo>
                  <a:lnTo>
                    <a:pt x="926" y="531"/>
                  </a:lnTo>
                  <a:lnTo>
                    <a:pt x="946" y="500"/>
                  </a:lnTo>
                  <a:lnTo>
                    <a:pt x="966" y="480"/>
                  </a:lnTo>
                  <a:lnTo>
                    <a:pt x="1023" y="461"/>
                  </a:lnTo>
                  <a:lnTo>
                    <a:pt x="1038" y="423"/>
                  </a:lnTo>
                  <a:lnTo>
                    <a:pt x="1030" y="396"/>
                  </a:lnTo>
                  <a:lnTo>
                    <a:pt x="1004" y="376"/>
                  </a:lnTo>
                  <a:lnTo>
                    <a:pt x="969" y="368"/>
                  </a:lnTo>
                  <a:lnTo>
                    <a:pt x="938" y="344"/>
                  </a:lnTo>
                  <a:lnTo>
                    <a:pt x="934" y="310"/>
                  </a:lnTo>
                  <a:lnTo>
                    <a:pt x="934" y="294"/>
                  </a:lnTo>
                  <a:lnTo>
                    <a:pt x="1000" y="314"/>
                  </a:lnTo>
                  <a:lnTo>
                    <a:pt x="1077" y="314"/>
                  </a:lnTo>
                  <a:lnTo>
                    <a:pt x="1154" y="299"/>
                  </a:lnTo>
                  <a:lnTo>
                    <a:pt x="1193" y="283"/>
                  </a:lnTo>
                  <a:lnTo>
                    <a:pt x="1213" y="259"/>
                  </a:lnTo>
                  <a:lnTo>
                    <a:pt x="1225" y="209"/>
                  </a:lnTo>
                  <a:lnTo>
                    <a:pt x="1251" y="185"/>
                  </a:lnTo>
                  <a:lnTo>
                    <a:pt x="1271" y="167"/>
                  </a:lnTo>
                  <a:lnTo>
                    <a:pt x="1271" y="132"/>
                  </a:lnTo>
                  <a:lnTo>
                    <a:pt x="1256" y="108"/>
                  </a:lnTo>
                  <a:lnTo>
                    <a:pt x="1284" y="93"/>
                  </a:lnTo>
                  <a:lnTo>
                    <a:pt x="1310" y="93"/>
                  </a:lnTo>
                  <a:lnTo>
                    <a:pt x="1330" y="119"/>
                  </a:lnTo>
                  <a:lnTo>
                    <a:pt x="1333" y="163"/>
                  </a:lnTo>
                  <a:lnTo>
                    <a:pt x="1348" y="213"/>
                  </a:lnTo>
                  <a:lnTo>
                    <a:pt x="1345" y="256"/>
                  </a:lnTo>
                  <a:lnTo>
                    <a:pt x="1325" y="294"/>
                  </a:lnTo>
                  <a:lnTo>
                    <a:pt x="1322" y="322"/>
                  </a:lnTo>
                  <a:lnTo>
                    <a:pt x="1348" y="340"/>
                  </a:lnTo>
                  <a:lnTo>
                    <a:pt x="1361" y="380"/>
                  </a:lnTo>
                  <a:lnTo>
                    <a:pt x="1380" y="449"/>
                  </a:lnTo>
                  <a:lnTo>
                    <a:pt x="1399" y="474"/>
                  </a:lnTo>
                  <a:lnTo>
                    <a:pt x="1457" y="489"/>
                  </a:lnTo>
                  <a:lnTo>
                    <a:pt x="1523" y="489"/>
                  </a:lnTo>
                  <a:lnTo>
                    <a:pt x="1554" y="469"/>
                  </a:lnTo>
                  <a:lnTo>
                    <a:pt x="1608" y="411"/>
                  </a:lnTo>
                  <a:lnTo>
                    <a:pt x="1675" y="373"/>
                  </a:lnTo>
                  <a:lnTo>
                    <a:pt x="1701" y="360"/>
                  </a:lnTo>
                  <a:lnTo>
                    <a:pt x="1718" y="334"/>
                  </a:lnTo>
                  <a:lnTo>
                    <a:pt x="1736" y="294"/>
                  </a:lnTo>
                  <a:lnTo>
                    <a:pt x="1764" y="294"/>
                  </a:lnTo>
                  <a:lnTo>
                    <a:pt x="1783" y="318"/>
                  </a:lnTo>
                  <a:lnTo>
                    <a:pt x="1805" y="306"/>
                  </a:lnTo>
                  <a:lnTo>
                    <a:pt x="1810" y="276"/>
                  </a:lnTo>
                  <a:lnTo>
                    <a:pt x="1830" y="276"/>
                  </a:lnTo>
                  <a:lnTo>
                    <a:pt x="1849" y="271"/>
                  </a:lnTo>
                  <a:lnTo>
                    <a:pt x="1861" y="286"/>
                  </a:lnTo>
                  <a:lnTo>
                    <a:pt x="1845" y="337"/>
                  </a:lnTo>
                  <a:lnTo>
                    <a:pt x="1868" y="349"/>
                  </a:lnTo>
                  <a:lnTo>
                    <a:pt x="1899" y="340"/>
                  </a:lnTo>
                  <a:lnTo>
                    <a:pt x="1939" y="314"/>
                  </a:lnTo>
                  <a:lnTo>
                    <a:pt x="1961" y="310"/>
                  </a:lnTo>
                  <a:lnTo>
                    <a:pt x="1993" y="329"/>
                  </a:lnTo>
                  <a:lnTo>
                    <a:pt x="2016" y="360"/>
                  </a:lnTo>
                  <a:lnTo>
                    <a:pt x="2039" y="360"/>
                  </a:lnTo>
                  <a:lnTo>
                    <a:pt x="2081" y="294"/>
                  </a:lnTo>
                  <a:lnTo>
                    <a:pt x="2100" y="228"/>
                  </a:lnTo>
                  <a:lnTo>
                    <a:pt x="2100" y="159"/>
                  </a:lnTo>
                  <a:lnTo>
                    <a:pt x="2113" y="116"/>
                  </a:lnTo>
                  <a:lnTo>
                    <a:pt x="2159" y="65"/>
                  </a:lnTo>
                  <a:lnTo>
                    <a:pt x="2187" y="15"/>
                  </a:lnTo>
                  <a:lnTo>
                    <a:pt x="2181" y="0"/>
                  </a:lnTo>
                  <a:lnTo>
                    <a:pt x="2210" y="7"/>
                  </a:lnTo>
                  <a:lnTo>
                    <a:pt x="2225" y="23"/>
                  </a:lnTo>
                  <a:lnTo>
                    <a:pt x="2249" y="43"/>
                  </a:lnTo>
                  <a:lnTo>
                    <a:pt x="2268" y="62"/>
                  </a:lnTo>
                  <a:lnTo>
                    <a:pt x="2295" y="124"/>
                  </a:lnTo>
                  <a:lnTo>
                    <a:pt x="2311" y="144"/>
                  </a:lnTo>
                  <a:lnTo>
                    <a:pt x="2353" y="205"/>
                  </a:lnTo>
                  <a:lnTo>
                    <a:pt x="2372" y="243"/>
                  </a:lnTo>
                  <a:lnTo>
                    <a:pt x="2379" y="263"/>
                  </a:lnTo>
                  <a:lnTo>
                    <a:pt x="2385" y="276"/>
                  </a:lnTo>
                  <a:lnTo>
                    <a:pt x="2427" y="294"/>
                  </a:lnTo>
                  <a:lnTo>
                    <a:pt x="2435" y="329"/>
                  </a:lnTo>
                  <a:lnTo>
                    <a:pt x="2435" y="357"/>
                  </a:lnTo>
                  <a:lnTo>
                    <a:pt x="2427" y="415"/>
                  </a:lnTo>
                  <a:lnTo>
                    <a:pt x="2392" y="457"/>
                  </a:lnTo>
                  <a:lnTo>
                    <a:pt x="2365" y="504"/>
                  </a:lnTo>
                  <a:lnTo>
                    <a:pt x="2353" y="546"/>
                  </a:lnTo>
                  <a:lnTo>
                    <a:pt x="2361" y="570"/>
                  </a:lnTo>
                  <a:lnTo>
                    <a:pt x="2392" y="570"/>
                  </a:lnTo>
                  <a:lnTo>
                    <a:pt x="2415" y="561"/>
                  </a:lnTo>
                  <a:lnTo>
                    <a:pt x="2427" y="531"/>
                  </a:lnTo>
                  <a:lnTo>
                    <a:pt x="2446" y="504"/>
                  </a:lnTo>
                  <a:lnTo>
                    <a:pt x="2481" y="497"/>
                  </a:lnTo>
                  <a:lnTo>
                    <a:pt x="2519" y="492"/>
                  </a:lnTo>
                  <a:lnTo>
                    <a:pt x="2555" y="489"/>
                  </a:lnTo>
                  <a:lnTo>
                    <a:pt x="2593" y="480"/>
                  </a:lnTo>
                  <a:lnTo>
                    <a:pt x="2625" y="489"/>
                  </a:lnTo>
                  <a:lnTo>
                    <a:pt x="2636" y="507"/>
                  </a:lnTo>
                  <a:lnTo>
                    <a:pt x="2628" y="531"/>
                  </a:lnTo>
                  <a:lnTo>
                    <a:pt x="2641" y="551"/>
                  </a:lnTo>
                  <a:lnTo>
                    <a:pt x="2651" y="555"/>
                  </a:lnTo>
                  <a:lnTo>
                    <a:pt x="2667" y="551"/>
                  </a:lnTo>
                  <a:lnTo>
                    <a:pt x="2687" y="515"/>
                  </a:lnTo>
                  <a:lnTo>
                    <a:pt x="2707" y="500"/>
                  </a:lnTo>
                  <a:lnTo>
                    <a:pt x="2737" y="497"/>
                  </a:lnTo>
                  <a:lnTo>
                    <a:pt x="2807" y="500"/>
                  </a:lnTo>
                  <a:lnTo>
                    <a:pt x="2877" y="504"/>
                  </a:lnTo>
                  <a:lnTo>
                    <a:pt x="2943" y="504"/>
                  </a:lnTo>
                  <a:lnTo>
                    <a:pt x="3009" y="515"/>
                  </a:lnTo>
                  <a:lnTo>
                    <a:pt x="3047" y="523"/>
                  </a:lnTo>
                  <a:lnTo>
                    <a:pt x="3063" y="546"/>
                  </a:lnTo>
                  <a:lnTo>
                    <a:pt x="3063" y="574"/>
                  </a:lnTo>
                  <a:lnTo>
                    <a:pt x="3070" y="589"/>
                  </a:lnTo>
                  <a:lnTo>
                    <a:pt x="3094" y="594"/>
                  </a:lnTo>
                  <a:lnTo>
                    <a:pt x="3124" y="585"/>
                  </a:lnTo>
                  <a:lnTo>
                    <a:pt x="3144" y="570"/>
                  </a:lnTo>
                  <a:lnTo>
                    <a:pt x="3175" y="561"/>
                  </a:lnTo>
                  <a:lnTo>
                    <a:pt x="3230" y="578"/>
                  </a:lnTo>
                  <a:lnTo>
                    <a:pt x="3296" y="581"/>
                  </a:lnTo>
                  <a:lnTo>
                    <a:pt x="3378" y="581"/>
                  </a:lnTo>
                  <a:lnTo>
                    <a:pt x="3458" y="574"/>
                  </a:lnTo>
                  <a:lnTo>
                    <a:pt x="3520" y="574"/>
                  </a:lnTo>
                  <a:lnTo>
                    <a:pt x="3559" y="570"/>
                  </a:lnTo>
                  <a:lnTo>
                    <a:pt x="3578" y="561"/>
                  </a:lnTo>
                  <a:lnTo>
                    <a:pt x="3602" y="561"/>
                  </a:lnTo>
                  <a:lnTo>
                    <a:pt x="3621" y="561"/>
                  </a:lnTo>
                  <a:lnTo>
                    <a:pt x="3640" y="570"/>
                  </a:lnTo>
                  <a:lnTo>
                    <a:pt x="3788" y="685"/>
                  </a:lnTo>
                  <a:lnTo>
                    <a:pt x="3808" y="698"/>
                  </a:lnTo>
                  <a:lnTo>
                    <a:pt x="3831" y="705"/>
                  </a:lnTo>
                  <a:lnTo>
                    <a:pt x="3850" y="701"/>
                  </a:lnTo>
                  <a:lnTo>
                    <a:pt x="3889" y="701"/>
                  </a:lnTo>
                  <a:lnTo>
                    <a:pt x="4013" y="695"/>
                  </a:lnTo>
                  <a:lnTo>
                    <a:pt x="4028" y="698"/>
                  </a:lnTo>
                  <a:lnTo>
                    <a:pt x="4044" y="701"/>
                  </a:lnTo>
                  <a:lnTo>
                    <a:pt x="4056" y="720"/>
                  </a:lnTo>
                  <a:lnTo>
                    <a:pt x="4059" y="736"/>
                  </a:lnTo>
                  <a:lnTo>
                    <a:pt x="4067" y="752"/>
                  </a:lnTo>
                  <a:lnTo>
                    <a:pt x="4071" y="772"/>
                  </a:lnTo>
                  <a:lnTo>
                    <a:pt x="4074" y="779"/>
                  </a:lnTo>
                  <a:lnTo>
                    <a:pt x="4074" y="795"/>
                  </a:lnTo>
                  <a:lnTo>
                    <a:pt x="4079" y="818"/>
                  </a:lnTo>
                  <a:lnTo>
                    <a:pt x="4079" y="837"/>
                  </a:lnTo>
                  <a:lnTo>
                    <a:pt x="4079" y="856"/>
                  </a:lnTo>
                  <a:lnTo>
                    <a:pt x="4079" y="880"/>
                  </a:lnTo>
                  <a:lnTo>
                    <a:pt x="4079" y="919"/>
                  </a:lnTo>
                  <a:lnTo>
                    <a:pt x="4071" y="961"/>
                  </a:lnTo>
                  <a:lnTo>
                    <a:pt x="4059" y="1003"/>
                  </a:lnTo>
                  <a:lnTo>
                    <a:pt x="4044" y="1043"/>
                  </a:lnTo>
                  <a:lnTo>
                    <a:pt x="4024" y="1086"/>
                  </a:lnTo>
                  <a:lnTo>
                    <a:pt x="4006" y="1128"/>
                  </a:lnTo>
                  <a:lnTo>
                    <a:pt x="3997" y="1148"/>
                  </a:lnTo>
                  <a:lnTo>
                    <a:pt x="3970" y="1191"/>
                  </a:lnTo>
                  <a:lnTo>
                    <a:pt x="3959" y="1214"/>
                  </a:lnTo>
                  <a:lnTo>
                    <a:pt x="3909" y="1275"/>
                  </a:lnTo>
                  <a:lnTo>
                    <a:pt x="3878" y="1315"/>
                  </a:lnTo>
                  <a:lnTo>
                    <a:pt x="3850" y="1356"/>
                  </a:lnTo>
                  <a:lnTo>
                    <a:pt x="3812" y="1419"/>
                  </a:lnTo>
                  <a:lnTo>
                    <a:pt x="3792" y="1462"/>
                  </a:lnTo>
                  <a:lnTo>
                    <a:pt x="3773" y="1504"/>
                  </a:lnTo>
                  <a:lnTo>
                    <a:pt x="3753" y="1524"/>
                  </a:lnTo>
                  <a:lnTo>
                    <a:pt x="3734" y="1547"/>
                  </a:lnTo>
                  <a:lnTo>
                    <a:pt x="3714" y="1547"/>
                  </a:lnTo>
                  <a:lnTo>
                    <a:pt x="3698" y="1567"/>
                  </a:lnTo>
                  <a:lnTo>
                    <a:pt x="3695" y="1587"/>
                  </a:lnTo>
                  <a:lnTo>
                    <a:pt x="3691" y="1605"/>
                  </a:lnTo>
                  <a:lnTo>
                    <a:pt x="3679" y="1617"/>
                  </a:lnTo>
                  <a:lnTo>
                    <a:pt x="3675" y="1628"/>
                  </a:lnTo>
                  <a:lnTo>
                    <a:pt x="3675" y="1648"/>
                  </a:lnTo>
                  <a:lnTo>
                    <a:pt x="3664" y="1659"/>
                  </a:lnTo>
                  <a:lnTo>
                    <a:pt x="3675" y="1729"/>
                  </a:lnTo>
                  <a:lnTo>
                    <a:pt x="3679" y="1795"/>
                  </a:lnTo>
                  <a:lnTo>
                    <a:pt x="3683" y="1853"/>
                  </a:lnTo>
                  <a:lnTo>
                    <a:pt x="3679" y="1912"/>
                  </a:lnTo>
                  <a:lnTo>
                    <a:pt x="3668" y="1935"/>
                  </a:lnTo>
                  <a:lnTo>
                    <a:pt x="3668" y="1957"/>
                  </a:lnTo>
                  <a:lnTo>
                    <a:pt x="3679" y="1996"/>
                  </a:lnTo>
                  <a:lnTo>
                    <a:pt x="3668" y="2039"/>
                  </a:lnTo>
                  <a:lnTo>
                    <a:pt x="3630" y="2083"/>
                  </a:lnTo>
                  <a:lnTo>
                    <a:pt x="3614" y="2105"/>
                  </a:lnTo>
                  <a:lnTo>
                    <a:pt x="3610" y="2141"/>
                  </a:lnTo>
                  <a:lnTo>
                    <a:pt x="3610" y="2179"/>
                  </a:lnTo>
                  <a:lnTo>
                    <a:pt x="3598" y="2203"/>
                  </a:lnTo>
                  <a:lnTo>
                    <a:pt x="3594" y="2245"/>
                  </a:lnTo>
                  <a:lnTo>
                    <a:pt x="3578" y="2283"/>
                  </a:lnTo>
                  <a:lnTo>
                    <a:pt x="3574" y="2307"/>
                  </a:lnTo>
                  <a:lnTo>
                    <a:pt x="3552" y="2342"/>
                  </a:lnTo>
                  <a:lnTo>
                    <a:pt x="3520" y="2372"/>
                  </a:lnTo>
                  <a:lnTo>
                    <a:pt x="3497" y="2412"/>
                  </a:lnTo>
                  <a:lnTo>
                    <a:pt x="3477" y="2453"/>
                  </a:lnTo>
                  <a:lnTo>
                    <a:pt x="3439" y="2516"/>
                  </a:lnTo>
                  <a:lnTo>
                    <a:pt x="3419" y="2559"/>
                  </a:lnTo>
                  <a:lnTo>
                    <a:pt x="3400" y="2578"/>
                  </a:lnTo>
                  <a:lnTo>
                    <a:pt x="3381" y="2598"/>
                  </a:lnTo>
                  <a:lnTo>
                    <a:pt x="3362" y="2621"/>
                  </a:lnTo>
                  <a:lnTo>
                    <a:pt x="3303" y="2664"/>
                  </a:lnTo>
                  <a:lnTo>
                    <a:pt x="3277" y="2671"/>
                  </a:lnTo>
                  <a:lnTo>
                    <a:pt x="3272" y="2671"/>
                  </a:lnTo>
                  <a:lnTo>
                    <a:pt x="3234" y="2671"/>
                  </a:lnTo>
                  <a:lnTo>
                    <a:pt x="3215" y="2671"/>
                  </a:lnTo>
                  <a:lnTo>
                    <a:pt x="3182" y="2679"/>
                  </a:lnTo>
                  <a:lnTo>
                    <a:pt x="3172" y="2694"/>
                  </a:lnTo>
                  <a:lnTo>
                    <a:pt x="3132" y="2679"/>
                  </a:lnTo>
                  <a:lnTo>
                    <a:pt x="3090" y="2679"/>
                  </a:lnTo>
                  <a:lnTo>
                    <a:pt x="3063" y="2699"/>
                  </a:lnTo>
                  <a:lnTo>
                    <a:pt x="3055" y="2722"/>
                  </a:lnTo>
                  <a:lnTo>
                    <a:pt x="3032" y="2745"/>
                  </a:lnTo>
                  <a:lnTo>
                    <a:pt x="2974" y="2764"/>
                  </a:lnTo>
                  <a:lnTo>
                    <a:pt x="2912" y="2807"/>
                  </a:lnTo>
                  <a:lnTo>
                    <a:pt x="2849" y="2829"/>
                  </a:lnTo>
                  <a:lnTo>
                    <a:pt x="2811" y="2849"/>
                  </a:lnTo>
                  <a:lnTo>
                    <a:pt x="2761" y="2892"/>
                  </a:lnTo>
                  <a:lnTo>
                    <a:pt x="2729" y="2935"/>
                  </a:lnTo>
                  <a:lnTo>
                    <a:pt x="2694" y="2974"/>
                  </a:lnTo>
                  <a:lnTo>
                    <a:pt x="2674" y="2982"/>
                  </a:lnTo>
                  <a:lnTo>
                    <a:pt x="2651" y="2997"/>
                  </a:lnTo>
                  <a:lnTo>
                    <a:pt x="2632" y="3020"/>
                  </a:lnTo>
                  <a:lnTo>
                    <a:pt x="2625" y="3027"/>
                  </a:lnTo>
                  <a:lnTo>
                    <a:pt x="2613" y="3043"/>
                  </a:lnTo>
                  <a:lnTo>
                    <a:pt x="2613" y="3060"/>
                  </a:lnTo>
                  <a:lnTo>
                    <a:pt x="2613" y="3083"/>
                  </a:lnTo>
                  <a:lnTo>
                    <a:pt x="2616" y="3101"/>
                  </a:lnTo>
                  <a:lnTo>
                    <a:pt x="2636" y="3121"/>
                  </a:lnTo>
                  <a:lnTo>
                    <a:pt x="2636" y="3144"/>
                  </a:lnTo>
                  <a:lnTo>
                    <a:pt x="2601" y="3307"/>
                  </a:lnTo>
                  <a:lnTo>
                    <a:pt x="2582" y="3330"/>
                  </a:lnTo>
                  <a:lnTo>
                    <a:pt x="2563" y="3350"/>
                  </a:lnTo>
                  <a:lnTo>
                    <a:pt x="2446" y="3475"/>
                  </a:lnTo>
                  <a:lnTo>
                    <a:pt x="2385" y="3540"/>
                  </a:lnTo>
                  <a:lnTo>
                    <a:pt x="2356" y="3579"/>
                  </a:lnTo>
                  <a:lnTo>
                    <a:pt x="2346" y="3621"/>
                  </a:lnTo>
                  <a:lnTo>
                    <a:pt x="2331" y="3644"/>
                  </a:lnTo>
                  <a:lnTo>
                    <a:pt x="2327" y="3664"/>
                  </a:lnTo>
                  <a:lnTo>
                    <a:pt x="2311" y="3680"/>
                  </a:lnTo>
                  <a:lnTo>
                    <a:pt x="2288" y="3687"/>
                  </a:lnTo>
                  <a:lnTo>
                    <a:pt x="2272" y="3687"/>
                  </a:lnTo>
                  <a:lnTo>
                    <a:pt x="2249" y="3706"/>
                  </a:lnTo>
                  <a:lnTo>
                    <a:pt x="2232" y="3725"/>
                  </a:lnTo>
                  <a:lnTo>
                    <a:pt x="2229" y="3749"/>
                  </a:lnTo>
                  <a:lnTo>
                    <a:pt x="2229" y="3768"/>
                  </a:lnTo>
                  <a:lnTo>
                    <a:pt x="2221" y="3776"/>
                  </a:lnTo>
                  <a:lnTo>
                    <a:pt x="2214" y="3792"/>
                  </a:lnTo>
                  <a:lnTo>
                    <a:pt x="2206" y="3807"/>
                  </a:lnTo>
                  <a:lnTo>
                    <a:pt x="2194" y="3815"/>
                  </a:lnTo>
                  <a:lnTo>
                    <a:pt x="2128" y="3876"/>
                  </a:lnTo>
                  <a:lnTo>
                    <a:pt x="2097" y="3797"/>
                  </a:lnTo>
                  <a:lnTo>
                    <a:pt x="2100" y="3738"/>
                  </a:lnTo>
                  <a:lnTo>
                    <a:pt x="2090" y="3706"/>
                  </a:lnTo>
                  <a:lnTo>
                    <a:pt x="2055" y="3706"/>
                  </a:lnTo>
                  <a:lnTo>
                    <a:pt x="2039" y="3687"/>
                  </a:lnTo>
                  <a:lnTo>
                    <a:pt x="2031" y="3657"/>
                  </a:lnTo>
                  <a:lnTo>
                    <a:pt x="2003" y="3621"/>
                  </a:lnTo>
                  <a:lnTo>
                    <a:pt x="1961" y="3604"/>
                  </a:lnTo>
                  <a:lnTo>
                    <a:pt x="1899" y="3604"/>
                  </a:lnTo>
                  <a:lnTo>
                    <a:pt x="1873" y="3589"/>
                  </a:lnTo>
                  <a:lnTo>
                    <a:pt x="1838" y="3540"/>
                  </a:lnTo>
                  <a:lnTo>
                    <a:pt x="1799" y="3532"/>
                  </a:lnTo>
                  <a:lnTo>
                    <a:pt x="1714" y="3536"/>
                  </a:lnTo>
                  <a:lnTo>
                    <a:pt x="1815" y="3404"/>
                  </a:lnTo>
                  <a:lnTo>
                    <a:pt x="1932" y="3299"/>
                  </a:lnTo>
                  <a:lnTo>
                    <a:pt x="2013" y="3245"/>
                  </a:lnTo>
                  <a:lnTo>
                    <a:pt x="2081" y="3233"/>
                  </a:lnTo>
                  <a:lnTo>
                    <a:pt x="2090" y="3222"/>
                  </a:lnTo>
                  <a:lnTo>
                    <a:pt x="2085" y="3187"/>
                  </a:lnTo>
                  <a:lnTo>
                    <a:pt x="2105" y="3144"/>
                  </a:lnTo>
                  <a:lnTo>
                    <a:pt x="2100" y="3117"/>
                  </a:lnTo>
                  <a:lnTo>
                    <a:pt x="2081" y="3090"/>
                  </a:lnTo>
                  <a:lnTo>
                    <a:pt x="1993" y="3075"/>
                  </a:lnTo>
                  <a:lnTo>
                    <a:pt x="2016" y="3040"/>
                  </a:lnTo>
                  <a:lnTo>
                    <a:pt x="2023" y="2979"/>
                  </a:lnTo>
                  <a:lnTo>
                    <a:pt x="2023" y="2939"/>
                  </a:lnTo>
                  <a:lnTo>
                    <a:pt x="2000" y="2908"/>
                  </a:lnTo>
                  <a:lnTo>
                    <a:pt x="1981" y="2896"/>
                  </a:lnTo>
                  <a:lnTo>
                    <a:pt x="1970" y="2892"/>
                  </a:lnTo>
                  <a:lnTo>
                    <a:pt x="1957" y="2892"/>
                  </a:lnTo>
                  <a:lnTo>
                    <a:pt x="1912" y="2900"/>
                  </a:lnTo>
                  <a:lnTo>
                    <a:pt x="1899" y="2892"/>
                  </a:lnTo>
                  <a:lnTo>
                    <a:pt x="1892" y="2877"/>
                  </a:lnTo>
                  <a:lnTo>
                    <a:pt x="1892" y="2858"/>
                  </a:lnTo>
                  <a:lnTo>
                    <a:pt x="1896" y="2845"/>
                  </a:lnTo>
                  <a:lnTo>
                    <a:pt x="1903" y="2811"/>
                  </a:lnTo>
                  <a:lnTo>
                    <a:pt x="1907" y="2796"/>
                  </a:lnTo>
                  <a:lnTo>
                    <a:pt x="1903" y="2776"/>
                  </a:lnTo>
                  <a:lnTo>
                    <a:pt x="1892" y="2761"/>
                  </a:lnTo>
                  <a:lnTo>
                    <a:pt x="1876" y="2753"/>
                  </a:lnTo>
                  <a:lnTo>
                    <a:pt x="1834" y="2756"/>
                  </a:lnTo>
                  <a:lnTo>
                    <a:pt x="1783" y="2771"/>
                  </a:lnTo>
                  <a:lnTo>
                    <a:pt x="1744" y="2796"/>
                  </a:lnTo>
                  <a:lnTo>
                    <a:pt x="1706" y="2776"/>
                  </a:lnTo>
                  <a:lnTo>
                    <a:pt x="1685" y="2714"/>
                  </a:lnTo>
                  <a:lnTo>
                    <a:pt x="1690" y="2624"/>
                  </a:lnTo>
                  <a:lnTo>
                    <a:pt x="1678" y="2547"/>
                  </a:lnTo>
                  <a:lnTo>
                    <a:pt x="1620" y="2508"/>
                  </a:lnTo>
                  <a:lnTo>
                    <a:pt x="1678" y="2547"/>
                  </a:lnTo>
                  <a:lnTo>
                    <a:pt x="1694" y="2450"/>
                  </a:lnTo>
                  <a:lnTo>
                    <a:pt x="1721" y="2392"/>
                  </a:lnTo>
                  <a:lnTo>
                    <a:pt x="1733" y="2342"/>
                  </a:lnTo>
                  <a:lnTo>
                    <a:pt x="1709" y="2314"/>
                  </a:lnTo>
                  <a:lnTo>
                    <a:pt x="1667" y="2314"/>
                  </a:lnTo>
                  <a:lnTo>
                    <a:pt x="1655" y="2280"/>
                  </a:lnTo>
                  <a:lnTo>
                    <a:pt x="1652" y="2203"/>
                  </a:lnTo>
                  <a:lnTo>
                    <a:pt x="1637" y="2182"/>
                  </a:lnTo>
                  <a:lnTo>
                    <a:pt x="1578" y="2203"/>
                  </a:lnTo>
                  <a:lnTo>
                    <a:pt x="1504" y="2207"/>
                  </a:lnTo>
                  <a:lnTo>
                    <a:pt x="1465" y="2187"/>
                  </a:lnTo>
                  <a:lnTo>
                    <a:pt x="1446" y="2133"/>
                  </a:lnTo>
                  <a:lnTo>
                    <a:pt x="1388" y="2093"/>
                  </a:lnTo>
                  <a:lnTo>
                    <a:pt x="1391" y="2086"/>
                  </a:lnTo>
                  <a:lnTo>
                    <a:pt x="1442" y="2074"/>
                  </a:lnTo>
                  <a:lnTo>
                    <a:pt x="1446" y="2051"/>
                  </a:lnTo>
                  <a:lnTo>
                    <a:pt x="1419" y="2019"/>
                  </a:lnTo>
                  <a:lnTo>
                    <a:pt x="1406" y="1957"/>
                  </a:lnTo>
                  <a:lnTo>
                    <a:pt x="1348" y="1961"/>
                  </a:lnTo>
                  <a:lnTo>
                    <a:pt x="1330" y="1946"/>
                  </a:lnTo>
                  <a:lnTo>
                    <a:pt x="1291" y="1943"/>
                  </a:lnTo>
                  <a:lnTo>
                    <a:pt x="1236" y="1961"/>
                  </a:lnTo>
                  <a:lnTo>
                    <a:pt x="1221" y="1953"/>
                  </a:lnTo>
                  <a:lnTo>
                    <a:pt x="1182" y="1896"/>
                  </a:lnTo>
                  <a:lnTo>
                    <a:pt x="1151" y="1876"/>
                  </a:lnTo>
                  <a:lnTo>
                    <a:pt x="1089" y="1892"/>
                  </a:lnTo>
                  <a:lnTo>
                    <a:pt x="1066" y="1884"/>
                  </a:lnTo>
                  <a:lnTo>
                    <a:pt x="1047" y="1846"/>
                  </a:lnTo>
                  <a:lnTo>
                    <a:pt x="1027" y="1830"/>
                  </a:lnTo>
                  <a:lnTo>
                    <a:pt x="926" y="1823"/>
                  </a:lnTo>
                  <a:lnTo>
                    <a:pt x="895" y="1791"/>
                  </a:lnTo>
                  <a:lnTo>
                    <a:pt x="892" y="1740"/>
                  </a:lnTo>
                  <a:lnTo>
                    <a:pt x="915" y="1655"/>
                  </a:lnTo>
                  <a:lnTo>
                    <a:pt x="907" y="1620"/>
                  </a:lnTo>
                  <a:close/>
                </a:path>
              </a:pathLst>
            </a:custGeom>
            <a:solidFill>
              <a:srgbClr val="92D050"/>
            </a:solidFill>
            <a:ln w="12700">
              <a:solidFill>
                <a:schemeClr val="tx1"/>
              </a:solidFill>
              <a:round/>
              <a:headEnd/>
              <a:tailEnd/>
            </a:ln>
          </p:spPr>
          <p:txBody>
            <a:bodyPr/>
            <a:lstStyle/>
            <a:p>
              <a:endParaRPr lang="es-ES" dirty="0">
                <a:solidFill>
                  <a:srgbClr val="000000"/>
                </a:solidFill>
              </a:endParaRPr>
            </a:p>
          </p:txBody>
        </p:sp>
      </p:grpSp>
      <p:sp>
        <p:nvSpPr>
          <p:cNvPr id="166" name="Freeform 95">
            <a:extLst>
              <a:ext uri="{FF2B5EF4-FFF2-40B4-BE49-F238E27FC236}">
                <a16:creationId xmlns:a16="http://schemas.microsoft.com/office/drawing/2014/main" id="{8B1F2AD6-CF8E-4EAC-8C7D-D6293E24F2F7}"/>
              </a:ext>
            </a:extLst>
          </p:cNvPr>
          <p:cNvSpPr>
            <a:spLocks/>
          </p:cNvSpPr>
          <p:nvPr/>
        </p:nvSpPr>
        <p:spPr bwMode="auto">
          <a:xfrm>
            <a:off x="9480274" y="2641126"/>
            <a:ext cx="57797" cy="58106"/>
          </a:xfrm>
          <a:custGeom>
            <a:avLst/>
            <a:gdLst>
              <a:gd name="T0" fmla="*/ 2147483647 w 47"/>
              <a:gd name="T1" fmla="*/ 2147483647 h 48"/>
              <a:gd name="T2" fmla="*/ 2147483647 w 47"/>
              <a:gd name="T3" fmla="*/ 0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0 w 47"/>
              <a:gd name="T15" fmla="*/ 2147483647 h 48"/>
              <a:gd name="T16" fmla="*/ 2147483647 w 47"/>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 y="7"/>
                </a:moveTo>
                <a:lnTo>
                  <a:pt x="40" y="0"/>
                </a:lnTo>
                <a:lnTo>
                  <a:pt x="47" y="8"/>
                </a:lnTo>
                <a:lnTo>
                  <a:pt x="47" y="12"/>
                </a:lnTo>
                <a:lnTo>
                  <a:pt x="36" y="45"/>
                </a:lnTo>
                <a:lnTo>
                  <a:pt x="12" y="48"/>
                </a:lnTo>
                <a:lnTo>
                  <a:pt x="7" y="45"/>
                </a:lnTo>
                <a:lnTo>
                  <a:pt x="0" y="12"/>
                </a:lnTo>
                <a:lnTo>
                  <a:pt x="4" y="7"/>
                </a:lnTo>
              </a:path>
            </a:pathLst>
          </a:custGeom>
          <a:solidFill>
            <a:srgbClr val="C00000"/>
          </a:solidFill>
          <a:ln w="9525">
            <a:solidFill>
              <a:schemeClr val="tx1"/>
            </a:solidFill>
            <a:round/>
            <a:headEnd/>
            <a:tailEnd/>
          </a:ln>
        </p:spPr>
        <p:txBody>
          <a:bodyPr/>
          <a:lstStyle/>
          <a:p>
            <a:endParaRPr lang="es-ES" dirty="0">
              <a:solidFill>
                <a:srgbClr val="000000"/>
              </a:solidFill>
            </a:endParaRPr>
          </a:p>
        </p:txBody>
      </p:sp>
      <p:sp>
        <p:nvSpPr>
          <p:cNvPr id="167" name="TextBox 166">
            <a:extLst>
              <a:ext uri="{FF2B5EF4-FFF2-40B4-BE49-F238E27FC236}">
                <a16:creationId xmlns:a16="http://schemas.microsoft.com/office/drawing/2014/main" id="{56E74147-9365-4791-9D52-F53135127017}"/>
              </a:ext>
            </a:extLst>
          </p:cNvPr>
          <p:cNvSpPr txBox="1"/>
          <p:nvPr/>
        </p:nvSpPr>
        <p:spPr>
          <a:xfrm>
            <a:off x="6640481" y="4540057"/>
            <a:ext cx="2338076" cy="1077218"/>
          </a:xfrm>
          <a:prstGeom prst="rect">
            <a:avLst/>
          </a:prstGeom>
          <a:noFill/>
        </p:spPr>
        <p:txBody>
          <a:bodyPr wrap="none" rtlCol="0">
            <a:spAutoFit/>
          </a:bodyPr>
          <a:lstStyle/>
          <a:p>
            <a:r>
              <a:rPr lang="en-US" sz="1600" dirty="0" err="1"/>
              <a:t>Tratamiento</a:t>
            </a:r>
            <a:r>
              <a:rPr lang="en-US" sz="1600" dirty="0"/>
              <a:t> para </a:t>
            </a:r>
            <a:r>
              <a:rPr lang="en-US" sz="1600" dirty="0" err="1"/>
              <a:t>todos</a:t>
            </a:r>
            <a:endParaRPr lang="en-US" sz="1600" dirty="0"/>
          </a:p>
          <a:p>
            <a:r>
              <a:rPr lang="en-US" sz="1600" dirty="0"/>
              <a:t>&lt;10 </a:t>
            </a:r>
            <a:r>
              <a:rPr lang="en-US" sz="1600" dirty="0" err="1"/>
              <a:t>años</a:t>
            </a:r>
            <a:r>
              <a:rPr lang="en-US" sz="1600" dirty="0"/>
              <a:t> (COL)</a:t>
            </a:r>
          </a:p>
          <a:p>
            <a:r>
              <a:rPr lang="en-US" sz="1600" dirty="0"/>
              <a:t>&lt;5 </a:t>
            </a:r>
            <a:r>
              <a:rPr lang="en-US" sz="1600" dirty="0" err="1"/>
              <a:t>años</a:t>
            </a:r>
            <a:endParaRPr lang="en-US" sz="1600" dirty="0"/>
          </a:p>
          <a:p>
            <a:r>
              <a:rPr lang="en-US" sz="1600" dirty="0"/>
              <a:t>(BLZ, GUY, HND, NIC, TTO)</a:t>
            </a:r>
          </a:p>
        </p:txBody>
      </p:sp>
      <p:sp>
        <p:nvSpPr>
          <p:cNvPr id="168" name="Rectangle 167">
            <a:extLst>
              <a:ext uri="{FF2B5EF4-FFF2-40B4-BE49-F238E27FC236}">
                <a16:creationId xmlns:a16="http://schemas.microsoft.com/office/drawing/2014/main" id="{886088BA-BD0D-49F0-8389-1BBE60EFF006}"/>
              </a:ext>
            </a:extLst>
          </p:cNvPr>
          <p:cNvSpPr/>
          <p:nvPr/>
        </p:nvSpPr>
        <p:spPr>
          <a:xfrm>
            <a:off x="6460332" y="5163154"/>
            <a:ext cx="174654" cy="13334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8AFD4A7-53B9-4C79-A502-BFB32F50DD4C}"/>
              </a:ext>
            </a:extLst>
          </p:cNvPr>
          <p:cNvSpPr/>
          <p:nvPr/>
        </p:nvSpPr>
        <p:spPr>
          <a:xfrm>
            <a:off x="6452455" y="4655410"/>
            <a:ext cx="174654" cy="13334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385B11DC-3542-41A0-B188-CDC3DD115EB3}"/>
              </a:ext>
            </a:extLst>
          </p:cNvPr>
          <p:cNvSpPr txBox="1"/>
          <p:nvPr/>
        </p:nvSpPr>
        <p:spPr>
          <a:xfrm>
            <a:off x="6206074" y="6457071"/>
            <a:ext cx="5029200" cy="276999"/>
          </a:xfrm>
          <a:prstGeom prst="rect">
            <a:avLst/>
          </a:prstGeom>
        </p:spPr>
        <p:txBody>
          <a:bodyPr wrap="square">
            <a:spAutoFit/>
          </a:bodyPr>
          <a:lstStyle>
            <a:defPPr>
              <a:defRPr lang="en-US"/>
            </a:defPPr>
            <a:lvl1pPr>
              <a:defRPr sz="1200"/>
            </a:lvl1pPr>
          </a:lstStyle>
          <a:p>
            <a:r>
              <a:rPr lang="es-ES_tradnl" dirty="0"/>
              <a:t>Fuente: GAM 2019; revisión de políticas OPS.</a:t>
            </a:r>
          </a:p>
        </p:txBody>
      </p:sp>
      <p:sp>
        <p:nvSpPr>
          <p:cNvPr id="171" name="Rectangle 170">
            <a:extLst>
              <a:ext uri="{FF2B5EF4-FFF2-40B4-BE49-F238E27FC236}">
                <a16:creationId xmlns:a16="http://schemas.microsoft.com/office/drawing/2014/main" id="{5633A9BA-CEF3-4001-9AE1-C5021918998B}"/>
              </a:ext>
            </a:extLst>
          </p:cNvPr>
          <p:cNvSpPr/>
          <p:nvPr/>
        </p:nvSpPr>
        <p:spPr>
          <a:xfrm>
            <a:off x="6460332" y="4898707"/>
            <a:ext cx="174654" cy="13334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61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3804-C7A5-4F49-AE59-6841CF2D47E1}"/>
              </a:ext>
            </a:extLst>
          </p:cNvPr>
          <p:cNvSpPr>
            <a:spLocks noGrp="1"/>
          </p:cNvSpPr>
          <p:nvPr>
            <p:ph type="title"/>
          </p:nvPr>
        </p:nvSpPr>
        <p:spPr>
          <a:xfrm>
            <a:off x="922338" y="214470"/>
            <a:ext cx="10515600" cy="624430"/>
          </a:xfrm>
        </p:spPr>
        <p:txBody>
          <a:bodyPr>
            <a:normAutofit/>
          </a:bodyPr>
          <a:lstStyle/>
          <a:p>
            <a:pPr algn="ctr"/>
            <a:r>
              <a:rPr lang="es-ES_tradnl" sz="3600" b="1" dirty="0">
                <a:solidFill>
                  <a:srgbClr val="0070C0"/>
                </a:solidFill>
                <a:latin typeface="+mn-lt"/>
              </a:rPr>
              <a:t>Vinculación efectiva e inicio rápido (OMS 2017)</a:t>
            </a:r>
          </a:p>
        </p:txBody>
      </p:sp>
      <p:sp>
        <p:nvSpPr>
          <p:cNvPr id="3" name="Content Placeholder 2">
            <a:extLst>
              <a:ext uri="{FF2B5EF4-FFF2-40B4-BE49-F238E27FC236}">
                <a16:creationId xmlns:a16="http://schemas.microsoft.com/office/drawing/2014/main" id="{A992247E-53C9-4D60-A6D6-5331467A28D4}"/>
              </a:ext>
            </a:extLst>
          </p:cNvPr>
          <p:cNvSpPr>
            <a:spLocks noGrp="1"/>
          </p:cNvSpPr>
          <p:nvPr>
            <p:ph idx="1"/>
          </p:nvPr>
        </p:nvSpPr>
        <p:spPr>
          <a:xfrm>
            <a:off x="6296861" y="1261319"/>
            <a:ext cx="5684173" cy="4850723"/>
          </a:xfrm>
        </p:spPr>
        <p:txBody>
          <a:bodyPr>
            <a:normAutofit fontScale="92500" lnSpcReduction="10000"/>
          </a:bodyPr>
          <a:lstStyle/>
          <a:p>
            <a:pPr marL="0" indent="0">
              <a:buNone/>
            </a:pPr>
            <a:r>
              <a:rPr lang="es-ES_tradnl" sz="2400" b="1" dirty="0"/>
              <a:t>Estrategias para la vinculación efectiva y oportuna e inicio rápido</a:t>
            </a:r>
          </a:p>
          <a:p>
            <a:r>
              <a:rPr lang="es-ES_tradnl" sz="2400" dirty="0"/>
              <a:t>Simplificación algoritmo </a:t>
            </a:r>
            <a:r>
              <a:rPr lang="es-ES_tradnl" sz="2400" dirty="0" err="1"/>
              <a:t>dx</a:t>
            </a:r>
            <a:r>
              <a:rPr lang="es-ES_tradnl" sz="2400" dirty="0"/>
              <a:t> con confirmación lo antes posible</a:t>
            </a:r>
          </a:p>
          <a:p>
            <a:r>
              <a:rPr lang="es-ES_tradnl" sz="2400" dirty="0"/>
              <a:t>Referencia inmediata a servicio de atención y tratamiento (procesos expeditos de referencia)</a:t>
            </a:r>
          </a:p>
          <a:p>
            <a:r>
              <a:rPr lang="es-ES_tradnl" sz="2400" dirty="0"/>
              <a:t>Descentralización de la atención y tratamiento</a:t>
            </a:r>
          </a:p>
          <a:p>
            <a:r>
              <a:rPr lang="es-ES_tradnl" sz="2400" dirty="0"/>
              <a:t>Navegadores/pares</a:t>
            </a:r>
          </a:p>
          <a:p>
            <a:r>
              <a:rPr lang="es-ES_tradnl" sz="2400" dirty="0"/>
              <a:t>Agenda preferencial para inicio TARV</a:t>
            </a:r>
          </a:p>
          <a:p>
            <a:r>
              <a:rPr lang="es-ES_tradnl" sz="2400" dirty="0"/>
              <a:t>Pruebas basales de CD4 y CV no son criterio de inicio de TARV</a:t>
            </a:r>
          </a:p>
          <a:p>
            <a:r>
              <a:rPr lang="es-ES_tradnl" sz="2400" dirty="0"/>
              <a:t>Excepciones: TB, criptococosis (SIRI)</a:t>
            </a:r>
          </a:p>
        </p:txBody>
      </p:sp>
      <p:sp>
        <p:nvSpPr>
          <p:cNvPr id="5" name="TextBox 4">
            <a:extLst>
              <a:ext uri="{FF2B5EF4-FFF2-40B4-BE49-F238E27FC236}">
                <a16:creationId xmlns:a16="http://schemas.microsoft.com/office/drawing/2014/main" id="{05364329-D0E6-4355-9138-034EF1B29AB1}"/>
              </a:ext>
            </a:extLst>
          </p:cNvPr>
          <p:cNvSpPr txBox="1"/>
          <p:nvPr/>
        </p:nvSpPr>
        <p:spPr>
          <a:xfrm>
            <a:off x="357679" y="1536174"/>
            <a:ext cx="2811202" cy="3785652"/>
          </a:xfrm>
          <a:prstGeom prst="rect">
            <a:avLst/>
          </a:prstGeom>
          <a:solidFill>
            <a:schemeClr val="accent1">
              <a:lumMod val="20000"/>
              <a:lumOff val="80000"/>
            </a:schemeClr>
          </a:solidFill>
        </p:spPr>
        <p:txBody>
          <a:bodyPr wrap="square" rtlCol="0">
            <a:spAutoFit/>
          </a:bodyPr>
          <a:lstStyle/>
          <a:p>
            <a:pPr marL="342900" indent="-342900">
              <a:buFont typeface="Arial" panose="020B0604020202020204" pitchFamily="34" charset="0"/>
              <a:buChar char="•"/>
            </a:pPr>
            <a:r>
              <a:rPr lang="es-ES" sz="2000" b="1" u="sng" dirty="0">
                <a:solidFill>
                  <a:schemeClr val="accent1">
                    <a:lumMod val="50000"/>
                  </a:schemeClr>
                </a:solidFill>
              </a:rPr>
              <a:t>inicio rápido del TAR (7 días) </a:t>
            </a:r>
            <a:r>
              <a:rPr lang="es-ES" sz="2000" dirty="0">
                <a:solidFill>
                  <a:schemeClr val="accent1">
                    <a:lumMod val="50000"/>
                  </a:schemeClr>
                </a:solidFill>
              </a:rPr>
              <a:t>tras confirmar el diagnóstico y realizar la evaluación clínica.</a:t>
            </a:r>
            <a:endParaRPr lang="en-US" sz="2000" dirty="0">
              <a:solidFill>
                <a:schemeClr val="accent1">
                  <a:lumMod val="50000"/>
                </a:schemeClr>
              </a:solidFill>
            </a:endParaRPr>
          </a:p>
          <a:p>
            <a:pPr marL="342900" indent="-342900">
              <a:buFont typeface="Arial" panose="020B0604020202020204" pitchFamily="34" charset="0"/>
              <a:buChar char="•"/>
            </a:pPr>
            <a:r>
              <a:rPr lang="es-ES" sz="2000" b="1" u="sng" dirty="0">
                <a:solidFill>
                  <a:schemeClr val="accent1">
                    <a:lumMod val="50000"/>
                  </a:schemeClr>
                </a:solidFill>
              </a:rPr>
              <a:t>iniciar el tratamiento en el mismo día del diagnóstico </a:t>
            </a:r>
            <a:r>
              <a:rPr lang="es-ES" sz="2000" dirty="0">
                <a:solidFill>
                  <a:schemeClr val="accent1">
                    <a:lumMod val="50000"/>
                  </a:schemeClr>
                </a:solidFill>
              </a:rPr>
              <a:t> en personas que se encuentran en condiciones de comenzarlo.</a:t>
            </a:r>
            <a:endParaRPr lang="en-US" sz="2000" dirty="0">
              <a:solidFill>
                <a:schemeClr val="accent1">
                  <a:lumMod val="50000"/>
                </a:schemeClr>
              </a:solidFill>
            </a:endParaRPr>
          </a:p>
        </p:txBody>
      </p:sp>
      <p:pic>
        <p:nvPicPr>
          <p:cNvPr id="6" name="Picture 5">
            <a:extLst>
              <a:ext uri="{FF2B5EF4-FFF2-40B4-BE49-F238E27FC236}">
                <a16:creationId xmlns:a16="http://schemas.microsoft.com/office/drawing/2014/main" id="{8C29B113-6575-4934-B5AE-14F89E66A6E2}"/>
              </a:ext>
            </a:extLst>
          </p:cNvPr>
          <p:cNvPicPr>
            <a:picLocks noChangeAspect="1"/>
          </p:cNvPicPr>
          <p:nvPr/>
        </p:nvPicPr>
        <p:blipFill>
          <a:blip r:embed="rId2"/>
          <a:stretch>
            <a:fillRect/>
          </a:stretch>
        </p:blipFill>
        <p:spPr>
          <a:xfrm>
            <a:off x="3466426" y="1141245"/>
            <a:ext cx="1842892" cy="2764338"/>
          </a:xfrm>
          <a:prstGeom prst="rect">
            <a:avLst/>
          </a:prstGeom>
        </p:spPr>
      </p:pic>
      <p:sp>
        <p:nvSpPr>
          <p:cNvPr id="7" name="Rectangle 6">
            <a:extLst>
              <a:ext uri="{FF2B5EF4-FFF2-40B4-BE49-F238E27FC236}">
                <a16:creationId xmlns:a16="http://schemas.microsoft.com/office/drawing/2014/main" id="{C7FEDAE3-E67C-4036-BEE8-8EC7EC860952}"/>
              </a:ext>
            </a:extLst>
          </p:cNvPr>
          <p:cNvSpPr/>
          <p:nvPr/>
        </p:nvSpPr>
        <p:spPr>
          <a:xfrm>
            <a:off x="124802" y="6342100"/>
            <a:ext cx="8240605" cy="384721"/>
          </a:xfrm>
          <a:prstGeom prst="rect">
            <a:avLst/>
          </a:prstGeom>
        </p:spPr>
        <p:txBody>
          <a:bodyPr wrap="square">
            <a:spAutoFit/>
          </a:bodyPr>
          <a:lstStyle/>
          <a:p>
            <a:r>
              <a:rPr lang="en-US" dirty="0">
                <a:hlinkClick r:id="rId3"/>
              </a:rPr>
              <a:t>http://www.who.int/hiv/pub/guidelines/advanced-HIV-disease/en/</a:t>
            </a:r>
            <a:r>
              <a:rPr lang="en-US" dirty="0"/>
              <a:t> </a:t>
            </a:r>
          </a:p>
        </p:txBody>
      </p:sp>
      <p:pic>
        <p:nvPicPr>
          <p:cNvPr id="8" name="Picture 7">
            <a:extLst>
              <a:ext uri="{FF2B5EF4-FFF2-40B4-BE49-F238E27FC236}">
                <a16:creationId xmlns:a16="http://schemas.microsoft.com/office/drawing/2014/main" id="{1F778F0C-39D6-4FFE-8731-29360C5EBD1D}"/>
              </a:ext>
            </a:extLst>
          </p:cNvPr>
          <p:cNvPicPr>
            <a:picLocks noChangeAspect="1"/>
          </p:cNvPicPr>
          <p:nvPr/>
        </p:nvPicPr>
        <p:blipFill>
          <a:blip r:embed="rId4"/>
          <a:stretch>
            <a:fillRect/>
          </a:stretch>
        </p:blipFill>
        <p:spPr>
          <a:xfrm>
            <a:off x="3943844" y="2952417"/>
            <a:ext cx="1951297" cy="2764338"/>
          </a:xfrm>
          <a:prstGeom prst="rect">
            <a:avLst/>
          </a:prstGeom>
        </p:spPr>
      </p:pic>
    </p:spTree>
    <p:extLst>
      <p:ext uri="{BB962C8B-B14F-4D97-AF65-F5344CB8AC3E}">
        <p14:creationId xmlns:p14="http://schemas.microsoft.com/office/powerpoint/2010/main" val="2019713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A9F00-52F5-40BE-A584-12F20B569FA3}"/>
              </a:ext>
            </a:extLst>
          </p:cNvPr>
          <p:cNvPicPr>
            <a:picLocks noChangeAspect="1"/>
          </p:cNvPicPr>
          <p:nvPr/>
        </p:nvPicPr>
        <p:blipFill>
          <a:blip r:embed="rId2"/>
          <a:stretch>
            <a:fillRect/>
          </a:stretch>
        </p:blipFill>
        <p:spPr>
          <a:xfrm>
            <a:off x="251169" y="2076773"/>
            <a:ext cx="2065378" cy="2845956"/>
          </a:xfrm>
          <a:prstGeom prst="rect">
            <a:avLst/>
          </a:prstGeom>
          <a:ln>
            <a:solidFill>
              <a:schemeClr val="tx1"/>
            </a:solidFill>
          </a:ln>
        </p:spPr>
      </p:pic>
      <p:sp>
        <p:nvSpPr>
          <p:cNvPr id="11" name="Title 1">
            <a:extLst>
              <a:ext uri="{FF2B5EF4-FFF2-40B4-BE49-F238E27FC236}">
                <a16:creationId xmlns:a16="http://schemas.microsoft.com/office/drawing/2014/main" id="{BF11E0F5-56C4-44BE-8F23-A8AAB5B4EA98}"/>
              </a:ext>
            </a:extLst>
          </p:cNvPr>
          <p:cNvSpPr txBox="1">
            <a:spLocks/>
          </p:cNvSpPr>
          <p:nvPr/>
        </p:nvSpPr>
        <p:spPr>
          <a:xfrm>
            <a:off x="326220" y="127964"/>
            <a:ext cx="11590477" cy="10828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err="1">
                <a:solidFill>
                  <a:srgbClr val="0070C0"/>
                </a:solidFill>
                <a:latin typeface="+mn-lt"/>
              </a:rPr>
              <a:t>Recomendaciones</a:t>
            </a:r>
            <a:r>
              <a:rPr lang="en-GB" sz="3200" b="1" dirty="0">
                <a:solidFill>
                  <a:srgbClr val="0070C0"/>
                </a:solidFill>
                <a:latin typeface="+mn-lt"/>
              </a:rPr>
              <a:t> de la OMS 2019: </a:t>
            </a:r>
          </a:p>
          <a:p>
            <a:r>
              <a:rPr lang="en-GB" sz="3200" b="1" dirty="0" err="1">
                <a:solidFill>
                  <a:srgbClr val="0070C0"/>
                </a:solidFill>
                <a:latin typeface="+mn-lt"/>
              </a:rPr>
              <a:t>esquemas</a:t>
            </a:r>
            <a:r>
              <a:rPr lang="en-GB" sz="3200" b="1" dirty="0">
                <a:solidFill>
                  <a:srgbClr val="0070C0"/>
                </a:solidFill>
                <a:latin typeface="+mn-lt"/>
              </a:rPr>
              <a:t> de </a:t>
            </a:r>
            <a:r>
              <a:rPr lang="en-GB" sz="3200" b="1" dirty="0" err="1">
                <a:solidFill>
                  <a:srgbClr val="0070C0"/>
                </a:solidFill>
                <a:latin typeface="+mn-lt"/>
              </a:rPr>
              <a:t>primera</a:t>
            </a:r>
            <a:r>
              <a:rPr lang="en-GB" sz="3200" b="1" dirty="0">
                <a:solidFill>
                  <a:srgbClr val="0070C0"/>
                </a:solidFill>
                <a:latin typeface="+mn-lt"/>
              </a:rPr>
              <a:t> </a:t>
            </a:r>
            <a:r>
              <a:rPr lang="en-GB" sz="3200" b="1" dirty="0" err="1">
                <a:solidFill>
                  <a:srgbClr val="0070C0"/>
                </a:solidFill>
                <a:latin typeface="+mn-lt"/>
              </a:rPr>
              <a:t>línea</a:t>
            </a:r>
            <a:endParaRPr lang="en-US" sz="3200" b="1" dirty="0">
              <a:solidFill>
                <a:srgbClr val="0070C0"/>
              </a:solidFill>
              <a:latin typeface="+mn-lt"/>
            </a:endParaRPr>
          </a:p>
        </p:txBody>
      </p:sp>
      <p:graphicFrame>
        <p:nvGraphicFramePr>
          <p:cNvPr id="2" name="Table 1">
            <a:extLst>
              <a:ext uri="{FF2B5EF4-FFF2-40B4-BE49-F238E27FC236}">
                <a16:creationId xmlns:a16="http://schemas.microsoft.com/office/drawing/2014/main" id="{79223DE0-3123-4B80-9606-CC1716FBB92F}"/>
              </a:ext>
            </a:extLst>
          </p:cNvPr>
          <p:cNvGraphicFramePr>
            <a:graphicFrameLocks noGrp="1"/>
          </p:cNvGraphicFramePr>
          <p:nvPr/>
        </p:nvGraphicFramePr>
        <p:xfrm>
          <a:off x="2627553" y="1427316"/>
          <a:ext cx="9289144" cy="5186680"/>
        </p:xfrm>
        <a:graphic>
          <a:graphicData uri="http://schemas.openxmlformats.org/drawingml/2006/table">
            <a:tbl>
              <a:tblPr firstRow="1" bandRow="1">
                <a:tableStyleId>{5C22544A-7EE6-4342-B048-85BDC9FD1C3A}</a:tableStyleId>
              </a:tblPr>
              <a:tblGrid>
                <a:gridCol w="9289144">
                  <a:extLst>
                    <a:ext uri="{9D8B030D-6E8A-4147-A177-3AD203B41FA5}">
                      <a16:colId xmlns:a16="http://schemas.microsoft.com/office/drawing/2014/main" val="1455629554"/>
                    </a:ext>
                  </a:extLst>
                </a:gridCol>
              </a:tblGrid>
              <a:tr h="370840">
                <a:tc>
                  <a:txBody>
                    <a:bodyPr/>
                    <a:lstStyle/>
                    <a:p>
                      <a:endParaRPr lang="en-US" dirty="0"/>
                    </a:p>
                  </a:txBody>
                  <a:tcPr/>
                </a:tc>
                <a:extLst>
                  <a:ext uri="{0D108BD9-81ED-4DB2-BD59-A6C34878D82A}">
                    <a16:rowId xmlns:a16="http://schemas.microsoft.com/office/drawing/2014/main" val="3921185822"/>
                  </a:ext>
                </a:extLst>
              </a:tr>
              <a:tr h="370840">
                <a:tc>
                  <a:txBody>
                    <a:bodyPr/>
                    <a:lstStyle/>
                    <a:p>
                      <a:r>
                        <a:rPr lang="es-ES" b="1" dirty="0" err="1"/>
                        <a:t>Dolutegravir</a:t>
                      </a:r>
                      <a:r>
                        <a:rPr lang="es-ES" b="1" dirty="0"/>
                        <a:t> (DTG) </a:t>
                      </a:r>
                      <a:r>
                        <a:rPr lang="es-ES" dirty="0"/>
                        <a:t>en combinación con una dupla de inhibidores </a:t>
                      </a:r>
                      <a:r>
                        <a:rPr lang="es-ES" dirty="0" err="1"/>
                        <a:t>nucleosídicos</a:t>
                      </a:r>
                      <a:r>
                        <a:rPr lang="es-ES" dirty="0"/>
                        <a:t> de la transcriptasa inversa (NRTI) es recomendado como el régimen de primera línea preferente para personas que viven con VIH que inician TAR</a:t>
                      </a:r>
                    </a:p>
                    <a:p>
                      <a:r>
                        <a:rPr lang="es-ES" dirty="0"/>
                        <a:t>• </a:t>
                      </a:r>
                      <a:r>
                        <a:rPr lang="es-ES" dirty="0">
                          <a:solidFill>
                            <a:schemeClr val="tx1"/>
                          </a:solidFill>
                        </a:rPr>
                        <a:t>Adultos y adolescentes </a:t>
                      </a:r>
                      <a:r>
                        <a:rPr lang="es-ES" dirty="0">
                          <a:solidFill>
                            <a:srgbClr val="C00000"/>
                          </a:solidFill>
                        </a:rPr>
                        <a:t>(recomendación fuerte, evidencia moderada)</a:t>
                      </a:r>
                    </a:p>
                    <a:p>
                      <a:r>
                        <a:rPr lang="es-ES" dirty="0"/>
                        <a:t>• Niños con dosis aprobadas de DTG (recomendación condicional, evidencia baja)</a:t>
                      </a:r>
                      <a:endParaRPr lang="en-US" dirty="0"/>
                    </a:p>
                  </a:txBody>
                  <a:tcPr/>
                </a:tc>
                <a:extLst>
                  <a:ext uri="{0D108BD9-81ED-4DB2-BD59-A6C34878D82A}">
                    <a16:rowId xmlns:a16="http://schemas.microsoft.com/office/drawing/2014/main" val="2687309533"/>
                  </a:ext>
                </a:extLst>
              </a:tr>
              <a:tr h="370840">
                <a:tc>
                  <a:txBody>
                    <a:bodyPr/>
                    <a:lstStyle/>
                    <a:p>
                      <a:r>
                        <a:rPr lang="es-ES" b="1" dirty="0">
                          <a:solidFill>
                            <a:schemeClr val="tx1"/>
                          </a:solidFill>
                        </a:rPr>
                        <a:t>Efavirenz de dosis baja (EFV 400 mg) </a:t>
                      </a:r>
                      <a:r>
                        <a:rPr lang="es-ES" dirty="0">
                          <a:solidFill>
                            <a:schemeClr val="tx1"/>
                          </a:solidFill>
                        </a:rPr>
                        <a:t>en combinación con una dupla de NRTI se recomienda como régimen alternativo de primera línea para adultos y adolescentes que viven con VIH que inician TAR (recomendación fuerte, evidencia moderada)</a:t>
                      </a:r>
                      <a:endParaRPr lang="en-US" b="1" dirty="0">
                        <a:solidFill>
                          <a:srgbClr val="C00000"/>
                        </a:solidFill>
                      </a:endParaRPr>
                    </a:p>
                  </a:txBody>
                  <a:tcPr/>
                </a:tc>
                <a:extLst>
                  <a:ext uri="{0D108BD9-81ED-4DB2-BD59-A6C34878D82A}">
                    <a16:rowId xmlns:a16="http://schemas.microsoft.com/office/drawing/2014/main" val="1348614065"/>
                  </a:ext>
                </a:extLst>
              </a:tr>
              <a:tr h="370840">
                <a:tc>
                  <a:txBody>
                    <a:bodyPr/>
                    <a:lstStyle/>
                    <a:p>
                      <a:r>
                        <a:rPr lang="es-ES" sz="2000" dirty="0"/>
                        <a:t>Se puede recomendar un esquema basado en </a:t>
                      </a:r>
                      <a:r>
                        <a:rPr lang="es-ES" sz="2000" dirty="0" err="1"/>
                        <a:t>raltegravir</a:t>
                      </a:r>
                      <a:r>
                        <a:rPr lang="es-ES" sz="2000" dirty="0"/>
                        <a:t> (RAL) como alternativo de primera línea para lactantes y niños para los cuales no está disponible la dosis aprobada de DTG* </a:t>
                      </a:r>
                      <a:r>
                        <a:rPr lang="es-ES" sz="2000" i="1" dirty="0"/>
                        <a:t>(recomendación condicional, evidencia baja)</a:t>
                      </a:r>
                      <a:endParaRPr lang="en-US" sz="2000" i="1" dirty="0"/>
                    </a:p>
                  </a:txBody>
                  <a:tcPr/>
                </a:tc>
                <a:extLst>
                  <a:ext uri="{0D108BD9-81ED-4DB2-BD59-A6C34878D82A}">
                    <a16:rowId xmlns:a16="http://schemas.microsoft.com/office/drawing/2014/main" val="1023155521"/>
                  </a:ext>
                </a:extLst>
              </a:tr>
              <a:tr h="370840">
                <a:tc>
                  <a:txBody>
                    <a:bodyPr/>
                    <a:lstStyle/>
                    <a:p>
                      <a:r>
                        <a:rPr lang="es-ES" sz="2000" dirty="0"/>
                        <a:t>Se recomienda un esquema basado en RAL como esquema preferente de primera línea en los neonatos </a:t>
                      </a:r>
                      <a:r>
                        <a:rPr lang="es-ES" sz="2000" i="1" dirty="0"/>
                        <a:t>(recomendación condicional, evidencia muy baja)</a:t>
                      </a:r>
                      <a:endParaRPr lang="en-US" sz="2000" i="1" dirty="0"/>
                    </a:p>
                  </a:txBody>
                  <a:tcPr/>
                </a:tc>
                <a:extLst>
                  <a:ext uri="{0D108BD9-81ED-4DB2-BD59-A6C34878D82A}">
                    <a16:rowId xmlns:a16="http://schemas.microsoft.com/office/drawing/2014/main" val="2073986869"/>
                  </a:ext>
                </a:extLst>
              </a:tr>
              <a:tr h="370840">
                <a:tc>
                  <a:txBody>
                    <a:bodyPr/>
                    <a:lstStyle/>
                    <a:p>
                      <a:pPr marL="0" indent="0">
                        <a:buFont typeface="Arial" panose="020B0604020202020204" pitchFamily="34" charset="0"/>
                        <a:buNone/>
                      </a:pPr>
                      <a:r>
                        <a:rPr lang="es-ES" sz="1400" dirty="0">
                          <a:solidFill>
                            <a:srgbClr val="C00000"/>
                          </a:solidFill>
                        </a:rPr>
                        <a:t>* La tableta de DTG de 50mg se puede usar en niños a partir de los 6 años y 20kg (en combinación con ABC/3TC). La tableta de TLD de adulto (300/300/50mg) se puede usar en niños a partir de 6 años y 30kg. Tabletas de DTG 5-10mg dispersables estarán disponibles en el 2020-2021.</a:t>
                      </a:r>
                    </a:p>
                  </a:txBody>
                  <a:tcPr/>
                </a:tc>
                <a:extLst>
                  <a:ext uri="{0D108BD9-81ED-4DB2-BD59-A6C34878D82A}">
                    <a16:rowId xmlns:a16="http://schemas.microsoft.com/office/drawing/2014/main" val="491509920"/>
                  </a:ext>
                </a:extLst>
              </a:tr>
            </a:tbl>
          </a:graphicData>
        </a:graphic>
      </p:graphicFrame>
      <p:sp>
        <p:nvSpPr>
          <p:cNvPr id="12" name="Rectangle 11">
            <a:extLst>
              <a:ext uri="{FF2B5EF4-FFF2-40B4-BE49-F238E27FC236}">
                <a16:creationId xmlns:a16="http://schemas.microsoft.com/office/drawing/2014/main" id="{7ABA3491-A7B3-40C4-9AC3-F7EE27A922DF}"/>
              </a:ext>
            </a:extLst>
          </p:cNvPr>
          <p:cNvSpPr/>
          <p:nvPr/>
        </p:nvSpPr>
        <p:spPr>
          <a:xfrm>
            <a:off x="2627553" y="3268579"/>
            <a:ext cx="9313278" cy="9184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0D2E16-479E-4559-A789-C7C2CDFB5AED}"/>
              </a:ext>
            </a:extLst>
          </p:cNvPr>
          <p:cNvSpPr/>
          <p:nvPr/>
        </p:nvSpPr>
        <p:spPr>
          <a:xfrm>
            <a:off x="2627553" y="1761741"/>
            <a:ext cx="9289144" cy="150683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56E464-890F-2B4C-A5EB-20FB2902E97F}"/>
              </a:ext>
            </a:extLst>
          </p:cNvPr>
          <p:cNvSpPr/>
          <p:nvPr/>
        </p:nvSpPr>
        <p:spPr>
          <a:xfrm>
            <a:off x="72629" y="5139242"/>
            <a:ext cx="2422458" cy="261610"/>
          </a:xfrm>
          <a:prstGeom prst="rect">
            <a:avLst/>
          </a:prstGeom>
        </p:spPr>
        <p:txBody>
          <a:bodyPr wrap="none">
            <a:spAutoFit/>
          </a:bodyPr>
          <a:lstStyle/>
          <a:p>
            <a:r>
              <a:rPr lang="en-US" sz="1100" dirty="0">
                <a:hlinkClick r:id="rId3"/>
              </a:rPr>
              <a:t>https://www.who.int/hiv/pub/arv/en/</a:t>
            </a:r>
            <a:r>
              <a:rPr lang="en-US" sz="1100" dirty="0"/>
              <a:t> </a:t>
            </a:r>
          </a:p>
        </p:txBody>
      </p:sp>
      <p:sp>
        <p:nvSpPr>
          <p:cNvPr id="3" name="Rectangle 2">
            <a:extLst>
              <a:ext uri="{FF2B5EF4-FFF2-40B4-BE49-F238E27FC236}">
                <a16:creationId xmlns:a16="http://schemas.microsoft.com/office/drawing/2014/main" id="{C366F178-B76C-44D8-A141-87A304EE66AC}"/>
              </a:ext>
            </a:extLst>
          </p:cNvPr>
          <p:cNvSpPr/>
          <p:nvPr/>
        </p:nvSpPr>
        <p:spPr>
          <a:xfrm>
            <a:off x="10715878" y="2673502"/>
            <a:ext cx="863250" cy="369332"/>
          </a:xfrm>
          <a:prstGeom prst="rect">
            <a:avLst/>
          </a:prstGeom>
        </p:spPr>
        <p:txBody>
          <a:bodyPr wrap="none">
            <a:spAutoFit/>
          </a:bodyPr>
          <a:lstStyle/>
          <a:p>
            <a:r>
              <a:rPr lang="es-ES" b="1" dirty="0">
                <a:solidFill>
                  <a:srgbClr val="C00000"/>
                </a:solidFill>
              </a:rPr>
              <a:t>NUEVA</a:t>
            </a:r>
            <a:endParaRPr lang="en-US" dirty="0"/>
          </a:p>
        </p:txBody>
      </p:sp>
      <p:sp>
        <p:nvSpPr>
          <p:cNvPr id="4" name="Rectangle 3">
            <a:extLst>
              <a:ext uri="{FF2B5EF4-FFF2-40B4-BE49-F238E27FC236}">
                <a16:creationId xmlns:a16="http://schemas.microsoft.com/office/drawing/2014/main" id="{3159F1F3-B76F-41AC-8A12-8EFE0B19C963}"/>
              </a:ext>
            </a:extLst>
          </p:cNvPr>
          <p:cNvSpPr/>
          <p:nvPr/>
        </p:nvSpPr>
        <p:spPr>
          <a:xfrm>
            <a:off x="10715878" y="3801015"/>
            <a:ext cx="863250" cy="369332"/>
          </a:xfrm>
          <a:prstGeom prst="rect">
            <a:avLst/>
          </a:prstGeom>
        </p:spPr>
        <p:txBody>
          <a:bodyPr wrap="none">
            <a:spAutoFit/>
          </a:bodyPr>
          <a:lstStyle/>
          <a:p>
            <a:r>
              <a:rPr lang="es-ES" b="1" dirty="0">
                <a:solidFill>
                  <a:srgbClr val="C00000"/>
                </a:solidFill>
              </a:rPr>
              <a:t>NUEVA</a:t>
            </a:r>
            <a:endParaRPr lang="en-US" dirty="0"/>
          </a:p>
        </p:txBody>
      </p:sp>
    </p:spTree>
    <p:extLst>
      <p:ext uri="{BB962C8B-B14F-4D97-AF65-F5344CB8AC3E}">
        <p14:creationId xmlns:p14="http://schemas.microsoft.com/office/powerpoint/2010/main" val="2988491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731436" y="827623"/>
          <a:ext cx="8462433" cy="6809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nvGraphicFramePr>
        <p:xfrm>
          <a:off x="998621" y="5091258"/>
          <a:ext cx="9023423" cy="1662538"/>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gridCol w="1487905">
                  <a:extLst>
                    <a:ext uri="{9D8B030D-6E8A-4147-A177-3AD203B41FA5}">
                      <a16:colId xmlns:a16="http://schemas.microsoft.com/office/drawing/2014/main" val="20001"/>
                    </a:ext>
                  </a:extLst>
                </a:gridCol>
                <a:gridCol w="1523902">
                  <a:extLst>
                    <a:ext uri="{9D8B030D-6E8A-4147-A177-3AD203B41FA5}">
                      <a16:colId xmlns:a16="http://schemas.microsoft.com/office/drawing/2014/main" val="20002"/>
                    </a:ext>
                  </a:extLst>
                </a:gridCol>
                <a:gridCol w="1523902">
                  <a:extLst>
                    <a:ext uri="{9D8B030D-6E8A-4147-A177-3AD203B41FA5}">
                      <a16:colId xmlns:a16="http://schemas.microsoft.com/office/drawing/2014/main" val="20003"/>
                    </a:ext>
                  </a:extLst>
                </a:gridCol>
                <a:gridCol w="1511750">
                  <a:extLst>
                    <a:ext uri="{9D8B030D-6E8A-4147-A177-3AD203B41FA5}">
                      <a16:colId xmlns:a16="http://schemas.microsoft.com/office/drawing/2014/main" val="20004"/>
                    </a:ext>
                  </a:extLst>
                </a:gridCol>
                <a:gridCol w="1488060">
                  <a:extLst>
                    <a:ext uri="{9D8B030D-6E8A-4147-A177-3AD203B41FA5}">
                      <a16:colId xmlns:a16="http://schemas.microsoft.com/office/drawing/2014/main" val="20005"/>
                    </a:ext>
                  </a:extLst>
                </a:gridCol>
              </a:tblGrid>
              <a:tr h="341775">
                <a:tc>
                  <a:txBody>
                    <a:bodyPr/>
                    <a:lstStyle/>
                    <a:p>
                      <a:pPr algn="ctr"/>
                      <a:r>
                        <a:rPr lang="en-US" sz="1300" dirty="0">
                          <a:solidFill>
                            <a:srgbClr val="000000"/>
                          </a:solidFill>
                        </a:rPr>
                        <a:t>DTN/</a:t>
                      </a:r>
                      <a:r>
                        <a:rPr lang="en-US" sz="1300" dirty="0" err="1">
                          <a:solidFill>
                            <a:srgbClr val="000000"/>
                          </a:solidFill>
                        </a:rPr>
                        <a:t>Exposiciones</a:t>
                      </a:r>
                      <a:endParaRPr lang="en-US" sz="1300" dirty="0">
                        <a:solidFill>
                          <a:srgbClr val="000000"/>
                        </a:solidFill>
                      </a:endParaRP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300" b="1" dirty="0">
                          <a:solidFill>
                            <a:srgbClr val="FF0000"/>
                          </a:solidFill>
                        </a:rPr>
                        <a:t>5/1683</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300" b="0" dirty="0">
                          <a:solidFill>
                            <a:srgbClr val="000000"/>
                          </a:solidFill>
                        </a:rPr>
                        <a:t>15/14792</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300" b="0" dirty="0">
                          <a:solidFill>
                            <a:srgbClr val="000000"/>
                          </a:solidFill>
                        </a:rPr>
                        <a:t>3/7959</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300" b="0" dirty="0">
                          <a:solidFill>
                            <a:srgbClr val="000000"/>
                          </a:solidFill>
                        </a:rPr>
                        <a:t>1/3840</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300" b="0" dirty="0">
                          <a:solidFill>
                            <a:srgbClr val="000000"/>
                          </a:solidFill>
                        </a:rPr>
                        <a:t>70/89372</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497821">
                <a:tc>
                  <a:txBody>
                    <a:bodyPr/>
                    <a:lstStyle/>
                    <a:p>
                      <a:pPr algn="ctr"/>
                      <a:r>
                        <a:rPr lang="en-US" sz="1300" b="1" dirty="0"/>
                        <a:t>% con DTN</a:t>
                      </a:r>
                    </a:p>
                    <a:p>
                      <a:pPr algn="ctr"/>
                      <a:r>
                        <a:rPr lang="en-US" sz="1300" b="1" dirty="0"/>
                        <a:t>(95% CI)</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300" b="1" dirty="0">
                          <a:solidFill>
                            <a:srgbClr val="FF0000"/>
                          </a:solidFill>
                        </a:rPr>
                        <a:t>0.30%</a:t>
                      </a:r>
                    </a:p>
                    <a:p>
                      <a:pPr algn="ctr"/>
                      <a:r>
                        <a:rPr lang="en-US" sz="1300" b="1" dirty="0">
                          <a:solidFill>
                            <a:srgbClr val="FF0000"/>
                          </a:solidFill>
                        </a:rPr>
                        <a:t> (0.13, 0.69)</a:t>
                      </a:r>
                    </a:p>
                  </a:txBody>
                  <a:tcPr marL="121903" marR="121903" marT="45711" marB="45711">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300" b="0" dirty="0">
                          <a:solidFill>
                            <a:srgbClr val="000000"/>
                          </a:solidFill>
                        </a:rPr>
                        <a:t>0.10%</a:t>
                      </a:r>
                    </a:p>
                    <a:p>
                      <a:pPr algn="ctr"/>
                      <a:r>
                        <a:rPr lang="en-US" sz="1300" b="0" dirty="0">
                          <a:solidFill>
                            <a:srgbClr val="000000"/>
                          </a:solidFill>
                        </a:rPr>
                        <a:t> (0.06, 0.17)</a:t>
                      </a:r>
                    </a:p>
                  </a:txBody>
                  <a:tcPr marL="121903" marR="121903" marT="45711" marB="45711">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300" b="0" dirty="0">
                          <a:solidFill>
                            <a:srgbClr val="000000"/>
                          </a:solidFill>
                        </a:rPr>
                        <a:t>0.04%</a:t>
                      </a:r>
                    </a:p>
                    <a:p>
                      <a:pPr algn="ctr"/>
                      <a:r>
                        <a:rPr lang="en-US" sz="1300" b="0" dirty="0">
                          <a:solidFill>
                            <a:srgbClr val="000000"/>
                          </a:solidFill>
                        </a:rPr>
                        <a:t>(0.01, 0.11)</a:t>
                      </a:r>
                    </a:p>
                  </a:txBody>
                  <a:tcPr marL="121903" marR="121903" marT="45711" marB="45711">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300" b="0" dirty="0">
                          <a:solidFill>
                            <a:srgbClr val="000000"/>
                          </a:solidFill>
                        </a:rPr>
                        <a:t>0.03%</a:t>
                      </a:r>
                    </a:p>
                    <a:p>
                      <a:pPr algn="ctr"/>
                      <a:r>
                        <a:rPr lang="en-US" sz="1300" b="0" dirty="0">
                          <a:solidFill>
                            <a:srgbClr val="000000"/>
                          </a:solidFill>
                        </a:rPr>
                        <a:t>(0.0, 0.15)</a:t>
                      </a:r>
                    </a:p>
                  </a:txBody>
                  <a:tcPr marL="121903" marR="121903" marT="45711" marB="45711">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300" b="0" dirty="0">
                          <a:solidFill>
                            <a:srgbClr val="000000"/>
                          </a:solidFill>
                        </a:rPr>
                        <a:t>0.08%</a:t>
                      </a:r>
                    </a:p>
                    <a:p>
                      <a:pPr algn="ctr"/>
                      <a:r>
                        <a:rPr lang="en-US" sz="1300" b="0" baseline="0" dirty="0">
                          <a:solidFill>
                            <a:srgbClr val="000000"/>
                          </a:solidFill>
                        </a:rPr>
                        <a:t> </a:t>
                      </a:r>
                      <a:r>
                        <a:rPr lang="en-US" sz="1300" b="0" dirty="0">
                          <a:solidFill>
                            <a:srgbClr val="000000"/>
                          </a:solidFill>
                        </a:rPr>
                        <a:t>(0.06, 0.10)</a:t>
                      </a:r>
                    </a:p>
                  </a:txBody>
                  <a:tcPr marL="121903" marR="121903" marT="45711" marB="45711">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822941">
                <a:tc>
                  <a:txBody>
                    <a:bodyPr/>
                    <a:lstStyle/>
                    <a:p>
                      <a:pPr algn="ctr"/>
                      <a:r>
                        <a:rPr lang="en-US" sz="1600" b="1" dirty="0" err="1"/>
                        <a:t>Diferencia</a:t>
                      </a:r>
                      <a:r>
                        <a:rPr lang="en-US" sz="1600" b="1" dirty="0"/>
                        <a:t> en la </a:t>
                      </a:r>
                      <a:r>
                        <a:rPr lang="en-US" sz="1600" b="1" dirty="0" err="1"/>
                        <a:t>prevalencia</a:t>
                      </a:r>
                      <a:r>
                        <a:rPr lang="en-US" sz="1600" b="1" dirty="0"/>
                        <a:t> (95% CI)</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600" b="1" dirty="0">
                          <a:solidFill>
                            <a:srgbClr val="C00000"/>
                          </a:solidFill>
                        </a:rPr>
                        <a:t>ref</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600" b="1" dirty="0">
                          <a:solidFill>
                            <a:srgbClr val="C00000"/>
                          </a:solidFill>
                        </a:rPr>
                        <a:t>0.20%</a:t>
                      </a:r>
                    </a:p>
                    <a:p>
                      <a:pPr algn="ctr"/>
                      <a:r>
                        <a:rPr lang="en-US" sz="1600" b="1" dirty="0">
                          <a:solidFill>
                            <a:srgbClr val="C00000"/>
                          </a:solidFill>
                        </a:rPr>
                        <a:t> (0.01, 0.59)</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600" b="1" dirty="0">
                          <a:solidFill>
                            <a:srgbClr val="C00000"/>
                          </a:solidFill>
                        </a:rPr>
                        <a:t>0.26%</a:t>
                      </a:r>
                    </a:p>
                    <a:p>
                      <a:pPr algn="ctr"/>
                      <a:r>
                        <a:rPr lang="en-US" sz="1600" b="1" dirty="0">
                          <a:solidFill>
                            <a:srgbClr val="C00000"/>
                          </a:solidFill>
                        </a:rPr>
                        <a:t>(0.07, 0.66)</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600" b="1" dirty="0">
                          <a:solidFill>
                            <a:srgbClr val="C00000"/>
                          </a:solidFill>
                        </a:rPr>
                        <a:t>0.27% </a:t>
                      </a:r>
                    </a:p>
                    <a:p>
                      <a:pPr algn="ctr"/>
                      <a:r>
                        <a:rPr lang="en-US" sz="1600" b="1" dirty="0">
                          <a:solidFill>
                            <a:srgbClr val="C00000"/>
                          </a:solidFill>
                        </a:rPr>
                        <a:t>(0.06, 0.67)</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600" b="1" dirty="0">
                          <a:solidFill>
                            <a:srgbClr val="C00000"/>
                          </a:solidFill>
                        </a:rPr>
                        <a:t>0.22% </a:t>
                      </a:r>
                    </a:p>
                    <a:p>
                      <a:pPr algn="ctr"/>
                      <a:r>
                        <a:rPr lang="en-US" sz="1600" b="1" dirty="0">
                          <a:solidFill>
                            <a:srgbClr val="C00000"/>
                          </a:solidFill>
                        </a:rPr>
                        <a:t>(0.05, 0.62)</a:t>
                      </a:r>
                    </a:p>
                  </a:txBody>
                  <a:tcPr marL="121903" marR="121903" marT="45711" marB="45711"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22561" name="Title 1"/>
          <p:cNvSpPr txBox="1">
            <a:spLocks/>
          </p:cNvSpPr>
          <p:nvPr/>
        </p:nvSpPr>
        <p:spPr bwMode="auto">
          <a:xfrm>
            <a:off x="14817" y="123826"/>
            <a:ext cx="12317226"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b="1" dirty="0" err="1">
                <a:solidFill>
                  <a:srgbClr val="0070C0"/>
                </a:solidFill>
                <a:latin typeface="+mn-lt"/>
                <a:ea typeface="+mj-ea"/>
                <a:cs typeface="+mj-cs"/>
              </a:rPr>
              <a:t>Estudio</a:t>
            </a:r>
            <a:r>
              <a:rPr lang="en-US" sz="3200" b="1" dirty="0">
                <a:solidFill>
                  <a:srgbClr val="0070C0"/>
                </a:solidFill>
                <a:latin typeface="+mn-lt"/>
                <a:ea typeface="+mj-ea"/>
                <a:cs typeface="+mj-cs"/>
              </a:rPr>
              <a:t> </a:t>
            </a:r>
            <a:r>
              <a:rPr lang="en-US" sz="3200" b="1" dirty="0" err="1">
                <a:solidFill>
                  <a:srgbClr val="0070C0"/>
                </a:solidFill>
                <a:latin typeface="+mn-lt"/>
                <a:ea typeface="+mj-ea"/>
                <a:cs typeface="+mj-cs"/>
              </a:rPr>
              <a:t>Tsepamo</a:t>
            </a:r>
            <a:r>
              <a:rPr lang="en-US" sz="3200" b="1" dirty="0">
                <a:solidFill>
                  <a:srgbClr val="0070C0"/>
                </a:solidFill>
                <a:latin typeface="+mn-lt"/>
                <a:ea typeface="+mj-ea"/>
                <a:cs typeface="+mj-cs"/>
              </a:rPr>
              <a:t>: </a:t>
            </a:r>
            <a:r>
              <a:rPr lang="en-US" sz="3200" b="1" dirty="0" err="1">
                <a:solidFill>
                  <a:srgbClr val="0070C0"/>
                </a:solidFill>
                <a:latin typeface="+mn-lt"/>
                <a:ea typeface="+mj-ea"/>
                <a:cs typeface="+mj-cs"/>
              </a:rPr>
              <a:t>actualización</a:t>
            </a:r>
            <a:r>
              <a:rPr lang="en-US" sz="3200" b="1" dirty="0">
                <a:solidFill>
                  <a:srgbClr val="0070C0"/>
                </a:solidFill>
                <a:latin typeface="+mn-lt"/>
                <a:ea typeface="+mj-ea"/>
                <a:cs typeface="+mj-cs"/>
              </a:rPr>
              <a:t> </a:t>
            </a:r>
            <a:r>
              <a:rPr lang="en-US" sz="3200" b="1" dirty="0" err="1">
                <a:solidFill>
                  <a:srgbClr val="0070C0"/>
                </a:solidFill>
                <a:latin typeface="+mn-lt"/>
                <a:ea typeface="+mj-ea"/>
                <a:cs typeface="+mj-cs"/>
              </a:rPr>
              <a:t>sobre</a:t>
            </a:r>
            <a:r>
              <a:rPr lang="en-US" sz="3200" b="1" dirty="0">
                <a:solidFill>
                  <a:srgbClr val="0070C0"/>
                </a:solidFill>
                <a:latin typeface="+mn-lt"/>
                <a:ea typeface="+mj-ea"/>
                <a:cs typeface="+mj-cs"/>
              </a:rPr>
              <a:t> </a:t>
            </a:r>
            <a:r>
              <a:rPr lang="en-US" sz="3200" b="1" dirty="0" err="1">
                <a:solidFill>
                  <a:srgbClr val="0070C0"/>
                </a:solidFill>
                <a:latin typeface="+mn-lt"/>
                <a:ea typeface="+mj-ea"/>
                <a:cs typeface="+mj-cs"/>
              </a:rPr>
              <a:t>prevalencia</a:t>
            </a:r>
            <a:r>
              <a:rPr lang="en-US" sz="3200" b="1" dirty="0">
                <a:solidFill>
                  <a:srgbClr val="0070C0"/>
                </a:solidFill>
                <a:latin typeface="+mn-lt"/>
                <a:ea typeface="+mj-ea"/>
                <a:cs typeface="+mj-cs"/>
              </a:rPr>
              <a:t> de DTN (</a:t>
            </a:r>
            <a:r>
              <a:rPr lang="en-US" sz="3200" b="1" dirty="0" err="1">
                <a:solidFill>
                  <a:srgbClr val="0070C0"/>
                </a:solidFill>
                <a:latin typeface="+mn-lt"/>
                <a:ea typeface="+mj-ea"/>
                <a:cs typeface="+mj-cs"/>
              </a:rPr>
              <a:t>marzo</a:t>
            </a:r>
            <a:r>
              <a:rPr lang="en-US" sz="3200" b="1" dirty="0">
                <a:solidFill>
                  <a:srgbClr val="0070C0"/>
                </a:solidFill>
                <a:latin typeface="+mn-lt"/>
                <a:ea typeface="+mj-ea"/>
                <a:cs typeface="+mj-cs"/>
              </a:rPr>
              <a:t> 2019)</a:t>
            </a:r>
          </a:p>
        </p:txBody>
      </p:sp>
      <p:sp>
        <p:nvSpPr>
          <p:cNvPr id="2" name="Multiply 1"/>
          <p:cNvSpPr/>
          <p:nvPr/>
        </p:nvSpPr>
        <p:spPr>
          <a:xfrm>
            <a:off x="2717463" y="1254512"/>
            <a:ext cx="250843" cy="292720"/>
          </a:xfrm>
          <a:prstGeom prst="mathMultiply">
            <a:avLst/>
          </a:prstGeom>
          <a:solidFill>
            <a:schemeClr val="accent1"/>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386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0836"/>
            <a:ext cx="11980359" cy="817418"/>
          </a:xfrm>
        </p:spPr>
        <p:txBody>
          <a:bodyPr>
            <a:noAutofit/>
          </a:bodyPr>
          <a:lstStyle/>
          <a:p>
            <a:pPr algn="ctr"/>
            <a:r>
              <a:rPr lang="es-ES" sz="3600" b="1" dirty="0">
                <a:solidFill>
                  <a:srgbClr val="0070C0"/>
                </a:solidFill>
                <a:latin typeface="+mn-lt"/>
              </a:rPr>
              <a:t>Seguridad y eficacia de DTG vs. EFV</a:t>
            </a:r>
            <a:r>
              <a:rPr lang="es-ES" sz="3600" b="1" baseline="-25000" dirty="0">
                <a:solidFill>
                  <a:srgbClr val="0070C0"/>
                </a:solidFill>
                <a:latin typeface="+mn-lt"/>
              </a:rPr>
              <a:t>600</a:t>
            </a:r>
            <a:r>
              <a:rPr lang="es-ES" sz="3600" b="1" dirty="0">
                <a:solidFill>
                  <a:srgbClr val="0070C0"/>
                </a:solidFill>
                <a:latin typeface="+mn-lt"/>
              </a:rPr>
              <a:t> en 1a línea de TAR </a:t>
            </a:r>
            <a:r>
              <a:rPr lang="es-ES" sz="2400" b="1" dirty="0">
                <a:solidFill>
                  <a:srgbClr val="0070C0"/>
                </a:solidFill>
                <a:latin typeface="+mn-lt"/>
              </a:rPr>
              <a:t>(resumen de la revisión de OMS 2019)</a:t>
            </a:r>
          </a:p>
        </p:txBody>
      </p:sp>
      <p:graphicFrame>
        <p:nvGraphicFramePr>
          <p:cNvPr id="4" name="Table 3"/>
          <p:cNvGraphicFramePr>
            <a:graphicFrameLocks noGrp="1"/>
          </p:cNvGraphicFramePr>
          <p:nvPr/>
        </p:nvGraphicFramePr>
        <p:xfrm>
          <a:off x="1783847" y="969819"/>
          <a:ext cx="10248972" cy="5513509"/>
        </p:xfrm>
        <a:graphic>
          <a:graphicData uri="http://schemas.openxmlformats.org/drawingml/2006/table">
            <a:tbl>
              <a:tblPr firstRow="1" lastRow="1" bandRow="1">
                <a:tableStyleId>{5C22544A-7EE6-4342-B048-85BDC9FD1C3A}</a:tableStyleId>
              </a:tblPr>
              <a:tblGrid>
                <a:gridCol w="5189720">
                  <a:extLst>
                    <a:ext uri="{9D8B030D-6E8A-4147-A177-3AD203B41FA5}">
                      <a16:colId xmlns:a16="http://schemas.microsoft.com/office/drawing/2014/main" val="20000"/>
                    </a:ext>
                  </a:extLst>
                </a:gridCol>
                <a:gridCol w="2613493">
                  <a:extLst>
                    <a:ext uri="{9D8B030D-6E8A-4147-A177-3AD203B41FA5}">
                      <a16:colId xmlns:a16="http://schemas.microsoft.com/office/drawing/2014/main" val="20001"/>
                    </a:ext>
                  </a:extLst>
                </a:gridCol>
                <a:gridCol w="2445759">
                  <a:extLst>
                    <a:ext uri="{9D8B030D-6E8A-4147-A177-3AD203B41FA5}">
                      <a16:colId xmlns:a16="http://schemas.microsoft.com/office/drawing/2014/main" val="20002"/>
                    </a:ext>
                  </a:extLst>
                </a:gridCol>
              </a:tblGrid>
              <a:tr h="843747">
                <a:tc>
                  <a:txBody>
                    <a:bodyPr/>
                    <a:lstStyle/>
                    <a:p>
                      <a:pPr algn="ctr"/>
                      <a:r>
                        <a:rPr lang="es-ES" sz="3200" noProof="0" dirty="0"/>
                        <a:t>Principales resultados</a:t>
                      </a:r>
                    </a:p>
                  </a:txBody>
                  <a:tcPr marL="121920" marR="121920" anchor="ctr"/>
                </a:tc>
                <a:tc>
                  <a:txBody>
                    <a:bodyPr/>
                    <a:lstStyle/>
                    <a:p>
                      <a:pPr algn="ctr"/>
                      <a:r>
                        <a:rPr lang="es-ES" sz="2400" noProof="0"/>
                        <a:t>DTG vs EFV</a:t>
                      </a:r>
                      <a:r>
                        <a:rPr lang="es-ES" sz="2400" baseline="-25000" noProof="0"/>
                        <a:t>600</a:t>
                      </a:r>
                    </a:p>
                  </a:txBody>
                  <a:tcPr marL="121920" marR="1219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3600" baseline="-25000" noProof="0" dirty="0"/>
                        <a:t>Calidad de la evidencia</a:t>
                      </a:r>
                    </a:p>
                  </a:txBody>
                  <a:tcPr marL="121920" marR="121920" anchor="ctr"/>
                </a:tc>
                <a:extLst>
                  <a:ext uri="{0D108BD9-81ED-4DB2-BD59-A6C34878D82A}">
                    <a16:rowId xmlns:a16="http://schemas.microsoft.com/office/drawing/2014/main" val="10000"/>
                  </a:ext>
                </a:extLst>
              </a:tr>
              <a:tr h="558972">
                <a:tc>
                  <a: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es-ES" sz="1800" b="1" noProof="0" dirty="0">
                          <a:solidFill>
                            <a:srgbClr val="C00000"/>
                          </a:solidFill>
                        </a:rPr>
                        <a:t>Interrupción del tratamiento </a:t>
                      </a:r>
                      <a:r>
                        <a:rPr lang="es-ES" sz="1800" b="1" baseline="0" noProof="0" dirty="0">
                          <a:solidFill>
                            <a:srgbClr val="C00000"/>
                          </a:solidFill>
                        </a:rPr>
                        <a:t>(en general y por EA) </a:t>
                      </a:r>
                      <a:endParaRPr lang="es-ES" sz="1800" b="1" noProof="0" dirty="0">
                        <a:solidFill>
                          <a:srgbClr val="C00000"/>
                        </a:solidFill>
                      </a:endParaRPr>
                    </a:p>
                  </a:txBody>
                  <a:tcPr marL="121920" marR="121920" anchor="ctr">
                    <a:solidFill>
                      <a:schemeClr val="tx2">
                        <a:lumMod val="20000"/>
                        <a:lumOff val="80000"/>
                      </a:schemeClr>
                    </a:solidFill>
                  </a:tcPr>
                </a:tc>
                <a:tc>
                  <a:txBody>
                    <a:bodyPr/>
                    <a:lstStyle/>
                    <a:p>
                      <a:pPr algn="ctr"/>
                      <a:r>
                        <a:rPr lang="es-ES" sz="2000" b="1" noProof="0">
                          <a:solidFill>
                            <a:srgbClr val="FFFF00"/>
                          </a:solidFill>
                        </a:rPr>
                        <a:t>DTG mejor</a:t>
                      </a:r>
                    </a:p>
                  </a:txBody>
                  <a:tcPr marL="121920" marR="121920" anchor="ctr">
                    <a:solidFill>
                      <a:srgbClr val="002060"/>
                    </a:solidFill>
                  </a:tcPr>
                </a:tc>
                <a:tc>
                  <a:txBody>
                    <a:bodyPr/>
                    <a:lstStyle/>
                    <a:p>
                      <a:pPr algn="ctr"/>
                      <a:r>
                        <a:rPr lang="es-ES" sz="2000" b="1" noProof="0">
                          <a:solidFill>
                            <a:schemeClr val="bg1"/>
                          </a:solidFill>
                        </a:rPr>
                        <a:t>Alta</a:t>
                      </a:r>
                    </a:p>
                  </a:txBody>
                  <a:tcPr marL="121920" marR="121920" anchor="ctr">
                    <a:solidFill>
                      <a:schemeClr val="accent6">
                        <a:lumMod val="75000"/>
                      </a:schemeClr>
                    </a:solidFill>
                  </a:tcPr>
                </a:tc>
                <a:extLst>
                  <a:ext uri="{0D108BD9-81ED-4DB2-BD59-A6C34878D82A}">
                    <a16:rowId xmlns:a16="http://schemas.microsoft.com/office/drawing/2014/main" val="10001"/>
                  </a:ext>
                </a:extLst>
              </a:tr>
              <a:tr h="656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1" noProof="0" dirty="0">
                          <a:solidFill>
                            <a:srgbClr val="C00000"/>
                          </a:solidFill>
                        </a:rPr>
                        <a:t>Supresión viral (4-96 semanas), supresión viral al parto (embarazadas), transmisión vertical </a:t>
                      </a:r>
                    </a:p>
                  </a:txBody>
                  <a:tcPr marL="121920" marR="121920" anchor="ctr">
                    <a:solidFill>
                      <a:schemeClr val="tx2">
                        <a:lumMod val="20000"/>
                        <a:lumOff val="80000"/>
                      </a:schemeClr>
                    </a:solidFill>
                  </a:tcPr>
                </a:tc>
                <a:tc>
                  <a:txBody>
                    <a:bodyPr/>
                    <a:lstStyle/>
                    <a:p>
                      <a:pPr algn="ctr"/>
                      <a:r>
                        <a:rPr lang="es-ES" sz="1800" b="1" noProof="0">
                          <a:solidFill>
                            <a:srgbClr val="FFFF00"/>
                          </a:solidFill>
                        </a:rPr>
                        <a:t>DTG posiblemente mejor</a:t>
                      </a:r>
                    </a:p>
                  </a:txBody>
                  <a:tcPr marL="121920" marR="121920" anchor="ctr">
                    <a:solidFill>
                      <a:srgbClr val="002060"/>
                    </a:solidFill>
                  </a:tcPr>
                </a:tc>
                <a:tc>
                  <a:txBody>
                    <a:bodyPr/>
                    <a:lstStyle/>
                    <a:p>
                      <a:pPr algn="ctr"/>
                      <a:r>
                        <a:rPr lang="es-ES" sz="2000" b="1" noProof="0">
                          <a:solidFill>
                            <a:schemeClr val="tx1"/>
                          </a:solidFill>
                        </a:rPr>
                        <a:t>Alta a moderada</a:t>
                      </a:r>
                    </a:p>
                  </a:txBody>
                  <a:tcPr marL="121920" marR="121920" anchor="ctr">
                    <a:solidFill>
                      <a:schemeClr val="accent6">
                        <a:lumMod val="60000"/>
                        <a:lumOff val="40000"/>
                      </a:schemeClr>
                    </a:solidFill>
                  </a:tcPr>
                </a:tc>
                <a:extLst>
                  <a:ext uri="{0D108BD9-81ED-4DB2-BD59-A6C34878D82A}">
                    <a16:rowId xmlns:a16="http://schemas.microsoft.com/office/drawing/2014/main" val="10002"/>
                  </a:ext>
                </a:extLst>
              </a:tr>
              <a:tr h="513783">
                <a:tc>
                  <a:txBody>
                    <a:bodyPr/>
                    <a:lstStyle/>
                    <a:p>
                      <a:r>
                        <a:rPr lang="es-ES" sz="1800" b="1" noProof="0" dirty="0">
                          <a:solidFill>
                            <a:srgbClr val="C00000"/>
                          </a:solidFill>
                        </a:rPr>
                        <a:t>Aumento CD4 (24-144 semanas)</a:t>
                      </a:r>
                    </a:p>
                  </a:txBody>
                  <a:tcPr marL="121920" marR="121920" anchor="ctr">
                    <a:solidFill>
                      <a:schemeClr val="tx2">
                        <a:lumMod val="20000"/>
                        <a:lumOff val="80000"/>
                      </a:schemeClr>
                    </a:solidFill>
                  </a:tcPr>
                </a:tc>
                <a:tc>
                  <a:txBody>
                    <a:bodyPr/>
                    <a:lstStyle/>
                    <a:p>
                      <a:pPr algn="ctr"/>
                      <a:r>
                        <a:rPr lang="es-ES" sz="1800" b="1" noProof="0">
                          <a:solidFill>
                            <a:srgbClr val="FFFF00"/>
                          </a:solidFill>
                        </a:rPr>
                        <a:t>DTG posiblemente mejor</a:t>
                      </a:r>
                    </a:p>
                  </a:txBody>
                  <a:tcPr marL="121920" marR="121920" anchor="ctr">
                    <a:solidFill>
                      <a:srgbClr val="002060"/>
                    </a:solidFill>
                  </a:tcPr>
                </a:tc>
                <a:tc>
                  <a:txBody>
                    <a:bodyPr/>
                    <a:lstStyle/>
                    <a:p>
                      <a:pPr algn="ctr"/>
                      <a:r>
                        <a:rPr lang="es-ES" sz="2000" b="1" noProof="0">
                          <a:solidFill>
                            <a:schemeClr val="tx1"/>
                          </a:solidFill>
                        </a:rPr>
                        <a:t>Alta a moderada</a:t>
                      </a:r>
                    </a:p>
                  </a:txBody>
                  <a:tcPr marL="121920" marR="121920" anchor="ctr">
                    <a:solidFill>
                      <a:schemeClr val="accent6">
                        <a:lumMod val="60000"/>
                        <a:lumOff val="40000"/>
                      </a:schemeClr>
                    </a:solidFill>
                  </a:tcPr>
                </a:tc>
                <a:extLst>
                  <a:ext uri="{0D108BD9-81ED-4DB2-BD59-A6C34878D82A}">
                    <a16:rowId xmlns:a16="http://schemas.microsoft.com/office/drawing/2014/main" val="10003"/>
                  </a:ext>
                </a:extLst>
              </a:tr>
              <a:tr h="513783">
                <a:tc>
                  <a:txBody>
                    <a:bodyPr/>
                    <a:lstStyle/>
                    <a:p>
                      <a:r>
                        <a:rPr lang="es-ES" sz="1800" b="1" noProof="0" dirty="0">
                          <a:solidFill>
                            <a:schemeClr val="tx1"/>
                          </a:solidFill>
                        </a:rPr>
                        <a:t>Mortalidad</a:t>
                      </a:r>
                    </a:p>
                  </a:txBody>
                  <a:tcPr marL="121920" marR="121920" anchor="ctr">
                    <a:solidFill>
                      <a:schemeClr val="tx2">
                        <a:lumMod val="20000"/>
                        <a:lumOff val="80000"/>
                      </a:schemeClr>
                    </a:solidFill>
                  </a:tcPr>
                </a:tc>
                <a:tc>
                  <a:txBody>
                    <a:bodyPr/>
                    <a:lstStyle/>
                    <a:p>
                      <a:pPr algn="ctr"/>
                      <a:r>
                        <a:rPr lang="es-ES" sz="2000" b="1" noProof="0">
                          <a:solidFill>
                            <a:schemeClr val="bg1"/>
                          </a:solidFill>
                        </a:rPr>
                        <a:t>comparable</a:t>
                      </a:r>
                    </a:p>
                  </a:txBody>
                  <a:tcPr marL="121920" marR="121920" anchor="ctr">
                    <a:solidFill>
                      <a:srgbClr val="002060"/>
                    </a:solidFill>
                  </a:tcPr>
                </a:tc>
                <a:tc>
                  <a:txBody>
                    <a:bodyPr/>
                    <a:lstStyle/>
                    <a:p>
                      <a:pPr algn="ctr"/>
                      <a:r>
                        <a:rPr lang="es-ES" sz="2000" b="1" noProof="0">
                          <a:solidFill>
                            <a:schemeClr val="tx1"/>
                          </a:solidFill>
                        </a:rPr>
                        <a:t>baja</a:t>
                      </a:r>
                    </a:p>
                  </a:txBody>
                  <a:tcPr marL="121920" marR="121920" anchor="ctr">
                    <a:solidFill>
                      <a:srgbClr val="FFFF99"/>
                    </a:solidFill>
                  </a:tcPr>
                </a:tc>
                <a:extLst>
                  <a:ext uri="{0D108BD9-81ED-4DB2-BD59-A6C34878D82A}">
                    <a16:rowId xmlns:a16="http://schemas.microsoft.com/office/drawing/2014/main" val="58950116"/>
                  </a:ext>
                </a:extLst>
              </a:tr>
              <a:tr h="656248">
                <a:tc>
                  <a:txBody>
                    <a:bodyPr/>
                    <a:lstStyle/>
                    <a:p>
                      <a:r>
                        <a:rPr lang="es-ES" sz="1600" b="1" noProof="0" dirty="0">
                          <a:solidFill>
                            <a:srgbClr val="C00000"/>
                          </a:solidFill>
                        </a:rPr>
                        <a:t>Eventos adversos (EA) neuropsiquiátricos (cualquier grado), depresión (grado 3 o 4), mareo (cualquier grado)</a:t>
                      </a:r>
                    </a:p>
                  </a:txBody>
                  <a:tcPr marL="121920" marR="121920" anchor="ctr">
                    <a:solidFill>
                      <a:schemeClr val="tx2">
                        <a:lumMod val="20000"/>
                        <a:lumOff val="80000"/>
                      </a:schemeClr>
                    </a:solidFill>
                  </a:tcPr>
                </a:tc>
                <a:tc>
                  <a:txBody>
                    <a:bodyPr/>
                    <a:lstStyle/>
                    <a:p>
                      <a:pPr algn="ctr"/>
                      <a:r>
                        <a:rPr lang="es-ES" sz="1800" b="1" noProof="0" dirty="0">
                          <a:solidFill>
                            <a:srgbClr val="FFFF00"/>
                          </a:solidFill>
                        </a:rPr>
                        <a:t>DTG posiblemente mejor</a:t>
                      </a:r>
                    </a:p>
                  </a:txBody>
                  <a:tcPr marL="121920" marR="121920" anchor="ctr">
                    <a:solidFill>
                      <a:srgbClr val="002060"/>
                    </a:solidFill>
                  </a:tcPr>
                </a:tc>
                <a:tc>
                  <a:txBody>
                    <a:bodyPr/>
                    <a:lstStyle/>
                    <a:p>
                      <a:pPr algn="ctr"/>
                      <a:r>
                        <a:rPr lang="es-ES" sz="2000" b="1" noProof="0"/>
                        <a:t>Moderada a baja</a:t>
                      </a:r>
                    </a:p>
                  </a:txBody>
                  <a:tcPr marL="121920" marR="121920" anchor="ctr">
                    <a:solidFill>
                      <a:srgbClr val="FFFF00"/>
                    </a:solidFill>
                  </a:tcPr>
                </a:tc>
                <a:extLst>
                  <a:ext uri="{0D108BD9-81ED-4DB2-BD59-A6C34878D82A}">
                    <a16:rowId xmlns:a16="http://schemas.microsoft.com/office/drawing/2014/main" val="10004"/>
                  </a:ext>
                </a:extLst>
              </a:tr>
              <a:tr h="442682">
                <a:tc>
                  <a:txBody>
                    <a:bodyPr/>
                    <a:lstStyle/>
                    <a:p>
                      <a:r>
                        <a:rPr lang="es-ES" sz="1800" b="1" noProof="0" dirty="0">
                          <a:solidFill>
                            <a:schemeClr val="tx1"/>
                          </a:solidFill>
                        </a:rPr>
                        <a:t>Trastornos del sueño (cualquier grado)</a:t>
                      </a:r>
                    </a:p>
                  </a:txBody>
                  <a:tcPr marL="121920" marR="121920" anchor="ctr">
                    <a:solidFill>
                      <a:schemeClr val="tx2">
                        <a:lumMod val="20000"/>
                        <a:lumOff val="80000"/>
                      </a:schemeClr>
                    </a:solidFill>
                  </a:tcPr>
                </a:tc>
                <a:tc>
                  <a:txBody>
                    <a:bodyPr/>
                    <a:lstStyle/>
                    <a:p>
                      <a:pPr algn="ctr"/>
                      <a:r>
                        <a:rPr lang="es-ES" sz="2000" b="1" noProof="0">
                          <a:solidFill>
                            <a:schemeClr val="bg1"/>
                          </a:solidFill>
                        </a:rPr>
                        <a:t>comparable</a:t>
                      </a:r>
                    </a:p>
                  </a:txBody>
                  <a:tcPr marL="121920" marR="121920" anchor="ctr">
                    <a:solidFill>
                      <a:srgbClr val="002060"/>
                    </a:solidFill>
                  </a:tcPr>
                </a:tc>
                <a:tc>
                  <a:txBody>
                    <a:bodyPr/>
                    <a:lstStyle/>
                    <a:p>
                      <a:pPr algn="ctr"/>
                      <a:r>
                        <a:rPr lang="es-ES" sz="2000" b="1" noProof="0">
                          <a:solidFill>
                            <a:schemeClr val="tx1"/>
                          </a:solidFill>
                        </a:rPr>
                        <a:t>Muy baja</a:t>
                      </a:r>
                    </a:p>
                  </a:txBody>
                  <a:tcPr marL="121920" marR="121920" anchor="ctr">
                    <a:solidFill>
                      <a:schemeClr val="accent2">
                        <a:lumMod val="20000"/>
                        <a:lumOff val="80000"/>
                      </a:schemeClr>
                    </a:solidFill>
                  </a:tcPr>
                </a:tc>
                <a:extLst>
                  <a:ext uri="{0D108BD9-81ED-4DB2-BD59-A6C34878D82A}">
                    <a16:rowId xmlns:a16="http://schemas.microsoft.com/office/drawing/2014/main" val="4261803473"/>
                  </a:ext>
                </a:extLst>
              </a:tr>
              <a:tr h="442682">
                <a:tc>
                  <a:txBody>
                    <a:bodyPr/>
                    <a:lstStyle/>
                    <a:p>
                      <a:r>
                        <a:rPr lang="es-ES" sz="1800" b="1" noProof="0">
                          <a:solidFill>
                            <a:srgbClr val="0070C0"/>
                          </a:solidFill>
                        </a:rPr>
                        <a:t>Aumento de peso</a:t>
                      </a:r>
                    </a:p>
                  </a:txBody>
                  <a:tcPr marL="121920" marR="121920" anchor="ctr">
                    <a:solidFill>
                      <a:schemeClr val="tx2">
                        <a:lumMod val="20000"/>
                        <a:lumOff val="80000"/>
                      </a:schemeClr>
                    </a:solidFill>
                  </a:tcPr>
                </a:tc>
                <a:tc>
                  <a:txBody>
                    <a:bodyPr/>
                    <a:lstStyle/>
                    <a:p>
                      <a:pPr algn="ctr"/>
                      <a:r>
                        <a:rPr lang="es-ES" sz="1800" b="1" noProof="0">
                          <a:solidFill>
                            <a:schemeClr val="accent1">
                              <a:lumMod val="40000"/>
                              <a:lumOff val="60000"/>
                            </a:schemeClr>
                          </a:solidFill>
                        </a:rPr>
                        <a:t>EFV posiblemente mejor</a:t>
                      </a:r>
                    </a:p>
                  </a:txBody>
                  <a:tcPr marL="121920" marR="121920" anchor="ctr">
                    <a:solidFill>
                      <a:srgbClr val="002060"/>
                    </a:solidFill>
                  </a:tcPr>
                </a:tc>
                <a:tc>
                  <a:txBody>
                    <a:bodyPr/>
                    <a:lstStyle/>
                    <a:p>
                      <a:pPr algn="ctr"/>
                      <a:r>
                        <a:rPr lang="es-ES" sz="2000" b="1" noProof="0">
                          <a:solidFill>
                            <a:schemeClr val="tx1"/>
                          </a:solidFill>
                        </a:rPr>
                        <a:t>moderada</a:t>
                      </a:r>
                    </a:p>
                  </a:txBody>
                  <a:tcPr marL="121920" marR="121920" anchor="ctr">
                    <a:solidFill>
                      <a:srgbClr val="CCFF66"/>
                    </a:solidFill>
                  </a:tcPr>
                </a:tc>
                <a:extLst>
                  <a:ext uri="{0D108BD9-81ED-4DB2-BD59-A6C34878D82A}">
                    <a16:rowId xmlns:a16="http://schemas.microsoft.com/office/drawing/2014/main" val="2902115495"/>
                  </a:ext>
                </a:extLst>
              </a:tr>
              <a:tr h="442682">
                <a:tc>
                  <a:txBody>
                    <a:bodyPr/>
                    <a:lstStyle/>
                    <a:p>
                      <a:r>
                        <a:rPr lang="es-ES" sz="1800" b="1" noProof="0" dirty="0">
                          <a:solidFill>
                            <a:srgbClr val="0070C0"/>
                          </a:solidFill>
                        </a:rPr>
                        <a:t>Defecto tubo neural</a:t>
                      </a:r>
                    </a:p>
                  </a:txBody>
                  <a:tcPr marL="121920" marR="121920" anchor="ctr">
                    <a:solidFill>
                      <a:schemeClr val="tx2">
                        <a:lumMod val="20000"/>
                        <a:lumOff val="80000"/>
                      </a:schemeClr>
                    </a:solidFill>
                  </a:tcPr>
                </a:tc>
                <a:tc>
                  <a:txBody>
                    <a:bodyPr/>
                    <a:lstStyle/>
                    <a:p>
                      <a:pPr algn="ctr"/>
                      <a:r>
                        <a:rPr lang="es-ES" sz="1800" b="1" noProof="0">
                          <a:solidFill>
                            <a:schemeClr val="accent1">
                              <a:lumMod val="40000"/>
                              <a:lumOff val="60000"/>
                            </a:schemeClr>
                          </a:solidFill>
                        </a:rPr>
                        <a:t>EFV posiblemente mejor</a:t>
                      </a:r>
                    </a:p>
                  </a:txBody>
                  <a:tcPr marL="121920" marR="121920" anchor="ctr">
                    <a:solidFill>
                      <a:srgbClr val="002060"/>
                    </a:solidFill>
                  </a:tcPr>
                </a:tc>
                <a:tc>
                  <a:txBody>
                    <a:bodyPr/>
                    <a:lstStyle/>
                    <a:p>
                      <a:pPr algn="ctr"/>
                      <a:r>
                        <a:rPr lang="es-ES" sz="2000" b="1" noProof="0">
                          <a:solidFill>
                            <a:schemeClr val="tx1"/>
                          </a:solidFill>
                        </a:rPr>
                        <a:t>baja</a:t>
                      </a:r>
                    </a:p>
                  </a:txBody>
                  <a:tcPr marL="121920" marR="121920" anchor="ctr">
                    <a:solidFill>
                      <a:srgbClr val="FFFF99"/>
                    </a:solidFill>
                  </a:tcPr>
                </a:tc>
                <a:extLst>
                  <a:ext uri="{0D108BD9-81ED-4DB2-BD59-A6C34878D82A}">
                    <a16:rowId xmlns:a16="http://schemas.microsoft.com/office/drawing/2014/main" val="1488815928"/>
                  </a:ext>
                </a:extLst>
              </a:tr>
              <a:tr h="442682">
                <a:tc>
                  <a:txBody>
                    <a:bodyPr/>
                    <a:lstStyle/>
                    <a:p>
                      <a:r>
                        <a:rPr lang="es-ES" sz="1600" b="1" noProof="0" dirty="0">
                          <a:solidFill>
                            <a:srgbClr val="C00000"/>
                          </a:solidFill>
                        </a:rPr>
                        <a:t>Resistencia (general, INTR o medicamento principal) </a:t>
                      </a:r>
                    </a:p>
                  </a:txBody>
                  <a:tcPr marL="121920" marR="121920" anchor="ctr">
                    <a:solidFill>
                      <a:schemeClr val="tx2">
                        <a:lumMod val="20000"/>
                        <a:lumOff val="80000"/>
                      </a:schemeClr>
                    </a:solidFill>
                  </a:tcPr>
                </a:tc>
                <a:tc>
                  <a:txBody>
                    <a:bodyPr/>
                    <a:lstStyle/>
                    <a:p>
                      <a:pPr algn="ctr"/>
                      <a:r>
                        <a:rPr lang="es-ES" sz="1800" b="1" noProof="0">
                          <a:solidFill>
                            <a:srgbClr val="FFFF00"/>
                          </a:solidFill>
                        </a:rPr>
                        <a:t>DTG posiblemente mejor</a:t>
                      </a:r>
                    </a:p>
                  </a:txBody>
                  <a:tcPr marL="121920" marR="121920" anchor="ctr">
                    <a:solidFill>
                      <a:srgbClr val="002060"/>
                    </a:solidFill>
                  </a:tcPr>
                </a:tc>
                <a:tc>
                  <a:txBody>
                    <a:bodyPr/>
                    <a:lstStyle/>
                    <a:p>
                      <a:pPr algn="ctr"/>
                      <a:r>
                        <a:rPr lang="es-ES" sz="2000" b="1" noProof="0" dirty="0">
                          <a:solidFill>
                            <a:schemeClr val="tx1"/>
                          </a:solidFill>
                        </a:rPr>
                        <a:t>Alta a moderada</a:t>
                      </a:r>
                    </a:p>
                  </a:txBody>
                  <a:tcPr marL="121920" marR="121920" anchor="ctr">
                    <a:solidFill>
                      <a:schemeClr val="accent6">
                        <a:lumMod val="60000"/>
                        <a:lumOff val="40000"/>
                      </a:schemeClr>
                    </a:solidFill>
                  </a:tcPr>
                </a:tc>
                <a:extLst>
                  <a:ext uri="{0D108BD9-81ED-4DB2-BD59-A6C34878D82A}">
                    <a16:rowId xmlns:a16="http://schemas.microsoft.com/office/drawing/2014/main" val="15913028"/>
                  </a:ext>
                </a:extLst>
              </a:tr>
            </a:tbl>
          </a:graphicData>
        </a:graphic>
      </p:graphicFrame>
      <p:sp>
        <p:nvSpPr>
          <p:cNvPr id="5" name="TextBox 4"/>
          <p:cNvSpPr txBox="1"/>
          <p:nvPr/>
        </p:nvSpPr>
        <p:spPr>
          <a:xfrm>
            <a:off x="0" y="6596893"/>
            <a:ext cx="4933571" cy="261107"/>
          </a:xfrm>
          <a:prstGeom prst="rect">
            <a:avLst/>
          </a:prstGeom>
          <a:noFill/>
        </p:spPr>
        <p:txBody>
          <a:bodyPr wrap="square" lIns="90942" tIns="45471" rIns="90942" bIns="45471" rtlCol="0">
            <a:spAutoFit/>
          </a:bodyPr>
          <a:lstStyle/>
          <a:p>
            <a:pPr defTabSz="913570"/>
            <a:r>
              <a:rPr lang="en-GB" sz="1100" i="1" dirty="0">
                <a:solidFill>
                  <a:prstClr val="black"/>
                </a:solidFill>
                <a:latin typeface="Arial" charset="0"/>
              </a:rPr>
              <a:t>Reference: Steve Kanters, For WHO ARV GDG, 5-7 June 2019</a:t>
            </a:r>
          </a:p>
        </p:txBody>
      </p:sp>
      <p:pic>
        <p:nvPicPr>
          <p:cNvPr id="6" name="Picture 5">
            <a:extLst>
              <a:ext uri="{FF2B5EF4-FFF2-40B4-BE49-F238E27FC236}">
                <a16:creationId xmlns:a16="http://schemas.microsoft.com/office/drawing/2014/main" id="{1235B5C3-104A-415A-B56C-52BD2BD76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201" y="6580204"/>
            <a:ext cx="907619" cy="277796"/>
          </a:xfrm>
          <a:prstGeom prst="rect">
            <a:avLst/>
          </a:prstGeom>
        </p:spPr>
      </p:pic>
      <p:sp>
        <p:nvSpPr>
          <p:cNvPr id="3" name="TextBox 2">
            <a:extLst>
              <a:ext uri="{FF2B5EF4-FFF2-40B4-BE49-F238E27FC236}">
                <a16:creationId xmlns:a16="http://schemas.microsoft.com/office/drawing/2014/main" id="{8A08E601-41A2-42C0-859E-7AB9D4EA58AE}"/>
              </a:ext>
            </a:extLst>
          </p:cNvPr>
          <p:cNvSpPr txBox="1"/>
          <p:nvPr/>
        </p:nvSpPr>
        <p:spPr>
          <a:xfrm>
            <a:off x="263236" y="3647854"/>
            <a:ext cx="923330" cy="2883573"/>
          </a:xfrm>
          <a:prstGeom prst="rect">
            <a:avLst/>
          </a:prstGeom>
          <a:noFill/>
        </p:spPr>
        <p:txBody>
          <a:bodyPr vert="vert270" wrap="square" rtlCol="0">
            <a:spAutoFit/>
          </a:bodyPr>
          <a:lstStyle/>
          <a:p>
            <a:pPr algn="ctr"/>
            <a:r>
              <a:rPr lang="en-GB" sz="2400" b="1" dirty="0" err="1"/>
              <a:t>Tolerabilidad</a:t>
            </a:r>
            <a:r>
              <a:rPr lang="en-GB" sz="2400" b="1" dirty="0"/>
              <a:t>, </a:t>
            </a:r>
            <a:r>
              <a:rPr lang="en-GB" sz="2400" b="1" dirty="0" err="1"/>
              <a:t>seguridad</a:t>
            </a:r>
            <a:r>
              <a:rPr lang="en-GB" sz="2400" b="1" dirty="0"/>
              <a:t>, </a:t>
            </a:r>
            <a:r>
              <a:rPr lang="en-GB" sz="2400" b="1" dirty="0" err="1"/>
              <a:t>resistencia</a:t>
            </a:r>
            <a:r>
              <a:rPr lang="en-GB" sz="2400" b="1" dirty="0"/>
              <a:t> </a:t>
            </a:r>
          </a:p>
        </p:txBody>
      </p:sp>
      <p:sp>
        <p:nvSpPr>
          <p:cNvPr id="9" name="TextBox 8">
            <a:extLst>
              <a:ext uri="{FF2B5EF4-FFF2-40B4-BE49-F238E27FC236}">
                <a16:creationId xmlns:a16="http://schemas.microsoft.com/office/drawing/2014/main" id="{067DDDCD-0B7B-4486-87D2-2234C4E6C135}"/>
              </a:ext>
            </a:extLst>
          </p:cNvPr>
          <p:cNvSpPr txBox="1"/>
          <p:nvPr/>
        </p:nvSpPr>
        <p:spPr>
          <a:xfrm>
            <a:off x="238916" y="1712100"/>
            <a:ext cx="553998" cy="2050473"/>
          </a:xfrm>
          <a:prstGeom prst="rect">
            <a:avLst/>
          </a:prstGeom>
          <a:noFill/>
        </p:spPr>
        <p:txBody>
          <a:bodyPr vert="vert270" wrap="square" rtlCol="0">
            <a:spAutoFit/>
          </a:bodyPr>
          <a:lstStyle/>
          <a:p>
            <a:pPr algn="ctr"/>
            <a:r>
              <a:rPr lang="en-GB" sz="2400" b="1" dirty="0" err="1"/>
              <a:t>Eficacia</a:t>
            </a:r>
            <a:endParaRPr lang="en-GB" sz="2400" b="1" dirty="0"/>
          </a:p>
        </p:txBody>
      </p:sp>
      <p:sp>
        <p:nvSpPr>
          <p:cNvPr id="7" name="Left Brace 6">
            <a:extLst>
              <a:ext uri="{FF2B5EF4-FFF2-40B4-BE49-F238E27FC236}">
                <a16:creationId xmlns:a16="http://schemas.microsoft.com/office/drawing/2014/main" id="{CDDE01F0-713E-4526-82E2-2381308107B3}"/>
              </a:ext>
            </a:extLst>
          </p:cNvPr>
          <p:cNvSpPr/>
          <p:nvPr/>
        </p:nvSpPr>
        <p:spPr>
          <a:xfrm>
            <a:off x="1382155" y="4143170"/>
            <a:ext cx="387928" cy="2285339"/>
          </a:xfrm>
          <a:prstGeom prst="leftBrace">
            <a:avLst>
              <a:gd name="adj1" fmla="val 143750"/>
              <a:gd name="adj2" fmla="val 4813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591AA362-1295-49CC-84F1-B6770DFF8599}"/>
              </a:ext>
            </a:extLst>
          </p:cNvPr>
          <p:cNvSpPr/>
          <p:nvPr/>
        </p:nvSpPr>
        <p:spPr>
          <a:xfrm>
            <a:off x="1423719" y="1981200"/>
            <a:ext cx="335808" cy="2078842"/>
          </a:xfrm>
          <a:prstGeom prst="leftBrace">
            <a:avLst>
              <a:gd name="adj1" fmla="val 143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3718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graphicFrame>
        <p:nvGraphicFramePr>
          <p:cNvPr id="4" name="Table 3"/>
          <p:cNvGraphicFramePr>
            <a:graphicFrameLocks noGrp="1"/>
          </p:cNvGraphicFramePr>
          <p:nvPr/>
        </p:nvGraphicFramePr>
        <p:xfrm>
          <a:off x="239349" y="895868"/>
          <a:ext cx="11753357" cy="4237123"/>
        </p:xfrm>
        <a:graphic>
          <a:graphicData uri="http://schemas.openxmlformats.org/drawingml/2006/table">
            <a:tbl>
              <a:tblPr firstRow="1" bandRow="1">
                <a:tableStyleId>{5C22544A-7EE6-4342-B048-85BDC9FD1C3A}</a:tableStyleId>
              </a:tblPr>
              <a:tblGrid>
                <a:gridCol w="3348801">
                  <a:extLst>
                    <a:ext uri="{9D8B030D-6E8A-4147-A177-3AD203B41FA5}">
                      <a16:colId xmlns:a16="http://schemas.microsoft.com/office/drawing/2014/main" val="20000"/>
                    </a:ext>
                  </a:extLst>
                </a:gridCol>
                <a:gridCol w="2558005">
                  <a:extLst>
                    <a:ext uri="{9D8B030D-6E8A-4147-A177-3AD203B41FA5}">
                      <a16:colId xmlns:a16="http://schemas.microsoft.com/office/drawing/2014/main" val="20001"/>
                    </a:ext>
                  </a:extLst>
                </a:gridCol>
                <a:gridCol w="2801073">
                  <a:extLst>
                    <a:ext uri="{9D8B030D-6E8A-4147-A177-3AD203B41FA5}">
                      <a16:colId xmlns:a16="http://schemas.microsoft.com/office/drawing/2014/main" val="20002"/>
                    </a:ext>
                  </a:extLst>
                </a:gridCol>
                <a:gridCol w="3045478">
                  <a:extLst>
                    <a:ext uri="{9D8B030D-6E8A-4147-A177-3AD203B41FA5}">
                      <a16:colId xmlns:a16="http://schemas.microsoft.com/office/drawing/2014/main" val="20003"/>
                    </a:ext>
                  </a:extLst>
                </a:gridCol>
              </a:tblGrid>
              <a:tr h="823693">
                <a:tc>
                  <a:txBody>
                    <a:bodyPr/>
                    <a:lstStyle/>
                    <a:p>
                      <a:pPr algn="l"/>
                      <a:r>
                        <a:rPr lang="es-ES" sz="2000" noProof="0" dirty="0">
                          <a:latin typeface="+mn-lt"/>
                        </a:rPr>
                        <a:t>Población</a:t>
                      </a:r>
                    </a:p>
                  </a:txBody>
                  <a:tcPr marL="121920" marR="121920"/>
                </a:tc>
                <a:tc>
                  <a:txBody>
                    <a:bodyPr/>
                    <a:lstStyle/>
                    <a:p>
                      <a:pPr algn="l"/>
                      <a:r>
                        <a:rPr lang="es-ES" sz="2000" noProof="0"/>
                        <a:t>Preferente</a:t>
                      </a:r>
                    </a:p>
                  </a:txBody>
                  <a:tcPr marL="121920" marR="121920"/>
                </a:tc>
                <a:tc>
                  <a:txBody>
                    <a:bodyPr/>
                    <a:lstStyle/>
                    <a:p>
                      <a:pPr algn="l"/>
                      <a:r>
                        <a:rPr lang="es-ES" sz="2000" noProof="0"/>
                        <a:t>Alternativos </a:t>
                      </a:r>
                    </a:p>
                  </a:txBody>
                  <a:tcPr marL="121920" marR="121920"/>
                </a:tc>
                <a:tc>
                  <a:txBody>
                    <a:bodyPr/>
                    <a:lstStyle/>
                    <a:p>
                      <a:pPr algn="l"/>
                      <a:r>
                        <a:rPr lang="es-ES" sz="2000" noProof="0"/>
                        <a:t>Situaciones especiales</a:t>
                      </a:r>
                    </a:p>
                  </a:txBody>
                  <a:tcPr marL="121920" marR="121920"/>
                </a:tc>
                <a:extLst>
                  <a:ext uri="{0D108BD9-81ED-4DB2-BD59-A6C34878D82A}">
                    <a16:rowId xmlns:a16="http://schemas.microsoft.com/office/drawing/2014/main" val="10000"/>
                  </a:ext>
                </a:extLst>
              </a:tr>
              <a:tr h="1250792">
                <a:tc>
                  <a:txBody>
                    <a:bodyPr/>
                    <a:lstStyle/>
                    <a:p>
                      <a:pPr marL="90170" algn="l">
                        <a:lnSpc>
                          <a:spcPct val="100000"/>
                        </a:lnSpc>
                        <a:spcAft>
                          <a:spcPts val="0"/>
                        </a:spcAft>
                      </a:pPr>
                      <a:endParaRPr lang="es-ES" sz="1050" b="0" noProof="0" dirty="0">
                        <a:solidFill>
                          <a:schemeClr val="tx1"/>
                        </a:solidFill>
                        <a:effectLst/>
                        <a:latin typeface="+mn-lt"/>
                        <a:ea typeface="Times New Roman"/>
                        <a:cs typeface="Calibri"/>
                      </a:endParaRPr>
                    </a:p>
                    <a:p>
                      <a:pPr marL="90170" algn="l">
                        <a:lnSpc>
                          <a:spcPct val="100000"/>
                        </a:lnSpc>
                        <a:spcAft>
                          <a:spcPts val="0"/>
                        </a:spcAft>
                      </a:pPr>
                      <a:endParaRPr lang="es-ES" sz="1800" b="0" noProof="0" dirty="0">
                        <a:solidFill>
                          <a:schemeClr val="tx1"/>
                        </a:solidFill>
                        <a:effectLst/>
                        <a:latin typeface="+mn-lt"/>
                        <a:ea typeface="Times New Roman"/>
                        <a:cs typeface="Calibri"/>
                      </a:endParaRPr>
                    </a:p>
                    <a:p>
                      <a:pPr marL="90170" algn="l">
                        <a:lnSpc>
                          <a:spcPct val="100000"/>
                        </a:lnSpc>
                        <a:spcAft>
                          <a:spcPts val="0"/>
                        </a:spcAft>
                      </a:pPr>
                      <a:endParaRPr lang="es-ES" sz="1800" b="0" noProof="0" dirty="0">
                        <a:solidFill>
                          <a:schemeClr val="tx1"/>
                        </a:solidFill>
                        <a:effectLst/>
                        <a:latin typeface="+mn-lt"/>
                        <a:ea typeface="Times New Roman"/>
                        <a:cs typeface="Calibri"/>
                      </a:endParaRPr>
                    </a:p>
                    <a:p>
                      <a:pPr marL="90170" algn="l">
                        <a:lnSpc>
                          <a:spcPct val="100000"/>
                        </a:lnSpc>
                        <a:spcAft>
                          <a:spcPts val="0"/>
                        </a:spcAft>
                      </a:pPr>
                      <a:r>
                        <a:rPr lang="es-ES" sz="1800" b="0" noProof="0" dirty="0">
                          <a:solidFill>
                            <a:srgbClr val="C00000"/>
                          </a:solidFill>
                          <a:effectLst/>
                          <a:latin typeface="+mn-lt"/>
                          <a:ea typeface="Times New Roman"/>
                          <a:cs typeface="Calibri"/>
                        </a:rPr>
                        <a:t>Adultos y adolescentes</a:t>
                      </a:r>
                      <a:endParaRPr lang="es-ES" sz="1800" b="0" noProof="0" dirty="0">
                        <a:solidFill>
                          <a:srgbClr val="C00000"/>
                        </a:solidFill>
                        <a:effectLst/>
                        <a:latin typeface="+mn-lt"/>
                        <a:ea typeface="MS Mincho"/>
                        <a:cs typeface="Times New Roman"/>
                      </a:endParaRPr>
                    </a:p>
                  </a:txBody>
                  <a:tcPr marL="68580" marR="68580" marT="0" marB="0"/>
                </a:tc>
                <a:tc>
                  <a:txBody>
                    <a:bodyPr/>
                    <a:lstStyle/>
                    <a:p>
                      <a:pPr algn="l"/>
                      <a:r>
                        <a:rPr lang="es-ES" sz="1800" b="1" noProof="0" dirty="0">
                          <a:solidFill>
                            <a:srgbClr val="C00000"/>
                          </a:solidFill>
                          <a:latin typeface="+mn-lt"/>
                        </a:rPr>
                        <a:t>TDF+3TC (o FTC)+DTG</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rgbClr val="0070C0"/>
                          </a:solidFill>
                          <a:latin typeface="+mn-lt"/>
                        </a:rPr>
                        <a:t>TLE400</a:t>
                      </a:r>
                    </a:p>
                  </a:txBody>
                  <a:tcPr marL="121920" marR="121920" anchor="ctr"/>
                </a:tc>
                <a:tc>
                  <a:txBody>
                    <a:bodyPr/>
                    <a:lstStyle/>
                    <a:p>
                      <a:pPr algn="l"/>
                      <a:r>
                        <a:rPr lang="es-ES" sz="1800" noProof="0" dirty="0">
                          <a:solidFill>
                            <a:srgbClr val="0070C0"/>
                          </a:solidFill>
                          <a:latin typeface="+mn-lt"/>
                        </a:rPr>
                        <a:t>TDF+XTC+EFV600</a:t>
                      </a:r>
                    </a:p>
                    <a:p>
                      <a:pPr algn="l"/>
                      <a:r>
                        <a:rPr lang="es-ES" sz="1800" noProof="0" dirty="0">
                          <a:solidFill>
                            <a:srgbClr val="0070C0"/>
                          </a:solidFill>
                          <a:latin typeface="+mn-lt"/>
                        </a:rPr>
                        <a:t>AZT+3TC+EFV600</a:t>
                      </a:r>
                    </a:p>
                    <a:p>
                      <a:pPr algn="l"/>
                      <a:r>
                        <a:rPr lang="es-ES" sz="1800" noProof="0" dirty="0">
                          <a:solidFill>
                            <a:srgbClr val="C00000"/>
                          </a:solidFill>
                          <a:latin typeface="+mn-lt"/>
                        </a:rPr>
                        <a:t>TAF+XTC+DTG</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noProof="0" dirty="0">
                          <a:solidFill>
                            <a:srgbClr val="C00000"/>
                          </a:solidFill>
                          <a:latin typeface="+mn-lt"/>
                        </a:rPr>
                        <a:t>ABC+3TC+DTG</a:t>
                      </a:r>
                    </a:p>
                    <a:p>
                      <a:pPr algn="l"/>
                      <a:r>
                        <a:rPr lang="es-ES" sz="1800" noProof="0" dirty="0">
                          <a:solidFill>
                            <a:srgbClr val="C00000"/>
                          </a:solidFill>
                          <a:latin typeface="+mn-lt"/>
                        </a:rPr>
                        <a:t>TDF+XTC+RAL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noProof="0" dirty="0">
                          <a:latin typeface="+mn-lt"/>
                        </a:rPr>
                        <a:t>TDF+XTC+IP/r</a:t>
                      </a:r>
                    </a:p>
                  </a:txBody>
                  <a:tcPr marL="121920" marR="121920" anchor="ctr"/>
                </a:tc>
                <a:extLst>
                  <a:ext uri="{0D108BD9-81ED-4DB2-BD59-A6C34878D82A}">
                    <a16:rowId xmlns:a16="http://schemas.microsoft.com/office/drawing/2014/main" val="10004"/>
                  </a:ext>
                </a:extLst>
              </a:tr>
              <a:tr h="852091">
                <a:tc>
                  <a:txBody>
                    <a:bodyPr/>
                    <a:lstStyle/>
                    <a:p>
                      <a:pPr marL="90170" algn="l">
                        <a:lnSpc>
                          <a:spcPct val="100000"/>
                        </a:lnSpc>
                        <a:spcAft>
                          <a:spcPts val="0"/>
                        </a:spcAft>
                      </a:pPr>
                      <a:endParaRPr lang="es-ES" sz="1800" b="0" noProof="0" dirty="0">
                        <a:solidFill>
                          <a:schemeClr val="tx1"/>
                        </a:solidFill>
                        <a:effectLst/>
                        <a:latin typeface="+mn-lt"/>
                        <a:ea typeface="MS Mincho"/>
                        <a:cs typeface="Times New Roman"/>
                      </a:endParaRPr>
                    </a:p>
                    <a:p>
                      <a:pPr marL="90170" algn="l">
                        <a:lnSpc>
                          <a:spcPct val="100000"/>
                        </a:lnSpc>
                        <a:spcAft>
                          <a:spcPts val="0"/>
                        </a:spcAft>
                      </a:pPr>
                      <a:r>
                        <a:rPr lang="es-ES" sz="1800" b="0" noProof="0" dirty="0">
                          <a:solidFill>
                            <a:schemeClr val="tx1"/>
                          </a:solidFill>
                          <a:effectLst/>
                          <a:latin typeface="+mn-lt"/>
                          <a:ea typeface="MS Mincho"/>
                          <a:cs typeface="Times New Roman"/>
                        </a:rPr>
                        <a:t>Niños (&gt;4 semanas)</a:t>
                      </a:r>
                    </a:p>
                  </a:txBody>
                  <a:tcPr marL="68580" marR="68580" marT="0" marB="0"/>
                </a:tc>
                <a:tc>
                  <a:txBody>
                    <a:bodyPr/>
                    <a:lstStyle/>
                    <a:p>
                      <a:pPr algn="l"/>
                      <a:r>
                        <a:rPr lang="es-ES" sz="1800" b="0" noProof="0" dirty="0">
                          <a:solidFill>
                            <a:schemeClr val="tx1"/>
                          </a:solidFill>
                          <a:latin typeface="+mn-lt"/>
                        </a:rPr>
                        <a:t>ABC+3TC+DTG</a:t>
                      </a:r>
                    </a:p>
                  </a:txBody>
                  <a:tcPr marL="121920" marR="121920" anchor="ctr"/>
                </a:tc>
                <a:tc>
                  <a:txBody>
                    <a:bodyPr/>
                    <a:lstStyle/>
                    <a:p>
                      <a:pPr algn="l"/>
                      <a:r>
                        <a:rPr lang="es-ES" sz="1800" b="0" noProof="0" dirty="0">
                          <a:solidFill>
                            <a:schemeClr val="tx1"/>
                          </a:solidFill>
                          <a:latin typeface="+mn-lt"/>
                        </a:rPr>
                        <a:t>ABC+3TC+LPV/r</a:t>
                      </a:r>
                    </a:p>
                    <a:p>
                      <a:pPr algn="l"/>
                      <a:r>
                        <a:rPr lang="es-ES" sz="1800" b="0" noProof="0" dirty="0">
                          <a:solidFill>
                            <a:schemeClr val="tx1"/>
                          </a:solidFill>
                          <a:latin typeface="+mn-lt"/>
                        </a:rPr>
                        <a:t>ABC+3TC+RAL</a:t>
                      </a:r>
                    </a:p>
                    <a:p>
                      <a:pPr algn="l"/>
                      <a:r>
                        <a:rPr lang="es-ES" sz="1800" b="0" noProof="0" dirty="0">
                          <a:solidFill>
                            <a:schemeClr val="tx1"/>
                          </a:solidFill>
                          <a:latin typeface="+mn-lt"/>
                        </a:rPr>
                        <a:t>TAF+XTC+DTG</a:t>
                      </a:r>
                    </a:p>
                  </a:txBody>
                  <a:tcPr marL="121920" marR="121920" anchor="ctr"/>
                </a:tc>
                <a:tc>
                  <a:txBody>
                    <a:bodyPr/>
                    <a:lstStyle/>
                    <a:p>
                      <a:pPr algn="l"/>
                      <a:r>
                        <a:rPr lang="es-ES" sz="1800" noProof="0" dirty="0">
                          <a:latin typeface="+mn-lt"/>
                        </a:rPr>
                        <a:t>ABC+3TC+EFV (o NVP)</a:t>
                      </a:r>
                    </a:p>
                    <a:p>
                      <a:pPr algn="l"/>
                      <a:r>
                        <a:rPr lang="es-ES" sz="1800" noProof="0" dirty="0">
                          <a:latin typeface="+mn-lt"/>
                        </a:rPr>
                        <a:t>AZT+3TC+EFV (o NVP)</a:t>
                      </a:r>
                    </a:p>
                    <a:p>
                      <a:pPr algn="l"/>
                      <a:r>
                        <a:rPr lang="es-ES" sz="1800" noProof="0" dirty="0">
                          <a:latin typeface="+mn-lt"/>
                        </a:rPr>
                        <a:t>AZT+3TC+LPV/r (o RAL)</a:t>
                      </a:r>
                    </a:p>
                  </a:txBody>
                  <a:tcPr marL="121920" marR="121920" anchor="ctr"/>
                </a:tc>
                <a:extLst>
                  <a:ext uri="{0D108BD9-81ED-4DB2-BD59-A6C34878D82A}">
                    <a16:rowId xmlns:a16="http://schemas.microsoft.com/office/drawing/2014/main" val="1173624184"/>
                  </a:ext>
                </a:extLst>
              </a:tr>
              <a:tr h="761670">
                <a:tc>
                  <a:txBody>
                    <a:bodyPr/>
                    <a:lstStyle/>
                    <a:p>
                      <a:pPr marL="90170" algn="l">
                        <a:lnSpc>
                          <a:spcPct val="100000"/>
                        </a:lnSpc>
                        <a:spcAft>
                          <a:spcPts val="0"/>
                        </a:spcAft>
                      </a:pPr>
                      <a:endParaRPr lang="es-ES" sz="1800" b="0" noProof="0" dirty="0">
                        <a:solidFill>
                          <a:schemeClr val="tx1"/>
                        </a:solidFill>
                        <a:effectLst/>
                        <a:latin typeface="+mn-lt"/>
                        <a:ea typeface="MS Mincho"/>
                        <a:cs typeface="Times New Roman"/>
                      </a:endParaRPr>
                    </a:p>
                    <a:p>
                      <a:pPr marL="90170" algn="l">
                        <a:lnSpc>
                          <a:spcPct val="100000"/>
                        </a:lnSpc>
                        <a:spcAft>
                          <a:spcPts val="0"/>
                        </a:spcAft>
                      </a:pPr>
                      <a:r>
                        <a:rPr lang="es-ES" sz="1800" b="0" noProof="0" dirty="0">
                          <a:solidFill>
                            <a:schemeClr val="tx1"/>
                          </a:solidFill>
                          <a:effectLst/>
                          <a:latin typeface="+mn-lt"/>
                          <a:ea typeface="MS Mincho"/>
                          <a:cs typeface="Times New Roman"/>
                        </a:rPr>
                        <a:t>Neonatos (&lt;4 semanas)</a:t>
                      </a:r>
                    </a:p>
                  </a:txBody>
                  <a:tcPr marL="68580" marR="68580" marT="0" marB="0"/>
                </a:tc>
                <a:tc>
                  <a:txBody>
                    <a:bodyPr/>
                    <a:lstStyle/>
                    <a:p>
                      <a:pPr algn="l"/>
                      <a:r>
                        <a:rPr lang="es-ES" sz="1800" b="0" noProof="0" dirty="0">
                          <a:solidFill>
                            <a:schemeClr val="tx1"/>
                          </a:solidFill>
                          <a:latin typeface="+mn-lt"/>
                        </a:rPr>
                        <a:t>AZT+3TC+RAL</a:t>
                      </a:r>
                    </a:p>
                  </a:txBody>
                  <a:tcPr marL="121920" marR="121920" anchor="ctr"/>
                </a:tc>
                <a:tc>
                  <a:txBody>
                    <a:bodyPr/>
                    <a:lstStyle/>
                    <a:p>
                      <a:pPr algn="l"/>
                      <a:r>
                        <a:rPr lang="es-ES" sz="1800" b="0" noProof="0" dirty="0">
                          <a:solidFill>
                            <a:schemeClr val="tx1"/>
                          </a:solidFill>
                          <a:latin typeface="+mn-lt"/>
                        </a:rPr>
                        <a:t>AZT+3TC+NVP</a:t>
                      </a:r>
                    </a:p>
                  </a:txBody>
                  <a:tcPr marL="121920" marR="121920" anchor="ctr"/>
                </a:tc>
                <a:tc>
                  <a:txBody>
                    <a:bodyPr/>
                    <a:lstStyle/>
                    <a:p>
                      <a:pPr algn="l"/>
                      <a:r>
                        <a:rPr lang="es-ES" sz="1800" noProof="0" dirty="0">
                          <a:latin typeface="+mn-lt"/>
                        </a:rPr>
                        <a:t>AZT+3TC+LPV/r</a:t>
                      </a:r>
                    </a:p>
                  </a:txBody>
                  <a:tcPr marL="121920" marR="121920" anchor="ctr"/>
                </a:tc>
                <a:extLst>
                  <a:ext uri="{0D108BD9-81ED-4DB2-BD59-A6C34878D82A}">
                    <a16:rowId xmlns:a16="http://schemas.microsoft.com/office/drawing/2014/main" val="4244160493"/>
                  </a:ext>
                </a:extLst>
              </a:tr>
            </a:tbl>
          </a:graphicData>
        </a:graphic>
      </p:graphicFrame>
      <p:sp>
        <p:nvSpPr>
          <p:cNvPr id="5" name="Rectangle 4"/>
          <p:cNvSpPr/>
          <p:nvPr/>
        </p:nvSpPr>
        <p:spPr>
          <a:xfrm>
            <a:off x="239349" y="188112"/>
            <a:ext cx="11568608" cy="584773"/>
          </a:xfrm>
          <a:prstGeom prst="rect">
            <a:avLst/>
          </a:prstGeom>
        </p:spPr>
        <p:txBody>
          <a:bodyPr wrap="square" lIns="91438" tIns="45719" rIns="91438" bIns="45719">
            <a:spAutoFit/>
          </a:bodyPr>
          <a:lstStyle/>
          <a:p>
            <a:pPr algn="ctr"/>
            <a:r>
              <a:rPr lang="es-ES_tradnl" sz="3200" b="1" dirty="0">
                <a:solidFill>
                  <a:srgbClr val="0070C0"/>
                </a:solidFill>
                <a:ea typeface="+mj-ea"/>
                <a:cs typeface="+mj-cs"/>
              </a:rPr>
              <a:t>Recomendaciones OMS 2018: primera línea de TARV</a:t>
            </a:r>
          </a:p>
        </p:txBody>
      </p:sp>
      <p:sp>
        <p:nvSpPr>
          <p:cNvPr id="9" name="Rectangle 8">
            <a:extLst>
              <a:ext uri="{FF2B5EF4-FFF2-40B4-BE49-F238E27FC236}">
                <a16:creationId xmlns:a16="http://schemas.microsoft.com/office/drawing/2014/main" id="{FF8E67A3-F023-9348-9950-F601B0B2D1F5}"/>
              </a:ext>
            </a:extLst>
          </p:cNvPr>
          <p:cNvSpPr/>
          <p:nvPr/>
        </p:nvSpPr>
        <p:spPr>
          <a:xfrm>
            <a:off x="199971" y="5159675"/>
            <a:ext cx="11647363" cy="1569660"/>
          </a:xfrm>
          <a:prstGeom prst="rect">
            <a:avLst/>
          </a:prstGeom>
        </p:spPr>
        <p:txBody>
          <a:bodyPr wrap="square">
            <a:spAutoFit/>
          </a:bodyPr>
          <a:lstStyle/>
          <a:p>
            <a:r>
              <a:rPr lang="es-ES" sz="1600" b="1" dirty="0">
                <a:solidFill>
                  <a:srgbClr val="C00000"/>
                </a:solidFill>
              </a:rPr>
              <a:t>Notas sobre uso en mujeres y adolescentes en edad fértil o con potencial de embarazo</a:t>
            </a:r>
          </a:p>
          <a:p>
            <a:pPr marL="285750" indent="-285750">
              <a:buFont typeface="Arial" panose="020B0604020202020204" pitchFamily="34" charset="0"/>
              <a:buChar char="•"/>
            </a:pPr>
            <a:r>
              <a:rPr lang="es-ES" sz="1600" b="1" u="sng" dirty="0"/>
              <a:t>Si se usa DTG, se debe ofrecer anticoncepción efectiva a mujeres adultas y adolescentes en edad fértil o con potencial de embarazo.</a:t>
            </a:r>
          </a:p>
          <a:p>
            <a:pPr marL="285750" indent="-285750">
              <a:buFont typeface="Arial" panose="020B0604020202020204" pitchFamily="34" charset="0"/>
              <a:buChar char="•"/>
            </a:pPr>
            <a:r>
              <a:rPr lang="es-ES" sz="1600" b="1" dirty="0"/>
              <a:t>DTG se puede recetar a mujeres adultas y adolescentes en edad fértil o potencial de embarazo que desean quedar embarazadas o que de otra manera no están usando o accediendo a anticonceptivos efectivos de forma consistente si han sido </a:t>
            </a:r>
            <a:r>
              <a:rPr lang="es-ES" sz="1600" b="1" u="sng" dirty="0"/>
              <a:t>informadas sobre el aumento potencial en el riesgo de defectos del tubo neural </a:t>
            </a:r>
            <a:r>
              <a:rPr lang="es-ES" sz="1600" dirty="0"/>
              <a:t>(exposición al momento de la concepción y hasta el primer trimestre).</a:t>
            </a:r>
          </a:p>
          <a:p>
            <a:pPr marL="285750" indent="-285750">
              <a:buFont typeface="Arial" panose="020B0604020202020204" pitchFamily="34" charset="0"/>
              <a:buChar char="•"/>
            </a:pPr>
            <a:r>
              <a:rPr lang="es-ES" sz="1600" dirty="0"/>
              <a:t>Si se identifica el embarazo después del primer trimestre, se puede iniciar/continuar DTG durante todo el embarazo.</a:t>
            </a:r>
          </a:p>
        </p:txBody>
      </p:sp>
    </p:spTree>
    <p:extLst>
      <p:ext uri="{BB962C8B-B14F-4D97-AF65-F5344CB8AC3E}">
        <p14:creationId xmlns:p14="http://schemas.microsoft.com/office/powerpoint/2010/main" val="394145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2F7F-A039-4CE7-A30D-7A9910E4DD34}"/>
              </a:ext>
            </a:extLst>
          </p:cNvPr>
          <p:cNvSpPr>
            <a:spLocks noGrp="1"/>
          </p:cNvSpPr>
          <p:nvPr>
            <p:ph type="title"/>
          </p:nvPr>
        </p:nvSpPr>
        <p:spPr>
          <a:xfrm>
            <a:off x="0" y="278781"/>
            <a:ext cx="10515600" cy="738846"/>
          </a:xfrm>
        </p:spPr>
        <p:txBody>
          <a:bodyPr/>
          <a:lstStyle/>
          <a:p>
            <a:pPr algn="ctr"/>
            <a:r>
              <a:rPr lang="en-US" sz="3600" b="1" dirty="0">
                <a:solidFill>
                  <a:srgbClr val="0070C0"/>
                </a:solidFill>
                <a:latin typeface="+mn-lt"/>
              </a:rPr>
              <a:t>La </a:t>
            </a:r>
            <a:r>
              <a:rPr lang="en-US" sz="3600" b="1" dirty="0" err="1">
                <a:solidFill>
                  <a:srgbClr val="0070C0"/>
                </a:solidFill>
                <a:latin typeface="+mn-lt"/>
              </a:rPr>
              <a:t>posición</a:t>
            </a:r>
            <a:r>
              <a:rPr lang="en-US" sz="3600" b="1" dirty="0">
                <a:solidFill>
                  <a:srgbClr val="0070C0"/>
                </a:solidFill>
                <a:latin typeface="+mn-lt"/>
              </a:rPr>
              <a:t> de las </a:t>
            </a:r>
            <a:r>
              <a:rPr lang="en-US" sz="3600" b="1" dirty="0" err="1">
                <a:solidFill>
                  <a:srgbClr val="0070C0"/>
                </a:solidFill>
                <a:latin typeface="+mn-lt"/>
              </a:rPr>
              <a:t>mujeres</a:t>
            </a:r>
            <a:r>
              <a:rPr lang="en-US" sz="3600" b="1" dirty="0">
                <a:solidFill>
                  <a:srgbClr val="0070C0"/>
                </a:solidFill>
                <a:latin typeface="+mn-lt"/>
              </a:rPr>
              <a:t> con VIH (MVIH)</a:t>
            </a:r>
          </a:p>
        </p:txBody>
      </p:sp>
      <p:pic>
        <p:nvPicPr>
          <p:cNvPr id="4" name="Picture 3">
            <a:extLst>
              <a:ext uri="{FF2B5EF4-FFF2-40B4-BE49-F238E27FC236}">
                <a16:creationId xmlns:a16="http://schemas.microsoft.com/office/drawing/2014/main" id="{2DA59AE5-02C4-4CED-ACC9-0D42F49118A8}"/>
              </a:ext>
            </a:extLst>
          </p:cNvPr>
          <p:cNvPicPr>
            <a:picLocks noChangeAspect="1"/>
          </p:cNvPicPr>
          <p:nvPr/>
        </p:nvPicPr>
        <p:blipFill>
          <a:blip r:embed="rId2"/>
          <a:stretch>
            <a:fillRect/>
          </a:stretch>
        </p:blipFill>
        <p:spPr>
          <a:xfrm>
            <a:off x="9752326" y="167855"/>
            <a:ext cx="2206903" cy="3137652"/>
          </a:xfrm>
          <a:prstGeom prst="rect">
            <a:avLst/>
          </a:prstGeom>
          <a:ln>
            <a:solidFill>
              <a:schemeClr val="accent1">
                <a:lumMod val="50000"/>
              </a:schemeClr>
            </a:solidFill>
          </a:ln>
        </p:spPr>
      </p:pic>
      <p:pic>
        <p:nvPicPr>
          <p:cNvPr id="5" name="Picture 4">
            <a:extLst>
              <a:ext uri="{FF2B5EF4-FFF2-40B4-BE49-F238E27FC236}">
                <a16:creationId xmlns:a16="http://schemas.microsoft.com/office/drawing/2014/main" id="{F8FEF18D-C767-4095-8E6F-206D387B0CC2}"/>
              </a:ext>
            </a:extLst>
          </p:cNvPr>
          <p:cNvPicPr>
            <a:picLocks noChangeAspect="1"/>
          </p:cNvPicPr>
          <p:nvPr/>
        </p:nvPicPr>
        <p:blipFill>
          <a:blip r:embed="rId3"/>
          <a:stretch>
            <a:fillRect/>
          </a:stretch>
        </p:blipFill>
        <p:spPr>
          <a:xfrm>
            <a:off x="9250520" y="2292104"/>
            <a:ext cx="2206903" cy="3106372"/>
          </a:xfrm>
          <a:prstGeom prst="rect">
            <a:avLst/>
          </a:prstGeom>
          <a:ln>
            <a:solidFill>
              <a:schemeClr val="tx1"/>
            </a:solidFill>
          </a:ln>
        </p:spPr>
      </p:pic>
      <p:pic>
        <p:nvPicPr>
          <p:cNvPr id="8" name="Picture 7">
            <a:extLst>
              <a:ext uri="{FF2B5EF4-FFF2-40B4-BE49-F238E27FC236}">
                <a16:creationId xmlns:a16="http://schemas.microsoft.com/office/drawing/2014/main" id="{F2B81D85-00AA-4098-B008-87AE3C58467D}"/>
              </a:ext>
            </a:extLst>
          </p:cNvPr>
          <p:cNvPicPr>
            <a:picLocks noChangeAspect="1"/>
          </p:cNvPicPr>
          <p:nvPr/>
        </p:nvPicPr>
        <p:blipFill>
          <a:blip r:embed="rId4"/>
          <a:stretch>
            <a:fillRect/>
          </a:stretch>
        </p:blipFill>
        <p:spPr>
          <a:xfrm>
            <a:off x="9752326" y="3845290"/>
            <a:ext cx="2310334" cy="2733929"/>
          </a:xfrm>
          <a:prstGeom prst="rect">
            <a:avLst/>
          </a:prstGeom>
          <a:ln>
            <a:solidFill>
              <a:schemeClr val="tx1"/>
            </a:solidFill>
          </a:ln>
        </p:spPr>
      </p:pic>
      <p:sp>
        <p:nvSpPr>
          <p:cNvPr id="9" name="TextBox 8">
            <a:extLst>
              <a:ext uri="{FF2B5EF4-FFF2-40B4-BE49-F238E27FC236}">
                <a16:creationId xmlns:a16="http://schemas.microsoft.com/office/drawing/2014/main" id="{D55BE4D2-AD0D-48A5-BF1E-D288E2A0F499}"/>
              </a:ext>
            </a:extLst>
          </p:cNvPr>
          <p:cNvSpPr txBox="1"/>
          <p:nvPr/>
        </p:nvSpPr>
        <p:spPr>
          <a:xfrm>
            <a:off x="437985" y="1446749"/>
            <a:ext cx="8207298" cy="4524315"/>
          </a:xfrm>
          <a:prstGeom prst="rect">
            <a:avLst/>
          </a:prstGeom>
          <a:noFill/>
        </p:spPr>
        <p:txBody>
          <a:bodyPr wrap="square" rtlCol="0">
            <a:spAutoFit/>
          </a:bodyPr>
          <a:lstStyle/>
          <a:p>
            <a:pPr marL="285750" indent="-285750">
              <a:buFont typeface="Arial" panose="020B0604020202020204" pitchFamily="34" charset="0"/>
              <a:buChar char="•"/>
            </a:pPr>
            <a:r>
              <a:rPr lang="es-ES" sz="2400" b="1" dirty="0"/>
              <a:t>Acceso al mejor tratamiento como derecho</a:t>
            </a:r>
          </a:p>
          <a:p>
            <a:pPr marL="285750" indent="-285750">
              <a:buFont typeface="Arial" panose="020B0604020202020204" pitchFamily="34" charset="0"/>
              <a:buChar char="•"/>
            </a:pPr>
            <a:r>
              <a:rPr lang="es-ES" sz="2400" b="1" dirty="0"/>
              <a:t>Rechazo de normas de tratamiento y uso de DTG que excluyen a las MVIH</a:t>
            </a:r>
            <a:r>
              <a:rPr lang="es-ES" sz="2400" dirty="0"/>
              <a:t> por su edad, o potencial reproductivo, o por criterio del profesional de salud</a:t>
            </a:r>
          </a:p>
          <a:p>
            <a:pPr marL="285750" indent="-285750">
              <a:buFont typeface="Arial" panose="020B0604020202020204" pitchFamily="34" charset="0"/>
              <a:buChar char="•"/>
            </a:pPr>
            <a:r>
              <a:rPr lang="es-ES" sz="2400" b="1" dirty="0"/>
              <a:t>Información</a:t>
            </a:r>
            <a:r>
              <a:rPr lang="es-ES" sz="2400" dirty="0"/>
              <a:t> sobre beneficios y riesgos del DTG para una decisión informada y autónoma.</a:t>
            </a:r>
          </a:p>
          <a:p>
            <a:pPr marL="285750" indent="-285750">
              <a:buFont typeface="Arial" panose="020B0604020202020204" pitchFamily="34" charset="0"/>
              <a:buChar char="•"/>
            </a:pPr>
            <a:r>
              <a:rPr lang="es-ES" sz="2400" b="1" dirty="0"/>
              <a:t>Capacitación</a:t>
            </a:r>
            <a:r>
              <a:rPr lang="es-ES" sz="2400" dirty="0"/>
              <a:t> de la sociedad civil </a:t>
            </a:r>
          </a:p>
          <a:p>
            <a:pPr marL="285750" indent="-285750">
              <a:buFont typeface="Arial" panose="020B0604020202020204" pitchFamily="34" charset="0"/>
              <a:buChar char="•"/>
            </a:pPr>
            <a:r>
              <a:rPr lang="es-ES" sz="2400" b="1" dirty="0"/>
              <a:t>Abordaje centrado en la mujer </a:t>
            </a:r>
            <a:r>
              <a:rPr lang="es-ES" sz="2400" dirty="0"/>
              <a:t>en toda sus diversidad y necesidades</a:t>
            </a:r>
          </a:p>
          <a:p>
            <a:pPr marL="285750" indent="-285750">
              <a:buFont typeface="Arial" panose="020B0604020202020204" pitchFamily="34" charset="0"/>
              <a:buChar char="•"/>
            </a:pPr>
            <a:r>
              <a:rPr lang="es-ES" sz="2400" b="1" dirty="0"/>
              <a:t>Acceso a métodos anticonceptivos </a:t>
            </a:r>
            <a:r>
              <a:rPr lang="es-ES" sz="2400" dirty="0"/>
              <a:t>eficaces y adecuados a las necesidades y preferencias</a:t>
            </a:r>
          </a:p>
          <a:p>
            <a:pPr marL="285750" indent="-285750">
              <a:buFont typeface="Arial" panose="020B0604020202020204" pitchFamily="34" charset="0"/>
              <a:buChar char="•"/>
            </a:pPr>
            <a:r>
              <a:rPr lang="es-ES" sz="2400" b="1" dirty="0"/>
              <a:t>Integración de servicios </a:t>
            </a:r>
            <a:r>
              <a:rPr lang="es-ES" sz="2400" dirty="0"/>
              <a:t>de VIH y SSR/PF</a:t>
            </a:r>
          </a:p>
        </p:txBody>
      </p:sp>
    </p:spTree>
    <p:extLst>
      <p:ext uri="{BB962C8B-B14F-4D97-AF65-F5344CB8AC3E}">
        <p14:creationId xmlns:p14="http://schemas.microsoft.com/office/powerpoint/2010/main" val="151498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graphicFrame>
        <p:nvGraphicFramePr>
          <p:cNvPr id="4" name="Table 3"/>
          <p:cNvGraphicFramePr>
            <a:graphicFrameLocks noGrp="1"/>
          </p:cNvGraphicFramePr>
          <p:nvPr/>
        </p:nvGraphicFramePr>
        <p:xfrm>
          <a:off x="239349" y="895868"/>
          <a:ext cx="11753357" cy="4237123"/>
        </p:xfrm>
        <a:graphic>
          <a:graphicData uri="http://schemas.openxmlformats.org/drawingml/2006/table">
            <a:tbl>
              <a:tblPr firstRow="1" bandRow="1">
                <a:tableStyleId>{5C22544A-7EE6-4342-B048-85BDC9FD1C3A}</a:tableStyleId>
              </a:tblPr>
              <a:tblGrid>
                <a:gridCol w="3348801">
                  <a:extLst>
                    <a:ext uri="{9D8B030D-6E8A-4147-A177-3AD203B41FA5}">
                      <a16:colId xmlns:a16="http://schemas.microsoft.com/office/drawing/2014/main" val="20000"/>
                    </a:ext>
                  </a:extLst>
                </a:gridCol>
                <a:gridCol w="2558005">
                  <a:extLst>
                    <a:ext uri="{9D8B030D-6E8A-4147-A177-3AD203B41FA5}">
                      <a16:colId xmlns:a16="http://schemas.microsoft.com/office/drawing/2014/main" val="20001"/>
                    </a:ext>
                  </a:extLst>
                </a:gridCol>
                <a:gridCol w="2801073">
                  <a:extLst>
                    <a:ext uri="{9D8B030D-6E8A-4147-A177-3AD203B41FA5}">
                      <a16:colId xmlns:a16="http://schemas.microsoft.com/office/drawing/2014/main" val="20002"/>
                    </a:ext>
                  </a:extLst>
                </a:gridCol>
                <a:gridCol w="3045478">
                  <a:extLst>
                    <a:ext uri="{9D8B030D-6E8A-4147-A177-3AD203B41FA5}">
                      <a16:colId xmlns:a16="http://schemas.microsoft.com/office/drawing/2014/main" val="20003"/>
                    </a:ext>
                  </a:extLst>
                </a:gridCol>
              </a:tblGrid>
              <a:tr h="823693">
                <a:tc>
                  <a:txBody>
                    <a:bodyPr/>
                    <a:lstStyle/>
                    <a:p>
                      <a:pPr algn="l"/>
                      <a:r>
                        <a:rPr lang="es-ES" sz="2000" noProof="0" dirty="0">
                          <a:latin typeface="+mn-lt"/>
                        </a:rPr>
                        <a:t>Población</a:t>
                      </a:r>
                    </a:p>
                  </a:txBody>
                  <a:tcPr marL="121920" marR="121920"/>
                </a:tc>
                <a:tc>
                  <a:txBody>
                    <a:bodyPr/>
                    <a:lstStyle/>
                    <a:p>
                      <a:pPr algn="l"/>
                      <a:r>
                        <a:rPr lang="es-ES" sz="2000" noProof="0"/>
                        <a:t>Preferente</a:t>
                      </a:r>
                    </a:p>
                  </a:txBody>
                  <a:tcPr marL="121920" marR="121920"/>
                </a:tc>
                <a:tc>
                  <a:txBody>
                    <a:bodyPr/>
                    <a:lstStyle/>
                    <a:p>
                      <a:pPr algn="l"/>
                      <a:r>
                        <a:rPr lang="es-ES" sz="2000" noProof="0"/>
                        <a:t>Alternativos </a:t>
                      </a:r>
                    </a:p>
                  </a:txBody>
                  <a:tcPr marL="121920" marR="121920"/>
                </a:tc>
                <a:tc>
                  <a:txBody>
                    <a:bodyPr/>
                    <a:lstStyle/>
                    <a:p>
                      <a:pPr algn="l"/>
                      <a:r>
                        <a:rPr lang="es-ES" sz="2000" noProof="0"/>
                        <a:t>Situaciones especiales</a:t>
                      </a:r>
                    </a:p>
                  </a:txBody>
                  <a:tcPr marL="121920" marR="121920"/>
                </a:tc>
                <a:extLst>
                  <a:ext uri="{0D108BD9-81ED-4DB2-BD59-A6C34878D82A}">
                    <a16:rowId xmlns:a16="http://schemas.microsoft.com/office/drawing/2014/main" val="10000"/>
                  </a:ext>
                </a:extLst>
              </a:tr>
              <a:tr h="1250792">
                <a:tc>
                  <a:txBody>
                    <a:bodyPr/>
                    <a:lstStyle/>
                    <a:p>
                      <a:pPr marL="90170" algn="l">
                        <a:lnSpc>
                          <a:spcPct val="100000"/>
                        </a:lnSpc>
                        <a:spcAft>
                          <a:spcPts val="0"/>
                        </a:spcAft>
                      </a:pPr>
                      <a:endParaRPr lang="es-ES" sz="1050" b="0" noProof="0" dirty="0">
                        <a:solidFill>
                          <a:schemeClr val="tx1"/>
                        </a:solidFill>
                        <a:effectLst/>
                        <a:latin typeface="+mn-lt"/>
                        <a:ea typeface="Times New Roman"/>
                        <a:cs typeface="Calibri"/>
                      </a:endParaRPr>
                    </a:p>
                    <a:p>
                      <a:pPr marL="90170" algn="l">
                        <a:lnSpc>
                          <a:spcPct val="100000"/>
                        </a:lnSpc>
                        <a:spcAft>
                          <a:spcPts val="0"/>
                        </a:spcAft>
                      </a:pPr>
                      <a:r>
                        <a:rPr lang="es-ES" sz="1800" b="0" noProof="0" dirty="0">
                          <a:solidFill>
                            <a:schemeClr val="tx1"/>
                          </a:solidFill>
                          <a:effectLst/>
                          <a:latin typeface="+mn-lt"/>
                          <a:ea typeface="Times New Roman"/>
                          <a:cs typeface="Calibri"/>
                        </a:rPr>
                        <a:t>Adultos y adolescentes</a:t>
                      </a:r>
                      <a:endParaRPr lang="es-ES" sz="1800" b="0" noProof="0" dirty="0">
                        <a:solidFill>
                          <a:schemeClr val="tx1"/>
                        </a:solidFill>
                        <a:effectLst/>
                        <a:latin typeface="+mn-lt"/>
                        <a:ea typeface="MS Mincho"/>
                        <a:cs typeface="Times New Roman"/>
                      </a:endParaRPr>
                    </a:p>
                  </a:txBody>
                  <a:tcPr marL="68580" marR="68580" marT="0" marB="0"/>
                </a:tc>
                <a:tc>
                  <a:txBody>
                    <a:bodyPr/>
                    <a:lstStyle/>
                    <a:p>
                      <a:pPr algn="l"/>
                      <a:r>
                        <a:rPr lang="es-ES" sz="1800" b="0" noProof="0" dirty="0">
                          <a:solidFill>
                            <a:schemeClr val="tx1"/>
                          </a:solidFill>
                          <a:latin typeface="+mn-lt"/>
                        </a:rPr>
                        <a:t>TDF+3TC (o FTC)+DTG</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tx1"/>
                          </a:solidFill>
                          <a:latin typeface="+mn-lt"/>
                        </a:rPr>
                        <a:t>TLE400</a:t>
                      </a:r>
                    </a:p>
                  </a:txBody>
                  <a:tcPr marL="121920" marR="121920" anchor="ctr"/>
                </a:tc>
                <a:tc>
                  <a:txBody>
                    <a:bodyPr/>
                    <a:lstStyle/>
                    <a:p>
                      <a:pPr algn="l"/>
                      <a:r>
                        <a:rPr lang="es-ES" sz="1800" b="0" noProof="0" dirty="0">
                          <a:solidFill>
                            <a:schemeClr val="tx1"/>
                          </a:solidFill>
                          <a:latin typeface="+mn-lt"/>
                        </a:rPr>
                        <a:t>TDF+XTC+EFV600</a:t>
                      </a:r>
                    </a:p>
                    <a:p>
                      <a:pPr algn="l"/>
                      <a:r>
                        <a:rPr lang="es-ES" sz="1800" b="0" noProof="0" dirty="0">
                          <a:solidFill>
                            <a:schemeClr val="tx1"/>
                          </a:solidFill>
                          <a:latin typeface="+mn-lt"/>
                        </a:rPr>
                        <a:t>AZT+3TC+EFV600</a:t>
                      </a:r>
                    </a:p>
                    <a:p>
                      <a:pPr algn="l"/>
                      <a:r>
                        <a:rPr lang="es-ES" sz="1800" b="0" noProof="0" dirty="0">
                          <a:solidFill>
                            <a:schemeClr val="tx1"/>
                          </a:solidFill>
                          <a:latin typeface="+mn-lt"/>
                        </a:rPr>
                        <a:t>TAF+XTC+DTG</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tx1"/>
                          </a:solidFill>
                          <a:latin typeface="+mn-lt"/>
                        </a:rPr>
                        <a:t>ABC+3TC+DTG</a:t>
                      </a:r>
                    </a:p>
                    <a:p>
                      <a:pPr algn="l"/>
                      <a:r>
                        <a:rPr lang="es-ES" sz="1800" b="0" noProof="0" dirty="0">
                          <a:solidFill>
                            <a:schemeClr val="tx1"/>
                          </a:solidFill>
                          <a:latin typeface="+mn-lt"/>
                        </a:rPr>
                        <a:t>TDF+XTC+RAL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tx1"/>
                          </a:solidFill>
                          <a:latin typeface="+mn-lt"/>
                        </a:rPr>
                        <a:t>TDF+XTC+IP/r</a:t>
                      </a:r>
                    </a:p>
                  </a:txBody>
                  <a:tcPr marL="121920" marR="121920" anchor="ctr"/>
                </a:tc>
                <a:extLst>
                  <a:ext uri="{0D108BD9-81ED-4DB2-BD59-A6C34878D82A}">
                    <a16:rowId xmlns:a16="http://schemas.microsoft.com/office/drawing/2014/main" val="10004"/>
                  </a:ext>
                </a:extLst>
              </a:tr>
              <a:tr h="852091">
                <a:tc>
                  <a:txBody>
                    <a:bodyPr/>
                    <a:lstStyle/>
                    <a:p>
                      <a:pPr marL="90170" algn="l">
                        <a:lnSpc>
                          <a:spcPct val="100000"/>
                        </a:lnSpc>
                        <a:spcAft>
                          <a:spcPts val="0"/>
                        </a:spcAft>
                      </a:pPr>
                      <a:r>
                        <a:rPr lang="es-ES" sz="1800" b="0" noProof="0" dirty="0">
                          <a:solidFill>
                            <a:srgbClr val="C00000"/>
                          </a:solidFill>
                          <a:effectLst/>
                          <a:latin typeface="+mn-lt"/>
                          <a:ea typeface="MS Mincho"/>
                          <a:cs typeface="Times New Roman"/>
                        </a:rPr>
                        <a:t>Niños (&gt;4 semanas)</a:t>
                      </a:r>
                    </a:p>
                  </a:txBody>
                  <a:tcPr marL="68580" marR="68580" marT="0" marB="0"/>
                </a:tc>
                <a:tc>
                  <a:txBody>
                    <a:bodyPr/>
                    <a:lstStyle/>
                    <a:p>
                      <a:pPr algn="l"/>
                      <a:r>
                        <a:rPr lang="es-ES" sz="1800" b="0" noProof="0" dirty="0">
                          <a:solidFill>
                            <a:srgbClr val="C00000"/>
                          </a:solidFill>
                          <a:latin typeface="+mn-lt"/>
                        </a:rPr>
                        <a:t>ABC+3TC+DTG</a:t>
                      </a:r>
                    </a:p>
                  </a:txBody>
                  <a:tcPr marL="121920" marR="121920" anchor="ctr"/>
                </a:tc>
                <a:tc>
                  <a:txBody>
                    <a:bodyPr/>
                    <a:lstStyle/>
                    <a:p>
                      <a:pPr algn="l"/>
                      <a:r>
                        <a:rPr lang="es-ES" sz="1800" b="0" noProof="0" dirty="0">
                          <a:solidFill>
                            <a:srgbClr val="0070C0"/>
                          </a:solidFill>
                          <a:latin typeface="+mn-lt"/>
                        </a:rPr>
                        <a:t>ABC+3TC+LPV/r</a:t>
                      </a:r>
                    </a:p>
                    <a:p>
                      <a:pPr algn="l"/>
                      <a:r>
                        <a:rPr lang="es-ES" sz="1800" b="0" noProof="0" dirty="0">
                          <a:solidFill>
                            <a:schemeClr val="tx1"/>
                          </a:solidFill>
                          <a:latin typeface="+mn-lt"/>
                        </a:rPr>
                        <a:t>ABC+3TC+RAL</a:t>
                      </a:r>
                    </a:p>
                    <a:p>
                      <a:pPr algn="l"/>
                      <a:r>
                        <a:rPr lang="es-ES" sz="1800" b="0" noProof="0" dirty="0">
                          <a:solidFill>
                            <a:srgbClr val="C00000"/>
                          </a:solidFill>
                          <a:latin typeface="+mn-lt"/>
                        </a:rPr>
                        <a:t>TAF+XTC+DTG</a:t>
                      </a:r>
                    </a:p>
                  </a:txBody>
                  <a:tcPr marL="121920" marR="121920" anchor="ctr"/>
                </a:tc>
                <a:tc>
                  <a:txBody>
                    <a:bodyPr/>
                    <a:lstStyle/>
                    <a:p>
                      <a:pPr algn="l"/>
                      <a:r>
                        <a:rPr lang="es-ES" sz="1800" noProof="0" dirty="0">
                          <a:latin typeface="+mn-lt"/>
                        </a:rPr>
                        <a:t>ABC+3TC+EFV (o NVP)</a:t>
                      </a:r>
                    </a:p>
                    <a:p>
                      <a:pPr algn="l"/>
                      <a:r>
                        <a:rPr lang="es-ES" sz="1800" noProof="0" dirty="0">
                          <a:latin typeface="+mn-lt"/>
                        </a:rPr>
                        <a:t>AZT+3TC+EFV (o NVP)</a:t>
                      </a:r>
                    </a:p>
                    <a:p>
                      <a:pPr algn="l"/>
                      <a:r>
                        <a:rPr lang="es-ES" sz="1800" b="0" noProof="0" dirty="0">
                          <a:solidFill>
                            <a:srgbClr val="0070C0"/>
                          </a:solidFill>
                          <a:latin typeface="+mn-lt"/>
                        </a:rPr>
                        <a:t>AZT+3TC+LPV/r </a:t>
                      </a:r>
                      <a:r>
                        <a:rPr lang="es-ES" sz="1800" noProof="0" dirty="0">
                          <a:latin typeface="+mn-lt"/>
                        </a:rPr>
                        <a:t>(o RAL)</a:t>
                      </a:r>
                    </a:p>
                  </a:txBody>
                  <a:tcPr marL="121920" marR="121920" anchor="ctr"/>
                </a:tc>
                <a:extLst>
                  <a:ext uri="{0D108BD9-81ED-4DB2-BD59-A6C34878D82A}">
                    <a16:rowId xmlns:a16="http://schemas.microsoft.com/office/drawing/2014/main" val="1173624184"/>
                  </a:ext>
                </a:extLst>
              </a:tr>
              <a:tr h="761670">
                <a:tc>
                  <a:txBody>
                    <a:bodyPr/>
                    <a:lstStyle/>
                    <a:p>
                      <a:pPr marL="90170" algn="l">
                        <a:lnSpc>
                          <a:spcPct val="100000"/>
                        </a:lnSpc>
                        <a:spcAft>
                          <a:spcPts val="0"/>
                        </a:spcAft>
                      </a:pPr>
                      <a:r>
                        <a:rPr lang="es-ES" sz="1800" b="0" noProof="0" dirty="0">
                          <a:solidFill>
                            <a:schemeClr val="tx1"/>
                          </a:solidFill>
                          <a:effectLst/>
                          <a:latin typeface="+mn-lt"/>
                          <a:ea typeface="MS Mincho"/>
                          <a:cs typeface="Times New Roman"/>
                        </a:rPr>
                        <a:t>Neonatos (&lt;4 semanas)</a:t>
                      </a:r>
                    </a:p>
                  </a:txBody>
                  <a:tcPr marL="68580" marR="68580" marT="0" marB="0"/>
                </a:tc>
                <a:tc>
                  <a:txBody>
                    <a:bodyPr/>
                    <a:lstStyle/>
                    <a:p>
                      <a:pPr algn="l"/>
                      <a:r>
                        <a:rPr lang="es-ES" sz="1800" b="0" noProof="0" dirty="0">
                          <a:solidFill>
                            <a:schemeClr val="tx1"/>
                          </a:solidFill>
                          <a:latin typeface="+mn-lt"/>
                        </a:rPr>
                        <a:t>AZT+3TC+RAL</a:t>
                      </a:r>
                    </a:p>
                  </a:txBody>
                  <a:tcPr marL="121920" marR="121920" anchor="ctr"/>
                </a:tc>
                <a:tc>
                  <a:txBody>
                    <a:bodyPr/>
                    <a:lstStyle/>
                    <a:p>
                      <a:pPr algn="l"/>
                      <a:r>
                        <a:rPr lang="es-ES" sz="1800" b="0" noProof="0" dirty="0">
                          <a:solidFill>
                            <a:schemeClr val="tx1"/>
                          </a:solidFill>
                          <a:latin typeface="+mn-lt"/>
                        </a:rPr>
                        <a:t>AZT+3TC+NVP</a:t>
                      </a:r>
                    </a:p>
                  </a:txBody>
                  <a:tcPr marL="121920" marR="121920" anchor="ctr"/>
                </a:tc>
                <a:tc>
                  <a:txBody>
                    <a:bodyPr/>
                    <a:lstStyle/>
                    <a:p>
                      <a:pPr algn="l"/>
                      <a:r>
                        <a:rPr lang="es-ES" sz="1800" noProof="0" dirty="0">
                          <a:latin typeface="+mn-lt"/>
                        </a:rPr>
                        <a:t>AZT+3TC+LPV/r</a:t>
                      </a:r>
                    </a:p>
                  </a:txBody>
                  <a:tcPr marL="121920" marR="121920" anchor="ctr"/>
                </a:tc>
                <a:extLst>
                  <a:ext uri="{0D108BD9-81ED-4DB2-BD59-A6C34878D82A}">
                    <a16:rowId xmlns:a16="http://schemas.microsoft.com/office/drawing/2014/main" val="4244160493"/>
                  </a:ext>
                </a:extLst>
              </a:tr>
            </a:tbl>
          </a:graphicData>
        </a:graphic>
      </p:graphicFrame>
      <p:sp>
        <p:nvSpPr>
          <p:cNvPr id="5" name="Rectangle 4"/>
          <p:cNvSpPr/>
          <p:nvPr/>
        </p:nvSpPr>
        <p:spPr>
          <a:xfrm>
            <a:off x="239349" y="188112"/>
            <a:ext cx="11568608" cy="584773"/>
          </a:xfrm>
          <a:prstGeom prst="rect">
            <a:avLst/>
          </a:prstGeom>
        </p:spPr>
        <p:txBody>
          <a:bodyPr wrap="square" lIns="91438" tIns="45719" rIns="91438" bIns="45719">
            <a:spAutoFit/>
          </a:bodyPr>
          <a:lstStyle/>
          <a:p>
            <a:pPr algn="ctr"/>
            <a:r>
              <a:rPr lang="es-ES_tradnl" sz="3200" b="1" dirty="0">
                <a:solidFill>
                  <a:srgbClr val="0070C0"/>
                </a:solidFill>
                <a:ea typeface="+mj-ea"/>
                <a:cs typeface="+mj-cs"/>
              </a:rPr>
              <a:t>Recomendaciones OMS 2019: primera línea de TARV</a:t>
            </a:r>
          </a:p>
        </p:txBody>
      </p:sp>
      <p:sp>
        <p:nvSpPr>
          <p:cNvPr id="6" name="Rectangle 5">
            <a:extLst>
              <a:ext uri="{FF2B5EF4-FFF2-40B4-BE49-F238E27FC236}">
                <a16:creationId xmlns:a16="http://schemas.microsoft.com/office/drawing/2014/main" id="{C7EFB3BB-42B2-374A-8907-37763D9FAEA1}"/>
              </a:ext>
            </a:extLst>
          </p:cNvPr>
          <p:cNvSpPr/>
          <p:nvPr/>
        </p:nvSpPr>
        <p:spPr>
          <a:xfrm>
            <a:off x="239349" y="5282785"/>
            <a:ext cx="11647363" cy="1754326"/>
          </a:xfrm>
          <a:prstGeom prst="rect">
            <a:avLst/>
          </a:prstGeom>
        </p:spPr>
        <p:txBody>
          <a:bodyPr wrap="square">
            <a:spAutoFit/>
          </a:bodyPr>
          <a:lstStyle/>
          <a:p>
            <a:r>
              <a:rPr lang="es-ES" b="1" dirty="0">
                <a:solidFill>
                  <a:srgbClr val="C00000"/>
                </a:solidFill>
              </a:rPr>
              <a:t>Notas sobre uso de DTG en niños &gt;4 semanas</a:t>
            </a:r>
          </a:p>
          <a:p>
            <a:pPr marL="285750" indent="-285750">
              <a:buFont typeface="Arial" panose="020B0604020202020204" pitchFamily="34" charset="0"/>
              <a:buChar char="•"/>
            </a:pPr>
            <a:r>
              <a:rPr lang="es-ES" dirty="0"/>
              <a:t>La tableta de DTG de 50mg se puede usar en niños a partir de los 6 años y 20kg (combinación con ABC/3TC; tableta de TAF 25mg a partir de 25kg)</a:t>
            </a:r>
          </a:p>
          <a:p>
            <a:pPr marL="285750" indent="-285750">
              <a:buFont typeface="Arial" panose="020B0604020202020204" pitchFamily="34" charset="0"/>
              <a:buChar char="•"/>
            </a:pPr>
            <a:r>
              <a:rPr lang="es-ES" dirty="0"/>
              <a:t>La tableta de TLD de adulto (300/300/50mg) se puede usar en niños a partir de 6 años y 30kg.</a:t>
            </a:r>
          </a:p>
          <a:p>
            <a:pPr marL="285750" indent="-285750">
              <a:buFont typeface="Arial" panose="020B0604020202020204" pitchFamily="34" charset="0"/>
              <a:buChar char="•"/>
            </a:pPr>
            <a:r>
              <a:rPr lang="es-ES" dirty="0"/>
              <a:t>Tabletas de DTG 5-10mg </a:t>
            </a:r>
            <a:r>
              <a:rPr lang="es-ES" dirty="0" err="1"/>
              <a:t>dispersables</a:t>
            </a:r>
            <a:r>
              <a:rPr lang="es-ES" dirty="0"/>
              <a:t> estarán disponibles en 2020-2021.</a:t>
            </a:r>
          </a:p>
          <a:p>
            <a:r>
              <a:rPr lang="es-ES" dirty="0"/>
              <a:t> </a:t>
            </a:r>
          </a:p>
        </p:txBody>
      </p:sp>
    </p:spTree>
    <p:extLst>
      <p:ext uri="{BB962C8B-B14F-4D97-AF65-F5344CB8AC3E}">
        <p14:creationId xmlns:p14="http://schemas.microsoft.com/office/powerpoint/2010/main" val="316028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0286-60A2-4BAF-821E-FCDD30E815C6}"/>
              </a:ext>
            </a:extLst>
          </p:cNvPr>
          <p:cNvSpPr>
            <a:spLocks noGrp="1"/>
          </p:cNvSpPr>
          <p:nvPr>
            <p:ph type="ctrTitle"/>
          </p:nvPr>
        </p:nvSpPr>
        <p:spPr>
          <a:xfrm>
            <a:off x="89209" y="1550817"/>
            <a:ext cx="10731549" cy="1402679"/>
          </a:xfrm>
        </p:spPr>
        <p:txBody>
          <a:bodyPr>
            <a:noAutofit/>
          </a:bodyPr>
          <a:lstStyle/>
          <a:p>
            <a:r>
              <a:rPr lang="es-ES" sz="3600" b="1" dirty="0">
                <a:solidFill>
                  <a:schemeClr val="accent1"/>
                </a:solidFill>
              </a:rPr>
              <a:t>Estado del Arte del tratamiento al VIH y de la transición a DTG en los países de América Latina </a:t>
            </a:r>
            <a:r>
              <a:rPr lang="es-ES" sz="3600" dirty="0">
                <a:solidFill>
                  <a:schemeClr val="accent1"/>
                </a:solidFill>
              </a:rPr>
              <a:t>	</a:t>
            </a:r>
          </a:p>
        </p:txBody>
      </p:sp>
      <p:sp>
        <p:nvSpPr>
          <p:cNvPr id="3" name="Subtitle 2">
            <a:extLst>
              <a:ext uri="{FF2B5EF4-FFF2-40B4-BE49-F238E27FC236}">
                <a16:creationId xmlns:a16="http://schemas.microsoft.com/office/drawing/2014/main" id="{36EDB9F1-BD41-4937-BCC1-13555AD1877C}"/>
              </a:ext>
            </a:extLst>
          </p:cNvPr>
          <p:cNvSpPr>
            <a:spLocks noGrp="1"/>
          </p:cNvSpPr>
          <p:nvPr>
            <p:ph type="subTitle" idx="1"/>
          </p:nvPr>
        </p:nvSpPr>
        <p:spPr>
          <a:xfrm>
            <a:off x="1197826" y="3765865"/>
            <a:ext cx="9144000" cy="1541318"/>
          </a:xfrm>
        </p:spPr>
        <p:txBody>
          <a:bodyPr>
            <a:normAutofit fontScale="70000" lnSpcReduction="20000"/>
          </a:bodyPr>
          <a:lstStyle/>
          <a:p>
            <a:r>
              <a:rPr lang="es-ES" sz="3100" dirty="0"/>
              <a:t>Giovanni Ravasi, Asesor Atención y Tratamiento VIH/ITS</a:t>
            </a:r>
          </a:p>
          <a:p>
            <a:r>
              <a:rPr lang="es-ES" sz="3100" dirty="0"/>
              <a:t>OPS/OMS - </a:t>
            </a:r>
            <a:r>
              <a:rPr lang="es-ES" sz="3100" dirty="0">
                <a:hlinkClick r:id="rId2"/>
              </a:rPr>
              <a:t>ravasigi@paho.org</a:t>
            </a:r>
            <a:r>
              <a:rPr lang="es-ES" sz="3100" dirty="0"/>
              <a:t> </a:t>
            </a:r>
          </a:p>
          <a:p>
            <a:endParaRPr lang="es-ES" dirty="0"/>
          </a:p>
          <a:p>
            <a:r>
              <a:rPr lang="es-ES" dirty="0"/>
              <a:t>Antonia Elizabeth Rodriguez Artiga Consultora VIH-ITS-HV OPS/OMS- </a:t>
            </a:r>
            <a:r>
              <a:rPr lang="es-ES" dirty="0">
                <a:hlinkClick r:id="rId3"/>
              </a:rPr>
              <a:t>rodrigueze@paho.org</a:t>
            </a:r>
            <a:r>
              <a:rPr lang="es-ES" dirty="0"/>
              <a:t> </a:t>
            </a:r>
          </a:p>
        </p:txBody>
      </p:sp>
      <p:pic>
        <p:nvPicPr>
          <p:cNvPr id="5" name="Picture 15">
            <a:extLst>
              <a:ext uri="{FF2B5EF4-FFF2-40B4-BE49-F238E27FC236}">
                <a16:creationId xmlns:a16="http://schemas.microsoft.com/office/drawing/2014/main" id="{6016288C-F4AD-4943-8606-3ABA8A5F27A6}"/>
              </a:ext>
            </a:extLst>
          </p:cNvPr>
          <p:cNvPicPr>
            <a:picLocks noChangeAspect="1"/>
          </p:cNvPicPr>
          <p:nvPr/>
        </p:nvPicPr>
        <p:blipFill>
          <a:blip r:embed="rId4"/>
          <a:stretch>
            <a:fillRect/>
          </a:stretch>
        </p:blipFill>
        <p:spPr>
          <a:xfrm>
            <a:off x="4438583" y="5742878"/>
            <a:ext cx="2854315" cy="591084"/>
          </a:xfrm>
          <a:prstGeom prst="rect">
            <a:avLst/>
          </a:prstGeom>
        </p:spPr>
      </p:pic>
    </p:spTree>
    <p:extLst>
      <p:ext uri="{BB962C8B-B14F-4D97-AF65-F5344CB8AC3E}">
        <p14:creationId xmlns:p14="http://schemas.microsoft.com/office/powerpoint/2010/main" val="66580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graphicFrame>
        <p:nvGraphicFramePr>
          <p:cNvPr id="4" name="Table 3"/>
          <p:cNvGraphicFramePr>
            <a:graphicFrameLocks noGrp="1"/>
          </p:cNvGraphicFramePr>
          <p:nvPr/>
        </p:nvGraphicFramePr>
        <p:xfrm>
          <a:off x="239349" y="895868"/>
          <a:ext cx="11753357" cy="4237123"/>
        </p:xfrm>
        <a:graphic>
          <a:graphicData uri="http://schemas.openxmlformats.org/drawingml/2006/table">
            <a:tbl>
              <a:tblPr firstRow="1" bandRow="1">
                <a:tableStyleId>{5C22544A-7EE6-4342-B048-85BDC9FD1C3A}</a:tableStyleId>
              </a:tblPr>
              <a:tblGrid>
                <a:gridCol w="3348801">
                  <a:extLst>
                    <a:ext uri="{9D8B030D-6E8A-4147-A177-3AD203B41FA5}">
                      <a16:colId xmlns:a16="http://schemas.microsoft.com/office/drawing/2014/main" val="20000"/>
                    </a:ext>
                  </a:extLst>
                </a:gridCol>
                <a:gridCol w="2558005">
                  <a:extLst>
                    <a:ext uri="{9D8B030D-6E8A-4147-A177-3AD203B41FA5}">
                      <a16:colId xmlns:a16="http://schemas.microsoft.com/office/drawing/2014/main" val="20001"/>
                    </a:ext>
                  </a:extLst>
                </a:gridCol>
                <a:gridCol w="2801073">
                  <a:extLst>
                    <a:ext uri="{9D8B030D-6E8A-4147-A177-3AD203B41FA5}">
                      <a16:colId xmlns:a16="http://schemas.microsoft.com/office/drawing/2014/main" val="20002"/>
                    </a:ext>
                  </a:extLst>
                </a:gridCol>
                <a:gridCol w="3045478">
                  <a:extLst>
                    <a:ext uri="{9D8B030D-6E8A-4147-A177-3AD203B41FA5}">
                      <a16:colId xmlns:a16="http://schemas.microsoft.com/office/drawing/2014/main" val="20003"/>
                    </a:ext>
                  </a:extLst>
                </a:gridCol>
              </a:tblGrid>
              <a:tr h="823693">
                <a:tc>
                  <a:txBody>
                    <a:bodyPr/>
                    <a:lstStyle/>
                    <a:p>
                      <a:pPr algn="l"/>
                      <a:r>
                        <a:rPr lang="es-ES" sz="2000" noProof="0" dirty="0">
                          <a:latin typeface="+mn-lt"/>
                        </a:rPr>
                        <a:t>Población</a:t>
                      </a:r>
                    </a:p>
                  </a:txBody>
                  <a:tcPr marL="121920" marR="121920"/>
                </a:tc>
                <a:tc>
                  <a:txBody>
                    <a:bodyPr/>
                    <a:lstStyle/>
                    <a:p>
                      <a:pPr algn="l"/>
                      <a:r>
                        <a:rPr lang="es-ES" sz="2000" noProof="0"/>
                        <a:t>Preferente</a:t>
                      </a:r>
                    </a:p>
                  </a:txBody>
                  <a:tcPr marL="121920" marR="121920"/>
                </a:tc>
                <a:tc>
                  <a:txBody>
                    <a:bodyPr/>
                    <a:lstStyle/>
                    <a:p>
                      <a:pPr algn="l"/>
                      <a:r>
                        <a:rPr lang="es-ES" sz="2000" noProof="0"/>
                        <a:t>Alternativos </a:t>
                      </a:r>
                    </a:p>
                  </a:txBody>
                  <a:tcPr marL="121920" marR="121920"/>
                </a:tc>
                <a:tc>
                  <a:txBody>
                    <a:bodyPr/>
                    <a:lstStyle/>
                    <a:p>
                      <a:pPr algn="l"/>
                      <a:r>
                        <a:rPr lang="es-ES" sz="2000" noProof="0"/>
                        <a:t>Situaciones especiales</a:t>
                      </a:r>
                    </a:p>
                  </a:txBody>
                  <a:tcPr marL="121920" marR="121920"/>
                </a:tc>
                <a:extLst>
                  <a:ext uri="{0D108BD9-81ED-4DB2-BD59-A6C34878D82A}">
                    <a16:rowId xmlns:a16="http://schemas.microsoft.com/office/drawing/2014/main" val="10000"/>
                  </a:ext>
                </a:extLst>
              </a:tr>
              <a:tr h="1250792">
                <a:tc>
                  <a:txBody>
                    <a:bodyPr/>
                    <a:lstStyle/>
                    <a:p>
                      <a:pPr marL="90170" algn="l">
                        <a:lnSpc>
                          <a:spcPct val="100000"/>
                        </a:lnSpc>
                        <a:spcAft>
                          <a:spcPts val="0"/>
                        </a:spcAft>
                      </a:pPr>
                      <a:endParaRPr lang="es-ES" sz="1050" b="0" noProof="0" dirty="0">
                        <a:solidFill>
                          <a:schemeClr val="tx1"/>
                        </a:solidFill>
                        <a:effectLst/>
                        <a:latin typeface="+mn-lt"/>
                        <a:ea typeface="Times New Roman"/>
                        <a:cs typeface="Calibri"/>
                      </a:endParaRPr>
                    </a:p>
                    <a:p>
                      <a:pPr marL="90170" algn="l">
                        <a:lnSpc>
                          <a:spcPct val="100000"/>
                        </a:lnSpc>
                        <a:spcAft>
                          <a:spcPts val="0"/>
                        </a:spcAft>
                      </a:pPr>
                      <a:r>
                        <a:rPr lang="es-ES" sz="1800" b="0" noProof="0" dirty="0">
                          <a:solidFill>
                            <a:schemeClr val="tx1"/>
                          </a:solidFill>
                          <a:effectLst/>
                          <a:latin typeface="+mn-lt"/>
                          <a:ea typeface="Times New Roman"/>
                          <a:cs typeface="Calibri"/>
                        </a:rPr>
                        <a:t>Adultos y adolescentes</a:t>
                      </a:r>
                      <a:endParaRPr lang="es-ES" sz="1800" b="0" noProof="0" dirty="0">
                        <a:solidFill>
                          <a:schemeClr val="tx1"/>
                        </a:solidFill>
                        <a:effectLst/>
                        <a:latin typeface="+mn-lt"/>
                        <a:ea typeface="MS Mincho"/>
                        <a:cs typeface="Times New Roman"/>
                      </a:endParaRPr>
                    </a:p>
                  </a:txBody>
                  <a:tcPr marL="68580" marR="68580" marT="0" marB="0"/>
                </a:tc>
                <a:tc>
                  <a:txBody>
                    <a:bodyPr/>
                    <a:lstStyle/>
                    <a:p>
                      <a:pPr algn="l"/>
                      <a:r>
                        <a:rPr lang="es-ES" sz="1800" b="0" noProof="0" dirty="0">
                          <a:solidFill>
                            <a:schemeClr val="tx1"/>
                          </a:solidFill>
                          <a:latin typeface="+mn-lt"/>
                        </a:rPr>
                        <a:t>TDF+3TC (o FTC)+DTG</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tx1"/>
                          </a:solidFill>
                          <a:latin typeface="+mn-lt"/>
                        </a:rPr>
                        <a:t>TLE400</a:t>
                      </a:r>
                    </a:p>
                  </a:txBody>
                  <a:tcPr marL="121920" marR="121920" anchor="ctr"/>
                </a:tc>
                <a:tc>
                  <a:txBody>
                    <a:bodyPr/>
                    <a:lstStyle/>
                    <a:p>
                      <a:pPr algn="l"/>
                      <a:r>
                        <a:rPr lang="es-ES" sz="1800" b="0" noProof="0" dirty="0">
                          <a:solidFill>
                            <a:schemeClr val="tx1"/>
                          </a:solidFill>
                          <a:latin typeface="+mn-lt"/>
                        </a:rPr>
                        <a:t>TDF+XTC+EFV600</a:t>
                      </a:r>
                    </a:p>
                    <a:p>
                      <a:pPr algn="l"/>
                      <a:r>
                        <a:rPr lang="es-ES" sz="1800" b="0" noProof="0" dirty="0">
                          <a:solidFill>
                            <a:schemeClr val="tx1"/>
                          </a:solidFill>
                          <a:latin typeface="+mn-lt"/>
                        </a:rPr>
                        <a:t>AZT+3TC+EFV600</a:t>
                      </a:r>
                    </a:p>
                    <a:p>
                      <a:pPr algn="l"/>
                      <a:r>
                        <a:rPr lang="es-ES" sz="1800" b="0" noProof="0" dirty="0">
                          <a:solidFill>
                            <a:schemeClr val="tx1"/>
                          </a:solidFill>
                          <a:latin typeface="+mn-lt"/>
                        </a:rPr>
                        <a:t>TAF+XTC+DTG</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tx1"/>
                          </a:solidFill>
                          <a:latin typeface="+mn-lt"/>
                        </a:rPr>
                        <a:t>ABC+3TC+DTG</a:t>
                      </a:r>
                    </a:p>
                    <a:p>
                      <a:pPr algn="l"/>
                      <a:r>
                        <a:rPr lang="es-ES" sz="1800" b="0" noProof="0" dirty="0">
                          <a:solidFill>
                            <a:schemeClr val="tx1"/>
                          </a:solidFill>
                          <a:latin typeface="+mn-lt"/>
                        </a:rPr>
                        <a:t>TDF+XTC+RAL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tx1"/>
                          </a:solidFill>
                          <a:latin typeface="+mn-lt"/>
                        </a:rPr>
                        <a:t>TDF+XTC+IP/r</a:t>
                      </a:r>
                    </a:p>
                  </a:txBody>
                  <a:tcPr marL="121920" marR="121920" anchor="ctr"/>
                </a:tc>
                <a:extLst>
                  <a:ext uri="{0D108BD9-81ED-4DB2-BD59-A6C34878D82A}">
                    <a16:rowId xmlns:a16="http://schemas.microsoft.com/office/drawing/2014/main" val="10004"/>
                  </a:ext>
                </a:extLst>
              </a:tr>
              <a:tr h="852091">
                <a:tc>
                  <a:txBody>
                    <a:bodyPr/>
                    <a:lstStyle/>
                    <a:p>
                      <a:pPr marL="90170" algn="l">
                        <a:lnSpc>
                          <a:spcPct val="100000"/>
                        </a:lnSpc>
                        <a:spcAft>
                          <a:spcPts val="0"/>
                        </a:spcAft>
                      </a:pPr>
                      <a:r>
                        <a:rPr lang="es-ES" sz="1800" b="0" noProof="0" dirty="0">
                          <a:solidFill>
                            <a:schemeClr val="tx1"/>
                          </a:solidFill>
                          <a:effectLst/>
                          <a:latin typeface="+mn-lt"/>
                          <a:ea typeface="MS Mincho"/>
                          <a:cs typeface="Times New Roman"/>
                        </a:rPr>
                        <a:t>Niños (&gt;4 semanas)</a:t>
                      </a:r>
                    </a:p>
                  </a:txBody>
                  <a:tcPr marL="68580" marR="68580" marT="0" marB="0"/>
                </a:tc>
                <a:tc>
                  <a:txBody>
                    <a:bodyPr/>
                    <a:lstStyle/>
                    <a:p>
                      <a:pPr algn="l"/>
                      <a:r>
                        <a:rPr lang="es-ES" sz="1800" b="0" noProof="0" dirty="0">
                          <a:solidFill>
                            <a:schemeClr val="tx1"/>
                          </a:solidFill>
                          <a:latin typeface="+mn-lt"/>
                        </a:rPr>
                        <a:t>ABC+3TC+DTG</a:t>
                      </a:r>
                    </a:p>
                  </a:txBody>
                  <a:tcPr marL="121920" marR="121920" anchor="ctr"/>
                </a:tc>
                <a:tc>
                  <a:txBody>
                    <a:bodyPr/>
                    <a:lstStyle/>
                    <a:p>
                      <a:pPr algn="l"/>
                      <a:r>
                        <a:rPr lang="es-ES" sz="1800" b="0" noProof="0" dirty="0">
                          <a:solidFill>
                            <a:schemeClr val="tx1"/>
                          </a:solidFill>
                          <a:latin typeface="+mn-lt"/>
                        </a:rPr>
                        <a:t>ABC+3TC+LPV/r</a:t>
                      </a:r>
                    </a:p>
                    <a:p>
                      <a:pPr algn="l"/>
                      <a:r>
                        <a:rPr lang="es-ES" sz="1800" b="0" noProof="0" dirty="0">
                          <a:solidFill>
                            <a:schemeClr val="tx1"/>
                          </a:solidFill>
                          <a:latin typeface="+mn-lt"/>
                        </a:rPr>
                        <a:t>ABC+3TC+RAL</a:t>
                      </a:r>
                    </a:p>
                    <a:p>
                      <a:pPr algn="l"/>
                      <a:r>
                        <a:rPr lang="es-ES" sz="1800" b="0" noProof="0" dirty="0">
                          <a:solidFill>
                            <a:schemeClr val="tx1"/>
                          </a:solidFill>
                          <a:latin typeface="+mn-lt"/>
                        </a:rPr>
                        <a:t>TAF+XTC+DTG</a:t>
                      </a:r>
                    </a:p>
                  </a:txBody>
                  <a:tcPr marL="121920" marR="121920" anchor="ctr"/>
                </a:tc>
                <a:tc>
                  <a:txBody>
                    <a:bodyPr/>
                    <a:lstStyle/>
                    <a:p>
                      <a:pPr algn="l"/>
                      <a:r>
                        <a:rPr lang="es-ES" sz="1800" noProof="0" dirty="0">
                          <a:solidFill>
                            <a:schemeClr val="tx1"/>
                          </a:solidFill>
                          <a:latin typeface="+mn-lt"/>
                        </a:rPr>
                        <a:t>ABC+3TC+EFV (</a:t>
                      </a:r>
                      <a:r>
                        <a:rPr lang="es-ES" sz="1800" noProof="0" dirty="0">
                          <a:solidFill>
                            <a:srgbClr val="C00000"/>
                          </a:solidFill>
                          <a:latin typeface="+mn-lt"/>
                        </a:rPr>
                        <a:t>o NVP</a:t>
                      </a:r>
                      <a:r>
                        <a:rPr lang="es-ES" sz="1800" noProof="0" dirty="0">
                          <a:solidFill>
                            <a:schemeClr val="tx1"/>
                          </a:solidFill>
                          <a:latin typeface="+mn-lt"/>
                        </a:rPr>
                        <a:t>)</a:t>
                      </a:r>
                    </a:p>
                    <a:p>
                      <a:pPr algn="l"/>
                      <a:r>
                        <a:rPr lang="es-ES" sz="1800" noProof="0" dirty="0">
                          <a:solidFill>
                            <a:schemeClr val="tx1"/>
                          </a:solidFill>
                          <a:latin typeface="+mn-lt"/>
                        </a:rPr>
                        <a:t>AZT+3TC+EFV (</a:t>
                      </a:r>
                      <a:r>
                        <a:rPr lang="es-ES" sz="1800" noProof="0" dirty="0">
                          <a:solidFill>
                            <a:srgbClr val="C00000"/>
                          </a:solidFill>
                          <a:latin typeface="+mn-lt"/>
                        </a:rPr>
                        <a:t>o NVP</a:t>
                      </a:r>
                      <a:r>
                        <a:rPr lang="es-ES" sz="1800" noProof="0" dirty="0">
                          <a:solidFill>
                            <a:schemeClr val="tx1"/>
                          </a:solidFill>
                          <a:latin typeface="+mn-lt"/>
                        </a:rPr>
                        <a:t>)</a:t>
                      </a:r>
                    </a:p>
                    <a:p>
                      <a:pPr algn="l"/>
                      <a:r>
                        <a:rPr lang="es-ES" sz="1800" noProof="0" dirty="0">
                          <a:solidFill>
                            <a:schemeClr val="tx1"/>
                          </a:solidFill>
                          <a:latin typeface="+mn-lt"/>
                        </a:rPr>
                        <a:t>AZT+3TC+LPV/r (o RAL)</a:t>
                      </a:r>
                    </a:p>
                  </a:txBody>
                  <a:tcPr marL="121920" marR="121920" anchor="ctr"/>
                </a:tc>
                <a:extLst>
                  <a:ext uri="{0D108BD9-81ED-4DB2-BD59-A6C34878D82A}">
                    <a16:rowId xmlns:a16="http://schemas.microsoft.com/office/drawing/2014/main" val="1173624184"/>
                  </a:ext>
                </a:extLst>
              </a:tr>
              <a:tr h="761670">
                <a:tc>
                  <a:txBody>
                    <a:bodyPr/>
                    <a:lstStyle/>
                    <a:p>
                      <a:pPr marL="90170" algn="l">
                        <a:lnSpc>
                          <a:spcPct val="100000"/>
                        </a:lnSpc>
                        <a:spcAft>
                          <a:spcPts val="0"/>
                        </a:spcAft>
                      </a:pPr>
                      <a:r>
                        <a:rPr lang="es-ES" sz="1800" b="0" noProof="0" dirty="0">
                          <a:solidFill>
                            <a:schemeClr val="tx1"/>
                          </a:solidFill>
                          <a:effectLst/>
                          <a:latin typeface="+mn-lt"/>
                          <a:ea typeface="MS Mincho"/>
                          <a:cs typeface="Times New Roman"/>
                        </a:rPr>
                        <a:t>Neonatos (&lt;4 semanas)</a:t>
                      </a:r>
                    </a:p>
                  </a:txBody>
                  <a:tcPr marL="68580" marR="68580" marT="0" marB="0"/>
                </a:tc>
                <a:tc>
                  <a:txBody>
                    <a:bodyPr/>
                    <a:lstStyle/>
                    <a:p>
                      <a:pPr algn="l"/>
                      <a:r>
                        <a:rPr lang="es-ES" sz="1800" b="0" noProof="0" dirty="0">
                          <a:solidFill>
                            <a:schemeClr val="tx1"/>
                          </a:solidFill>
                          <a:latin typeface="+mn-lt"/>
                        </a:rPr>
                        <a:t>AZT+3TC+RAL</a:t>
                      </a:r>
                    </a:p>
                  </a:txBody>
                  <a:tcPr marL="121920" marR="121920" anchor="ctr"/>
                </a:tc>
                <a:tc>
                  <a:txBody>
                    <a:bodyPr/>
                    <a:lstStyle/>
                    <a:p>
                      <a:pPr algn="l"/>
                      <a:r>
                        <a:rPr lang="es-ES" sz="1800" b="0" noProof="0" dirty="0">
                          <a:solidFill>
                            <a:schemeClr val="tx1"/>
                          </a:solidFill>
                          <a:latin typeface="+mn-lt"/>
                        </a:rPr>
                        <a:t>AZT+3TC</a:t>
                      </a:r>
                      <a:r>
                        <a:rPr lang="es-ES" sz="1800" b="0" noProof="0" dirty="0">
                          <a:solidFill>
                            <a:srgbClr val="C00000"/>
                          </a:solidFill>
                          <a:latin typeface="+mn-lt"/>
                        </a:rPr>
                        <a:t>+NVP</a:t>
                      </a:r>
                    </a:p>
                  </a:txBody>
                  <a:tcPr marL="121920" marR="121920" anchor="ctr"/>
                </a:tc>
                <a:tc>
                  <a:txBody>
                    <a:bodyPr/>
                    <a:lstStyle/>
                    <a:p>
                      <a:pPr algn="l"/>
                      <a:r>
                        <a:rPr lang="es-ES" sz="1800" noProof="0" dirty="0">
                          <a:solidFill>
                            <a:schemeClr val="tx1"/>
                          </a:solidFill>
                          <a:latin typeface="+mn-lt"/>
                        </a:rPr>
                        <a:t>AZT+3TC+LPV/r</a:t>
                      </a:r>
                    </a:p>
                  </a:txBody>
                  <a:tcPr marL="121920" marR="121920" anchor="ctr"/>
                </a:tc>
                <a:extLst>
                  <a:ext uri="{0D108BD9-81ED-4DB2-BD59-A6C34878D82A}">
                    <a16:rowId xmlns:a16="http://schemas.microsoft.com/office/drawing/2014/main" val="4244160493"/>
                  </a:ext>
                </a:extLst>
              </a:tr>
            </a:tbl>
          </a:graphicData>
        </a:graphic>
      </p:graphicFrame>
      <p:sp>
        <p:nvSpPr>
          <p:cNvPr id="5" name="Rectangle 4"/>
          <p:cNvSpPr/>
          <p:nvPr/>
        </p:nvSpPr>
        <p:spPr>
          <a:xfrm>
            <a:off x="239349" y="188112"/>
            <a:ext cx="11568608" cy="584773"/>
          </a:xfrm>
          <a:prstGeom prst="rect">
            <a:avLst/>
          </a:prstGeom>
        </p:spPr>
        <p:txBody>
          <a:bodyPr wrap="square" lIns="91438" tIns="45719" rIns="91438" bIns="45719">
            <a:spAutoFit/>
          </a:bodyPr>
          <a:lstStyle/>
          <a:p>
            <a:pPr algn="ctr"/>
            <a:r>
              <a:rPr lang="es-ES_tradnl" sz="3200" b="1" dirty="0">
                <a:solidFill>
                  <a:srgbClr val="0070C0"/>
                </a:solidFill>
                <a:ea typeface="+mj-ea"/>
                <a:cs typeface="+mj-cs"/>
              </a:rPr>
              <a:t>Recomendaciones OMS 2019: primera línea de TARV</a:t>
            </a:r>
          </a:p>
        </p:txBody>
      </p:sp>
      <p:sp>
        <p:nvSpPr>
          <p:cNvPr id="6" name="Rectangle 5">
            <a:extLst>
              <a:ext uri="{FF2B5EF4-FFF2-40B4-BE49-F238E27FC236}">
                <a16:creationId xmlns:a16="http://schemas.microsoft.com/office/drawing/2014/main" id="{C7EFB3BB-42B2-374A-8907-37763D9FAEA1}"/>
              </a:ext>
            </a:extLst>
          </p:cNvPr>
          <p:cNvSpPr/>
          <p:nvPr/>
        </p:nvSpPr>
        <p:spPr>
          <a:xfrm>
            <a:off x="272318" y="5482840"/>
            <a:ext cx="11647363" cy="923330"/>
          </a:xfrm>
          <a:prstGeom prst="rect">
            <a:avLst/>
          </a:prstGeom>
        </p:spPr>
        <p:txBody>
          <a:bodyPr wrap="square">
            <a:spAutoFit/>
          </a:bodyPr>
          <a:lstStyle/>
          <a:p>
            <a:r>
              <a:rPr lang="es-ES" b="1" dirty="0">
                <a:solidFill>
                  <a:srgbClr val="C00000"/>
                </a:solidFill>
              </a:rPr>
              <a:t>Notas sobre el uso de NVP</a:t>
            </a:r>
          </a:p>
          <a:p>
            <a:pPr marL="285750" indent="-285750">
              <a:buFont typeface="Arial" panose="020B0604020202020204" pitchFamily="34" charset="0"/>
              <a:buChar char="•"/>
            </a:pPr>
            <a:r>
              <a:rPr lang="es-ES" dirty="0"/>
              <a:t>Uso limitado de NVP</a:t>
            </a:r>
          </a:p>
          <a:p>
            <a:pPr marL="285750" indent="-285750">
              <a:buFont typeface="Arial" panose="020B0604020202020204" pitchFamily="34" charset="0"/>
              <a:buChar char="•"/>
            </a:pPr>
            <a:r>
              <a:rPr lang="es-ES" dirty="0"/>
              <a:t>No se recomienda más el uso de NVP en adultos y adolescentes</a:t>
            </a:r>
          </a:p>
        </p:txBody>
      </p:sp>
    </p:spTree>
    <p:extLst>
      <p:ext uri="{BB962C8B-B14F-4D97-AF65-F5344CB8AC3E}">
        <p14:creationId xmlns:p14="http://schemas.microsoft.com/office/powerpoint/2010/main" val="317567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0643" y="228345"/>
            <a:ext cx="7044055" cy="1001394"/>
          </a:xfrm>
          <a:prstGeom prst="rect">
            <a:avLst/>
          </a:prstGeom>
        </p:spPr>
        <p:txBody>
          <a:bodyPr vert="horz" wrap="square" lIns="0" tIns="12700" rIns="0" bIns="0" rtlCol="0" anchor="ctr">
            <a:spAutoFit/>
          </a:bodyPr>
          <a:lstStyle/>
          <a:p>
            <a:pPr marL="1884045" marR="5080" indent="-1871980">
              <a:lnSpc>
                <a:spcPct val="100000"/>
              </a:lnSpc>
              <a:spcBef>
                <a:spcPts val="100"/>
              </a:spcBef>
            </a:pPr>
            <a:r>
              <a:rPr sz="3200" spc="-70" dirty="0"/>
              <a:t>Pediatric </a:t>
            </a:r>
            <a:r>
              <a:rPr sz="3200" spc="-190" dirty="0"/>
              <a:t>ARV </a:t>
            </a:r>
            <a:r>
              <a:rPr sz="3200" spc="-30" dirty="0"/>
              <a:t>Optimization </a:t>
            </a:r>
            <a:r>
              <a:rPr sz="3200" spc="-55" dirty="0"/>
              <a:t>Considerations:  </a:t>
            </a:r>
            <a:r>
              <a:rPr sz="3200" spc="-100" dirty="0"/>
              <a:t>4 </a:t>
            </a:r>
            <a:r>
              <a:rPr sz="3200" spc="-55" dirty="0"/>
              <a:t>Transitions</a:t>
            </a:r>
            <a:r>
              <a:rPr sz="3200" spc="75" dirty="0"/>
              <a:t> </a:t>
            </a:r>
            <a:r>
              <a:rPr sz="3200" spc="-20" dirty="0"/>
              <a:t>Needed</a:t>
            </a:r>
            <a:endParaRPr sz="3200"/>
          </a:p>
        </p:txBody>
      </p:sp>
      <p:sp>
        <p:nvSpPr>
          <p:cNvPr id="3" name="object 3"/>
          <p:cNvSpPr/>
          <p:nvPr/>
        </p:nvSpPr>
        <p:spPr>
          <a:xfrm>
            <a:off x="2058162" y="1829561"/>
            <a:ext cx="2057400" cy="4343400"/>
          </a:xfrm>
          <a:custGeom>
            <a:avLst/>
            <a:gdLst/>
            <a:ahLst/>
            <a:cxnLst/>
            <a:rect l="l" t="t" r="r" b="b"/>
            <a:pathLst>
              <a:path w="2057400" h="4343400">
                <a:moveTo>
                  <a:pt x="1714500" y="0"/>
                </a:moveTo>
                <a:lnTo>
                  <a:pt x="342912" y="0"/>
                </a:lnTo>
                <a:lnTo>
                  <a:pt x="296382" y="3130"/>
                </a:lnTo>
                <a:lnTo>
                  <a:pt x="251753" y="12250"/>
                </a:lnTo>
                <a:lnTo>
                  <a:pt x="209436" y="26949"/>
                </a:lnTo>
                <a:lnTo>
                  <a:pt x="169839" y="46820"/>
                </a:lnTo>
                <a:lnTo>
                  <a:pt x="133370" y="71454"/>
                </a:lnTo>
                <a:lnTo>
                  <a:pt x="100437" y="100441"/>
                </a:lnTo>
                <a:lnTo>
                  <a:pt x="71451" y="133373"/>
                </a:lnTo>
                <a:lnTo>
                  <a:pt x="46818" y="169841"/>
                </a:lnTo>
                <a:lnTo>
                  <a:pt x="26948" y="209436"/>
                </a:lnTo>
                <a:lnTo>
                  <a:pt x="12249" y="251751"/>
                </a:lnTo>
                <a:lnTo>
                  <a:pt x="3130" y="296375"/>
                </a:lnTo>
                <a:lnTo>
                  <a:pt x="0" y="342899"/>
                </a:lnTo>
                <a:lnTo>
                  <a:pt x="0" y="4000487"/>
                </a:lnTo>
                <a:lnTo>
                  <a:pt x="3130" y="4047017"/>
                </a:lnTo>
                <a:lnTo>
                  <a:pt x="12249" y="4091646"/>
                </a:lnTo>
                <a:lnTo>
                  <a:pt x="26948" y="4133963"/>
                </a:lnTo>
                <a:lnTo>
                  <a:pt x="46818" y="4173560"/>
                </a:lnTo>
                <a:lnTo>
                  <a:pt x="71451" y="4210029"/>
                </a:lnTo>
                <a:lnTo>
                  <a:pt x="100437" y="4242962"/>
                </a:lnTo>
                <a:lnTo>
                  <a:pt x="133370" y="4271948"/>
                </a:lnTo>
                <a:lnTo>
                  <a:pt x="169839" y="4296581"/>
                </a:lnTo>
                <a:lnTo>
                  <a:pt x="209436" y="4316451"/>
                </a:lnTo>
                <a:lnTo>
                  <a:pt x="251753" y="4331150"/>
                </a:lnTo>
                <a:lnTo>
                  <a:pt x="296382" y="4340269"/>
                </a:lnTo>
                <a:lnTo>
                  <a:pt x="342912" y="4343400"/>
                </a:lnTo>
                <a:lnTo>
                  <a:pt x="1714500" y="4343400"/>
                </a:lnTo>
                <a:lnTo>
                  <a:pt x="1761024" y="4340269"/>
                </a:lnTo>
                <a:lnTo>
                  <a:pt x="1805648" y="4331150"/>
                </a:lnTo>
                <a:lnTo>
                  <a:pt x="1847963" y="4316451"/>
                </a:lnTo>
                <a:lnTo>
                  <a:pt x="1887558" y="4296581"/>
                </a:lnTo>
                <a:lnTo>
                  <a:pt x="1924026" y="4271948"/>
                </a:lnTo>
                <a:lnTo>
                  <a:pt x="1956958" y="4242962"/>
                </a:lnTo>
                <a:lnTo>
                  <a:pt x="1985945" y="4210029"/>
                </a:lnTo>
                <a:lnTo>
                  <a:pt x="2010579" y="4173560"/>
                </a:lnTo>
                <a:lnTo>
                  <a:pt x="2030450" y="4133963"/>
                </a:lnTo>
                <a:lnTo>
                  <a:pt x="2045149" y="4091646"/>
                </a:lnTo>
                <a:lnTo>
                  <a:pt x="2054269" y="4047017"/>
                </a:lnTo>
                <a:lnTo>
                  <a:pt x="2057400" y="4000487"/>
                </a:lnTo>
                <a:lnTo>
                  <a:pt x="2057400" y="342900"/>
                </a:lnTo>
                <a:lnTo>
                  <a:pt x="2054269" y="296375"/>
                </a:lnTo>
                <a:lnTo>
                  <a:pt x="2045149" y="251751"/>
                </a:lnTo>
                <a:lnTo>
                  <a:pt x="2030450" y="209436"/>
                </a:lnTo>
                <a:lnTo>
                  <a:pt x="2010579" y="169841"/>
                </a:lnTo>
                <a:lnTo>
                  <a:pt x="1985945" y="133373"/>
                </a:lnTo>
                <a:lnTo>
                  <a:pt x="1956958" y="100441"/>
                </a:lnTo>
                <a:lnTo>
                  <a:pt x="1924026" y="71454"/>
                </a:lnTo>
                <a:lnTo>
                  <a:pt x="1887558" y="46820"/>
                </a:lnTo>
                <a:lnTo>
                  <a:pt x="1847963" y="26949"/>
                </a:lnTo>
                <a:lnTo>
                  <a:pt x="1805648" y="12250"/>
                </a:lnTo>
                <a:lnTo>
                  <a:pt x="1761024" y="3130"/>
                </a:lnTo>
                <a:lnTo>
                  <a:pt x="1714500" y="0"/>
                </a:lnTo>
                <a:close/>
              </a:path>
            </a:pathLst>
          </a:custGeom>
          <a:solidFill>
            <a:srgbClr val="00B0F0"/>
          </a:solidFill>
        </p:spPr>
        <p:txBody>
          <a:bodyPr wrap="square" lIns="0" tIns="0" rIns="0" bIns="0" rtlCol="0"/>
          <a:lstStyle/>
          <a:p>
            <a:endParaRPr/>
          </a:p>
        </p:txBody>
      </p:sp>
      <p:sp>
        <p:nvSpPr>
          <p:cNvPr id="4" name="object 4"/>
          <p:cNvSpPr/>
          <p:nvPr/>
        </p:nvSpPr>
        <p:spPr>
          <a:xfrm>
            <a:off x="2058162" y="1829561"/>
            <a:ext cx="2057400" cy="4343400"/>
          </a:xfrm>
          <a:custGeom>
            <a:avLst/>
            <a:gdLst/>
            <a:ahLst/>
            <a:cxnLst/>
            <a:rect l="l" t="t" r="r" b="b"/>
            <a:pathLst>
              <a:path w="2057400" h="4343400">
                <a:moveTo>
                  <a:pt x="0" y="342900"/>
                </a:moveTo>
                <a:lnTo>
                  <a:pt x="3130" y="296375"/>
                </a:lnTo>
                <a:lnTo>
                  <a:pt x="12249" y="251751"/>
                </a:lnTo>
                <a:lnTo>
                  <a:pt x="26948" y="209436"/>
                </a:lnTo>
                <a:lnTo>
                  <a:pt x="46818" y="169841"/>
                </a:lnTo>
                <a:lnTo>
                  <a:pt x="71451" y="133373"/>
                </a:lnTo>
                <a:lnTo>
                  <a:pt x="100437" y="100441"/>
                </a:lnTo>
                <a:lnTo>
                  <a:pt x="133370" y="71454"/>
                </a:lnTo>
                <a:lnTo>
                  <a:pt x="169839" y="46820"/>
                </a:lnTo>
                <a:lnTo>
                  <a:pt x="209436" y="26949"/>
                </a:lnTo>
                <a:lnTo>
                  <a:pt x="251753" y="12250"/>
                </a:lnTo>
                <a:lnTo>
                  <a:pt x="296382" y="3130"/>
                </a:lnTo>
                <a:lnTo>
                  <a:pt x="342912" y="0"/>
                </a:lnTo>
                <a:lnTo>
                  <a:pt x="1714500" y="0"/>
                </a:lnTo>
                <a:lnTo>
                  <a:pt x="1761024" y="3130"/>
                </a:lnTo>
                <a:lnTo>
                  <a:pt x="1805648" y="12250"/>
                </a:lnTo>
                <a:lnTo>
                  <a:pt x="1847963" y="26949"/>
                </a:lnTo>
                <a:lnTo>
                  <a:pt x="1887558" y="46820"/>
                </a:lnTo>
                <a:lnTo>
                  <a:pt x="1924026" y="71454"/>
                </a:lnTo>
                <a:lnTo>
                  <a:pt x="1956958" y="100441"/>
                </a:lnTo>
                <a:lnTo>
                  <a:pt x="1985945" y="133373"/>
                </a:lnTo>
                <a:lnTo>
                  <a:pt x="2010579" y="169841"/>
                </a:lnTo>
                <a:lnTo>
                  <a:pt x="2030450" y="209436"/>
                </a:lnTo>
                <a:lnTo>
                  <a:pt x="2045149" y="251751"/>
                </a:lnTo>
                <a:lnTo>
                  <a:pt x="2054269" y="296375"/>
                </a:lnTo>
                <a:lnTo>
                  <a:pt x="2057400" y="342900"/>
                </a:lnTo>
                <a:lnTo>
                  <a:pt x="2057400" y="4000487"/>
                </a:lnTo>
                <a:lnTo>
                  <a:pt x="2054269" y="4047017"/>
                </a:lnTo>
                <a:lnTo>
                  <a:pt x="2045149" y="4091646"/>
                </a:lnTo>
                <a:lnTo>
                  <a:pt x="2030450" y="4133963"/>
                </a:lnTo>
                <a:lnTo>
                  <a:pt x="2010579" y="4173560"/>
                </a:lnTo>
                <a:lnTo>
                  <a:pt x="1985945" y="4210029"/>
                </a:lnTo>
                <a:lnTo>
                  <a:pt x="1956958" y="4242962"/>
                </a:lnTo>
                <a:lnTo>
                  <a:pt x="1924026" y="4271948"/>
                </a:lnTo>
                <a:lnTo>
                  <a:pt x="1887558" y="4296581"/>
                </a:lnTo>
                <a:lnTo>
                  <a:pt x="1847963" y="4316451"/>
                </a:lnTo>
                <a:lnTo>
                  <a:pt x="1805648" y="4331150"/>
                </a:lnTo>
                <a:lnTo>
                  <a:pt x="1761024" y="4340269"/>
                </a:lnTo>
                <a:lnTo>
                  <a:pt x="1714500" y="4343400"/>
                </a:lnTo>
                <a:lnTo>
                  <a:pt x="342912" y="4343400"/>
                </a:lnTo>
                <a:lnTo>
                  <a:pt x="296382" y="4340269"/>
                </a:lnTo>
                <a:lnTo>
                  <a:pt x="251753" y="4331150"/>
                </a:lnTo>
                <a:lnTo>
                  <a:pt x="209436" y="4316451"/>
                </a:lnTo>
                <a:lnTo>
                  <a:pt x="169839" y="4296581"/>
                </a:lnTo>
                <a:lnTo>
                  <a:pt x="133370" y="4271948"/>
                </a:lnTo>
                <a:lnTo>
                  <a:pt x="100437" y="4242962"/>
                </a:lnTo>
                <a:lnTo>
                  <a:pt x="71451" y="4210029"/>
                </a:lnTo>
                <a:lnTo>
                  <a:pt x="46818" y="4173560"/>
                </a:lnTo>
                <a:lnTo>
                  <a:pt x="26948" y="4133963"/>
                </a:lnTo>
                <a:lnTo>
                  <a:pt x="12249" y="4091646"/>
                </a:lnTo>
                <a:lnTo>
                  <a:pt x="3130" y="4047017"/>
                </a:lnTo>
                <a:lnTo>
                  <a:pt x="0" y="4000487"/>
                </a:lnTo>
                <a:lnTo>
                  <a:pt x="0" y="342900"/>
                </a:lnTo>
                <a:close/>
              </a:path>
            </a:pathLst>
          </a:custGeom>
          <a:ln w="25908">
            <a:solidFill>
              <a:srgbClr val="385D89"/>
            </a:solidFill>
          </a:ln>
        </p:spPr>
        <p:txBody>
          <a:bodyPr wrap="square" lIns="0" tIns="0" rIns="0" bIns="0" rtlCol="0"/>
          <a:lstStyle/>
          <a:p>
            <a:endParaRPr/>
          </a:p>
        </p:txBody>
      </p:sp>
      <p:sp>
        <p:nvSpPr>
          <p:cNvPr id="5" name="object 5"/>
          <p:cNvSpPr txBox="1"/>
          <p:nvPr/>
        </p:nvSpPr>
        <p:spPr>
          <a:xfrm>
            <a:off x="2310180" y="3013329"/>
            <a:ext cx="1551940" cy="1946275"/>
          </a:xfrm>
          <a:prstGeom prst="rect">
            <a:avLst/>
          </a:prstGeom>
        </p:spPr>
        <p:txBody>
          <a:bodyPr vert="horz" wrap="square" lIns="0" tIns="12700" rIns="0" bIns="0" rtlCol="0">
            <a:spAutoFit/>
          </a:bodyPr>
          <a:lstStyle/>
          <a:p>
            <a:pPr marL="12065" marR="5080" indent="-635" algn="ctr">
              <a:spcBef>
                <a:spcPts val="100"/>
              </a:spcBef>
            </a:pPr>
            <a:r>
              <a:rPr spc="-155" dirty="0">
                <a:solidFill>
                  <a:srgbClr val="FFFFFF"/>
                </a:solidFill>
                <a:latin typeface="Arial"/>
                <a:cs typeface="Arial"/>
              </a:rPr>
              <a:t>AZT/3TC/NVP  </a:t>
            </a:r>
            <a:r>
              <a:rPr spc="-180" dirty="0">
                <a:solidFill>
                  <a:srgbClr val="FFFFFF"/>
                </a:solidFill>
                <a:latin typeface="Arial"/>
                <a:cs typeface="Arial"/>
              </a:rPr>
              <a:t>ABC/3TC </a:t>
            </a:r>
            <a:r>
              <a:rPr spc="-155" dirty="0">
                <a:solidFill>
                  <a:srgbClr val="FFFFFF"/>
                </a:solidFill>
                <a:latin typeface="Arial"/>
                <a:cs typeface="Arial"/>
              </a:rPr>
              <a:t>+ </a:t>
            </a:r>
            <a:r>
              <a:rPr spc="-200" dirty="0">
                <a:solidFill>
                  <a:srgbClr val="FFFFFF"/>
                </a:solidFill>
                <a:latin typeface="Arial"/>
                <a:cs typeface="Arial"/>
              </a:rPr>
              <a:t>NVP  </a:t>
            </a:r>
            <a:r>
              <a:rPr spc="-180" dirty="0">
                <a:solidFill>
                  <a:srgbClr val="FFFFFF"/>
                </a:solidFill>
                <a:latin typeface="Arial"/>
                <a:cs typeface="Arial"/>
              </a:rPr>
              <a:t>AZT/3TC </a:t>
            </a:r>
            <a:r>
              <a:rPr spc="-155" dirty="0">
                <a:solidFill>
                  <a:srgbClr val="FFFFFF"/>
                </a:solidFill>
                <a:latin typeface="Arial"/>
                <a:cs typeface="Arial"/>
              </a:rPr>
              <a:t>+ </a:t>
            </a:r>
            <a:r>
              <a:rPr spc="-265" dirty="0">
                <a:solidFill>
                  <a:srgbClr val="FFFFFF"/>
                </a:solidFill>
                <a:latin typeface="Arial"/>
                <a:cs typeface="Arial"/>
              </a:rPr>
              <a:t>EFV  </a:t>
            </a:r>
            <a:r>
              <a:rPr spc="-175" dirty="0">
                <a:solidFill>
                  <a:srgbClr val="FFFFFF"/>
                </a:solidFill>
                <a:latin typeface="Arial"/>
                <a:cs typeface="Arial"/>
              </a:rPr>
              <a:t>ABC/3TC </a:t>
            </a:r>
            <a:r>
              <a:rPr spc="-155" dirty="0">
                <a:solidFill>
                  <a:srgbClr val="FFFFFF"/>
                </a:solidFill>
                <a:latin typeface="Arial"/>
                <a:cs typeface="Arial"/>
              </a:rPr>
              <a:t>+ </a:t>
            </a:r>
            <a:r>
              <a:rPr spc="-265" dirty="0">
                <a:solidFill>
                  <a:srgbClr val="FFFFFF"/>
                </a:solidFill>
                <a:latin typeface="Arial"/>
                <a:cs typeface="Arial"/>
              </a:rPr>
              <a:t>EFV  </a:t>
            </a:r>
            <a:r>
              <a:rPr spc="-180" dirty="0">
                <a:solidFill>
                  <a:srgbClr val="FFFFFF"/>
                </a:solidFill>
                <a:latin typeface="Arial"/>
                <a:cs typeface="Arial"/>
              </a:rPr>
              <a:t>ABC/3TC </a:t>
            </a:r>
            <a:r>
              <a:rPr spc="-155" dirty="0">
                <a:solidFill>
                  <a:srgbClr val="FFFFFF"/>
                </a:solidFill>
                <a:latin typeface="Arial"/>
                <a:cs typeface="Arial"/>
              </a:rPr>
              <a:t>+ </a:t>
            </a:r>
            <a:r>
              <a:rPr spc="-125" dirty="0">
                <a:solidFill>
                  <a:srgbClr val="FFFFFF"/>
                </a:solidFill>
                <a:latin typeface="Arial"/>
                <a:cs typeface="Arial"/>
              </a:rPr>
              <a:t>LPV/r  </a:t>
            </a:r>
            <a:r>
              <a:rPr spc="-180" dirty="0">
                <a:solidFill>
                  <a:srgbClr val="FFFFFF"/>
                </a:solidFill>
                <a:latin typeface="Arial"/>
                <a:cs typeface="Arial"/>
              </a:rPr>
              <a:t>AZT/3TC </a:t>
            </a:r>
            <a:r>
              <a:rPr spc="-155" dirty="0">
                <a:solidFill>
                  <a:srgbClr val="FFFFFF"/>
                </a:solidFill>
                <a:latin typeface="Arial"/>
                <a:cs typeface="Arial"/>
              </a:rPr>
              <a:t>+ </a:t>
            </a:r>
            <a:r>
              <a:rPr spc="-125" dirty="0">
                <a:solidFill>
                  <a:srgbClr val="FFFFFF"/>
                </a:solidFill>
                <a:latin typeface="Arial"/>
                <a:cs typeface="Arial"/>
              </a:rPr>
              <a:t>LPV/r  </a:t>
            </a:r>
            <a:r>
              <a:rPr spc="-190" dirty="0">
                <a:solidFill>
                  <a:srgbClr val="FFFFFF"/>
                </a:solidFill>
                <a:latin typeface="Arial"/>
                <a:cs typeface="Arial"/>
              </a:rPr>
              <a:t>TDF/XTC/EFV</a:t>
            </a:r>
            <a:endParaRPr>
              <a:latin typeface="Arial"/>
              <a:cs typeface="Arial"/>
            </a:endParaRPr>
          </a:p>
        </p:txBody>
      </p:sp>
      <p:sp>
        <p:nvSpPr>
          <p:cNvPr id="6" name="object 6"/>
          <p:cNvSpPr/>
          <p:nvPr/>
        </p:nvSpPr>
        <p:spPr>
          <a:xfrm>
            <a:off x="4725161" y="1829561"/>
            <a:ext cx="1828800" cy="1143000"/>
          </a:xfrm>
          <a:custGeom>
            <a:avLst/>
            <a:gdLst/>
            <a:ahLst/>
            <a:cxnLst/>
            <a:rect l="l" t="t" r="r" b="b"/>
            <a:pathLst>
              <a:path w="1828800" h="1143000">
                <a:moveTo>
                  <a:pt x="1638300" y="0"/>
                </a:moveTo>
                <a:lnTo>
                  <a:pt x="190500" y="0"/>
                </a:lnTo>
                <a:lnTo>
                  <a:pt x="146837" y="5034"/>
                </a:lnTo>
                <a:lnTo>
                  <a:pt x="106746" y="19372"/>
                </a:lnTo>
                <a:lnTo>
                  <a:pt x="71374" y="41867"/>
                </a:lnTo>
                <a:lnTo>
                  <a:pt x="41867" y="71374"/>
                </a:lnTo>
                <a:lnTo>
                  <a:pt x="19372" y="106746"/>
                </a:lnTo>
                <a:lnTo>
                  <a:pt x="5034" y="146837"/>
                </a:lnTo>
                <a:lnTo>
                  <a:pt x="0" y="190500"/>
                </a:lnTo>
                <a:lnTo>
                  <a:pt x="0" y="952500"/>
                </a:lnTo>
                <a:lnTo>
                  <a:pt x="5034" y="996162"/>
                </a:lnTo>
                <a:lnTo>
                  <a:pt x="19372" y="1036253"/>
                </a:lnTo>
                <a:lnTo>
                  <a:pt x="41867" y="1071625"/>
                </a:lnTo>
                <a:lnTo>
                  <a:pt x="71374" y="1101132"/>
                </a:lnTo>
                <a:lnTo>
                  <a:pt x="106746" y="1123627"/>
                </a:lnTo>
                <a:lnTo>
                  <a:pt x="146837" y="1137965"/>
                </a:lnTo>
                <a:lnTo>
                  <a:pt x="190500" y="1143000"/>
                </a:lnTo>
                <a:lnTo>
                  <a:pt x="1638300" y="1143000"/>
                </a:lnTo>
                <a:lnTo>
                  <a:pt x="1681962" y="1137965"/>
                </a:lnTo>
                <a:lnTo>
                  <a:pt x="1722053" y="1123627"/>
                </a:lnTo>
                <a:lnTo>
                  <a:pt x="1757425" y="1101132"/>
                </a:lnTo>
                <a:lnTo>
                  <a:pt x="1786932" y="1071625"/>
                </a:lnTo>
                <a:lnTo>
                  <a:pt x="1809427" y="1036253"/>
                </a:lnTo>
                <a:lnTo>
                  <a:pt x="1823765" y="996162"/>
                </a:lnTo>
                <a:lnTo>
                  <a:pt x="1828800" y="952500"/>
                </a:lnTo>
                <a:lnTo>
                  <a:pt x="1828800" y="190500"/>
                </a:lnTo>
                <a:lnTo>
                  <a:pt x="1823765" y="146837"/>
                </a:lnTo>
                <a:lnTo>
                  <a:pt x="1809427" y="106746"/>
                </a:lnTo>
                <a:lnTo>
                  <a:pt x="1786932" y="71374"/>
                </a:lnTo>
                <a:lnTo>
                  <a:pt x="1757425" y="41867"/>
                </a:lnTo>
                <a:lnTo>
                  <a:pt x="1722053" y="19372"/>
                </a:lnTo>
                <a:lnTo>
                  <a:pt x="1681962" y="5034"/>
                </a:lnTo>
                <a:lnTo>
                  <a:pt x="1638300" y="0"/>
                </a:lnTo>
                <a:close/>
              </a:path>
            </a:pathLst>
          </a:custGeom>
          <a:solidFill>
            <a:srgbClr val="4F81BC"/>
          </a:solidFill>
        </p:spPr>
        <p:txBody>
          <a:bodyPr wrap="square" lIns="0" tIns="0" rIns="0" bIns="0" rtlCol="0"/>
          <a:lstStyle/>
          <a:p>
            <a:endParaRPr/>
          </a:p>
        </p:txBody>
      </p:sp>
      <p:sp>
        <p:nvSpPr>
          <p:cNvPr id="7" name="object 7"/>
          <p:cNvSpPr/>
          <p:nvPr/>
        </p:nvSpPr>
        <p:spPr>
          <a:xfrm>
            <a:off x="4725161" y="1829561"/>
            <a:ext cx="1828800" cy="1143000"/>
          </a:xfrm>
          <a:custGeom>
            <a:avLst/>
            <a:gdLst/>
            <a:ahLst/>
            <a:cxnLst/>
            <a:rect l="l" t="t" r="r" b="b"/>
            <a:pathLst>
              <a:path w="1828800" h="1143000">
                <a:moveTo>
                  <a:pt x="0" y="190500"/>
                </a:moveTo>
                <a:lnTo>
                  <a:pt x="5034" y="146837"/>
                </a:lnTo>
                <a:lnTo>
                  <a:pt x="19372" y="106746"/>
                </a:lnTo>
                <a:lnTo>
                  <a:pt x="41867" y="71374"/>
                </a:lnTo>
                <a:lnTo>
                  <a:pt x="71374" y="41867"/>
                </a:lnTo>
                <a:lnTo>
                  <a:pt x="106746" y="19372"/>
                </a:lnTo>
                <a:lnTo>
                  <a:pt x="146837" y="5034"/>
                </a:lnTo>
                <a:lnTo>
                  <a:pt x="190500" y="0"/>
                </a:lnTo>
                <a:lnTo>
                  <a:pt x="1638300" y="0"/>
                </a:lnTo>
                <a:lnTo>
                  <a:pt x="1681962" y="5034"/>
                </a:lnTo>
                <a:lnTo>
                  <a:pt x="1722053" y="19372"/>
                </a:lnTo>
                <a:lnTo>
                  <a:pt x="1757425" y="41867"/>
                </a:lnTo>
                <a:lnTo>
                  <a:pt x="1786932" y="71374"/>
                </a:lnTo>
                <a:lnTo>
                  <a:pt x="1809427" y="106746"/>
                </a:lnTo>
                <a:lnTo>
                  <a:pt x="1823765" y="146837"/>
                </a:lnTo>
                <a:lnTo>
                  <a:pt x="1828800" y="190500"/>
                </a:lnTo>
                <a:lnTo>
                  <a:pt x="1828800" y="952500"/>
                </a:lnTo>
                <a:lnTo>
                  <a:pt x="1823765" y="996162"/>
                </a:lnTo>
                <a:lnTo>
                  <a:pt x="1809427" y="1036253"/>
                </a:lnTo>
                <a:lnTo>
                  <a:pt x="1786932" y="1071625"/>
                </a:lnTo>
                <a:lnTo>
                  <a:pt x="1757425" y="1101132"/>
                </a:lnTo>
                <a:lnTo>
                  <a:pt x="1722053" y="1123627"/>
                </a:lnTo>
                <a:lnTo>
                  <a:pt x="1681962" y="1137965"/>
                </a:lnTo>
                <a:lnTo>
                  <a:pt x="1638300" y="1143000"/>
                </a:lnTo>
                <a:lnTo>
                  <a:pt x="190500" y="1143000"/>
                </a:lnTo>
                <a:lnTo>
                  <a:pt x="146837" y="1137965"/>
                </a:lnTo>
                <a:lnTo>
                  <a:pt x="106746" y="1123627"/>
                </a:lnTo>
                <a:lnTo>
                  <a:pt x="71374" y="1101132"/>
                </a:lnTo>
                <a:lnTo>
                  <a:pt x="41867" y="1071625"/>
                </a:lnTo>
                <a:lnTo>
                  <a:pt x="19372" y="1036253"/>
                </a:lnTo>
                <a:lnTo>
                  <a:pt x="5034" y="996162"/>
                </a:lnTo>
                <a:lnTo>
                  <a:pt x="0" y="952500"/>
                </a:lnTo>
                <a:lnTo>
                  <a:pt x="0" y="190500"/>
                </a:lnTo>
                <a:close/>
              </a:path>
            </a:pathLst>
          </a:custGeom>
          <a:ln w="25908">
            <a:solidFill>
              <a:srgbClr val="385D89"/>
            </a:solidFill>
          </a:ln>
        </p:spPr>
        <p:txBody>
          <a:bodyPr wrap="square" lIns="0" tIns="0" rIns="0" bIns="0" rtlCol="0"/>
          <a:lstStyle/>
          <a:p>
            <a:endParaRPr/>
          </a:p>
        </p:txBody>
      </p:sp>
      <p:sp>
        <p:nvSpPr>
          <p:cNvPr id="8" name="object 8"/>
          <p:cNvSpPr txBox="1"/>
          <p:nvPr/>
        </p:nvSpPr>
        <p:spPr>
          <a:xfrm>
            <a:off x="4862829" y="2098675"/>
            <a:ext cx="1551940" cy="574040"/>
          </a:xfrm>
          <a:prstGeom prst="rect">
            <a:avLst/>
          </a:prstGeom>
        </p:spPr>
        <p:txBody>
          <a:bodyPr vert="horz" wrap="square" lIns="0" tIns="12700" rIns="0" bIns="0" rtlCol="0">
            <a:spAutoFit/>
          </a:bodyPr>
          <a:lstStyle/>
          <a:p>
            <a:pPr marL="12700" marR="5080" indent="458470">
              <a:spcBef>
                <a:spcPts val="100"/>
              </a:spcBef>
            </a:pPr>
            <a:r>
              <a:rPr spc="-155" dirty="0">
                <a:solidFill>
                  <a:srgbClr val="FFFFFF"/>
                </a:solidFill>
                <a:latin typeface="Arial"/>
                <a:cs typeface="Arial"/>
              </a:rPr>
              <a:t>&lt; </a:t>
            </a:r>
            <a:r>
              <a:rPr spc="-105" dirty="0">
                <a:solidFill>
                  <a:srgbClr val="FFFFFF"/>
                </a:solidFill>
                <a:latin typeface="Arial"/>
                <a:cs typeface="Arial"/>
              </a:rPr>
              <a:t>20kg  </a:t>
            </a:r>
            <a:r>
              <a:rPr spc="-180" dirty="0">
                <a:solidFill>
                  <a:srgbClr val="FFFFFF"/>
                </a:solidFill>
                <a:latin typeface="Arial"/>
                <a:cs typeface="Arial"/>
              </a:rPr>
              <a:t>ABC/3TC </a:t>
            </a:r>
            <a:r>
              <a:rPr spc="-155" dirty="0">
                <a:solidFill>
                  <a:srgbClr val="FFFFFF"/>
                </a:solidFill>
                <a:latin typeface="Arial"/>
                <a:cs typeface="Arial"/>
              </a:rPr>
              <a:t>+</a:t>
            </a:r>
            <a:r>
              <a:rPr spc="-50" dirty="0">
                <a:solidFill>
                  <a:srgbClr val="FFFFFF"/>
                </a:solidFill>
                <a:latin typeface="Arial"/>
                <a:cs typeface="Arial"/>
              </a:rPr>
              <a:t> </a:t>
            </a:r>
            <a:r>
              <a:rPr spc="-125" dirty="0">
                <a:solidFill>
                  <a:srgbClr val="FFFFFF"/>
                </a:solidFill>
                <a:latin typeface="Arial"/>
                <a:cs typeface="Arial"/>
              </a:rPr>
              <a:t>LPV/r</a:t>
            </a:r>
            <a:endParaRPr dirty="0">
              <a:latin typeface="Arial"/>
              <a:cs typeface="Arial"/>
            </a:endParaRPr>
          </a:p>
        </p:txBody>
      </p:sp>
      <p:sp>
        <p:nvSpPr>
          <p:cNvPr id="9" name="object 9"/>
          <p:cNvSpPr/>
          <p:nvPr/>
        </p:nvSpPr>
        <p:spPr>
          <a:xfrm>
            <a:off x="4725161" y="3429761"/>
            <a:ext cx="1828800" cy="1143000"/>
          </a:xfrm>
          <a:custGeom>
            <a:avLst/>
            <a:gdLst/>
            <a:ahLst/>
            <a:cxnLst/>
            <a:rect l="l" t="t" r="r" b="b"/>
            <a:pathLst>
              <a:path w="1828800" h="1143000">
                <a:moveTo>
                  <a:pt x="1638300" y="0"/>
                </a:moveTo>
                <a:lnTo>
                  <a:pt x="190500" y="0"/>
                </a:lnTo>
                <a:lnTo>
                  <a:pt x="146837" y="5034"/>
                </a:lnTo>
                <a:lnTo>
                  <a:pt x="106746" y="19372"/>
                </a:lnTo>
                <a:lnTo>
                  <a:pt x="71374" y="41867"/>
                </a:lnTo>
                <a:lnTo>
                  <a:pt x="41867" y="71374"/>
                </a:lnTo>
                <a:lnTo>
                  <a:pt x="19372" y="106746"/>
                </a:lnTo>
                <a:lnTo>
                  <a:pt x="5034" y="146837"/>
                </a:lnTo>
                <a:lnTo>
                  <a:pt x="0" y="190500"/>
                </a:lnTo>
                <a:lnTo>
                  <a:pt x="0" y="952500"/>
                </a:lnTo>
                <a:lnTo>
                  <a:pt x="5034" y="996162"/>
                </a:lnTo>
                <a:lnTo>
                  <a:pt x="19372" y="1036253"/>
                </a:lnTo>
                <a:lnTo>
                  <a:pt x="41867" y="1071625"/>
                </a:lnTo>
                <a:lnTo>
                  <a:pt x="71374" y="1101132"/>
                </a:lnTo>
                <a:lnTo>
                  <a:pt x="106746" y="1123627"/>
                </a:lnTo>
                <a:lnTo>
                  <a:pt x="146837" y="1137965"/>
                </a:lnTo>
                <a:lnTo>
                  <a:pt x="190500" y="1143000"/>
                </a:lnTo>
                <a:lnTo>
                  <a:pt x="1638300" y="1143000"/>
                </a:lnTo>
                <a:lnTo>
                  <a:pt x="1681962" y="1137965"/>
                </a:lnTo>
                <a:lnTo>
                  <a:pt x="1722053" y="1123627"/>
                </a:lnTo>
                <a:lnTo>
                  <a:pt x="1757425" y="1101132"/>
                </a:lnTo>
                <a:lnTo>
                  <a:pt x="1786932" y="1071625"/>
                </a:lnTo>
                <a:lnTo>
                  <a:pt x="1809427" y="1036253"/>
                </a:lnTo>
                <a:lnTo>
                  <a:pt x="1823765" y="996162"/>
                </a:lnTo>
                <a:lnTo>
                  <a:pt x="1828800" y="952500"/>
                </a:lnTo>
                <a:lnTo>
                  <a:pt x="1828800" y="190500"/>
                </a:lnTo>
                <a:lnTo>
                  <a:pt x="1823765" y="146837"/>
                </a:lnTo>
                <a:lnTo>
                  <a:pt x="1809427" y="106746"/>
                </a:lnTo>
                <a:lnTo>
                  <a:pt x="1786932" y="71374"/>
                </a:lnTo>
                <a:lnTo>
                  <a:pt x="1757425" y="41867"/>
                </a:lnTo>
                <a:lnTo>
                  <a:pt x="1722053" y="19372"/>
                </a:lnTo>
                <a:lnTo>
                  <a:pt x="1681962" y="5034"/>
                </a:lnTo>
                <a:lnTo>
                  <a:pt x="1638300" y="0"/>
                </a:lnTo>
                <a:close/>
              </a:path>
            </a:pathLst>
          </a:custGeom>
          <a:solidFill>
            <a:srgbClr val="4F81BC"/>
          </a:solidFill>
        </p:spPr>
        <p:txBody>
          <a:bodyPr wrap="square" lIns="0" tIns="0" rIns="0" bIns="0" rtlCol="0"/>
          <a:lstStyle/>
          <a:p>
            <a:endParaRPr/>
          </a:p>
        </p:txBody>
      </p:sp>
      <p:sp>
        <p:nvSpPr>
          <p:cNvPr id="10" name="object 10"/>
          <p:cNvSpPr/>
          <p:nvPr/>
        </p:nvSpPr>
        <p:spPr>
          <a:xfrm>
            <a:off x="4725161" y="3429761"/>
            <a:ext cx="1828800" cy="1143000"/>
          </a:xfrm>
          <a:custGeom>
            <a:avLst/>
            <a:gdLst/>
            <a:ahLst/>
            <a:cxnLst/>
            <a:rect l="l" t="t" r="r" b="b"/>
            <a:pathLst>
              <a:path w="1828800" h="1143000">
                <a:moveTo>
                  <a:pt x="0" y="190500"/>
                </a:moveTo>
                <a:lnTo>
                  <a:pt x="5034" y="146837"/>
                </a:lnTo>
                <a:lnTo>
                  <a:pt x="19372" y="106746"/>
                </a:lnTo>
                <a:lnTo>
                  <a:pt x="41867" y="71374"/>
                </a:lnTo>
                <a:lnTo>
                  <a:pt x="71374" y="41867"/>
                </a:lnTo>
                <a:lnTo>
                  <a:pt x="106746" y="19372"/>
                </a:lnTo>
                <a:lnTo>
                  <a:pt x="146837" y="5034"/>
                </a:lnTo>
                <a:lnTo>
                  <a:pt x="190500" y="0"/>
                </a:lnTo>
                <a:lnTo>
                  <a:pt x="1638300" y="0"/>
                </a:lnTo>
                <a:lnTo>
                  <a:pt x="1681962" y="5034"/>
                </a:lnTo>
                <a:lnTo>
                  <a:pt x="1722053" y="19372"/>
                </a:lnTo>
                <a:lnTo>
                  <a:pt x="1757425" y="41867"/>
                </a:lnTo>
                <a:lnTo>
                  <a:pt x="1786932" y="71374"/>
                </a:lnTo>
                <a:lnTo>
                  <a:pt x="1809427" y="106746"/>
                </a:lnTo>
                <a:lnTo>
                  <a:pt x="1823765" y="146837"/>
                </a:lnTo>
                <a:lnTo>
                  <a:pt x="1828800" y="190500"/>
                </a:lnTo>
                <a:lnTo>
                  <a:pt x="1828800" y="952500"/>
                </a:lnTo>
                <a:lnTo>
                  <a:pt x="1823765" y="996162"/>
                </a:lnTo>
                <a:lnTo>
                  <a:pt x="1809427" y="1036253"/>
                </a:lnTo>
                <a:lnTo>
                  <a:pt x="1786932" y="1071625"/>
                </a:lnTo>
                <a:lnTo>
                  <a:pt x="1757425" y="1101132"/>
                </a:lnTo>
                <a:lnTo>
                  <a:pt x="1722053" y="1123627"/>
                </a:lnTo>
                <a:lnTo>
                  <a:pt x="1681962" y="1137965"/>
                </a:lnTo>
                <a:lnTo>
                  <a:pt x="1638300" y="1143000"/>
                </a:lnTo>
                <a:lnTo>
                  <a:pt x="190500" y="1143000"/>
                </a:lnTo>
                <a:lnTo>
                  <a:pt x="146837" y="1137965"/>
                </a:lnTo>
                <a:lnTo>
                  <a:pt x="106746" y="1123627"/>
                </a:lnTo>
                <a:lnTo>
                  <a:pt x="71374" y="1101132"/>
                </a:lnTo>
                <a:lnTo>
                  <a:pt x="41867" y="1071625"/>
                </a:lnTo>
                <a:lnTo>
                  <a:pt x="19372" y="1036253"/>
                </a:lnTo>
                <a:lnTo>
                  <a:pt x="5034" y="996162"/>
                </a:lnTo>
                <a:lnTo>
                  <a:pt x="0" y="952500"/>
                </a:lnTo>
                <a:lnTo>
                  <a:pt x="0" y="190500"/>
                </a:lnTo>
                <a:close/>
              </a:path>
            </a:pathLst>
          </a:custGeom>
          <a:ln w="25908">
            <a:solidFill>
              <a:srgbClr val="385D89"/>
            </a:solidFill>
          </a:ln>
        </p:spPr>
        <p:txBody>
          <a:bodyPr wrap="square" lIns="0" tIns="0" rIns="0" bIns="0" rtlCol="0"/>
          <a:lstStyle/>
          <a:p>
            <a:endParaRPr/>
          </a:p>
        </p:txBody>
      </p:sp>
      <p:sp>
        <p:nvSpPr>
          <p:cNvPr id="11" name="object 11"/>
          <p:cNvSpPr txBox="1"/>
          <p:nvPr/>
        </p:nvSpPr>
        <p:spPr>
          <a:xfrm>
            <a:off x="4917695" y="3699130"/>
            <a:ext cx="1443355" cy="574675"/>
          </a:xfrm>
          <a:prstGeom prst="rect">
            <a:avLst/>
          </a:prstGeom>
        </p:spPr>
        <p:txBody>
          <a:bodyPr vert="horz" wrap="square" lIns="0" tIns="12700" rIns="0" bIns="0" rtlCol="0">
            <a:spAutoFit/>
          </a:bodyPr>
          <a:lstStyle/>
          <a:p>
            <a:pPr algn="ctr">
              <a:spcBef>
                <a:spcPts val="100"/>
              </a:spcBef>
            </a:pPr>
            <a:r>
              <a:rPr spc="-90" dirty="0">
                <a:solidFill>
                  <a:srgbClr val="FFFFFF"/>
                </a:solidFill>
                <a:latin typeface="Arial"/>
                <a:cs typeface="Arial"/>
              </a:rPr>
              <a:t>20 </a:t>
            </a:r>
            <a:r>
              <a:rPr spc="-105" dirty="0">
                <a:solidFill>
                  <a:srgbClr val="FFFFFF"/>
                </a:solidFill>
                <a:latin typeface="Arial"/>
                <a:cs typeface="Arial"/>
              </a:rPr>
              <a:t>– </a:t>
            </a:r>
            <a:r>
              <a:rPr spc="-80" dirty="0">
                <a:solidFill>
                  <a:srgbClr val="FFFFFF"/>
                </a:solidFill>
                <a:latin typeface="Arial"/>
                <a:cs typeface="Arial"/>
              </a:rPr>
              <a:t>29.9</a:t>
            </a:r>
            <a:r>
              <a:rPr spc="-120" dirty="0">
                <a:solidFill>
                  <a:srgbClr val="FFFFFF"/>
                </a:solidFill>
                <a:latin typeface="Arial"/>
                <a:cs typeface="Arial"/>
              </a:rPr>
              <a:t> kg</a:t>
            </a:r>
            <a:endParaRPr>
              <a:latin typeface="Arial"/>
              <a:cs typeface="Arial"/>
            </a:endParaRPr>
          </a:p>
          <a:p>
            <a:pPr algn="ctr">
              <a:lnSpc>
                <a:spcPct val="100000"/>
              </a:lnSpc>
            </a:pPr>
            <a:r>
              <a:rPr spc="-175" dirty="0">
                <a:solidFill>
                  <a:srgbClr val="FFFFFF"/>
                </a:solidFill>
                <a:latin typeface="Arial"/>
                <a:cs typeface="Arial"/>
              </a:rPr>
              <a:t>ABC/3TC </a:t>
            </a:r>
            <a:r>
              <a:rPr spc="-155" dirty="0">
                <a:solidFill>
                  <a:srgbClr val="FFFFFF"/>
                </a:solidFill>
                <a:latin typeface="Arial"/>
                <a:cs typeface="Arial"/>
              </a:rPr>
              <a:t>+</a:t>
            </a:r>
            <a:r>
              <a:rPr spc="-85" dirty="0">
                <a:solidFill>
                  <a:srgbClr val="FFFFFF"/>
                </a:solidFill>
                <a:latin typeface="Arial"/>
                <a:cs typeface="Arial"/>
              </a:rPr>
              <a:t> </a:t>
            </a:r>
            <a:r>
              <a:rPr spc="-254" dirty="0">
                <a:solidFill>
                  <a:srgbClr val="FFFFFF"/>
                </a:solidFill>
                <a:latin typeface="Arial"/>
                <a:cs typeface="Arial"/>
              </a:rPr>
              <a:t>DTG</a:t>
            </a:r>
            <a:endParaRPr>
              <a:latin typeface="Arial"/>
              <a:cs typeface="Arial"/>
            </a:endParaRPr>
          </a:p>
        </p:txBody>
      </p:sp>
      <p:sp>
        <p:nvSpPr>
          <p:cNvPr id="12" name="object 12"/>
          <p:cNvSpPr/>
          <p:nvPr/>
        </p:nvSpPr>
        <p:spPr>
          <a:xfrm>
            <a:off x="4725161" y="5029961"/>
            <a:ext cx="1828800" cy="1143000"/>
          </a:xfrm>
          <a:custGeom>
            <a:avLst/>
            <a:gdLst/>
            <a:ahLst/>
            <a:cxnLst/>
            <a:rect l="l" t="t" r="r" b="b"/>
            <a:pathLst>
              <a:path w="1828800" h="1143000">
                <a:moveTo>
                  <a:pt x="1638300" y="0"/>
                </a:moveTo>
                <a:lnTo>
                  <a:pt x="190500" y="0"/>
                </a:lnTo>
                <a:lnTo>
                  <a:pt x="146837" y="5034"/>
                </a:lnTo>
                <a:lnTo>
                  <a:pt x="106746" y="19372"/>
                </a:lnTo>
                <a:lnTo>
                  <a:pt x="71374" y="41867"/>
                </a:lnTo>
                <a:lnTo>
                  <a:pt x="41867" y="71374"/>
                </a:lnTo>
                <a:lnTo>
                  <a:pt x="19372" y="106746"/>
                </a:lnTo>
                <a:lnTo>
                  <a:pt x="5034" y="146837"/>
                </a:lnTo>
                <a:lnTo>
                  <a:pt x="0" y="190500"/>
                </a:lnTo>
                <a:lnTo>
                  <a:pt x="0" y="952500"/>
                </a:lnTo>
                <a:lnTo>
                  <a:pt x="5034" y="996178"/>
                </a:lnTo>
                <a:lnTo>
                  <a:pt x="19372" y="1036275"/>
                </a:lnTo>
                <a:lnTo>
                  <a:pt x="41867" y="1071646"/>
                </a:lnTo>
                <a:lnTo>
                  <a:pt x="71374" y="1101148"/>
                </a:lnTo>
                <a:lnTo>
                  <a:pt x="106746" y="1123636"/>
                </a:lnTo>
                <a:lnTo>
                  <a:pt x="146837" y="1137968"/>
                </a:lnTo>
                <a:lnTo>
                  <a:pt x="190500" y="1143000"/>
                </a:lnTo>
                <a:lnTo>
                  <a:pt x="1638300" y="1143000"/>
                </a:lnTo>
                <a:lnTo>
                  <a:pt x="1681962" y="1137968"/>
                </a:lnTo>
                <a:lnTo>
                  <a:pt x="1722053" y="1123636"/>
                </a:lnTo>
                <a:lnTo>
                  <a:pt x="1757425" y="1101148"/>
                </a:lnTo>
                <a:lnTo>
                  <a:pt x="1786932" y="1071646"/>
                </a:lnTo>
                <a:lnTo>
                  <a:pt x="1809427" y="1036275"/>
                </a:lnTo>
                <a:lnTo>
                  <a:pt x="1823765" y="996178"/>
                </a:lnTo>
                <a:lnTo>
                  <a:pt x="1828800" y="952500"/>
                </a:lnTo>
                <a:lnTo>
                  <a:pt x="1828800" y="190500"/>
                </a:lnTo>
                <a:lnTo>
                  <a:pt x="1823765" y="146837"/>
                </a:lnTo>
                <a:lnTo>
                  <a:pt x="1809427" y="106746"/>
                </a:lnTo>
                <a:lnTo>
                  <a:pt x="1786932" y="71374"/>
                </a:lnTo>
                <a:lnTo>
                  <a:pt x="1757425" y="41867"/>
                </a:lnTo>
                <a:lnTo>
                  <a:pt x="1722053" y="19372"/>
                </a:lnTo>
                <a:lnTo>
                  <a:pt x="1681962" y="5034"/>
                </a:lnTo>
                <a:lnTo>
                  <a:pt x="1638300" y="0"/>
                </a:lnTo>
                <a:close/>
              </a:path>
            </a:pathLst>
          </a:custGeom>
          <a:solidFill>
            <a:srgbClr val="4F81BC"/>
          </a:solidFill>
        </p:spPr>
        <p:txBody>
          <a:bodyPr wrap="square" lIns="0" tIns="0" rIns="0" bIns="0" rtlCol="0"/>
          <a:lstStyle/>
          <a:p>
            <a:endParaRPr/>
          </a:p>
        </p:txBody>
      </p:sp>
      <p:sp>
        <p:nvSpPr>
          <p:cNvPr id="13" name="object 13"/>
          <p:cNvSpPr/>
          <p:nvPr/>
        </p:nvSpPr>
        <p:spPr>
          <a:xfrm>
            <a:off x="4725161" y="5029961"/>
            <a:ext cx="1828800" cy="1143000"/>
          </a:xfrm>
          <a:custGeom>
            <a:avLst/>
            <a:gdLst/>
            <a:ahLst/>
            <a:cxnLst/>
            <a:rect l="l" t="t" r="r" b="b"/>
            <a:pathLst>
              <a:path w="1828800" h="1143000">
                <a:moveTo>
                  <a:pt x="0" y="190500"/>
                </a:moveTo>
                <a:lnTo>
                  <a:pt x="5034" y="146837"/>
                </a:lnTo>
                <a:lnTo>
                  <a:pt x="19372" y="106746"/>
                </a:lnTo>
                <a:lnTo>
                  <a:pt x="41867" y="71374"/>
                </a:lnTo>
                <a:lnTo>
                  <a:pt x="71374" y="41867"/>
                </a:lnTo>
                <a:lnTo>
                  <a:pt x="106746" y="19372"/>
                </a:lnTo>
                <a:lnTo>
                  <a:pt x="146837" y="5034"/>
                </a:lnTo>
                <a:lnTo>
                  <a:pt x="190500" y="0"/>
                </a:lnTo>
                <a:lnTo>
                  <a:pt x="1638300" y="0"/>
                </a:lnTo>
                <a:lnTo>
                  <a:pt x="1681962" y="5034"/>
                </a:lnTo>
                <a:lnTo>
                  <a:pt x="1722053" y="19372"/>
                </a:lnTo>
                <a:lnTo>
                  <a:pt x="1757425" y="41867"/>
                </a:lnTo>
                <a:lnTo>
                  <a:pt x="1786932" y="71374"/>
                </a:lnTo>
                <a:lnTo>
                  <a:pt x="1809427" y="106746"/>
                </a:lnTo>
                <a:lnTo>
                  <a:pt x="1823765" y="146837"/>
                </a:lnTo>
                <a:lnTo>
                  <a:pt x="1828800" y="190500"/>
                </a:lnTo>
                <a:lnTo>
                  <a:pt x="1828800" y="952500"/>
                </a:lnTo>
                <a:lnTo>
                  <a:pt x="1823765" y="996178"/>
                </a:lnTo>
                <a:lnTo>
                  <a:pt x="1809427" y="1036275"/>
                </a:lnTo>
                <a:lnTo>
                  <a:pt x="1786932" y="1071646"/>
                </a:lnTo>
                <a:lnTo>
                  <a:pt x="1757425" y="1101148"/>
                </a:lnTo>
                <a:lnTo>
                  <a:pt x="1722053" y="1123636"/>
                </a:lnTo>
                <a:lnTo>
                  <a:pt x="1681962" y="1137968"/>
                </a:lnTo>
                <a:lnTo>
                  <a:pt x="1638300" y="1143000"/>
                </a:lnTo>
                <a:lnTo>
                  <a:pt x="190500" y="1143000"/>
                </a:lnTo>
                <a:lnTo>
                  <a:pt x="146837" y="1137968"/>
                </a:lnTo>
                <a:lnTo>
                  <a:pt x="106746" y="1123636"/>
                </a:lnTo>
                <a:lnTo>
                  <a:pt x="71374" y="1101148"/>
                </a:lnTo>
                <a:lnTo>
                  <a:pt x="41867" y="1071646"/>
                </a:lnTo>
                <a:lnTo>
                  <a:pt x="19372" y="1036275"/>
                </a:lnTo>
                <a:lnTo>
                  <a:pt x="5034" y="996178"/>
                </a:lnTo>
                <a:lnTo>
                  <a:pt x="0" y="952500"/>
                </a:lnTo>
                <a:lnTo>
                  <a:pt x="0" y="190500"/>
                </a:lnTo>
                <a:close/>
              </a:path>
            </a:pathLst>
          </a:custGeom>
          <a:ln w="25908">
            <a:solidFill>
              <a:srgbClr val="385D89"/>
            </a:solidFill>
          </a:ln>
        </p:spPr>
        <p:txBody>
          <a:bodyPr wrap="square" lIns="0" tIns="0" rIns="0" bIns="0" rtlCol="0"/>
          <a:lstStyle/>
          <a:p>
            <a:endParaRPr/>
          </a:p>
        </p:txBody>
      </p:sp>
      <p:sp>
        <p:nvSpPr>
          <p:cNvPr id="14" name="object 14"/>
          <p:cNvSpPr txBox="1"/>
          <p:nvPr/>
        </p:nvSpPr>
        <p:spPr>
          <a:xfrm>
            <a:off x="5294122" y="5299964"/>
            <a:ext cx="688975" cy="574040"/>
          </a:xfrm>
          <a:prstGeom prst="rect">
            <a:avLst/>
          </a:prstGeom>
        </p:spPr>
        <p:txBody>
          <a:bodyPr vert="horz" wrap="square" lIns="0" tIns="12700" rIns="0" bIns="0" rtlCol="0">
            <a:spAutoFit/>
          </a:bodyPr>
          <a:lstStyle/>
          <a:p>
            <a:pPr marL="171450" marR="5080" indent="-159385">
              <a:spcBef>
                <a:spcPts val="100"/>
              </a:spcBef>
            </a:pPr>
            <a:r>
              <a:rPr spc="-95" dirty="0">
                <a:solidFill>
                  <a:srgbClr val="FFFFFF"/>
                </a:solidFill>
                <a:latin typeface="Arial"/>
                <a:cs typeface="Arial"/>
              </a:rPr>
              <a:t>≥ </a:t>
            </a:r>
            <a:r>
              <a:rPr spc="-90" dirty="0">
                <a:solidFill>
                  <a:srgbClr val="FFFFFF"/>
                </a:solidFill>
                <a:latin typeface="Arial"/>
                <a:cs typeface="Arial"/>
              </a:rPr>
              <a:t>30</a:t>
            </a:r>
            <a:r>
              <a:rPr spc="-165" dirty="0">
                <a:solidFill>
                  <a:srgbClr val="FFFFFF"/>
                </a:solidFill>
                <a:latin typeface="Arial"/>
                <a:cs typeface="Arial"/>
              </a:rPr>
              <a:t> </a:t>
            </a:r>
            <a:r>
              <a:rPr spc="-120" dirty="0">
                <a:solidFill>
                  <a:srgbClr val="FFFFFF"/>
                </a:solidFill>
                <a:latin typeface="Arial"/>
                <a:cs typeface="Arial"/>
              </a:rPr>
              <a:t>kg  </a:t>
            </a:r>
            <a:r>
              <a:rPr spc="-225" dirty="0">
                <a:solidFill>
                  <a:srgbClr val="FFFFFF"/>
                </a:solidFill>
                <a:latin typeface="Arial"/>
                <a:cs typeface="Arial"/>
              </a:rPr>
              <a:t>TLD</a:t>
            </a:r>
            <a:endParaRPr>
              <a:latin typeface="Arial"/>
              <a:cs typeface="Arial"/>
            </a:endParaRPr>
          </a:p>
        </p:txBody>
      </p:sp>
      <p:sp>
        <p:nvSpPr>
          <p:cNvPr id="15" name="object 15"/>
          <p:cNvSpPr/>
          <p:nvPr/>
        </p:nvSpPr>
        <p:spPr>
          <a:xfrm>
            <a:off x="7311391" y="1686305"/>
            <a:ext cx="1926589" cy="848994"/>
          </a:xfrm>
          <a:custGeom>
            <a:avLst/>
            <a:gdLst/>
            <a:ahLst/>
            <a:cxnLst/>
            <a:rect l="l" t="t" r="r" b="b"/>
            <a:pathLst>
              <a:path w="1926590" h="848994">
                <a:moveTo>
                  <a:pt x="1784858" y="0"/>
                </a:moveTo>
                <a:lnTo>
                  <a:pt x="141477" y="0"/>
                </a:lnTo>
                <a:lnTo>
                  <a:pt x="96771" y="7215"/>
                </a:lnTo>
                <a:lnTo>
                  <a:pt x="57936" y="27306"/>
                </a:lnTo>
                <a:lnTo>
                  <a:pt x="27306" y="57936"/>
                </a:lnTo>
                <a:lnTo>
                  <a:pt x="7215" y="96771"/>
                </a:lnTo>
                <a:lnTo>
                  <a:pt x="0" y="141478"/>
                </a:lnTo>
                <a:lnTo>
                  <a:pt x="0" y="707390"/>
                </a:lnTo>
                <a:lnTo>
                  <a:pt x="7215" y="752096"/>
                </a:lnTo>
                <a:lnTo>
                  <a:pt x="27306" y="790931"/>
                </a:lnTo>
                <a:lnTo>
                  <a:pt x="57936" y="821561"/>
                </a:lnTo>
                <a:lnTo>
                  <a:pt x="96771" y="841652"/>
                </a:lnTo>
                <a:lnTo>
                  <a:pt x="141477" y="848868"/>
                </a:lnTo>
                <a:lnTo>
                  <a:pt x="1784858" y="848868"/>
                </a:lnTo>
                <a:lnTo>
                  <a:pt x="1829564" y="841652"/>
                </a:lnTo>
                <a:lnTo>
                  <a:pt x="1868399" y="821561"/>
                </a:lnTo>
                <a:lnTo>
                  <a:pt x="1899029" y="790931"/>
                </a:lnTo>
                <a:lnTo>
                  <a:pt x="1919120" y="752096"/>
                </a:lnTo>
                <a:lnTo>
                  <a:pt x="1926336" y="707390"/>
                </a:lnTo>
                <a:lnTo>
                  <a:pt x="1926336" y="141478"/>
                </a:lnTo>
                <a:lnTo>
                  <a:pt x="1919120" y="96771"/>
                </a:lnTo>
                <a:lnTo>
                  <a:pt x="1899029" y="57936"/>
                </a:lnTo>
                <a:lnTo>
                  <a:pt x="1868399" y="27306"/>
                </a:lnTo>
                <a:lnTo>
                  <a:pt x="1829564" y="7215"/>
                </a:lnTo>
                <a:lnTo>
                  <a:pt x="1784858" y="0"/>
                </a:lnTo>
                <a:close/>
              </a:path>
            </a:pathLst>
          </a:custGeom>
          <a:solidFill>
            <a:schemeClr val="accent4"/>
          </a:solidFill>
        </p:spPr>
        <p:txBody>
          <a:bodyPr wrap="square" lIns="0" tIns="0" rIns="0" bIns="0" rtlCol="0"/>
          <a:lstStyle/>
          <a:p>
            <a:endParaRPr/>
          </a:p>
        </p:txBody>
      </p:sp>
      <p:sp>
        <p:nvSpPr>
          <p:cNvPr id="16" name="object 16"/>
          <p:cNvSpPr/>
          <p:nvPr/>
        </p:nvSpPr>
        <p:spPr>
          <a:xfrm>
            <a:off x="7311391" y="1686305"/>
            <a:ext cx="1926589" cy="848994"/>
          </a:xfrm>
          <a:custGeom>
            <a:avLst/>
            <a:gdLst/>
            <a:ahLst/>
            <a:cxnLst/>
            <a:rect l="l" t="t" r="r" b="b"/>
            <a:pathLst>
              <a:path w="1926590" h="848994">
                <a:moveTo>
                  <a:pt x="0" y="141478"/>
                </a:moveTo>
                <a:lnTo>
                  <a:pt x="7215" y="96771"/>
                </a:lnTo>
                <a:lnTo>
                  <a:pt x="27306" y="57936"/>
                </a:lnTo>
                <a:lnTo>
                  <a:pt x="57936" y="27306"/>
                </a:lnTo>
                <a:lnTo>
                  <a:pt x="96771" y="7215"/>
                </a:lnTo>
                <a:lnTo>
                  <a:pt x="141477" y="0"/>
                </a:lnTo>
                <a:lnTo>
                  <a:pt x="1784858" y="0"/>
                </a:lnTo>
                <a:lnTo>
                  <a:pt x="1829564" y="7215"/>
                </a:lnTo>
                <a:lnTo>
                  <a:pt x="1868399" y="27306"/>
                </a:lnTo>
                <a:lnTo>
                  <a:pt x="1899029" y="57936"/>
                </a:lnTo>
                <a:lnTo>
                  <a:pt x="1919120" y="96771"/>
                </a:lnTo>
                <a:lnTo>
                  <a:pt x="1926336" y="141478"/>
                </a:lnTo>
                <a:lnTo>
                  <a:pt x="1926336" y="707390"/>
                </a:lnTo>
                <a:lnTo>
                  <a:pt x="1919120" y="752096"/>
                </a:lnTo>
                <a:lnTo>
                  <a:pt x="1899029" y="790931"/>
                </a:lnTo>
                <a:lnTo>
                  <a:pt x="1868399" y="821561"/>
                </a:lnTo>
                <a:lnTo>
                  <a:pt x="1829564" y="841652"/>
                </a:lnTo>
                <a:lnTo>
                  <a:pt x="1784858" y="848868"/>
                </a:lnTo>
                <a:lnTo>
                  <a:pt x="141477" y="848868"/>
                </a:lnTo>
                <a:lnTo>
                  <a:pt x="96771" y="841652"/>
                </a:lnTo>
                <a:lnTo>
                  <a:pt x="57936" y="821561"/>
                </a:lnTo>
                <a:lnTo>
                  <a:pt x="27306" y="790931"/>
                </a:lnTo>
                <a:lnTo>
                  <a:pt x="7215" y="752096"/>
                </a:lnTo>
                <a:lnTo>
                  <a:pt x="0" y="707390"/>
                </a:lnTo>
                <a:lnTo>
                  <a:pt x="0" y="141478"/>
                </a:lnTo>
                <a:close/>
              </a:path>
            </a:pathLst>
          </a:custGeom>
          <a:ln w="25908">
            <a:solidFill>
              <a:srgbClr val="385D89"/>
            </a:solidFill>
          </a:ln>
        </p:spPr>
        <p:txBody>
          <a:bodyPr wrap="square" lIns="0" tIns="0" rIns="0" bIns="0" rtlCol="0"/>
          <a:lstStyle/>
          <a:p>
            <a:endParaRPr/>
          </a:p>
        </p:txBody>
      </p:sp>
      <p:sp>
        <p:nvSpPr>
          <p:cNvPr id="17" name="object 17"/>
          <p:cNvSpPr txBox="1"/>
          <p:nvPr/>
        </p:nvSpPr>
        <p:spPr>
          <a:xfrm>
            <a:off x="7449058" y="1872234"/>
            <a:ext cx="1650364" cy="452755"/>
          </a:xfrm>
          <a:prstGeom prst="rect">
            <a:avLst/>
          </a:prstGeom>
        </p:spPr>
        <p:txBody>
          <a:bodyPr vert="horz" wrap="square" lIns="0" tIns="13335" rIns="0" bIns="0" rtlCol="0">
            <a:spAutoFit/>
          </a:bodyPr>
          <a:lstStyle/>
          <a:p>
            <a:pPr marL="12700" marR="5080" indent="618490">
              <a:spcBef>
                <a:spcPts val="105"/>
              </a:spcBef>
            </a:pPr>
            <a:r>
              <a:rPr lang="es-ES_tradnl" sz="1400" spc="-100" dirty="0">
                <a:latin typeface="Arial"/>
                <a:cs typeface="Arial"/>
              </a:rPr>
              <a:t>LPV/r  </a:t>
            </a:r>
            <a:r>
              <a:rPr lang="es-ES_tradnl" sz="1400" spc="-180" dirty="0">
                <a:latin typeface="Arial"/>
                <a:cs typeface="Arial"/>
              </a:rPr>
              <a:t>jarabe</a:t>
            </a:r>
            <a:r>
              <a:rPr lang="es-ES_tradnl" sz="1400" spc="30" dirty="0">
                <a:latin typeface="Arial"/>
                <a:cs typeface="Arial"/>
              </a:rPr>
              <a:t>/</a:t>
            </a:r>
            <a:r>
              <a:rPr lang="es-ES_tradnl" sz="1400" spc="60" dirty="0">
                <a:latin typeface="Arial"/>
                <a:cs typeface="Arial"/>
              </a:rPr>
              <a:t>p</a:t>
            </a:r>
            <a:r>
              <a:rPr lang="es-ES_tradnl" sz="1400" spc="-30" dirty="0">
                <a:latin typeface="Arial"/>
                <a:cs typeface="Arial"/>
              </a:rPr>
              <a:t>ell</a:t>
            </a:r>
            <a:r>
              <a:rPr lang="es-ES_tradnl" sz="1400" spc="-70" dirty="0">
                <a:latin typeface="Arial"/>
                <a:cs typeface="Arial"/>
              </a:rPr>
              <a:t>e</a:t>
            </a:r>
            <a:r>
              <a:rPr lang="es-ES_tradnl" sz="1400" spc="30" dirty="0">
                <a:latin typeface="Arial"/>
                <a:cs typeface="Arial"/>
              </a:rPr>
              <a:t>ts</a:t>
            </a:r>
            <a:r>
              <a:rPr lang="es-ES_tradnl" sz="1400" spc="-10" dirty="0">
                <a:latin typeface="Arial"/>
                <a:cs typeface="Arial"/>
              </a:rPr>
              <a:t>/</a:t>
            </a:r>
            <a:r>
              <a:rPr lang="es-ES_tradnl" sz="1400" spc="-60" dirty="0">
                <a:latin typeface="Arial"/>
                <a:cs typeface="Arial"/>
              </a:rPr>
              <a:t>gránulos</a:t>
            </a:r>
            <a:endParaRPr lang="es-ES_tradnl" sz="1400" dirty="0">
              <a:latin typeface="Arial"/>
              <a:cs typeface="Arial"/>
            </a:endParaRPr>
          </a:p>
        </p:txBody>
      </p:sp>
      <p:sp>
        <p:nvSpPr>
          <p:cNvPr id="18" name="object 18"/>
          <p:cNvSpPr/>
          <p:nvPr/>
        </p:nvSpPr>
        <p:spPr>
          <a:xfrm>
            <a:off x="7311391" y="2696718"/>
            <a:ext cx="1926589" cy="847725"/>
          </a:xfrm>
          <a:custGeom>
            <a:avLst/>
            <a:gdLst/>
            <a:ahLst/>
            <a:cxnLst/>
            <a:rect l="l" t="t" r="r" b="b"/>
            <a:pathLst>
              <a:path w="1926590" h="847725">
                <a:moveTo>
                  <a:pt x="1785112" y="0"/>
                </a:moveTo>
                <a:lnTo>
                  <a:pt x="141224" y="0"/>
                </a:lnTo>
                <a:lnTo>
                  <a:pt x="96593" y="7201"/>
                </a:lnTo>
                <a:lnTo>
                  <a:pt x="57826" y="27253"/>
                </a:lnTo>
                <a:lnTo>
                  <a:pt x="27253" y="57826"/>
                </a:lnTo>
                <a:lnTo>
                  <a:pt x="7201" y="96593"/>
                </a:lnTo>
                <a:lnTo>
                  <a:pt x="0" y="141224"/>
                </a:lnTo>
                <a:lnTo>
                  <a:pt x="0" y="706120"/>
                </a:lnTo>
                <a:lnTo>
                  <a:pt x="7201" y="750750"/>
                </a:lnTo>
                <a:lnTo>
                  <a:pt x="27253" y="789517"/>
                </a:lnTo>
                <a:lnTo>
                  <a:pt x="57826" y="820090"/>
                </a:lnTo>
                <a:lnTo>
                  <a:pt x="96593" y="840142"/>
                </a:lnTo>
                <a:lnTo>
                  <a:pt x="141224" y="847344"/>
                </a:lnTo>
                <a:lnTo>
                  <a:pt x="1785112" y="847344"/>
                </a:lnTo>
                <a:lnTo>
                  <a:pt x="1829742" y="840142"/>
                </a:lnTo>
                <a:lnTo>
                  <a:pt x="1868509" y="820090"/>
                </a:lnTo>
                <a:lnTo>
                  <a:pt x="1899082" y="789517"/>
                </a:lnTo>
                <a:lnTo>
                  <a:pt x="1919134" y="750750"/>
                </a:lnTo>
                <a:lnTo>
                  <a:pt x="1926336" y="706120"/>
                </a:lnTo>
                <a:lnTo>
                  <a:pt x="1926336" y="141224"/>
                </a:lnTo>
                <a:lnTo>
                  <a:pt x="1919134" y="96593"/>
                </a:lnTo>
                <a:lnTo>
                  <a:pt x="1899082" y="57826"/>
                </a:lnTo>
                <a:lnTo>
                  <a:pt x="1868509" y="27253"/>
                </a:lnTo>
                <a:lnTo>
                  <a:pt x="1829742" y="7201"/>
                </a:lnTo>
                <a:lnTo>
                  <a:pt x="1785112" y="0"/>
                </a:lnTo>
                <a:close/>
              </a:path>
            </a:pathLst>
          </a:custGeom>
          <a:solidFill>
            <a:srgbClr val="4F81BC"/>
          </a:solidFill>
        </p:spPr>
        <p:txBody>
          <a:bodyPr wrap="square" lIns="0" tIns="0" rIns="0" bIns="0" rtlCol="0"/>
          <a:lstStyle/>
          <a:p>
            <a:endParaRPr/>
          </a:p>
        </p:txBody>
      </p:sp>
      <p:sp>
        <p:nvSpPr>
          <p:cNvPr id="19" name="object 19"/>
          <p:cNvSpPr/>
          <p:nvPr/>
        </p:nvSpPr>
        <p:spPr>
          <a:xfrm>
            <a:off x="7311391" y="2696718"/>
            <a:ext cx="1926589" cy="847725"/>
          </a:xfrm>
          <a:custGeom>
            <a:avLst/>
            <a:gdLst/>
            <a:ahLst/>
            <a:cxnLst/>
            <a:rect l="l" t="t" r="r" b="b"/>
            <a:pathLst>
              <a:path w="1926590" h="847725">
                <a:moveTo>
                  <a:pt x="0" y="141224"/>
                </a:moveTo>
                <a:lnTo>
                  <a:pt x="7201" y="96593"/>
                </a:lnTo>
                <a:lnTo>
                  <a:pt x="27253" y="57826"/>
                </a:lnTo>
                <a:lnTo>
                  <a:pt x="57826" y="27253"/>
                </a:lnTo>
                <a:lnTo>
                  <a:pt x="96593" y="7201"/>
                </a:lnTo>
                <a:lnTo>
                  <a:pt x="141224" y="0"/>
                </a:lnTo>
                <a:lnTo>
                  <a:pt x="1785112" y="0"/>
                </a:lnTo>
                <a:lnTo>
                  <a:pt x="1829742" y="7201"/>
                </a:lnTo>
                <a:lnTo>
                  <a:pt x="1868509" y="27253"/>
                </a:lnTo>
                <a:lnTo>
                  <a:pt x="1899082" y="57826"/>
                </a:lnTo>
                <a:lnTo>
                  <a:pt x="1919134" y="96593"/>
                </a:lnTo>
                <a:lnTo>
                  <a:pt x="1926336" y="141224"/>
                </a:lnTo>
                <a:lnTo>
                  <a:pt x="1926336" y="706120"/>
                </a:lnTo>
                <a:lnTo>
                  <a:pt x="1919134" y="750750"/>
                </a:lnTo>
                <a:lnTo>
                  <a:pt x="1899082" y="789517"/>
                </a:lnTo>
                <a:lnTo>
                  <a:pt x="1868509" y="820090"/>
                </a:lnTo>
                <a:lnTo>
                  <a:pt x="1829742" y="840142"/>
                </a:lnTo>
                <a:lnTo>
                  <a:pt x="1785112" y="847344"/>
                </a:lnTo>
                <a:lnTo>
                  <a:pt x="141224" y="847344"/>
                </a:lnTo>
                <a:lnTo>
                  <a:pt x="96593" y="840142"/>
                </a:lnTo>
                <a:lnTo>
                  <a:pt x="57826" y="820090"/>
                </a:lnTo>
                <a:lnTo>
                  <a:pt x="27253" y="789517"/>
                </a:lnTo>
                <a:lnTo>
                  <a:pt x="7201" y="750750"/>
                </a:lnTo>
                <a:lnTo>
                  <a:pt x="0" y="706120"/>
                </a:lnTo>
                <a:lnTo>
                  <a:pt x="0" y="141224"/>
                </a:lnTo>
                <a:close/>
              </a:path>
            </a:pathLst>
          </a:custGeom>
          <a:solidFill>
            <a:schemeClr val="accent4"/>
          </a:solidFill>
          <a:ln w="25907">
            <a:solidFill>
              <a:srgbClr val="385D89"/>
            </a:solidFill>
          </a:ln>
        </p:spPr>
        <p:txBody>
          <a:bodyPr wrap="square" lIns="0" tIns="0" rIns="0" bIns="0" rtlCol="0"/>
          <a:lstStyle/>
          <a:p>
            <a:endParaRPr/>
          </a:p>
        </p:txBody>
      </p:sp>
      <p:sp>
        <p:nvSpPr>
          <p:cNvPr id="20" name="object 20"/>
          <p:cNvSpPr txBox="1"/>
          <p:nvPr/>
        </p:nvSpPr>
        <p:spPr>
          <a:xfrm>
            <a:off x="7560309" y="2881630"/>
            <a:ext cx="1428750" cy="444352"/>
          </a:xfrm>
          <a:prstGeom prst="rect">
            <a:avLst/>
          </a:prstGeom>
        </p:spPr>
        <p:txBody>
          <a:bodyPr vert="horz" wrap="square" lIns="0" tIns="13335" rIns="0" bIns="0" rtlCol="0">
            <a:spAutoFit/>
          </a:bodyPr>
          <a:lstStyle/>
          <a:p>
            <a:pPr algn="ctr">
              <a:spcBef>
                <a:spcPts val="105"/>
              </a:spcBef>
            </a:pPr>
            <a:r>
              <a:rPr sz="1400" spc="-95" dirty="0">
                <a:latin typeface="Arial"/>
                <a:cs typeface="Arial"/>
              </a:rPr>
              <a:t>LPV/r</a:t>
            </a:r>
            <a:r>
              <a:rPr sz="1400" spc="-110" dirty="0">
                <a:latin typeface="Arial"/>
                <a:cs typeface="Arial"/>
              </a:rPr>
              <a:t> </a:t>
            </a:r>
            <a:r>
              <a:rPr sz="1400" spc="-55" dirty="0">
                <a:latin typeface="Arial"/>
                <a:cs typeface="Arial"/>
              </a:rPr>
              <a:t>100mg/25mg</a:t>
            </a:r>
            <a:endParaRPr sz="1400" dirty="0">
              <a:latin typeface="Arial"/>
              <a:cs typeface="Arial"/>
            </a:endParaRPr>
          </a:p>
          <a:p>
            <a:pPr algn="ctr">
              <a:lnSpc>
                <a:spcPct val="100000"/>
              </a:lnSpc>
            </a:pPr>
            <a:r>
              <a:rPr lang="en-US" sz="1400" spc="-35" dirty="0" err="1">
                <a:latin typeface="Arial"/>
                <a:cs typeface="Arial"/>
              </a:rPr>
              <a:t>tabletas</a:t>
            </a:r>
            <a:endParaRPr sz="1400" dirty="0">
              <a:latin typeface="Arial"/>
              <a:cs typeface="Arial"/>
            </a:endParaRPr>
          </a:p>
        </p:txBody>
      </p:sp>
      <p:sp>
        <p:nvSpPr>
          <p:cNvPr id="21" name="object 21"/>
          <p:cNvSpPr/>
          <p:nvPr/>
        </p:nvSpPr>
        <p:spPr>
          <a:xfrm>
            <a:off x="4097654" y="2515362"/>
            <a:ext cx="566420" cy="1492885"/>
          </a:xfrm>
          <a:custGeom>
            <a:avLst/>
            <a:gdLst/>
            <a:ahLst/>
            <a:cxnLst/>
            <a:rect l="l" t="t" r="r" b="b"/>
            <a:pathLst>
              <a:path w="566419" h="1492885">
                <a:moveTo>
                  <a:pt x="494700" y="101131"/>
                </a:moveTo>
                <a:lnTo>
                  <a:pt x="0" y="1479423"/>
                </a:lnTo>
                <a:lnTo>
                  <a:pt x="35813" y="1492377"/>
                </a:lnTo>
                <a:lnTo>
                  <a:pt x="530657" y="114037"/>
                </a:lnTo>
                <a:lnTo>
                  <a:pt x="494700" y="101131"/>
                </a:lnTo>
                <a:close/>
              </a:path>
              <a:path w="566419" h="1492885">
                <a:moveTo>
                  <a:pt x="561215" y="83185"/>
                </a:moveTo>
                <a:lnTo>
                  <a:pt x="501142" y="83185"/>
                </a:lnTo>
                <a:lnTo>
                  <a:pt x="537082" y="96138"/>
                </a:lnTo>
                <a:lnTo>
                  <a:pt x="530657" y="114037"/>
                </a:lnTo>
                <a:lnTo>
                  <a:pt x="566419" y="126873"/>
                </a:lnTo>
                <a:lnTo>
                  <a:pt x="561215" y="83185"/>
                </a:lnTo>
                <a:close/>
              </a:path>
              <a:path w="566419" h="1492885">
                <a:moveTo>
                  <a:pt x="501142" y="83185"/>
                </a:moveTo>
                <a:lnTo>
                  <a:pt x="494700" y="101131"/>
                </a:lnTo>
                <a:lnTo>
                  <a:pt x="530657" y="114037"/>
                </a:lnTo>
                <a:lnTo>
                  <a:pt x="537082" y="96138"/>
                </a:lnTo>
                <a:lnTo>
                  <a:pt x="501142" y="83185"/>
                </a:lnTo>
                <a:close/>
              </a:path>
              <a:path w="566419" h="1492885">
                <a:moveTo>
                  <a:pt x="551307" y="0"/>
                </a:moveTo>
                <a:lnTo>
                  <a:pt x="458850" y="88264"/>
                </a:lnTo>
                <a:lnTo>
                  <a:pt x="494700" y="101131"/>
                </a:lnTo>
                <a:lnTo>
                  <a:pt x="501142" y="83185"/>
                </a:lnTo>
                <a:lnTo>
                  <a:pt x="561215" y="83185"/>
                </a:lnTo>
                <a:lnTo>
                  <a:pt x="551307" y="0"/>
                </a:lnTo>
                <a:close/>
              </a:path>
            </a:pathLst>
          </a:custGeom>
          <a:solidFill>
            <a:srgbClr val="497DBA"/>
          </a:solidFill>
        </p:spPr>
        <p:txBody>
          <a:bodyPr wrap="square" lIns="0" tIns="0" rIns="0" bIns="0" rtlCol="0"/>
          <a:lstStyle/>
          <a:p>
            <a:endParaRPr/>
          </a:p>
        </p:txBody>
      </p:sp>
      <p:sp>
        <p:nvSpPr>
          <p:cNvPr id="22" name="object 22"/>
          <p:cNvSpPr/>
          <p:nvPr/>
        </p:nvSpPr>
        <p:spPr>
          <a:xfrm>
            <a:off x="4115561" y="3944111"/>
            <a:ext cx="609600" cy="114300"/>
          </a:xfrm>
          <a:custGeom>
            <a:avLst/>
            <a:gdLst/>
            <a:ahLst/>
            <a:cxnLst/>
            <a:rect l="l" t="t" r="r" b="b"/>
            <a:pathLst>
              <a:path w="609600" h="114300">
                <a:moveTo>
                  <a:pt x="495300" y="0"/>
                </a:moveTo>
                <a:lnTo>
                  <a:pt x="495300" y="114300"/>
                </a:lnTo>
                <a:lnTo>
                  <a:pt x="571500" y="76200"/>
                </a:lnTo>
                <a:lnTo>
                  <a:pt x="514350" y="76200"/>
                </a:lnTo>
                <a:lnTo>
                  <a:pt x="514350" y="38100"/>
                </a:lnTo>
                <a:lnTo>
                  <a:pt x="571500" y="38100"/>
                </a:lnTo>
                <a:lnTo>
                  <a:pt x="495300" y="0"/>
                </a:lnTo>
                <a:close/>
              </a:path>
              <a:path w="609600" h="114300">
                <a:moveTo>
                  <a:pt x="495300" y="38100"/>
                </a:moveTo>
                <a:lnTo>
                  <a:pt x="0" y="38100"/>
                </a:lnTo>
                <a:lnTo>
                  <a:pt x="0" y="76200"/>
                </a:lnTo>
                <a:lnTo>
                  <a:pt x="495300" y="76200"/>
                </a:lnTo>
                <a:lnTo>
                  <a:pt x="495300" y="38100"/>
                </a:lnTo>
                <a:close/>
              </a:path>
              <a:path w="609600" h="114300">
                <a:moveTo>
                  <a:pt x="571500" y="38100"/>
                </a:moveTo>
                <a:lnTo>
                  <a:pt x="514350" y="38100"/>
                </a:lnTo>
                <a:lnTo>
                  <a:pt x="514350" y="76200"/>
                </a:lnTo>
                <a:lnTo>
                  <a:pt x="571500" y="76200"/>
                </a:lnTo>
                <a:lnTo>
                  <a:pt x="609600" y="57150"/>
                </a:lnTo>
                <a:lnTo>
                  <a:pt x="571500" y="38100"/>
                </a:lnTo>
                <a:close/>
              </a:path>
            </a:pathLst>
          </a:custGeom>
          <a:solidFill>
            <a:srgbClr val="497DBA"/>
          </a:solidFill>
        </p:spPr>
        <p:txBody>
          <a:bodyPr wrap="square" lIns="0" tIns="0" rIns="0" bIns="0" rtlCol="0"/>
          <a:lstStyle/>
          <a:p>
            <a:endParaRPr/>
          </a:p>
        </p:txBody>
      </p:sp>
      <p:sp>
        <p:nvSpPr>
          <p:cNvPr id="23" name="object 23"/>
          <p:cNvSpPr/>
          <p:nvPr/>
        </p:nvSpPr>
        <p:spPr>
          <a:xfrm>
            <a:off x="4097527" y="3995165"/>
            <a:ext cx="568960" cy="1568450"/>
          </a:xfrm>
          <a:custGeom>
            <a:avLst/>
            <a:gdLst/>
            <a:ahLst/>
            <a:cxnLst/>
            <a:rect l="l" t="t" r="r" b="b"/>
            <a:pathLst>
              <a:path w="568960" h="1568450">
                <a:moveTo>
                  <a:pt x="496501" y="1466195"/>
                </a:moveTo>
                <a:lnTo>
                  <a:pt x="460375" y="1478533"/>
                </a:lnTo>
                <a:lnTo>
                  <a:pt x="551434" y="1568195"/>
                </a:lnTo>
                <a:lnTo>
                  <a:pt x="562800" y="1484248"/>
                </a:lnTo>
                <a:lnTo>
                  <a:pt x="502666" y="1484248"/>
                </a:lnTo>
                <a:lnTo>
                  <a:pt x="496501" y="1466195"/>
                </a:lnTo>
                <a:close/>
              </a:path>
              <a:path w="568960" h="1568450">
                <a:moveTo>
                  <a:pt x="532568" y="1453876"/>
                </a:moveTo>
                <a:lnTo>
                  <a:pt x="496501" y="1466195"/>
                </a:lnTo>
                <a:lnTo>
                  <a:pt x="502666" y="1484248"/>
                </a:lnTo>
                <a:lnTo>
                  <a:pt x="538734" y="1471929"/>
                </a:lnTo>
                <a:lnTo>
                  <a:pt x="532568" y="1453876"/>
                </a:lnTo>
                <a:close/>
              </a:path>
              <a:path w="568960" h="1568450">
                <a:moveTo>
                  <a:pt x="568579" y="1441576"/>
                </a:moveTo>
                <a:lnTo>
                  <a:pt x="532568" y="1453876"/>
                </a:lnTo>
                <a:lnTo>
                  <a:pt x="538734" y="1471929"/>
                </a:lnTo>
                <a:lnTo>
                  <a:pt x="502666" y="1484248"/>
                </a:lnTo>
                <a:lnTo>
                  <a:pt x="562800" y="1484248"/>
                </a:lnTo>
                <a:lnTo>
                  <a:pt x="568579" y="1441576"/>
                </a:lnTo>
                <a:close/>
              </a:path>
              <a:path w="568960" h="1568450">
                <a:moveTo>
                  <a:pt x="36068" y="0"/>
                </a:moveTo>
                <a:lnTo>
                  <a:pt x="0" y="12191"/>
                </a:lnTo>
                <a:lnTo>
                  <a:pt x="496501" y="1466195"/>
                </a:lnTo>
                <a:lnTo>
                  <a:pt x="532568" y="1453876"/>
                </a:lnTo>
                <a:lnTo>
                  <a:pt x="36068" y="0"/>
                </a:lnTo>
                <a:close/>
              </a:path>
            </a:pathLst>
          </a:custGeom>
          <a:solidFill>
            <a:srgbClr val="497DBA"/>
          </a:solidFill>
        </p:spPr>
        <p:txBody>
          <a:bodyPr wrap="square" lIns="0" tIns="0" rIns="0" bIns="0" rtlCol="0"/>
          <a:lstStyle/>
          <a:p>
            <a:endParaRPr/>
          </a:p>
        </p:txBody>
      </p:sp>
      <p:sp>
        <p:nvSpPr>
          <p:cNvPr id="24" name="object 24"/>
          <p:cNvSpPr/>
          <p:nvPr/>
        </p:nvSpPr>
        <p:spPr>
          <a:xfrm>
            <a:off x="6543547" y="1905762"/>
            <a:ext cx="768350" cy="511809"/>
          </a:xfrm>
          <a:custGeom>
            <a:avLst/>
            <a:gdLst/>
            <a:ahLst/>
            <a:cxnLst/>
            <a:rect l="l" t="t" r="r" b="b"/>
            <a:pathLst>
              <a:path w="768350" h="511810">
                <a:moveTo>
                  <a:pt x="661781" y="46585"/>
                </a:moveTo>
                <a:lnTo>
                  <a:pt x="0" y="479298"/>
                </a:lnTo>
                <a:lnTo>
                  <a:pt x="20827" y="511301"/>
                </a:lnTo>
                <a:lnTo>
                  <a:pt x="682647" y="78521"/>
                </a:lnTo>
                <a:lnTo>
                  <a:pt x="661781" y="46585"/>
                </a:lnTo>
                <a:close/>
              </a:path>
              <a:path w="768350" h="511810">
                <a:moveTo>
                  <a:pt x="746724" y="36195"/>
                </a:moveTo>
                <a:lnTo>
                  <a:pt x="677672" y="36195"/>
                </a:lnTo>
                <a:lnTo>
                  <a:pt x="698626" y="68072"/>
                </a:lnTo>
                <a:lnTo>
                  <a:pt x="682647" y="78521"/>
                </a:lnTo>
                <a:lnTo>
                  <a:pt x="703452" y="110362"/>
                </a:lnTo>
                <a:lnTo>
                  <a:pt x="746724" y="36195"/>
                </a:lnTo>
                <a:close/>
              </a:path>
              <a:path w="768350" h="511810">
                <a:moveTo>
                  <a:pt x="677672" y="36195"/>
                </a:moveTo>
                <a:lnTo>
                  <a:pt x="661781" y="46585"/>
                </a:lnTo>
                <a:lnTo>
                  <a:pt x="682647" y="78521"/>
                </a:lnTo>
                <a:lnTo>
                  <a:pt x="698626" y="68072"/>
                </a:lnTo>
                <a:lnTo>
                  <a:pt x="677672" y="36195"/>
                </a:lnTo>
                <a:close/>
              </a:path>
              <a:path w="768350" h="511810">
                <a:moveTo>
                  <a:pt x="767841" y="0"/>
                </a:moveTo>
                <a:lnTo>
                  <a:pt x="640968" y="14732"/>
                </a:lnTo>
                <a:lnTo>
                  <a:pt x="661781" y="46585"/>
                </a:lnTo>
                <a:lnTo>
                  <a:pt x="677672" y="36195"/>
                </a:lnTo>
                <a:lnTo>
                  <a:pt x="746724" y="36195"/>
                </a:lnTo>
                <a:lnTo>
                  <a:pt x="767841" y="0"/>
                </a:lnTo>
                <a:close/>
              </a:path>
            </a:pathLst>
          </a:custGeom>
          <a:solidFill>
            <a:srgbClr val="497DBA"/>
          </a:solidFill>
        </p:spPr>
        <p:txBody>
          <a:bodyPr wrap="square" lIns="0" tIns="0" rIns="0" bIns="0" rtlCol="0"/>
          <a:lstStyle/>
          <a:p>
            <a:endParaRPr/>
          </a:p>
        </p:txBody>
      </p:sp>
      <p:sp>
        <p:nvSpPr>
          <p:cNvPr id="25" name="object 25"/>
          <p:cNvSpPr/>
          <p:nvPr/>
        </p:nvSpPr>
        <p:spPr>
          <a:xfrm>
            <a:off x="6539229" y="2311145"/>
            <a:ext cx="770890" cy="737870"/>
          </a:xfrm>
          <a:custGeom>
            <a:avLst/>
            <a:gdLst/>
            <a:ahLst/>
            <a:cxnLst/>
            <a:rect l="l" t="t" r="r" b="b"/>
            <a:pathLst>
              <a:path w="770889" h="737869">
                <a:moveTo>
                  <a:pt x="674849" y="672410"/>
                </a:moveTo>
                <a:lnTo>
                  <a:pt x="648589" y="699896"/>
                </a:lnTo>
                <a:lnTo>
                  <a:pt x="770636" y="737615"/>
                </a:lnTo>
                <a:lnTo>
                  <a:pt x="751941" y="685545"/>
                </a:lnTo>
                <a:lnTo>
                  <a:pt x="688594" y="685545"/>
                </a:lnTo>
                <a:lnTo>
                  <a:pt x="674849" y="672410"/>
                </a:lnTo>
                <a:close/>
              </a:path>
              <a:path w="770889" h="737869">
                <a:moveTo>
                  <a:pt x="701219" y="644809"/>
                </a:moveTo>
                <a:lnTo>
                  <a:pt x="674849" y="672410"/>
                </a:lnTo>
                <a:lnTo>
                  <a:pt x="688594" y="685545"/>
                </a:lnTo>
                <a:lnTo>
                  <a:pt x="715010" y="657987"/>
                </a:lnTo>
                <a:lnTo>
                  <a:pt x="701219" y="644809"/>
                </a:lnTo>
                <a:close/>
              </a:path>
              <a:path w="770889" h="737869">
                <a:moveTo>
                  <a:pt x="727456" y="617346"/>
                </a:moveTo>
                <a:lnTo>
                  <a:pt x="701219" y="644809"/>
                </a:lnTo>
                <a:lnTo>
                  <a:pt x="715010" y="657987"/>
                </a:lnTo>
                <a:lnTo>
                  <a:pt x="688594" y="685545"/>
                </a:lnTo>
                <a:lnTo>
                  <a:pt x="751941" y="685545"/>
                </a:lnTo>
                <a:lnTo>
                  <a:pt x="727456" y="617346"/>
                </a:lnTo>
                <a:close/>
              </a:path>
              <a:path w="770889" h="737869">
                <a:moveTo>
                  <a:pt x="26416" y="0"/>
                </a:moveTo>
                <a:lnTo>
                  <a:pt x="0" y="27431"/>
                </a:lnTo>
                <a:lnTo>
                  <a:pt x="674849" y="672410"/>
                </a:lnTo>
                <a:lnTo>
                  <a:pt x="701219" y="644809"/>
                </a:lnTo>
                <a:lnTo>
                  <a:pt x="26416" y="0"/>
                </a:lnTo>
                <a:close/>
              </a:path>
            </a:pathLst>
          </a:custGeom>
          <a:solidFill>
            <a:srgbClr val="497DBA"/>
          </a:solidFill>
        </p:spPr>
        <p:txBody>
          <a:bodyPr wrap="square" lIns="0" tIns="0" rIns="0" bIns="0" rtlCol="0"/>
          <a:lstStyle/>
          <a:p>
            <a:endParaRPr/>
          </a:p>
        </p:txBody>
      </p:sp>
      <p:sp>
        <p:nvSpPr>
          <p:cNvPr id="26" name="Title 1">
            <a:extLst>
              <a:ext uri="{FF2B5EF4-FFF2-40B4-BE49-F238E27FC236}">
                <a16:creationId xmlns:a16="http://schemas.microsoft.com/office/drawing/2014/main" id="{EEF5A0DF-0577-9443-A481-23B934096EBD}"/>
              </a:ext>
            </a:extLst>
          </p:cNvPr>
          <p:cNvSpPr txBox="1">
            <a:spLocks/>
          </p:cNvSpPr>
          <p:nvPr/>
        </p:nvSpPr>
        <p:spPr>
          <a:xfrm>
            <a:off x="641431" y="347863"/>
            <a:ext cx="10515600" cy="792343"/>
          </a:xfrm>
          <a:prstGeom prst="rect">
            <a:avLst/>
          </a:prstGeom>
        </p:spPr>
        <p:txBody>
          <a:bodyPr vert="horz" lIns="0" tIns="0" rIns="0" bIns="0" rtlCol="0" anchor="ctr">
            <a:normAutofit fontScale="97500"/>
          </a:bodyPr>
          <a:lstStyle>
            <a:lvl1pPr algn="l" defTabSz="914400" rtl="0" eaLnBrk="1" latinLnBrk="0" hangingPunct="1">
              <a:lnSpc>
                <a:spcPct val="90000"/>
              </a:lnSpc>
              <a:spcBef>
                <a:spcPct val="0"/>
              </a:spcBef>
              <a:buNone/>
              <a:defRPr sz="4400" b="0" i="0" kern="1200">
                <a:solidFill>
                  <a:schemeClr val="bg1"/>
                </a:solidFill>
                <a:latin typeface="Times New Roman"/>
                <a:ea typeface="+mj-ea"/>
                <a:cs typeface="Times New Roman"/>
              </a:defRPr>
            </a:lvl1pPr>
          </a:lstStyle>
          <a:p>
            <a:pPr algn="ctr"/>
            <a:r>
              <a:rPr lang="en-US" sz="3200" b="1" dirty="0" err="1">
                <a:solidFill>
                  <a:srgbClr val="0070C0"/>
                </a:solidFill>
                <a:latin typeface="+mn-lt"/>
              </a:rPr>
              <a:t>Ejemplo</a:t>
            </a:r>
            <a:r>
              <a:rPr lang="en-US" sz="3200" b="1" dirty="0">
                <a:solidFill>
                  <a:srgbClr val="0070C0"/>
                </a:solidFill>
                <a:latin typeface="+mn-lt"/>
              </a:rPr>
              <a:t> de </a:t>
            </a:r>
            <a:r>
              <a:rPr lang="en-US" sz="3200" b="1" dirty="0" err="1">
                <a:solidFill>
                  <a:srgbClr val="0070C0"/>
                </a:solidFill>
                <a:latin typeface="+mn-lt"/>
              </a:rPr>
              <a:t>transición</a:t>
            </a:r>
            <a:r>
              <a:rPr lang="en-US" sz="3200" b="1" dirty="0">
                <a:solidFill>
                  <a:srgbClr val="0070C0"/>
                </a:solidFill>
                <a:latin typeface="+mn-lt"/>
              </a:rPr>
              <a:t> a DTG </a:t>
            </a:r>
            <a:r>
              <a:rPr lang="en-US" sz="3200" b="1" dirty="0" err="1">
                <a:solidFill>
                  <a:srgbClr val="0070C0"/>
                </a:solidFill>
                <a:latin typeface="+mn-lt"/>
              </a:rPr>
              <a:t>en</a:t>
            </a:r>
            <a:r>
              <a:rPr lang="en-US" sz="3200" b="1" dirty="0">
                <a:solidFill>
                  <a:srgbClr val="0070C0"/>
                </a:solidFill>
                <a:latin typeface="+mn-lt"/>
              </a:rPr>
              <a:t> </a:t>
            </a:r>
            <a:r>
              <a:rPr lang="en-US" sz="3200" b="1" dirty="0" err="1">
                <a:solidFill>
                  <a:srgbClr val="0070C0"/>
                </a:solidFill>
                <a:latin typeface="+mn-lt"/>
              </a:rPr>
              <a:t>niños</a:t>
            </a:r>
            <a:endParaRPr lang="en-US" sz="3200" b="1" dirty="0">
              <a:solidFill>
                <a:srgbClr val="0070C0"/>
              </a:solidFill>
              <a:latin typeface="+mn-lt"/>
            </a:endParaRPr>
          </a:p>
        </p:txBody>
      </p:sp>
      <p:sp>
        <p:nvSpPr>
          <p:cNvPr id="27" name="Rectangle 26">
            <a:extLst>
              <a:ext uri="{FF2B5EF4-FFF2-40B4-BE49-F238E27FC236}">
                <a16:creationId xmlns:a16="http://schemas.microsoft.com/office/drawing/2014/main" id="{D88135D7-8614-0043-9ED2-3385CAF08526}"/>
              </a:ext>
            </a:extLst>
          </p:cNvPr>
          <p:cNvSpPr/>
          <p:nvPr/>
        </p:nvSpPr>
        <p:spPr>
          <a:xfrm>
            <a:off x="4502551" y="1294386"/>
            <a:ext cx="5056539" cy="52157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22F1-847E-4BA8-8477-8934001E3AC4}"/>
              </a:ext>
            </a:extLst>
          </p:cNvPr>
          <p:cNvSpPr>
            <a:spLocks noGrp="1"/>
          </p:cNvSpPr>
          <p:nvPr>
            <p:ph type="title"/>
          </p:nvPr>
        </p:nvSpPr>
        <p:spPr>
          <a:xfrm>
            <a:off x="838200" y="191506"/>
            <a:ext cx="10515600" cy="792343"/>
          </a:xfrm>
        </p:spPr>
        <p:txBody>
          <a:bodyPr>
            <a:normAutofit fontScale="90000"/>
          </a:bodyPr>
          <a:lstStyle/>
          <a:p>
            <a:pPr algn="ctr"/>
            <a:r>
              <a:rPr lang="es-ES_tradnl" sz="3200" b="1" dirty="0">
                <a:solidFill>
                  <a:srgbClr val="0070C0"/>
                </a:solidFill>
                <a:latin typeface="+mn-lt"/>
              </a:rPr>
              <a:t>Consideraciones para la transición a DTG (adultos y adolescentes)</a:t>
            </a:r>
          </a:p>
        </p:txBody>
      </p:sp>
      <p:graphicFrame>
        <p:nvGraphicFramePr>
          <p:cNvPr id="4" name="Table 3">
            <a:extLst>
              <a:ext uri="{FF2B5EF4-FFF2-40B4-BE49-F238E27FC236}">
                <a16:creationId xmlns:a16="http://schemas.microsoft.com/office/drawing/2014/main" id="{49188AEF-6D3F-5043-BADB-C73907F434A2}"/>
              </a:ext>
            </a:extLst>
          </p:cNvPr>
          <p:cNvGraphicFramePr>
            <a:graphicFrameLocks noGrp="1"/>
          </p:cNvGraphicFramePr>
          <p:nvPr/>
        </p:nvGraphicFramePr>
        <p:xfrm>
          <a:off x="313693" y="1379003"/>
          <a:ext cx="11716011" cy="4614825"/>
        </p:xfrm>
        <a:graphic>
          <a:graphicData uri="http://schemas.openxmlformats.org/drawingml/2006/table">
            <a:tbl>
              <a:tblPr firstRow="1" bandRow="1">
                <a:tableStyleId>{5C22544A-7EE6-4342-B048-85BDC9FD1C3A}</a:tableStyleId>
              </a:tblPr>
              <a:tblGrid>
                <a:gridCol w="3735793">
                  <a:extLst>
                    <a:ext uri="{9D8B030D-6E8A-4147-A177-3AD203B41FA5}">
                      <a16:colId xmlns:a16="http://schemas.microsoft.com/office/drawing/2014/main" val="3502984663"/>
                    </a:ext>
                  </a:extLst>
                </a:gridCol>
                <a:gridCol w="3301340">
                  <a:extLst>
                    <a:ext uri="{9D8B030D-6E8A-4147-A177-3AD203B41FA5}">
                      <a16:colId xmlns:a16="http://schemas.microsoft.com/office/drawing/2014/main" val="2615955465"/>
                    </a:ext>
                  </a:extLst>
                </a:gridCol>
                <a:gridCol w="4678878">
                  <a:extLst>
                    <a:ext uri="{9D8B030D-6E8A-4147-A177-3AD203B41FA5}">
                      <a16:colId xmlns:a16="http://schemas.microsoft.com/office/drawing/2014/main" val="618053383"/>
                    </a:ext>
                  </a:extLst>
                </a:gridCol>
              </a:tblGrid>
              <a:tr h="685221">
                <a:tc>
                  <a:txBody>
                    <a:bodyPr/>
                    <a:lstStyle/>
                    <a:p>
                      <a:r>
                        <a:rPr lang="es-ES_tradnl" noProof="0"/>
                        <a:t>contexto</a:t>
                      </a:r>
                    </a:p>
                  </a:txBody>
                  <a:tcPr/>
                </a:tc>
                <a:tc>
                  <a:txBody>
                    <a:bodyPr/>
                    <a:lstStyle/>
                    <a:p>
                      <a:r>
                        <a:rPr lang="es-ES_tradnl" noProof="0"/>
                        <a:t>Abordaje recomendado</a:t>
                      </a:r>
                    </a:p>
                  </a:txBody>
                  <a:tcPr/>
                </a:tc>
                <a:tc>
                  <a:txBody>
                    <a:bodyPr/>
                    <a:lstStyle/>
                    <a:p>
                      <a:r>
                        <a:rPr lang="es-ES_tradnl" noProof="0"/>
                        <a:t>consideraciones</a:t>
                      </a:r>
                    </a:p>
                  </a:txBody>
                  <a:tcPr/>
                </a:tc>
                <a:extLst>
                  <a:ext uri="{0D108BD9-81ED-4DB2-BD59-A6C34878D82A}">
                    <a16:rowId xmlns:a16="http://schemas.microsoft.com/office/drawing/2014/main" val="490817897"/>
                  </a:ext>
                </a:extLst>
              </a:tr>
              <a:tr h="685221">
                <a:tc>
                  <a:txBody>
                    <a:bodyPr/>
                    <a:lstStyle/>
                    <a:p>
                      <a:r>
                        <a:rPr lang="es-ES_tradnl" noProof="0" dirty="0">
                          <a:solidFill>
                            <a:srgbClr val="C00000"/>
                          </a:solidFill>
                        </a:rPr>
                        <a:t>Adultos y adolescentes</a:t>
                      </a:r>
                    </a:p>
                  </a:txBody>
                  <a:tcPr/>
                </a:tc>
                <a:tc>
                  <a:txBody>
                    <a:bodyPr/>
                    <a:lstStyle/>
                    <a:p>
                      <a:r>
                        <a:rPr lang="es-ES_tradnl" noProof="0" dirty="0">
                          <a:solidFill>
                            <a:srgbClr val="C00000"/>
                          </a:solidFill>
                        </a:rPr>
                        <a:t>Todos pueden iniciar TDF+3TC+DTG*</a:t>
                      </a:r>
                    </a:p>
                  </a:txBody>
                  <a:tcPr/>
                </a:tc>
                <a:tc>
                  <a:txBody>
                    <a:bodyPr/>
                    <a:lstStyle/>
                    <a:p>
                      <a:pPr marL="285750" indent="-285750">
                        <a:buFont typeface="Arial" panose="020B0604020202020204" pitchFamily="34" charset="0"/>
                        <a:buChar char="•"/>
                      </a:pPr>
                      <a:r>
                        <a:rPr lang="es-ES_tradnl" noProof="0" dirty="0">
                          <a:solidFill>
                            <a:schemeClr val="tx1"/>
                          </a:solidFill>
                        </a:rPr>
                        <a:t>Riesgo potencial de DTN</a:t>
                      </a:r>
                    </a:p>
                    <a:p>
                      <a:pPr marL="285750" indent="-285750">
                        <a:buFont typeface="Arial" panose="020B0604020202020204" pitchFamily="34" charset="0"/>
                        <a:buChar char="•"/>
                      </a:pPr>
                      <a:r>
                        <a:rPr lang="es-ES_tradnl" noProof="0" dirty="0">
                          <a:solidFill>
                            <a:schemeClr val="tx1"/>
                          </a:solidFill>
                        </a:rPr>
                        <a:t>Mujeres que no usan anticonceptivos y que quieren embarazarse pueden usar DTG o alternativo basado en decisión informada</a:t>
                      </a:r>
                    </a:p>
                  </a:txBody>
                  <a:tcPr/>
                </a:tc>
                <a:extLst>
                  <a:ext uri="{0D108BD9-81ED-4DB2-BD59-A6C34878D82A}">
                    <a16:rowId xmlns:a16="http://schemas.microsoft.com/office/drawing/2014/main" val="3286864636"/>
                  </a:ext>
                </a:extLst>
              </a:tr>
              <a:tr h="685221">
                <a:tc>
                  <a:txBody>
                    <a:bodyPr/>
                    <a:lstStyle/>
                    <a:p>
                      <a:r>
                        <a:rPr lang="es-ES_tradnl" noProof="0" dirty="0">
                          <a:solidFill>
                            <a:schemeClr val="tx1"/>
                          </a:solidFill>
                        </a:rPr>
                        <a:t>Embarazadas y durante lactancia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solidFill>
                            <a:schemeClr val="tx1"/>
                          </a:solidFill>
                        </a:rPr>
                        <a:t>Iniciar TDF+3TC+DTG</a:t>
                      </a:r>
                    </a:p>
                    <a:p>
                      <a:endParaRPr lang="es-ES_tradnl" noProof="0" dirty="0">
                        <a:solidFill>
                          <a:schemeClr val="tx1"/>
                        </a:solidFill>
                      </a:endParaRPr>
                    </a:p>
                  </a:txBody>
                  <a:tcPr/>
                </a:tc>
                <a:tc>
                  <a:txBody>
                    <a:bodyPr/>
                    <a:lstStyle/>
                    <a:p>
                      <a:pPr marL="285750" indent="-285750">
                        <a:buFont typeface="Arial" panose="020B0604020202020204" pitchFamily="34" charset="0"/>
                        <a:buChar char="•"/>
                      </a:pPr>
                      <a:r>
                        <a:rPr lang="es-ES_tradnl" noProof="0" dirty="0">
                          <a:solidFill>
                            <a:srgbClr val="C00000"/>
                          </a:solidFill>
                        </a:rPr>
                        <a:t>Considerar alternativa a DTG durante el primer trimestre del embarazo</a:t>
                      </a:r>
                    </a:p>
                  </a:txBody>
                  <a:tcPr/>
                </a:tc>
                <a:extLst>
                  <a:ext uri="{0D108BD9-81ED-4DB2-BD59-A6C34878D82A}">
                    <a16:rowId xmlns:a16="http://schemas.microsoft.com/office/drawing/2014/main" val="2298797577"/>
                  </a:ext>
                </a:extLst>
              </a:tr>
              <a:tr h="685221">
                <a:tc>
                  <a:txBody>
                    <a:bodyPr/>
                    <a:lstStyle/>
                    <a:p>
                      <a:r>
                        <a:rPr lang="es-ES_tradnl" noProof="0" dirty="0" err="1">
                          <a:solidFill>
                            <a:schemeClr val="tx1"/>
                          </a:solidFill>
                        </a:rPr>
                        <a:t>Coinfección</a:t>
                      </a:r>
                      <a:r>
                        <a:rPr lang="es-ES_tradnl" noProof="0" dirty="0">
                          <a:solidFill>
                            <a:schemeClr val="tx1"/>
                          </a:solidFill>
                        </a:rPr>
                        <a:t> TB-VIH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solidFill>
                            <a:schemeClr val="tx1"/>
                          </a:solidFill>
                        </a:rPr>
                        <a:t>Iniciar TDF+3TC+DTG</a:t>
                      </a:r>
                    </a:p>
                  </a:txBody>
                  <a:tcPr/>
                </a:tc>
                <a:tc>
                  <a:txBody>
                    <a:bodyPr/>
                    <a:lstStyle/>
                    <a:p>
                      <a:pPr marL="285750" indent="-285750">
                        <a:buFont typeface="Arial" panose="020B0604020202020204" pitchFamily="34" charset="0"/>
                        <a:buChar char="•"/>
                      </a:pPr>
                      <a:r>
                        <a:rPr lang="es-ES_tradnl" noProof="0" dirty="0">
                          <a:solidFill>
                            <a:schemeClr val="tx1"/>
                          </a:solidFill>
                        </a:rPr>
                        <a:t>DTG 50mg dos veces al día con </a:t>
                      </a:r>
                      <a:r>
                        <a:rPr lang="es-ES_tradnl" noProof="0" dirty="0" err="1">
                          <a:solidFill>
                            <a:schemeClr val="tx1"/>
                          </a:solidFill>
                        </a:rPr>
                        <a:t>rifampicina</a:t>
                      </a:r>
                      <a:endParaRPr lang="es-ES_tradnl" noProof="0" dirty="0">
                        <a:solidFill>
                          <a:schemeClr val="tx1"/>
                        </a:solidFill>
                      </a:endParaRPr>
                    </a:p>
                  </a:txBody>
                  <a:tcPr/>
                </a:tc>
                <a:extLst>
                  <a:ext uri="{0D108BD9-81ED-4DB2-BD59-A6C34878D82A}">
                    <a16:rowId xmlns:a16="http://schemas.microsoft.com/office/drawing/2014/main" val="3995615027"/>
                  </a:ext>
                </a:extLst>
              </a:tr>
              <a:tr h="685221">
                <a:tc>
                  <a:txBody>
                    <a:bodyPr/>
                    <a:lstStyle/>
                    <a:p>
                      <a:r>
                        <a:rPr lang="es-ES_tradnl" noProof="0" dirty="0">
                          <a:solidFill>
                            <a:schemeClr val="tx1"/>
                          </a:solidFill>
                        </a:rPr>
                        <a:t>Reinicios después de interrupción de esquema de primera con EFV/NVP</a:t>
                      </a:r>
                    </a:p>
                  </a:txBody>
                  <a:tcPr/>
                </a:tc>
                <a:tc>
                  <a:txBody>
                    <a:bodyPr/>
                    <a:lstStyle/>
                    <a:p>
                      <a:r>
                        <a:rPr lang="es-ES_tradnl" noProof="0" dirty="0">
                          <a:solidFill>
                            <a:schemeClr val="tx1"/>
                          </a:solidFill>
                        </a:rPr>
                        <a:t>Iniciar esquema con DTG y dupla </a:t>
                      </a:r>
                      <a:r>
                        <a:rPr lang="es-ES_tradnl" noProof="0" dirty="0" err="1">
                          <a:solidFill>
                            <a:schemeClr val="tx1"/>
                          </a:solidFill>
                        </a:rPr>
                        <a:t>nuoclesídica</a:t>
                      </a:r>
                      <a:r>
                        <a:rPr lang="es-ES_tradnl" noProof="0" dirty="0">
                          <a:solidFill>
                            <a:schemeClr val="tx1"/>
                          </a:solidFill>
                        </a:rPr>
                        <a:t> optimizada</a:t>
                      </a:r>
                    </a:p>
                  </a:txBody>
                  <a:tcPr/>
                </a:tc>
                <a:tc>
                  <a:txBody>
                    <a:bodyPr/>
                    <a:lstStyle/>
                    <a:p>
                      <a:pPr marL="285750" indent="-285750">
                        <a:buFont typeface="Arial" panose="020B0604020202020204" pitchFamily="34" charset="0"/>
                        <a:buChar char="•"/>
                      </a:pPr>
                      <a:r>
                        <a:rPr lang="es-ES_tradnl" noProof="0" dirty="0">
                          <a:solidFill>
                            <a:schemeClr val="tx1"/>
                          </a:solidFill>
                        </a:rPr>
                        <a:t>Riesgo elevado de resistencia a INNTR después de una interrupción</a:t>
                      </a:r>
                    </a:p>
                  </a:txBody>
                  <a:tcPr/>
                </a:tc>
                <a:extLst>
                  <a:ext uri="{0D108BD9-81ED-4DB2-BD59-A6C34878D82A}">
                    <a16:rowId xmlns:a16="http://schemas.microsoft.com/office/drawing/2014/main" val="2684583645"/>
                  </a:ext>
                </a:extLst>
              </a:tr>
              <a:tr h="685221">
                <a:tc>
                  <a:txBody>
                    <a:bodyPr/>
                    <a:lstStyle/>
                    <a:p>
                      <a:r>
                        <a:rPr lang="es-ES_tradnl" noProof="0" dirty="0">
                          <a:solidFill>
                            <a:schemeClr val="tx1"/>
                          </a:solidFill>
                        </a:rPr>
                        <a:t>Personas con osteoporosis o alteración de la función renal</a:t>
                      </a:r>
                    </a:p>
                  </a:txBody>
                  <a:tcPr/>
                </a:tc>
                <a:tc>
                  <a:txBody>
                    <a:bodyPr/>
                    <a:lstStyle/>
                    <a:p>
                      <a:r>
                        <a:rPr lang="es-ES_tradnl" noProof="0" dirty="0">
                          <a:solidFill>
                            <a:schemeClr val="tx1"/>
                          </a:solidFill>
                        </a:rPr>
                        <a:t>Iniciar TAF+XTC+DTG o ABC+3TC+DTG</a:t>
                      </a:r>
                    </a:p>
                  </a:txBody>
                  <a:tcPr/>
                </a:tc>
                <a:tc>
                  <a:txBody>
                    <a:bodyPr/>
                    <a:lstStyle/>
                    <a:p>
                      <a:pPr marL="285750" indent="-285750">
                        <a:buFont typeface="Arial" panose="020B0604020202020204" pitchFamily="34" charset="0"/>
                        <a:buChar char="•"/>
                      </a:pPr>
                      <a:r>
                        <a:rPr lang="es-ES_tradnl" noProof="0" dirty="0">
                          <a:solidFill>
                            <a:schemeClr val="tx1"/>
                          </a:solidFill>
                        </a:rPr>
                        <a:t>Preferencia ARV genéricos precalificados de bajo costo</a:t>
                      </a:r>
                    </a:p>
                  </a:txBody>
                  <a:tcPr/>
                </a:tc>
                <a:extLst>
                  <a:ext uri="{0D108BD9-81ED-4DB2-BD59-A6C34878D82A}">
                    <a16:rowId xmlns:a16="http://schemas.microsoft.com/office/drawing/2014/main" val="2386611935"/>
                  </a:ext>
                </a:extLst>
              </a:tr>
            </a:tbl>
          </a:graphicData>
        </a:graphic>
      </p:graphicFrame>
      <p:sp>
        <p:nvSpPr>
          <p:cNvPr id="5" name="TextBox 4">
            <a:extLst>
              <a:ext uri="{FF2B5EF4-FFF2-40B4-BE49-F238E27FC236}">
                <a16:creationId xmlns:a16="http://schemas.microsoft.com/office/drawing/2014/main" id="{5D46C7D0-E2FD-2540-BCC9-FE7608901AB4}"/>
              </a:ext>
            </a:extLst>
          </p:cNvPr>
          <p:cNvSpPr txBox="1"/>
          <p:nvPr/>
        </p:nvSpPr>
        <p:spPr>
          <a:xfrm>
            <a:off x="313693" y="839469"/>
            <a:ext cx="3528723" cy="461665"/>
          </a:xfrm>
          <a:prstGeom prst="rect">
            <a:avLst/>
          </a:prstGeom>
          <a:noFill/>
        </p:spPr>
        <p:txBody>
          <a:bodyPr wrap="none" rtlCol="0">
            <a:spAutoFit/>
          </a:bodyPr>
          <a:lstStyle/>
          <a:p>
            <a:r>
              <a:rPr lang="en-US" sz="2400" b="1" dirty="0">
                <a:solidFill>
                  <a:srgbClr val="C00000"/>
                </a:solidFill>
              </a:rPr>
              <a:t>Personas que </a:t>
            </a:r>
            <a:r>
              <a:rPr lang="en-US" sz="2400" b="1" dirty="0" err="1">
                <a:solidFill>
                  <a:srgbClr val="C00000"/>
                </a:solidFill>
              </a:rPr>
              <a:t>inician</a:t>
            </a:r>
            <a:r>
              <a:rPr lang="en-US" sz="2400" b="1" dirty="0">
                <a:solidFill>
                  <a:srgbClr val="C00000"/>
                </a:solidFill>
              </a:rPr>
              <a:t> TARV</a:t>
            </a:r>
          </a:p>
        </p:txBody>
      </p:sp>
      <p:sp>
        <p:nvSpPr>
          <p:cNvPr id="3" name="TextBox 2">
            <a:extLst>
              <a:ext uri="{FF2B5EF4-FFF2-40B4-BE49-F238E27FC236}">
                <a16:creationId xmlns:a16="http://schemas.microsoft.com/office/drawing/2014/main" id="{15F92654-4320-7B4A-9D30-98E8F87363C6}"/>
              </a:ext>
            </a:extLst>
          </p:cNvPr>
          <p:cNvSpPr txBox="1"/>
          <p:nvPr/>
        </p:nvSpPr>
        <p:spPr>
          <a:xfrm>
            <a:off x="192505" y="6116682"/>
            <a:ext cx="11837199" cy="646331"/>
          </a:xfrm>
          <a:prstGeom prst="rect">
            <a:avLst/>
          </a:prstGeom>
          <a:noFill/>
        </p:spPr>
        <p:txBody>
          <a:bodyPr wrap="square" rtlCol="0">
            <a:spAutoFit/>
          </a:bodyPr>
          <a:lstStyle/>
          <a:p>
            <a:r>
              <a:rPr lang="es-ES_tradnl" dirty="0">
                <a:solidFill>
                  <a:srgbClr val="C00000"/>
                </a:solidFill>
              </a:rPr>
              <a:t>*En la planificación de ARV para inicios de tratamiento, tomar en cuenta el factor de acceso a TARV para </a:t>
            </a:r>
            <a:r>
              <a:rPr lang="es-ES_tradnl" b="1" dirty="0">
                <a:solidFill>
                  <a:srgbClr val="C00000"/>
                </a:solidFill>
              </a:rPr>
              <a:t>población móvil </a:t>
            </a:r>
            <a:r>
              <a:rPr lang="es-ES_tradnl" dirty="0">
                <a:solidFill>
                  <a:srgbClr val="C00000"/>
                </a:solidFill>
              </a:rPr>
              <a:t>– TLD es esquema preferente (alta efectividad y barrera genética).</a:t>
            </a:r>
          </a:p>
        </p:txBody>
      </p:sp>
      <p:sp>
        <p:nvSpPr>
          <p:cNvPr id="6" name="Rectangle 5">
            <a:extLst>
              <a:ext uri="{FF2B5EF4-FFF2-40B4-BE49-F238E27FC236}">
                <a16:creationId xmlns:a16="http://schemas.microsoft.com/office/drawing/2014/main" id="{E24A9834-DBAE-AD4A-88E6-529C8B13EEF6}"/>
              </a:ext>
            </a:extLst>
          </p:cNvPr>
          <p:cNvSpPr/>
          <p:nvPr/>
        </p:nvSpPr>
        <p:spPr>
          <a:xfrm>
            <a:off x="253098" y="1301134"/>
            <a:ext cx="11837199" cy="26773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66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3D2CAA-0258-414C-A737-3BDA8CF057C4}"/>
              </a:ext>
            </a:extLst>
          </p:cNvPr>
          <p:cNvSpPr txBox="1">
            <a:spLocks/>
          </p:cNvSpPr>
          <p:nvPr/>
        </p:nvSpPr>
        <p:spPr>
          <a:xfrm>
            <a:off x="0" y="76228"/>
            <a:ext cx="12115800" cy="1082839"/>
          </a:xfrm>
          <a:prstGeom prst="rect">
            <a:avLst/>
          </a:prstGeom>
        </p:spPr>
        <p:txBody>
          <a:bodyPr vert="horz" lIns="91326" tIns="45678" rIns="91326" bIns="45678" rtlCol="0" anchor="ctr">
            <a:noAutofit/>
          </a:bodyPr>
          <a:lstStyle>
            <a:lvl1pPr algn="ctr" defTabSz="914239" rtl="0" eaLnBrk="1" latinLnBrk="0" hangingPunct="1">
              <a:spcBef>
                <a:spcPct val="0"/>
              </a:spcBef>
              <a:buNone/>
              <a:defRPr sz="4400" kern="1200">
                <a:solidFill>
                  <a:schemeClr val="tx1"/>
                </a:solidFill>
                <a:latin typeface="+mj-lt"/>
                <a:ea typeface="+mj-ea"/>
                <a:cs typeface="+mj-cs"/>
              </a:defRPr>
            </a:lvl1pPr>
          </a:lstStyle>
          <a:p>
            <a:r>
              <a:rPr lang="en-GB" sz="3600" b="1" dirty="0" err="1">
                <a:solidFill>
                  <a:srgbClr val="0070C0"/>
                </a:solidFill>
                <a:latin typeface="+mn-lt"/>
                <a:sym typeface="Arial"/>
              </a:rPr>
              <a:t>Recomendaciones</a:t>
            </a:r>
            <a:r>
              <a:rPr lang="en-GB" sz="3600" b="1" dirty="0">
                <a:solidFill>
                  <a:srgbClr val="0070C0"/>
                </a:solidFill>
                <a:latin typeface="+mn-lt"/>
                <a:sym typeface="Arial"/>
              </a:rPr>
              <a:t> de la OMS 2019: TAR de 2a </a:t>
            </a:r>
            <a:r>
              <a:rPr lang="en-GB" sz="3600" b="1" dirty="0" err="1">
                <a:solidFill>
                  <a:srgbClr val="0070C0"/>
                </a:solidFill>
                <a:latin typeface="+mn-lt"/>
                <a:sym typeface="Arial"/>
              </a:rPr>
              <a:t>línea</a:t>
            </a:r>
            <a:r>
              <a:rPr lang="en-GB" sz="3600" b="1" dirty="0">
                <a:solidFill>
                  <a:srgbClr val="0070C0"/>
                </a:solidFill>
                <a:latin typeface="+mn-lt"/>
                <a:sym typeface="Arial"/>
              </a:rPr>
              <a:t>  </a:t>
            </a:r>
            <a:endParaRPr lang="en-US" sz="3600" b="1" dirty="0">
              <a:solidFill>
                <a:srgbClr val="0070C0"/>
              </a:solidFill>
              <a:latin typeface="+mn-lt"/>
              <a:sym typeface="Arial"/>
            </a:endParaRPr>
          </a:p>
        </p:txBody>
      </p:sp>
      <p:pic>
        <p:nvPicPr>
          <p:cNvPr id="9" name="Picture 8">
            <a:extLst>
              <a:ext uri="{FF2B5EF4-FFF2-40B4-BE49-F238E27FC236}">
                <a16:creationId xmlns:a16="http://schemas.microsoft.com/office/drawing/2014/main" id="{A8882135-FE0C-4E1A-863C-7BBE79582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3961" y="6503976"/>
            <a:ext cx="907619" cy="277796"/>
          </a:xfrm>
          <a:prstGeom prst="rect">
            <a:avLst/>
          </a:prstGeom>
        </p:spPr>
      </p:pic>
      <p:pic>
        <p:nvPicPr>
          <p:cNvPr id="3" name="Picture 2">
            <a:extLst>
              <a:ext uri="{FF2B5EF4-FFF2-40B4-BE49-F238E27FC236}">
                <a16:creationId xmlns:a16="http://schemas.microsoft.com/office/drawing/2014/main" id="{FEEF940D-281A-4700-A0AD-C4E1FA5570D7}"/>
              </a:ext>
            </a:extLst>
          </p:cNvPr>
          <p:cNvPicPr>
            <a:picLocks noChangeAspect="1"/>
          </p:cNvPicPr>
          <p:nvPr/>
        </p:nvPicPr>
        <p:blipFill>
          <a:blip r:embed="rId3"/>
          <a:stretch>
            <a:fillRect/>
          </a:stretch>
        </p:blipFill>
        <p:spPr>
          <a:xfrm>
            <a:off x="321660" y="2046864"/>
            <a:ext cx="2132864" cy="2938947"/>
          </a:xfrm>
          <a:prstGeom prst="rect">
            <a:avLst/>
          </a:prstGeom>
          <a:ln>
            <a:solidFill>
              <a:schemeClr val="tx1"/>
            </a:solidFill>
          </a:ln>
        </p:spPr>
      </p:pic>
      <p:graphicFrame>
        <p:nvGraphicFramePr>
          <p:cNvPr id="2" name="Table 1">
            <a:extLst>
              <a:ext uri="{FF2B5EF4-FFF2-40B4-BE49-F238E27FC236}">
                <a16:creationId xmlns:a16="http://schemas.microsoft.com/office/drawing/2014/main" id="{9B7BC7CA-359B-41A2-8DEB-7DF04F0B0C4D}"/>
              </a:ext>
            </a:extLst>
          </p:cNvPr>
          <p:cNvGraphicFramePr>
            <a:graphicFrameLocks noGrp="1"/>
          </p:cNvGraphicFramePr>
          <p:nvPr/>
        </p:nvGraphicFramePr>
        <p:xfrm>
          <a:off x="2802020" y="2046864"/>
          <a:ext cx="8856579" cy="3022600"/>
        </p:xfrm>
        <a:graphic>
          <a:graphicData uri="http://schemas.openxmlformats.org/drawingml/2006/table">
            <a:tbl>
              <a:tblPr firstRow="1" bandRow="1">
                <a:tableStyleId>{5C22544A-7EE6-4342-B048-85BDC9FD1C3A}</a:tableStyleId>
              </a:tblPr>
              <a:tblGrid>
                <a:gridCol w="8856579">
                  <a:extLst>
                    <a:ext uri="{9D8B030D-6E8A-4147-A177-3AD203B41FA5}">
                      <a16:colId xmlns:a16="http://schemas.microsoft.com/office/drawing/2014/main" val="436337437"/>
                    </a:ext>
                  </a:extLst>
                </a:gridCol>
              </a:tblGrid>
              <a:tr h="370840">
                <a:tc>
                  <a:txBody>
                    <a:bodyPr/>
                    <a:lstStyle/>
                    <a:p>
                      <a:endParaRPr lang="en-US" dirty="0"/>
                    </a:p>
                  </a:txBody>
                  <a:tcPr/>
                </a:tc>
                <a:extLst>
                  <a:ext uri="{0D108BD9-81ED-4DB2-BD59-A6C34878D82A}">
                    <a16:rowId xmlns:a16="http://schemas.microsoft.com/office/drawing/2014/main" val="2925207527"/>
                  </a:ext>
                </a:extLst>
              </a:tr>
              <a:tr h="370840">
                <a:tc>
                  <a:txBody>
                    <a:bodyPr/>
                    <a:lstStyle/>
                    <a:p>
                      <a:r>
                        <a:rPr lang="es-ES" b="1" dirty="0">
                          <a:solidFill>
                            <a:srgbClr val="C00000"/>
                          </a:solidFill>
                        </a:rPr>
                        <a:t>DTG en combinación con una dupla optimizada de INTR* </a:t>
                      </a:r>
                      <a:r>
                        <a:rPr lang="es-ES" dirty="0">
                          <a:solidFill>
                            <a:srgbClr val="C00000"/>
                          </a:solidFill>
                        </a:rPr>
                        <a:t>se recomienda como esquema de segunda línea preferente para personas con VIH con falla terapéutica en esquemas de primera línea sin DTG (EFV/NVP o IP/r).</a:t>
                      </a:r>
                    </a:p>
                    <a:p>
                      <a:r>
                        <a:rPr lang="es-ES" dirty="0"/>
                        <a:t>• Adultos y adolescentes </a:t>
                      </a:r>
                      <a:r>
                        <a:rPr lang="es-ES" i="1" dirty="0"/>
                        <a:t>(recomendación condicional, evidencia moderada)</a:t>
                      </a:r>
                    </a:p>
                    <a:p>
                      <a:r>
                        <a:rPr lang="es-ES" dirty="0"/>
                        <a:t>• Niños con dosis aprobadas de DTG </a:t>
                      </a:r>
                      <a:r>
                        <a:rPr lang="es-ES" i="1" dirty="0"/>
                        <a:t>(recomendación condicional, evidencia baja)</a:t>
                      </a:r>
                      <a:endParaRPr lang="en-US" i="1" dirty="0"/>
                    </a:p>
                  </a:txBody>
                  <a:tcPr/>
                </a:tc>
                <a:extLst>
                  <a:ext uri="{0D108BD9-81ED-4DB2-BD59-A6C34878D82A}">
                    <a16:rowId xmlns:a16="http://schemas.microsoft.com/office/drawing/2014/main" val="3652863556"/>
                  </a:ext>
                </a:extLst>
              </a:tr>
              <a:tr h="234323">
                <a:tc>
                  <a:txBody>
                    <a:bodyPr/>
                    <a:lstStyle/>
                    <a:p>
                      <a:r>
                        <a:rPr lang="es-ES" b="1" dirty="0">
                          <a:solidFill>
                            <a:schemeClr val="tx1"/>
                          </a:solidFill>
                        </a:rPr>
                        <a:t>Los inhibidores de proteasa potenciados en combinación con una dupla optimizada* de INTR </a:t>
                      </a:r>
                      <a:r>
                        <a:rPr lang="es-ES" dirty="0">
                          <a:solidFill>
                            <a:schemeClr val="tx1"/>
                          </a:solidFill>
                        </a:rPr>
                        <a:t>se recomienda como esquema de segunda línea preferente para las personas con VIH con falla terapéutica en esquemas con DTG.</a:t>
                      </a:r>
                    </a:p>
                    <a:p>
                      <a:r>
                        <a:rPr lang="es-ES" i="1" dirty="0"/>
                        <a:t>(recomendación fuerte, evidencia moderada)</a:t>
                      </a:r>
                      <a:endParaRPr lang="en-US" i="1" dirty="0"/>
                    </a:p>
                  </a:txBody>
                  <a:tcPr/>
                </a:tc>
                <a:extLst>
                  <a:ext uri="{0D108BD9-81ED-4DB2-BD59-A6C34878D82A}">
                    <a16:rowId xmlns:a16="http://schemas.microsoft.com/office/drawing/2014/main" val="1120028269"/>
                  </a:ext>
                </a:extLst>
              </a:tr>
            </a:tbl>
          </a:graphicData>
        </a:graphic>
      </p:graphicFrame>
      <p:sp>
        <p:nvSpPr>
          <p:cNvPr id="8" name="Rectangle 7">
            <a:extLst>
              <a:ext uri="{FF2B5EF4-FFF2-40B4-BE49-F238E27FC236}">
                <a16:creationId xmlns:a16="http://schemas.microsoft.com/office/drawing/2014/main" id="{4132B916-84BE-4181-85FF-62B335D732BB}"/>
              </a:ext>
            </a:extLst>
          </p:cNvPr>
          <p:cNvSpPr/>
          <p:nvPr/>
        </p:nvSpPr>
        <p:spPr>
          <a:xfrm>
            <a:off x="272318" y="5288833"/>
            <a:ext cx="11647363" cy="646331"/>
          </a:xfrm>
          <a:prstGeom prst="rect">
            <a:avLst/>
          </a:prstGeom>
        </p:spPr>
        <p:txBody>
          <a:bodyPr wrap="square">
            <a:spAutoFit/>
          </a:bodyPr>
          <a:lstStyle/>
          <a:p>
            <a:r>
              <a:rPr lang="es-ES" dirty="0"/>
              <a:t>Notas</a:t>
            </a:r>
          </a:p>
          <a:p>
            <a:r>
              <a:rPr lang="es-ES" dirty="0"/>
              <a:t>*Usar AZT/3TC en caso de falla de esquema con TDF/XTC o ABC/XTC y vice versa.</a:t>
            </a:r>
          </a:p>
        </p:txBody>
      </p:sp>
    </p:spTree>
    <p:extLst>
      <p:ext uri="{BB962C8B-B14F-4D97-AF65-F5344CB8AC3E}">
        <p14:creationId xmlns:p14="http://schemas.microsoft.com/office/powerpoint/2010/main" val="6885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7D7890-A357-4C39-A3B8-019320DA5599}"/>
              </a:ext>
            </a:extLst>
          </p:cNvPr>
          <p:cNvSpPr txBox="1">
            <a:spLocks/>
          </p:cNvSpPr>
          <p:nvPr/>
        </p:nvSpPr>
        <p:spPr>
          <a:xfrm>
            <a:off x="76200" y="68181"/>
            <a:ext cx="12115800" cy="1082839"/>
          </a:xfrm>
          <a:prstGeom prst="rect">
            <a:avLst/>
          </a:prstGeom>
        </p:spPr>
        <p:txBody>
          <a:bodyPr vert="horz" lIns="91326" tIns="45678" rIns="91326" bIns="45678" rtlCol="0" anchor="ctr">
            <a:noAutofit/>
          </a:bodyPr>
          <a:lstStyle>
            <a:lvl1pPr algn="ctr" defTabSz="914239" rtl="0" eaLnBrk="1" latinLnBrk="0" hangingPunct="1">
              <a:spcBef>
                <a:spcPct val="0"/>
              </a:spcBef>
              <a:buNone/>
              <a:defRPr sz="4400" kern="1200">
                <a:solidFill>
                  <a:schemeClr val="tx1"/>
                </a:solidFill>
                <a:latin typeface="+mj-lt"/>
                <a:ea typeface="+mj-ea"/>
                <a:cs typeface="+mj-cs"/>
              </a:defRPr>
            </a:lvl1pPr>
          </a:lstStyle>
          <a:p>
            <a:r>
              <a:rPr lang="en-GB" sz="3600" b="1" dirty="0" err="1">
                <a:solidFill>
                  <a:srgbClr val="0070C0"/>
                </a:solidFill>
                <a:latin typeface="+mn-lt"/>
                <a:sym typeface="Arial"/>
              </a:rPr>
              <a:t>Recomendaciones</a:t>
            </a:r>
            <a:r>
              <a:rPr lang="en-GB" sz="3600" b="1" dirty="0">
                <a:solidFill>
                  <a:srgbClr val="0070C0"/>
                </a:solidFill>
                <a:latin typeface="+mn-lt"/>
                <a:sym typeface="Arial"/>
              </a:rPr>
              <a:t> de la OMS 2019: TAR de 2a </a:t>
            </a:r>
            <a:r>
              <a:rPr lang="en-GB" sz="3600" b="1" dirty="0" err="1">
                <a:solidFill>
                  <a:srgbClr val="0070C0"/>
                </a:solidFill>
                <a:latin typeface="+mn-lt"/>
                <a:sym typeface="Arial"/>
              </a:rPr>
              <a:t>línea</a:t>
            </a:r>
            <a:r>
              <a:rPr lang="en-GB" sz="3600" b="1" dirty="0">
                <a:solidFill>
                  <a:srgbClr val="0070C0"/>
                </a:solidFill>
                <a:latin typeface="+mn-lt"/>
                <a:sym typeface="Arial"/>
              </a:rPr>
              <a:t>  </a:t>
            </a:r>
            <a:endParaRPr lang="en-US" sz="3600" b="1" dirty="0">
              <a:solidFill>
                <a:srgbClr val="0070C0"/>
              </a:solidFill>
              <a:latin typeface="+mn-lt"/>
              <a:sym typeface="Arial"/>
            </a:endParaRPr>
          </a:p>
        </p:txBody>
      </p:sp>
      <p:graphicFrame>
        <p:nvGraphicFramePr>
          <p:cNvPr id="3" name="Table 2">
            <a:extLst>
              <a:ext uri="{FF2B5EF4-FFF2-40B4-BE49-F238E27FC236}">
                <a16:creationId xmlns:a16="http://schemas.microsoft.com/office/drawing/2014/main" id="{F37D650D-82CC-464D-A5BF-AF1881E2FA5F}"/>
              </a:ext>
            </a:extLst>
          </p:cNvPr>
          <p:cNvGraphicFramePr>
            <a:graphicFrameLocks noGrp="1"/>
          </p:cNvGraphicFramePr>
          <p:nvPr/>
        </p:nvGraphicFramePr>
        <p:xfrm>
          <a:off x="308757" y="1224643"/>
          <a:ext cx="11545064" cy="4408713"/>
        </p:xfrm>
        <a:graphic>
          <a:graphicData uri="http://schemas.openxmlformats.org/drawingml/2006/table">
            <a:tbl>
              <a:tblPr firstRow="1" bandRow="1">
                <a:tableStyleId>{5C22544A-7EE6-4342-B048-85BDC9FD1C3A}</a:tableStyleId>
              </a:tblPr>
              <a:tblGrid>
                <a:gridCol w="1852551">
                  <a:extLst>
                    <a:ext uri="{9D8B030D-6E8A-4147-A177-3AD203B41FA5}">
                      <a16:colId xmlns:a16="http://schemas.microsoft.com/office/drawing/2014/main" val="4267077295"/>
                    </a:ext>
                  </a:extLst>
                </a:gridCol>
                <a:gridCol w="2529444">
                  <a:extLst>
                    <a:ext uri="{9D8B030D-6E8A-4147-A177-3AD203B41FA5}">
                      <a16:colId xmlns:a16="http://schemas.microsoft.com/office/drawing/2014/main" val="3748326914"/>
                    </a:ext>
                  </a:extLst>
                </a:gridCol>
                <a:gridCol w="3503221">
                  <a:extLst>
                    <a:ext uri="{9D8B030D-6E8A-4147-A177-3AD203B41FA5}">
                      <a16:colId xmlns:a16="http://schemas.microsoft.com/office/drawing/2014/main" val="3125078523"/>
                    </a:ext>
                  </a:extLst>
                </a:gridCol>
                <a:gridCol w="3659848">
                  <a:extLst>
                    <a:ext uri="{9D8B030D-6E8A-4147-A177-3AD203B41FA5}">
                      <a16:colId xmlns:a16="http://schemas.microsoft.com/office/drawing/2014/main" val="3033947290"/>
                    </a:ext>
                  </a:extLst>
                </a:gridCol>
              </a:tblGrid>
              <a:tr h="489857">
                <a:tc>
                  <a:txBody>
                    <a:bodyPr/>
                    <a:lstStyle/>
                    <a:p>
                      <a:r>
                        <a:rPr lang="es-ES_tradnl" noProof="0"/>
                        <a:t>Población</a:t>
                      </a:r>
                    </a:p>
                  </a:txBody>
                  <a:tcPr/>
                </a:tc>
                <a:tc>
                  <a:txBody>
                    <a:bodyPr/>
                    <a:lstStyle/>
                    <a:p>
                      <a:r>
                        <a:rPr lang="es-ES_tradnl" noProof="0"/>
                        <a:t>Primera línea en fallo</a:t>
                      </a:r>
                    </a:p>
                  </a:txBody>
                  <a:tcPr/>
                </a:tc>
                <a:tc>
                  <a:txBody>
                    <a:bodyPr/>
                    <a:lstStyle/>
                    <a:p>
                      <a:r>
                        <a:rPr lang="es-ES_tradnl" noProof="0"/>
                        <a:t>Segunda línea preferente*</a:t>
                      </a:r>
                    </a:p>
                  </a:txBody>
                  <a:tcPr/>
                </a:tc>
                <a:tc>
                  <a:txBody>
                    <a:bodyPr/>
                    <a:lstStyle/>
                    <a:p>
                      <a:r>
                        <a:rPr lang="es-ES_tradnl" noProof="0"/>
                        <a:t>Segunda línea alternativa</a:t>
                      </a:r>
                    </a:p>
                  </a:txBody>
                  <a:tcPr/>
                </a:tc>
                <a:extLst>
                  <a:ext uri="{0D108BD9-81ED-4DB2-BD59-A6C34878D82A}">
                    <a16:rowId xmlns:a16="http://schemas.microsoft.com/office/drawing/2014/main" val="1280662365"/>
                  </a:ext>
                </a:extLst>
              </a:tr>
              <a:tr h="489857">
                <a:tc rowSpan="4">
                  <a:txBody>
                    <a:bodyPr/>
                    <a:lstStyle/>
                    <a:p>
                      <a:r>
                        <a:rPr lang="es-ES_tradnl" noProof="0"/>
                        <a:t>Adultos y adolescentes</a:t>
                      </a:r>
                    </a:p>
                  </a:txBody>
                  <a:tcPr/>
                </a:tc>
                <a:tc>
                  <a:txBody>
                    <a:bodyPr/>
                    <a:lstStyle/>
                    <a:p>
                      <a:r>
                        <a:rPr lang="es-ES_tradnl" b="1" noProof="0">
                          <a:solidFill>
                            <a:srgbClr val="C00000"/>
                          </a:solidFill>
                        </a:rPr>
                        <a:t>TDF+XTC+DTG</a:t>
                      </a:r>
                    </a:p>
                  </a:txBody>
                  <a:tcPr/>
                </a:tc>
                <a:tc>
                  <a:txBody>
                    <a:bodyPr/>
                    <a:lstStyle/>
                    <a:p>
                      <a:r>
                        <a:rPr lang="es-ES_tradnl" b="1" noProof="0">
                          <a:solidFill>
                            <a:srgbClr val="C00000"/>
                          </a:solidFill>
                        </a:rPr>
                        <a:t>AZT+3TC+ATV/r (o LPV/r)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a:solidFill>
                            <a:srgbClr val="C00000"/>
                          </a:solidFill>
                        </a:rPr>
                        <a:t>AZT+3TC+DRV/r</a:t>
                      </a:r>
                    </a:p>
                  </a:txBody>
                  <a:tcPr/>
                </a:tc>
                <a:extLst>
                  <a:ext uri="{0D108BD9-81ED-4DB2-BD59-A6C34878D82A}">
                    <a16:rowId xmlns:a16="http://schemas.microsoft.com/office/drawing/2014/main" val="2555103981"/>
                  </a:ext>
                </a:extLst>
              </a:tr>
              <a:tr h="489857">
                <a:tc vMerge="1">
                  <a:txBody>
                    <a:bodyPr/>
                    <a:lstStyle/>
                    <a:p>
                      <a:endParaRPr lang="en-US" dirty="0"/>
                    </a:p>
                  </a:txBody>
                  <a:tcPr/>
                </a:tc>
                <a:tc>
                  <a:txBody>
                    <a:bodyPr/>
                    <a:lstStyle/>
                    <a:p>
                      <a:r>
                        <a:rPr lang="es-ES_tradnl" noProof="0"/>
                        <a:t>TDF+XTC+EFV(o NVP)</a:t>
                      </a:r>
                    </a:p>
                  </a:txBody>
                  <a:tcPr/>
                </a:tc>
                <a:tc>
                  <a:txBody>
                    <a:bodyPr/>
                    <a:lstStyle/>
                    <a:p>
                      <a:r>
                        <a:rPr lang="es-ES_tradnl" noProof="0"/>
                        <a:t>AZT+3TC+DTG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AZT+3TC+ATV/r (o LPV/r o DRV/r)</a:t>
                      </a:r>
                    </a:p>
                  </a:txBody>
                  <a:tcPr/>
                </a:tc>
                <a:extLst>
                  <a:ext uri="{0D108BD9-81ED-4DB2-BD59-A6C34878D82A}">
                    <a16:rowId xmlns:a16="http://schemas.microsoft.com/office/drawing/2014/main" val="4085724251"/>
                  </a:ext>
                </a:extLst>
              </a:tr>
              <a:tr h="489857">
                <a:tc vMerge="1">
                  <a:txBody>
                    <a:bodyPr/>
                    <a:lstStyle/>
                    <a:p>
                      <a:endParaRPr lang="en-US" dirty="0"/>
                    </a:p>
                  </a:txBody>
                  <a:tcPr/>
                </a:tc>
                <a:tc>
                  <a:txBody>
                    <a:bodyPr/>
                    <a:lstStyle/>
                    <a:p>
                      <a:r>
                        <a:rPr lang="es-ES_tradnl" noProof="0"/>
                        <a:t>AZT+3TC+EFV(o NVP)</a:t>
                      </a:r>
                    </a:p>
                  </a:txBody>
                  <a:tcPr/>
                </a:tc>
                <a:tc>
                  <a:txBody>
                    <a:bodyPr/>
                    <a:lstStyle/>
                    <a:p>
                      <a:r>
                        <a:rPr lang="es-ES_tradnl" noProof="0"/>
                        <a:t>TDF+XTC+DTG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TDF+XTC+ATV/r (o LPV/r o DRV/r)</a:t>
                      </a:r>
                    </a:p>
                  </a:txBody>
                  <a:tcPr/>
                </a:tc>
                <a:extLst>
                  <a:ext uri="{0D108BD9-81ED-4DB2-BD59-A6C34878D82A}">
                    <a16:rowId xmlns:a16="http://schemas.microsoft.com/office/drawing/2014/main" val="1400450344"/>
                  </a:ext>
                </a:extLst>
              </a:tr>
              <a:tr h="489857">
                <a:tc vMerge="1">
                  <a:txBody>
                    <a:bodyPr/>
                    <a:lstStyle/>
                    <a:p>
                      <a:endParaRPr lang="en-US" dirty="0"/>
                    </a:p>
                  </a:txBody>
                  <a:tcPr/>
                </a:tc>
                <a:tc>
                  <a:txBody>
                    <a:bodyPr/>
                    <a:lstStyle/>
                    <a:p>
                      <a:r>
                        <a:rPr lang="es-ES_tradnl" noProof="0"/>
                        <a:t>TDF+XTC+IP/r</a:t>
                      </a:r>
                    </a:p>
                  </a:txBody>
                  <a:tcPr/>
                </a:tc>
                <a:tc>
                  <a:txBody>
                    <a:bodyPr/>
                    <a:lstStyle/>
                    <a:p>
                      <a:r>
                        <a:rPr lang="es-ES_tradnl" noProof="0"/>
                        <a:t>AZT+3TC+DTG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a:p>
                  </a:txBody>
                  <a:tcPr/>
                </a:tc>
                <a:extLst>
                  <a:ext uri="{0D108BD9-81ED-4DB2-BD59-A6C34878D82A}">
                    <a16:rowId xmlns:a16="http://schemas.microsoft.com/office/drawing/2014/main" val="3949329794"/>
                  </a:ext>
                </a:extLst>
              </a:tr>
              <a:tr h="489857">
                <a:tc rowSpan="4">
                  <a:txBody>
                    <a:bodyPr/>
                    <a:lstStyle/>
                    <a:p>
                      <a:r>
                        <a:rPr lang="es-ES_tradnl" noProof="0"/>
                        <a:t>Niños</a:t>
                      </a:r>
                    </a:p>
                  </a:txBody>
                  <a:tcPr/>
                </a:tc>
                <a:tc>
                  <a:txBody>
                    <a:bodyPr/>
                    <a:lstStyle/>
                    <a:p>
                      <a:r>
                        <a:rPr lang="es-ES_tradnl" b="1" noProof="0" dirty="0">
                          <a:solidFill>
                            <a:srgbClr val="C00000"/>
                          </a:solidFill>
                        </a:rPr>
                        <a:t>ABC+3TC+DTG (o RAL)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a:solidFill>
                            <a:srgbClr val="C00000"/>
                          </a:solidFill>
                        </a:rPr>
                        <a:t>AZT+3TC+ATV/r (o LPV/r)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a:solidFill>
                            <a:srgbClr val="C00000"/>
                          </a:solidFill>
                        </a:rPr>
                        <a:t>AZT+3TC+DRV/r</a:t>
                      </a:r>
                    </a:p>
                  </a:txBody>
                  <a:tcPr/>
                </a:tc>
                <a:extLst>
                  <a:ext uri="{0D108BD9-81ED-4DB2-BD59-A6C34878D82A}">
                    <a16:rowId xmlns:a16="http://schemas.microsoft.com/office/drawing/2014/main" val="1235282390"/>
                  </a:ext>
                </a:extLst>
              </a:tr>
              <a:tr h="489857">
                <a:tc vMerge="1">
                  <a:txBody>
                    <a:bodyPr/>
                    <a:lstStyle/>
                    <a:p>
                      <a:endParaRPr lang="en-US" dirty="0"/>
                    </a:p>
                  </a:txBody>
                  <a:tcPr/>
                </a:tc>
                <a:tc>
                  <a:txBody>
                    <a:bodyPr/>
                    <a:lstStyle/>
                    <a:p>
                      <a:r>
                        <a:rPr lang="es-ES_tradnl" noProof="0"/>
                        <a:t>ABC(o AZT)+3TC+LPV/r</a:t>
                      </a:r>
                    </a:p>
                  </a:txBody>
                  <a:tcPr/>
                </a:tc>
                <a:tc>
                  <a:txBody>
                    <a:bodyPr/>
                    <a:lstStyle/>
                    <a:p>
                      <a:r>
                        <a:rPr lang="es-ES_tradnl" noProof="0"/>
                        <a:t>AZT(o 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AZT(o ABC)+3TC+RAL</a:t>
                      </a:r>
                    </a:p>
                  </a:txBody>
                  <a:tcPr/>
                </a:tc>
                <a:extLst>
                  <a:ext uri="{0D108BD9-81ED-4DB2-BD59-A6C34878D82A}">
                    <a16:rowId xmlns:a16="http://schemas.microsoft.com/office/drawing/2014/main" val="1271721286"/>
                  </a:ext>
                </a:extLst>
              </a:tr>
              <a:tr h="489857">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ABC(o AZT)+3TC+EFV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AZT(o 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AZT+3TC+LPV/r (o ATV/r)</a:t>
                      </a:r>
                    </a:p>
                  </a:txBody>
                  <a:tcPr/>
                </a:tc>
                <a:extLst>
                  <a:ext uri="{0D108BD9-81ED-4DB2-BD59-A6C34878D82A}">
                    <a16:rowId xmlns:a16="http://schemas.microsoft.com/office/drawing/2014/main" val="3611834023"/>
                  </a:ext>
                </a:extLst>
              </a:tr>
              <a:tr h="489857">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AZT+3TC+NVP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a:t>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ABC+3TC+ATV/r (o LPV/r o DRV/r)</a:t>
                      </a:r>
                    </a:p>
                  </a:txBody>
                  <a:tcPr/>
                </a:tc>
                <a:extLst>
                  <a:ext uri="{0D108BD9-81ED-4DB2-BD59-A6C34878D82A}">
                    <a16:rowId xmlns:a16="http://schemas.microsoft.com/office/drawing/2014/main" val="926633366"/>
                  </a:ext>
                </a:extLst>
              </a:tr>
            </a:tbl>
          </a:graphicData>
        </a:graphic>
      </p:graphicFrame>
      <p:sp>
        <p:nvSpPr>
          <p:cNvPr id="10" name="Rectangle 9">
            <a:extLst>
              <a:ext uri="{FF2B5EF4-FFF2-40B4-BE49-F238E27FC236}">
                <a16:creationId xmlns:a16="http://schemas.microsoft.com/office/drawing/2014/main" id="{FEBEE2A6-51FC-354D-91B5-39F088AE79B9}"/>
              </a:ext>
            </a:extLst>
          </p:cNvPr>
          <p:cNvSpPr/>
          <p:nvPr/>
        </p:nvSpPr>
        <p:spPr>
          <a:xfrm>
            <a:off x="257607" y="5706979"/>
            <a:ext cx="11647363" cy="1200329"/>
          </a:xfrm>
          <a:prstGeom prst="rect">
            <a:avLst/>
          </a:prstGeom>
        </p:spPr>
        <p:txBody>
          <a:bodyPr wrap="square">
            <a:spAutoFit/>
          </a:bodyPr>
          <a:lstStyle/>
          <a:p>
            <a:r>
              <a:rPr lang="es-ES" dirty="0"/>
              <a:t>Notas</a:t>
            </a:r>
          </a:p>
          <a:p>
            <a:r>
              <a:rPr lang="es-ES" dirty="0"/>
              <a:t>*Usar AZT/3TC en caso de falla de esquema de primera línea con TDF/XTC o ABC/XTC y vice versa.</a:t>
            </a:r>
          </a:p>
          <a:p>
            <a:pPr eaLnBrk="0" fontAlgn="base" hangingPunct="0">
              <a:spcBef>
                <a:spcPct val="0"/>
              </a:spcBef>
              <a:spcAft>
                <a:spcPct val="0"/>
              </a:spcAft>
            </a:pPr>
            <a:r>
              <a:rPr lang="es-ES" dirty="0"/>
              <a:t>Tercera línea: DRV/</a:t>
            </a:r>
            <a:r>
              <a:rPr lang="es-ES" dirty="0" err="1"/>
              <a:t>r+DTG</a:t>
            </a:r>
            <a:r>
              <a:rPr lang="es-ES" dirty="0"/>
              <a:t>± 1-2 INTR (cuándo sea posible optimizar usando </a:t>
            </a:r>
            <a:r>
              <a:rPr lang="es-ES" dirty="0" err="1"/>
              <a:t>genotipaje</a:t>
            </a:r>
            <a:r>
              <a:rPr lang="es-ES" dirty="0"/>
              <a:t>). DTG en tercera línea es 50mgx2/d. </a:t>
            </a:r>
            <a:r>
              <a:rPr lang="es-ES" altLang="en-US" dirty="0">
                <a:ea typeface="SimSun" pitchFamily="2" charset="-122"/>
                <a:cs typeface="Times New Roman" pitchFamily="18" charset="0"/>
              </a:rPr>
              <a:t>En pacientes con experiencia de IP, DRV/r es 600mg/100mgx2/d.</a:t>
            </a:r>
            <a:endParaRPr lang="es-ES" dirty="0"/>
          </a:p>
        </p:txBody>
      </p:sp>
    </p:spTree>
    <p:extLst>
      <p:ext uri="{BB962C8B-B14F-4D97-AF65-F5344CB8AC3E}">
        <p14:creationId xmlns:p14="http://schemas.microsoft.com/office/powerpoint/2010/main" val="2391005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7D7890-A357-4C39-A3B8-019320DA5599}"/>
              </a:ext>
            </a:extLst>
          </p:cNvPr>
          <p:cNvSpPr txBox="1">
            <a:spLocks/>
          </p:cNvSpPr>
          <p:nvPr/>
        </p:nvSpPr>
        <p:spPr>
          <a:xfrm>
            <a:off x="76200" y="68181"/>
            <a:ext cx="12115800" cy="1082839"/>
          </a:xfrm>
          <a:prstGeom prst="rect">
            <a:avLst/>
          </a:prstGeom>
        </p:spPr>
        <p:txBody>
          <a:bodyPr vert="horz" lIns="91326" tIns="45678" rIns="91326" bIns="45678" rtlCol="0" anchor="ctr">
            <a:noAutofit/>
          </a:bodyPr>
          <a:lstStyle>
            <a:lvl1pPr algn="ctr" defTabSz="914239" rtl="0" eaLnBrk="1" latinLnBrk="0" hangingPunct="1">
              <a:spcBef>
                <a:spcPct val="0"/>
              </a:spcBef>
              <a:buNone/>
              <a:defRPr sz="4400" kern="1200">
                <a:solidFill>
                  <a:schemeClr val="tx1"/>
                </a:solidFill>
                <a:latin typeface="+mj-lt"/>
                <a:ea typeface="+mj-ea"/>
                <a:cs typeface="+mj-cs"/>
              </a:defRPr>
            </a:lvl1pPr>
          </a:lstStyle>
          <a:p>
            <a:r>
              <a:rPr lang="en-GB" sz="3600" b="1" dirty="0" err="1">
                <a:solidFill>
                  <a:srgbClr val="0070C0"/>
                </a:solidFill>
                <a:latin typeface="+mn-lt"/>
                <a:sym typeface="Arial"/>
              </a:rPr>
              <a:t>Recomendaciones</a:t>
            </a:r>
            <a:r>
              <a:rPr lang="en-GB" sz="3600" b="1" dirty="0">
                <a:solidFill>
                  <a:srgbClr val="0070C0"/>
                </a:solidFill>
                <a:latin typeface="+mn-lt"/>
                <a:sym typeface="Arial"/>
              </a:rPr>
              <a:t> de la OMS 2019: TAR de 2a </a:t>
            </a:r>
            <a:r>
              <a:rPr lang="en-GB" sz="3600" b="1" dirty="0" err="1">
                <a:solidFill>
                  <a:srgbClr val="0070C0"/>
                </a:solidFill>
                <a:latin typeface="+mn-lt"/>
                <a:sym typeface="Arial"/>
              </a:rPr>
              <a:t>línea</a:t>
            </a:r>
            <a:r>
              <a:rPr lang="en-GB" sz="3600" b="1" dirty="0">
                <a:solidFill>
                  <a:srgbClr val="0070C0"/>
                </a:solidFill>
                <a:latin typeface="+mn-lt"/>
                <a:sym typeface="Arial"/>
              </a:rPr>
              <a:t>  </a:t>
            </a:r>
            <a:endParaRPr lang="en-US" sz="3600" b="1" dirty="0">
              <a:solidFill>
                <a:srgbClr val="0070C0"/>
              </a:solidFill>
              <a:latin typeface="+mn-lt"/>
              <a:sym typeface="Arial"/>
            </a:endParaRPr>
          </a:p>
        </p:txBody>
      </p:sp>
      <p:graphicFrame>
        <p:nvGraphicFramePr>
          <p:cNvPr id="3" name="Table 2">
            <a:extLst>
              <a:ext uri="{FF2B5EF4-FFF2-40B4-BE49-F238E27FC236}">
                <a16:creationId xmlns:a16="http://schemas.microsoft.com/office/drawing/2014/main" id="{F37D650D-82CC-464D-A5BF-AF1881E2FA5F}"/>
              </a:ext>
            </a:extLst>
          </p:cNvPr>
          <p:cNvGraphicFramePr>
            <a:graphicFrameLocks noGrp="1"/>
          </p:cNvGraphicFramePr>
          <p:nvPr/>
        </p:nvGraphicFramePr>
        <p:xfrm>
          <a:off x="308757" y="1224643"/>
          <a:ext cx="11545064" cy="4408713"/>
        </p:xfrm>
        <a:graphic>
          <a:graphicData uri="http://schemas.openxmlformats.org/drawingml/2006/table">
            <a:tbl>
              <a:tblPr firstRow="1" bandRow="1">
                <a:tableStyleId>{5C22544A-7EE6-4342-B048-85BDC9FD1C3A}</a:tableStyleId>
              </a:tblPr>
              <a:tblGrid>
                <a:gridCol w="1852551">
                  <a:extLst>
                    <a:ext uri="{9D8B030D-6E8A-4147-A177-3AD203B41FA5}">
                      <a16:colId xmlns:a16="http://schemas.microsoft.com/office/drawing/2014/main" val="4267077295"/>
                    </a:ext>
                  </a:extLst>
                </a:gridCol>
                <a:gridCol w="2529444">
                  <a:extLst>
                    <a:ext uri="{9D8B030D-6E8A-4147-A177-3AD203B41FA5}">
                      <a16:colId xmlns:a16="http://schemas.microsoft.com/office/drawing/2014/main" val="3748326914"/>
                    </a:ext>
                  </a:extLst>
                </a:gridCol>
                <a:gridCol w="3503221">
                  <a:extLst>
                    <a:ext uri="{9D8B030D-6E8A-4147-A177-3AD203B41FA5}">
                      <a16:colId xmlns:a16="http://schemas.microsoft.com/office/drawing/2014/main" val="3125078523"/>
                    </a:ext>
                  </a:extLst>
                </a:gridCol>
                <a:gridCol w="3659848">
                  <a:extLst>
                    <a:ext uri="{9D8B030D-6E8A-4147-A177-3AD203B41FA5}">
                      <a16:colId xmlns:a16="http://schemas.microsoft.com/office/drawing/2014/main" val="3033947290"/>
                    </a:ext>
                  </a:extLst>
                </a:gridCol>
              </a:tblGrid>
              <a:tr h="489857">
                <a:tc>
                  <a:txBody>
                    <a:bodyPr/>
                    <a:lstStyle/>
                    <a:p>
                      <a:r>
                        <a:rPr lang="en-US" dirty="0"/>
                        <a:t>Población</a:t>
                      </a:r>
                    </a:p>
                  </a:txBody>
                  <a:tcPr/>
                </a:tc>
                <a:tc>
                  <a:txBody>
                    <a:bodyPr/>
                    <a:lstStyle/>
                    <a:p>
                      <a:r>
                        <a:rPr lang="en-US" dirty="0"/>
                        <a:t>Primera </a:t>
                      </a:r>
                      <a:r>
                        <a:rPr lang="en-US" dirty="0" err="1"/>
                        <a:t>línea</a:t>
                      </a:r>
                      <a:r>
                        <a:rPr lang="en-US" dirty="0"/>
                        <a:t> </a:t>
                      </a:r>
                      <a:r>
                        <a:rPr lang="en-US" dirty="0" err="1"/>
                        <a:t>en</a:t>
                      </a:r>
                      <a:r>
                        <a:rPr lang="en-US" dirty="0"/>
                        <a:t> </a:t>
                      </a:r>
                      <a:r>
                        <a:rPr lang="en-US" dirty="0" err="1"/>
                        <a:t>fallo</a:t>
                      </a:r>
                      <a:endParaRPr lang="en-US" dirty="0"/>
                    </a:p>
                  </a:txBody>
                  <a:tcPr/>
                </a:tc>
                <a:tc>
                  <a:txBody>
                    <a:bodyPr/>
                    <a:lstStyle/>
                    <a:p>
                      <a:r>
                        <a:rPr lang="en-US" dirty="0"/>
                        <a:t>Segunda </a:t>
                      </a:r>
                      <a:r>
                        <a:rPr lang="en-US" dirty="0" err="1"/>
                        <a:t>línea</a:t>
                      </a:r>
                      <a:r>
                        <a:rPr lang="en-US" dirty="0"/>
                        <a:t> </a:t>
                      </a:r>
                      <a:r>
                        <a:rPr lang="en-US" dirty="0" err="1"/>
                        <a:t>preferente</a:t>
                      </a:r>
                      <a:r>
                        <a:rPr lang="en-US" dirty="0"/>
                        <a:t>*</a:t>
                      </a:r>
                    </a:p>
                  </a:txBody>
                  <a:tcPr/>
                </a:tc>
                <a:tc>
                  <a:txBody>
                    <a:bodyPr/>
                    <a:lstStyle/>
                    <a:p>
                      <a:r>
                        <a:rPr lang="en-US" dirty="0"/>
                        <a:t>Segunda </a:t>
                      </a:r>
                      <a:r>
                        <a:rPr lang="en-US" dirty="0" err="1"/>
                        <a:t>línea</a:t>
                      </a:r>
                      <a:r>
                        <a:rPr lang="en-US" dirty="0"/>
                        <a:t> </a:t>
                      </a:r>
                      <a:r>
                        <a:rPr lang="en-US" dirty="0" err="1"/>
                        <a:t>alternativa</a:t>
                      </a:r>
                      <a:endParaRPr lang="en-US" dirty="0"/>
                    </a:p>
                  </a:txBody>
                  <a:tcPr/>
                </a:tc>
                <a:extLst>
                  <a:ext uri="{0D108BD9-81ED-4DB2-BD59-A6C34878D82A}">
                    <a16:rowId xmlns:a16="http://schemas.microsoft.com/office/drawing/2014/main" val="1280662365"/>
                  </a:ext>
                </a:extLst>
              </a:tr>
              <a:tr h="489857">
                <a:tc rowSpan="4">
                  <a:txBody>
                    <a:bodyPr/>
                    <a:lstStyle/>
                    <a:p>
                      <a:r>
                        <a:rPr lang="en-US" dirty="0" err="1"/>
                        <a:t>Adultos</a:t>
                      </a:r>
                      <a:r>
                        <a:rPr lang="en-US" dirty="0"/>
                        <a:t> y </a:t>
                      </a:r>
                      <a:r>
                        <a:rPr lang="en-US" dirty="0" err="1"/>
                        <a:t>adolescentes</a:t>
                      </a:r>
                      <a:endParaRPr lang="en-US" dirty="0"/>
                    </a:p>
                  </a:txBody>
                  <a:tcPr/>
                </a:tc>
                <a:tc>
                  <a:txBody>
                    <a:bodyPr/>
                    <a:lstStyle/>
                    <a:p>
                      <a:r>
                        <a:rPr lang="en-US" b="0" dirty="0">
                          <a:solidFill>
                            <a:schemeClr val="tx1"/>
                          </a:solidFill>
                        </a:rPr>
                        <a:t>TDF+XTC+DTG</a:t>
                      </a:r>
                    </a:p>
                  </a:txBody>
                  <a:tcPr/>
                </a:tc>
                <a:tc>
                  <a:txBody>
                    <a:bodyPr/>
                    <a:lstStyle/>
                    <a:p>
                      <a:r>
                        <a:rPr lang="en-US" b="0" dirty="0">
                          <a:solidFill>
                            <a:schemeClr val="tx1"/>
                          </a:solidFill>
                        </a:rPr>
                        <a:t>AZT+3TC+ATV/r (o LPV/r)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AZT+3TC+DRV/r</a:t>
                      </a:r>
                    </a:p>
                  </a:txBody>
                  <a:tcPr/>
                </a:tc>
                <a:extLst>
                  <a:ext uri="{0D108BD9-81ED-4DB2-BD59-A6C34878D82A}">
                    <a16:rowId xmlns:a16="http://schemas.microsoft.com/office/drawing/2014/main" val="2555103981"/>
                  </a:ext>
                </a:extLst>
              </a:tr>
              <a:tr h="489857">
                <a:tc vMerge="1">
                  <a:txBody>
                    <a:bodyPr/>
                    <a:lstStyle/>
                    <a:p>
                      <a:endParaRPr lang="en-US" dirty="0"/>
                    </a:p>
                  </a:txBody>
                  <a:tcPr/>
                </a:tc>
                <a:tc>
                  <a:txBody>
                    <a:bodyPr/>
                    <a:lstStyle/>
                    <a:p>
                      <a:r>
                        <a:rPr lang="en-US" b="0" dirty="0">
                          <a:solidFill>
                            <a:schemeClr val="tx1"/>
                          </a:solidFill>
                        </a:rPr>
                        <a:t>TDF+XTC+EFV(o NVP)</a:t>
                      </a:r>
                    </a:p>
                  </a:txBody>
                  <a:tcPr/>
                </a:tc>
                <a:tc>
                  <a:txBody>
                    <a:bodyPr/>
                    <a:lstStyle/>
                    <a:p>
                      <a:r>
                        <a:rPr lang="en-US" b="1" dirty="0">
                          <a:solidFill>
                            <a:srgbClr val="C00000"/>
                          </a:solidFill>
                        </a:rPr>
                        <a:t>AZT+3TC+DTG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AZT+3TC+ATV/r (o LPV/r o DRV/r)</a:t>
                      </a:r>
                    </a:p>
                  </a:txBody>
                  <a:tcPr/>
                </a:tc>
                <a:extLst>
                  <a:ext uri="{0D108BD9-81ED-4DB2-BD59-A6C34878D82A}">
                    <a16:rowId xmlns:a16="http://schemas.microsoft.com/office/drawing/2014/main" val="4085724251"/>
                  </a:ext>
                </a:extLst>
              </a:tr>
              <a:tr h="489857">
                <a:tc vMerge="1">
                  <a:txBody>
                    <a:bodyPr/>
                    <a:lstStyle/>
                    <a:p>
                      <a:endParaRPr lang="en-US" dirty="0"/>
                    </a:p>
                  </a:txBody>
                  <a:tcPr/>
                </a:tc>
                <a:tc>
                  <a:txBody>
                    <a:bodyPr/>
                    <a:lstStyle/>
                    <a:p>
                      <a:r>
                        <a:rPr lang="en-US" b="0" dirty="0">
                          <a:solidFill>
                            <a:schemeClr val="tx1"/>
                          </a:solidFill>
                        </a:rPr>
                        <a:t>AZT+3TC+EFV(o NVP)</a:t>
                      </a:r>
                    </a:p>
                  </a:txBody>
                  <a:tcPr/>
                </a:tc>
                <a:tc>
                  <a:txBody>
                    <a:bodyPr/>
                    <a:lstStyle/>
                    <a:p>
                      <a:r>
                        <a:rPr lang="en-US" b="1" dirty="0">
                          <a:solidFill>
                            <a:srgbClr val="C00000"/>
                          </a:solidFill>
                        </a:rPr>
                        <a:t>TDF+XTC+DTG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TDF+XTC+ATV/r (o LPV/r o DRV/r)</a:t>
                      </a:r>
                    </a:p>
                  </a:txBody>
                  <a:tcPr/>
                </a:tc>
                <a:extLst>
                  <a:ext uri="{0D108BD9-81ED-4DB2-BD59-A6C34878D82A}">
                    <a16:rowId xmlns:a16="http://schemas.microsoft.com/office/drawing/2014/main" val="1400450344"/>
                  </a:ext>
                </a:extLst>
              </a:tr>
              <a:tr h="489857">
                <a:tc vMerge="1">
                  <a:txBody>
                    <a:bodyPr/>
                    <a:lstStyle/>
                    <a:p>
                      <a:endParaRPr lang="en-US" dirty="0"/>
                    </a:p>
                  </a:txBody>
                  <a:tcPr/>
                </a:tc>
                <a:tc>
                  <a:txBody>
                    <a:bodyPr/>
                    <a:lstStyle/>
                    <a:p>
                      <a:r>
                        <a:rPr lang="en-US" b="0" dirty="0">
                          <a:solidFill>
                            <a:schemeClr val="tx1"/>
                          </a:solidFill>
                        </a:rPr>
                        <a:t>TDF+XTC+IP/r</a:t>
                      </a:r>
                    </a:p>
                  </a:txBody>
                  <a:tcPr/>
                </a:tc>
                <a:tc>
                  <a:txBody>
                    <a:bodyPr/>
                    <a:lstStyle/>
                    <a:p>
                      <a:r>
                        <a:rPr lang="en-US" b="1" dirty="0">
                          <a:solidFill>
                            <a:srgbClr val="C00000"/>
                          </a:solidFill>
                        </a:rPr>
                        <a:t>AZT+3TC+DTG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tc>
                <a:extLst>
                  <a:ext uri="{0D108BD9-81ED-4DB2-BD59-A6C34878D82A}">
                    <a16:rowId xmlns:a16="http://schemas.microsoft.com/office/drawing/2014/main" val="3949329794"/>
                  </a:ext>
                </a:extLst>
              </a:tr>
              <a:tr h="489857">
                <a:tc rowSpan="4">
                  <a:txBody>
                    <a:bodyPr/>
                    <a:lstStyle/>
                    <a:p>
                      <a:r>
                        <a:rPr lang="en-US" dirty="0" err="1"/>
                        <a:t>Niños</a:t>
                      </a:r>
                      <a:endParaRPr lang="en-US" dirty="0"/>
                    </a:p>
                  </a:txBody>
                  <a:tcPr/>
                </a:tc>
                <a:tc>
                  <a:txBody>
                    <a:bodyPr/>
                    <a:lstStyle/>
                    <a:p>
                      <a:r>
                        <a:rPr lang="en-US" b="0" dirty="0">
                          <a:solidFill>
                            <a:schemeClr val="tx1"/>
                          </a:solidFill>
                        </a:rPr>
                        <a:t>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AZT+3TC+ATV/r (o LPV/r)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AZT+3TC+DRV/r</a:t>
                      </a:r>
                    </a:p>
                  </a:txBody>
                  <a:tcPr/>
                </a:tc>
                <a:extLst>
                  <a:ext uri="{0D108BD9-81ED-4DB2-BD59-A6C34878D82A}">
                    <a16:rowId xmlns:a16="http://schemas.microsoft.com/office/drawing/2014/main" val="1235282390"/>
                  </a:ext>
                </a:extLst>
              </a:tr>
              <a:tr h="489857">
                <a:tc vMerge="1">
                  <a:txBody>
                    <a:bodyPr/>
                    <a:lstStyle/>
                    <a:p>
                      <a:endParaRPr lang="en-US" dirty="0"/>
                    </a:p>
                  </a:txBody>
                  <a:tcPr/>
                </a:tc>
                <a:tc>
                  <a:txBody>
                    <a:bodyPr/>
                    <a:lstStyle/>
                    <a:p>
                      <a:r>
                        <a:rPr lang="en-US" b="0" dirty="0">
                          <a:solidFill>
                            <a:schemeClr val="tx1"/>
                          </a:solidFill>
                        </a:rPr>
                        <a:t>ABC(o AZT)+3TC+LPV/r</a:t>
                      </a:r>
                    </a:p>
                  </a:txBody>
                  <a:tcPr/>
                </a:tc>
                <a:tc>
                  <a:txBody>
                    <a:bodyPr/>
                    <a:lstStyle/>
                    <a:p>
                      <a:r>
                        <a:rPr lang="en-US" b="1" dirty="0">
                          <a:solidFill>
                            <a:srgbClr val="C00000"/>
                          </a:solidFill>
                        </a:rPr>
                        <a:t>AZT(o 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AZT(o ABC)+3TC+RAL</a:t>
                      </a:r>
                    </a:p>
                  </a:txBody>
                  <a:tcPr/>
                </a:tc>
                <a:extLst>
                  <a:ext uri="{0D108BD9-81ED-4DB2-BD59-A6C34878D82A}">
                    <a16:rowId xmlns:a16="http://schemas.microsoft.com/office/drawing/2014/main" val="1271721286"/>
                  </a:ext>
                </a:extLst>
              </a:tr>
              <a:tr h="489857">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ABC(o AZT)+3TC+EFV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AZT(o 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AZT+3TC+LPV/r (o ATV/r)</a:t>
                      </a:r>
                    </a:p>
                  </a:txBody>
                  <a:tcPr/>
                </a:tc>
                <a:extLst>
                  <a:ext uri="{0D108BD9-81ED-4DB2-BD59-A6C34878D82A}">
                    <a16:rowId xmlns:a16="http://schemas.microsoft.com/office/drawing/2014/main" val="3611834023"/>
                  </a:ext>
                </a:extLst>
              </a:tr>
              <a:tr h="489857">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AZT+3TC+NVP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ABC+3TC+DTG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ABC+3TC+ATV/r (o LPV/r o DRV/r)</a:t>
                      </a:r>
                    </a:p>
                  </a:txBody>
                  <a:tcPr/>
                </a:tc>
                <a:extLst>
                  <a:ext uri="{0D108BD9-81ED-4DB2-BD59-A6C34878D82A}">
                    <a16:rowId xmlns:a16="http://schemas.microsoft.com/office/drawing/2014/main" val="926633366"/>
                  </a:ext>
                </a:extLst>
              </a:tr>
            </a:tbl>
          </a:graphicData>
        </a:graphic>
      </p:graphicFrame>
      <p:sp>
        <p:nvSpPr>
          <p:cNvPr id="10" name="Rectangle 9">
            <a:extLst>
              <a:ext uri="{FF2B5EF4-FFF2-40B4-BE49-F238E27FC236}">
                <a16:creationId xmlns:a16="http://schemas.microsoft.com/office/drawing/2014/main" id="{FEBEE2A6-51FC-354D-91B5-39F088AE79B9}"/>
              </a:ext>
            </a:extLst>
          </p:cNvPr>
          <p:cNvSpPr/>
          <p:nvPr/>
        </p:nvSpPr>
        <p:spPr>
          <a:xfrm>
            <a:off x="257607" y="5671354"/>
            <a:ext cx="11647363" cy="1200329"/>
          </a:xfrm>
          <a:prstGeom prst="rect">
            <a:avLst/>
          </a:prstGeom>
        </p:spPr>
        <p:txBody>
          <a:bodyPr wrap="square">
            <a:spAutoFit/>
          </a:bodyPr>
          <a:lstStyle/>
          <a:p>
            <a:r>
              <a:rPr lang="es-ES" dirty="0"/>
              <a:t>Notas</a:t>
            </a:r>
          </a:p>
          <a:p>
            <a:r>
              <a:rPr lang="es-ES" dirty="0"/>
              <a:t>*Usar AZT/3TC en caso de falla de esquema de primera línea con TDF/XTC o ABC/XTC y vice versa.</a:t>
            </a:r>
          </a:p>
          <a:p>
            <a:r>
              <a:rPr lang="es-ES" dirty="0"/>
              <a:t>Tercera línea: DRV/</a:t>
            </a:r>
            <a:r>
              <a:rPr lang="es-ES" dirty="0" err="1"/>
              <a:t>r+DTG</a:t>
            </a:r>
            <a:r>
              <a:rPr lang="es-ES" dirty="0"/>
              <a:t>± 1-2 INTR (cuándo sea posible optimizar usando </a:t>
            </a:r>
            <a:r>
              <a:rPr lang="es-ES" dirty="0" err="1"/>
              <a:t>genotipaje</a:t>
            </a:r>
            <a:r>
              <a:rPr lang="es-ES" dirty="0"/>
              <a:t>). DTG en tercera línea es 50mgx2/d. </a:t>
            </a:r>
            <a:r>
              <a:rPr lang="es-ES" altLang="en-US" dirty="0">
                <a:ea typeface="SimSun" pitchFamily="2" charset="-122"/>
                <a:cs typeface="Times New Roman" pitchFamily="18" charset="0"/>
              </a:rPr>
              <a:t>En pacientes con experiencia de IP, DRV/r es 600mg/100mgx2/d.</a:t>
            </a:r>
            <a:endParaRPr lang="es-ES" dirty="0"/>
          </a:p>
        </p:txBody>
      </p:sp>
    </p:spTree>
    <p:extLst>
      <p:ext uri="{BB962C8B-B14F-4D97-AF65-F5344CB8AC3E}">
        <p14:creationId xmlns:p14="http://schemas.microsoft.com/office/powerpoint/2010/main" val="68596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B042-2AD4-4E4B-8FA8-96A9C6DB3DF5}"/>
              </a:ext>
            </a:extLst>
          </p:cNvPr>
          <p:cNvSpPr>
            <a:spLocks noGrp="1"/>
          </p:cNvSpPr>
          <p:nvPr>
            <p:ph type="title"/>
          </p:nvPr>
        </p:nvSpPr>
        <p:spPr>
          <a:xfrm>
            <a:off x="190499" y="0"/>
            <a:ext cx="11811000" cy="757110"/>
          </a:xfrm>
        </p:spPr>
        <p:txBody>
          <a:bodyPr/>
          <a:lstStyle/>
          <a:p>
            <a:pPr algn="ctr"/>
            <a:r>
              <a:rPr lang="es-ES" sz="3600" b="1" dirty="0">
                <a:solidFill>
                  <a:srgbClr val="0070C0"/>
                </a:solidFill>
                <a:latin typeface="+mn-lt"/>
              </a:rPr>
              <a:t>Orientación sobre la selección de esquemas en migrantes</a:t>
            </a:r>
            <a:endParaRPr lang="en-US" sz="3600" b="1" dirty="0">
              <a:solidFill>
                <a:srgbClr val="0070C0"/>
              </a:solidFill>
              <a:latin typeface="+mn-lt"/>
            </a:endParaRPr>
          </a:p>
        </p:txBody>
      </p:sp>
      <p:graphicFrame>
        <p:nvGraphicFramePr>
          <p:cNvPr id="4" name="Table 3">
            <a:extLst>
              <a:ext uri="{FF2B5EF4-FFF2-40B4-BE49-F238E27FC236}">
                <a16:creationId xmlns:a16="http://schemas.microsoft.com/office/drawing/2014/main" id="{9E69BA75-A9B3-4210-809B-1AA67743BDEA}"/>
              </a:ext>
            </a:extLst>
          </p:cNvPr>
          <p:cNvGraphicFramePr>
            <a:graphicFrameLocks noGrp="1"/>
          </p:cNvGraphicFramePr>
          <p:nvPr/>
        </p:nvGraphicFramePr>
        <p:xfrm>
          <a:off x="190499" y="757110"/>
          <a:ext cx="11810999" cy="5829087"/>
        </p:xfrm>
        <a:graphic>
          <a:graphicData uri="http://schemas.openxmlformats.org/drawingml/2006/table">
            <a:tbl>
              <a:tblPr firstRow="1" firstCol="1" lastRow="1" lastCol="1" bandRow="1" bandCol="1"/>
              <a:tblGrid>
                <a:gridCol w="2983661">
                  <a:extLst>
                    <a:ext uri="{9D8B030D-6E8A-4147-A177-3AD203B41FA5}">
                      <a16:colId xmlns:a16="http://schemas.microsoft.com/office/drawing/2014/main" val="194679011"/>
                    </a:ext>
                  </a:extLst>
                </a:gridCol>
                <a:gridCol w="2691381">
                  <a:extLst>
                    <a:ext uri="{9D8B030D-6E8A-4147-A177-3AD203B41FA5}">
                      <a16:colId xmlns:a16="http://schemas.microsoft.com/office/drawing/2014/main" val="3922235298"/>
                    </a:ext>
                  </a:extLst>
                </a:gridCol>
                <a:gridCol w="6135957">
                  <a:extLst>
                    <a:ext uri="{9D8B030D-6E8A-4147-A177-3AD203B41FA5}">
                      <a16:colId xmlns:a16="http://schemas.microsoft.com/office/drawing/2014/main" val="1720152559"/>
                    </a:ext>
                  </a:extLst>
                </a:gridCol>
              </a:tblGrid>
              <a:tr h="748305">
                <a:tc>
                  <a:txBody>
                    <a:bodyPr/>
                    <a:lstStyle/>
                    <a:p>
                      <a:pPr marL="410845" marR="0" indent="-342900">
                        <a:spcBef>
                          <a:spcPts val="5"/>
                        </a:spcBef>
                        <a:spcAft>
                          <a:spcPts val="0"/>
                        </a:spcAft>
                        <a:buAutoNum type="arabicPeriod"/>
                      </a:pPr>
                      <a:r>
                        <a:rPr lang="es-ES" sz="1400" b="1" noProof="0" dirty="0">
                          <a:solidFill>
                            <a:srgbClr val="31302F"/>
                          </a:solidFill>
                          <a:effectLst/>
                          <a:latin typeface="Arial" panose="020B0604020202020204" pitchFamily="34" charset="0"/>
                          <a:ea typeface="Arial" panose="020B0604020202020204" pitchFamily="34" charset="0"/>
                        </a:rPr>
                        <a:t>ARV </a:t>
                      </a:r>
                      <a:r>
                        <a:rPr lang="es-ES" sz="1400" b="1" noProof="0" dirty="0" err="1">
                          <a:solidFill>
                            <a:srgbClr val="31302F"/>
                          </a:solidFill>
                          <a:effectLst/>
                          <a:latin typeface="Arial" panose="020B0604020202020204" pitchFamily="34" charset="0"/>
                          <a:ea typeface="Arial" panose="020B0604020202020204" pitchFamily="34" charset="0"/>
                        </a:rPr>
                        <a:t>naïve</a:t>
                      </a:r>
                      <a:r>
                        <a:rPr lang="es-ES" sz="1400" b="1" noProof="0" dirty="0">
                          <a:solidFill>
                            <a:srgbClr val="31302F"/>
                          </a:solidFill>
                          <a:effectLst/>
                          <a:latin typeface="Arial" panose="020B0604020202020204" pitchFamily="34" charset="0"/>
                          <a:ea typeface="Arial" panose="020B0604020202020204" pitchFamily="34" charset="0"/>
                        </a:rPr>
                        <a:t> </a:t>
                      </a:r>
                    </a:p>
                    <a:p>
                      <a:pPr marL="67945" marR="0" indent="0">
                        <a:spcBef>
                          <a:spcPts val="5"/>
                        </a:spcBef>
                        <a:spcAft>
                          <a:spcPts val="0"/>
                        </a:spcAft>
                        <a:buNone/>
                      </a:pPr>
                      <a:r>
                        <a:rPr lang="es-ES" sz="1400" noProof="0" dirty="0">
                          <a:solidFill>
                            <a:srgbClr val="31302F"/>
                          </a:solidFill>
                          <a:effectLst/>
                          <a:latin typeface="Arial" panose="020B0604020202020204" pitchFamily="34" charset="0"/>
                          <a:ea typeface="Arial" panose="020B0604020202020204" pitchFamily="34" charset="0"/>
                        </a:rPr>
                        <a:t>(diagnósticos nuevos en país receptor o casos conocidos de VIH)</a:t>
                      </a:r>
                      <a:endParaRPr lang="es-ES" sz="1400" noProof="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marL="0" marR="0" indent="0">
                        <a:spcBef>
                          <a:spcPts val="20"/>
                        </a:spcBef>
                        <a:spcAft>
                          <a:spcPts val="0"/>
                        </a:spcAft>
                        <a:buFont typeface="Arial" panose="020B0604020202020204" pitchFamily="34" charset="0"/>
                        <a:buNone/>
                      </a:pPr>
                      <a:r>
                        <a:rPr lang="es-ES" sz="1400" noProof="0" dirty="0">
                          <a:effectLst/>
                          <a:latin typeface="Arial" panose="020B0604020202020204" pitchFamily="34" charset="0"/>
                          <a:ea typeface="Arial" panose="020B0604020202020204" pitchFamily="34" charset="0"/>
                        </a:rPr>
                        <a:t>    -   Seguir  las  pautas  para  la  terapia  antirretroviral  del  país  receptor.  </a:t>
                      </a:r>
                    </a:p>
                    <a:p>
                      <a:pPr marL="0" marR="0" indent="0">
                        <a:spcBef>
                          <a:spcPts val="20"/>
                        </a:spcBef>
                        <a:spcAft>
                          <a:spcPts val="0"/>
                        </a:spcAft>
                        <a:buFont typeface="Arial" panose="020B0604020202020204" pitchFamily="34" charset="0"/>
                        <a:buNone/>
                      </a:pPr>
                      <a:r>
                        <a:rPr lang="es-ES" sz="1400" noProof="0" dirty="0">
                          <a:effectLst/>
                          <a:latin typeface="Arial" panose="020B0604020202020204" pitchFamily="34" charset="0"/>
                          <a:ea typeface="Arial" panose="020B0604020202020204" pitchFamily="34" charset="0"/>
                        </a:rPr>
                        <a:t>    -   Se insta  a  los  países  receptores  a  adoptar  las  últimas  recomendaciones  de OMS</a:t>
                      </a:r>
                    </a:p>
                    <a:p>
                      <a:pPr marL="0" marR="0" indent="0">
                        <a:spcBef>
                          <a:spcPts val="20"/>
                        </a:spcBef>
                        <a:spcAft>
                          <a:spcPts val="0"/>
                        </a:spcAft>
                        <a:buFont typeface="Arial" panose="020B0604020202020204" pitchFamily="34" charset="0"/>
                        <a:buNone/>
                      </a:pPr>
                      <a:r>
                        <a:rPr lang="es-ES" sz="1400" noProof="0" dirty="0">
                          <a:effectLst/>
                          <a:latin typeface="Arial" panose="020B0604020202020204" pitchFamily="34" charset="0"/>
                          <a:ea typeface="Arial" panose="020B0604020202020204" pitchFamily="34" charset="0"/>
                        </a:rPr>
                        <a:t>    -   </a:t>
                      </a:r>
                      <a:r>
                        <a:rPr lang="es-ES" sz="1400" b="1" noProof="0" dirty="0">
                          <a:solidFill>
                            <a:srgbClr val="C00000"/>
                          </a:solidFill>
                          <a:effectLst/>
                          <a:latin typeface="Arial" panose="020B0604020202020204" pitchFamily="34" charset="0"/>
                          <a:ea typeface="Arial" panose="020B0604020202020204" pitchFamily="34" charset="0"/>
                        </a:rPr>
                        <a:t>Primera línea con DTG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6218869"/>
                  </a:ext>
                </a:extLst>
              </a:tr>
              <a:tr h="876277">
                <a:tc rowSpan="2">
                  <a:txBody>
                    <a:bodyPr/>
                    <a:lstStyle/>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spcBef>
                          <a:spcPts val="20"/>
                        </a:spcBef>
                        <a:spcAft>
                          <a:spcPts val="0"/>
                        </a:spcAft>
                      </a:pPr>
                      <a:r>
                        <a:rPr lang="es-ES" sz="1400" noProof="0" dirty="0">
                          <a:effectLst/>
                          <a:latin typeface="Arial" panose="020B0604020202020204" pitchFamily="34" charset="0"/>
                          <a:ea typeface="Arial" panose="020B0604020202020204" pitchFamily="34" charset="0"/>
                        </a:rPr>
                        <a:t> </a:t>
                      </a:r>
                    </a:p>
                    <a:p>
                      <a:pPr marL="67945" marR="0">
                        <a:lnSpc>
                          <a:spcPct val="105000"/>
                        </a:lnSpc>
                        <a:spcBef>
                          <a:spcPts val="0"/>
                        </a:spcBef>
                        <a:spcAft>
                          <a:spcPts val="0"/>
                        </a:spcAft>
                      </a:pPr>
                      <a:r>
                        <a:rPr lang="es-ES" sz="1400" b="1" noProof="0" dirty="0">
                          <a:solidFill>
                            <a:srgbClr val="31302F"/>
                          </a:solidFill>
                          <a:effectLst/>
                          <a:latin typeface="Arial" panose="020B0604020202020204" pitchFamily="34" charset="0"/>
                          <a:ea typeface="Arial" panose="020B0604020202020204" pitchFamily="34" charset="0"/>
                        </a:rPr>
                        <a:t>2. Uso previo de antirretrovirales y  actualmente SIN tratamiento </a:t>
                      </a:r>
                      <a:r>
                        <a:rPr lang="es-ES" sz="1400" noProof="0" dirty="0">
                          <a:solidFill>
                            <a:srgbClr val="31302F"/>
                          </a:solidFill>
                          <a:effectLst/>
                          <a:latin typeface="Arial" panose="020B0604020202020204" pitchFamily="34" charset="0"/>
                          <a:ea typeface="Arial" panose="020B0604020202020204" pitchFamily="34" charset="0"/>
                        </a:rPr>
                        <a:t>(interrupción del tratamiento)</a:t>
                      </a:r>
                      <a:endParaRPr lang="es-ES" sz="1400" noProof="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68580" marR="69215" algn="ctr">
                        <a:lnSpc>
                          <a:spcPct val="105000"/>
                        </a:lnSpc>
                        <a:spcBef>
                          <a:spcPts val="895"/>
                        </a:spcBef>
                        <a:spcAft>
                          <a:spcPts val="0"/>
                        </a:spcAft>
                      </a:pPr>
                      <a:r>
                        <a:rPr lang="es-ES" sz="1400" b="1" noProof="0" dirty="0">
                          <a:solidFill>
                            <a:srgbClr val="31302F"/>
                          </a:solidFill>
                          <a:effectLst/>
                          <a:latin typeface="Arial" panose="020B0604020202020204" pitchFamily="34" charset="0"/>
                          <a:ea typeface="Arial" panose="020B0604020202020204" pitchFamily="34" charset="0"/>
                        </a:rPr>
                        <a:t>Historia médica disponible</a:t>
                      </a:r>
                      <a:endParaRPr lang="es-ES" sz="1400" b="1" noProof="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53695" marR="55880" indent="-285750">
                        <a:lnSpc>
                          <a:spcPct val="105000"/>
                        </a:lnSpc>
                        <a:spcBef>
                          <a:spcPts val="225"/>
                        </a:spcBef>
                        <a:spcAft>
                          <a:spcPts val="0"/>
                        </a:spcAft>
                        <a:buFont typeface="Arial" panose="020B0604020202020204" pitchFamily="34" charset="0"/>
                        <a:buChar char="•"/>
                      </a:pPr>
                      <a:r>
                        <a:rPr lang="es-ES" sz="1400" noProof="0" dirty="0">
                          <a:solidFill>
                            <a:srgbClr val="31302F"/>
                          </a:solidFill>
                          <a:effectLst/>
                          <a:latin typeface="Arial" panose="020B0604020202020204" pitchFamily="34" charset="0"/>
                          <a:ea typeface="Arial" panose="020B0604020202020204" pitchFamily="34" charset="0"/>
                        </a:rPr>
                        <a:t>Revisar uso previo de ARV, CV y genotipo (si está disponible)</a:t>
                      </a:r>
                    </a:p>
                    <a:p>
                      <a:pPr marL="353695" marR="55880" indent="-285750">
                        <a:lnSpc>
                          <a:spcPct val="105000"/>
                        </a:lnSpc>
                        <a:spcBef>
                          <a:spcPts val="225"/>
                        </a:spcBef>
                        <a:spcAft>
                          <a:spcPts val="0"/>
                        </a:spcAft>
                        <a:buFont typeface="Arial" panose="020B0604020202020204" pitchFamily="34" charset="0"/>
                        <a:buChar char="•"/>
                      </a:pPr>
                      <a:r>
                        <a:rPr lang="es-ES" sz="1400" noProof="0" dirty="0">
                          <a:solidFill>
                            <a:srgbClr val="31302F"/>
                          </a:solidFill>
                          <a:effectLst/>
                          <a:latin typeface="Arial" panose="020B0604020202020204" pitchFamily="34" charset="0"/>
                          <a:ea typeface="Arial" panose="020B0604020202020204" pitchFamily="34" charset="0"/>
                        </a:rPr>
                        <a:t>Seleccionar esquema basado en el perfil de resistencia y pautas disponibles en país receptor para II y III línea </a:t>
                      </a:r>
                    </a:p>
                    <a:p>
                      <a:pPr marL="353695" marR="55880" indent="-285750">
                        <a:lnSpc>
                          <a:spcPct val="105000"/>
                        </a:lnSpc>
                        <a:spcBef>
                          <a:spcPts val="225"/>
                        </a:spcBef>
                        <a:spcAft>
                          <a:spcPts val="0"/>
                        </a:spcAft>
                        <a:buFont typeface="Arial" panose="020B0604020202020204" pitchFamily="34" charset="0"/>
                        <a:buChar char="•"/>
                      </a:pPr>
                      <a:r>
                        <a:rPr lang="es-ES" sz="1400" b="1" noProof="0" dirty="0">
                          <a:solidFill>
                            <a:srgbClr val="C00000"/>
                          </a:solidFill>
                          <a:effectLst/>
                          <a:latin typeface="Arial" panose="020B0604020202020204" pitchFamily="34" charset="0"/>
                          <a:ea typeface="Arial" panose="020B0604020202020204" pitchFamily="34" charset="0"/>
                        </a:rPr>
                        <a:t>Usar un régimen con alta barrera genética a la resistencia (p. ej., DTG o PI reforzado + 2 INTR optimizados) </a:t>
                      </a:r>
                    </a:p>
                    <a:p>
                      <a:pPr marL="67945" marR="55880" indent="0">
                        <a:lnSpc>
                          <a:spcPct val="105000"/>
                        </a:lnSpc>
                        <a:spcBef>
                          <a:spcPts val="225"/>
                        </a:spcBef>
                        <a:spcAft>
                          <a:spcPts val="0"/>
                        </a:spcAft>
                        <a:buFont typeface="Arial" panose="020B0604020202020204" pitchFamily="34" charset="0"/>
                        <a:buNone/>
                      </a:pPr>
                      <a:endParaRPr lang="es-ES" sz="400" b="1" noProof="0" dirty="0">
                        <a:solidFill>
                          <a:srgbClr val="C00000"/>
                        </a:solidFill>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994144"/>
                  </a:ext>
                </a:extLst>
              </a:tr>
              <a:tr h="659880">
                <a:tc vMerge="1">
                  <a:txBody>
                    <a:bodyPr/>
                    <a:lstStyle/>
                    <a:p>
                      <a:endParaRPr lang="en-US"/>
                    </a:p>
                  </a:txBody>
                  <a:tcPr/>
                </a:tc>
                <a:tc>
                  <a:txBody>
                    <a:bodyPr/>
                    <a:lstStyle/>
                    <a:p>
                      <a:pPr marL="0" marR="0">
                        <a:spcBef>
                          <a:spcPts val="40"/>
                        </a:spcBef>
                        <a:spcAft>
                          <a:spcPts val="0"/>
                        </a:spcAft>
                      </a:pPr>
                      <a:r>
                        <a:rPr lang="es-ES" sz="1400" noProof="0" dirty="0">
                          <a:effectLst/>
                          <a:latin typeface="Arial" panose="020B0604020202020204" pitchFamily="34" charset="0"/>
                          <a:ea typeface="Arial" panose="020B0604020202020204" pitchFamily="34" charset="0"/>
                        </a:rPr>
                        <a:t> </a:t>
                      </a:r>
                      <a:endParaRPr lang="es-ES" sz="1400" b="0" noProof="0" dirty="0">
                        <a:solidFill>
                          <a:schemeClr val="tx1"/>
                        </a:solidFill>
                        <a:effectLst/>
                        <a:latin typeface="Arial" panose="020B0604020202020204" pitchFamily="34" charset="0"/>
                        <a:ea typeface="Arial" panose="020B0604020202020204" pitchFamily="34" charset="0"/>
                      </a:endParaRPr>
                    </a:p>
                    <a:p>
                      <a:pPr marL="0" marR="0" algn="ctr">
                        <a:spcBef>
                          <a:spcPts val="40"/>
                        </a:spcBef>
                        <a:spcAft>
                          <a:spcPts val="0"/>
                        </a:spcAft>
                      </a:pPr>
                      <a:r>
                        <a:rPr lang="es-ES" sz="1400" b="0" noProof="0" dirty="0">
                          <a:solidFill>
                            <a:schemeClr val="tx1"/>
                          </a:solidFill>
                          <a:effectLst/>
                          <a:latin typeface="Arial" panose="020B0604020202020204" pitchFamily="34" charset="0"/>
                          <a:ea typeface="Arial" panose="020B0604020202020204" pitchFamily="34" charset="0"/>
                        </a:rPr>
                        <a:t>  </a:t>
                      </a:r>
                      <a:r>
                        <a:rPr lang="es-ES" sz="1400" b="1" noProof="0" dirty="0">
                          <a:solidFill>
                            <a:srgbClr val="31302F"/>
                          </a:solidFill>
                          <a:effectLst/>
                          <a:latin typeface="Arial" panose="020B0604020202020204" pitchFamily="34" charset="0"/>
                          <a:ea typeface="Arial" panose="020B0604020202020204" pitchFamily="34" charset="0"/>
                        </a:rPr>
                        <a:t>Historia médica </a:t>
                      </a:r>
                    </a:p>
                    <a:p>
                      <a:pPr marL="0" marR="0" algn="ctr">
                        <a:spcBef>
                          <a:spcPts val="40"/>
                        </a:spcBef>
                        <a:spcAft>
                          <a:spcPts val="0"/>
                        </a:spcAft>
                      </a:pPr>
                      <a:r>
                        <a:rPr lang="es-ES" sz="1400" b="1" noProof="0" dirty="0">
                          <a:solidFill>
                            <a:srgbClr val="31302F"/>
                          </a:solidFill>
                          <a:effectLst/>
                          <a:latin typeface="Arial" panose="020B0604020202020204" pitchFamily="34" charset="0"/>
                          <a:ea typeface="Arial" panose="020B0604020202020204" pitchFamily="34" charset="0"/>
                        </a:rPr>
                        <a:t>NO disponible</a:t>
                      </a:r>
                      <a:endParaRPr lang="es-ES" sz="1400" b="1" noProof="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353695" marR="55880" lvl="0" indent="-285750" algn="l" defTabSz="914400" rtl="0" eaLnBrk="1" fontAlgn="auto" latinLnBrk="0" hangingPunct="1">
                        <a:lnSpc>
                          <a:spcPct val="105000"/>
                        </a:lnSpc>
                        <a:spcBef>
                          <a:spcPts val="225"/>
                        </a:spcBef>
                        <a:spcAft>
                          <a:spcPts val="0"/>
                        </a:spcAft>
                        <a:buClrTx/>
                        <a:buSzTx/>
                        <a:buFont typeface="Arial" panose="020B0604020202020204" pitchFamily="34" charset="0"/>
                        <a:buChar char="•"/>
                        <a:tabLst/>
                        <a:defRPr/>
                      </a:pPr>
                      <a:r>
                        <a:rPr lang="es-ES" sz="1400" b="1" noProof="0" dirty="0">
                          <a:solidFill>
                            <a:srgbClr val="C00000"/>
                          </a:solidFill>
                          <a:effectLst/>
                          <a:latin typeface="Arial" panose="020B0604020202020204" pitchFamily="34" charset="0"/>
                          <a:ea typeface="Arial" panose="020B0604020202020204" pitchFamily="34" charset="0"/>
                        </a:rPr>
                        <a:t>Usar un régimen con alta barrera genética a la resistencia (p. ej., DTG o PI reforzado + 2 INTR) </a:t>
                      </a:r>
                    </a:p>
                    <a:p>
                      <a:pPr marL="353695" marR="55880" indent="-285750">
                        <a:lnSpc>
                          <a:spcPct val="105000"/>
                        </a:lnSpc>
                        <a:spcBef>
                          <a:spcPts val="225"/>
                        </a:spcBef>
                        <a:spcAft>
                          <a:spcPts val="0"/>
                        </a:spcAft>
                        <a:buFont typeface="Arial" panose="020B0604020202020204" pitchFamily="34" charset="0"/>
                        <a:buChar char="•"/>
                      </a:pPr>
                      <a:r>
                        <a:rPr lang="es-ES" sz="1400" b="0" noProof="0" dirty="0">
                          <a:solidFill>
                            <a:schemeClr val="tx1"/>
                          </a:solidFill>
                          <a:effectLst/>
                          <a:latin typeface="Arial" panose="020B0604020202020204" pitchFamily="34" charset="0"/>
                          <a:ea typeface="Arial" panose="020B0604020202020204" pitchFamily="34" charset="0"/>
                        </a:rPr>
                        <a:t>Puede realizarse genotipo (si disponible)</a:t>
                      </a:r>
                    </a:p>
                    <a:p>
                      <a:pPr marL="353695" marR="55880" indent="-285750">
                        <a:lnSpc>
                          <a:spcPct val="105000"/>
                        </a:lnSpc>
                        <a:spcBef>
                          <a:spcPts val="225"/>
                        </a:spcBef>
                        <a:spcAft>
                          <a:spcPts val="0"/>
                        </a:spcAft>
                        <a:buFont typeface="Arial" panose="020B0604020202020204" pitchFamily="34" charset="0"/>
                        <a:buChar char="•"/>
                      </a:pPr>
                      <a:endParaRPr lang="es-ES" sz="400" b="1" noProof="0" dirty="0">
                        <a:solidFill>
                          <a:srgbClr val="C00000"/>
                        </a:solidFill>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646747"/>
                  </a:ext>
                </a:extLst>
              </a:tr>
              <a:tr h="541035">
                <a:tc rowSpan="3">
                  <a:txBody>
                    <a:bodyPr/>
                    <a:lstStyle/>
                    <a:p>
                      <a:pPr marL="67945" marR="0">
                        <a:spcBef>
                          <a:spcPts val="5"/>
                        </a:spcBef>
                        <a:spcAft>
                          <a:spcPts val="0"/>
                        </a:spcAft>
                      </a:pPr>
                      <a:endParaRPr lang="es-ES" sz="1400" noProof="0" dirty="0">
                        <a:solidFill>
                          <a:srgbClr val="31302F"/>
                        </a:solidFill>
                        <a:effectLst/>
                        <a:latin typeface="Arial" panose="020B0604020202020204" pitchFamily="34" charset="0"/>
                        <a:ea typeface="Arial" panose="020B0604020202020204" pitchFamily="34" charset="0"/>
                      </a:endParaRPr>
                    </a:p>
                    <a:p>
                      <a:pPr marL="67945" marR="0">
                        <a:spcBef>
                          <a:spcPts val="5"/>
                        </a:spcBef>
                        <a:spcAft>
                          <a:spcPts val="0"/>
                        </a:spcAft>
                      </a:pPr>
                      <a:r>
                        <a:rPr lang="es-ES" sz="1400" b="1" noProof="0" dirty="0">
                          <a:solidFill>
                            <a:srgbClr val="31302F"/>
                          </a:solidFill>
                          <a:effectLst/>
                          <a:latin typeface="Arial" panose="020B0604020202020204" pitchFamily="34" charset="0"/>
                          <a:ea typeface="Arial" panose="020B0604020202020204" pitchFamily="34" charset="0"/>
                        </a:rPr>
                        <a:t>3. Tomando </a:t>
                      </a:r>
                      <a:r>
                        <a:rPr lang="es-ES" sz="1400" b="1" noProof="0" dirty="0" err="1">
                          <a:solidFill>
                            <a:srgbClr val="31302F"/>
                          </a:solidFill>
                          <a:effectLst/>
                          <a:latin typeface="Arial" panose="020B0604020202020204" pitchFamily="34" charset="0"/>
                          <a:ea typeface="Arial" panose="020B0604020202020204" pitchFamily="34" charset="0"/>
                        </a:rPr>
                        <a:t>ARVs</a:t>
                      </a:r>
                      <a:endParaRPr lang="es-ES" sz="1400" b="1" noProof="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rowSpan="3">
                  <a:txBody>
                    <a:bodyPr/>
                    <a:lstStyle/>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spcBef>
                          <a:spcPts val="0"/>
                        </a:spcBef>
                        <a:spcAft>
                          <a:spcPts val="0"/>
                        </a:spcAft>
                      </a:pPr>
                      <a:r>
                        <a:rPr lang="es-ES" sz="1400" noProof="0" dirty="0">
                          <a:effectLst/>
                          <a:latin typeface="Arial" panose="020B0604020202020204" pitchFamily="34" charset="0"/>
                          <a:ea typeface="Arial" panose="020B0604020202020204" pitchFamily="34" charset="0"/>
                        </a:rPr>
                        <a:t> </a:t>
                      </a:r>
                    </a:p>
                    <a:p>
                      <a:pPr marL="0" marR="0" algn="ctr">
                        <a:spcBef>
                          <a:spcPts val="50"/>
                        </a:spcBef>
                        <a:spcAft>
                          <a:spcPts val="0"/>
                        </a:spcAft>
                      </a:pPr>
                      <a:r>
                        <a:rPr lang="es-ES" sz="1400" b="1" noProof="0" dirty="0">
                          <a:solidFill>
                            <a:srgbClr val="31302F"/>
                          </a:solidFill>
                          <a:effectLst/>
                          <a:latin typeface="Arial" panose="020B0604020202020204" pitchFamily="34" charset="0"/>
                          <a:ea typeface="Arial" panose="020B0604020202020204" pitchFamily="34" charset="0"/>
                        </a:rPr>
                        <a:t>Continuar el régimen actual si está disponible y revisar la carga viral para confirmar la supresión viral </a:t>
                      </a:r>
                      <a:endParaRPr lang="es-ES" sz="1400" b="1" noProof="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53695" marR="560070" indent="-285750">
                        <a:lnSpc>
                          <a:spcPct val="105000"/>
                        </a:lnSpc>
                        <a:spcBef>
                          <a:spcPts val="845"/>
                        </a:spcBef>
                        <a:spcAft>
                          <a:spcPts val="0"/>
                        </a:spcAft>
                        <a:buFont typeface="Arial" panose="020B0604020202020204" pitchFamily="34" charset="0"/>
                        <a:buChar char="•"/>
                      </a:pPr>
                      <a:r>
                        <a:rPr lang="es-ES" sz="1400" b="1" kern="1200" dirty="0">
                          <a:solidFill>
                            <a:srgbClr val="31302F"/>
                          </a:solidFill>
                          <a:effectLst/>
                          <a:latin typeface="Arial" panose="020B0604020202020204" pitchFamily="34" charset="0"/>
                          <a:ea typeface="+mn-ea"/>
                          <a:cs typeface="+mn-cs"/>
                        </a:rPr>
                        <a:t>Si con carga viral suprimida</a:t>
                      </a:r>
                      <a:r>
                        <a:rPr lang="es-ES" sz="1400" kern="1200" dirty="0">
                          <a:solidFill>
                            <a:srgbClr val="31302F"/>
                          </a:solidFill>
                          <a:effectLst/>
                          <a:latin typeface="Arial" panose="020B0604020202020204" pitchFamily="34" charset="0"/>
                          <a:ea typeface="+mn-ea"/>
                          <a:cs typeface="+mn-cs"/>
                        </a:rPr>
                        <a:t>, continuar el régimen y monitorear según las pautas del país receptor </a:t>
                      </a:r>
                      <a:endParaRPr lang="es-ES" sz="1400" kern="1200" noProof="0" dirty="0">
                        <a:solidFill>
                          <a:srgbClr val="31302F"/>
                        </a:solidFill>
                        <a:effectLst/>
                        <a:latin typeface="Arial" panose="020B0604020202020204" pitchFamily="34" charset="0"/>
                        <a:ea typeface="Arial" panose="020B0604020202020204" pitchFamily="3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877040"/>
                  </a:ext>
                </a:extLst>
              </a:tr>
              <a:tr h="1476322">
                <a:tc vMerge="1">
                  <a:txBody>
                    <a:bodyPr/>
                    <a:lstStyle/>
                    <a:p>
                      <a:endParaRPr lang="en-US"/>
                    </a:p>
                  </a:txBody>
                  <a:tcPr/>
                </a:tc>
                <a:tc vMerge="1">
                  <a:txBody>
                    <a:bodyPr/>
                    <a:lstStyle/>
                    <a:p>
                      <a:endParaRPr lang="en-US"/>
                    </a:p>
                  </a:txBody>
                  <a:tcPr/>
                </a:tc>
                <a:tc>
                  <a:txBody>
                    <a:bodyPr/>
                    <a:lstStyle/>
                    <a:p>
                      <a:pPr marL="285750" marR="0" indent="-285750">
                        <a:spcBef>
                          <a:spcPts val="45"/>
                        </a:spcBef>
                        <a:spcAft>
                          <a:spcPts val="0"/>
                        </a:spcAft>
                        <a:buFont typeface="Arial" panose="020B0604020202020204" pitchFamily="34" charset="0"/>
                        <a:buChar char="•"/>
                      </a:pPr>
                      <a:r>
                        <a:rPr lang="es-ES" sz="1400" b="1" noProof="0" dirty="0">
                          <a:solidFill>
                            <a:srgbClr val="31302F"/>
                          </a:solidFill>
                          <a:effectLst/>
                          <a:latin typeface="Arial" panose="020B0604020202020204" pitchFamily="34" charset="0"/>
                          <a:ea typeface="Arial" panose="020B0604020202020204" pitchFamily="34" charset="0"/>
                        </a:rPr>
                        <a:t>Si la carga viral NO está suprimida y la historia médica está disponible</a:t>
                      </a:r>
                      <a:r>
                        <a:rPr lang="es-ES" sz="1400" noProof="0" dirty="0">
                          <a:solidFill>
                            <a:srgbClr val="31302F"/>
                          </a:solidFill>
                          <a:effectLst/>
                          <a:latin typeface="Arial" panose="020B0604020202020204" pitchFamily="34" charset="0"/>
                          <a:ea typeface="Arial" panose="020B0604020202020204" pitchFamily="34" charset="0"/>
                        </a:rPr>
                        <a:t>, revisar el uso previo de ARV, la carga viral y la información del genotipo (si disponible) y seleccionar un régimen según el perfil de resistencia probable y las pautas del país receptor para pacientes con uso previo de ARV</a:t>
                      </a:r>
                    </a:p>
                    <a:p>
                      <a:pPr marL="285750" marR="0" indent="-285750">
                        <a:spcBef>
                          <a:spcPts val="45"/>
                        </a:spcBef>
                        <a:spcAft>
                          <a:spcPts val="0"/>
                        </a:spcAft>
                        <a:buFont typeface="Arial" panose="020B0604020202020204" pitchFamily="34" charset="0"/>
                        <a:buChar char="•"/>
                      </a:pPr>
                      <a:r>
                        <a:rPr lang="es-ES" sz="1400" noProof="0" dirty="0">
                          <a:effectLst/>
                          <a:latin typeface="Arial" panose="020B0604020202020204" pitchFamily="34" charset="0"/>
                          <a:ea typeface="Arial" panose="020B0604020202020204" pitchFamily="34" charset="0"/>
                        </a:rPr>
                        <a:t>Puede realizarse genotipo (si disponible)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829535"/>
                  </a:ext>
                </a:extLst>
              </a:tr>
              <a:tr h="1024947">
                <a:tc vMerge="1">
                  <a:txBody>
                    <a:bodyPr/>
                    <a:lstStyle/>
                    <a:p>
                      <a:endParaRPr lang="en-US"/>
                    </a:p>
                  </a:txBody>
                  <a:tcPr/>
                </a:tc>
                <a:tc vMerge="1">
                  <a:txBody>
                    <a:bodyPr/>
                    <a:lstStyle/>
                    <a:p>
                      <a:endParaRPr lang="en-US"/>
                    </a:p>
                  </a:txBody>
                  <a:tcPr/>
                </a:tc>
                <a:tc>
                  <a:txBody>
                    <a:bodyPr/>
                    <a:lstStyle/>
                    <a:p>
                      <a:pPr marL="353695" marR="56515" indent="-285750" algn="just">
                        <a:lnSpc>
                          <a:spcPct val="105000"/>
                        </a:lnSpc>
                        <a:spcBef>
                          <a:spcPts val="5"/>
                        </a:spcBef>
                        <a:spcAft>
                          <a:spcPts val="0"/>
                        </a:spcAft>
                        <a:buFont typeface="Arial" panose="020B0604020202020204" pitchFamily="34" charset="0"/>
                        <a:buChar char="•"/>
                      </a:pPr>
                      <a:r>
                        <a:rPr lang="es-ES" sz="1400" b="1" noProof="0" dirty="0">
                          <a:solidFill>
                            <a:srgbClr val="31302F"/>
                          </a:solidFill>
                          <a:effectLst/>
                          <a:latin typeface="Arial" panose="020B0604020202020204" pitchFamily="34" charset="0"/>
                          <a:ea typeface="Arial" panose="020B0604020202020204" pitchFamily="34" charset="0"/>
                        </a:rPr>
                        <a:t>Si la carga viral NO está suprimida y la historia médica NO está disponible</a:t>
                      </a:r>
                      <a:r>
                        <a:rPr lang="es-ES" sz="1400" noProof="0" dirty="0">
                          <a:solidFill>
                            <a:srgbClr val="31302F"/>
                          </a:solidFill>
                          <a:effectLst/>
                          <a:latin typeface="Arial" panose="020B0604020202020204" pitchFamily="34" charset="0"/>
                          <a:ea typeface="Arial" panose="020B0604020202020204" pitchFamily="34" charset="0"/>
                        </a:rPr>
                        <a:t>, seguir las pautas nacionales para los casos de falla de tratamiento. Puede realizarse genotipo (si disponible).</a:t>
                      </a:r>
                    </a:p>
                    <a:p>
                      <a:pPr marL="353695" marR="56515" indent="-285750" algn="just">
                        <a:lnSpc>
                          <a:spcPct val="105000"/>
                        </a:lnSpc>
                        <a:spcBef>
                          <a:spcPts val="5"/>
                        </a:spcBef>
                        <a:spcAft>
                          <a:spcPts val="0"/>
                        </a:spcAft>
                        <a:buFont typeface="Arial" panose="020B0604020202020204" pitchFamily="34" charset="0"/>
                        <a:buChar char="•"/>
                      </a:pPr>
                      <a:r>
                        <a:rPr lang="es-ES" sz="1400" b="1" noProof="0" dirty="0">
                          <a:solidFill>
                            <a:srgbClr val="C00000"/>
                          </a:solidFill>
                          <a:effectLst/>
                          <a:latin typeface="Arial" panose="020B0604020202020204" pitchFamily="34" charset="0"/>
                          <a:ea typeface="Arial" panose="020B0604020202020204" pitchFamily="34" charset="0"/>
                        </a:rPr>
                        <a:t>Usar ARV con alta barrera genética (p.ej., DTG o IP reforzado)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062764"/>
                  </a:ext>
                </a:extLst>
              </a:tr>
            </a:tbl>
          </a:graphicData>
        </a:graphic>
      </p:graphicFrame>
    </p:spTree>
    <p:extLst>
      <p:ext uri="{BB962C8B-B14F-4D97-AF65-F5344CB8AC3E}">
        <p14:creationId xmlns:p14="http://schemas.microsoft.com/office/powerpoint/2010/main" val="2971353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E3E4-BB4E-4F2C-B867-1BE48CDEC1C8}"/>
              </a:ext>
            </a:extLst>
          </p:cNvPr>
          <p:cNvSpPr>
            <a:spLocks noGrp="1"/>
          </p:cNvSpPr>
          <p:nvPr>
            <p:ph type="title"/>
          </p:nvPr>
        </p:nvSpPr>
        <p:spPr>
          <a:xfrm>
            <a:off x="838200" y="212061"/>
            <a:ext cx="10515600" cy="560426"/>
          </a:xfrm>
        </p:spPr>
        <p:txBody>
          <a:bodyPr>
            <a:normAutofit fontScale="90000"/>
          </a:bodyPr>
          <a:lstStyle/>
          <a:p>
            <a:pPr algn="ctr"/>
            <a:r>
              <a:rPr lang="en-US" sz="3600" b="1" dirty="0" err="1">
                <a:solidFill>
                  <a:srgbClr val="0070C0"/>
                </a:solidFill>
                <a:latin typeface="+mn-lt"/>
              </a:rPr>
              <a:t>Inclusión</a:t>
            </a:r>
            <a:r>
              <a:rPr lang="en-US" sz="3600" b="1" dirty="0">
                <a:solidFill>
                  <a:srgbClr val="0070C0"/>
                </a:solidFill>
                <a:latin typeface="+mn-lt"/>
              </a:rPr>
              <a:t> de DTG en </a:t>
            </a:r>
            <a:r>
              <a:rPr lang="en-US" sz="3600" b="1" dirty="0" err="1">
                <a:solidFill>
                  <a:srgbClr val="0070C0"/>
                </a:solidFill>
                <a:latin typeface="+mn-lt"/>
              </a:rPr>
              <a:t>normas</a:t>
            </a:r>
            <a:r>
              <a:rPr lang="en-US" sz="3600" b="1" dirty="0">
                <a:solidFill>
                  <a:srgbClr val="0070C0"/>
                </a:solidFill>
                <a:latin typeface="+mn-lt"/>
              </a:rPr>
              <a:t> de TAR, LAC (2019)</a:t>
            </a:r>
          </a:p>
        </p:txBody>
      </p:sp>
      <p:graphicFrame>
        <p:nvGraphicFramePr>
          <p:cNvPr id="4" name="Chart 3">
            <a:extLst>
              <a:ext uri="{FF2B5EF4-FFF2-40B4-BE49-F238E27FC236}">
                <a16:creationId xmlns:a16="http://schemas.microsoft.com/office/drawing/2014/main" id="{530AFB48-0C3A-5144-99A4-4766CD54A199}"/>
              </a:ext>
            </a:extLst>
          </p:cNvPr>
          <p:cNvGraphicFramePr>
            <a:graphicFrameLocks/>
          </p:cNvGraphicFramePr>
          <p:nvPr/>
        </p:nvGraphicFramePr>
        <p:xfrm>
          <a:off x="-752139" y="868280"/>
          <a:ext cx="5610354" cy="577765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5">
            <a:extLst>
              <a:ext uri="{FF2B5EF4-FFF2-40B4-BE49-F238E27FC236}">
                <a16:creationId xmlns:a16="http://schemas.microsoft.com/office/drawing/2014/main" id="{1041AB84-F129-4D54-9A65-7CDA2D822D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3120" y="5989637"/>
            <a:ext cx="2252041" cy="56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a:extLst>
              <a:ext uri="{FF2B5EF4-FFF2-40B4-BE49-F238E27FC236}">
                <a16:creationId xmlns:a16="http://schemas.microsoft.com/office/drawing/2014/main" id="{3A8A4EF9-45F6-B84F-8577-1D3DBCFF31AB}"/>
              </a:ext>
            </a:extLst>
          </p:cNvPr>
          <p:cNvGraphicFramePr>
            <a:graphicFrameLocks/>
          </p:cNvGraphicFramePr>
          <p:nvPr/>
        </p:nvGraphicFramePr>
        <p:xfrm>
          <a:off x="4071967" y="1319834"/>
          <a:ext cx="5903168" cy="532610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78650A8-04FF-4031-977E-0E3F6FF9F7E8}"/>
              </a:ext>
            </a:extLst>
          </p:cNvPr>
          <p:cNvSpPr txBox="1"/>
          <p:nvPr/>
        </p:nvSpPr>
        <p:spPr>
          <a:xfrm>
            <a:off x="9443570" y="4515634"/>
            <a:ext cx="2531140" cy="1200329"/>
          </a:xfrm>
          <a:prstGeom prst="rect">
            <a:avLst/>
          </a:prstGeom>
          <a:solidFill>
            <a:schemeClr val="accent6">
              <a:lumMod val="40000"/>
              <a:lumOff val="60000"/>
            </a:schemeClr>
          </a:solidFill>
          <a:ln>
            <a:noFill/>
          </a:ln>
        </p:spPr>
        <p:txBody>
          <a:bodyPr wrap="square" rtlCol="0">
            <a:spAutoFit/>
          </a:bodyPr>
          <a:lstStyle/>
          <a:p>
            <a:pPr marL="285750" indent="-285750">
              <a:buFont typeface="Arial" panose="020B0604020202020204" pitchFamily="34" charset="0"/>
              <a:buChar char="•"/>
            </a:pPr>
            <a:r>
              <a:rPr lang="en-US" b="1" dirty="0"/>
              <a:t>10/33 (30%) </a:t>
            </a:r>
            <a:r>
              <a:rPr lang="en-US" b="1" dirty="0" err="1"/>
              <a:t>ya</a:t>
            </a:r>
            <a:r>
              <a:rPr lang="en-US" b="1" dirty="0"/>
              <a:t> </a:t>
            </a:r>
            <a:r>
              <a:rPr lang="en-US" b="1" dirty="0" err="1"/>
              <a:t>iniciaron</a:t>
            </a:r>
            <a:r>
              <a:rPr lang="en-US" b="1" dirty="0"/>
              <a:t> la </a:t>
            </a:r>
            <a:r>
              <a:rPr lang="en-US" b="1" dirty="0" err="1"/>
              <a:t>transición</a:t>
            </a:r>
            <a:endParaRPr lang="en-US" b="1" dirty="0"/>
          </a:p>
          <a:p>
            <a:pPr marL="285750" indent="-285750">
              <a:buFont typeface="Arial" panose="020B0604020202020204" pitchFamily="34" charset="0"/>
              <a:buChar char="•"/>
            </a:pPr>
            <a:r>
              <a:rPr lang="en-US" b="1" dirty="0"/>
              <a:t>8/33 (24%) en </a:t>
            </a:r>
            <a:r>
              <a:rPr lang="en-US" b="1" dirty="0" err="1"/>
              <a:t>proceso</a:t>
            </a:r>
            <a:endParaRPr lang="en-US" b="1" dirty="0"/>
          </a:p>
        </p:txBody>
      </p:sp>
    </p:spTree>
    <p:extLst>
      <p:ext uri="{BB962C8B-B14F-4D97-AF65-F5344CB8AC3E}">
        <p14:creationId xmlns:p14="http://schemas.microsoft.com/office/powerpoint/2010/main" val="175996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D3B5-23B3-A54C-8A75-E3FF28A827FA}"/>
              </a:ext>
            </a:extLst>
          </p:cNvPr>
          <p:cNvSpPr>
            <a:spLocks noGrp="1"/>
          </p:cNvSpPr>
          <p:nvPr>
            <p:ph type="title"/>
          </p:nvPr>
        </p:nvSpPr>
        <p:spPr>
          <a:xfrm>
            <a:off x="198783" y="254237"/>
            <a:ext cx="11767930" cy="734029"/>
          </a:xfrm>
        </p:spPr>
        <p:txBody>
          <a:bodyPr>
            <a:noAutofit/>
          </a:bodyPr>
          <a:lstStyle/>
          <a:p>
            <a:pPr algn="ctr"/>
            <a:r>
              <a:rPr lang="en-US" sz="3600" b="1" dirty="0">
                <a:solidFill>
                  <a:srgbClr val="0070C0"/>
                </a:solidFill>
                <a:latin typeface="+mn-lt"/>
              </a:rPr>
              <a:t>Accesso a dolutegravir (DTG) y TLD en ALC</a:t>
            </a:r>
          </a:p>
        </p:txBody>
      </p:sp>
      <p:sp>
        <p:nvSpPr>
          <p:cNvPr id="5" name="TextBox 4">
            <a:extLst>
              <a:ext uri="{FF2B5EF4-FFF2-40B4-BE49-F238E27FC236}">
                <a16:creationId xmlns:a16="http://schemas.microsoft.com/office/drawing/2014/main" id="{0BAFC7C4-02C1-AC49-87C2-C5B216F426EB}"/>
              </a:ext>
            </a:extLst>
          </p:cNvPr>
          <p:cNvSpPr txBox="1"/>
          <p:nvPr/>
        </p:nvSpPr>
        <p:spPr>
          <a:xfrm>
            <a:off x="1560772" y="1521455"/>
            <a:ext cx="2707536" cy="400110"/>
          </a:xfrm>
          <a:prstGeom prst="rect">
            <a:avLst/>
          </a:prstGeom>
          <a:noFill/>
        </p:spPr>
        <p:txBody>
          <a:bodyPr wrap="none" rtlCol="0">
            <a:spAutoFit/>
          </a:bodyPr>
          <a:lstStyle/>
          <a:p>
            <a:r>
              <a:rPr lang="en-US" sz="2000" b="1" dirty="0" err="1"/>
              <a:t>Patentes</a:t>
            </a:r>
            <a:r>
              <a:rPr lang="en-US" sz="2000" b="1" dirty="0"/>
              <a:t> para DTG/TLD</a:t>
            </a:r>
          </a:p>
        </p:txBody>
      </p:sp>
      <p:sp>
        <p:nvSpPr>
          <p:cNvPr id="6" name="TextBox 5">
            <a:extLst>
              <a:ext uri="{FF2B5EF4-FFF2-40B4-BE49-F238E27FC236}">
                <a16:creationId xmlns:a16="http://schemas.microsoft.com/office/drawing/2014/main" id="{00B89105-0946-4C4D-8441-86DE87749D40}"/>
              </a:ext>
            </a:extLst>
          </p:cNvPr>
          <p:cNvSpPr txBox="1"/>
          <p:nvPr/>
        </p:nvSpPr>
        <p:spPr>
          <a:xfrm>
            <a:off x="6153541" y="1224354"/>
            <a:ext cx="5902103" cy="400110"/>
          </a:xfrm>
          <a:prstGeom prst="rect">
            <a:avLst/>
          </a:prstGeom>
          <a:noFill/>
          <a:ln>
            <a:solidFill>
              <a:schemeClr val="tx2">
                <a:lumMod val="50000"/>
              </a:schemeClr>
            </a:solidFill>
          </a:ln>
        </p:spPr>
        <p:txBody>
          <a:bodyPr wrap="square" rtlCol="0">
            <a:spAutoFit/>
          </a:bodyPr>
          <a:lstStyle/>
          <a:p>
            <a:r>
              <a:rPr lang="en-US" sz="2000" b="1" dirty="0" err="1">
                <a:solidFill>
                  <a:schemeClr val="tx2">
                    <a:lumMod val="50000"/>
                  </a:schemeClr>
                </a:solidFill>
              </a:rPr>
              <a:t>Precio</a:t>
            </a:r>
            <a:r>
              <a:rPr lang="en-US" sz="2000" b="1" dirty="0">
                <a:solidFill>
                  <a:schemeClr val="tx2">
                    <a:lumMod val="50000"/>
                  </a:schemeClr>
                </a:solidFill>
              </a:rPr>
              <a:t> de </a:t>
            </a:r>
            <a:r>
              <a:rPr lang="en-US" sz="2000" b="1" dirty="0" err="1">
                <a:solidFill>
                  <a:schemeClr val="tx2">
                    <a:lumMod val="50000"/>
                  </a:schemeClr>
                </a:solidFill>
              </a:rPr>
              <a:t>referencia</a:t>
            </a:r>
            <a:r>
              <a:rPr lang="en-US" sz="2000" b="1" dirty="0">
                <a:solidFill>
                  <a:schemeClr val="tx2">
                    <a:lumMod val="50000"/>
                  </a:schemeClr>
                </a:solidFill>
              </a:rPr>
              <a:t> OPS (por </a:t>
            </a:r>
            <a:r>
              <a:rPr lang="en-US" sz="2000" b="1" dirty="0" err="1">
                <a:solidFill>
                  <a:schemeClr val="tx2">
                    <a:lumMod val="50000"/>
                  </a:schemeClr>
                </a:solidFill>
              </a:rPr>
              <a:t>caja</a:t>
            </a:r>
            <a:r>
              <a:rPr lang="en-US" sz="2000" b="1" dirty="0">
                <a:solidFill>
                  <a:schemeClr val="tx2">
                    <a:lumMod val="50000"/>
                  </a:schemeClr>
                </a:solidFill>
              </a:rPr>
              <a:t> en US$; </a:t>
            </a:r>
            <a:r>
              <a:rPr lang="en-US" sz="2000" b="1" dirty="0" err="1">
                <a:solidFill>
                  <a:schemeClr val="tx2">
                    <a:lumMod val="50000"/>
                  </a:schemeClr>
                </a:solidFill>
              </a:rPr>
              <a:t>dic</a:t>
            </a:r>
            <a:r>
              <a:rPr lang="en-US" sz="2000" b="1" dirty="0">
                <a:solidFill>
                  <a:schemeClr val="tx2">
                    <a:lumMod val="50000"/>
                  </a:schemeClr>
                </a:solidFill>
              </a:rPr>
              <a:t> 2021)</a:t>
            </a:r>
          </a:p>
        </p:txBody>
      </p:sp>
      <p:sp>
        <p:nvSpPr>
          <p:cNvPr id="8" name="Rectangle 7">
            <a:extLst>
              <a:ext uri="{FF2B5EF4-FFF2-40B4-BE49-F238E27FC236}">
                <a16:creationId xmlns:a16="http://schemas.microsoft.com/office/drawing/2014/main" id="{E92EEA95-E1DC-3C4D-BEC4-99DCD1109058}"/>
              </a:ext>
            </a:extLst>
          </p:cNvPr>
          <p:cNvSpPr/>
          <p:nvPr/>
        </p:nvSpPr>
        <p:spPr>
          <a:xfrm>
            <a:off x="6760575" y="6277495"/>
            <a:ext cx="4881770" cy="338554"/>
          </a:xfrm>
          <a:prstGeom prst="rect">
            <a:avLst/>
          </a:prstGeom>
        </p:spPr>
        <p:txBody>
          <a:bodyPr wrap="square">
            <a:spAutoFit/>
          </a:bodyPr>
          <a:lstStyle/>
          <a:p>
            <a:r>
              <a:rPr lang="en-US" sz="800" dirty="0">
                <a:hlinkClick r:id="rId3"/>
              </a:rPr>
              <a:t>https://www.paho.org/hq/index.php?option=com_docman&amp;view=download&amp;alias=46901-antiretrovirals-valid-until-31-dec-2021&amp;category_slug=product-list-references-prices-8778&amp;Itemid=270&amp;lang=es</a:t>
            </a:r>
            <a:r>
              <a:rPr lang="en-US" sz="800" dirty="0"/>
              <a:t> </a:t>
            </a:r>
          </a:p>
        </p:txBody>
      </p:sp>
      <p:sp>
        <p:nvSpPr>
          <p:cNvPr id="9" name="TextBox 8">
            <a:extLst>
              <a:ext uri="{FF2B5EF4-FFF2-40B4-BE49-F238E27FC236}">
                <a16:creationId xmlns:a16="http://schemas.microsoft.com/office/drawing/2014/main" id="{80EA781E-3314-7C47-A373-9B6B40ECAB2B}"/>
              </a:ext>
            </a:extLst>
          </p:cNvPr>
          <p:cNvSpPr txBox="1"/>
          <p:nvPr/>
        </p:nvSpPr>
        <p:spPr>
          <a:xfrm>
            <a:off x="198783" y="6296056"/>
            <a:ext cx="4418582" cy="461665"/>
          </a:xfrm>
          <a:prstGeom prst="rect">
            <a:avLst/>
          </a:prstGeom>
          <a:noFill/>
        </p:spPr>
        <p:txBody>
          <a:bodyPr wrap="none" rtlCol="0">
            <a:spAutoFit/>
          </a:bodyPr>
          <a:lstStyle/>
          <a:p>
            <a:r>
              <a:rPr lang="en-US" sz="1200" dirty="0"/>
              <a:t>Source: </a:t>
            </a:r>
            <a:r>
              <a:rPr lang="en-US" sz="1200" dirty="0" err="1"/>
              <a:t>MedsPal</a:t>
            </a:r>
            <a:r>
              <a:rPr lang="en-US" sz="1200" dirty="0"/>
              <a:t>, Medicines Patent Pool: </a:t>
            </a:r>
            <a:r>
              <a:rPr lang="en-US" sz="1200" dirty="0">
                <a:hlinkClick r:id="rId4"/>
              </a:rPr>
              <a:t>https://www.medspal.org</a:t>
            </a:r>
            <a:r>
              <a:rPr lang="en-US" sz="1200" dirty="0"/>
              <a:t> </a:t>
            </a:r>
          </a:p>
          <a:p>
            <a:r>
              <a:rPr lang="en-US" sz="1200" dirty="0"/>
              <a:t>Consulted March 2019</a:t>
            </a:r>
          </a:p>
        </p:txBody>
      </p:sp>
      <p:graphicFrame>
        <p:nvGraphicFramePr>
          <p:cNvPr id="11" name="Chart 10">
            <a:extLst>
              <a:ext uri="{FF2B5EF4-FFF2-40B4-BE49-F238E27FC236}">
                <a16:creationId xmlns:a16="http://schemas.microsoft.com/office/drawing/2014/main" id="{FB3DBCFA-214C-1749-AD3C-DC175A5EAB3F}"/>
              </a:ext>
            </a:extLst>
          </p:cNvPr>
          <p:cNvGraphicFramePr>
            <a:graphicFrameLocks/>
          </p:cNvGraphicFramePr>
          <p:nvPr/>
        </p:nvGraphicFramePr>
        <p:xfrm>
          <a:off x="209167" y="2001287"/>
          <a:ext cx="5727804" cy="4161184"/>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E74030E1-742E-8449-AEEA-86A70FED3FEB}"/>
              </a:ext>
            </a:extLst>
          </p:cNvPr>
          <p:cNvSpPr txBox="1"/>
          <p:nvPr/>
        </p:nvSpPr>
        <p:spPr>
          <a:xfrm>
            <a:off x="116404" y="2431569"/>
            <a:ext cx="1619632" cy="954107"/>
          </a:xfrm>
          <a:prstGeom prst="rect">
            <a:avLst/>
          </a:prstGeom>
          <a:noFill/>
          <a:ln>
            <a:solidFill>
              <a:srgbClr val="C00000"/>
            </a:solidFill>
          </a:ln>
        </p:spPr>
        <p:txBody>
          <a:bodyPr wrap="square" rtlCol="0">
            <a:spAutoFit/>
          </a:bodyPr>
          <a:lstStyle/>
          <a:p>
            <a:r>
              <a:rPr lang="es-ES" sz="1400" b="1">
                <a:solidFill>
                  <a:srgbClr val="C00000"/>
                </a:solidFill>
              </a:rPr>
              <a:t>(4) Brasil, Colombia</a:t>
            </a:r>
          </a:p>
          <a:p>
            <a:r>
              <a:rPr lang="es-ES" sz="1400" b="1">
                <a:solidFill>
                  <a:srgbClr val="C00000"/>
                </a:solidFill>
              </a:rPr>
              <a:t>México, </a:t>
            </a:r>
          </a:p>
          <a:p>
            <a:r>
              <a:rPr lang="es-ES" sz="1400" b="1">
                <a:solidFill>
                  <a:srgbClr val="C00000"/>
                </a:solidFill>
              </a:rPr>
              <a:t>Trinidad &amp; Tobago (hasta el 2026)</a:t>
            </a:r>
          </a:p>
        </p:txBody>
      </p:sp>
      <p:pic>
        <p:nvPicPr>
          <p:cNvPr id="12" name="Picture 11">
            <a:extLst>
              <a:ext uri="{FF2B5EF4-FFF2-40B4-BE49-F238E27FC236}">
                <a16:creationId xmlns:a16="http://schemas.microsoft.com/office/drawing/2014/main" id="{BFB66037-2160-7B45-91C4-F034994F308D}"/>
              </a:ext>
            </a:extLst>
          </p:cNvPr>
          <p:cNvPicPr>
            <a:picLocks noChangeAspect="1"/>
          </p:cNvPicPr>
          <p:nvPr/>
        </p:nvPicPr>
        <p:blipFill>
          <a:blip r:embed="rId6"/>
          <a:stretch>
            <a:fillRect/>
          </a:stretch>
        </p:blipFill>
        <p:spPr>
          <a:xfrm>
            <a:off x="6877255" y="4724572"/>
            <a:ext cx="3652194" cy="1367078"/>
          </a:xfrm>
          <a:prstGeom prst="rect">
            <a:avLst/>
          </a:prstGeom>
        </p:spPr>
      </p:pic>
      <p:sp>
        <p:nvSpPr>
          <p:cNvPr id="13" name="TextBox 12">
            <a:extLst>
              <a:ext uri="{FF2B5EF4-FFF2-40B4-BE49-F238E27FC236}">
                <a16:creationId xmlns:a16="http://schemas.microsoft.com/office/drawing/2014/main" id="{34A2D5DA-6EAA-0F4E-A4AA-70B5A8D2D967}"/>
              </a:ext>
            </a:extLst>
          </p:cNvPr>
          <p:cNvSpPr txBox="1"/>
          <p:nvPr/>
        </p:nvSpPr>
        <p:spPr>
          <a:xfrm>
            <a:off x="4500098" y="3665307"/>
            <a:ext cx="2072980" cy="1815882"/>
          </a:xfrm>
          <a:prstGeom prst="rect">
            <a:avLst/>
          </a:prstGeom>
          <a:noFill/>
          <a:ln>
            <a:solidFill>
              <a:schemeClr val="accent3">
                <a:lumMod val="50000"/>
              </a:schemeClr>
            </a:solidFill>
          </a:ln>
        </p:spPr>
        <p:txBody>
          <a:bodyPr wrap="square" rtlCol="0">
            <a:spAutoFit/>
          </a:bodyPr>
          <a:lstStyle/>
          <a:p>
            <a:r>
              <a:rPr lang="es-ES" sz="1400" b="1">
                <a:solidFill>
                  <a:schemeClr val="accent3">
                    <a:lumMod val="50000"/>
                  </a:schemeClr>
                </a:solidFill>
              </a:rPr>
              <a:t>(8) Chile, Perú, Costa Rica, República Dominicana, Ecuador, Colombia, México, Trinidad y Tobago: patente solicitada para DTG-FDC con ABC/3TC o RPV (hasta el 2031)</a:t>
            </a:r>
          </a:p>
        </p:txBody>
      </p:sp>
      <p:sp>
        <p:nvSpPr>
          <p:cNvPr id="15" name="TextBox 14">
            <a:extLst>
              <a:ext uri="{FF2B5EF4-FFF2-40B4-BE49-F238E27FC236}">
                <a16:creationId xmlns:a16="http://schemas.microsoft.com/office/drawing/2014/main" id="{36C63778-95B2-ED41-A65F-4D612C58D4B3}"/>
              </a:ext>
            </a:extLst>
          </p:cNvPr>
          <p:cNvSpPr txBox="1"/>
          <p:nvPr/>
        </p:nvSpPr>
        <p:spPr>
          <a:xfrm>
            <a:off x="6720819" y="2588805"/>
            <a:ext cx="5206138" cy="1754326"/>
          </a:xfrm>
          <a:prstGeom prst="rect">
            <a:avLst/>
          </a:prstGeom>
          <a:noFill/>
        </p:spPr>
        <p:txBody>
          <a:bodyPr wrap="square" rtlCol="0">
            <a:spAutoFit/>
          </a:bodyPr>
          <a:lstStyle/>
          <a:p>
            <a:r>
              <a:rPr lang="en-US" b="1" dirty="0"/>
              <a:t>DTG/TLD </a:t>
            </a:r>
            <a:r>
              <a:rPr lang="en-US" b="1" dirty="0" err="1"/>
              <a:t>adquirido</a:t>
            </a:r>
            <a:r>
              <a:rPr lang="en-US" b="1" dirty="0"/>
              <a:t> en 2018/primer </a:t>
            </a:r>
            <a:r>
              <a:rPr lang="en-US" b="1" dirty="0" err="1"/>
              <a:t>semestre</a:t>
            </a:r>
            <a:r>
              <a:rPr lang="en-US" b="1" dirty="0"/>
              <a:t> 2019 </a:t>
            </a:r>
            <a:r>
              <a:rPr lang="en-US" b="1" dirty="0" err="1"/>
              <a:t>vía</a:t>
            </a:r>
            <a:r>
              <a:rPr lang="en-US" b="1" dirty="0"/>
              <a:t> OPS </a:t>
            </a:r>
            <a:r>
              <a:rPr lang="en-US" dirty="0"/>
              <a:t>(10 countries: Argentina, Bolivia, Chile, Costa Rica, Guatemala, Guyana, Honduras, Paraguay, Peru, Venezuela)</a:t>
            </a:r>
          </a:p>
          <a:p>
            <a:pPr marL="285750" indent="-285750">
              <a:buFont typeface="Arial" panose="020B0604020202020204" pitchFamily="34" charset="0"/>
              <a:buChar char="•"/>
            </a:pPr>
            <a:r>
              <a:rPr lang="en-US" b="1" dirty="0"/>
              <a:t>120k bottles DTG</a:t>
            </a:r>
          </a:p>
          <a:p>
            <a:pPr marL="285750" indent="-285750">
              <a:buFont typeface="Arial" panose="020B0604020202020204" pitchFamily="34" charset="0"/>
              <a:buChar char="•"/>
            </a:pPr>
            <a:r>
              <a:rPr lang="en-US" b="1" dirty="0"/>
              <a:t>600k bottles TLD</a:t>
            </a:r>
          </a:p>
        </p:txBody>
      </p:sp>
      <p:graphicFrame>
        <p:nvGraphicFramePr>
          <p:cNvPr id="4" name="Table 3">
            <a:extLst>
              <a:ext uri="{FF2B5EF4-FFF2-40B4-BE49-F238E27FC236}">
                <a16:creationId xmlns:a16="http://schemas.microsoft.com/office/drawing/2014/main" id="{63C8F543-52D5-E84C-B521-351F81C57DB8}"/>
              </a:ext>
            </a:extLst>
          </p:cNvPr>
          <p:cNvGraphicFramePr>
            <a:graphicFrameLocks noGrp="1"/>
          </p:cNvGraphicFramePr>
          <p:nvPr/>
        </p:nvGraphicFramePr>
        <p:xfrm>
          <a:off x="6153541" y="1847024"/>
          <a:ext cx="5902103" cy="567690"/>
        </p:xfrm>
        <a:graphic>
          <a:graphicData uri="http://schemas.openxmlformats.org/drawingml/2006/table">
            <a:tbl>
              <a:tblPr>
                <a:tableStyleId>{5C22544A-7EE6-4342-B048-85BDC9FD1C3A}</a:tableStyleId>
              </a:tblPr>
              <a:tblGrid>
                <a:gridCol w="1239718">
                  <a:extLst>
                    <a:ext uri="{9D8B030D-6E8A-4147-A177-3AD203B41FA5}">
                      <a16:colId xmlns:a16="http://schemas.microsoft.com/office/drawing/2014/main" val="4163633125"/>
                    </a:ext>
                  </a:extLst>
                </a:gridCol>
                <a:gridCol w="758282">
                  <a:extLst>
                    <a:ext uri="{9D8B030D-6E8A-4147-A177-3AD203B41FA5}">
                      <a16:colId xmlns:a16="http://schemas.microsoft.com/office/drawing/2014/main" val="3346723897"/>
                    </a:ext>
                  </a:extLst>
                </a:gridCol>
                <a:gridCol w="1550020">
                  <a:extLst>
                    <a:ext uri="{9D8B030D-6E8A-4147-A177-3AD203B41FA5}">
                      <a16:colId xmlns:a16="http://schemas.microsoft.com/office/drawing/2014/main" val="4078136951"/>
                    </a:ext>
                  </a:extLst>
                </a:gridCol>
                <a:gridCol w="2354083">
                  <a:extLst>
                    <a:ext uri="{9D8B030D-6E8A-4147-A177-3AD203B41FA5}">
                      <a16:colId xmlns:a16="http://schemas.microsoft.com/office/drawing/2014/main" val="2857157716"/>
                    </a:ext>
                  </a:extLst>
                </a:gridCol>
              </a:tblGrid>
              <a:tr h="190500">
                <a:tc>
                  <a:txBody>
                    <a:bodyPr/>
                    <a:lstStyle/>
                    <a:p>
                      <a:pPr algn="l" fontAlgn="b"/>
                      <a:r>
                        <a:rPr lang="en-US" sz="1800" u="none" strike="noStrike">
                          <a:effectLst/>
                        </a:rPr>
                        <a:t>TLE (30 tab)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dirty="0">
                          <a:solidFill>
                            <a:schemeClr val="tx1"/>
                          </a:solidFill>
                          <a:effectLst/>
                        </a:rPr>
                        <a:t>6.00 $ </a:t>
                      </a:r>
                      <a:endParaRPr lang="en-US" sz="1800" b="1" i="0" u="none" strike="noStrike" dirty="0">
                        <a:solidFill>
                          <a:schemeClr val="tx1"/>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TLD (30 tab)</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dirty="0">
                          <a:solidFill>
                            <a:srgbClr val="C00000"/>
                          </a:solidFill>
                          <a:effectLst/>
                        </a:rPr>
                        <a:t>6.00 $</a:t>
                      </a:r>
                    </a:p>
                  </a:txBody>
                  <a:tcPr marL="9525" marR="9525" marT="9525" marB="0" anchor="b"/>
                </a:tc>
                <a:extLst>
                  <a:ext uri="{0D108BD9-81ED-4DB2-BD59-A6C34878D82A}">
                    <a16:rowId xmlns:a16="http://schemas.microsoft.com/office/drawing/2014/main" val="2149257840"/>
                  </a:ext>
                </a:extLst>
              </a:tr>
              <a:tr h="190500">
                <a:tc>
                  <a:txBody>
                    <a:bodyPr/>
                    <a:lstStyle/>
                    <a:p>
                      <a:pPr algn="l" fontAlgn="b"/>
                      <a:r>
                        <a:rPr lang="en-US" sz="1800" u="none" strike="noStrike" dirty="0">
                          <a:effectLst/>
                        </a:rPr>
                        <a:t>TEE (30 tab)</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dirty="0">
                          <a:solidFill>
                            <a:schemeClr val="tx1"/>
                          </a:solidFill>
                          <a:effectLst/>
                        </a:rPr>
                        <a:t>7.00 $</a:t>
                      </a:r>
                      <a:endParaRPr lang="en-US" sz="1800" b="1" i="0" u="none" strike="noStrike" dirty="0">
                        <a:solidFill>
                          <a:schemeClr val="tx1"/>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DTG50 (30 tab)</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dirty="0">
                          <a:solidFill>
                            <a:srgbClr val="C00000"/>
                          </a:solidFill>
                          <a:effectLst/>
                        </a:rPr>
                        <a:t>3.50 $</a:t>
                      </a:r>
                      <a:endParaRPr lang="en-US" sz="1800" b="1" i="0" u="none" strike="noStrike" dirty="0">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0371895"/>
                  </a:ext>
                </a:extLst>
              </a:tr>
            </a:tbl>
          </a:graphicData>
        </a:graphic>
      </p:graphicFrame>
    </p:spTree>
    <p:extLst>
      <p:ext uri="{BB962C8B-B14F-4D97-AF65-F5344CB8AC3E}">
        <p14:creationId xmlns:p14="http://schemas.microsoft.com/office/powerpoint/2010/main" val="309358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35F4-2E0C-7342-BB03-D5656A88712D}"/>
              </a:ext>
            </a:extLst>
          </p:cNvPr>
          <p:cNvSpPr>
            <a:spLocks noGrp="1"/>
          </p:cNvSpPr>
          <p:nvPr>
            <p:ph type="title"/>
          </p:nvPr>
        </p:nvSpPr>
        <p:spPr>
          <a:xfrm>
            <a:off x="838200" y="172995"/>
            <a:ext cx="10515600" cy="645528"/>
          </a:xfrm>
        </p:spPr>
        <p:txBody>
          <a:bodyPr/>
          <a:lstStyle/>
          <a:p>
            <a:pPr algn="ctr"/>
            <a:r>
              <a:rPr lang="en-US" sz="3600" b="1" dirty="0" err="1">
                <a:solidFill>
                  <a:srgbClr val="0070C0"/>
                </a:solidFill>
                <a:latin typeface="+mn-lt"/>
              </a:rPr>
              <a:t>Oportunidades</a:t>
            </a:r>
            <a:r>
              <a:rPr lang="en-US" sz="3600" b="1" dirty="0">
                <a:solidFill>
                  <a:srgbClr val="0070C0"/>
                </a:solidFill>
                <a:latin typeface="+mn-lt"/>
              </a:rPr>
              <a:t> de </a:t>
            </a:r>
            <a:r>
              <a:rPr lang="en-US" sz="3600" b="1" dirty="0" err="1">
                <a:solidFill>
                  <a:srgbClr val="0070C0"/>
                </a:solidFill>
                <a:latin typeface="+mn-lt"/>
              </a:rPr>
              <a:t>mejora</a:t>
            </a:r>
            <a:r>
              <a:rPr lang="en-US" sz="3600" b="1" dirty="0">
                <a:solidFill>
                  <a:srgbClr val="0070C0"/>
                </a:solidFill>
                <a:latin typeface="+mn-lt"/>
              </a:rPr>
              <a:t> y </a:t>
            </a:r>
            <a:r>
              <a:rPr lang="en-US" sz="3600" b="1" dirty="0" err="1">
                <a:solidFill>
                  <a:srgbClr val="0070C0"/>
                </a:solidFill>
                <a:latin typeface="+mn-lt"/>
              </a:rPr>
              <a:t>optimización</a:t>
            </a:r>
            <a:r>
              <a:rPr lang="en-US" sz="3600" b="1" dirty="0">
                <a:solidFill>
                  <a:srgbClr val="0070C0"/>
                </a:solidFill>
                <a:latin typeface="+mn-lt"/>
              </a:rPr>
              <a:t> del TARV</a:t>
            </a:r>
          </a:p>
        </p:txBody>
      </p:sp>
      <p:sp>
        <p:nvSpPr>
          <p:cNvPr id="3" name="Content Placeholder 2">
            <a:extLst>
              <a:ext uri="{FF2B5EF4-FFF2-40B4-BE49-F238E27FC236}">
                <a16:creationId xmlns:a16="http://schemas.microsoft.com/office/drawing/2014/main" id="{C5211D7A-2721-1D4D-8E1A-79060C3BE782}"/>
              </a:ext>
            </a:extLst>
          </p:cNvPr>
          <p:cNvSpPr>
            <a:spLocks noGrp="1"/>
          </p:cNvSpPr>
          <p:nvPr>
            <p:ph idx="1"/>
          </p:nvPr>
        </p:nvSpPr>
        <p:spPr>
          <a:xfrm>
            <a:off x="294502" y="818523"/>
            <a:ext cx="10734054" cy="5319132"/>
          </a:xfrm>
        </p:spPr>
        <p:txBody>
          <a:bodyPr>
            <a:noAutofit/>
          </a:bodyPr>
          <a:lstStyle/>
          <a:p>
            <a:pPr>
              <a:lnSpc>
                <a:spcPct val="120000"/>
              </a:lnSpc>
              <a:spcBef>
                <a:spcPts val="600"/>
              </a:spcBef>
              <a:spcAft>
                <a:spcPts val="600"/>
              </a:spcAft>
            </a:pPr>
            <a:r>
              <a:rPr lang="es-ES_tradnl" sz="2000" dirty="0"/>
              <a:t>Adopción e implementación de políticas de </a:t>
            </a:r>
            <a:r>
              <a:rPr lang="es-ES_tradnl" sz="2000" b="1" u="sng" dirty="0"/>
              <a:t>tratamiento para todos en todos los países</a:t>
            </a:r>
            <a:r>
              <a:rPr lang="es-ES_tradnl" sz="2000" u="sng" dirty="0"/>
              <a:t> </a:t>
            </a:r>
            <a:r>
              <a:rPr lang="es-ES_tradnl" sz="2000" dirty="0"/>
              <a:t>(incluye la población móvil independientemente de su status migratorio).</a:t>
            </a:r>
          </a:p>
          <a:p>
            <a:pPr>
              <a:lnSpc>
                <a:spcPct val="120000"/>
              </a:lnSpc>
              <a:spcBef>
                <a:spcPts val="600"/>
              </a:spcBef>
              <a:spcAft>
                <a:spcPts val="600"/>
              </a:spcAft>
            </a:pPr>
            <a:r>
              <a:rPr lang="es-ES_tradnl" sz="2000" dirty="0"/>
              <a:t>Acelerar procesos de confirmación del diagnóstico, vinculación e inicio (</a:t>
            </a:r>
            <a:r>
              <a:rPr lang="es-ES_tradnl" sz="2000" b="1" u="sng" dirty="0"/>
              <a:t>Inicio rápido </a:t>
            </a:r>
            <a:r>
              <a:rPr lang="es-ES_tradnl" sz="2000" dirty="0"/>
              <a:t>en 7 días).</a:t>
            </a:r>
          </a:p>
          <a:p>
            <a:pPr>
              <a:lnSpc>
                <a:spcPct val="120000"/>
              </a:lnSpc>
              <a:spcBef>
                <a:spcPts val="600"/>
              </a:spcBef>
              <a:spcAft>
                <a:spcPts val="600"/>
              </a:spcAft>
            </a:pPr>
            <a:r>
              <a:rPr lang="es-ES_tradnl" sz="2000" dirty="0"/>
              <a:t>Implementar </a:t>
            </a:r>
            <a:r>
              <a:rPr lang="es-ES_tradnl" sz="2000" b="1" u="sng" dirty="0"/>
              <a:t>vigilancia de la resistencia </a:t>
            </a:r>
            <a:r>
              <a:rPr lang="es-ES_tradnl" sz="2000" dirty="0"/>
              <a:t>para informar la actualización de esquemas.</a:t>
            </a:r>
          </a:p>
          <a:p>
            <a:pPr>
              <a:lnSpc>
                <a:spcPct val="120000"/>
              </a:lnSpc>
              <a:spcBef>
                <a:spcPts val="600"/>
              </a:spcBef>
              <a:spcAft>
                <a:spcPts val="600"/>
              </a:spcAft>
            </a:pPr>
            <a:r>
              <a:rPr lang="es-ES_tradnl" sz="2000" dirty="0"/>
              <a:t>Acelerar </a:t>
            </a:r>
            <a:r>
              <a:rPr lang="es-ES_tradnl" sz="2000" b="1" u="sng" dirty="0"/>
              <a:t>transición a esquemas con DTG </a:t>
            </a:r>
            <a:r>
              <a:rPr lang="es-ES_tradnl" sz="2000" dirty="0"/>
              <a:t>(primera y segunda línea) con planes estructurados de transición (normas y regulación sanitaria, cadena de gestión del suministro, capacitación RRHH, monitoreo eventos adversos, comunicación social).</a:t>
            </a:r>
          </a:p>
          <a:p>
            <a:pPr>
              <a:lnSpc>
                <a:spcPct val="120000"/>
              </a:lnSpc>
              <a:spcBef>
                <a:spcPts val="600"/>
              </a:spcBef>
              <a:spcAft>
                <a:spcPts val="600"/>
              </a:spcAft>
            </a:pPr>
            <a:r>
              <a:rPr lang="es-ES" sz="2000" b="1" u="sng" dirty="0"/>
              <a:t>Servicios integrados VIH-SSR </a:t>
            </a:r>
            <a:r>
              <a:rPr lang="es-ES" sz="2000" dirty="0"/>
              <a:t>y acceso a anticonceptivos para MVIH (ofrecer DTG y anticonceptivos).</a:t>
            </a:r>
          </a:p>
          <a:p>
            <a:pPr>
              <a:lnSpc>
                <a:spcPct val="120000"/>
              </a:lnSpc>
              <a:spcBef>
                <a:spcPts val="600"/>
              </a:spcBef>
              <a:spcAft>
                <a:spcPts val="600"/>
              </a:spcAft>
            </a:pPr>
            <a:r>
              <a:rPr lang="es-ES" sz="2000" dirty="0"/>
              <a:t>Introducir DTG, nuevos ARV </a:t>
            </a:r>
            <a:r>
              <a:rPr lang="es-ES" sz="2000" dirty="0" err="1"/>
              <a:t>coformulados</a:t>
            </a:r>
            <a:r>
              <a:rPr lang="es-ES" sz="2000" dirty="0"/>
              <a:t>, dispersables, ranurados, masticables (RAL) y formulaciones solidas (LPV/r) para la </a:t>
            </a:r>
            <a:r>
              <a:rPr lang="es-ES" sz="2000" b="1" u="sng" dirty="0"/>
              <a:t>optimización del tratamiento pediátrico</a:t>
            </a:r>
            <a:r>
              <a:rPr lang="es-ES" sz="2000" dirty="0"/>
              <a:t>.</a:t>
            </a:r>
            <a:endParaRPr lang="es-ES_tradnl" sz="2000" dirty="0"/>
          </a:p>
        </p:txBody>
      </p:sp>
    </p:spTree>
    <p:extLst>
      <p:ext uri="{BB962C8B-B14F-4D97-AF65-F5344CB8AC3E}">
        <p14:creationId xmlns:p14="http://schemas.microsoft.com/office/powerpoint/2010/main" val="2303530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D2FE09DE-4CEF-4D66-9B48-FFE169C5C3B6}"/>
              </a:ext>
            </a:extLst>
          </p:cNvPr>
          <p:cNvPicPr>
            <a:picLocks noChangeAspect="1"/>
          </p:cNvPicPr>
          <p:nvPr/>
        </p:nvPicPr>
        <p:blipFill>
          <a:blip r:embed="rId2"/>
          <a:stretch>
            <a:fillRect/>
          </a:stretch>
        </p:blipFill>
        <p:spPr>
          <a:xfrm>
            <a:off x="9849853" y="6293114"/>
            <a:ext cx="1926805" cy="399011"/>
          </a:xfrm>
          <a:prstGeom prst="rect">
            <a:avLst/>
          </a:prstGeom>
        </p:spPr>
      </p:pic>
      <p:pic>
        <p:nvPicPr>
          <p:cNvPr id="8" name="Imagen 7" descr="Imagen que contiene foto, firmar, negro, tabla&#10;&#10;Descripción generada automáticamente">
            <a:extLst>
              <a:ext uri="{FF2B5EF4-FFF2-40B4-BE49-F238E27FC236}">
                <a16:creationId xmlns:a16="http://schemas.microsoft.com/office/drawing/2014/main" id="{29B4AF33-3968-4890-846A-6ABE1CB6087B}"/>
              </a:ext>
            </a:extLst>
          </p:cNvPr>
          <p:cNvPicPr>
            <a:picLocks noChangeAspect="1"/>
          </p:cNvPicPr>
          <p:nvPr/>
        </p:nvPicPr>
        <p:blipFill>
          <a:blip r:embed="rId3"/>
          <a:stretch>
            <a:fillRect/>
          </a:stretch>
        </p:blipFill>
        <p:spPr>
          <a:xfrm>
            <a:off x="3503342" y="165875"/>
            <a:ext cx="6858000" cy="6858000"/>
          </a:xfrm>
          <a:prstGeom prst="rect">
            <a:avLst/>
          </a:prstGeom>
        </p:spPr>
      </p:pic>
    </p:spTree>
    <p:extLst>
      <p:ext uri="{BB962C8B-B14F-4D97-AF65-F5344CB8AC3E}">
        <p14:creationId xmlns:p14="http://schemas.microsoft.com/office/powerpoint/2010/main" val="162028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D2FE09DE-4CEF-4D66-9B48-FFE169C5C3B6}"/>
              </a:ext>
            </a:extLst>
          </p:cNvPr>
          <p:cNvPicPr>
            <a:picLocks noChangeAspect="1"/>
          </p:cNvPicPr>
          <p:nvPr/>
        </p:nvPicPr>
        <p:blipFill>
          <a:blip r:embed="rId2"/>
          <a:stretch>
            <a:fillRect/>
          </a:stretch>
        </p:blipFill>
        <p:spPr>
          <a:xfrm>
            <a:off x="9849853" y="6293114"/>
            <a:ext cx="1926805" cy="399011"/>
          </a:xfrm>
          <a:prstGeom prst="rect">
            <a:avLst/>
          </a:prstGeom>
        </p:spPr>
      </p:pic>
      <p:pic>
        <p:nvPicPr>
          <p:cNvPr id="5" name="Imagen 4" descr="Un hombre con un texto en blanco&#10;&#10;Descripción generada automáticamente">
            <a:extLst>
              <a:ext uri="{FF2B5EF4-FFF2-40B4-BE49-F238E27FC236}">
                <a16:creationId xmlns:a16="http://schemas.microsoft.com/office/drawing/2014/main" id="{E0FC4321-43E2-49B2-B1D9-39C0876BBFEB}"/>
              </a:ext>
            </a:extLst>
          </p:cNvPr>
          <p:cNvPicPr>
            <a:picLocks noChangeAspect="1"/>
          </p:cNvPicPr>
          <p:nvPr/>
        </p:nvPicPr>
        <p:blipFill>
          <a:blip r:embed="rId3"/>
          <a:stretch>
            <a:fillRect/>
          </a:stretch>
        </p:blipFill>
        <p:spPr>
          <a:xfrm>
            <a:off x="3726366" y="313627"/>
            <a:ext cx="6378498" cy="6378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30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CC2F-2DE0-49B0-B727-8C9D88AC9BB0}"/>
              </a:ext>
            </a:extLst>
          </p:cNvPr>
          <p:cNvSpPr>
            <a:spLocks noGrp="1"/>
          </p:cNvSpPr>
          <p:nvPr>
            <p:ph type="ctrTitle"/>
          </p:nvPr>
        </p:nvSpPr>
        <p:spPr/>
        <p:txBody>
          <a:bodyPr>
            <a:noAutofit/>
          </a:bodyPr>
          <a:lstStyle/>
          <a:p>
            <a:br>
              <a:rPr lang="en-GB" sz="2800" b="1" dirty="0"/>
            </a:br>
            <a:endParaRPr lang="en-US" sz="2800" b="1" dirty="0">
              <a:solidFill>
                <a:srgbClr val="0070C0"/>
              </a:solidFill>
            </a:endParaRPr>
          </a:p>
        </p:txBody>
      </p:sp>
      <p:sp>
        <p:nvSpPr>
          <p:cNvPr id="7" name="Subtitle 6">
            <a:extLst>
              <a:ext uri="{FF2B5EF4-FFF2-40B4-BE49-F238E27FC236}">
                <a16:creationId xmlns:a16="http://schemas.microsoft.com/office/drawing/2014/main" id="{D1B4A99F-5370-4691-A556-E51DE1969C47}"/>
              </a:ext>
            </a:extLst>
          </p:cNvPr>
          <p:cNvSpPr>
            <a:spLocks noGrp="1"/>
          </p:cNvSpPr>
          <p:nvPr>
            <p:ph type="subTitle" idx="1"/>
          </p:nvPr>
        </p:nvSpPr>
        <p:spPr>
          <a:xfrm>
            <a:off x="4663385" y="2932796"/>
            <a:ext cx="7398256" cy="2802841"/>
          </a:xfrm>
        </p:spPr>
        <p:txBody>
          <a:bodyPr>
            <a:noAutofit/>
          </a:bodyPr>
          <a:lstStyle/>
          <a:p>
            <a:r>
              <a:rPr lang="en-US" sz="4000" dirty="0">
                <a:solidFill>
                  <a:srgbClr val="0070C0"/>
                </a:solidFill>
              </a:rPr>
              <a:t>Gracias </a:t>
            </a:r>
          </a:p>
          <a:p>
            <a:r>
              <a:rPr lang="en-US" sz="4000" dirty="0">
                <a:solidFill>
                  <a:srgbClr val="0070C0"/>
                </a:solidFill>
              </a:rPr>
              <a:t>por </a:t>
            </a:r>
            <a:r>
              <a:rPr lang="en-US" sz="4000" dirty="0" err="1">
                <a:solidFill>
                  <a:srgbClr val="0070C0"/>
                </a:solidFill>
              </a:rPr>
              <a:t>su</a:t>
            </a:r>
            <a:r>
              <a:rPr lang="en-US" sz="4000" dirty="0">
                <a:solidFill>
                  <a:srgbClr val="0070C0"/>
                </a:solidFill>
              </a:rPr>
              <a:t> </a:t>
            </a:r>
            <a:r>
              <a:rPr lang="en-US" sz="4000" dirty="0" err="1">
                <a:solidFill>
                  <a:srgbClr val="0070C0"/>
                </a:solidFill>
              </a:rPr>
              <a:t>atención</a:t>
            </a:r>
            <a:r>
              <a:rPr lang="en-US" sz="4000" dirty="0">
                <a:solidFill>
                  <a:srgbClr val="0070C0"/>
                </a:solidFill>
              </a:rPr>
              <a:t>!</a:t>
            </a:r>
          </a:p>
          <a:p>
            <a:endParaRPr lang="en-US" sz="4000" dirty="0">
              <a:solidFill>
                <a:srgbClr val="0070C0"/>
              </a:solidFill>
            </a:endParaRPr>
          </a:p>
        </p:txBody>
      </p:sp>
      <p:pic>
        <p:nvPicPr>
          <p:cNvPr id="4" name="Picture 3">
            <a:extLst>
              <a:ext uri="{FF2B5EF4-FFF2-40B4-BE49-F238E27FC236}">
                <a16:creationId xmlns:a16="http://schemas.microsoft.com/office/drawing/2014/main" id="{DD99E1DC-F802-4780-996B-26984E494BBA}"/>
              </a:ext>
            </a:extLst>
          </p:cNvPr>
          <p:cNvPicPr>
            <a:picLocks noChangeAspect="1"/>
          </p:cNvPicPr>
          <p:nvPr/>
        </p:nvPicPr>
        <p:blipFill>
          <a:blip r:embed="rId2"/>
          <a:stretch>
            <a:fillRect/>
          </a:stretch>
        </p:blipFill>
        <p:spPr>
          <a:xfrm>
            <a:off x="915335" y="934982"/>
            <a:ext cx="2972889" cy="4201964"/>
          </a:xfrm>
          <a:prstGeom prst="rect">
            <a:avLst/>
          </a:prstGeom>
          <a:effectLst>
            <a:outerShdw blurRad="3175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8FB3514-C281-41BE-959A-F43FE2B4D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569" y="6150878"/>
            <a:ext cx="1949507" cy="596688"/>
          </a:xfrm>
          <a:prstGeom prst="rect">
            <a:avLst/>
          </a:prstGeom>
        </p:spPr>
      </p:pic>
      <p:sp>
        <p:nvSpPr>
          <p:cNvPr id="3" name="TextBox 2">
            <a:extLst>
              <a:ext uri="{FF2B5EF4-FFF2-40B4-BE49-F238E27FC236}">
                <a16:creationId xmlns:a16="http://schemas.microsoft.com/office/drawing/2014/main" id="{F237956F-051B-48CE-81D2-0E241503ED7A}"/>
              </a:ext>
            </a:extLst>
          </p:cNvPr>
          <p:cNvSpPr txBox="1"/>
          <p:nvPr/>
        </p:nvSpPr>
        <p:spPr>
          <a:xfrm>
            <a:off x="5329991" y="522682"/>
            <a:ext cx="5847435" cy="954107"/>
          </a:xfrm>
          <a:prstGeom prst="rect">
            <a:avLst/>
          </a:prstGeom>
          <a:noFill/>
        </p:spPr>
        <p:txBody>
          <a:bodyPr wrap="none" rtlCol="0">
            <a:spAutoFit/>
          </a:bodyPr>
          <a:lstStyle/>
          <a:p>
            <a:r>
              <a:rPr lang="en-US" sz="2800" dirty="0" err="1"/>
              <a:t>Documentos</a:t>
            </a:r>
            <a:r>
              <a:rPr lang="en-US" sz="2800" dirty="0"/>
              <a:t> de OMS </a:t>
            </a:r>
            <a:r>
              <a:rPr lang="en-US" sz="2800" dirty="0" err="1"/>
              <a:t>disponibles</a:t>
            </a:r>
            <a:r>
              <a:rPr lang="en-US" sz="2800" dirty="0"/>
              <a:t> en:</a:t>
            </a:r>
          </a:p>
          <a:p>
            <a:r>
              <a:rPr lang="en-US" sz="2800" dirty="0">
                <a:hlinkClick r:id="rId4"/>
              </a:rPr>
              <a:t>https://www.who.int/hiv/pub/arv/en/</a:t>
            </a:r>
            <a:r>
              <a:rPr lang="en-US" sz="2800" dirty="0"/>
              <a:t> </a:t>
            </a:r>
          </a:p>
        </p:txBody>
      </p:sp>
      <p:pic>
        <p:nvPicPr>
          <p:cNvPr id="8" name="Picture 7" descr="A screenshot of a computer&#10;&#10;Description generated with high confidence">
            <a:extLst>
              <a:ext uri="{FF2B5EF4-FFF2-40B4-BE49-F238E27FC236}">
                <a16:creationId xmlns:a16="http://schemas.microsoft.com/office/drawing/2014/main" id="{8EF87924-79F9-484D-B700-D0DFAED72285}"/>
              </a:ext>
            </a:extLst>
          </p:cNvPr>
          <p:cNvPicPr>
            <a:picLocks noChangeAspect="1"/>
          </p:cNvPicPr>
          <p:nvPr/>
        </p:nvPicPr>
        <p:blipFill rotWithShape="1">
          <a:blip r:embed="rId5"/>
          <a:srcRect r="6893" b="2365"/>
          <a:stretch/>
        </p:blipFill>
        <p:spPr>
          <a:xfrm>
            <a:off x="1783299" y="2513880"/>
            <a:ext cx="2655158" cy="3935342"/>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091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1304-C4FB-4058-8131-861E0DA766E0}"/>
              </a:ext>
            </a:extLst>
          </p:cNvPr>
          <p:cNvSpPr>
            <a:spLocks noGrp="1"/>
          </p:cNvSpPr>
          <p:nvPr>
            <p:ph type="title"/>
          </p:nvPr>
        </p:nvSpPr>
        <p:spPr>
          <a:xfrm>
            <a:off x="838200" y="365125"/>
            <a:ext cx="10515600" cy="790435"/>
          </a:xfrm>
        </p:spPr>
        <p:txBody>
          <a:bodyPr/>
          <a:lstStyle/>
          <a:p>
            <a:pPr algn="ctr" defTabSz="943110" eaLnBrk="0" fontAlgn="base" hangingPunct="0">
              <a:spcAft>
                <a:spcPct val="0"/>
              </a:spcAft>
              <a:defRPr/>
            </a:pPr>
            <a:r>
              <a:rPr lang="es-ES_tradnl" sz="2800" b="1" dirty="0">
                <a:solidFill>
                  <a:srgbClr val="0070C0"/>
                </a:solidFill>
                <a:latin typeface="Arial"/>
                <a:cs typeface="Arial"/>
              </a:rPr>
              <a:t>Contenido</a:t>
            </a:r>
          </a:p>
        </p:txBody>
      </p:sp>
      <p:sp>
        <p:nvSpPr>
          <p:cNvPr id="3" name="Content Placeholder 2">
            <a:extLst>
              <a:ext uri="{FF2B5EF4-FFF2-40B4-BE49-F238E27FC236}">
                <a16:creationId xmlns:a16="http://schemas.microsoft.com/office/drawing/2014/main" id="{05AD3DC6-A2C3-4C8B-86EA-E7917B84674A}"/>
              </a:ext>
            </a:extLst>
          </p:cNvPr>
          <p:cNvSpPr>
            <a:spLocks noGrp="1"/>
          </p:cNvSpPr>
          <p:nvPr>
            <p:ph idx="1"/>
          </p:nvPr>
        </p:nvSpPr>
        <p:spPr>
          <a:xfrm>
            <a:off x="355725" y="1675218"/>
            <a:ext cx="8211734" cy="4356992"/>
          </a:xfrm>
        </p:spPr>
        <p:txBody>
          <a:bodyPr>
            <a:normAutofit/>
          </a:bodyPr>
          <a:lstStyle/>
          <a:p>
            <a:pPr marL="514350" indent="-514350">
              <a:buFont typeface="+mj-lt"/>
              <a:buAutoNum type="arabicPeriod"/>
            </a:pPr>
            <a:r>
              <a:rPr lang="es-ES" sz="2600" b="1" dirty="0"/>
              <a:t>Contexto de América Latina y el Caribe (ALC): tendencias de la epidemia, metas y cascada de la atención, resistencia del VIH</a:t>
            </a:r>
          </a:p>
          <a:p>
            <a:pPr marL="514350" indent="-514350">
              <a:buFont typeface="+mj-lt"/>
              <a:buAutoNum type="arabicPeriod"/>
            </a:pPr>
            <a:r>
              <a:rPr lang="es-ES" sz="2600" b="1" dirty="0"/>
              <a:t>Evolución de las recomendaciones de la OMS sobre el uso de ARV para tratamiento de primera y segunda línea en adultos y niños (2018-2019)</a:t>
            </a:r>
          </a:p>
          <a:p>
            <a:pPr marL="514350" indent="-514350">
              <a:buFont typeface="+mj-lt"/>
              <a:buAutoNum type="arabicPeriod"/>
            </a:pPr>
            <a:r>
              <a:rPr lang="es-ES" sz="2600" b="1" dirty="0"/>
              <a:t>Situación de la transición a DTG en LAC</a:t>
            </a:r>
          </a:p>
          <a:p>
            <a:pPr marL="514350" indent="-514350">
              <a:buFont typeface="+mj-lt"/>
              <a:buAutoNum type="arabicPeriod"/>
            </a:pPr>
            <a:r>
              <a:rPr lang="es-ES" sz="2600" b="1" dirty="0"/>
              <a:t>Conclusiones</a:t>
            </a:r>
          </a:p>
        </p:txBody>
      </p:sp>
      <p:sp>
        <p:nvSpPr>
          <p:cNvPr id="4" name="Rectangle 3">
            <a:extLst>
              <a:ext uri="{FF2B5EF4-FFF2-40B4-BE49-F238E27FC236}">
                <a16:creationId xmlns:a16="http://schemas.microsoft.com/office/drawing/2014/main" id="{B7AF2C56-6329-40DE-981D-42BA9A7C4E6F}"/>
              </a:ext>
            </a:extLst>
          </p:cNvPr>
          <p:cNvSpPr/>
          <p:nvPr/>
        </p:nvSpPr>
        <p:spPr>
          <a:xfrm>
            <a:off x="8098312" y="5646451"/>
            <a:ext cx="3828036" cy="369332"/>
          </a:xfrm>
          <a:prstGeom prst="rect">
            <a:avLst/>
          </a:prstGeom>
        </p:spPr>
        <p:txBody>
          <a:bodyPr wrap="none">
            <a:spAutoFit/>
          </a:bodyPr>
          <a:lstStyle/>
          <a:p>
            <a:r>
              <a:rPr lang="en-US" dirty="0">
                <a:hlinkClick r:id="rId2"/>
              </a:rPr>
              <a:t>https://www.who.int/hiv/pub/arv/en/</a:t>
            </a:r>
            <a:r>
              <a:rPr lang="en-US" dirty="0"/>
              <a:t> </a:t>
            </a:r>
          </a:p>
        </p:txBody>
      </p:sp>
      <p:pic>
        <p:nvPicPr>
          <p:cNvPr id="5" name="Picture 4">
            <a:extLst>
              <a:ext uri="{FF2B5EF4-FFF2-40B4-BE49-F238E27FC236}">
                <a16:creationId xmlns:a16="http://schemas.microsoft.com/office/drawing/2014/main" id="{C619C920-3B11-44AA-8460-C33938341C71}"/>
              </a:ext>
            </a:extLst>
          </p:cNvPr>
          <p:cNvPicPr>
            <a:picLocks noChangeAspect="1"/>
          </p:cNvPicPr>
          <p:nvPr/>
        </p:nvPicPr>
        <p:blipFill>
          <a:blip r:embed="rId3"/>
          <a:stretch>
            <a:fillRect/>
          </a:stretch>
        </p:blipFill>
        <p:spPr>
          <a:xfrm>
            <a:off x="8935155" y="1658791"/>
            <a:ext cx="2660983" cy="3761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5">
            <a:extLst>
              <a:ext uri="{FF2B5EF4-FFF2-40B4-BE49-F238E27FC236}">
                <a16:creationId xmlns:a16="http://schemas.microsoft.com/office/drawing/2014/main" id="{C1F42531-8B15-4326-9542-34EE2AD1D172}"/>
              </a:ext>
            </a:extLst>
          </p:cNvPr>
          <p:cNvPicPr>
            <a:picLocks noChangeAspect="1"/>
          </p:cNvPicPr>
          <p:nvPr/>
        </p:nvPicPr>
        <p:blipFill>
          <a:blip r:embed="rId4"/>
          <a:stretch>
            <a:fillRect/>
          </a:stretch>
        </p:blipFill>
        <p:spPr>
          <a:xfrm>
            <a:off x="7287591" y="6242337"/>
            <a:ext cx="2288981" cy="474012"/>
          </a:xfrm>
          <a:prstGeom prst="rect">
            <a:avLst/>
          </a:prstGeom>
        </p:spPr>
      </p:pic>
    </p:spTree>
    <p:extLst>
      <p:ext uri="{BB962C8B-B14F-4D97-AF65-F5344CB8AC3E}">
        <p14:creationId xmlns:p14="http://schemas.microsoft.com/office/powerpoint/2010/main" val="2682706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FD5D-0F1E-4BA4-9964-9790DE10B9DD}"/>
              </a:ext>
            </a:extLst>
          </p:cNvPr>
          <p:cNvSpPr>
            <a:spLocks noGrp="1"/>
          </p:cNvSpPr>
          <p:nvPr>
            <p:ph type="title"/>
          </p:nvPr>
        </p:nvSpPr>
        <p:spPr>
          <a:xfrm>
            <a:off x="313038" y="209212"/>
            <a:ext cx="9772353" cy="994172"/>
          </a:xfrm>
        </p:spPr>
        <p:txBody>
          <a:bodyPr vert="horz" lIns="68580" tIns="34290" rIns="68580" bIns="34290" rtlCol="0" anchor="ctr">
            <a:noAutofit/>
          </a:bodyPr>
          <a:lstStyle/>
          <a:p>
            <a:pPr algn="ctr"/>
            <a:r>
              <a:rPr lang="es-ES" sz="2400" b="1" dirty="0">
                <a:solidFill>
                  <a:srgbClr val="0070C0"/>
                </a:solidFill>
                <a:latin typeface="Arial"/>
                <a:cs typeface="Arial"/>
              </a:rPr>
              <a:t>Nuevas infecciones por el VIH, muertes asociadas al sida y </a:t>
            </a:r>
            <a:br>
              <a:rPr lang="es-ES" sz="2400" b="1" dirty="0">
                <a:solidFill>
                  <a:srgbClr val="0070C0"/>
                </a:solidFill>
                <a:latin typeface="Arial"/>
                <a:cs typeface="Arial"/>
              </a:rPr>
            </a:br>
            <a:r>
              <a:rPr lang="es-ES" sz="2400" b="1" dirty="0">
                <a:solidFill>
                  <a:srgbClr val="0070C0"/>
                </a:solidFill>
                <a:latin typeface="Arial"/>
                <a:cs typeface="Arial"/>
              </a:rPr>
              <a:t>personas con VIH en TAR, América Latina y el Caribe (1995-2018)</a:t>
            </a:r>
          </a:p>
        </p:txBody>
      </p:sp>
      <p:graphicFrame>
        <p:nvGraphicFramePr>
          <p:cNvPr id="4" name="Chart 3">
            <a:extLst>
              <a:ext uri="{FF2B5EF4-FFF2-40B4-BE49-F238E27FC236}">
                <a16:creationId xmlns:a16="http://schemas.microsoft.com/office/drawing/2014/main" id="{BF042159-BCE9-42B4-8535-31B878125384}"/>
              </a:ext>
            </a:extLst>
          </p:cNvPr>
          <p:cNvGraphicFramePr>
            <a:graphicFrameLocks/>
          </p:cNvGraphicFramePr>
          <p:nvPr/>
        </p:nvGraphicFramePr>
        <p:xfrm>
          <a:off x="1210963" y="1495167"/>
          <a:ext cx="9514702" cy="47326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218A4F3-454F-40C0-869D-3E86988867C9}"/>
              </a:ext>
            </a:extLst>
          </p:cNvPr>
          <p:cNvSpPr txBox="1"/>
          <p:nvPr/>
        </p:nvSpPr>
        <p:spPr>
          <a:xfrm>
            <a:off x="233763" y="6519588"/>
            <a:ext cx="8302577" cy="276999"/>
          </a:xfrm>
          <a:prstGeom prst="rect">
            <a:avLst/>
          </a:prstGeom>
          <a:noFill/>
        </p:spPr>
        <p:txBody>
          <a:bodyPr wrap="square" rtlCol="0">
            <a:spAutoFit/>
          </a:bodyPr>
          <a:lstStyle/>
          <a:p>
            <a:r>
              <a:rPr lang="en-US" sz="1200" b="1" dirty="0"/>
              <a:t>Source: UNAIDS. Spectrum HIV estimates 2019, GARPR and GAM country reports 2000-2019</a:t>
            </a:r>
            <a:endParaRPr lang="es-ES" sz="1200" b="1" dirty="0"/>
          </a:p>
        </p:txBody>
      </p:sp>
      <p:sp>
        <p:nvSpPr>
          <p:cNvPr id="3" name="TextBox 2">
            <a:extLst>
              <a:ext uri="{FF2B5EF4-FFF2-40B4-BE49-F238E27FC236}">
                <a16:creationId xmlns:a16="http://schemas.microsoft.com/office/drawing/2014/main" id="{B114D87F-0666-4054-A765-BCD89AC7F6FD}"/>
              </a:ext>
            </a:extLst>
          </p:cNvPr>
          <p:cNvSpPr txBox="1"/>
          <p:nvPr/>
        </p:nvSpPr>
        <p:spPr>
          <a:xfrm>
            <a:off x="7230979" y="2261937"/>
            <a:ext cx="1603709" cy="307777"/>
          </a:xfrm>
          <a:prstGeom prst="rect">
            <a:avLst/>
          </a:prstGeom>
          <a:noFill/>
        </p:spPr>
        <p:txBody>
          <a:bodyPr wrap="none" rtlCol="0">
            <a:spAutoFit/>
          </a:bodyPr>
          <a:lstStyle/>
          <a:p>
            <a:r>
              <a:rPr lang="es-ES" sz="1400" b="1" dirty="0">
                <a:solidFill>
                  <a:srgbClr val="0070C0"/>
                </a:solidFill>
              </a:rPr>
              <a:t>Nuevas infecciones</a:t>
            </a:r>
          </a:p>
        </p:txBody>
      </p:sp>
      <p:sp>
        <p:nvSpPr>
          <p:cNvPr id="6" name="TextBox 5">
            <a:extLst>
              <a:ext uri="{FF2B5EF4-FFF2-40B4-BE49-F238E27FC236}">
                <a16:creationId xmlns:a16="http://schemas.microsoft.com/office/drawing/2014/main" id="{137721B3-BC8E-4FF1-B18A-A5FCF5D73A31}"/>
              </a:ext>
            </a:extLst>
          </p:cNvPr>
          <p:cNvSpPr txBox="1"/>
          <p:nvPr/>
        </p:nvSpPr>
        <p:spPr>
          <a:xfrm>
            <a:off x="4385051" y="3553709"/>
            <a:ext cx="1791901" cy="307777"/>
          </a:xfrm>
          <a:prstGeom prst="rect">
            <a:avLst/>
          </a:prstGeom>
          <a:noFill/>
        </p:spPr>
        <p:txBody>
          <a:bodyPr wrap="none" rtlCol="0">
            <a:spAutoFit/>
          </a:bodyPr>
          <a:lstStyle/>
          <a:p>
            <a:r>
              <a:rPr lang="es-ES" sz="1400" b="1" dirty="0">
                <a:solidFill>
                  <a:schemeClr val="accent2"/>
                </a:solidFill>
              </a:rPr>
              <a:t>Muertes por VIH/sida</a:t>
            </a:r>
          </a:p>
        </p:txBody>
      </p:sp>
      <p:sp>
        <p:nvSpPr>
          <p:cNvPr id="7" name="TextBox 6">
            <a:extLst>
              <a:ext uri="{FF2B5EF4-FFF2-40B4-BE49-F238E27FC236}">
                <a16:creationId xmlns:a16="http://schemas.microsoft.com/office/drawing/2014/main" id="{7D274AB8-F5BF-4085-BB28-155553DD0544}"/>
              </a:ext>
            </a:extLst>
          </p:cNvPr>
          <p:cNvSpPr txBox="1"/>
          <p:nvPr/>
        </p:nvSpPr>
        <p:spPr>
          <a:xfrm>
            <a:off x="8132380" y="3707597"/>
            <a:ext cx="1404615" cy="307777"/>
          </a:xfrm>
          <a:prstGeom prst="rect">
            <a:avLst/>
          </a:prstGeom>
          <a:solidFill>
            <a:schemeClr val="bg1"/>
          </a:solidFill>
        </p:spPr>
        <p:txBody>
          <a:bodyPr wrap="none" rtlCol="0">
            <a:spAutoFit/>
          </a:bodyPr>
          <a:lstStyle/>
          <a:p>
            <a:r>
              <a:rPr lang="es-ES" sz="1400" b="1" dirty="0">
                <a:solidFill>
                  <a:srgbClr val="0070C0"/>
                </a:solidFill>
              </a:rPr>
              <a:t>Personas en TAR</a:t>
            </a:r>
          </a:p>
        </p:txBody>
      </p:sp>
      <p:sp>
        <p:nvSpPr>
          <p:cNvPr id="8" name="TextBox 7">
            <a:extLst>
              <a:ext uri="{FF2B5EF4-FFF2-40B4-BE49-F238E27FC236}">
                <a16:creationId xmlns:a16="http://schemas.microsoft.com/office/drawing/2014/main" id="{1CF3E68C-1F94-4C99-B558-318C0F1011B3}"/>
              </a:ext>
            </a:extLst>
          </p:cNvPr>
          <p:cNvSpPr txBox="1"/>
          <p:nvPr/>
        </p:nvSpPr>
        <p:spPr>
          <a:xfrm>
            <a:off x="9288378" y="1755601"/>
            <a:ext cx="797013" cy="369332"/>
          </a:xfrm>
          <a:prstGeom prst="rect">
            <a:avLst/>
          </a:prstGeom>
          <a:noFill/>
        </p:spPr>
        <p:txBody>
          <a:bodyPr wrap="none" rtlCol="0">
            <a:spAutoFit/>
          </a:bodyPr>
          <a:lstStyle/>
          <a:p>
            <a:r>
              <a:rPr lang="en-US" b="1" dirty="0">
                <a:solidFill>
                  <a:srgbClr val="0070C0"/>
                </a:solidFill>
              </a:rPr>
              <a:t>~1.4M</a:t>
            </a:r>
          </a:p>
        </p:txBody>
      </p:sp>
    </p:spTree>
    <p:extLst>
      <p:ext uri="{BB962C8B-B14F-4D97-AF65-F5344CB8AC3E}">
        <p14:creationId xmlns:p14="http://schemas.microsoft.com/office/powerpoint/2010/main" val="2001460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17C2482-7A3D-488D-B9A6-579E0CA9A398}"/>
              </a:ext>
            </a:extLst>
          </p:cNvPr>
          <p:cNvGraphicFramePr>
            <a:graphicFrameLocks/>
          </p:cNvGraphicFramePr>
          <p:nvPr/>
        </p:nvGraphicFramePr>
        <p:xfrm>
          <a:off x="2307771" y="1516742"/>
          <a:ext cx="7286172" cy="457925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82AF7D1A-2FEF-4E6A-8A5C-4BD54AB59EFD}"/>
              </a:ext>
            </a:extLst>
          </p:cNvPr>
          <p:cNvSpPr>
            <a:spLocks noGrp="1"/>
          </p:cNvSpPr>
          <p:nvPr>
            <p:ph type="title"/>
          </p:nvPr>
        </p:nvSpPr>
        <p:spPr>
          <a:xfrm>
            <a:off x="234778" y="108914"/>
            <a:ext cx="9125692" cy="994172"/>
          </a:xfrm>
        </p:spPr>
        <p:txBody>
          <a:bodyPr>
            <a:normAutofit/>
          </a:bodyPr>
          <a:lstStyle/>
          <a:p>
            <a:pPr algn="ctr"/>
            <a:r>
              <a:rPr lang="es-ES" sz="2800" b="1" dirty="0">
                <a:solidFill>
                  <a:srgbClr val="0070C0"/>
                </a:solidFill>
                <a:latin typeface="Arial"/>
                <a:cs typeface="Arial"/>
              </a:rPr>
              <a:t>Muertes asociadas al VIH/sida, proyección y metas, </a:t>
            </a:r>
            <a:br>
              <a:rPr lang="es-ES" sz="2800" b="1" dirty="0">
                <a:solidFill>
                  <a:srgbClr val="0070C0"/>
                </a:solidFill>
                <a:latin typeface="Arial"/>
                <a:cs typeface="Arial"/>
              </a:rPr>
            </a:br>
            <a:r>
              <a:rPr lang="es-ES" sz="2800" b="1" dirty="0">
                <a:solidFill>
                  <a:srgbClr val="0070C0"/>
                </a:solidFill>
                <a:latin typeface="Arial"/>
                <a:cs typeface="Arial"/>
              </a:rPr>
              <a:t>ALC (2000-2030)</a:t>
            </a:r>
          </a:p>
        </p:txBody>
      </p:sp>
      <p:sp>
        <p:nvSpPr>
          <p:cNvPr id="6" name="TextBox 5">
            <a:extLst>
              <a:ext uri="{FF2B5EF4-FFF2-40B4-BE49-F238E27FC236}">
                <a16:creationId xmlns:a16="http://schemas.microsoft.com/office/drawing/2014/main" id="{0D6B3D99-B429-4864-8AF9-962FD1B169F7}"/>
              </a:ext>
            </a:extLst>
          </p:cNvPr>
          <p:cNvSpPr txBox="1"/>
          <p:nvPr/>
        </p:nvSpPr>
        <p:spPr>
          <a:xfrm>
            <a:off x="8103346" y="1745635"/>
            <a:ext cx="2542031" cy="815608"/>
          </a:xfrm>
          <a:prstGeom prst="rect">
            <a:avLst/>
          </a:prstGeom>
          <a:solidFill>
            <a:schemeClr val="bg2"/>
          </a:solidFill>
        </p:spPr>
        <p:txBody>
          <a:bodyPr wrap="square" rtlCol="0">
            <a:spAutoFit/>
          </a:bodyPr>
          <a:lstStyle/>
          <a:p>
            <a:r>
              <a:rPr lang="en-US" b="1" dirty="0"/>
              <a:t>meta:</a:t>
            </a:r>
          </a:p>
          <a:p>
            <a:r>
              <a:rPr lang="en-US" b="1" dirty="0"/>
              <a:t>80% </a:t>
            </a:r>
            <a:r>
              <a:rPr lang="en-US" b="1" dirty="0" err="1"/>
              <a:t>reducción</a:t>
            </a:r>
            <a:r>
              <a:rPr lang="en-US" b="1" dirty="0"/>
              <a:t> en 2020</a:t>
            </a:r>
          </a:p>
          <a:p>
            <a:r>
              <a:rPr lang="en-US" sz="1100" b="1" dirty="0"/>
              <a:t>(</a:t>
            </a:r>
            <a:r>
              <a:rPr lang="en-US" sz="1100" b="1" dirty="0" err="1"/>
              <a:t>comparado</a:t>
            </a:r>
            <a:r>
              <a:rPr lang="en-US" sz="1100" b="1" dirty="0"/>
              <a:t> con 2010)</a:t>
            </a:r>
            <a:endParaRPr lang="es-ES" sz="1100" b="1" dirty="0"/>
          </a:p>
        </p:txBody>
      </p:sp>
      <p:sp>
        <p:nvSpPr>
          <p:cNvPr id="7" name="TextBox 6">
            <a:extLst>
              <a:ext uri="{FF2B5EF4-FFF2-40B4-BE49-F238E27FC236}">
                <a16:creationId xmlns:a16="http://schemas.microsoft.com/office/drawing/2014/main" id="{0D5DAAF7-7225-4FF1-86A3-ABD2EEF93223}"/>
              </a:ext>
            </a:extLst>
          </p:cNvPr>
          <p:cNvSpPr txBox="1"/>
          <p:nvPr/>
        </p:nvSpPr>
        <p:spPr>
          <a:xfrm>
            <a:off x="9360470" y="3945241"/>
            <a:ext cx="844328" cy="276999"/>
          </a:xfrm>
          <a:prstGeom prst="rect">
            <a:avLst/>
          </a:prstGeom>
          <a:noFill/>
        </p:spPr>
        <p:txBody>
          <a:bodyPr wrap="square" rtlCol="0">
            <a:spAutoFit/>
          </a:bodyPr>
          <a:lstStyle/>
          <a:p>
            <a:r>
              <a:rPr lang="en-US" sz="1200" b="1" dirty="0">
                <a:solidFill>
                  <a:schemeClr val="accent5">
                    <a:lumMod val="75000"/>
                  </a:schemeClr>
                </a:solidFill>
              </a:rPr>
              <a:t>27,000</a:t>
            </a:r>
            <a:endParaRPr lang="es-ES" sz="1200" b="1" dirty="0">
              <a:solidFill>
                <a:schemeClr val="accent5">
                  <a:lumMod val="75000"/>
                </a:schemeClr>
              </a:solidFill>
            </a:endParaRPr>
          </a:p>
        </p:txBody>
      </p:sp>
      <p:sp>
        <p:nvSpPr>
          <p:cNvPr id="8" name="TextBox 7">
            <a:extLst>
              <a:ext uri="{FF2B5EF4-FFF2-40B4-BE49-F238E27FC236}">
                <a16:creationId xmlns:a16="http://schemas.microsoft.com/office/drawing/2014/main" id="{4073EC82-8C51-4F2A-915C-8289ABA8440D}"/>
              </a:ext>
            </a:extLst>
          </p:cNvPr>
          <p:cNvSpPr txBox="1"/>
          <p:nvPr/>
        </p:nvSpPr>
        <p:spPr>
          <a:xfrm>
            <a:off x="6028354" y="4864159"/>
            <a:ext cx="1321382" cy="338554"/>
          </a:xfrm>
          <a:prstGeom prst="rect">
            <a:avLst/>
          </a:prstGeom>
          <a:noFill/>
        </p:spPr>
        <p:txBody>
          <a:bodyPr wrap="square" rtlCol="0">
            <a:spAutoFit/>
          </a:bodyPr>
          <a:lstStyle/>
          <a:p>
            <a:r>
              <a:rPr lang="en-US" sz="1600" b="1" dirty="0"/>
              <a:t>Meta 2020</a:t>
            </a:r>
            <a:endParaRPr lang="es-ES" sz="1600" b="1" dirty="0"/>
          </a:p>
        </p:txBody>
      </p:sp>
      <p:cxnSp>
        <p:nvCxnSpPr>
          <p:cNvPr id="9" name="Straight Connector 8">
            <a:extLst>
              <a:ext uri="{FF2B5EF4-FFF2-40B4-BE49-F238E27FC236}">
                <a16:creationId xmlns:a16="http://schemas.microsoft.com/office/drawing/2014/main" id="{CCC37618-13C8-4DDF-A93A-4BF32749FBAD}"/>
              </a:ext>
            </a:extLst>
          </p:cNvPr>
          <p:cNvCxnSpPr>
            <a:cxnSpLocks/>
          </p:cNvCxnSpPr>
          <p:nvPr/>
        </p:nvCxnSpPr>
        <p:spPr>
          <a:xfrm>
            <a:off x="5284137" y="2678317"/>
            <a:ext cx="0" cy="277177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FE22085F-F628-4487-ADD5-F2F73609E7A9}"/>
              </a:ext>
            </a:extLst>
          </p:cNvPr>
          <p:cNvSpPr txBox="1"/>
          <p:nvPr/>
        </p:nvSpPr>
        <p:spPr>
          <a:xfrm>
            <a:off x="4621666" y="2041040"/>
            <a:ext cx="1167785" cy="646331"/>
          </a:xfrm>
          <a:prstGeom prst="rect">
            <a:avLst/>
          </a:prstGeom>
          <a:noFill/>
        </p:spPr>
        <p:txBody>
          <a:bodyPr wrap="square" rtlCol="0">
            <a:spAutoFit/>
          </a:bodyPr>
          <a:lstStyle/>
          <a:p>
            <a:pPr algn="ctr"/>
            <a:r>
              <a:rPr lang="en-US" b="1" dirty="0"/>
              <a:t>Linea de base 2010</a:t>
            </a:r>
            <a:endParaRPr lang="es-ES" b="1" dirty="0"/>
          </a:p>
        </p:txBody>
      </p:sp>
      <p:sp>
        <p:nvSpPr>
          <p:cNvPr id="11" name="TextBox 10">
            <a:extLst>
              <a:ext uri="{FF2B5EF4-FFF2-40B4-BE49-F238E27FC236}">
                <a16:creationId xmlns:a16="http://schemas.microsoft.com/office/drawing/2014/main" id="{5C010031-6DE0-4C65-9786-32F1F184B226}"/>
              </a:ext>
            </a:extLst>
          </p:cNvPr>
          <p:cNvSpPr txBox="1"/>
          <p:nvPr/>
        </p:nvSpPr>
        <p:spPr>
          <a:xfrm>
            <a:off x="6632633" y="3183697"/>
            <a:ext cx="844328" cy="276999"/>
          </a:xfrm>
          <a:prstGeom prst="rect">
            <a:avLst/>
          </a:prstGeom>
          <a:noFill/>
        </p:spPr>
        <p:txBody>
          <a:bodyPr wrap="square" rtlCol="0">
            <a:spAutoFit/>
          </a:bodyPr>
          <a:lstStyle/>
          <a:p>
            <a:r>
              <a:rPr lang="en-US" sz="1200" b="1" dirty="0">
                <a:solidFill>
                  <a:schemeClr val="accent5">
                    <a:lumMod val="75000"/>
                  </a:schemeClr>
                </a:solidFill>
              </a:rPr>
              <a:t>41,000</a:t>
            </a:r>
            <a:endParaRPr lang="es-ES" sz="1200" b="1" dirty="0">
              <a:solidFill>
                <a:schemeClr val="accent5">
                  <a:lumMod val="75000"/>
                </a:schemeClr>
              </a:solidFill>
            </a:endParaRPr>
          </a:p>
        </p:txBody>
      </p:sp>
      <p:sp>
        <p:nvSpPr>
          <p:cNvPr id="12" name="TextBox 11">
            <a:extLst>
              <a:ext uri="{FF2B5EF4-FFF2-40B4-BE49-F238E27FC236}">
                <a16:creationId xmlns:a16="http://schemas.microsoft.com/office/drawing/2014/main" id="{B134A958-4B38-4DBA-A102-369B1DB11C55}"/>
              </a:ext>
            </a:extLst>
          </p:cNvPr>
          <p:cNvSpPr txBox="1"/>
          <p:nvPr/>
        </p:nvSpPr>
        <p:spPr>
          <a:xfrm>
            <a:off x="234778" y="6456278"/>
            <a:ext cx="8302577" cy="276999"/>
          </a:xfrm>
          <a:prstGeom prst="rect">
            <a:avLst/>
          </a:prstGeom>
          <a:noFill/>
        </p:spPr>
        <p:txBody>
          <a:bodyPr wrap="square" rtlCol="0">
            <a:spAutoFit/>
          </a:bodyPr>
          <a:lstStyle/>
          <a:p>
            <a:r>
              <a:rPr lang="en-US" sz="1200" b="1" dirty="0"/>
              <a:t>Source: UNAIDS. Spectrum HIV estimates 2019 and projected values.</a:t>
            </a:r>
            <a:endParaRPr lang="es-ES" sz="1200" b="1" dirty="0"/>
          </a:p>
        </p:txBody>
      </p:sp>
    </p:spTree>
    <p:extLst>
      <p:ext uri="{BB962C8B-B14F-4D97-AF65-F5344CB8AC3E}">
        <p14:creationId xmlns:p14="http://schemas.microsoft.com/office/powerpoint/2010/main" val="294477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A031-6DE5-4885-9AA2-5B519C0DA1CE}"/>
              </a:ext>
            </a:extLst>
          </p:cNvPr>
          <p:cNvSpPr>
            <a:spLocks noGrp="1"/>
          </p:cNvSpPr>
          <p:nvPr>
            <p:ph type="title"/>
          </p:nvPr>
        </p:nvSpPr>
        <p:spPr>
          <a:xfrm>
            <a:off x="255147" y="43511"/>
            <a:ext cx="9694969" cy="994172"/>
          </a:xfrm>
        </p:spPr>
        <p:txBody>
          <a:bodyPr>
            <a:normAutofit/>
          </a:bodyPr>
          <a:lstStyle/>
          <a:p>
            <a:pPr algn="ctr"/>
            <a:r>
              <a:rPr lang="es-ES" sz="2800" b="1" dirty="0">
                <a:solidFill>
                  <a:srgbClr val="0070C0"/>
                </a:solidFill>
                <a:latin typeface="Arial"/>
                <a:cs typeface="Arial"/>
              </a:rPr>
              <a:t>Cascada de la atención al HIV, metas y brechas, </a:t>
            </a:r>
            <a:br>
              <a:rPr lang="es-ES" sz="2800" b="1" dirty="0">
                <a:solidFill>
                  <a:srgbClr val="0070C0"/>
                </a:solidFill>
                <a:latin typeface="Arial"/>
                <a:cs typeface="Arial"/>
              </a:rPr>
            </a:br>
            <a:r>
              <a:rPr lang="es-ES" sz="2800" b="1" dirty="0">
                <a:solidFill>
                  <a:srgbClr val="0070C0"/>
                </a:solidFill>
                <a:latin typeface="Arial"/>
                <a:cs typeface="Arial"/>
              </a:rPr>
              <a:t>ALC (2018)</a:t>
            </a:r>
          </a:p>
        </p:txBody>
      </p:sp>
      <p:sp>
        <p:nvSpPr>
          <p:cNvPr id="5" name="TextBox 4">
            <a:extLst>
              <a:ext uri="{FF2B5EF4-FFF2-40B4-BE49-F238E27FC236}">
                <a16:creationId xmlns:a16="http://schemas.microsoft.com/office/drawing/2014/main" id="{1F5C1B73-CEA6-440C-9E14-CB0551B0D19D}"/>
              </a:ext>
            </a:extLst>
          </p:cNvPr>
          <p:cNvSpPr txBox="1"/>
          <p:nvPr/>
        </p:nvSpPr>
        <p:spPr>
          <a:xfrm>
            <a:off x="97971" y="6525165"/>
            <a:ext cx="10444826" cy="276999"/>
          </a:xfrm>
          <a:prstGeom prst="rect">
            <a:avLst/>
          </a:prstGeom>
          <a:noFill/>
        </p:spPr>
        <p:txBody>
          <a:bodyPr wrap="square" rtlCol="0">
            <a:spAutoFit/>
          </a:bodyPr>
          <a:lstStyle/>
          <a:p>
            <a:r>
              <a:rPr lang="en-US" sz="1200" dirty="0"/>
              <a:t>Source: UNAIDS. Spectrum HIV estimates 2019 and UNAIDS/WHO. Global AIDS monitoring country responses, 2019</a:t>
            </a:r>
            <a:endParaRPr lang="es-ES" sz="1200" dirty="0"/>
          </a:p>
        </p:txBody>
      </p:sp>
      <p:pic>
        <p:nvPicPr>
          <p:cNvPr id="21" name="Picture 20">
            <a:extLst>
              <a:ext uri="{FF2B5EF4-FFF2-40B4-BE49-F238E27FC236}">
                <a16:creationId xmlns:a16="http://schemas.microsoft.com/office/drawing/2014/main" id="{D10450DE-6F8E-4F32-A75E-46D6B04A1230}"/>
              </a:ext>
            </a:extLst>
          </p:cNvPr>
          <p:cNvPicPr>
            <a:picLocks noChangeAspect="1"/>
          </p:cNvPicPr>
          <p:nvPr/>
        </p:nvPicPr>
        <p:blipFill>
          <a:blip r:embed="rId3"/>
          <a:stretch>
            <a:fillRect/>
          </a:stretch>
        </p:blipFill>
        <p:spPr>
          <a:xfrm>
            <a:off x="2125363" y="1112107"/>
            <a:ext cx="7475838" cy="5066269"/>
          </a:xfrm>
          <a:prstGeom prst="rect">
            <a:avLst/>
          </a:prstGeom>
        </p:spPr>
      </p:pic>
      <p:sp>
        <p:nvSpPr>
          <p:cNvPr id="14" name="TextBox 13">
            <a:extLst>
              <a:ext uri="{FF2B5EF4-FFF2-40B4-BE49-F238E27FC236}">
                <a16:creationId xmlns:a16="http://schemas.microsoft.com/office/drawing/2014/main" id="{9F102C8C-5DF2-46DA-8B58-510A378D3388}"/>
              </a:ext>
            </a:extLst>
          </p:cNvPr>
          <p:cNvSpPr txBox="1"/>
          <p:nvPr/>
        </p:nvSpPr>
        <p:spPr>
          <a:xfrm>
            <a:off x="7962666" y="2149323"/>
            <a:ext cx="1327520" cy="307777"/>
          </a:xfrm>
          <a:prstGeom prst="rect">
            <a:avLst/>
          </a:prstGeom>
          <a:noFill/>
        </p:spPr>
        <p:txBody>
          <a:bodyPr wrap="square" rtlCol="0">
            <a:spAutoFit/>
          </a:bodyPr>
          <a:lstStyle/>
          <a:p>
            <a:r>
              <a:rPr lang="en-US" sz="1400" b="1" dirty="0">
                <a:solidFill>
                  <a:srgbClr val="C00000"/>
                </a:solidFill>
              </a:rPr>
              <a:t>Target: 72%</a:t>
            </a:r>
            <a:endParaRPr lang="es-ES" sz="1400" b="1" dirty="0">
              <a:solidFill>
                <a:srgbClr val="C00000"/>
              </a:solidFill>
            </a:endParaRPr>
          </a:p>
        </p:txBody>
      </p:sp>
      <p:sp>
        <p:nvSpPr>
          <p:cNvPr id="15" name="TextBox 14">
            <a:extLst>
              <a:ext uri="{FF2B5EF4-FFF2-40B4-BE49-F238E27FC236}">
                <a16:creationId xmlns:a16="http://schemas.microsoft.com/office/drawing/2014/main" id="{67FEDAD9-5B1D-49AB-AD20-504E332A53C1}"/>
              </a:ext>
            </a:extLst>
          </p:cNvPr>
          <p:cNvSpPr txBox="1"/>
          <p:nvPr/>
        </p:nvSpPr>
        <p:spPr>
          <a:xfrm>
            <a:off x="3275456" y="1328637"/>
            <a:ext cx="1238394" cy="307777"/>
          </a:xfrm>
          <a:prstGeom prst="rect">
            <a:avLst/>
          </a:prstGeom>
          <a:noFill/>
        </p:spPr>
        <p:txBody>
          <a:bodyPr wrap="square" rtlCol="0">
            <a:spAutoFit/>
          </a:bodyPr>
          <a:lstStyle/>
          <a:p>
            <a:r>
              <a:rPr lang="en-US" sz="1400" b="1" dirty="0">
                <a:solidFill>
                  <a:srgbClr val="0070C0"/>
                </a:solidFill>
              </a:rPr>
              <a:t>Target: 90%</a:t>
            </a:r>
            <a:endParaRPr lang="es-ES" sz="1400" b="1" dirty="0">
              <a:solidFill>
                <a:srgbClr val="0070C0"/>
              </a:solidFill>
            </a:endParaRPr>
          </a:p>
        </p:txBody>
      </p:sp>
      <p:sp>
        <p:nvSpPr>
          <p:cNvPr id="16" name="Rectangle 15">
            <a:extLst>
              <a:ext uri="{FF2B5EF4-FFF2-40B4-BE49-F238E27FC236}">
                <a16:creationId xmlns:a16="http://schemas.microsoft.com/office/drawing/2014/main" id="{739CB52E-F715-4DEC-B030-C42C8E48F2EB}"/>
              </a:ext>
            </a:extLst>
          </p:cNvPr>
          <p:cNvSpPr/>
          <p:nvPr/>
        </p:nvSpPr>
        <p:spPr>
          <a:xfrm>
            <a:off x="7595198" y="2509294"/>
            <a:ext cx="1694988" cy="937185"/>
          </a:xfrm>
          <a:prstGeom prst="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
        <p:nvSpPr>
          <p:cNvPr id="17" name="Rectangle 16">
            <a:extLst>
              <a:ext uri="{FF2B5EF4-FFF2-40B4-BE49-F238E27FC236}">
                <a16:creationId xmlns:a16="http://schemas.microsoft.com/office/drawing/2014/main" id="{970FA186-C52D-4AE8-A8B1-AB7F2BF27A36}"/>
              </a:ext>
            </a:extLst>
          </p:cNvPr>
          <p:cNvSpPr/>
          <p:nvPr/>
        </p:nvSpPr>
        <p:spPr>
          <a:xfrm>
            <a:off x="5313994" y="2076789"/>
            <a:ext cx="1694988" cy="1014275"/>
          </a:xfrm>
          <a:prstGeom prst="rect">
            <a:avLst/>
          </a:prstGeom>
          <a:solidFill>
            <a:srgbClr val="FFC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
        <p:nvSpPr>
          <p:cNvPr id="19" name="Rectangle 18">
            <a:extLst>
              <a:ext uri="{FF2B5EF4-FFF2-40B4-BE49-F238E27FC236}">
                <a16:creationId xmlns:a16="http://schemas.microsoft.com/office/drawing/2014/main" id="{472A2BF3-FC64-4E80-812F-B060278C429C}"/>
              </a:ext>
            </a:extLst>
          </p:cNvPr>
          <p:cNvSpPr/>
          <p:nvPr/>
        </p:nvSpPr>
        <p:spPr>
          <a:xfrm>
            <a:off x="3028131" y="1633464"/>
            <a:ext cx="1694988" cy="547154"/>
          </a:xfrm>
          <a:prstGeom prst="rect">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
        <p:nvSpPr>
          <p:cNvPr id="20" name="TextBox 19">
            <a:extLst>
              <a:ext uri="{FF2B5EF4-FFF2-40B4-BE49-F238E27FC236}">
                <a16:creationId xmlns:a16="http://schemas.microsoft.com/office/drawing/2014/main" id="{0FF95C13-12CD-447E-89E7-2AB156B8AE0D}"/>
              </a:ext>
            </a:extLst>
          </p:cNvPr>
          <p:cNvSpPr txBox="1"/>
          <p:nvPr/>
        </p:nvSpPr>
        <p:spPr>
          <a:xfrm>
            <a:off x="5660216" y="1749406"/>
            <a:ext cx="1308503" cy="307777"/>
          </a:xfrm>
          <a:prstGeom prst="rect">
            <a:avLst/>
          </a:prstGeom>
          <a:noFill/>
        </p:spPr>
        <p:txBody>
          <a:bodyPr wrap="square" rtlCol="0">
            <a:spAutoFit/>
          </a:bodyPr>
          <a:lstStyle/>
          <a:p>
            <a:r>
              <a:rPr lang="en-US" sz="1400" b="1" dirty="0">
                <a:solidFill>
                  <a:schemeClr val="accent2">
                    <a:lumMod val="75000"/>
                  </a:schemeClr>
                </a:solidFill>
              </a:rPr>
              <a:t>Target: 81%</a:t>
            </a:r>
            <a:endParaRPr lang="es-ES" sz="1400" b="1" dirty="0">
              <a:solidFill>
                <a:schemeClr val="accent2">
                  <a:lumMod val="75000"/>
                </a:schemeClr>
              </a:solidFill>
            </a:endParaRPr>
          </a:p>
        </p:txBody>
      </p:sp>
      <p:sp>
        <p:nvSpPr>
          <p:cNvPr id="4" name="TextBox 3">
            <a:extLst>
              <a:ext uri="{FF2B5EF4-FFF2-40B4-BE49-F238E27FC236}">
                <a16:creationId xmlns:a16="http://schemas.microsoft.com/office/drawing/2014/main" id="{721723DA-6328-4E17-98B4-233182E34859}"/>
              </a:ext>
            </a:extLst>
          </p:cNvPr>
          <p:cNvSpPr txBox="1"/>
          <p:nvPr/>
        </p:nvSpPr>
        <p:spPr>
          <a:xfrm>
            <a:off x="3113020" y="2603527"/>
            <a:ext cx="1400830" cy="1200329"/>
          </a:xfrm>
          <a:prstGeom prst="rect">
            <a:avLst/>
          </a:prstGeom>
          <a:noFill/>
        </p:spPr>
        <p:txBody>
          <a:bodyPr wrap="square" rtlCol="0">
            <a:spAutoFit/>
          </a:bodyPr>
          <a:lstStyle/>
          <a:p>
            <a:r>
              <a:rPr lang="es-ES" b="1" dirty="0">
                <a:solidFill>
                  <a:schemeClr val="bg1"/>
                </a:solidFill>
              </a:rPr>
              <a:t>PVV que conocen su diagnóstico  de VIH</a:t>
            </a:r>
          </a:p>
        </p:txBody>
      </p:sp>
      <p:sp>
        <p:nvSpPr>
          <p:cNvPr id="13" name="TextBox 12">
            <a:extLst>
              <a:ext uri="{FF2B5EF4-FFF2-40B4-BE49-F238E27FC236}">
                <a16:creationId xmlns:a16="http://schemas.microsoft.com/office/drawing/2014/main" id="{10975710-8A11-4406-9582-E7AACFFD3A27}"/>
              </a:ext>
            </a:extLst>
          </p:cNvPr>
          <p:cNvSpPr txBox="1"/>
          <p:nvPr/>
        </p:nvSpPr>
        <p:spPr>
          <a:xfrm>
            <a:off x="5507373" y="3444990"/>
            <a:ext cx="1400830" cy="923330"/>
          </a:xfrm>
          <a:prstGeom prst="rect">
            <a:avLst/>
          </a:prstGeom>
          <a:noFill/>
        </p:spPr>
        <p:txBody>
          <a:bodyPr wrap="square" rtlCol="0">
            <a:spAutoFit/>
          </a:bodyPr>
          <a:lstStyle/>
          <a:p>
            <a:r>
              <a:rPr lang="es-ES" b="1" dirty="0">
                <a:solidFill>
                  <a:schemeClr val="bg1"/>
                </a:solidFill>
              </a:rPr>
              <a:t>PVV en tratamiento con </a:t>
            </a:r>
            <a:r>
              <a:rPr lang="es-ES" b="1" dirty="0" err="1">
                <a:solidFill>
                  <a:schemeClr val="bg1"/>
                </a:solidFill>
              </a:rPr>
              <a:t>ARVs</a:t>
            </a:r>
            <a:endParaRPr lang="es-ES" b="1" dirty="0">
              <a:solidFill>
                <a:schemeClr val="bg1"/>
              </a:solidFill>
            </a:endParaRPr>
          </a:p>
        </p:txBody>
      </p:sp>
      <p:sp>
        <p:nvSpPr>
          <p:cNvPr id="18" name="TextBox 17">
            <a:extLst>
              <a:ext uri="{FF2B5EF4-FFF2-40B4-BE49-F238E27FC236}">
                <a16:creationId xmlns:a16="http://schemas.microsoft.com/office/drawing/2014/main" id="{A20A65CF-B218-47BC-B90C-1E3102FCA8A3}"/>
              </a:ext>
            </a:extLst>
          </p:cNvPr>
          <p:cNvSpPr txBox="1"/>
          <p:nvPr/>
        </p:nvSpPr>
        <p:spPr>
          <a:xfrm>
            <a:off x="7693990" y="3865861"/>
            <a:ext cx="1551207" cy="646331"/>
          </a:xfrm>
          <a:prstGeom prst="rect">
            <a:avLst/>
          </a:prstGeom>
          <a:noFill/>
        </p:spPr>
        <p:txBody>
          <a:bodyPr wrap="square" rtlCol="0">
            <a:spAutoFit/>
          </a:bodyPr>
          <a:lstStyle/>
          <a:p>
            <a:r>
              <a:rPr lang="es-ES" b="1" dirty="0">
                <a:solidFill>
                  <a:schemeClr val="bg1"/>
                </a:solidFill>
              </a:rPr>
              <a:t>PVV con CV suprimida</a:t>
            </a:r>
          </a:p>
        </p:txBody>
      </p:sp>
      <p:sp>
        <p:nvSpPr>
          <p:cNvPr id="22" name="Rectangle 21">
            <a:extLst>
              <a:ext uri="{FF2B5EF4-FFF2-40B4-BE49-F238E27FC236}">
                <a16:creationId xmlns:a16="http://schemas.microsoft.com/office/drawing/2014/main" id="{A2B6BD76-2EE5-D04B-9B74-DB8E99EB1C73}"/>
              </a:ext>
            </a:extLst>
          </p:cNvPr>
          <p:cNvSpPr/>
          <p:nvPr/>
        </p:nvSpPr>
        <p:spPr>
          <a:xfrm>
            <a:off x="5356487" y="3112809"/>
            <a:ext cx="1612232" cy="13999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6E47138-4074-C442-A19F-4BBA7680BD9B}"/>
              </a:ext>
            </a:extLst>
          </p:cNvPr>
          <p:cNvSpPr/>
          <p:nvPr/>
        </p:nvSpPr>
        <p:spPr>
          <a:xfrm>
            <a:off x="2586789" y="1037683"/>
            <a:ext cx="7363327" cy="37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1066C2-EECB-4564-AF0E-1705CE21F855}"/>
              </a:ext>
            </a:extLst>
          </p:cNvPr>
          <p:cNvSpPr txBox="1"/>
          <p:nvPr/>
        </p:nvSpPr>
        <p:spPr>
          <a:xfrm>
            <a:off x="5380871" y="2324628"/>
            <a:ext cx="1453539" cy="338554"/>
          </a:xfrm>
          <a:prstGeom prst="rect">
            <a:avLst/>
          </a:prstGeom>
          <a:noFill/>
        </p:spPr>
        <p:txBody>
          <a:bodyPr wrap="none" rtlCol="0">
            <a:spAutoFit/>
          </a:bodyPr>
          <a:lstStyle/>
          <a:p>
            <a:r>
              <a:rPr lang="en-US" sz="1600" b="1" dirty="0" err="1">
                <a:solidFill>
                  <a:srgbClr val="C00000"/>
                </a:solidFill>
              </a:rPr>
              <a:t>Brecha</a:t>
            </a:r>
            <a:r>
              <a:rPr lang="en-US" sz="1600" b="1" dirty="0">
                <a:solidFill>
                  <a:srgbClr val="C00000"/>
                </a:solidFill>
              </a:rPr>
              <a:t>: 460mil</a:t>
            </a:r>
          </a:p>
        </p:txBody>
      </p:sp>
      <p:sp>
        <p:nvSpPr>
          <p:cNvPr id="23" name="TextBox 11">
            <a:extLst>
              <a:ext uri="{FF2B5EF4-FFF2-40B4-BE49-F238E27FC236}">
                <a16:creationId xmlns:a16="http://schemas.microsoft.com/office/drawing/2014/main" id="{6E687A83-6F03-487C-8961-47A3476272A0}"/>
              </a:ext>
            </a:extLst>
          </p:cNvPr>
          <p:cNvSpPr txBox="1"/>
          <p:nvPr/>
        </p:nvSpPr>
        <p:spPr>
          <a:xfrm>
            <a:off x="108196" y="1328637"/>
            <a:ext cx="2293456" cy="5078313"/>
          </a:xfrm>
          <a:prstGeom prst="rect">
            <a:avLst/>
          </a:prstGeom>
          <a:solidFill>
            <a:schemeClr val="accent6">
              <a:lumMod val="60000"/>
              <a:lumOff val="40000"/>
            </a:schemeClr>
          </a:solidFill>
          <a:ln w="12700">
            <a:solidFill>
              <a:schemeClr val="accent6">
                <a:lumMod val="50000"/>
              </a:schemeClr>
            </a:solidFill>
          </a:ln>
        </p:spPr>
        <p:txBody>
          <a:bodyPr wrap="square" rtlCol="0">
            <a:spAutoFit/>
          </a:bodyPr>
          <a:lstStyle/>
          <a:p>
            <a:endParaRPr lang="es-ES_tradnl" sz="1600" dirty="0"/>
          </a:p>
          <a:p>
            <a:r>
              <a:rPr lang="es-ES_tradnl" sz="1400" b="1" dirty="0"/>
              <a:t>Algunas posibles soluciones:</a:t>
            </a:r>
          </a:p>
          <a:p>
            <a:pPr marL="342900" indent="-342900">
              <a:buFontTx/>
              <a:buChar char="-"/>
            </a:pPr>
            <a:r>
              <a:rPr lang="es-ES_tradnl" sz="1400" dirty="0"/>
              <a:t>Actualizar y aplicar normas de TARV (“tratamiento para todos”) </a:t>
            </a:r>
          </a:p>
          <a:p>
            <a:pPr marL="342900" indent="-342900">
              <a:buFontTx/>
              <a:buChar char="-"/>
            </a:pPr>
            <a:r>
              <a:rPr lang="es-ES_tradnl" sz="1400" dirty="0"/>
              <a:t>Mejorar diagnostico temprano y  manejo adecuado </a:t>
            </a:r>
            <a:r>
              <a:rPr lang="es-ES_tradnl" sz="1400" dirty="0" err="1"/>
              <a:t>IOs</a:t>
            </a:r>
            <a:r>
              <a:rPr lang="es-ES_tradnl" sz="1400" dirty="0"/>
              <a:t> (reducir mortalidad precoz)</a:t>
            </a:r>
          </a:p>
          <a:p>
            <a:pPr marL="342900" indent="-342900">
              <a:buFontTx/>
              <a:buChar char="-"/>
            </a:pPr>
            <a:r>
              <a:rPr lang="es-ES_tradnl" sz="1400" dirty="0"/>
              <a:t>Mejorar vinculación oportuna e inicio “rápido” TARV (&lt;1 semana)</a:t>
            </a:r>
          </a:p>
          <a:p>
            <a:pPr marL="342900" indent="-342900">
              <a:buFontTx/>
              <a:buChar char="-"/>
            </a:pPr>
            <a:r>
              <a:rPr lang="es-ES_tradnl" sz="1400" dirty="0"/>
              <a:t>Descentralizar servicios integrales/integrados</a:t>
            </a:r>
          </a:p>
          <a:p>
            <a:pPr marL="342900" indent="-342900">
              <a:buFontTx/>
              <a:buChar char="-"/>
            </a:pPr>
            <a:r>
              <a:rPr lang="es-ES_tradnl" sz="1400" dirty="0"/>
              <a:t>Mejorar calidad de servicios para minimizar el abandono</a:t>
            </a:r>
          </a:p>
          <a:p>
            <a:pPr marL="342900" indent="-342900">
              <a:buFontTx/>
              <a:buChar char="-"/>
            </a:pPr>
            <a:r>
              <a:rPr lang="es-ES_tradnl" sz="1400" dirty="0"/>
              <a:t>Adoptar modelos diferenciados (estables, VIH avanzado, poblaciones clave, etc.)</a:t>
            </a:r>
          </a:p>
        </p:txBody>
      </p:sp>
    </p:spTree>
    <p:extLst>
      <p:ext uri="{BB962C8B-B14F-4D97-AF65-F5344CB8AC3E}">
        <p14:creationId xmlns:p14="http://schemas.microsoft.com/office/powerpoint/2010/main" val="214765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69ACCA-F318-4F87-A3EF-A92AE7184CC5}"/>
              </a:ext>
            </a:extLst>
          </p:cNvPr>
          <p:cNvPicPr>
            <a:picLocks noChangeAspect="1"/>
          </p:cNvPicPr>
          <p:nvPr/>
        </p:nvPicPr>
        <p:blipFill>
          <a:blip r:embed="rId2"/>
          <a:stretch>
            <a:fillRect/>
          </a:stretch>
        </p:blipFill>
        <p:spPr>
          <a:xfrm>
            <a:off x="2047479" y="964992"/>
            <a:ext cx="7620154" cy="5320638"/>
          </a:xfrm>
          <a:prstGeom prst="rect">
            <a:avLst/>
          </a:prstGeom>
        </p:spPr>
      </p:pic>
      <p:sp>
        <p:nvSpPr>
          <p:cNvPr id="5" name="TextBox 4">
            <a:extLst>
              <a:ext uri="{FF2B5EF4-FFF2-40B4-BE49-F238E27FC236}">
                <a16:creationId xmlns:a16="http://schemas.microsoft.com/office/drawing/2014/main" id="{1F5C1B73-CEA6-440C-9E14-CB0551B0D19D}"/>
              </a:ext>
            </a:extLst>
          </p:cNvPr>
          <p:cNvSpPr txBox="1"/>
          <p:nvPr/>
        </p:nvSpPr>
        <p:spPr>
          <a:xfrm>
            <a:off x="130061" y="6552879"/>
            <a:ext cx="9372285" cy="276999"/>
          </a:xfrm>
          <a:prstGeom prst="rect">
            <a:avLst/>
          </a:prstGeom>
          <a:noFill/>
        </p:spPr>
        <p:txBody>
          <a:bodyPr wrap="square" rtlCol="0">
            <a:spAutoFit/>
          </a:bodyPr>
          <a:lstStyle/>
          <a:p>
            <a:r>
              <a:rPr lang="en-US" sz="1200" dirty="0"/>
              <a:t>Source: UNAIDS. Spectrum HIV estimates 2019 and UNAIDS/WHO. Global AIDS monitoring country responses, 2019</a:t>
            </a:r>
            <a:endParaRPr lang="es-ES" sz="1200" dirty="0"/>
          </a:p>
        </p:txBody>
      </p:sp>
      <p:sp>
        <p:nvSpPr>
          <p:cNvPr id="7" name="Title 1">
            <a:extLst>
              <a:ext uri="{FF2B5EF4-FFF2-40B4-BE49-F238E27FC236}">
                <a16:creationId xmlns:a16="http://schemas.microsoft.com/office/drawing/2014/main" id="{CD143FF5-4232-4510-B789-B1B7A428B7B7}"/>
              </a:ext>
            </a:extLst>
          </p:cNvPr>
          <p:cNvSpPr>
            <a:spLocks noGrp="1"/>
          </p:cNvSpPr>
          <p:nvPr>
            <p:ph type="title"/>
          </p:nvPr>
        </p:nvSpPr>
        <p:spPr>
          <a:xfrm>
            <a:off x="255147" y="43511"/>
            <a:ext cx="11681706" cy="649554"/>
          </a:xfrm>
        </p:spPr>
        <p:txBody>
          <a:bodyPr>
            <a:normAutofit fontScale="90000"/>
          </a:bodyPr>
          <a:lstStyle/>
          <a:p>
            <a:pPr algn="ctr"/>
            <a:r>
              <a:rPr lang="es-ES" sz="2800" b="1" dirty="0">
                <a:solidFill>
                  <a:srgbClr val="0070C0"/>
                </a:solidFill>
                <a:latin typeface="Arial"/>
                <a:cs typeface="Arial"/>
              </a:rPr>
              <a:t>Cascada de la atención al HIV, metas y brechas, </a:t>
            </a:r>
            <a:br>
              <a:rPr lang="es-ES" sz="2800" b="1" dirty="0">
                <a:solidFill>
                  <a:srgbClr val="0070C0"/>
                </a:solidFill>
                <a:latin typeface="Arial"/>
                <a:cs typeface="Arial"/>
              </a:rPr>
            </a:br>
            <a:r>
              <a:rPr lang="es-ES" sz="2800" b="1" dirty="0">
                <a:solidFill>
                  <a:srgbClr val="0070C0"/>
                </a:solidFill>
                <a:latin typeface="Arial"/>
                <a:cs typeface="Arial"/>
              </a:rPr>
              <a:t>ALC (2015-2018)</a:t>
            </a:r>
          </a:p>
        </p:txBody>
      </p:sp>
      <p:sp>
        <p:nvSpPr>
          <p:cNvPr id="8" name="TextBox 7">
            <a:extLst>
              <a:ext uri="{FF2B5EF4-FFF2-40B4-BE49-F238E27FC236}">
                <a16:creationId xmlns:a16="http://schemas.microsoft.com/office/drawing/2014/main" id="{B69D303F-786B-441E-8432-3B51730CE571}"/>
              </a:ext>
            </a:extLst>
          </p:cNvPr>
          <p:cNvSpPr txBox="1"/>
          <p:nvPr/>
        </p:nvSpPr>
        <p:spPr>
          <a:xfrm>
            <a:off x="2813539" y="971273"/>
            <a:ext cx="2108462" cy="369332"/>
          </a:xfrm>
          <a:prstGeom prst="rect">
            <a:avLst/>
          </a:prstGeom>
          <a:solidFill>
            <a:schemeClr val="bg1"/>
          </a:solidFill>
        </p:spPr>
        <p:txBody>
          <a:bodyPr wrap="none" rtlCol="0">
            <a:spAutoFit/>
          </a:bodyPr>
          <a:lstStyle/>
          <a:p>
            <a:r>
              <a:rPr lang="en-US" dirty="0"/>
              <a:t>  PVV </a:t>
            </a:r>
            <a:r>
              <a:rPr lang="es-ES" dirty="0"/>
              <a:t>diagnosticadas</a:t>
            </a:r>
          </a:p>
        </p:txBody>
      </p:sp>
      <p:sp>
        <p:nvSpPr>
          <p:cNvPr id="9" name="TextBox 8">
            <a:extLst>
              <a:ext uri="{FF2B5EF4-FFF2-40B4-BE49-F238E27FC236}">
                <a16:creationId xmlns:a16="http://schemas.microsoft.com/office/drawing/2014/main" id="{5EA773D3-7F68-4CBB-AA3A-F1C60A086E5B}"/>
              </a:ext>
            </a:extLst>
          </p:cNvPr>
          <p:cNvSpPr txBox="1"/>
          <p:nvPr/>
        </p:nvSpPr>
        <p:spPr>
          <a:xfrm>
            <a:off x="5149181" y="960314"/>
            <a:ext cx="2108461" cy="369332"/>
          </a:xfrm>
          <a:prstGeom prst="rect">
            <a:avLst/>
          </a:prstGeom>
          <a:solidFill>
            <a:schemeClr val="bg1"/>
          </a:solidFill>
        </p:spPr>
        <p:txBody>
          <a:bodyPr wrap="square" rtlCol="0">
            <a:spAutoFit/>
          </a:bodyPr>
          <a:lstStyle/>
          <a:p>
            <a:r>
              <a:rPr lang="en-US" dirty="0"/>
              <a:t>  PVV </a:t>
            </a:r>
            <a:r>
              <a:rPr lang="es-ES" dirty="0"/>
              <a:t>en TARV</a:t>
            </a:r>
          </a:p>
        </p:txBody>
      </p:sp>
      <p:sp>
        <p:nvSpPr>
          <p:cNvPr id="10" name="TextBox 9">
            <a:extLst>
              <a:ext uri="{FF2B5EF4-FFF2-40B4-BE49-F238E27FC236}">
                <a16:creationId xmlns:a16="http://schemas.microsoft.com/office/drawing/2014/main" id="{B3150AC5-4261-496B-93F7-E281FC06E092}"/>
              </a:ext>
            </a:extLst>
          </p:cNvPr>
          <p:cNvSpPr txBox="1"/>
          <p:nvPr/>
        </p:nvSpPr>
        <p:spPr>
          <a:xfrm>
            <a:off x="7381527" y="947957"/>
            <a:ext cx="2361096" cy="369332"/>
          </a:xfrm>
          <a:prstGeom prst="rect">
            <a:avLst/>
          </a:prstGeom>
          <a:solidFill>
            <a:schemeClr val="bg1"/>
          </a:solidFill>
        </p:spPr>
        <p:txBody>
          <a:bodyPr wrap="none" rtlCol="0">
            <a:spAutoFit/>
          </a:bodyPr>
          <a:lstStyle/>
          <a:p>
            <a:r>
              <a:rPr lang="en-US" dirty="0"/>
              <a:t>  PVV </a:t>
            </a:r>
            <a:r>
              <a:rPr lang="es-ES" dirty="0"/>
              <a:t>con CV suprimida</a:t>
            </a:r>
          </a:p>
        </p:txBody>
      </p:sp>
    </p:spTree>
    <p:extLst>
      <p:ext uri="{BB962C8B-B14F-4D97-AF65-F5344CB8AC3E}">
        <p14:creationId xmlns:p14="http://schemas.microsoft.com/office/powerpoint/2010/main" val="380552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45A0E8-2D46-4778-8065-4AC77ADB7B9C}"/>
              </a:ext>
            </a:extLst>
          </p:cNvPr>
          <p:cNvSpPr txBox="1"/>
          <p:nvPr/>
        </p:nvSpPr>
        <p:spPr>
          <a:xfrm>
            <a:off x="2790448" y="202447"/>
            <a:ext cx="6611104" cy="757130"/>
          </a:xfrm>
          <a:prstGeom prst="rect">
            <a:avLst/>
          </a:prstGeom>
          <a:noFill/>
        </p:spPr>
        <p:txBody>
          <a:bodyPr wrap="none" rtlCol="0">
            <a:spAutoFit/>
          </a:bodyPr>
          <a:lstStyle/>
          <a:p>
            <a:pPr algn="ctr">
              <a:lnSpc>
                <a:spcPct val="90000"/>
              </a:lnSpc>
              <a:spcBef>
                <a:spcPct val="0"/>
              </a:spcBef>
            </a:pPr>
            <a:r>
              <a:rPr lang="es-ES" sz="2400" b="1" dirty="0">
                <a:solidFill>
                  <a:srgbClr val="0070C0"/>
                </a:solidFill>
                <a:latin typeface="Arial"/>
                <a:ea typeface="+mj-ea"/>
                <a:cs typeface="Arial"/>
              </a:rPr>
              <a:t>Resistencia del VIH a los INNTR (EFV/NVP), </a:t>
            </a:r>
          </a:p>
          <a:p>
            <a:pPr algn="ctr">
              <a:lnSpc>
                <a:spcPct val="90000"/>
              </a:lnSpc>
              <a:spcBef>
                <a:spcPct val="0"/>
              </a:spcBef>
            </a:pPr>
            <a:r>
              <a:rPr lang="es-ES" sz="2400" b="1" dirty="0">
                <a:solidFill>
                  <a:srgbClr val="0070C0"/>
                </a:solidFill>
                <a:latin typeface="Arial"/>
                <a:ea typeface="+mj-ea"/>
                <a:cs typeface="Arial"/>
              </a:rPr>
              <a:t>ALC (2015-2018)</a:t>
            </a:r>
          </a:p>
        </p:txBody>
      </p:sp>
      <p:graphicFrame>
        <p:nvGraphicFramePr>
          <p:cNvPr id="86" name="Chart 85">
            <a:extLst>
              <a:ext uri="{FF2B5EF4-FFF2-40B4-BE49-F238E27FC236}">
                <a16:creationId xmlns:a16="http://schemas.microsoft.com/office/drawing/2014/main" id="{DCB560E8-1DE5-42A2-9EF7-C9140DEB1C81}"/>
              </a:ext>
            </a:extLst>
          </p:cNvPr>
          <p:cNvGraphicFramePr>
            <a:graphicFrameLocks/>
          </p:cNvGraphicFramePr>
          <p:nvPr/>
        </p:nvGraphicFramePr>
        <p:xfrm>
          <a:off x="1951463" y="1113882"/>
          <a:ext cx="7300655" cy="5164255"/>
        </p:xfrm>
        <a:graphic>
          <a:graphicData uri="http://schemas.openxmlformats.org/drawingml/2006/chart">
            <c:chart xmlns:c="http://schemas.openxmlformats.org/drawingml/2006/chart" xmlns:r="http://schemas.openxmlformats.org/officeDocument/2006/relationships" r:id="rId3"/>
          </a:graphicData>
        </a:graphic>
      </p:graphicFrame>
      <p:pic>
        <p:nvPicPr>
          <p:cNvPr id="82" name="Picture 5">
            <a:extLst>
              <a:ext uri="{FF2B5EF4-FFF2-40B4-BE49-F238E27FC236}">
                <a16:creationId xmlns:a16="http://schemas.microsoft.com/office/drawing/2014/main" id="{E54820C5-2857-9844-8906-0DA3984759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2118" y="6049332"/>
            <a:ext cx="2627577" cy="6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7D8F08A-06ED-5341-AB84-338E0A544A9F}"/>
              </a:ext>
            </a:extLst>
          </p:cNvPr>
          <p:cNvSpPr txBox="1"/>
          <p:nvPr/>
        </p:nvSpPr>
        <p:spPr>
          <a:xfrm>
            <a:off x="3176563" y="845947"/>
            <a:ext cx="5838874" cy="400110"/>
          </a:xfrm>
          <a:prstGeom prst="rect">
            <a:avLst/>
          </a:prstGeom>
          <a:noFill/>
        </p:spPr>
        <p:txBody>
          <a:bodyPr wrap="square" rtlCol="0">
            <a:spAutoFit/>
          </a:bodyPr>
          <a:lstStyle/>
          <a:p>
            <a:pPr algn="ctr"/>
            <a:r>
              <a:rPr lang="en-US" sz="2000" b="1" dirty="0"/>
              <a:t>Resistencia pre-TARV a los INNTR, ALC (2015-2018)</a:t>
            </a:r>
          </a:p>
        </p:txBody>
      </p:sp>
      <p:sp>
        <p:nvSpPr>
          <p:cNvPr id="7" name="Rectangle 6">
            <a:extLst>
              <a:ext uri="{FF2B5EF4-FFF2-40B4-BE49-F238E27FC236}">
                <a16:creationId xmlns:a16="http://schemas.microsoft.com/office/drawing/2014/main" id="{F2281676-C73C-E04E-8206-6C59C154754C}"/>
              </a:ext>
            </a:extLst>
          </p:cNvPr>
          <p:cNvSpPr/>
          <p:nvPr/>
        </p:nvSpPr>
        <p:spPr>
          <a:xfrm>
            <a:off x="6034614" y="1579548"/>
            <a:ext cx="4181941" cy="646331"/>
          </a:xfrm>
          <a:prstGeom prst="rect">
            <a:avLst/>
          </a:prstGeom>
          <a:solidFill>
            <a:schemeClr val="bg1"/>
          </a:solidFill>
          <a:ln>
            <a:solidFill>
              <a:srgbClr val="C00000"/>
            </a:solidFill>
          </a:ln>
        </p:spPr>
        <p:txBody>
          <a:bodyPr wrap="square">
            <a:spAutoFit/>
          </a:bodyPr>
          <a:lstStyle/>
          <a:p>
            <a:pPr fontAlgn="base">
              <a:spcBef>
                <a:spcPct val="30000"/>
              </a:spcBef>
              <a:spcAft>
                <a:spcPct val="0"/>
              </a:spcAft>
              <a:defRPr/>
            </a:pPr>
            <a:r>
              <a:rPr lang="es-ES_tradnl" dirty="0">
                <a:solidFill>
                  <a:srgbClr val="C00000"/>
                </a:solidFill>
                <a:latin typeface="Arial" pitchFamily="34" charset="0"/>
              </a:rPr>
              <a:t>39% (45/115) de reinicios de primera línea tienen resistencia a los INNTR</a:t>
            </a:r>
          </a:p>
        </p:txBody>
      </p:sp>
      <p:cxnSp>
        <p:nvCxnSpPr>
          <p:cNvPr id="85" name="Straight Connector 84">
            <a:extLst>
              <a:ext uri="{FF2B5EF4-FFF2-40B4-BE49-F238E27FC236}">
                <a16:creationId xmlns:a16="http://schemas.microsoft.com/office/drawing/2014/main" id="{F7075287-E31B-6043-95B2-6554933FCFFE}"/>
              </a:ext>
            </a:extLst>
          </p:cNvPr>
          <p:cNvCxnSpPr>
            <a:cxnSpLocks/>
          </p:cNvCxnSpPr>
          <p:nvPr/>
        </p:nvCxnSpPr>
        <p:spPr>
          <a:xfrm>
            <a:off x="2860721" y="3642080"/>
            <a:ext cx="61547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622061C-DAB0-9F40-837E-89E45226FFE2}"/>
              </a:ext>
            </a:extLst>
          </p:cNvPr>
          <p:cNvSpPr txBox="1"/>
          <p:nvPr/>
        </p:nvSpPr>
        <p:spPr>
          <a:xfrm>
            <a:off x="7832075" y="3205703"/>
            <a:ext cx="587020" cy="369332"/>
          </a:xfrm>
          <a:prstGeom prst="rect">
            <a:avLst/>
          </a:prstGeom>
          <a:noFill/>
        </p:spPr>
        <p:txBody>
          <a:bodyPr wrap="none" rtlCol="0">
            <a:spAutoFit/>
          </a:bodyPr>
          <a:lstStyle/>
          <a:p>
            <a:r>
              <a:rPr lang="en-US" b="1" dirty="0">
                <a:solidFill>
                  <a:srgbClr val="C00000"/>
                </a:solidFill>
              </a:rPr>
              <a:t>10%</a:t>
            </a:r>
          </a:p>
        </p:txBody>
      </p:sp>
    </p:spTree>
    <p:extLst>
      <p:ext uri="{BB962C8B-B14F-4D97-AF65-F5344CB8AC3E}">
        <p14:creationId xmlns:p14="http://schemas.microsoft.com/office/powerpoint/2010/main" val="4037659893"/>
      </p:ext>
    </p:extLst>
  </p:cSld>
  <p:clrMapOvr>
    <a:masterClrMapping/>
  </p:clrMapOvr>
</p:sld>
</file>

<file path=ppt/theme/theme1.xml><?xml version="1.0" encoding="utf-8"?>
<a:theme xmlns:a="http://schemas.openxmlformats.org/drawingml/2006/main" name="01 Diciembre - VIH 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Diciembre - VIH ES" id="{52A58553-A014-8441-B6F4-2AD85F7E01DA}" vid="{F2982DBD-4C77-E04D-8EB5-693CB2E8F27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01 Diciembre - VIH ES</Template>
  <TotalTime>83</TotalTime>
  <Words>5493</Words>
  <Application>Microsoft Office PowerPoint</Application>
  <PresentationFormat>Panorámica</PresentationFormat>
  <Paragraphs>551</Paragraphs>
  <Slides>31</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Arial Narrow</vt:lpstr>
      <vt:lpstr>Calibri</vt:lpstr>
      <vt:lpstr>Century Gothic</vt:lpstr>
      <vt:lpstr>Times New Roman</vt:lpstr>
      <vt:lpstr>01 Diciembre - VIH ES</vt:lpstr>
      <vt:lpstr>Presentación de PowerPoint</vt:lpstr>
      <vt:lpstr>Estado del Arte del tratamiento al VIH y de la transición a DTG en los países de América Latina  </vt:lpstr>
      <vt:lpstr>Presentación de PowerPoint</vt:lpstr>
      <vt:lpstr>Contenido</vt:lpstr>
      <vt:lpstr>Nuevas infecciones por el VIH, muertes asociadas al sida y  personas con VIH en TAR, América Latina y el Caribe (1995-2018)</vt:lpstr>
      <vt:lpstr>Muertes asociadas al VIH/sida, proyección y metas,  ALC (2000-2030)</vt:lpstr>
      <vt:lpstr>Cascada de la atención al HIV, metas y brechas,  ALC (2018)</vt:lpstr>
      <vt:lpstr>Cascada de la atención al HIV, metas y brechas,  ALC (2015-2018)</vt:lpstr>
      <vt:lpstr>Presentación de PowerPoint</vt:lpstr>
      <vt:lpstr>Presentación de PowerPoint</vt:lpstr>
      <vt:lpstr>Evolución directrices OMS (2013-2019)</vt:lpstr>
      <vt:lpstr>Presentación de PowerPoint</vt:lpstr>
      <vt:lpstr>Vinculación efectiva e inicio rápido (OMS 2017)</vt:lpstr>
      <vt:lpstr>Presentación de PowerPoint</vt:lpstr>
      <vt:lpstr>Presentación de PowerPoint</vt:lpstr>
      <vt:lpstr>Seguridad y eficacia de DTG vs. EFV600 en 1a línea de TAR (resumen de la revisión de OMS 2019)</vt:lpstr>
      <vt:lpstr>Presentación de PowerPoint</vt:lpstr>
      <vt:lpstr>La posición de las mujeres con VIH (MVIH)</vt:lpstr>
      <vt:lpstr>Presentación de PowerPoint</vt:lpstr>
      <vt:lpstr>Presentación de PowerPoint</vt:lpstr>
      <vt:lpstr>Pediatric ARV Optimization Considerations:  4 Transitions Needed</vt:lpstr>
      <vt:lpstr>Consideraciones para la transición a DTG (adultos y adolescentes)</vt:lpstr>
      <vt:lpstr>Presentación de PowerPoint</vt:lpstr>
      <vt:lpstr>Presentación de PowerPoint</vt:lpstr>
      <vt:lpstr>Presentación de PowerPoint</vt:lpstr>
      <vt:lpstr>Orientación sobre la selección de esquemas en migrantes</vt:lpstr>
      <vt:lpstr>Inclusión de DTG en normas de TAR, LAC (2019)</vt:lpstr>
      <vt:lpstr>Accesso a dolutegravir (DTG) y TLD en ALC</vt:lpstr>
      <vt:lpstr>Oportunidades de mejora y optimización del TARV</vt:lpstr>
      <vt:lpstr>Presentación de PowerPoint</vt:lpstr>
      <vt:lpstr>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melena</dc:creator>
  <cp:lastModifiedBy>SALVADOR SORTO</cp:lastModifiedBy>
  <cp:revision>10</cp:revision>
  <dcterms:created xsi:type="dcterms:W3CDTF">2019-11-22T12:38:25Z</dcterms:created>
  <dcterms:modified xsi:type="dcterms:W3CDTF">2019-12-03T15:02:11Z</dcterms:modified>
</cp:coreProperties>
</file>