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18" r:id="rId3"/>
    <p:sldMasterId id="2147483732" r:id="rId4"/>
    <p:sldMasterId id="2147483745" r:id="rId5"/>
  </p:sldMasterIdLst>
  <p:notesMasterIdLst>
    <p:notesMasterId r:id="rId31"/>
  </p:notesMasterIdLst>
  <p:sldIdLst>
    <p:sldId id="298" r:id="rId6"/>
    <p:sldId id="300" r:id="rId7"/>
    <p:sldId id="302" r:id="rId8"/>
    <p:sldId id="315" r:id="rId9"/>
    <p:sldId id="256" r:id="rId10"/>
    <p:sldId id="311" r:id="rId11"/>
    <p:sldId id="758" r:id="rId12"/>
    <p:sldId id="310" r:id="rId13"/>
    <p:sldId id="261" r:id="rId14"/>
    <p:sldId id="290" r:id="rId15"/>
    <p:sldId id="291" r:id="rId16"/>
    <p:sldId id="759" r:id="rId17"/>
    <p:sldId id="312" r:id="rId18"/>
    <p:sldId id="756" r:id="rId19"/>
    <p:sldId id="308" r:id="rId20"/>
    <p:sldId id="309" r:id="rId21"/>
    <p:sldId id="264" r:id="rId22"/>
    <p:sldId id="263" r:id="rId23"/>
    <p:sldId id="757" r:id="rId24"/>
    <p:sldId id="265" r:id="rId25"/>
    <p:sldId id="271" r:id="rId26"/>
    <p:sldId id="294" r:id="rId27"/>
    <p:sldId id="295" r:id="rId28"/>
    <p:sldId id="318" r:id="rId29"/>
    <p:sldId id="319" r:id="rId3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3" autoAdjust="0"/>
    <p:restoredTop sz="92740" autoAdjust="0"/>
  </p:normalViewPr>
  <p:slideViewPr>
    <p:cSldViewPr>
      <p:cViewPr>
        <p:scale>
          <a:sx n="70" d="100"/>
          <a:sy n="70" d="100"/>
        </p:scale>
        <p:origin x="1230"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Table4CountrySource!$A$4:$A$8</c:f>
              <c:strCache>
                <c:ptCount val="5"/>
                <c:pt idx="0">
                  <c:v>El Salvador 2017</c:v>
                </c:pt>
                <c:pt idx="1">
                  <c:v>Guatemala 2015</c:v>
                </c:pt>
                <c:pt idx="2">
                  <c:v>Nicaragua 2013</c:v>
                </c:pt>
                <c:pt idx="3">
                  <c:v>Panama 2014</c:v>
                </c:pt>
                <c:pt idx="4">
                  <c:v>Honduras 2016</c:v>
                </c:pt>
              </c:strCache>
            </c:strRef>
          </c:cat>
          <c:val>
            <c:numRef>
              <c:f>Table4CountrySource!$D$4:$D$8</c:f>
              <c:numCache>
                <c:formatCode>#,##0</c:formatCode>
                <c:ptCount val="5"/>
                <c:pt idx="0">
                  <c:v>57524613</c:v>
                </c:pt>
                <c:pt idx="1">
                  <c:v>50464374.313399993</c:v>
                </c:pt>
                <c:pt idx="2">
                  <c:v>26867973</c:v>
                </c:pt>
                <c:pt idx="3">
                  <c:v>42918587.30917383</c:v>
                </c:pt>
                <c:pt idx="4">
                  <c:v>30539864.661194623</c:v>
                </c:pt>
              </c:numCache>
            </c:numRef>
          </c:val>
          <c:extLst>
            <c:ext xmlns:c16="http://schemas.microsoft.com/office/drawing/2014/chart" uri="{C3380CC4-5D6E-409C-BE32-E72D297353CC}">
              <c16:uniqueId val="{00000000-6480-442E-B84A-2F8FE9928F19}"/>
            </c:ext>
          </c:extLst>
        </c:ser>
        <c:dLbls>
          <c:showLegendKey val="0"/>
          <c:showVal val="0"/>
          <c:showCatName val="0"/>
          <c:showSerName val="0"/>
          <c:showPercent val="0"/>
          <c:showBubbleSize val="0"/>
        </c:dLbls>
        <c:gapWidth val="150"/>
        <c:axId val="157879680"/>
        <c:axId val="170483072"/>
      </c:barChart>
      <c:catAx>
        <c:axId val="157879680"/>
        <c:scaling>
          <c:orientation val="minMax"/>
        </c:scaling>
        <c:delete val="0"/>
        <c:axPos val="b"/>
        <c:numFmt formatCode="General" sourceLinked="0"/>
        <c:majorTickMark val="out"/>
        <c:minorTickMark val="none"/>
        <c:tickLblPos val="nextTo"/>
        <c:crossAx val="170483072"/>
        <c:crosses val="autoZero"/>
        <c:auto val="1"/>
        <c:lblAlgn val="ctr"/>
        <c:lblOffset val="100"/>
        <c:noMultiLvlLbl val="0"/>
      </c:catAx>
      <c:valAx>
        <c:axId val="170483072"/>
        <c:scaling>
          <c:orientation val="minMax"/>
        </c:scaling>
        <c:delete val="0"/>
        <c:axPos val="l"/>
        <c:majorGridlines/>
        <c:numFmt formatCode="#,##0" sourceLinked="1"/>
        <c:majorTickMark val="out"/>
        <c:minorTickMark val="none"/>
        <c:tickLblPos val="nextTo"/>
        <c:crossAx val="15787968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2"/>
          <c:order val="0"/>
          <c:tx>
            <c:strRef>
              <c:f>Table4CountrySource!$D$3</c:f>
              <c:strCache>
                <c:ptCount val="1"/>
                <c:pt idx="0">
                  <c:v>% PEPFAR</c:v>
                </c:pt>
              </c:strCache>
            </c:strRef>
          </c:tx>
          <c:spPr>
            <a:solidFill>
              <a:schemeClr val="accent1"/>
            </a:solidFill>
          </c:spPr>
          <c:invertIfNegative val="0"/>
          <c:cat>
            <c:strRef>
              <c:f>Table4CountrySource!$A$4:$A$8</c:f>
              <c:strCache>
                <c:ptCount val="5"/>
                <c:pt idx="0">
                  <c:v>El Salvador 2017</c:v>
                </c:pt>
                <c:pt idx="1">
                  <c:v>Guatemala 2015</c:v>
                </c:pt>
                <c:pt idx="2">
                  <c:v>Nicaragua 2013</c:v>
                </c:pt>
                <c:pt idx="3">
                  <c:v>Panama 2014</c:v>
                </c:pt>
                <c:pt idx="4">
                  <c:v>Honduras 2016</c:v>
                </c:pt>
              </c:strCache>
            </c:strRef>
          </c:cat>
          <c:val>
            <c:numRef>
              <c:f>Table4CountrySource!$D$4:$D$8</c:f>
              <c:numCache>
                <c:formatCode>0.00%</c:formatCode>
                <c:ptCount val="5"/>
                <c:pt idx="0">
                  <c:v>4.9667800459605005E-2</c:v>
                </c:pt>
                <c:pt idx="1">
                  <c:v>0.10633370311449852</c:v>
                </c:pt>
                <c:pt idx="2">
                  <c:v>7.716272455685437E-2</c:v>
                </c:pt>
                <c:pt idx="3">
                  <c:v>4.457063593962042E-2</c:v>
                </c:pt>
                <c:pt idx="4">
                  <c:v>0.11130802984533189</c:v>
                </c:pt>
              </c:numCache>
            </c:numRef>
          </c:val>
          <c:extLst>
            <c:ext xmlns:c16="http://schemas.microsoft.com/office/drawing/2014/chart" uri="{C3380CC4-5D6E-409C-BE32-E72D297353CC}">
              <c16:uniqueId val="{00000000-578D-4454-B64E-5B31E37FFB8A}"/>
            </c:ext>
          </c:extLst>
        </c:ser>
        <c:ser>
          <c:idx val="4"/>
          <c:order val="1"/>
          <c:tx>
            <c:strRef>
              <c:f>Table4CountrySource!$F$3</c:f>
              <c:strCache>
                <c:ptCount val="1"/>
                <c:pt idx="0">
                  <c:v>% GF</c:v>
                </c:pt>
              </c:strCache>
            </c:strRef>
          </c:tx>
          <c:spPr>
            <a:solidFill>
              <a:schemeClr val="accent2"/>
            </a:solidFill>
          </c:spPr>
          <c:invertIfNegative val="0"/>
          <c:cat>
            <c:strRef>
              <c:f>Table4CountrySource!$A$4:$A$8</c:f>
              <c:strCache>
                <c:ptCount val="5"/>
                <c:pt idx="0">
                  <c:v>El Salvador 2017</c:v>
                </c:pt>
                <c:pt idx="1">
                  <c:v>Guatemala 2015</c:v>
                </c:pt>
                <c:pt idx="2">
                  <c:v>Nicaragua 2013</c:v>
                </c:pt>
                <c:pt idx="3">
                  <c:v>Panama 2014</c:v>
                </c:pt>
                <c:pt idx="4">
                  <c:v>Honduras 2016</c:v>
                </c:pt>
              </c:strCache>
            </c:strRef>
          </c:cat>
          <c:val>
            <c:numRef>
              <c:f>Table4CountrySource!$F$4:$F$8</c:f>
              <c:numCache>
                <c:formatCode>0.00%</c:formatCode>
                <c:ptCount val="5"/>
                <c:pt idx="0">
                  <c:v>7.7881375751280582E-2</c:v>
                </c:pt>
                <c:pt idx="1">
                  <c:v>0.16959257936796535</c:v>
                </c:pt>
                <c:pt idx="2">
                  <c:v>0.22857954338423669</c:v>
                </c:pt>
                <c:pt idx="3">
                  <c:v>2.1328721828743277E-2</c:v>
                </c:pt>
                <c:pt idx="4">
                  <c:v>0.11344900393217711</c:v>
                </c:pt>
              </c:numCache>
            </c:numRef>
          </c:val>
          <c:extLst>
            <c:ext xmlns:c16="http://schemas.microsoft.com/office/drawing/2014/chart" uri="{C3380CC4-5D6E-409C-BE32-E72D297353CC}">
              <c16:uniqueId val="{00000001-578D-4454-B64E-5B31E37FFB8A}"/>
            </c:ext>
          </c:extLst>
        </c:ser>
        <c:ser>
          <c:idx val="6"/>
          <c:order val="2"/>
          <c:tx>
            <c:strRef>
              <c:f>Table4CountrySource!$H$3</c:f>
              <c:strCache>
                <c:ptCount val="1"/>
                <c:pt idx="0">
                  <c:v>% Pais</c:v>
                </c:pt>
              </c:strCache>
            </c:strRef>
          </c:tx>
          <c:spPr>
            <a:solidFill>
              <a:schemeClr val="accent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Table4CountrySource!$A$4:$A$8</c:f>
              <c:strCache>
                <c:ptCount val="5"/>
                <c:pt idx="0">
                  <c:v>El Salvador 2017</c:v>
                </c:pt>
                <c:pt idx="1">
                  <c:v>Guatemala 2015</c:v>
                </c:pt>
                <c:pt idx="2">
                  <c:v>Nicaragua 2013</c:v>
                </c:pt>
                <c:pt idx="3">
                  <c:v>Panama 2014</c:v>
                </c:pt>
                <c:pt idx="4">
                  <c:v>Honduras 2016</c:v>
                </c:pt>
              </c:strCache>
            </c:strRef>
          </c:cat>
          <c:val>
            <c:numRef>
              <c:f>Table4CountrySource!$H$4:$H$8</c:f>
              <c:numCache>
                <c:formatCode>0.00%</c:formatCode>
                <c:ptCount val="5"/>
                <c:pt idx="0">
                  <c:v>0.85830633923604149</c:v>
                </c:pt>
                <c:pt idx="1">
                  <c:v>0.69405047324246183</c:v>
                </c:pt>
                <c:pt idx="2">
                  <c:v>0.62663499029122893</c:v>
                </c:pt>
                <c:pt idx="3">
                  <c:v>0.90650685216700255</c:v>
                </c:pt>
                <c:pt idx="4">
                  <c:v>0.70161782268643802</c:v>
                </c:pt>
              </c:numCache>
            </c:numRef>
          </c:val>
          <c:extLst>
            <c:ext xmlns:c16="http://schemas.microsoft.com/office/drawing/2014/chart" uri="{C3380CC4-5D6E-409C-BE32-E72D297353CC}">
              <c16:uniqueId val="{00000002-578D-4454-B64E-5B31E37FFB8A}"/>
            </c:ext>
          </c:extLst>
        </c:ser>
        <c:ser>
          <c:idx val="8"/>
          <c:order val="3"/>
          <c:tx>
            <c:strRef>
              <c:f>Table4CountrySource!$J$3</c:f>
              <c:strCache>
                <c:ptCount val="1"/>
                <c:pt idx="0">
                  <c:v>% Other </c:v>
                </c:pt>
              </c:strCache>
            </c:strRef>
          </c:tx>
          <c:spPr>
            <a:solidFill>
              <a:schemeClr val="accent4"/>
            </a:solidFill>
          </c:spPr>
          <c:invertIfNegative val="0"/>
          <c:cat>
            <c:strRef>
              <c:f>Table4CountrySource!$A$4:$A$8</c:f>
              <c:strCache>
                <c:ptCount val="5"/>
                <c:pt idx="0">
                  <c:v>El Salvador 2017</c:v>
                </c:pt>
                <c:pt idx="1">
                  <c:v>Guatemala 2015</c:v>
                </c:pt>
                <c:pt idx="2">
                  <c:v>Nicaragua 2013</c:v>
                </c:pt>
                <c:pt idx="3">
                  <c:v>Panama 2014</c:v>
                </c:pt>
                <c:pt idx="4">
                  <c:v>Honduras 2016</c:v>
                </c:pt>
              </c:strCache>
            </c:strRef>
          </c:cat>
          <c:val>
            <c:numRef>
              <c:f>Table4CountrySource!$J$4:$J$8</c:f>
              <c:numCache>
                <c:formatCode>0.00%</c:formatCode>
                <c:ptCount val="5"/>
                <c:pt idx="0">
                  <c:v>1.414448455307296E-2</c:v>
                </c:pt>
                <c:pt idx="1">
                  <c:v>3.0023244275074436E-2</c:v>
                </c:pt>
                <c:pt idx="2">
                  <c:v>6.7622741767680059E-2</c:v>
                </c:pt>
                <c:pt idx="3">
                  <c:v>2.7593790064633823E-2</c:v>
                </c:pt>
                <c:pt idx="4">
                  <c:v>7.3625143536052998E-2</c:v>
                </c:pt>
              </c:numCache>
            </c:numRef>
          </c:val>
          <c:extLst>
            <c:ext xmlns:c16="http://schemas.microsoft.com/office/drawing/2014/chart" uri="{C3380CC4-5D6E-409C-BE32-E72D297353CC}">
              <c16:uniqueId val="{00000003-578D-4454-B64E-5B31E37FFB8A}"/>
            </c:ext>
          </c:extLst>
        </c:ser>
        <c:dLbls>
          <c:showLegendKey val="0"/>
          <c:showVal val="0"/>
          <c:showCatName val="0"/>
          <c:showSerName val="0"/>
          <c:showPercent val="0"/>
          <c:showBubbleSize val="0"/>
        </c:dLbls>
        <c:gapWidth val="150"/>
        <c:axId val="293609856"/>
        <c:axId val="293612160"/>
      </c:barChart>
      <c:catAx>
        <c:axId val="293609856"/>
        <c:scaling>
          <c:orientation val="minMax"/>
        </c:scaling>
        <c:delete val="0"/>
        <c:axPos val="b"/>
        <c:numFmt formatCode="General" sourceLinked="0"/>
        <c:majorTickMark val="out"/>
        <c:minorTickMark val="none"/>
        <c:tickLblPos val="nextTo"/>
        <c:crossAx val="293612160"/>
        <c:crosses val="autoZero"/>
        <c:auto val="1"/>
        <c:lblAlgn val="ctr"/>
        <c:lblOffset val="100"/>
        <c:noMultiLvlLbl val="0"/>
      </c:catAx>
      <c:valAx>
        <c:axId val="293612160"/>
        <c:scaling>
          <c:orientation val="minMax"/>
        </c:scaling>
        <c:delete val="0"/>
        <c:axPos val="l"/>
        <c:majorGridlines/>
        <c:numFmt formatCode="0%" sourceLinked="0"/>
        <c:majorTickMark val="out"/>
        <c:minorTickMark val="none"/>
        <c:tickLblPos val="nextTo"/>
        <c:crossAx val="293609856"/>
        <c:crosses val="autoZero"/>
        <c:crossBetween val="between"/>
      </c:valAx>
    </c:plotArea>
    <c:legend>
      <c:legendPos val="b"/>
      <c:overlay val="0"/>
      <c:txPr>
        <a:bodyPr/>
        <a:lstStyle/>
        <a:p>
          <a:pPr>
            <a:defRPr sz="1100"/>
          </a:pPr>
          <a:endParaRPr lang="en-US"/>
        </a:p>
      </c:txPr>
    </c:legend>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2DD4ECE-EB51-4B3A-BD87-8EE1107834D0}" type="datetimeFigureOut">
              <a:rPr lang="en-US" smtClean="0"/>
              <a:t>11/29/2019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5AB966E-7D33-42E0-83C0-FD669EA5752F}" type="slidenum">
              <a:rPr lang="en-US" smtClean="0"/>
              <a:t>‹#›</a:t>
            </a:fld>
            <a:endParaRPr lang="en-US"/>
          </a:p>
        </p:txBody>
      </p:sp>
    </p:spTree>
    <p:extLst>
      <p:ext uri="{BB962C8B-B14F-4D97-AF65-F5344CB8AC3E}">
        <p14:creationId xmlns:p14="http://schemas.microsoft.com/office/powerpoint/2010/main" val="2869775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1</a:t>
            </a:fld>
            <a:endParaRPr lang="en-US"/>
          </a:p>
        </p:txBody>
      </p:sp>
    </p:spTree>
    <p:extLst>
      <p:ext uri="{BB962C8B-B14F-4D97-AF65-F5344CB8AC3E}">
        <p14:creationId xmlns:p14="http://schemas.microsoft.com/office/powerpoint/2010/main" val="1403828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81100" y="696913"/>
            <a:ext cx="4648200" cy="3486150"/>
          </a:xfrm>
        </p:spPr>
      </p:sp>
      <p:sp>
        <p:nvSpPr>
          <p:cNvPr id="3" name="Marcador de notas 2"/>
          <p:cNvSpPr>
            <a:spLocks noGrp="1"/>
          </p:cNvSpPr>
          <p:nvPr>
            <p:ph type="body" idx="1"/>
          </p:nvPr>
        </p:nvSpPr>
        <p:spPr/>
        <p:txBody>
          <a:bodyPr/>
          <a:lstStyle/>
          <a:p>
            <a:pPr defTabSz="931774">
              <a:defRPr/>
            </a:pPr>
            <a:r>
              <a:rPr lang="es-GT" dirty="0">
                <a:solidFill>
                  <a:schemeClr val="bg1"/>
                </a:solidFill>
              </a:rPr>
              <a:t>La sostenibilidad de la respuesta al VIH conlleva la capacidad para mantener y ampliar la cobertura de los servicios para personas con VIH y poblaciones clave, en consonancia con el contexto epidemiológico, en un ambiente de respeto de los derechos humanos, que permita el control sostenible  de la epidemia de VIH, incluso tras la retirada del financiamiento de cooperantes externos.</a:t>
            </a:r>
          </a:p>
          <a:p>
            <a:pPr defTabSz="931774">
              <a:defRPr/>
            </a:pPr>
            <a:endParaRPr lang="es-GT" b="1" i="1" dirty="0">
              <a:solidFill>
                <a:srgbClr val="002060"/>
              </a:solidFill>
            </a:endParaRPr>
          </a:p>
          <a:p>
            <a:pPr defTabSz="931774">
              <a:defRPr/>
            </a:pPr>
            <a:r>
              <a:rPr lang="es-GT" b="1" i="1" dirty="0">
                <a:solidFill>
                  <a:srgbClr val="002060"/>
                </a:solidFill>
              </a:rPr>
              <a:t>El triángulo de la sostenibilidad </a:t>
            </a:r>
            <a:r>
              <a:rPr lang="es-GT" dirty="0">
                <a:solidFill>
                  <a:srgbClr val="002060"/>
                </a:solidFill>
              </a:rPr>
              <a:t>destaca los 3 ejes fundamentales para lograr la sostenibilidad de la respuesta y las metas de reducir el número de nuevas infecciones y disminuir la mortalidad por VIH también.</a:t>
            </a:r>
          </a:p>
          <a:p>
            <a:pPr defTabSz="931774">
              <a:defRPr/>
            </a:pPr>
            <a:endParaRPr lang="es-GT" b="1" dirty="0">
              <a:solidFill>
                <a:srgbClr val="002060"/>
              </a:solidFill>
            </a:endParaRPr>
          </a:p>
          <a:p>
            <a:pPr defTabSz="724713">
              <a:spcBef>
                <a:spcPct val="0"/>
              </a:spcBef>
            </a:pPr>
            <a:r>
              <a:rPr lang="es-GT" b="1" dirty="0"/>
              <a:t>2. Política y Social. </a:t>
            </a:r>
            <a:r>
              <a:rPr lang="es-GT" dirty="0"/>
              <a:t>Se basa en la construcción de un marco político favorable para el trabajo en VIH, que cuente con un presupuesto apropiado y suficiente. </a:t>
            </a:r>
          </a:p>
          <a:p>
            <a:pPr defTabSz="724713">
              <a:spcBef>
                <a:spcPct val="0"/>
              </a:spcBef>
            </a:pPr>
            <a:r>
              <a:rPr lang="es-GT" dirty="0"/>
              <a:t>implementación de intervenciones y modelos de atención costo-efectivos acorde con los lineamientos OMS 2015. </a:t>
            </a:r>
          </a:p>
          <a:p>
            <a:pPr defTabSz="724713">
              <a:spcBef>
                <a:spcPct val="0"/>
              </a:spcBef>
            </a:pPr>
            <a:r>
              <a:rPr lang="es-GT" dirty="0"/>
              <a:t>Liderazgos claros y enfocados en el control de la epidemia, la búsqueda constante por apropiarnos de la respuesta, para que esta sea acorde a las necesidades propias del país, y con una amplia participación social, que permita no solo, tener todos esos puntos de vista diferentes, sino sus aportes y vigilancia ciudadana. </a:t>
            </a:r>
          </a:p>
          <a:p>
            <a:pPr defTabSz="724713">
              <a:spcBef>
                <a:spcPct val="0"/>
              </a:spcBef>
            </a:pPr>
            <a:endParaRPr lang="es-GT" dirty="0"/>
          </a:p>
          <a:p>
            <a:endParaRPr lang="es-ES" dirty="0"/>
          </a:p>
          <a:p>
            <a:endParaRPr lang="es-ES" dirty="0"/>
          </a:p>
        </p:txBody>
      </p:sp>
      <p:sp>
        <p:nvSpPr>
          <p:cNvPr id="4" name="Marcador de número de diapositiva 3"/>
          <p:cNvSpPr>
            <a:spLocks noGrp="1"/>
          </p:cNvSpPr>
          <p:nvPr>
            <p:ph type="sldNum" sz="quarter" idx="10"/>
          </p:nvPr>
        </p:nvSpPr>
        <p:spPr/>
        <p:txBody>
          <a:bodyPr/>
          <a:lstStyle/>
          <a:p>
            <a:fld id="{E0D7C46A-60C3-49BA-BAD0-2E8FF01517A6}" type="slidenum">
              <a:rPr lang="es-GT" smtClean="0"/>
              <a:t>10</a:t>
            </a:fld>
            <a:endParaRPr lang="es-GT"/>
          </a:p>
        </p:txBody>
      </p:sp>
    </p:spTree>
    <p:extLst>
      <p:ext uri="{BB962C8B-B14F-4D97-AF65-F5344CB8AC3E}">
        <p14:creationId xmlns:p14="http://schemas.microsoft.com/office/powerpoint/2010/main" val="215254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81100" y="696913"/>
            <a:ext cx="4648200" cy="3486150"/>
          </a:xfrm>
        </p:spPr>
      </p:sp>
      <p:sp>
        <p:nvSpPr>
          <p:cNvPr id="3" name="Marcador de notas 2"/>
          <p:cNvSpPr>
            <a:spLocks noGrp="1"/>
          </p:cNvSpPr>
          <p:nvPr>
            <p:ph type="body" idx="1"/>
          </p:nvPr>
        </p:nvSpPr>
        <p:spPr/>
        <p:txBody>
          <a:bodyPr/>
          <a:lstStyle/>
          <a:p>
            <a:pPr defTabSz="931774">
              <a:defRPr/>
            </a:pPr>
            <a:r>
              <a:rPr lang="es-GT" dirty="0">
                <a:solidFill>
                  <a:schemeClr val="bg1"/>
                </a:solidFill>
              </a:rPr>
              <a:t>La sostenibilidad de la respuesta al VIH conlleva la capacidad para mantener y ampliar la cobertura de los servicios para personas con VIH y poblaciones clave, en consonancia con el contexto epidemiológico, en un ambiente de respeto de los derechos humanos, que permita el control sostenible  de la epidemia de VIH, incluso tras la retirada del financiamiento de cooperantes externos.</a:t>
            </a:r>
          </a:p>
          <a:p>
            <a:pPr defTabSz="931774">
              <a:defRPr/>
            </a:pPr>
            <a:endParaRPr lang="es-GT" b="1" i="1" dirty="0">
              <a:solidFill>
                <a:srgbClr val="002060"/>
              </a:solidFill>
            </a:endParaRPr>
          </a:p>
          <a:p>
            <a:pPr defTabSz="931774">
              <a:defRPr/>
            </a:pPr>
            <a:r>
              <a:rPr lang="es-GT" b="1" dirty="0">
                <a:solidFill>
                  <a:srgbClr val="002060"/>
                </a:solidFill>
              </a:rPr>
              <a:t>3. Técnica</a:t>
            </a:r>
            <a:r>
              <a:rPr lang="es-GT" dirty="0">
                <a:solidFill>
                  <a:srgbClr val="002060"/>
                </a:solidFill>
              </a:rPr>
              <a:t>. La respuesta a la epidemia, debe estar basada en evidencia, en el estado del arte de las intervenciones, entre las cuales se incluye la segmentación de las poblaciones, para responder a sus necesidades especificas. </a:t>
            </a:r>
          </a:p>
          <a:p>
            <a:pPr defTabSz="931774">
              <a:defRPr/>
            </a:pPr>
            <a:r>
              <a:rPr lang="es-GT" dirty="0">
                <a:solidFill>
                  <a:srgbClr val="002060"/>
                </a:solidFill>
              </a:rPr>
              <a:t>Los modelos innovadores y probados para hacer diagnóstico, iniciar tempranamente el tratamiento y asegurar la adherencia al mismo, todo esto acompañado de la implementación de modelos diferenciados que permitan no solo optimizar el tiempo sino también los recursos; </a:t>
            </a:r>
          </a:p>
          <a:p>
            <a:pPr defTabSz="931774">
              <a:defRPr/>
            </a:pPr>
            <a:r>
              <a:rPr lang="es-GT" dirty="0">
                <a:solidFill>
                  <a:srgbClr val="002060"/>
                </a:solidFill>
              </a:rPr>
              <a:t>la alineación de metas con presupuesto y para ello la aplicación de herramientas que contribuyan a estimar el nivel de recursos necesarios para el logro de metas;  los procesos asociados al ciclo presupuestario siendo oportunos y eficientes; la disponibilidad de información estratégica, tanto técnica como financiera y gasto relacionado a VIH, y el monitoreo y evaluación de avances es una función típica y necesaria de la gestión eficiente así como la rendición de cuentas sobre logros, desafíos y uso de los recursos.</a:t>
            </a:r>
            <a:endParaRPr lang="es-ES" dirty="0">
              <a:solidFill>
                <a:srgbClr val="002060"/>
              </a:solidFill>
            </a:endParaRPr>
          </a:p>
          <a:p>
            <a:pPr defTabSz="724713">
              <a:spcBef>
                <a:spcPct val="0"/>
              </a:spcBef>
            </a:pPr>
            <a:endParaRPr lang="es-GT" dirty="0"/>
          </a:p>
          <a:p>
            <a:pPr defTabSz="724713">
              <a:spcBef>
                <a:spcPct val="0"/>
              </a:spcBef>
            </a:pPr>
            <a:r>
              <a:rPr lang="es-GT" dirty="0">
                <a:solidFill>
                  <a:srgbClr val="002060"/>
                </a:solidFill>
              </a:rPr>
              <a:t>Para la conducción de la respuesta es vital una gestión oportuna, efectiva y transparente</a:t>
            </a:r>
            <a:endParaRPr lang="es-GT" dirty="0"/>
          </a:p>
          <a:p>
            <a:pPr defTabSz="724713">
              <a:spcBef>
                <a:spcPct val="0"/>
              </a:spcBef>
            </a:pPr>
            <a:endParaRPr lang="es-GT" dirty="0"/>
          </a:p>
        </p:txBody>
      </p:sp>
      <p:sp>
        <p:nvSpPr>
          <p:cNvPr id="4" name="Marcador de número de diapositiva 3"/>
          <p:cNvSpPr>
            <a:spLocks noGrp="1"/>
          </p:cNvSpPr>
          <p:nvPr>
            <p:ph type="sldNum" sz="quarter" idx="10"/>
          </p:nvPr>
        </p:nvSpPr>
        <p:spPr/>
        <p:txBody>
          <a:bodyPr/>
          <a:lstStyle/>
          <a:p>
            <a:fld id="{E0D7C46A-60C3-49BA-BAD0-2E8FF01517A6}" type="slidenum">
              <a:rPr lang="es-GT" smtClean="0"/>
              <a:t>11</a:t>
            </a:fld>
            <a:endParaRPr lang="es-GT"/>
          </a:p>
        </p:txBody>
      </p:sp>
    </p:spTree>
    <p:extLst>
      <p:ext uri="{BB962C8B-B14F-4D97-AF65-F5344CB8AC3E}">
        <p14:creationId xmlns:p14="http://schemas.microsoft.com/office/powerpoint/2010/main" val="2152545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81100" y="696913"/>
            <a:ext cx="4648200" cy="3486150"/>
          </a:xfrm>
        </p:spPr>
      </p:sp>
      <p:sp>
        <p:nvSpPr>
          <p:cNvPr id="3" name="Marcador de notas 2"/>
          <p:cNvSpPr>
            <a:spLocks noGrp="1"/>
          </p:cNvSpPr>
          <p:nvPr>
            <p:ph type="body" idx="1"/>
          </p:nvPr>
        </p:nvSpPr>
        <p:spPr/>
        <p:txBody>
          <a:bodyPr/>
          <a:lstStyle/>
          <a:p>
            <a:endParaRPr lang="es-ES" dirty="0"/>
          </a:p>
          <a:p>
            <a:endParaRPr lang="es-ES" dirty="0"/>
          </a:p>
          <a:p>
            <a:r>
              <a:rPr lang="es-ES" dirty="0"/>
              <a:t>Introducir el SID y como estos dominios y elementos permiten a cada país monitorear el avance hacia la sostenibilidad. </a:t>
            </a:r>
          </a:p>
        </p:txBody>
      </p:sp>
      <p:sp>
        <p:nvSpPr>
          <p:cNvPr id="4" name="Marcador de número de diapositiva 3"/>
          <p:cNvSpPr>
            <a:spLocks noGrp="1"/>
          </p:cNvSpPr>
          <p:nvPr>
            <p:ph type="sldNum" sz="quarter" idx="10"/>
          </p:nvPr>
        </p:nvSpPr>
        <p:spPr/>
        <p:txBody>
          <a:bodyPr/>
          <a:lstStyle/>
          <a:p>
            <a:pPr defTabSz="931774"/>
            <a:fld id="{E0D7C46A-60C3-49BA-BAD0-2E8FF01517A6}" type="slidenum">
              <a:rPr lang="es-GT">
                <a:solidFill>
                  <a:prstClr val="black"/>
                </a:solidFill>
                <a:latin typeface="Calibri"/>
              </a:rPr>
              <a:pPr defTabSz="931774"/>
              <a:t>12</a:t>
            </a:fld>
            <a:endParaRPr lang="es-GT">
              <a:solidFill>
                <a:prstClr val="black"/>
              </a:solidFill>
              <a:latin typeface="Calibri"/>
            </a:endParaRPr>
          </a:p>
        </p:txBody>
      </p:sp>
    </p:spTree>
    <p:extLst>
      <p:ext uri="{BB962C8B-B14F-4D97-AF65-F5344CB8AC3E}">
        <p14:creationId xmlns:p14="http://schemas.microsoft.com/office/powerpoint/2010/main" val="3867511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AB966E-7D33-42E0-83C0-FD669EA5752F}" type="slidenum">
              <a:rPr lang="en-US" smtClean="0"/>
              <a:t>13</a:t>
            </a:fld>
            <a:endParaRPr lang="en-US"/>
          </a:p>
        </p:txBody>
      </p:sp>
    </p:spTree>
    <p:extLst>
      <p:ext uri="{BB962C8B-B14F-4D97-AF65-F5344CB8AC3E}">
        <p14:creationId xmlns:p14="http://schemas.microsoft.com/office/powerpoint/2010/main" val="362877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14</a:t>
            </a:fld>
            <a:endParaRPr lang="en-US"/>
          </a:p>
        </p:txBody>
      </p:sp>
    </p:spTree>
    <p:extLst>
      <p:ext uri="{BB962C8B-B14F-4D97-AF65-F5344CB8AC3E}">
        <p14:creationId xmlns:p14="http://schemas.microsoft.com/office/powerpoint/2010/main" val="3229209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s-ES" dirty="0"/>
              <a:t>El Salvador 2017	8.85</a:t>
            </a:r>
          </a:p>
          <a:p>
            <a:r>
              <a:rPr lang="es-ES" dirty="0"/>
              <a:t>Guatemala 2015	3.15</a:t>
            </a:r>
          </a:p>
          <a:p>
            <a:r>
              <a:rPr lang="es-ES" dirty="0"/>
              <a:t>Nicaragua 2013	4.20</a:t>
            </a:r>
          </a:p>
          <a:p>
            <a:r>
              <a:rPr lang="es-ES" dirty="0" err="1"/>
              <a:t>Panama</a:t>
            </a:r>
            <a:r>
              <a:rPr lang="es-ES" dirty="0"/>
              <a:t> 2014		11.29</a:t>
            </a:r>
          </a:p>
          <a:p>
            <a:r>
              <a:rPr lang="es-ES" dirty="0"/>
              <a:t>Honduras 2016	3.47</a:t>
            </a:r>
          </a:p>
          <a:p>
            <a:r>
              <a:rPr lang="es-ES" dirty="0"/>
              <a:t>Costa Rica 		4.9</a:t>
            </a:r>
          </a:p>
          <a:p>
            <a:endParaRPr lang="en-US" dirty="0"/>
          </a:p>
        </p:txBody>
      </p:sp>
      <p:sp>
        <p:nvSpPr>
          <p:cNvPr id="4" name="Slide Number Placeholder 3"/>
          <p:cNvSpPr>
            <a:spLocks noGrp="1"/>
          </p:cNvSpPr>
          <p:nvPr>
            <p:ph type="sldNum" sz="quarter" idx="10"/>
          </p:nvPr>
        </p:nvSpPr>
        <p:spPr/>
        <p:txBody>
          <a:bodyPr/>
          <a:lstStyle/>
          <a:p>
            <a:fld id="{55AB966E-7D33-42E0-83C0-FD669EA5752F}" type="slidenum">
              <a:rPr lang="en-US" smtClean="0"/>
              <a:t>15</a:t>
            </a:fld>
            <a:endParaRPr lang="en-US"/>
          </a:p>
        </p:txBody>
      </p:sp>
    </p:spTree>
    <p:extLst>
      <p:ext uri="{BB962C8B-B14F-4D97-AF65-F5344CB8AC3E}">
        <p14:creationId xmlns:p14="http://schemas.microsoft.com/office/powerpoint/2010/main" val="4268838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16</a:t>
            </a:fld>
            <a:endParaRPr lang="en-US"/>
          </a:p>
        </p:txBody>
      </p:sp>
    </p:spTree>
    <p:extLst>
      <p:ext uri="{BB962C8B-B14F-4D97-AF65-F5344CB8AC3E}">
        <p14:creationId xmlns:p14="http://schemas.microsoft.com/office/powerpoint/2010/main" val="628111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AB966E-7D33-42E0-83C0-FD669EA5752F}" type="slidenum">
              <a:rPr lang="en-US" smtClean="0"/>
              <a:t>17</a:t>
            </a:fld>
            <a:endParaRPr lang="en-US"/>
          </a:p>
        </p:txBody>
      </p:sp>
    </p:spTree>
    <p:extLst>
      <p:ext uri="{BB962C8B-B14F-4D97-AF65-F5344CB8AC3E}">
        <p14:creationId xmlns:p14="http://schemas.microsoft.com/office/powerpoint/2010/main" val="37454864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18</a:t>
            </a:fld>
            <a:endParaRPr lang="en-US"/>
          </a:p>
        </p:txBody>
      </p:sp>
    </p:spTree>
    <p:extLst>
      <p:ext uri="{BB962C8B-B14F-4D97-AF65-F5344CB8AC3E}">
        <p14:creationId xmlns:p14="http://schemas.microsoft.com/office/powerpoint/2010/main" val="2616118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19</a:t>
            </a:fld>
            <a:endParaRPr lang="en-US"/>
          </a:p>
        </p:txBody>
      </p:sp>
    </p:spTree>
    <p:extLst>
      <p:ext uri="{BB962C8B-B14F-4D97-AF65-F5344CB8AC3E}">
        <p14:creationId xmlns:p14="http://schemas.microsoft.com/office/powerpoint/2010/main" val="366314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2</a:t>
            </a:fld>
            <a:endParaRPr lang="en-US"/>
          </a:p>
        </p:txBody>
      </p:sp>
    </p:spTree>
    <p:extLst>
      <p:ext uri="{BB962C8B-B14F-4D97-AF65-F5344CB8AC3E}">
        <p14:creationId xmlns:p14="http://schemas.microsoft.com/office/powerpoint/2010/main" val="816576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20</a:t>
            </a:fld>
            <a:endParaRPr lang="en-US"/>
          </a:p>
        </p:txBody>
      </p:sp>
    </p:spTree>
    <p:extLst>
      <p:ext uri="{BB962C8B-B14F-4D97-AF65-F5344CB8AC3E}">
        <p14:creationId xmlns:p14="http://schemas.microsoft.com/office/powerpoint/2010/main" val="1012174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21</a:t>
            </a:fld>
            <a:endParaRPr lang="en-US"/>
          </a:p>
        </p:txBody>
      </p:sp>
    </p:spTree>
    <p:extLst>
      <p:ext uri="{BB962C8B-B14F-4D97-AF65-F5344CB8AC3E}">
        <p14:creationId xmlns:p14="http://schemas.microsoft.com/office/powerpoint/2010/main" val="1375088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22</a:t>
            </a:fld>
            <a:endParaRPr lang="en-US"/>
          </a:p>
        </p:txBody>
      </p:sp>
    </p:spTree>
    <p:extLst>
      <p:ext uri="{BB962C8B-B14F-4D97-AF65-F5344CB8AC3E}">
        <p14:creationId xmlns:p14="http://schemas.microsoft.com/office/powerpoint/2010/main" val="15732655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23</a:t>
            </a:fld>
            <a:endParaRPr lang="en-US"/>
          </a:p>
        </p:txBody>
      </p:sp>
    </p:spTree>
    <p:extLst>
      <p:ext uri="{BB962C8B-B14F-4D97-AF65-F5344CB8AC3E}">
        <p14:creationId xmlns:p14="http://schemas.microsoft.com/office/powerpoint/2010/main" val="1736792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24</a:t>
            </a:fld>
            <a:endParaRPr lang="en-US"/>
          </a:p>
        </p:txBody>
      </p:sp>
    </p:spTree>
    <p:extLst>
      <p:ext uri="{BB962C8B-B14F-4D97-AF65-F5344CB8AC3E}">
        <p14:creationId xmlns:p14="http://schemas.microsoft.com/office/powerpoint/2010/main" val="710015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25</a:t>
            </a:fld>
            <a:endParaRPr lang="en-US"/>
          </a:p>
        </p:txBody>
      </p:sp>
    </p:spTree>
    <p:extLst>
      <p:ext uri="{BB962C8B-B14F-4D97-AF65-F5344CB8AC3E}">
        <p14:creationId xmlns:p14="http://schemas.microsoft.com/office/powerpoint/2010/main" val="275776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AB966E-7D33-42E0-83C0-FD669EA5752F}" type="slidenum">
              <a:rPr lang="en-US" smtClean="0"/>
              <a:t>3</a:t>
            </a:fld>
            <a:endParaRPr lang="en-US"/>
          </a:p>
        </p:txBody>
      </p:sp>
    </p:spTree>
    <p:extLst>
      <p:ext uri="{BB962C8B-B14F-4D97-AF65-F5344CB8AC3E}">
        <p14:creationId xmlns:p14="http://schemas.microsoft.com/office/powerpoint/2010/main" val="1440885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Hay </a:t>
            </a:r>
            <a:r>
              <a:rPr lang="en-US" dirty="0" err="1"/>
              <a:t>varios</a:t>
            </a:r>
            <a:r>
              <a:rPr lang="en-US" dirty="0"/>
              <a:t> </a:t>
            </a:r>
            <a:r>
              <a:rPr lang="en-US" dirty="0" err="1"/>
              <a:t>conceptos</a:t>
            </a:r>
            <a:r>
              <a:rPr lang="en-US" dirty="0"/>
              <a:t> de </a:t>
            </a:r>
            <a:r>
              <a:rPr lang="en-US" dirty="0" err="1"/>
              <a:t>sostenibilidad</a:t>
            </a:r>
            <a:r>
              <a:rPr lang="en-US" dirty="0"/>
              <a:t>, </a:t>
            </a:r>
            <a:r>
              <a:rPr lang="en-US" dirty="0" err="1"/>
              <a:t>en</a:t>
            </a:r>
            <a:r>
              <a:rPr lang="en-US" dirty="0"/>
              <a:t> </a:t>
            </a:r>
            <a:r>
              <a:rPr lang="en-US" dirty="0" err="1"/>
              <a:t>este</a:t>
            </a:r>
            <a:r>
              <a:rPr lang="en-US" dirty="0"/>
              <a:t> </a:t>
            </a:r>
            <a:r>
              <a:rPr lang="en-US" dirty="0" err="1"/>
              <a:t>caso</a:t>
            </a:r>
            <a:r>
              <a:rPr lang="en-US" dirty="0"/>
              <a:t> </a:t>
            </a:r>
            <a:r>
              <a:rPr lang="en-US" dirty="0" err="1"/>
              <a:t>comparto</a:t>
            </a:r>
            <a:r>
              <a:rPr lang="en-US" dirty="0"/>
              <a:t> el que </a:t>
            </a:r>
            <a:r>
              <a:rPr lang="en-US" dirty="0" err="1"/>
              <a:t>usamos</a:t>
            </a:r>
            <a:r>
              <a:rPr lang="en-US" dirty="0"/>
              <a:t> </a:t>
            </a:r>
            <a:r>
              <a:rPr lang="en-US" dirty="0" err="1"/>
              <a:t>en</a:t>
            </a:r>
            <a:r>
              <a:rPr lang="en-US" dirty="0"/>
              <a:t> USAID. </a:t>
            </a:r>
          </a:p>
          <a:p>
            <a:endParaRPr lang="en-US" dirty="0"/>
          </a:p>
          <a:p>
            <a:r>
              <a:rPr lang="en-US" dirty="0" err="1"/>
              <a:t>Voy</a:t>
            </a:r>
            <a:r>
              <a:rPr lang="en-US" dirty="0"/>
              <a:t> a </a:t>
            </a:r>
            <a:r>
              <a:rPr lang="en-US" dirty="0" err="1"/>
              <a:t>hablar</a:t>
            </a:r>
            <a:r>
              <a:rPr lang="en-US" dirty="0"/>
              <a:t> </a:t>
            </a:r>
            <a:r>
              <a:rPr lang="en-US" dirty="0" err="1"/>
              <a:t>ahora</a:t>
            </a:r>
            <a:r>
              <a:rPr lang="en-US" dirty="0"/>
              <a:t>, </a:t>
            </a:r>
            <a:r>
              <a:rPr lang="en-US" dirty="0" err="1"/>
              <a:t>sobre</a:t>
            </a:r>
            <a:r>
              <a:rPr lang="en-US" dirty="0"/>
              <a:t> que debe </a:t>
            </a:r>
            <a:r>
              <a:rPr lang="en-US" dirty="0" err="1"/>
              <a:t>usar</a:t>
            </a:r>
            <a:r>
              <a:rPr lang="en-US" dirty="0"/>
              <a:t> el </a:t>
            </a:r>
            <a:r>
              <a:rPr lang="en-US" dirty="0" err="1"/>
              <a:t>pais</a:t>
            </a:r>
            <a:r>
              <a:rPr lang="en-US" dirty="0"/>
              <a:t> para </a:t>
            </a:r>
            <a:r>
              <a:rPr lang="en-US" dirty="0" err="1"/>
              <a:t>planificar</a:t>
            </a:r>
            <a:r>
              <a:rPr lang="en-US" dirty="0"/>
              <a:t>? </a:t>
            </a:r>
          </a:p>
          <a:p>
            <a:r>
              <a:rPr lang="en-US" dirty="0" err="1"/>
              <a:t>Algunos</a:t>
            </a:r>
            <a:r>
              <a:rPr lang="en-US" dirty="0"/>
              <a:t> </a:t>
            </a:r>
            <a:r>
              <a:rPr lang="en-US" dirty="0" err="1"/>
              <a:t>analisis</a:t>
            </a:r>
            <a:r>
              <a:rPr lang="en-US" dirty="0"/>
              <a:t> </a:t>
            </a:r>
            <a:r>
              <a:rPr lang="en-US" dirty="0" err="1"/>
              <a:t>financieros</a:t>
            </a:r>
            <a:r>
              <a:rPr lang="en-US" dirty="0"/>
              <a:t> para </a:t>
            </a:r>
            <a:r>
              <a:rPr lang="en-US" dirty="0" err="1"/>
              <a:t>conocer</a:t>
            </a:r>
            <a:r>
              <a:rPr lang="en-US" dirty="0"/>
              <a:t> </a:t>
            </a:r>
            <a:r>
              <a:rPr lang="en-US" dirty="0" err="1"/>
              <a:t>donde</a:t>
            </a:r>
            <a:r>
              <a:rPr lang="en-US" dirty="0"/>
              <a:t> </a:t>
            </a:r>
            <a:r>
              <a:rPr lang="en-US" dirty="0" err="1"/>
              <a:t>estamos</a:t>
            </a:r>
            <a:r>
              <a:rPr lang="en-US" dirty="0"/>
              <a:t> y </a:t>
            </a:r>
            <a:r>
              <a:rPr lang="en-US" dirty="0" err="1"/>
              <a:t>como</a:t>
            </a:r>
            <a:r>
              <a:rPr lang="en-US" dirty="0"/>
              <a:t> </a:t>
            </a:r>
            <a:r>
              <a:rPr lang="en-US" dirty="0" err="1"/>
              <a:t>puede</a:t>
            </a:r>
            <a:r>
              <a:rPr lang="en-US" dirty="0"/>
              <a:t> el </a:t>
            </a:r>
            <a:r>
              <a:rPr lang="en-US" dirty="0" err="1"/>
              <a:t>pais</a:t>
            </a:r>
            <a:r>
              <a:rPr lang="en-US" dirty="0"/>
              <a:t>, </a:t>
            </a:r>
            <a:r>
              <a:rPr lang="en-US" dirty="0" err="1"/>
              <a:t>avanzar</a:t>
            </a:r>
            <a:r>
              <a:rPr lang="en-US" dirty="0"/>
              <a:t> </a:t>
            </a:r>
            <a:r>
              <a:rPr lang="en-US" dirty="0" err="1"/>
              <a:t>en</a:t>
            </a:r>
            <a:r>
              <a:rPr lang="en-US" dirty="0"/>
              <a:t> la </a:t>
            </a:r>
            <a:r>
              <a:rPr lang="en-US" dirty="0" err="1"/>
              <a:t>aplicacion</a:t>
            </a:r>
            <a:r>
              <a:rPr lang="en-US" dirty="0"/>
              <a:t> de </a:t>
            </a:r>
            <a:r>
              <a:rPr lang="en-US" dirty="0" err="1"/>
              <a:t>soluciones</a:t>
            </a:r>
            <a:r>
              <a:rPr lang="en-US" dirty="0"/>
              <a:t> para el </a:t>
            </a:r>
            <a:r>
              <a:rPr lang="en-US" dirty="0" err="1"/>
              <a:t>alcanse</a:t>
            </a:r>
            <a:r>
              <a:rPr lang="en-US" dirty="0"/>
              <a:t> de la </a:t>
            </a:r>
            <a:r>
              <a:rPr lang="en-US" dirty="0" err="1"/>
              <a:t>sostenibilidad</a:t>
            </a:r>
            <a:r>
              <a:rPr lang="en-US" dirty="0"/>
              <a:t>. </a:t>
            </a:r>
          </a:p>
        </p:txBody>
      </p:sp>
      <p:sp>
        <p:nvSpPr>
          <p:cNvPr id="4" name="Slide Number Placeholder 3"/>
          <p:cNvSpPr>
            <a:spLocks noGrp="1"/>
          </p:cNvSpPr>
          <p:nvPr>
            <p:ph type="sldNum" sz="quarter" idx="5"/>
          </p:nvPr>
        </p:nvSpPr>
        <p:spPr/>
        <p:txBody>
          <a:bodyPr/>
          <a:lstStyle/>
          <a:p>
            <a:fld id="{55AB966E-7D33-42E0-83C0-FD669EA5752F}" type="slidenum">
              <a:rPr lang="en-US" smtClean="0"/>
              <a:t>4</a:t>
            </a:fld>
            <a:endParaRPr lang="en-US"/>
          </a:p>
        </p:txBody>
      </p:sp>
    </p:spTree>
    <p:extLst>
      <p:ext uri="{BB962C8B-B14F-4D97-AF65-F5344CB8AC3E}">
        <p14:creationId xmlns:p14="http://schemas.microsoft.com/office/powerpoint/2010/main" val="2612397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a:t>
            </a:r>
            <a:r>
              <a:rPr lang="en-US" dirty="0"/>
              <a:t> 2016, los </a:t>
            </a:r>
            <a:r>
              <a:rPr lang="en-US" dirty="0" err="1"/>
              <a:t>paises</a:t>
            </a:r>
            <a:r>
              <a:rPr lang="en-US" dirty="0"/>
              <a:t> </a:t>
            </a:r>
            <a:r>
              <a:rPr lang="en-US" dirty="0" err="1"/>
              <a:t>nos</a:t>
            </a:r>
            <a:r>
              <a:rPr lang="en-US" dirty="0"/>
              <a:t> </a:t>
            </a:r>
            <a:r>
              <a:rPr lang="en-US" dirty="0" err="1"/>
              <a:t>comprometimos</a:t>
            </a:r>
            <a:r>
              <a:rPr lang="en-US" dirty="0"/>
              <a:t> con </a:t>
            </a:r>
            <a:r>
              <a:rPr lang="en-US" dirty="0" err="1"/>
              <a:t>estas</a:t>
            </a:r>
            <a:r>
              <a:rPr lang="en-US" dirty="0"/>
              <a:t> </a:t>
            </a:r>
            <a:r>
              <a:rPr lang="en-US" dirty="0" err="1"/>
              <a:t>metas</a:t>
            </a:r>
            <a:r>
              <a:rPr lang="en-US" dirty="0"/>
              <a:t>.  </a:t>
            </a:r>
            <a:r>
              <a:rPr lang="en-US" dirty="0" err="1"/>
              <a:t>Fuimos</a:t>
            </a:r>
            <a:r>
              <a:rPr lang="en-US" dirty="0"/>
              <a:t> </a:t>
            </a:r>
            <a:r>
              <a:rPr lang="en-US" dirty="0" err="1"/>
              <a:t>optimistas</a:t>
            </a:r>
            <a:r>
              <a:rPr lang="en-US" dirty="0"/>
              <a:t> y </a:t>
            </a:r>
            <a:r>
              <a:rPr lang="en-US" dirty="0" err="1"/>
              <a:t>tomamos</a:t>
            </a:r>
            <a:r>
              <a:rPr lang="en-US" dirty="0"/>
              <a:t> </a:t>
            </a:r>
            <a:r>
              <a:rPr lang="en-US" dirty="0" err="1"/>
              <a:t>accion</a:t>
            </a:r>
            <a:r>
              <a:rPr lang="en-US" dirty="0"/>
              <a:t> para </a:t>
            </a:r>
            <a:r>
              <a:rPr lang="en-US" dirty="0" err="1"/>
              <a:t>lograrlas</a:t>
            </a:r>
            <a:r>
              <a:rPr lang="en-US" dirty="0"/>
              <a:t>.  Hoy </a:t>
            </a:r>
            <a:r>
              <a:rPr lang="en-US" dirty="0" err="1"/>
              <a:t>sabemos</a:t>
            </a:r>
            <a:r>
              <a:rPr lang="en-US" dirty="0"/>
              <a:t> que no </a:t>
            </a:r>
            <a:r>
              <a:rPr lang="en-US" dirty="0" err="1"/>
              <a:t>lograremos</a:t>
            </a:r>
            <a:r>
              <a:rPr lang="en-US" dirty="0"/>
              <a:t> los 90’.  Pero no por </a:t>
            </a:r>
            <a:r>
              <a:rPr lang="en-US" dirty="0" err="1"/>
              <a:t>eso</a:t>
            </a:r>
            <a:r>
              <a:rPr lang="en-US" dirty="0"/>
              <a:t>, </a:t>
            </a:r>
            <a:r>
              <a:rPr lang="en-US" dirty="0" err="1"/>
              <a:t>bajaremos</a:t>
            </a:r>
            <a:r>
              <a:rPr lang="en-US" dirty="0"/>
              <a:t> </a:t>
            </a:r>
            <a:r>
              <a:rPr lang="en-US" dirty="0" err="1"/>
              <a:t>nuestros</a:t>
            </a:r>
            <a:r>
              <a:rPr lang="en-US" dirty="0"/>
              <a:t> </a:t>
            </a:r>
            <a:r>
              <a:rPr lang="en-US" dirty="0" err="1"/>
              <a:t>esfuerzos</a:t>
            </a:r>
            <a:r>
              <a:rPr lang="en-US" dirty="0"/>
              <a:t>, </a:t>
            </a:r>
            <a:r>
              <a:rPr lang="en-US" dirty="0" err="1"/>
              <a:t>ahora</a:t>
            </a:r>
            <a:r>
              <a:rPr lang="en-US" dirty="0"/>
              <a:t> </a:t>
            </a:r>
            <a:r>
              <a:rPr lang="en-US" dirty="0" err="1"/>
              <a:t>debemos</a:t>
            </a:r>
            <a:r>
              <a:rPr lang="en-US" dirty="0"/>
              <a:t> </a:t>
            </a:r>
            <a:r>
              <a:rPr lang="en-US" dirty="0" err="1"/>
              <a:t>ver</a:t>
            </a:r>
            <a:r>
              <a:rPr lang="en-US" dirty="0"/>
              <a:t> </a:t>
            </a:r>
            <a:r>
              <a:rPr lang="en-US" dirty="0" err="1"/>
              <a:t>hacia</a:t>
            </a:r>
            <a:r>
              <a:rPr lang="en-US" dirty="0"/>
              <a:t> las </a:t>
            </a:r>
            <a:r>
              <a:rPr lang="en-US" dirty="0" err="1"/>
              <a:t>metas</a:t>
            </a:r>
            <a:r>
              <a:rPr lang="en-US" dirty="0"/>
              <a:t> del 95’, </a:t>
            </a:r>
            <a:r>
              <a:rPr lang="en-US" dirty="0" err="1"/>
              <a:t>seguir</a:t>
            </a:r>
            <a:r>
              <a:rPr lang="en-US" dirty="0"/>
              <a:t> </a:t>
            </a:r>
            <a:r>
              <a:rPr lang="en-US" dirty="0" err="1"/>
              <a:t>luchando</a:t>
            </a:r>
            <a:r>
              <a:rPr lang="en-US" dirty="0"/>
              <a:t> por reducer las </a:t>
            </a:r>
            <a:r>
              <a:rPr lang="en-US" dirty="0" err="1"/>
              <a:t>nuevas</a:t>
            </a:r>
            <a:r>
              <a:rPr lang="en-US" dirty="0"/>
              <a:t> </a:t>
            </a:r>
            <a:r>
              <a:rPr lang="en-US" dirty="0" err="1"/>
              <a:t>infecciones</a:t>
            </a:r>
            <a:r>
              <a:rPr lang="en-US" dirty="0"/>
              <a:t>, y por </a:t>
            </a:r>
            <a:r>
              <a:rPr lang="en-US" dirty="0" err="1"/>
              <a:t>supuesto</a:t>
            </a:r>
            <a:r>
              <a:rPr lang="en-US" dirty="0"/>
              <a:t>, </a:t>
            </a:r>
            <a:r>
              <a:rPr lang="en-US" dirty="0" err="1"/>
              <a:t>mantener</a:t>
            </a:r>
            <a:r>
              <a:rPr lang="en-US" dirty="0"/>
              <a:t> el stigma y la </a:t>
            </a:r>
            <a:r>
              <a:rPr lang="en-US" dirty="0" err="1"/>
              <a:t>discriminacion</a:t>
            </a:r>
            <a:r>
              <a:rPr lang="en-US" dirty="0"/>
              <a:t> </a:t>
            </a:r>
            <a:r>
              <a:rPr lang="en-US" dirty="0" err="1"/>
              <a:t>en</a:t>
            </a:r>
            <a:r>
              <a:rPr lang="en-US" dirty="0"/>
              <a:t> cero. </a:t>
            </a:r>
          </a:p>
        </p:txBody>
      </p:sp>
      <p:sp>
        <p:nvSpPr>
          <p:cNvPr id="4" name="Slide Number Placeholder 3"/>
          <p:cNvSpPr>
            <a:spLocks noGrp="1"/>
          </p:cNvSpPr>
          <p:nvPr>
            <p:ph type="sldNum" sz="quarter" idx="5"/>
          </p:nvPr>
        </p:nvSpPr>
        <p:spPr/>
        <p:txBody>
          <a:bodyPr/>
          <a:lstStyle/>
          <a:p>
            <a:fld id="{55AB966E-7D33-42E0-83C0-FD669EA5752F}" type="slidenum">
              <a:rPr lang="en-US" smtClean="0"/>
              <a:t>5</a:t>
            </a:fld>
            <a:endParaRPr lang="en-US"/>
          </a:p>
        </p:txBody>
      </p:sp>
    </p:spTree>
    <p:extLst>
      <p:ext uri="{BB962C8B-B14F-4D97-AF65-F5344CB8AC3E}">
        <p14:creationId xmlns:p14="http://schemas.microsoft.com/office/powerpoint/2010/main" val="3149071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Hoy </a:t>
            </a:r>
            <a:r>
              <a:rPr lang="en-US" dirty="0" err="1"/>
              <a:t>en</a:t>
            </a:r>
            <a:r>
              <a:rPr lang="en-US" dirty="0"/>
              <a:t> </a:t>
            </a:r>
            <a:r>
              <a:rPr lang="en-US" dirty="0" err="1"/>
              <a:t>dia</a:t>
            </a:r>
            <a:r>
              <a:rPr lang="en-US" dirty="0"/>
              <a:t>, la clave para </a:t>
            </a:r>
            <a:r>
              <a:rPr lang="en-US" dirty="0" err="1"/>
              <a:t>conocer</a:t>
            </a:r>
            <a:r>
              <a:rPr lang="en-US" dirty="0"/>
              <a:t> </a:t>
            </a:r>
            <a:r>
              <a:rPr lang="en-US" dirty="0" err="1"/>
              <a:t>donde</a:t>
            </a:r>
            <a:r>
              <a:rPr lang="en-US" dirty="0"/>
              <a:t> </a:t>
            </a:r>
            <a:r>
              <a:rPr lang="en-US" dirty="0" err="1"/>
              <a:t>estamos</a:t>
            </a:r>
            <a:r>
              <a:rPr lang="en-US" dirty="0"/>
              <a:t> </a:t>
            </a:r>
            <a:r>
              <a:rPr lang="en-US" dirty="0" err="1"/>
              <a:t>en</a:t>
            </a:r>
            <a:r>
              <a:rPr lang="en-US" dirty="0"/>
              <a:t> </a:t>
            </a:r>
            <a:r>
              <a:rPr lang="en-US" dirty="0" err="1"/>
              <a:t>relacion</a:t>
            </a:r>
            <a:r>
              <a:rPr lang="en-US" dirty="0"/>
              <a:t> al control de la </a:t>
            </a:r>
            <a:r>
              <a:rPr lang="en-US" dirty="0" err="1"/>
              <a:t>epidemia</a:t>
            </a:r>
            <a:r>
              <a:rPr lang="en-US" dirty="0"/>
              <a:t> es 1) la </a:t>
            </a:r>
            <a:r>
              <a:rPr lang="en-US" dirty="0" err="1"/>
              <a:t>cascada</a:t>
            </a:r>
            <a:r>
              <a:rPr lang="en-US" dirty="0"/>
              <a:t> del continuo de la </a:t>
            </a:r>
            <a:r>
              <a:rPr lang="en-US" dirty="0" err="1"/>
              <a:t>ateencion</a:t>
            </a:r>
            <a:r>
              <a:rPr lang="en-US" dirty="0"/>
              <a:t>, y 2) el </a:t>
            </a:r>
            <a:r>
              <a:rPr lang="en-US" dirty="0" err="1"/>
              <a:t>alcance</a:t>
            </a:r>
            <a:r>
              <a:rPr lang="en-US" dirty="0"/>
              <a:t> de las </a:t>
            </a:r>
            <a:r>
              <a:rPr lang="en-US" dirty="0" err="1"/>
              <a:t>metas</a:t>
            </a:r>
            <a:r>
              <a:rPr lang="en-US" dirty="0"/>
              <a:t> 90’ y major 95’</a:t>
            </a:r>
          </a:p>
          <a:p>
            <a:r>
              <a:rPr lang="en-US" dirty="0" err="1"/>
              <a:t>Aqui</a:t>
            </a:r>
            <a:r>
              <a:rPr lang="en-US" dirty="0"/>
              <a:t> </a:t>
            </a:r>
            <a:r>
              <a:rPr lang="en-US" dirty="0" err="1"/>
              <a:t>vemos</a:t>
            </a:r>
            <a:r>
              <a:rPr lang="en-US" dirty="0"/>
              <a:t> los </a:t>
            </a:r>
            <a:r>
              <a:rPr lang="en-US" dirty="0" err="1"/>
              <a:t>resultados</a:t>
            </a:r>
            <a:r>
              <a:rPr lang="en-US" dirty="0"/>
              <a:t> de la </a:t>
            </a:r>
            <a:r>
              <a:rPr lang="en-US" dirty="0" err="1"/>
              <a:t>medicion</a:t>
            </a:r>
            <a:r>
              <a:rPr lang="en-US" dirty="0"/>
              <a:t> </a:t>
            </a:r>
            <a:r>
              <a:rPr lang="en-US" dirty="0" err="1"/>
              <a:t>en</a:t>
            </a:r>
            <a:r>
              <a:rPr lang="en-US" dirty="0"/>
              <a:t> 2017, </a:t>
            </a:r>
            <a:r>
              <a:rPr lang="en-US" dirty="0" err="1"/>
              <a:t>donde</a:t>
            </a:r>
            <a:r>
              <a:rPr lang="en-US" dirty="0"/>
              <a:t> Podemos </a:t>
            </a:r>
            <a:r>
              <a:rPr lang="en-US" dirty="0" err="1"/>
              <a:t>ver</a:t>
            </a:r>
            <a:r>
              <a:rPr lang="en-US" dirty="0"/>
              <a:t> las </a:t>
            </a:r>
            <a:r>
              <a:rPr lang="en-US" dirty="0" err="1"/>
              <a:t>brechas</a:t>
            </a:r>
            <a:r>
              <a:rPr lang="en-US" dirty="0"/>
              <a:t> </a:t>
            </a:r>
            <a:r>
              <a:rPr lang="en-US" dirty="0" err="1"/>
              <a:t>en</a:t>
            </a:r>
            <a:r>
              <a:rPr lang="en-US" dirty="0"/>
              <a:t> el diagnostic, </a:t>
            </a:r>
            <a:r>
              <a:rPr lang="en-US" dirty="0" err="1"/>
              <a:t>pero</a:t>
            </a:r>
            <a:r>
              <a:rPr lang="en-US" dirty="0"/>
              <a:t> </a:t>
            </a:r>
            <a:r>
              <a:rPr lang="en-US" dirty="0" err="1"/>
              <a:t>principalmente</a:t>
            </a:r>
            <a:r>
              <a:rPr lang="en-US" dirty="0"/>
              <a:t>, la gran </a:t>
            </a:r>
            <a:r>
              <a:rPr lang="en-US" dirty="0" err="1"/>
              <a:t>brecha</a:t>
            </a:r>
            <a:r>
              <a:rPr lang="en-US" dirty="0"/>
              <a:t> que temenos, entre los </a:t>
            </a:r>
            <a:r>
              <a:rPr lang="en-US" dirty="0" err="1"/>
              <a:t>ya</a:t>
            </a:r>
            <a:r>
              <a:rPr lang="en-US" dirty="0"/>
              <a:t> </a:t>
            </a:r>
            <a:r>
              <a:rPr lang="en-US" dirty="0" err="1"/>
              <a:t>diagnosticados</a:t>
            </a:r>
            <a:r>
              <a:rPr lang="en-US" dirty="0"/>
              <a:t> y </a:t>
            </a:r>
            <a:r>
              <a:rPr lang="en-US" dirty="0" err="1"/>
              <a:t>su</a:t>
            </a:r>
            <a:r>
              <a:rPr lang="en-US" dirty="0"/>
              <a:t> </a:t>
            </a:r>
            <a:r>
              <a:rPr lang="en-US" dirty="0" err="1"/>
              <a:t>vinculacion</a:t>
            </a:r>
            <a:r>
              <a:rPr lang="en-US" dirty="0"/>
              <a:t> al </a:t>
            </a:r>
            <a:r>
              <a:rPr lang="en-US" dirty="0" err="1"/>
              <a:t>tratamiento</a:t>
            </a:r>
            <a:r>
              <a:rPr lang="en-US" dirty="0"/>
              <a:t>.  </a:t>
            </a:r>
            <a:r>
              <a:rPr lang="en-US" dirty="0" err="1"/>
              <a:t>Cuando</a:t>
            </a:r>
            <a:r>
              <a:rPr lang="en-US" dirty="0"/>
              <a:t> </a:t>
            </a:r>
            <a:r>
              <a:rPr lang="en-US" dirty="0" err="1"/>
              <a:t>vemos</a:t>
            </a:r>
            <a:r>
              <a:rPr lang="en-US" dirty="0"/>
              <a:t> los </a:t>
            </a:r>
            <a:r>
              <a:rPr lang="en-US" dirty="0" err="1"/>
              <a:t>avances</a:t>
            </a:r>
            <a:r>
              <a:rPr lang="en-US" dirty="0"/>
              <a:t> </a:t>
            </a:r>
            <a:r>
              <a:rPr lang="en-US" dirty="0" err="1"/>
              <a:t>hacia</a:t>
            </a:r>
            <a:r>
              <a:rPr lang="en-US" dirty="0"/>
              <a:t> los 95’ Podemos </a:t>
            </a:r>
            <a:r>
              <a:rPr lang="en-US" dirty="0" err="1"/>
              <a:t>ver</a:t>
            </a:r>
            <a:r>
              <a:rPr lang="en-US" dirty="0"/>
              <a:t> el primer y </a:t>
            </a:r>
            <a:r>
              <a:rPr lang="en-US" dirty="0" err="1"/>
              <a:t>tercer</a:t>
            </a:r>
            <a:r>
              <a:rPr lang="en-US" dirty="0"/>
              <a:t> 95 </a:t>
            </a:r>
            <a:r>
              <a:rPr lang="en-US" dirty="0" err="1"/>
              <a:t>bastante</a:t>
            </a:r>
            <a:r>
              <a:rPr lang="en-US" dirty="0"/>
              <a:t> bien, </a:t>
            </a:r>
            <a:r>
              <a:rPr lang="en-US" dirty="0" err="1"/>
              <a:t>pero</a:t>
            </a:r>
            <a:r>
              <a:rPr lang="en-US" dirty="0"/>
              <a:t> el Segundo </a:t>
            </a:r>
            <a:r>
              <a:rPr lang="en-US" dirty="0" err="1"/>
              <a:t>todavia</a:t>
            </a:r>
            <a:r>
              <a:rPr lang="en-US" dirty="0"/>
              <a:t> con una gran </a:t>
            </a:r>
            <a:r>
              <a:rPr lang="en-US" dirty="0" err="1"/>
              <a:t>brecha</a:t>
            </a:r>
            <a:r>
              <a:rPr lang="en-US" dirty="0"/>
              <a:t>. </a:t>
            </a:r>
          </a:p>
          <a:p>
            <a:endParaRPr lang="en-US" dirty="0"/>
          </a:p>
        </p:txBody>
      </p:sp>
      <p:sp>
        <p:nvSpPr>
          <p:cNvPr id="4" name="Slide Number Placeholder 3"/>
          <p:cNvSpPr>
            <a:spLocks noGrp="1"/>
          </p:cNvSpPr>
          <p:nvPr>
            <p:ph type="sldNum" sz="quarter" idx="5"/>
          </p:nvPr>
        </p:nvSpPr>
        <p:spPr/>
        <p:txBody>
          <a:bodyPr/>
          <a:lstStyle/>
          <a:p>
            <a:fld id="{55AB966E-7D33-42E0-83C0-FD669EA5752F}" type="slidenum">
              <a:rPr lang="en-US" smtClean="0"/>
              <a:t>6</a:t>
            </a:fld>
            <a:endParaRPr lang="en-US"/>
          </a:p>
        </p:txBody>
      </p:sp>
    </p:spTree>
    <p:extLst>
      <p:ext uri="{BB962C8B-B14F-4D97-AF65-F5344CB8AC3E}">
        <p14:creationId xmlns:p14="http://schemas.microsoft.com/office/powerpoint/2010/main" val="3541400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Ahora</a:t>
            </a:r>
            <a:r>
              <a:rPr lang="en-US" dirty="0"/>
              <a:t>, </a:t>
            </a:r>
            <a:r>
              <a:rPr lang="en-US" dirty="0" err="1"/>
              <a:t>si</a:t>
            </a:r>
            <a:r>
              <a:rPr lang="en-US" dirty="0"/>
              <a:t> </a:t>
            </a:r>
            <a:r>
              <a:rPr lang="en-US" dirty="0" err="1"/>
              <a:t>comparamos</a:t>
            </a:r>
            <a:r>
              <a:rPr lang="en-US" dirty="0"/>
              <a:t> con 2018, </a:t>
            </a:r>
            <a:r>
              <a:rPr lang="en-US" dirty="0" err="1"/>
              <a:t>vemos</a:t>
            </a:r>
            <a:r>
              <a:rPr lang="en-US" dirty="0"/>
              <a:t> </a:t>
            </a:r>
            <a:r>
              <a:rPr lang="en-US" dirty="0" err="1"/>
              <a:t>sustanciales</a:t>
            </a:r>
            <a:r>
              <a:rPr lang="en-US" dirty="0"/>
              <a:t> </a:t>
            </a:r>
            <a:r>
              <a:rPr lang="en-US" dirty="0" err="1"/>
              <a:t>avances</a:t>
            </a:r>
            <a:r>
              <a:rPr lang="en-US" dirty="0"/>
              <a:t> </a:t>
            </a:r>
            <a:r>
              <a:rPr lang="en-US" dirty="0" err="1"/>
              <a:t>en</a:t>
            </a:r>
            <a:r>
              <a:rPr lang="en-US" dirty="0"/>
              <a:t> el primer y Segundo 95’ , y una </a:t>
            </a:r>
            <a:r>
              <a:rPr lang="en-US" dirty="0" err="1"/>
              <a:t>brecha</a:t>
            </a:r>
            <a:r>
              <a:rPr lang="en-US" dirty="0"/>
              <a:t> que </a:t>
            </a:r>
            <a:r>
              <a:rPr lang="en-US" dirty="0" err="1"/>
              <a:t>crece</a:t>
            </a:r>
            <a:r>
              <a:rPr lang="en-US" dirty="0"/>
              <a:t> </a:t>
            </a:r>
            <a:r>
              <a:rPr lang="en-US" dirty="0" err="1"/>
              <a:t>en</a:t>
            </a:r>
            <a:r>
              <a:rPr lang="en-US" dirty="0"/>
              <a:t> el </a:t>
            </a:r>
            <a:r>
              <a:rPr lang="en-US" dirty="0" err="1"/>
              <a:t>tercer</a:t>
            </a:r>
            <a:r>
              <a:rPr lang="en-US" dirty="0"/>
              <a:t> 95’/ </a:t>
            </a:r>
          </a:p>
          <a:p>
            <a:endParaRPr lang="en-US" dirty="0"/>
          </a:p>
        </p:txBody>
      </p:sp>
      <p:sp>
        <p:nvSpPr>
          <p:cNvPr id="4" name="Slide Number Placeholder 3"/>
          <p:cNvSpPr>
            <a:spLocks noGrp="1"/>
          </p:cNvSpPr>
          <p:nvPr>
            <p:ph type="sldNum" sz="quarter" idx="5"/>
          </p:nvPr>
        </p:nvSpPr>
        <p:spPr/>
        <p:txBody>
          <a:bodyPr/>
          <a:lstStyle/>
          <a:p>
            <a:fld id="{55AB966E-7D33-42E0-83C0-FD669EA5752F}" type="slidenum">
              <a:rPr lang="en-US" smtClean="0"/>
              <a:t>7</a:t>
            </a:fld>
            <a:endParaRPr lang="en-US"/>
          </a:p>
        </p:txBody>
      </p:sp>
    </p:spTree>
    <p:extLst>
      <p:ext uri="{BB962C8B-B14F-4D97-AF65-F5344CB8AC3E}">
        <p14:creationId xmlns:p14="http://schemas.microsoft.com/office/powerpoint/2010/main" val="3467279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81100" y="696913"/>
            <a:ext cx="4648200" cy="3486150"/>
          </a:xfrm>
        </p:spPr>
      </p:sp>
      <p:sp>
        <p:nvSpPr>
          <p:cNvPr id="3" name="Marcador de notas 2"/>
          <p:cNvSpPr>
            <a:spLocks noGrp="1"/>
          </p:cNvSpPr>
          <p:nvPr>
            <p:ph type="body" idx="1"/>
          </p:nvPr>
        </p:nvSpPr>
        <p:spPr/>
        <p:txBody>
          <a:bodyPr/>
          <a:lstStyle/>
          <a:p>
            <a:pPr defTabSz="931774">
              <a:defRPr/>
            </a:pPr>
            <a:r>
              <a:rPr lang="es-GT" dirty="0">
                <a:solidFill>
                  <a:schemeClr val="bg1"/>
                </a:solidFill>
              </a:rPr>
              <a:t>La sostenibilidad de la respuesta al VIH conlleva la capacidad para mantener y ampliar la cobertura de los servicios para personas con VIH y poblaciones clave, en consonancia con el contexto epidemiológico, en un ambiente de respeto de los derechos humanos, que permita el control sostenible  de la epidemia de VIH, incluso tras la retirada del financiamiento de cooperantes externos.</a:t>
            </a:r>
          </a:p>
          <a:p>
            <a:pPr defTabSz="931774">
              <a:defRPr/>
            </a:pPr>
            <a:endParaRPr lang="es-GT" b="1" i="1" dirty="0">
              <a:solidFill>
                <a:srgbClr val="002060"/>
              </a:solidFill>
            </a:endParaRPr>
          </a:p>
          <a:p>
            <a:pPr defTabSz="931774">
              <a:defRPr/>
            </a:pPr>
            <a:r>
              <a:rPr lang="es-GT" b="1" i="1" dirty="0">
                <a:solidFill>
                  <a:srgbClr val="002060"/>
                </a:solidFill>
              </a:rPr>
              <a:t>El triángulo de la sostenibilidad </a:t>
            </a:r>
            <a:r>
              <a:rPr lang="es-GT" dirty="0">
                <a:solidFill>
                  <a:srgbClr val="002060"/>
                </a:solidFill>
              </a:rPr>
              <a:t>destaca los 3 ejes fundamentales para lograr la sostenibilidad de la respuesta y las metas de reducir el número de nuevas infecciones y disminuir la mortalidad por VIH también.</a:t>
            </a:r>
          </a:p>
          <a:p>
            <a:pPr defTabSz="931774">
              <a:defRPr/>
            </a:pPr>
            <a:endParaRPr lang="es-GT" b="1" dirty="0">
              <a:solidFill>
                <a:srgbClr val="002060"/>
              </a:solidFill>
            </a:endParaRPr>
          </a:p>
          <a:p>
            <a:pPr defTabSz="931774">
              <a:defRPr/>
            </a:pPr>
            <a:r>
              <a:rPr lang="es-GT" b="1" dirty="0">
                <a:solidFill>
                  <a:srgbClr val="002060"/>
                </a:solidFill>
              </a:rPr>
              <a:t>1.Financiera . </a:t>
            </a:r>
            <a:endParaRPr lang="es-GT" dirty="0"/>
          </a:p>
          <a:p>
            <a:pPr defTabSz="724713">
              <a:spcBef>
                <a:spcPct val="0"/>
              </a:spcBef>
            </a:pPr>
            <a:r>
              <a:rPr lang="es-GT" b="1" dirty="0"/>
              <a:t>2.Política y social</a:t>
            </a:r>
            <a:endParaRPr lang="es-GT" dirty="0"/>
          </a:p>
          <a:p>
            <a:pPr defTabSz="931774">
              <a:defRPr/>
            </a:pPr>
            <a:r>
              <a:rPr lang="es-GT" b="1" dirty="0">
                <a:solidFill>
                  <a:srgbClr val="002060"/>
                </a:solidFill>
              </a:rPr>
              <a:t>3. </a:t>
            </a:r>
            <a:r>
              <a:rPr lang="es-GT" b="1" dirty="0" err="1">
                <a:solidFill>
                  <a:srgbClr val="002060"/>
                </a:solidFill>
              </a:rPr>
              <a:t>Tecnica</a:t>
            </a:r>
            <a:endParaRPr lang="es-GT" b="1" dirty="0">
              <a:solidFill>
                <a:srgbClr val="002060"/>
              </a:solidFill>
            </a:endParaRPr>
          </a:p>
          <a:p>
            <a:pPr defTabSz="931774">
              <a:defRPr/>
            </a:pPr>
            <a:endParaRPr lang="es-GT" b="1" dirty="0">
              <a:solidFill>
                <a:srgbClr val="002060"/>
              </a:solidFill>
            </a:endParaRPr>
          </a:p>
          <a:p>
            <a:pPr defTabSz="931774">
              <a:defRPr/>
            </a:pPr>
            <a:r>
              <a:rPr lang="es-GT" b="1" dirty="0">
                <a:solidFill>
                  <a:srgbClr val="002060"/>
                </a:solidFill>
              </a:rPr>
              <a:t>Teniendo en el centro, a las poblaciones clave, los derechos humanos y las intervenciones esenciales, voy a referirme a cada uno de ellos en las siguientes </a:t>
            </a:r>
            <a:r>
              <a:rPr lang="es-GT" b="1" dirty="0" err="1">
                <a:solidFill>
                  <a:srgbClr val="002060"/>
                </a:solidFill>
              </a:rPr>
              <a:t>slides</a:t>
            </a:r>
            <a:r>
              <a:rPr lang="es-GT" b="1" dirty="0">
                <a:solidFill>
                  <a:srgbClr val="002060"/>
                </a:solidFill>
              </a:rPr>
              <a:t>. </a:t>
            </a:r>
            <a:endParaRPr lang="es-ES" dirty="0"/>
          </a:p>
        </p:txBody>
      </p:sp>
      <p:sp>
        <p:nvSpPr>
          <p:cNvPr id="4" name="Marcador de número de diapositiva 3"/>
          <p:cNvSpPr>
            <a:spLocks noGrp="1"/>
          </p:cNvSpPr>
          <p:nvPr>
            <p:ph type="sldNum" sz="quarter" idx="10"/>
          </p:nvPr>
        </p:nvSpPr>
        <p:spPr/>
        <p:txBody>
          <a:bodyPr/>
          <a:lstStyle/>
          <a:p>
            <a:fld id="{E0D7C46A-60C3-49BA-BAD0-2E8FF01517A6}" type="slidenum">
              <a:rPr lang="es-GT" smtClean="0"/>
              <a:t>8</a:t>
            </a:fld>
            <a:endParaRPr lang="es-GT"/>
          </a:p>
        </p:txBody>
      </p:sp>
    </p:spTree>
    <p:extLst>
      <p:ext uri="{BB962C8B-B14F-4D97-AF65-F5344CB8AC3E}">
        <p14:creationId xmlns:p14="http://schemas.microsoft.com/office/powerpoint/2010/main" val="215254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181100" y="696913"/>
            <a:ext cx="4648200" cy="3486150"/>
          </a:xfrm>
        </p:spPr>
      </p:sp>
      <p:sp>
        <p:nvSpPr>
          <p:cNvPr id="3" name="Marcador de notas 2"/>
          <p:cNvSpPr>
            <a:spLocks noGrp="1"/>
          </p:cNvSpPr>
          <p:nvPr>
            <p:ph type="body" idx="1"/>
          </p:nvPr>
        </p:nvSpPr>
        <p:spPr/>
        <p:txBody>
          <a:bodyPr/>
          <a:lstStyle/>
          <a:p>
            <a:pPr defTabSz="931774">
              <a:defRPr/>
            </a:pPr>
            <a:r>
              <a:rPr lang="es-GT" dirty="0">
                <a:solidFill>
                  <a:schemeClr val="bg1"/>
                </a:solidFill>
              </a:rPr>
              <a:t>La sostenibilidad de la respuesta al VIH conlleva la capacidad para mantener y ampliar la cobertura de los servicios para personas con VIH y poblaciones clave, en consonancia con el contexto epidemiológico, en un ambiente de respeto de los derechos humanos, que permita el control sostenible  de la epidemia de VIH, incluso tras la retirada del financiamiento de cooperantes externos.</a:t>
            </a:r>
          </a:p>
          <a:p>
            <a:pPr defTabSz="931774">
              <a:defRPr/>
            </a:pPr>
            <a:endParaRPr lang="es-GT" b="1" i="1" dirty="0">
              <a:solidFill>
                <a:srgbClr val="002060"/>
              </a:solidFill>
            </a:endParaRPr>
          </a:p>
          <a:p>
            <a:pPr defTabSz="931774">
              <a:defRPr/>
            </a:pPr>
            <a:r>
              <a:rPr lang="es-GT" b="1" i="1" dirty="0">
                <a:solidFill>
                  <a:srgbClr val="002060"/>
                </a:solidFill>
              </a:rPr>
              <a:t>El triángulo de la sostenibilidad </a:t>
            </a:r>
            <a:r>
              <a:rPr lang="es-GT" dirty="0">
                <a:solidFill>
                  <a:srgbClr val="002060"/>
                </a:solidFill>
              </a:rPr>
              <a:t>destaca los 3 ejes fundamentales para lograr la sostenibilidad de la respuesta y las metas de reducir el número de nuevas infecciones y disminuir la mortalidad por VIH también.</a:t>
            </a:r>
          </a:p>
          <a:p>
            <a:pPr defTabSz="931774">
              <a:defRPr/>
            </a:pPr>
            <a:endParaRPr lang="es-GT" b="1" dirty="0">
              <a:solidFill>
                <a:srgbClr val="002060"/>
              </a:solidFill>
            </a:endParaRPr>
          </a:p>
          <a:p>
            <a:pPr defTabSz="931774">
              <a:defRPr/>
            </a:pPr>
            <a:r>
              <a:rPr lang="es-GT" b="1" dirty="0">
                <a:solidFill>
                  <a:srgbClr val="002060"/>
                </a:solidFill>
              </a:rPr>
              <a:t>1.Financiera, </a:t>
            </a:r>
            <a:r>
              <a:rPr lang="es-GT" dirty="0">
                <a:solidFill>
                  <a:srgbClr val="002060"/>
                </a:solidFill>
              </a:rPr>
              <a:t>Se enfoca en optimizar el </a:t>
            </a:r>
            <a:r>
              <a:rPr lang="es-GT" dirty="0"/>
              <a:t>uso de los recursos actualmente disponibles; movilizar recursos de nuevas fuentes de financiamiento que pueden provenir de la participación ordenada de otros sectores en la atención del VIH; sistemas de aseguramiento de la salud públicos y privados incluyentes de la atención en VIH; coordinación multisectorial de esfuerzos que sumen a los resultados esperados de país plasmados en la planificación estratégica nacional, incluyendo también programas de VIH en el lugar de trabajo y proveedores privados de servicios médicos; control y reducción de costos mediante mecanismos de compra que optimicen el uso de los recursos y liberen recursos también para ser invertidos en otros componentes de la atención en VIH.</a:t>
            </a:r>
          </a:p>
          <a:p>
            <a:pPr defTabSz="724713">
              <a:spcBef>
                <a:spcPct val="0"/>
              </a:spcBef>
            </a:pPr>
            <a:endParaRPr lang="es-GT" dirty="0"/>
          </a:p>
          <a:p>
            <a:endParaRPr lang="es-ES" dirty="0"/>
          </a:p>
        </p:txBody>
      </p:sp>
      <p:sp>
        <p:nvSpPr>
          <p:cNvPr id="4" name="Marcador de número de diapositiva 3"/>
          <p:cNvSpPr>
            <a:spLocks noGrp="1"/>
          </p:cNvSpPr>
          <p:nvPr>
            <p:ph type="sldNum" sz="quarter" idx="10"/>
          </p:nvPr>
        </p:nvSpPr>
        <p:spPr/>
        <p:txBody>
          <a:bodyPr/>
          <a:lstStyle/>
          <a:p>
            <a:fld id="{E0D7C46A-60C3-49BA-BAD0-2E8FF01517A6}" type="slidenum">
              <a:rPr lang="es-GT" smtClean="0"/>
              <a:t>9</a:t>
            </a:fld>
            <a:endParaRPr lang="es-GT"/>
          </a:p>
        </p:txBody>
      </p:sp>
    </p:spTree>
    <p:extLst>
      <p:ext uri="{BB962C8B-B14F-4D97-AF65-F5344CB8AC3E}">
        <p14:creationId xmlns:p14="http://schemas.microsoft.com/office/powerpoint/2010/main" val="2152545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6C27BB-E1C9-42BD-9912-1B6B4B230C41}" type="datetimeFigureOut">
              <a:rPr lang="en-US" smtClean="0"/>
              <a:t>11/29/2019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6D91A-3EC6-41E3-BD94-111F9AEAEBA7}" type="slidenum">
              <a:rPr lang="en-US" smtClean="0"/>
              <a:t>‹#›</a:t>
            </a:fld>
            <a:endParaRPr lang="en-US"/>
          </a:p>
        </p:txBody>
      </p:sp>
    </p:spTree>
    <p:extLst>
      <p:ext uri="{BB962C8B-B14F-4D97-AF65-F5344CB8AC3E}">
        <p14:creationId xmlns:p14="http://schemas.microsoft.com/office/powerpoint/2010/main" val="208785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6C27BB-E1C9-42BD-9912-1B6B4B230C41}" type="datetimeFigureOut">
              <a:rPr lang="en-US" smtClean="0"/>
              <a:t>11/29/2019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6D91A-3EC6-41E3-BD94-111F9AEAEBA7}" type="slidenum">
              <a:rPr lang="en-US" smtClean="0"/>
              <a:t>‹#›</a:t>
            </a:fld>
            <a:endParaRPr lang="en-US"/>
          </a:p>
        </p:txBody>
      </p:sp>
    </p:spTree>
    <p:extLst>
      <p:ext uri="{BB962C8B-B14F-4D97-AF65-F5344CB8AC3E}">
        <p14:creationId xmlns:p14="http://schemas.microsoft.com/office/powerpoint/2010/main" val="3227065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6C27BB-E1C9-42BD-9912-1B6B4B230C41}" type="datetimeFigureOut">
              <a:rPr lang="en-US" smtClean="0"/>
              <a:t>11/29/2019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6D91A-3EC6-41E3-BD94-111F9AEAEBA7}" type="slidenum">
              <a:rPr lang="en-US" smtClean="0"/>
              <a:t>‹#›</a:t>
            </a:fld>
            <a:endParaRPr lang="en-US"/>
          </a:p>
        </p:txBody>
      </p:sp>
    </p:spTree>
    <p:extLst>
      <p:ext uri="{BB962C8B-B14F-4D97-AF65-F5344CB8AC3E}">
        <p14:creationId xmlns:p14="http://schemas.microsoft.com/office/powerpoint/2010/main" val="2571935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 Full Photo">
    <p:bg>
      <p:bgPr>
        <a:solidFill>
          <a:schemeClr val="tx1"/>
        </a:solidFill>
        <a:effectLst/>
      </p:bgPr>
    </p:bg>
    <p:spTree>
      <p:nvGrpSpPr>
        <p:cNvPr id="1" name=""/>
        <p:cNvGrpSpPr/>
        <p:nvPr/>
      </p:nvGrpSpPr>
      <p:grpSpPr>
        <a:xfrm>
          <a:off x="0" y="0"/>
          <a:ext cx="0" cy="0"/>
          <a:chOff x="0" y="0"/>
          <a:chExt cx="0" cy="0"/>
        </a:xfrm>
      </p:grpSpPr>
      <p:pic>
        <p:nvPicPr>
          <p:cNvPr id="19"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5" y="203683"/>
            <a:ext cx="8839199" cy="6450636"/>
          </a:xfrm>
          <a:prstGeom prst="rect">
            <a:avLst/>
          </a:prstGeom>
        </p:spPr>
      </p:pic>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40C00456-721A-A94C-800A-D5E7EE91C160}" type="datetime1">
              <a:rPr lang="en-US" smtClean="0"/>
              <a:pPr/>
              <a:t>11/29/2019</a:t>
            </a:fld>
            <a:endParaRPr lang="en-US"/>
          </a:p>
        </p:txBody>
      </p:sp>
      <p:sp>
        <p:nvSpPr>
          <p:cNvPr id="10" name="Footer Placeholder 4"/>
          <p:cNvSpPr>
            <a:spLocks noGrp="1"/>
          </p:cNvSpPr>
          <p:nvPr>
            <p:ph type="ftr" sz="quarter" idx="3"/>
          </p:nvPr>
        </p:nvSpPr>
        <p:spPr>
          <a:xfrm>
            <a:off x="3124200" y="6438873"/>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2" name="Title 1"/>
          <p:cNvSpPr>
            <a:spLocks noGrp="1"/>
          </p:cNvSpPr>
          <p:nvPr>
            <p:ph type="ctrTitle" hasCustomPrompt="1"/>
          </p:nvPr>
        </p:nvSpPr>
        <p:spPr>
          <a:xfrm>
            <a:off x="685800" y="2118715"/>
            <a:ext cx="3886200" cy="1600200"/>
          </a:xfrm>
          <a:effectLst>
            <a:outerShdw blurRad="254000" dir="2700000" algn="tl" rotWithShape="0">
              <a:srgbClr val="000000">
                <a:alpha val="20000"/>
              </a:srgbClr>
            </a:outerShdw>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4146997"/>
            <a:ext cx="3429000" cy="1600200"/>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4" name="Straight Connector 13"/>
          <p:cNvCxnSpPr/>
          <p:nvPr userDrawn="1"/>
        </p:nvCxnSpPr>
        <p:spPr>
          <a:xfrm>
            <a:off x="746760" y="3932955"/>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2" hasCustomPrompt="1"/>
          </p:nvPr>
        </p:nvSpPr>
        <p:spPr>
          <a:xfrm rot="16200000">
            <a:off x="7527667" y="1482949"/>
            <a:ext cx="2743200" cy="184666"/>
          </a:xfrm>
        </p:spPr>
        <p:txBody>
          <a:bodyPr>
            <a:spAutoFit/>
          </a:bodyPr>
          <a:lstStyle>
            <a:lvl1pPr marL="0" indent="0" algn="r">
              <a:buNone/>
              <a:defRPr sz="600" baseline="0">
                <a:solidFill>
                  <a:schemeClr val="bg1"/>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pic>
        <p:nvPicPr>
          <p:cNvPr id="16" name="Picture 15" descr="USAID_Logo_White_v0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3805" y="753866"/>
            <a:ext cx="1371600" cy="543508"/>
          </a:xfrm>
          <a:prstGeom prst="rect">
            <a:avLst/>
          </a:prstGeom>
          <a:effectLst>
            <a:outerShdw blurRad="254000" dir="2700000" algn="tl" rotWithShape="0">
              <a:srgbClr val="000000">
                <a:alpha val="20000"/>
              </a:srgbClr>
            </a:outerShdw>
          </a:effectLst>
        </p:spPr>
      </p:pic>
    </p:spTree>
    <p:extLst>
      <p:ext uri="{BB962C8B-B14F-4D97-AF65-F5344CB8AC3E}">
        <p14:creationId xmlns:p14="http://schemas.microsoft.com/office/powerpoint/2010/main" val="2889519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 Full Red">
    <p:bg>
      <p:bgPr>
        <a:solidFill>
          <a:srgbClr val="BA0C2F"/>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11/29/2019</a:t>
            </a:fld>
            <a:endParaRPr lang="en-US"/>
          </a:p>
        </p:txBody>
      </p:sp>
      <p:sp>
        <p:nvSpPr>
          <p:cNvPr id="9" name="Footer Placeholder 4"/>
          <p:cNvSpPr>
            <a:spLocks noGrp="1"/>
          </p:cNvSpPr>
          <p:nvPr>
            <p:ph type="ftr" sz="quarter" idx="3"/>
          </p:nvPr>
        </p:nvSpPr>
        <p:spPr>
          <a:xfrm>
            <a:off x="3124200" y="6438873"/>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11" name="Picture 10" descr="USAID_Logo_White_v02.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3805" y="753866"/>
            <a:ext cx="1371600" cy="543508"/>
          </a:xfrm>
          <a:prstGeom prst="rect">
            <a:avLst/>
          </a:prstGeom>
          <a:effectLst/>
        </p:spPr>
      </p:pic>
      <p:sp>
        <p:nvSpPr>
          <p:cNvPr id="12" name="Title 1"/>
          <p:cNvSpPr>
            <a:spLocks noGrp="1"/>
          </p:cNvSpPr>
          <p:nvPr>
            <p:ph type="ctrTitle" hasCustomPrompt="1"/>
          </p:nvPr>
        </p:nvSpPr>
        <p:spPr>
          <a:xfrm>
            <a:off x="685800" y="2118715"/>
            <a:ext cx="3886200" cy="1600200"/>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4146997"/>
            <a:ext cx="3429000" cy="1600200"/>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3932955"/>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8698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Full Red">
    <p:bg>
      <p:bgPr>
        <a:solidFill>
          <a:srgbClr val="BA0C2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707640"/>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0" y="6438873"/>
            <a:ext cx="2133600" cy="184666"/>
          </a:xfrm>
        </p:spPr>
        <p:txBody>
          <a:bodyPr/>
          <a:lstStyle>
            <a:lvl1pPr>
              <a:defRPr>
                <a:solidFill>
                  <a:srgbClr val="FFFFFF"/>
                </a:solidFill>
              </a:defRPr>
            </a:lvl1pPr>
          </a:lstStyle>
          <a:p>
            <a:fld id="{C3349C05-927F-3348-96DF-9086CF2761D6}" type="datetime1">
              <a:rPr lang="en-US" smtClean="0"/>
              <a:pPr/>
              <a:t>11/29/2019</a:t>
            </a:fld>
            <a:endParaRPr lang="en-US"/>
          </a:p>
        </p:txBody>
      </p:sp>
      <p:sp>
        <p:nvSpPr>
          <p:cNvPr id="4" name="Footer Placeholder 3"/>
          <p:cNvSpPr>
            <a:spLocks noGrp="1"/>
          </p:cNvSpPr>
          <p:nvPr>
            <p:ph type="ftr" sz="quarter" idx="11"/>
          </p:nvPr>
        </p:nvSpPr>
        <p:spPr>
          <a:xfrm>
            <a:off x="3124200" y="6438873"/>
            <a:ext cx="2895600" cy="184666"/>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0" y="6438873"/>
            <a:ext cx="2133600" cy="184666"/>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descr="USAID_Logo_White_v02.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3805" y="5747196"/>
            <a:ext cx="1371600" cy="543508"/>
          </a:xfrm>
          <a:prstGeom prst="rect">
            <a:avLst/>
          </a:prstGeom>
          <a:effectLst/>
        </p:spPr>
      </p:pic>
      <p:cxnSp>
        <p:nvCxnSpPr>
          <p:cNvPr id="13" name="Straight Connector 12"/>
          <p:cNvCxnSpPr/>
          <p:nvPr userDrawn="1"/>
        </p:nvCxnSpPr>
        <p:spPr>
          <a:xfrm>
            <a:off x="746760" y="90922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8108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11/29/2019</a:t>
            </a:fld>
            <a:endParaRPr lang="en-US"/>
          </a:p>
        </p:txBody>
      </p:sp>
      <p:sp>
        <p:nvSpPr>
          <p:cNvPr id="9" name="Footer Placeholder 4"/>
          <p:cNvSpPr>
            <a:spLocks noGrp="1"/>
          </p:cNvSpPr>
          <p:nvPr>
            <p:ph type="ftr" sz="quarter" idx="3"/>
          </p:nvPr>
        </p:nvSpPr>
        <p:spPr>
          <a:xfrm>
            <a:off x="3124200" y="6438873"/>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1052311"/>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13" name="Text Placeholder 2"/>
          <p:cNvSpPr>
            <a:spLocks noGrp="1"/>
          </p:cNvSpPr>
          <p:nvPr>
            <p:ph idx="1"/>
          </p:nvPr>
        </p:nvSpPr>
        <p:spPr>
          <a:xfrm>
            <a:off x="685800" y="1715549"/>
            <a:ext cx="7772400" cy="42332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215147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715549"/>
            <a:ext cx="7772400"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6438873"/>
            <a:ext cx="2133600" cy="184666"/>
          </a:xfrm>
        </p:spPr>
        <p:txBody>
          <a:bodyPr/>
          <a:lstStyle>
            <a:lvl1pPr>
              <a:defRPr>
                <a:solidFill>
                  <a:srgbClr val="6C6463"/>
                </a:solidFill>
              </a:defRPr>
            </a:lvl1pPr>
          </a:lstStyle>
          <a:p>
            <a:fld id="{AB18E012-EC0C-1649-A039-CB178266D114}" type="datetime1">
              <a:rPr lang="en-US" smtClean="0"/>
              <a:pPr/>
              <a:t>11/29/2019</a:t>
            </a:fld>
            <a:endParaRPr lang="en-US"/>
          </a:p>
        </p:txBody>
      </p:sp>
      <p:sp>
        <p:nvSpPr>
          <p:cNvPr id="6" name="Footer Placeholder 5"/>
          <p:cNvSpPr>
            <a:spLocks noGrp="1"/>
          </p:cNvSpPr>
          <p:nvPr>
            <p:ph type="ftr" sz="quarter" idx="11"/>
          </p:nvPr>
        </p:nvSpPr>
        <p:spPr>
          <a:xfrm>
            <a:off x="3124200" y="6438873"/>
            <a:ext cx="2895600" cy="18466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6438873"/>
            <a:ext cx="2133600" cy="18466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1052310"/>
            <a:ext cx="7772400" cy="461665"/>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9267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715549"/>
            <a:ext cx="3809696"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715549"/>
            <a:ext cx="38103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6438873"/>
            <a:ext cx="2133600" cy="184666"/>
          </a:xfrm>
        </p:spPr>
        <p:txBody>
          <a:bodyPr/>
          <a:lstStyle>
            <a:lvl1pPr>
              <a:defRPr>
                <a:solidFill>
                  <a:srgbClr val="6C6463"/>
                </a:solidFill>
              </a:defRPr>
            </a:lvl1pPr>
          </a:lstStyle>
          <a:p>
            <a:fld id="{AB18E012-EC0C-1649-A039-CB178266D114}" type="datetime1">
              <a:rPr lang="en-US" smtClean="0"/>
              <a:pPr/>
              <a:t>11/29/2019</a:t>
            </a:fld>
            <a:endParaRPr lang="en-US"/>
          </a:p>
        </p:txBody>
      </p:sp>
      <p:sp>
        <p:nvSpPr>
          <p:cNvPr id="6" name="Footer Placeholder 5"/>
          <p:cNvSpPr>
            <a:spLocks noGrp="1"/>
          </p:cNvSpPr>
          <p:nvPr>
            <p:ph type="ftr" sz="quarter" idx="11"/>
          </p:nvPr>
        </p:nvSpPr>
        <p:spPr>
          <a:xfrm>
            <a:off x="3124200" y="6438873"/>
            <a:ext cx="2895600" cy="18466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6438873"/>
            <a:ext cx="2133600" cy="18466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1052310"/>
            <a:ext cx="7772400" cy="461665"/>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2195762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715549"/>
            <a:ext cx="2514296"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715549"/>
            <a:ext cx="25149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6438873"/>
            <a:ext cx="2133600" cy="184666"/>
          </a:xfrm>
        </p:spPr>
        <p:txBody>
          <a:bodyPr/>
          <a:lstStyle>
            <a:lvl1pPr>
              <a:defRPr>
                <a:solidFill>
                  <a:srgbClr val="6C6463"/>
                </a:solidFill>
              </a:defRPr>
            </a:lvl1pPr>
          </a:lstStyle>
          <a:p>
            <a:fld id="{39C62A9A-2216-F44B-AFF9-136AA601C377}" type="datetime1">
              <a:rPr lang="en-US" smtClean="0"/>
              <a:pPr/>
              <a:t>11/29/2019</a:t>
            </a:fld>
            <a:endParaRPr lang="en-US"/>
          </a:p>
        </p:txBody>
      </p:sp>
      <p:sp>
        <p:nvSpPr>
          <p:cNvPr id="6" name="Footer Placeholder 5"/>
          <p:cNvSpPr>
            <a:spLocks noGrp="1"/>
          </p:cNvSpPr>
          <p:nvPr>
            <p:ph type="ftr" sz="quarter" idx="11"/>
          </p:nvPr>
        </p:nvSpPr>
        <p:spPr>
          <a:xfrm>
            <a:off x="3124200" y="6438873"/>
            <a:ext cx="2895600" cy="18466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6438873"/>
            <a:ext cx="2133600" cy="18466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50" y="1715549"/>
            <a:ext cx="25149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1052310"/>
            <a:ext cx="7772400" cy="461665"/>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529995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8999"/>
            <a:ext cx="8839200" cy="322822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715549"/>
            <a:ext cx="77724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11/29/2019</a:t>
            </a:fld>
            <a:endParaRPr lang="en-US"/>
          </a:p>
        </p:txBody>
      </p:sp>
      <p:sp>
        <p:nvSpPr>
          <p:cNvPr id="10" name="Footer Placeholder 4"/>
          <p:cNvSpPr>
            <a:spLocks noGrp="1"/>
          </p:cNvSpPr>
          <p:nvPr>
            <p:ph type="ftr" sz="quarter" idx="3"/>
          </p:nvPr>
        </p:nvSpPr>
        <p:spPr>
          <a:xfrm>
            <a:off x="3124200" y="6438873"/>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527668" y="4708265"/>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1052310"/>
            <a:ext cx="7772400" cy="461665"/>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26354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6C27BB-E1C9-42BD-9912-1B6B4B230C41}" type="datetimeFigureOut">
              <a:rPr lang="en-US" smtClean="0"/>
              <a:t>11/29/2019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6D91A-3EC6-41E3-BD94-111F9AEAEBA7}" type="slidenum">
              <a:rPr lang="en-US" smtClean="0"/>
              <a:t>‹#›</a:t>
            </a:fld>
            <a:endParaRPr lang="en-US"/>
          </a:p>
        </p:txBody>
      </p:sp>
    </p:spTree>
    <p:extLst>
      <p:ext uri="{BB962C8B-B14F-4D97-AF65-F5344CB8AC3E}">
        <p14:creationId xmlns:p14="http://schemas.microsoft.com/office/powerpoint/2010/main" val="827122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203683"/>
            <a:ext cx="4419600" cy="6450636"/>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11/29/2019</a:t>
            </a:fld>
            <a:endParaRPr lang="en-US"/>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219505"/>
            <a:ext cx="3657600" cy="3729274"/>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527667" y="1482949"/>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21" name="Title 1"/>
          <p:cNvSpPr>
            <a:spLocks noGrp="1"/>
          </p:cNvSpPr>
          <p:nvPr>
            <p:ph type="title" hasCustomPrompt="1"/>
          </p:nvPr>
        </p:nvSpPr>
        <p:spPr>
          <a:xfrm>
            <a:off x="685800" y="116593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0534124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203682"/>
            <a:ext cx="4419600" cy="645063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solidFill>
                  <a:srgbClr val="FFFFFF"/>
                </a:solidFill>
              </a:rPr>
              <a:pPr/>
              <a:t>11/29/2019</a:t>
            </a:fld>
            <a:endParaRPr lang="en-US">
              <a:solidFill>
                <a:srgbClr val="FFFFFF"/>
              </a:solidFill>
            </a:endParaRPr>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8" y="1482949"/>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3033360"/>
            <a:ext cx="3885896"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8397359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11/29/2019</a:t>
            </a:fld>
            <a:endParaRPr lang="en-US"/>
          </a:p>
        </p:txBody>
      </p:sp>
      <p:sp>
        <p:nvSpPr>
          <p:cNvPr id="9" name="Footer Placeholder 4"/>
          <p:cNvSpPr>
            <a:spLocks noGrp="1"/>
          </p:cNvSpPr>
          <p:nvPr>
            <p:ph type="ftr" sz="quarter" idx="3"/>
          </p:nvPr>
        </p:nvSpPr>
        <p:spPr>
          <a:xfrm>
            <a:off x="3124200" y="6438873"/>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1052311"/>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7" name="Text Placeholder 2"/>
          <p:cNvSpPr>
            <a:spLocks noGrp="1"/>
          </p:cNvSpPr>
          <p:nvPr>
            <p:ph idx="1" hasCustomPrompt="1"/>
          </p:nvPr>
        </p:nvSpPr>
        <p:spPr>
          <a:xfrm>
            <a:off x="685800" y="1715549"/>
            <a:ext cx="7772400" cy="423323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959196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715549"/>
            <a:ext cx="3809696"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715549"/>
            <a:ext cx="38103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6438873"/>
            <a:ext cx="2133600" cy="184666"/>
          </a:xfrm>
        </p:spPr>
        <p:txBody>
          <a:bodyPr/>
          <a:lstStyle>
            <a:lvl1pPr>
              <a:defRPr>
                <a:solidFill>
                  <a:srgbClr val="6C6463"/>
                </a:solidFill>
              </a:defRPr>
            </a:lvl1pPr>
          </a:lstStyle>
          <a:p>
            <a:fld id="{AB18E012-EC0C-1649-A039-CB178266D114}" type="datetime1">
              <a:rPr lang="en-US" smtClean="0"/>
              <a:pPr/>
              <a:t>11/29/2019</a:t>
            </a:fld>
            <a:endParaRPr lang="en-US"/>
          </a:p>
        </p:txBody>
      </p:sp>
      <p:sp>
        <p:nvSpPr>
          <p:cNvPr id="6" name="Footer Placeholder 5"/>
          <p:cNvSpPr>
            <a:spLocks noGrp="1"/>
          </p:cNvSpPr>
          <p:nvPr>
            <p:ph type="ftr" sz="quarter" idx="11"/>
          </p:nvPr>
        </p:nvSpPr>
        <p:spPr>
          <a:xfrm>
            <a:off x="3124200" y="6438873"/>
            <a:ext cx="2895600" cy="18466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6438873"/>
            <a:ext cx="2133600" cy="18466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1052310"/>
            <a:ext cx="7772400" cy="461665"/>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910079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715549"/>
            <a:ext cx="2514296"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715549"/>
            <a:ext cx="25149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6438873"/>
            <a:ext cx="2133600" cy="184666"/>
          </a:xfrm>
        </p:spPr>
        <p:txBody>
          <a:bodyPr/>
          <a:lstStyle>
            <a:lvl1pPr>
              <a:defRPr>
                <a:solidFill>
                  <a:srgbClr val="6C6463"/>
                </a:solidFill>
              </a:defRPr>
            </a:lvl1pPr>
          </a:lstStyle>
          <a:p>
            <a:fld id="{39C62A9A-2216-F44B-AFF9-136AA601C377}" type="datetime1">
              <a:rPr lang="en-US" smtClean="0"/>
              <a:pPr/>
              <a:t>11/29/2019</a:t>
            </a:fld>
            <a:endParaRPr lang="en-US"/>
          </a:p>
        </p:txBody>
      </p:sp>
      <p:sp>
        <p:nvSpPr>
          <p:cNvPr id="6" name="Footer Placeholder 5"/>
          <p:cNvSpPr>
            <a:spLocks noGrp="1"/>
          </p:cNvSpPr>
          <p:nvPr>
            <p:ph type="ftr" sz="quarter" idx="11"/>
          </p:nvPr>
        </p:nvSpPr>
        <p:spPr>
          <a:xfrm>
            <a:off x="3124200" y="6438873"/>
            <a:ext cx="2895600" cy="18466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6438873"/>
            <a:ext cx="2133600" cy="18466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50" y="1715549"/>
            <a:ext cx="25149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1052310"/>
            <a:ext cx="7772400" cy="461665"/>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060644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8999"/>
            <a:ext cx="8839200" cy="322822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715549"/>
            <a:ext cx="77724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11/29/2019</a:t>
            </a:fld>
            <a:endParaRPr lang="en-US"/>
          </a:p>
        </p:txBody>
      </p:sp>
      <p:sp>
        <p:nvSpPr>
          <p:cNvPr id="10" name="Footer Placeholder 4"/>
          <p:cNvSpPr>
            <a:spLocks noGrp="1"/>
          </p:cNvSpPr>
          <p:nvPr>
            <p:ph type="ftr" sz="quarter" idx="3"/>
          </p:nvPr>
        </p:nvSpPr>
        <p:spPr>
          <a:xfrm>
            <a:off x="3124200" y="6438873"/>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527668" y="4708265"/>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1052310"/>
            <a:ext cx="7772400" cy="461665"/>
          </a:xfrm>
        </p:spPr>
        <p:txBody>
          <a:bodyPr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1155131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203683"/>
            <a:ext cx="4419600" cy="6450636"/>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11/29/2019</a:t>
            </a:fld>
            <a:endParaRPr lang="en-US"/>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219505"/>
            <a:ext cx="3657600" cy="3729274"/>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527667" y="1482949"/>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1165936"/>
            <a:ext cx="3657600" cy="830997"/>
          </a:xfrm>
        </p:spPr>
        <p:txBody>
          <a:bodyPr wrap="square" anchor="b"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4242298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203682"/>
            <a:ext cx="4419600" cy="645063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solidFill>
                  <a:srgbClr val="FFFFFF"/>
                </a:solidFill>
              </a:rPr>
              <a:pPr/>
              <a:t>11/29/2019</a:t>
            </a:fld>
            <a:endParaRPr lang="en-US">
              <a:solidFill>
                <a:srgbClr val="FFFFFF"/>
              </a:solidFill>
            </a:endParaRPr>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8" y="1482949"/>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3033360"/>
            <a:ext cx="3885896" cy="830997"/>
          </a:xfrm>
        </p:spPr>
        <p:txBody>
          <a:bodyPr wrap="square" anchor="ctr" anchorCtr="0">
            <a:spAutoFit/>
          </a:bodyPr>
          <a:lstStyle>
            <a:lvl1pPr>
              <a:defRPr>
                <a:solidFill>
                  <a:srgbClr val="BA0C2F"/>
                </a:solidFill>
              </a:defRPr>
            </a:lvl1pPr>
          </a:lstStyle>
          <a:p>
            <a:r>
              <a:rPr lang="en-US" dirty="0"/>
              <a:t>CLICK TO EDIT MASTER TITLE STYLE</a:t>
            </a:r>
          </a:p>
        </p:txBody>
      </p:sp>
    </p:spTree>
    <p:extLst>
      <p:ext uri="{BB962C8B-B14F-4D97-AF65-F5344CB8AC3E}">
        <p14:creationId xmlns:p14="http://schemas.microsoft.com/office/powerpoint/2010/main" val="381689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pic>
        <p:nvPicPr>
          <p:cNvPr id="10" name="Picture Placeholder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05" y="203681"/>
            <a:ext cx="8839201" cy="6450636"/>
          </a:xfrm>
          <a:prstGeom prst="rect">
            <a:avLst/>
          </a:prstGeom>
        </p:spPr>
      </p:pic>
      <p:sp>
        <p:nvSpPr>
          <p:cNvPr id="5" name="Text Placeholder 4"/>
          <p:cNvSpPr>
            <a:spLocks noGrp="1"/>
          </p:cNvSpPr>
          <p:nvPr>
            <p:ph type="body" sz="quarter" idx="12" hasCustomPrompt="1"/>
          </p:nvPr>
        </p:nvSpPr>
        <p:spPr>
          <a:xfrm rot="16200000">
            <a:off x="7527668" y="1482949"/>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6"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3F4168E2-91C5-9646-9F53-5B4E70AF759D}" type="datetime1">
              <a:rPr lang="en-US" smtClean="0"/>
              <a:pPr/>
              <a:t>11/29/2019</a:t>
            </a:fld>
            <a:endParaRPr lang="en-US"/>
          </a:p>
        </p:txBody>
      </p:sp>
      <p:sp>
        <p:nvSpPr>
          <p:cNvPr id="8"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12" name="Picture 11" descr="USAID_Logo_White_v02.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3805" y="5747196"/>
            <a:ext cx="1371600" cy="543508"/>
          </a:xfrm>
          <a:prstGeom prst="rect">
            <a:avLst/>
          </a:prstGeom>
          <a:effectLst/>
        </p:spPr>
      </p:pic>
      <p:sp>
        <p:nvSpPr>
          <p:cNvPr id="15" name="Subtitle 2"/>
          <p:cNvSpPr>
            <a:spLocks noGrp="1"/>
          </p:cNvSpPr>
          <p:nvPr>
            <p:ph type="subTitle" idx="1" hasCustomPrompt="1"/>
          </p:nvPr>
        </p:nvSpPr>
        <p:spPr>
          <a:xfrm>
            <a:off x="685800" y="4146997"/>
            <a:ext cx="3429000" cy="1600200"/>
          </a:xfrm>
          <a:effectLst>
            <a:outerShdw blurRad="254000" dir="5400000" algn="tl" rotWithShape="0">
              <a:srgbClr val="000000">
                <a:alpha val="40000"/>
              </a:srgbClr>
            </a:outerShdw>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8" name="Straight Connector 17"/>
          <p:cNvCxnSpPr/>
          <p:nvPr userDrawn="1"/>
        </p:nvCxnSpPr>
        <p:spPr>
          <a:xfrm>
            <a:off x="746760" y="3932955"/>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784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ver - Full Red">
    <p:bg>
      <p:bgPr>
        <a:solidFill>
          <a:srgbClr val="002F6C"/>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EB2C8F94-9D67-854F-8417-3B884156945E}" type="datetime1">
              <a:rPr lang="en-US" smtClean="0"/>
              <a:pPr/>
              <a:t>11/29/2019</a:t>
            </a:fld>
            <a:endParaRPr lang="en-US"/>
          </a:p>
        </p:txBody>
      </p:sp>
      <p:sp>
        <p:nvSpPr>
          <p:cNvPr id="9" name="Footer Placeholder 4"/>
          <p:cNvSpPr>
            <a:spLocks noGrp="1"/>
          </p:cNvSpPr>
          <p:nvPr>
            <p:ph type="ftr" sz="quarter" idx="3"/>
          </p:nvPr>
        </p:nvSpPr>
        <p:spPr>
          <a:xfrm>
            <a:off x="3124200" y="6438873"/>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pic>
        <p:nvPicPr>
          <p:cNvPr id="11" name="Picture 10" descr="USAID_Logo_White_v02.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3805" y="753866"/>
            <a:ext cx="1371600" cy="543508"/>
          </a:xfrm>
          <a:prstGeom prst="rect">
            <a:avLst/>
          </a:prstGeom>
          <a:effectLst/>
        </p:spPr>
      </p:pic>
      <p:sp>
        <p:nvSpPr>
          <p:cNvPr id="12" name="Title 1"/>
          <p:cNvSpPr>
            <a:spLocks noGrp="1"/>
          </p:cNvSpPr>
          <p:nvPr>
            <p:ph type="ctrTitle" hasCustomPrompt="1"/>
          </p:nvPr>
        </p:nvSpPr>
        <p:spPr>
          <a:xfrm>
            <a:off x="685800" y="2118715"/>
            <a:ext cx="3886200" cy="1600200"/>
          </a:xfrm>
          <a:effectLst/>
        </p:spPr>
        <p:txBody>
          <a:bodyPr anchor="b" anchorCtr="0">
            <a:normAutofit/>
          </a:bodyPr>
          <a:lstStyle>
            <a:lvl1pPr>
              <a:defRPr sz="2400">
                <a:solidFill>
                  <a:schemeClr val="bg1"/>
                </a:solidFill>
              </a:defRPr>
            </a:lvl1pPr>
          </a:lstStyle>
          <a:p>
            <a:r>
              <a:rPr lang="en-US" dirty="0"/>
              <a:t>CLICK TO EDIT MASTER TITLE STYLE</a:t>
            </a:r>
          </a:p>
        </p:txBody>
      </p:sp>
      <p:sp>
        <p:nvSpPr>
          <p:cNvPr id="13" name="Subtitle 2"/>
          <p:cNvSpPr>
            <a:spLocks noGrp="1"/>
          </p:cNvSpPr>
          <p:nvPr>
            <p:ph type="subTitle" idx="1" hasCustomPrompt="1"/>
          </p:nvPr>
        </p:nvSpPr>
        <p:spPr>
          <a:xfrm>
            <a:off x="685800" y="4146997"/>
            <a:ext cx="3429000" cy="1600200"/>
          </a:xfrm>
          <a:effectLst/>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17" name="Straight Connector 16"/>
          <p:cNvCxnSpPr/>
          <p:nvPr userDrawn="1"/>
        </p:nvCxnSpPr>
        <p:spPr>
          <a:xfrm>
            <a:off x="746760" y="3932955"/>
            <a:ext cx="320040" cy="0"/>
          </a:xfrm>
          <a:prstGeom prst="line">
            <a:avLst/>
          </a:prstGeom>
          <a:ln w="19050">
            <a:solidFill>
              <a:srgbClr val="FFFFF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3068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6C27BB-E1C9-42BD-9912-1B6B4B230C41}" type="datetimeFigureOut">
              <a:rPr lang="en-US" smtClean="0"/>
              <a:t>11/29/2019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6D91A-3EC6-41E3-BD94-111F9AEAEBA7}" type="slidenum">
              <a:rPr lang="en-US" smtClean="0"/>
              <a:t>‹#›</a:t>
            </a:fld>
            <a:endParaRPr lang="en-US"/>
          </a:p>
        </p:txBody>
      </p:sp>
    </p:spTree>
    <p:extLst>
      <p:ext uri="{BB962C8B-B14F-4D97-AF65-F5344CB8AC3E}">
        <p14:creationId xmlns:p14="http://schemas.microsoft.com/office/powerpoint/2010/main" val="3901138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ivider - Full Red">
    <p:bg>
      <p:bgPr>
        <a:solidFill>
          <a:srgbClr val="002F6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43000" y="707640"/>
            <a:ext cx="5486400" cy="461665"/>
          </a:xfrm>
        </p:spPr>
        <p:txBody>
          <a:bodyPr wrap="square" anchor="t" anchorCtr="0">
            <a:spAutoFit/>
          </a:bodyPr>
          <a:lstStyle>
            <a:lvl1pPr>
              <a:defRPr sz="2400">
                <a:solidFill>
                  <a:srgbClr val="FFFFFF"/>
                </a:solidFill>
              </a:defRPr>
            </a:lvl1pPr>
          </a:lstStyle>
          <a:p>
            <a:r>
              <a:rPr lang="en-US" dirty="0"/>
              <a:t>CLICK TO EDIT MASTER TITLE STYLE</a:t>
            </a:r>
          </a:p>
        </p:txBody>
      </p:sp>
      <p:sp>
        <p:nvSpPr>
          <p:cNvPr id="3" name="Date Placeholder 2"/>
          <p:cNvSpPr>
            <a:spLocks noGrp="1"/>
          </p:cNvSpPr>
          <p:nvPr>
            <p:ph type="dt" sz="half" idx="10"/>
          </p:nvPr>
        </p:nvSpPr>
        <p:spPr>
          <a:xfrm>
            <a:off x="152400" y="6438873"/>
            <a:ext cx="2133600" cy="184666"/>
          </a:xfrm>
        </p:spPr>
        <p:txBody>
          <a:bodyPr/>
          <a:lstStyle>
            <a:lvl1pPr>
              <a:defRPr>
                <a:solidFill>
                  <a:srgbClr val="FFFFFF"/>
                </a:solidFill>
              </a:defRPr>
            </a:lvl1pPr>
          </a:lstStyle>
          <a:p>
            <a:fld id="{C3349C05-927F-3348-96DF-9086CF2761D6}" type="datetime1">
              <a:rPr lang="en-US" smtClean="0"/>
              <a:pPr/>
              <a:t>11/29/2019</a:t>
            </a:fld>
            <a:endParaRPr lang="en-US"/>
          </a:p>
        </p:txBody>
      </p:sp>
      <p:sp>
        <p:nvSpPr>
          <p:cNvPr id="4" name="Footer Placeholder 3"/>
          <p:cNvSpPr>
            <a:spLocks noGrp="1"/>
          </p:cNvSpPr>
          <p:nvPr>
            <p:ph type="ftr" sz="quarter" idx="11"/>
          </p:nvPr>
        </p:nvSpPr>
        <p:spPr>
          <a:xfrm>
            <a:off x="3124200" y="6438873"/>
            <a:ext cx="2895600" cy="184666"/>
          </a:xfrm>
        </p:spPr>
        <p:txBody>
          <a:bodyPr/>
          <a:lstStyle>
            <a:lvl1pPr>
              <a:defRPr>
                <a:solidFill>
                  <a:srgbClr val="FFFFFF"/>
                </a:solidFill>
              </a:defRPr>
            </a:lvl1pPr>
          </a:lstStyle>
          <a:p>
            <a:r>
              <a:rPr lang="en-US"/>
              <a:t>FOOTER GOES HERE</a:t>
            </a:r>
          </a:p>
        </p:txBody>
      </p:sp>
      <p:sp>
        <p:nvSpPr>
          <p:cNvPr id="5" name="Slide Number Placeholder 4"/>
          <p:cNvSpPr>
            <a:spLocks noGrp="1"/>
          </p:cNvSpPr>
          <p:nvPr>
            <p:ph type="sldNum" sz="quarter" idx="12"/>
          </p:nvPr>
        </p:nvSpPr>
        <p:spPr>
          <a:xfrm>
            <a:off x="6858000" y="6438873"/>
            <a:ext cx="2133600" cy="184666"/>
          </a:xfrm>
        </p:spPr>
        <p:txBody>
          <a:bodyPr/>
          <a:lstStyle>
            <a:lvl1pPr>
              <a:defRPr>
                <a:solidFill>
                  <a:srgbClr val="FFFFFF"/>
                </a:solidFill>
              </a:defRPr>
            </a:lvl1pPr>
          </a:lstStyle>
          <a:p>
            <a:fld id="{42782948-4DBE-204D-AB9E-B65E067054AE}" type="slidenum">
              <a:rPr lang="en-US" smtClean="0"/>
              <a:pPr/>
              <a:t>‹#›</a:t>
            </a:fld>
            <a:endParaRPr lang="en-US"/>
          </a:p>
        </p:txBody>
      </p:sp>
      <p:pic>
        <p:nvPicPr>
          <p:cNvPr id="9" name="Picture 8" descr="USAID_Logo_White_v02.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3805" y="5747196"/>
            <a:ext cx="1371600" cy="543508"/>
          </a:xfrm>
          <a:prstGeom prst="rect">
            <a:avLst/>
          </a:prstGeom>
          <a:effectLst/>
        </p:spPr>
      </p:pic>
      <p:cxnSp>
        <p:nvCxnSpPr>
          <p:cNvPr id="13" name="Straight Connector 12"/>
          <p:cNvCxnSpPr/>
          <p:nvPr userDrawn="1"/>
        </p:nvCxnSpPr>
        <p:spPr>
          <a:xfrm>
            <a:off x="746760" y="909220"/>
            <a:ext cx="320040" cy="0"/>
          </a:xfrm>
          <a:prstGeom prst="line">
            <a:avLst/>
          </a:prstGeom>
          <a:ln w="19050">
            <a:solidFill>
              <a:srgbClr val="FFFFFF"/>
            </a:solidFill>
          </a:ln>
          <a:effectLst>
            <a:outerShdw blurRad="254000" dir="2700000" algn="tl" rotWithShape="0">
              <a:srgbClr val="000000">
                <a:alpha val="40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052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Red/Gray 1 Content">
    <p:bg>
      <p:bgPr>
        <a:solidFill>
          <a:srgbClr val="E7E7E5"/>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11/29/2019</a:t>
            </a:fld>
            <a:endParaRPr lang="en-US"/>
          </a:p>
        </p:txBody>
      </p:sp>
      <p:sp>
        <p:nvSpPr>
          <p:cNvPr id="9" name="Footer Placeholder 4"/>
          <p:cNvSpPr>
            <a:spLocks noGrp="1"/>
          </p:cNvSpPr>
          <p:nvPr>
            <p:ph type="ftr" sz="quarter" idx="3"/>
          </p:nvPr>
        </p:nvSpPr>
        <p:spPr>
          <a:xfrm>
            <a:off x="3124200" y="6438873"/>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1052311"/>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13" name="Text Placeholder 2"/>
          <p:cNvSpPr>
            <a:spLocks noGrp="1"/>
          </p:cNvSpPr>
          <p:nvPr>
            <p:ph idx="1" hasCustomPrompt="1"/>
          </p:nvPr>
        </p:nvSpPr>
        <p:spPr>
          <a:xfrm>
            <a:off x="685800" y="1715549"/>
            <a:ext cx="7772400" cy="423323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12323624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Red/Gray 2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715549"/>
            <a:ext cx="3809696"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715549"/>
            <a:ext cx="38103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6438873"/>
            <a:ext cx="2133600" cy="184666"/>
          </a:xfrm>
        </p:spPr>
        <p:txBody>
          <a:bodyPr/>
          <a:lstStyle>
            <a:lvl1pPr>
              <a:defRPr>
                <a:solidFill>
                  <a:srgbClr val="6C6463"/>
                </a:solidFill>
              </a:defRPr>
            </a:lvl1pPr>
          </a:lstStyle>
          <a:p>
            <a:fld id="{AB18E012-EC0C-1649-A039-CB178266D114}" type="datetime1">
              <a:rPr lang="en-US" smtClean="0"/>
              <a:pPr/>
              <a:t>11/29/2019</a:t>
            </a:fld>
            <a:endParaRPr lang="en-US"/>
          </a:p>
        </p:txBody>
      </p:sp>
      <p:sp>
        <p:nvSpPr>
          <p:cNvPr id="6" name="Footer Placeholder 5"/>
          <p:cNvSpPr>
            <a:spLocks noGrp="1"/>
          </p:cNvSpPr>
          <p:nvPr>
            <p:ph type="ftr" sz="quarter" idx="11"/>
          </p:nvPr>
        </p:nvSpPr>
        <p:spPr>
          <a:xfrm>
            <a:off x="3124200" y="6438873"/>
            <a:ext cx="2895600" cy="18466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6438873"/>
            <a:ext cx="2133600" cy="18466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1052310"/>
            <a:ext cx="7772400" cy="461665"/>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642146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Red/Gray 3 Content">
    <p:bg>
      <p:bgPr>
        <a:solidFill>
          <a:srgbClr val="E7E7E5"/>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715549"/>
            <a:ext cx="2514296"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715549"/>
            <a:ext cx="25149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6438873"/>
            <a:ext cx="2133600" cy="184666"/>
          </a:xfrm>
        </p:spPr>
        <p:txBody>
          <a:bodyPr/>
          <a:lstStyle>
            <a:lvl1pPr>
              <a:defRPr>
                <a:solidFill>
                  <a:srgbClr val="6C6463"/>
                </a:solidFill>
              </a:defRPr>
            </a:lvl1pPr>
          </a:lstStyle>
          <a:p>
            <a:fld id="{39C62A9A-2216-F44B-AFF9-136AA601C377}" type="datetime1">
              <a:rPr lang="en-US" smtClean="0"/>
              <a:pPr/>
              <a:t>11/29/2019</a:t>
            </a:fld>
            <a:endParaRPr lang="en-US"/>
          </a:p>
        </p:txBody>
      </p:sp>
      <p:sp>
        <p:nvSpPr>
          <p:cNvPr id="6" name="Footer Placeholder 5"/>
          <p:cNvSpPr>
            <a:spLocks noGrp="1"/>
          </p:cNvSpPr>
          <p:nvPr>
            <p:ph type="ftr" sz="quarter" idx="11"/>
          </p:nvPr>
        </p:nvSpPr>
        <p:spPr>
          <a:xfrm>
            <a:off x="3124200" y="6438873"/>
            <a:ext cx="2895600" cy="18466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6438873"/>
            <a:ext cx="2133600" cy="18466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50" y="1715549"/>
            <a:ext cx="25149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1052310"/>
            <a:ext cx="7772400" cy="461665"/>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036714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Red/Gray 1 Content + Bottom Photo">
    <p:bg>
      <p:bgPr>
        <a:solidFill>
          <a:srgbClr val="E7E7E5"/>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8999"/>
            <a:ext cx="8839200" cy="3228220"/>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715549"/>
            <a:ext cx="77724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11/29/2019</a:t>
            </a:fld>
            <a:endParaRPr lang="en-US"/>
          </a:p>
        </p:txBody>
      </p:sp>
      <p:sp>
        <p:nvSpPr>
          <p:cNvPr id="10" name="Footer Placeholder 4"/>
          <p:cNvSpPr>
            <a:spLocks noGrp="1"/>
          </p:cNvSpPr>
          <p:nvPr>
            <p:ph type="ftr" sz="quarter" idx="3"/>
          </p:nvPr>
        </p:nvSpPr>
        <p:spPr>
          <a:xfrm>
            <a:off x="3124200" y="6438873"/>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527668" y="4708265"/>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1052310"/>
            <a:ext cx="7772400" cy="461665"/>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541731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Red/Gray 1 Content + Right Photo">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203683"/>
            <a:ext cx="4419600" cy="6450636"/>
          </a:xfrm>
          <a:solidFill>
            <a:srgbClr val="FFFFFF"/>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11/29/2019</a:t>
            </a:fld>
            <a:endParaRPr lang="en-US"/>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219505"/>
            <a:ext cx="3657600" cy="3729274"/>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527667" y="1482949"/>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116593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7630897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Red/Gray Title Only">
    <p:bg>
      <p:bgPr>
        <a:solidFill>
          <a:srgbClr val="E7E7E5"/>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203682"/>
            <a:ext cx="4419600" cy="6450634"/>
          </a:xfrm>
          <a:solidFill>
            <a:schemeClr val="bg1"/>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solidFill>
                  <a:srgbClr val="FFFFFF"/>
                </a:solidFill>
              </a:rPr>
              <a:pPr/>
              <a:t>11/29/2019</a:t>
            </a:fld>
            <a:endParaRPr lang="en-US">
              <a:solidFill>
                <a:srgbClr val="FFFFFF"/>
              </a:solidFill>
            </a:endParaRPr>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8" y="1482949"/>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3033360"/>
            <a:ext cx="3885896"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52118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Red/Gray 1 Content">
    <p:bg>
      <p:bgPr>
        <a:solidFill>
          <a:schemeClr val="bg1"/>
        </a:solidFill>
        <a:effectLst/>
      </p:bgPr>
    </p:bg>
    <p:spTree>
      <p:nvGrpSpPr>
        <p:cNvPr id="1" name=""/>
        <p:cNvGrpSpPr/>
        <p:nvPr/>
      </p:nvGrpSpPr>
      <p:grpSpPr>
        <a:xfrm>
          <a:off x="0" y="0"/>
          <a:ext cx="0" cy="0"/>
          <a:chOff x="0" y="0"/>
          <a:chExt cx="0" cy="0"/>
        </a:xfrm>
      </p:grpSpPr>
      <p:sp>
        <p:nvSpPr>
          <p:cNvPr id="8"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414FB1AD-D69E-B741-965A-0BAE826C2FA6}" type="datetime1">
              <a:rPr lang="en-US" smtClean="0"/>
              <a:pPr/>
              <a:t>11/29/2019</a:t>
            </a:fld>
            <a:endParaRPr lang="en-US"/>
          </a:p>
        </p:txBody>
      </p:sp>
      <p:sp>
        <p:nvSpPr>
          <p:cNvPr id="9" name="Footer Placeholder 4"/>
          <p:cNvSpPr>
            <a:spLocks noGrp="1"/>
          </p:cNvSpPr>
          <p:nvPr>
            <p:ph type="ftr" sz="quarter" idx="3"/>
          </p:nvPr>
        </p:nvSpPr>
        <p:spPr>
          <a:xfrm>
            <a:off x="3124200" y="6438873"/>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r>
              <a:rPr lang="en-US"/>
              <a:t>FOOTER GOES HERE</a:t>
            </a:r>
          </a:p>
        </p:txBody>
      </p:sp>
      <p:sp>
        <p:nvSpPr>
          <p:cNvPr id="10"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2" name="Title Placeholder 1"/>
          <p:cNvSpPr>
            <a:spLocks noGrp="1"/>
          </p:cNvSpPr>
          <p:nvPr>
            <p:ph type="title"/>
          </p:nvPr>
        </p:nvSpPr>
        <p:spPr>
          <a:xfrm>
            <a:off x="686104" y="1052311"/>
            <a:ext cx="7772400" cy="461665"/>
          </a:xfrm>
          <a:prstGeom prst="rect">
            <a:avLst/>
          </a:prstGeom>
        </p:spPr>
        <p:txBody>
          <a:bodyPr vert="horz" lIns="91440" tIns="45720" rIns="91440" bIns="45720" rtlCol="0" anchor="b" anchorCtr="0">
            <a:spAutoFit/>
          </a:bodyPr>
          <a:lstStyle>
            <a:lvl1pPr>
              <a:defRPr>
                <a:solidFill>
                  <a:srgbClr val="0067B9"/>
                </a:solidFill>
              </a:defRPr>
            </a:lvl1pPr>
          </a:lstStyle>
          <a:p>
            <a:r>
              <a:rPr lang="en-US"/>
              <a:t>Click to edit Master title style</a:t>
            </a:r>
            <a:endParaRPr lang="en-US" dirty="0"/>
          </a:p>
        </p:txBody>
      </p:sp>
      <p:sp>
        <p:nvSpPr>
          <p:cNvPr id="7" name="Text Placeholder 2"/>
          <p:cNvSpPr>
            <a:spLocks noGrp="1"/>
          </p:cNvSpPr>
          <p:nvPr>
            <p:ph idx="1" hasCustomPrompt="1"/>
          </p:nvPr>
        </p:nvSpPr>
        <p:spPr>
          <a:xfrm>
            <a:off x="685800" y="1715549"/>
            <a:ext cx="7772400" cy="4233230"/>
          </a:xfrm>
          <a:prstGeom prst="rect">
            <a:avLst/>
          </a:prstGeom>
        </p:spPr>
        <p:txBody>
          <a:bodyPr vert="horz" lIns="91440" tIns="45720" rIns="91440" bIns="45720" rtlCol="0">
            <a:normAutofit/>
          </a:bodyPr>
          <a:lstStyle>
            <a:lvl1pPr marL="230188" marR="0" indent="-230188" algn="l" defTabSz="457200" rtl="0" eaLnBrk="1" fontAlgn="auto" latinLnBrk="0" hangingPunct="1">
              <a:lnSpc>
                <a:spcPct val="100000"/>
              </a:lnSpc>
              <a:spcBef>
                <a:spcPts val="0"/>
              </a:spcBef>
              <a:spcAft>
                <a:spcPts val="800"/>
              </a:spcAft>
              <a:buClrTx/>
              <a:buSzTx/>
              <a:buFont typeface="Arial"/>
              <a:buChar char="•"/>
              <a:tabLst/>
              <a:defRPr/>
            </a:lvl1pPr>
          </a:lstStyle>
          <a:p>
            <a:pPr marL="230188" marR="0" lvl="0"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Click to edit Master text styles</a:t>
            </a:r>
          </a:p>
          <a:p>
            <a:pPr marL="684213" marR="0" lvl="1" indent="-230188" algn="l" defTabSz="457200" rtl="0" eaLnBrk="1" fontAlgn="auto" latinLnBrk="0" hangingPunct="1">
              <a:lnSpc>
                <a:spcPct val="100000"/>
              </a:lnSpc>
              <a:spcBef>
                <a:spcPts val="0"/>
              </a:spcBef>
              <a:spcAft>
                <a:spcPts val="800"/>
              </a:spcAft>
              <a:buClrTx/>
              <a:buSzTx/>
              <a:buFont typeface="Arial"/>
              <a:buChar char="–"/>
              <a:tabLst/>
              <a:defRPr/>
            </a:pPr>
            <a:r>
              <a:rPr kumimoji="0" lang="en-US" sz="1600" b="0" i="0" u="none" strike="noStrike" kern="1200" cap="none" spc="0" normalizeH="0" baseline="0" noProof="0" dirty="0">
                <a:ln>
                  <a:noFill/>
                </a:ln>
                <a:solidFill>
                  <a:srgbClr val="6C6463"/>
                </a:solidFill>
                <a:effectLst/>
                <a:uLnTx/>
                <a:uFillTx/>
                <a:latin typeface="Gill Sans MT"/>
                <a:ea typeface="+mn-ea"/>
                <a:cs typeface="Gill Sans MT"/>
              </a:rPr>
              <a:t>Second level</a:t>
            </a:r>
          </a:p>
        </p:txBody>
      </p:sp>
    </p:spTree>
    <p:extLst>
      <p:ext uri="{BB962C8B-B14F-4D97-AF65-F5344CB8AC3E}">
        <p14:creationId xmlns:p14="http://schemas.microsoft.com/office/powerpoint/2010/main" val="28159143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Red/Gray 2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715549"/>
            <a:ext cx="3809696"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648200" y="1715549"/>
            <a:ext cx="38103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6C6463"/>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6438873"/>
            <a:ext cx="2133600" cy="184666"/>
          </a:xfrm>
        </p:spPr>
        <p:txBody>
          <a:bodyPr/>
          <a:lstStyle>
            <a:lvl1pPr>
              <a:defRPr>
                <a:solidFill>
                  <a:srgbClr val="6C6463"/>
                </a:solidFill>
              </a:defRPr>
            </a:lvl1pPr>
          </a:lstStyle>
          <a:p>
            <a:fld id="{AB18E012-EC0C-1649-A039-CB178266D114}" type="datetime1">
              <a:rPr lang="en-US" smtClean="0"/>
              <a:pPr/>
              <a:t>11/29/2019</a:t>
            </a:fld>
            <a:endParaRPr lang="en-US"/>
          </a:p>
        </p:txBody>
      </p:sp>
      <p:sp>
        <p:nvSpPr>
          <p:cNvPr id="6" name="Footer Placeholder 5"/>
          <p:cNvSpPr>
            <a:spLocks noGrp="1"/>
          </p:cNvSpPr>
          <p:nvPr>
            <p:ph type="ftr" sz="quarter" idx="11"/>
          </p:nvPr>
        </p:nvSpPr>
        <p:spPr>
          <a:xfrm>
            <a:off x="3124200" y="6438873"/>
            <a:ext cx="2895600" cy="18466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6438873"/>
            <a:ext cx="2133600" cy="18466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Title 1"/>
          <p:cNvSpPr>
            <a:spLocks noGrp="1"/>
          </p:cNvSpPr>
          <p:nvPr>
            <p:ph type="title" hasCustomPrompt="1"/>
          </p:nvPr>
        </p:nvSpPr>
        <p:spPr>
          <a:xfrm>
            <a:off x="686104" y="1052310"/>
            <a:ext cx="7772400" cy="461665"/>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667542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Red/Gray 3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6104" y="1715549"/>
            <a:ext cx="2514296"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5943600" y="1715549"/>
            <a:ext cx="25149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5" name="Date Placeholder 4"/>
          <p:cNvSpPr>
            <a:spLocks noGrp="1"/>
          </p:cNvSpPr>
          <p:nvPr>
            <p:ph type="dt" sz="half" idx="10"/>
          </p:nvPr>
        </p:nvSpPr>
        <p:spPr>
          <a:xfrm>
            <a:off x="152400" y="6438873"/>
            <a:ext cx="2133600" cy="184666"/>
          </a:xfrm>
        </p:spPr>
        <p:txBody>
          <a:bodyPr/>
          <a:lstStyle>
            <a:lvl1pPr>
              <a:defRPr>
                <a:solidFill>
                  <a:srgbClr val="6C6463"/>
                </a:solidFill>
              </a:defRPr>
            </a:lvl1pPr>
          </a:lstStyle>
          <a:p>
            <a:fld id="{39C62A9A-2216-F44B-AFF9-136AA601C377}" type="datetime1">
              <a:rPr lang="en-US" smtClean="0"/>
              <a:pPr/>
              <a:t>11/29/2019</a:t>
            </a:fld>
            <a:endParaRPr lang="en-US"/>
          </a:p>
        </p:txBody>
      </p:sp>
      <p:sp>
        <p:nvSpPr>
          <p:cNvPr id="6" name="Footer Placeholder 5"/>
          <p:cNvSpPr>
            <a:spLocks noGrp="1"/>
          </p:cNvSpPr>
          <p:nvPr>
            <p:ph type="ftr" sz="quarter" idx="11"/>
          </p:nvPr>
        </p:nvSpPr>
        <p:spPr>
          <a:xfrm>
            <a:off x="3124200" y="6438873"/>
            <a:ext cx="2895600" cy="184666"/>
          </a:xfrm>
        </p:spPr>
        <p:txBody>
          <a:bodyPr/>
          <a:lstStyle>
            <a:lvl1pPr>
              <a:defRPr>
                <a:solidFill>
                  <a:srgbClr val="6C6463"/>
                </a:solidFill>
              </a:defRPr>
            </a:lvl1pPr>
          </a:lstStyle>
          <a:p>
            <a:r>
              <a:rPr lang="en-US"/>
              <a:t>FOOTER GOES HERE</a:t>
            </a:r>
          </a:p>
        </p:txBody>
      </p:sp>
      <p:sp>
        <p:nvSpPr>
          <p:cNvPr id="7" name="Slide Number Placeholder 6"/>
          <p:cNvSpPr>
            <a:spLocks noGrp="1"/>
          </p:cNvSpPr>
          <p:nvPr>
            <p:ph type="sldNum" sz="quarter" idx="12"/>
          </p:nvPr>
        </p:nvSpPr>
        <p:spPr>
          <a:xfrm>
            <a:off x="6858000" y="6438873"/>
            <a:ext cx="2133600" cy="184666"/>
          </a:xfrm>
        </p:spPr>
        <p:txBody>
          <a:bodyPr/>
          <a:lstStyle>
            <a:lvl1pPr>
              <a:defRPr>
                <a:solidFill>
                  <a:srgbClr val="6C6463"/>
                </a:solidFill>
              </a:defRPr>
            </a:lvl1pPr>
          </a:lstStyle>
          <a:p>
            <a:fld id="{42782948-4DBE-204D-AB9E-B65E067054AE}" type="slidenum">
              <a:rPr lang="en-US" smtClean="0"/>
              <a:pPr/>
              <a:t>‹#›</a:t>
            </a:fld>
            <a:endParaRPr lang="en-US"/>
          </a:p>
        </p:txBody>
      </p:sp>
      <p:sp>
        <p:nvSpPr>
          <p:cNvPr id="10" name="Content Placeholder 3"/>
          <p:cNvSpPr>
            <a:spLocks noGrp="1"/>
          </p:cNvSpPr>
          <p:nvPr>
            <p:ph sz="half" idx="13"/>
          </p:nvPr>
        </p:nvSpPr>
        <p:spPr>
          <a:xfrm>
            <a:off x="3314550" y="1715549"/>
            <a:ext cx="2514904" cy="4233230"/>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sz="16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11" name="Title 1"/>
          <p:cNvSpPr>
            <a:spLocks noGrp="1"/>
          </p:cNvSpPr>
          <p:nvPr>
            <p:ph type="title" hasCustomPrompt="1"/>
          </p:nvPr>
        </p:nvSpPr>
        <p:spPr>
          <a:xfrm>
            <a:off x="686104" y="1052310"/>
            <a:ext cx="7772400" cy="461665"/>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940112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6C27BB-E1C9-42BD-9912-1B6B4B230C41}" type="datetimeFigureOut">
              <a:rPr lang="en-US" smtClean="0"/>
              <a:t>11/29/2019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6D91A-3EC6-41E3-BD94-111F9AEAEBA7}" type="slidenum">
              <a:rPr lang="en-US" smtClean="0"/>
              <a:t>‹#›</a:t>
            </a:fld>
            <a:endParaRPr lang="en-US"/>
          </a:p>
        </p:txBody>
      </p:sp>
    </p:spTree>
    <p:extLst>
      <p:ext uri="{BB962C8B-B14F-4D97-AF65-F5344CB8AC3E}">
        <p14:creationId xmlns:p14="http://schemas.microsoft.com/office/powerpoint/2010/main" val="35816302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Red/Gray 1 Content + Bottom Photo">
    <p:bg>
      <p:bgPr>
        <a:solidFill>
          <a:schemeClr val="bg1"/>
        </a:solidFill>
        <a:effectLst/>
      </p:bgPr>
    </p:bg>
    <p:spTree>
      <p:nvGrpSpPr>
        <p:cNvPr id="1" name=""/>
        <p:cNvGrpSpPr/>
        <p:nvPr/>
      </p:nvGrpSpPr>
      <p:grpSpPr>
        <a:xfrm>
          <a:off x="0" y="0"/>
          <a:ext cx="0" cy="0"/>
          <a:chOff x="0" y="0"/>
          <a:chExt cx="0" cy="0"/>
        </a:xfrm>
      </p:grpSpPr>
      <p:sp>
        <p:nvSpPr>
          <p:cNvPr id="12" name="Picture Placeholder 3"/>
          <p:cNvSpPr>
            <a:spLocks noGrp="1"/>
          </p:cNvSpPr>
          <p:nvPr>
            <p:ph type="pic" sz="quarter" idx="10" hasCustomPrompt="1"/>
          </p:nvPr>
        </p:nvSpPr>
        <p:spPr>
          <a:xfrm>
            <a:off x="152400" y="3428999"/>
            <a:ext cx="8839200" cy="3228220"/>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3" name="Content Placeholder 2"/>
          <p:cNvSpPr>
            <a:spLocks noGrp="1"/>
          </p:cNvSpPr>
          <p:nvPr>
            <p:ph idx="1"/>
          </p:nvPr>
        </p:nvSpPr>
        <p:spPr>
          <a:xfrm>
            <a:off x="685800" y="1715549"/>
            <a:ext cx="7772400" cy="1511868"/>
          </a:xfrm>
        </p:spPr>
        <p:txBody>
          <a:bodyPr/>
          <a:lstStyle>
            <a:lvl1pPr>
              <a:defRPr>
                <a:solidFill>
                  <a:srgbClr val="6C6463"/>
                </a:solidFill>
              </a:defRPr>
            </a:lvl1pPr>
            <a:lvl2pPr>
              <a:defRPr>
                <a:solidFill>
                  <a:srgbClr val="6C6463"/>
                </a:solidFill>
              </a:defRPr>
            </a:lvl2pPr>
            <a:lvl3pPr>
              <a:defRPr>
                <a:solidFill>
                  <a:srgbClr val="6C6463"/>
                </a:solidFill>
              </a:defRPr>
            </a:lvl3pPr>
            <a:lvl4pPr>
              <a:defRPr>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FFFFFF"/>
                </a:solidFill>
                <a:latin typeface="Gill Sans MT"/>
                <a:cs typeface="Gill Sans MT"/>
              </a:defRPr>
            </a:lvl1pPr>
          </a:lstStyle>
          <a:p>
            <a:fld id="{193355D5-F1DA-0F48-9E7E-0A3FEBF9FF84}" type="datetime1">
              <a:rPr lang="en-US" smtClean="0"/>
              <a:pPr/>
              <a:t>11/29/2019</a:t>
            </a:fld>
            <a:endParaRPr lang="en-US"/>
          </a:p>
        </p:txBody>
      </p:sp>
      <p:sp>
        <p:nvSpPr>
          <p:cNvPr id="10" name="Footer Placeholder 4"/>
          <p:cNvSpPr>
            <a:spLocks noGrp="1"/>
          </p:cNvSpPr>
          <p:nvPr>
            <p:ph type="ftr" sz="quarter" idx="3"/>
          </p:nvPr>
        </p:nvSpPr>
        <p:spPr>
          <a:xfrm>
            <a:off x="3124200" y="6438873"/>
            <a:ext cx="2895600" cy="184666"/>
          </a:xfrm>
          <a:prstGeom prst="rect">
            <a:avLst/>
          </a:prstGeom>
        </p:spPr>
        <p:txBody>
          <a:bodyPr vert="horz" lIns="91440" tIns="45720" rIns="91440" bIns="45720" rtlCol="0" anchor="ctr">
            <a:spAutoFit/>
          </a:bodyPr>
          <a:lstStyle>
            <a:lvl1pPr algn="ctr">
              <a:defRPr sz="600" b="0" i="0">
                <a:solidFill>
                  <a:srgbClr val="FFFFFF"/>
                </a:solidFill>
                <a:latin typeface="Gill Sans MT"/>
                <a:cs typeface="Gill Sans MT"/>
              </a:defRPr>
            </a:lvl1pPr>
          </a:lstStyle>
          <a:p>
            <a:r>
              <a:rPr lang="en-US"/>
              <a:t>FOOTER GOES HERE</a:t>
            </a:r>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Text Placeholder 4"/>
          <p:cNvSpPr>
            <a:spLocks noGrp="1"/>
          </p:cNvSpPr>
          <p:nvPr>
            <p:ph type="body" sz="quarter" idx="12" hasCustomPrompt="1"/>
          </p:nvPr>
        </p:nvSpPr>
        <p:spPr>
          <a:xfrm rot="16200000">
            <a:off x="7527668" y="4708265"/>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7" name="Title 1"/>
          <p:cNvSpPr>
            <a:spLocks noGrp="1"/>
          </p:cNvSpPr>
          <p:nvPr>
            <p:ph type="title" hasCustomPrompt="1"/>
          </p:nvPr>
        </p:nvSpPr>
        <p:spPr>
          <a:xfrm>
            <a:off x="686104" y="1052310"/>
            <a:ext cx="7772400" cy="461665"/>
          </a:xfrm>
        </p:spPr>
        <p:txBody>
          <a:bodyPr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1564936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Red/Gray 1 Content + Right Photo">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4572000" y="203683"/>
            <a:ext cx="4419600" cy="6450636"/>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fld id="{60FEB5C5-97E6-6B45-BBE4-F2449473BB96}" type="datetime1">
              <a:rPr lang="en-US" smtClean="0"/>
              <a:pPr/>
              <a:t>11/29/2019</a:t>
            </a:fld>
            <a:endParaRPr lang="en-US"/>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FFFFFF"/>
                </a:solidFill>
                <a:latin typeface="Gill Sans MT"/>
                <a:cs typeface="Gill Sans MT"/>
              </a:defRPr>
            </a:lvl1pPr>
          </a:lstStyle>
          <a:p>
            <a:fld id="{42782948-4DBE-204D-AB9E-B65E067054AE}" type="slidenum">
              <a:rPr lang="en-US" smtClean="0"/>
              <a:pPr/>
              <a:t>‹#›</a:t>
            </a:fld>
            <a:endParaRPr lang="en-US"/>
          </a:p>
        </p:txBody>
      </p:sp>
      <p:sp>
        <p:nvSpPr>
          <p:cNvPr id="14" name="Content Placeholder 2"/>
          <p:cNvSpPr>
            <a:spLocks noGrp="1"/>
          </p:cNvSpPr>
          <p:nvPr>
            <p:ph idx="1"/>
          </p:nvPr>
        </p:nvSpPr>
        <p:spPr>
          <a:xfrm>
            <a:off x="685800" y="2219505"/>
            <a:ext cx="3657600" cy="3729274"/>
          </a:xfrm>
        </p:spPr>
        <p:txBody>
          <a:bodyPr>
            <a:normAutofit/>
          </a:bodyPr>
          <a:lstStyle>
            <a:lvl1pPr>
              <a:defRPr sz="1600">
                <a:solidFill>
                  <a:srgbClr val="6C6463"/>
                </a:solidFill>
              </a:defRPr>
            </a:lvl1pPr>
            <a:lvl2pPr>
              <a:defRPr sz="1600">
                <a:solidFill>
                  <a:srgbClr val="6C6463"/>
                </a:solidFill>
              </a:defRPr>
            </a:lvl2pPr>
            <a:lvl3pPr>
              <a:defRPr sz="1600">
                <a:solidFill>
                  <a:srgbClr val="6C6463"/>
                </a:solidFill>
              </a:defRPr>
            </a:lvl3pPr>
            <a:lvl4pPr>
              <a:defRPr sz="1400">
                <a:solidFill>
                  <a:srgbClr val="6C6463"/>
                </a:solidFill>
              </a:defRPr>
            </a:lvl4pPr>
            <a:lvl5pPr>
              <a:defRPr>
                <a:solidFill>
                  <a:srgbClr val="FFFFFF"/>
                </a:solidFill>
              </a:defRPr>
            </a:lvl5pPr>
          </a:lstStyle>
          <a:p>
            <a:pPr lvl="0"/>
            <a:r>
              <a:rPr lang="en-US"/>
              <a:t>Click to edit Master text styles</a:t>
            </a:r>
          </a:p>
          <a:p>
            <a:pPr lvl="1"/>
            <a:r>
              <a:rPr lang="en-US"/>
              <a:t>Second level</a:t>
            </a:r>
          </a:p>
        </p:txBody>
      </p:sp>
      <p:sp>
        <p:nvSpPr>
          <p:cNvPr id="13" name="Text Placeholder 4"/>
          <p:cNvSpPr>
            <a:spLocks noGrp="1"/>
          </p:cNvSpPr>
          <p:nvPr>
            <p:ph type="body" sz="quarter" idx="12" hasCustomPrompt="1"/>
          </p:nvPr>
        </p:nvSpPr>
        <p:spPr>
          <a:xfrm rot="16200000">
            <a:off x="7527667" y="1482949"/>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8" name="Title 1"/>
          <p:cNvSpPr>
            <a:spLocks noGrp="1"/>
          </p:cNvSpPr>
          <p:nvPr>
            <p:ph type="title" hasCustomPrompt="1"/>
          </p:nvPr>
        </p:nvSpPr>
        <p:spPr>
          <a:xfrm>
            <a:off x="685800" y="1165936"/>
            <a:ext cx="3657600" cy="830997"/>
          </a:xfrm>
        </p:spPr>
        <p:txBody>
          <a:bodyPr wrap="square" anchor="b"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36225087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Red/Gray Title Only">
    <p:bg>
      <p:bgPr>
        <a:solidFill>
          <a:schemeClr val="bg1"/>
        </a:solidFill>
        <a:effectLst/>
      </p:bgPr>
    </p:bg>
    <p:spTree>
      <p:nvGrpSpPr>
        <p:cNvPr id="1" name=""/>
        <p:cNvGrpSpPr/>
        <p:nvPr/>
      </p:nvGrpSpPr>
      <p:grpSpPr>
        <a:xfrm>
          <a:off x="0" y="0"/>
          <a:ext cx="0" cy="0"/>
          <a:chOff x="0" y="0"/>
          <a:chExt cx="0" cy="0"/>
        </a:xfrm>
      </p:grpSpPr>
      <p:sp>
        <p:nvSpPr>
          <p:cNvPr id="10" name="Picture Placeholder 3"/>
          <p:cNvSpPr>
            <a:spLocks noGrp="1"/>
          </p:cNvSpPr>
          <p:nvPr>
            <p:ph type="pic" sz="quarter" idx="10" hasCustomPrompt="1"/>
          </p:nvPr>
        </p:nvSpPr>
        <p:spPr>
          <a:xfrm>
            <a:off x="152400" y="203682"/>
            <a:ext cx="4419600" cy="6450634"/>
          </a:xfrm>
          <a:solidFill>
            <a:srgbClr val="E7E7E5"/>
          </a:solidFill>
        </p:spPr>
        <p:txBody>
          <a:bodyPr>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200">
                <a:solidFill>
                  <a:srgbClr val="6C6463"/>
                </a:solidFill>
              </a:defRPr>
            </a:lvl1pPr>
          </a:lstStyle>
          <a:p>
            <a:r>
              <a:rPr lang="en-US" dirty="0"/>
              <a:t>ADD PHOTO HERE</a:t>
            </a:r>
          </a:p>
        </p:txBody>
      </p:sp>
      <p:sp>
        <p:nvSpPr>
          <p:cNvPr id="9" name="Date Placeholder 3"/>
          <p:cNvSpPr>
            <a:spLocks noGrp="1"/>
          </p:cNvSpPr>
          <p:nvPr>
            <p:ph type="dt" sz="half" idx="2"/>
          </p:nvPr>
        </p:nvSpPr>
        <p:spPr>
          <a:xfrm>
            <a:off x="152400" y="6438873"/>
            <a:ext cx="2133600" cy="184666"/>
          </a:xfrm>
          <a:prstGeom prst="rect">
            <a:avLst/>
          </a:prstGeom>
        </p:spPr>
        <p:txBody>
          <a:bodyPr vert="horz" lIns="91440" tIns="45720" rIns="91440" bIns="45720" rtlCol="0" anchor="ctr">
            <a:spAutoFit/>
          </a:bodyPr>
          <a:lstStyle>
            <a:lvl1pPr algn="l">
              <a:defRPr sz="600" b="0" i="0">
                <a:solidFill>
                  <a:schemeClr val="bg1"/>
                </a:solidFill>
                <a:latin typeface="Gill Sans MT"/>
                <a:cs typeface="Gill Sans MT"/>
              </a:defRPr>
            </a:lvl1pPr>
          </a:lstStyle>
          <a:p>
            <a:fld id="{60FEB5C5-97E6-6B45-BBE4-F2449473BB96}" type="datetime1">
              <a:rPr lang="en-US" smtClean="0">
                <a:solidFill>
                  <a:srgbClr val="FFFFFF"/>
                </a:solidFill>
              </a:rPr>
              <a:pPr/>
              <a:t>11/29/2019</a:t>
            </a:fld>
            <a:endParaRPr lang="en-US">
              <a:solidFill>
                <a:srgbClr val="FFFFFF"/>
              </a:solidFill>
            </a:endParaRPr>
          </a:p>
        </p:txBody>
      </p:sp>
      <p:sp>
        <p:nvSpPr>
          <p:cNvPr id="11" name="Slide Number Placeholder 5"/>
          <p:cNvSpPr>
            <a:spLocks noGrp="1"/>
          </p:cNvSpPr>
          <p:nvPr>
            <p:ph type="sldNum" sz="quarter" idx="4"/>
          </p:nvPr>
        </p:nvSpPr>
        <p:spPr>
          <a:xfrm>
            <a:off x="6858000" y="6438873"/>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fld id="{42782948-4DBE-204D-AB9E-B65E067054AE}" type="slidenum">
              <a:rPr lang="en-US" smtClean="0"/>
              <a:pPr/>
              <a:t>‹#›</a:t>
            </a:fld>
            <a:endParaRPr lang="en-US"/>
          </a:p>
        </p:txBody>
      </p:sp>
      <p:sp>
        <p:nvSpPr>
          <p:cNvPr id="13" name="Text Placeholder 4"/>
          <p:cNvSpPr>
            <a:spLocks noGrp="1"/>
          </p:cNvSpPr>
          <p:nvPr>
            <p:ph type="body" sz="quarter" idx="12" hasCustomPrompt="1"/>
          </p:nvPr>
        </p:nvSpPr>
        <p:spPr>
          <a:xfrm rot="16200000">
            <a:off x="3108068" y="1482949"/>
            <a:ext cx="2743200" cy="184666"/>
          </a:xfrm>
        </p:spPr>
        <p:txBody>
          <a:bodyPr>
            <a:spAutoFit/>
          </a:bodyPr>
          <a:lstStyle>
            <a:lvl1pPr marL="0" indent="0" algn="r">
              <a:buNone/>
              <a:defRPr sz="600" baseline="0">
                <a:solidFill>
                  <a:srgbClr val="FFFFFF"/>
                </a:solidFill>
              </a:defRPr>
            </a:lvl1pPr>
            <a:lvl2pPr marL="230187" indent="0">
              <a:buNone/>
              <a:defRPr sz="1800">
                <a:solidFill>
                  <a:schemeClr val="bg1"/>
                </a:solidFill>
              </a:defRPr>
            </a:lvl2pPr>
            <a:lvl3pPr marL="460375" indent="0">
              <a:buNone/>
              <a:defRPr sz="1600">
                <a:solidFill>
                  <a:schemeClr val="bg1"/>
                </a:solidFill>
              </a:defRPr>
            </a:lvl3pPr>
            <a:lvl4pPr marL="684212" indent="0">
              <a:buNone/>
              <a:defRPr sz="1400">
                <a:solidFill>
                  <a:schemeClr val="bg1"/>
                </a:solidFill>
              </a:defRPr>
            </a:lvl4pPr>
            <a:lvl5pPr marL="1025525" indent="0">
              <a:buNone/>
              <a:defRPr sz="1200">
                <a:solidFill>
                  <a:schemeClr val="bg1"/>
                </a:solidFill>
              </a:defRPr>
            </a:lvl5pPr>
          </a:lstStyle>
          <a:p>
            <a:pPr lvl="0"/>
            <a:r>
              <a:rPr lang="en-US" dirty="0"/>
              <a:t>ADD PHOTO CREDIT HERE</a:t>
            </a:r>
          </a:p>
        </p:txBody>
      </p:sp>
      <p:sp>
        <p:nvSpPr>
          <p:cNvPr id="16" name="Title 1"/>
          <p:cNvSpPr>
            <a:spLocks noGrp="1"/>
          </p:cNvSpPr>
          <p:nvPr>
            <p:ph type="title" hasCustomPrompt="1"/>
          </p:nvPr>
        </p:nvSpPr>
        <p:spPr>
          <a:xfrm>
            <a:off x="4877104" y="3033360"/>
            <a:ext cx="3885896" cy="830997"/>
          </a:xfrm>
        </p:spPr>
        <p:txBody>
          <a:bodyPr wrap="square" anchor="ctr" anchorCtr="0">
            <a:spAutoFit/>
          </a:bodyPr>
          <a:lstStyle>
            <a:lvl1pPr>
              <a:defRPr>
                <a:solidFill>
                  <a:srgbClr val="0067B9"/>
                </a:solidFill>
              </a:defRPr>
            </a:lvl1pPr>
          </a:lstStyle>
          <a:p>
            <a:r>
              <a:rPr lang="en-US" dirty="0"/>
              <a:t>CLICK TO EDIT MASTER TITLE STYLE</a:t>
            </a:r>
          </a:p>
        </p:txBody>
      </p:sp>
    </p:spTree>
    <p:extLst>
      <p:ext uri="{BB962C8B-B14F-4D97-AF65-F5344CB8AC3E}">
        <p14:creationId xmlns:p14="http://schemas.microsoft.com/office/powerpoint/2010/main" val="2177489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8838512-EBB7-9349-8010-4827814A5C22}"/>
              </a:ext>
            </a:extLst>
          </p:cNvPr>
          <p:cNvSpPr>
            <a:spLocks noGrp="1"/>
          </p:cNvSpPr>
          <p:nvPr>
            <p:ph type="title" hasCustomPrompt="1"/>
          </p:nvPr>
        </p:nvSpPr>
        <p:spPr>
          <a:xfrm>
            <a:off x="3530183" y="3979889"/>
            <a:ext cx="4868056" cy="1600200"/>
          </a:xfrm>
        </p:spPr>
        <p:txBody>
          <a:bodyPr anchor="ctr">
            <a:normAutofit/>
          </a:bodyPr>
          <a:lstStyle>
            <a:lvl1pPr algn="ctr">
              <a:defRPr sz="2700" b="1"/>
            </a:lvl1pPr>
          </a:lstStyle>
          <a:p>
            <a:r>
              <a:rPr lang="es-ES" dirty="0"/>
              <a:t>Haga clic para agregar frase relevante</a:t>
            </a:r>
            <a:endParaRPr lang="es-ES_tradnl" dirty="0"/>
          </a:p>
        </p:txBody>
      </p:sp>
    </p:spTree>
    <p:extLst>
      <p:ext uri="{BB962C8B-B14F-4D97-AF65-F5344CB8AC3E}">
        <p14:creationId xmlns:p14="http://schemas.microsoft.com/office/powerpoint/2010/main" val="6793899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endParaRPr lang="es-SV"/>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s-SV"/>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13282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S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SV"/>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4448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endParaRPr lang="es-SV"/>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1506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SV"/>
          </a:p>
        </p:txBody>
      </p:sp>
      <p:sp>
        <p:nvSpPr>
          <p:cNvPr id="3" name="Content Placeholder 2"/>
          <p:cNvSpPr>
            <a:spLocks noGrp="1"/>
          </p:cNvSpPr>
          <p:nvPr>
            <p:ph sz="half" idx="1"/>
          </p:nvPr>
        </p:nvSpPr>
        <p:spPr>
          <a:xfrm>
            <a:off x="609600" y="1600205"/>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SV"/>
          </a:p>
        </p:txBody>
      </p:sp>
      <p:sp>
        <p:nvSpPr>
          <p:cNvPr id="4" name="Content Placeholder 3"/>
          <p:cNvSpPr>
            <a:spLocks noGrp="1"/>
          </p:cNvSpPr>
          <p:nvPr>
            <p:ph sz="half" idx="2"/>
          </p:nvPr>
        </p:nvSpPr>
        <p:spPr>
          <a:xfrm>
            <a:off x="6172200" y="1600205"/>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SV"/>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11/29/2019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2711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s-SV"/>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SV"/>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SV"/>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tint val="75000"/>
                  </a:prstClr>
                </a:solidFill>
              </a:rPr>
              <a:pPr/>
              <a:t>11/29/2019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36345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SV"/>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tint val="75000"/>
                  </a:prstClr>
                </a:solidFill>
              </a:rPr>
              <a:pPr/>
              <a:t>11/29/2019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49504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6C27BB-E1C9-42BD-9912-1B6B4B230C41}" type="datetimeFigureOut">
              <a:rPr lang="en-US" smtClean="0"/>
              <a:t>11/29/2019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16D91A-3EC6-41E3-BD94-111F9AEAEBA7}" type="slidenum">
              <a:rPr lang="en-US" smtClean="0"/>
              <a:t>‹#›</a:t>
            </a:fld>
            <a:endParaRPr lang="en-US"/>
          </a:p>
        </p:txBody>
      </p:sp>
    </p:spTree>
    <p:extLst>
      <p:ext uri="{BB962C8B-B14F-4D97-AF65-F5344CB8AC3E}">
        <p14:creationId xmlns:p14="http://schemas.microsoft.com/office/powerpoint/2010/main" val="8443924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tint val="75000"/>
                  </a:prstClr>
                </a:solidFill>
              </a:rPr>
              <a:pPr/>
              <a:t>11/29/2019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48813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endParaRPr lang="es-SV"/>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SV"/>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11/29/2019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34862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s-SV"/>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SV"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tint val="75000"/>
                  </a:prstClr>
                </a:solidFill>
              </a:rPr>
              <a:pPr/>
              <a:t>11/29/2019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19887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s-SV"/>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SV"/>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116528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endParaRPr lang="es-SV"/>
          </a:p>
        </p:txBody>
      </p:sp>
      <p:sp>
        <p:nvSpPr>
          <p:cNvPr id="3" name="Vertical Text Placeholder 2"/>
          <p:cNvSpPr>
            <a:spLocks noGrp="1"/>
          </p:cNvSpPr>
          <p:nvPr>
            <p:ph type="body" orient="vert" idx="1"/>
          </p:nvPr>
        </p:nvSpPr>
        <p:spPr>
          <a:xfrm>
            <a:off x="609600" y="274643"/>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SV"/>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tint val="75000"/>
                  </a:prstClr>
                </a:solidFill>
              </a:rPr>
              <a:pPr/>
              <a:t>11/29/2019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724579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1092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BFFEFE43-8F4D-4A4D-BD9C-A73D97E0E700}"/>
              </a:ext>
            </a:extLst>
          </p:cNvPr>
          <p:cNvSpPr>
            <a:spLocks noGrp="1"/>
          </p:cNvSpPr>
          <p:nvPr>
            <p:ph type="title" hasCustomPrompt="1"/>
          </p:nvPr>
        </p:nvSpPr>
        <p:spPr>
          <a:xfrm>
            <a:off x="2844384" y="2480873"/>
            <a:ext cx="3282847" cy="1600200"/>
          </a:xfrm>
        </p:spPr>
        <p:txBody>
          <a:bodyPr anchor="ctr">
            <a:normAutofit/>
          </a:bodyPr>
          <a:lstStyle>
            <a:lvl1pPr algn="ctr">
              <a:defRPr sz="240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4353851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C9438-6A94-5141-85A5-2E5D3192D6E8}"/>
              </a:ext>
            </a:extLst>
          </p:cNvPr>
          <p:cNvSpPr>
            <a:spLocks noGrp="1"/>
          </p:cNvSpPr>
          <p:nvPr>
            <p:ph type="title" hasCustomPrompt="1"/>
          </p:nvPr>
        </p:nvSpPr>
        <p:spPr>
          <a:xfrm>
            <a:off x="623888" y="1709739"/>
            <a:ext cx="7886700" cy="2852737"/>
          </a:xfrm>
        </p:spPr>
        <p:txBody>
          <a:bodyPr anchor="ctr">
            <a:normAutofit/>
          </a:bodyPr>
          <a:lstStyle>
            <a:lvl1pPr algn="ctr">
              <a:defRPr sz="405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32881986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AC9438-6A94-5141-85A5-2E5D3192D6E8}"/>
              </a:ext>
            </a:extLst>
          </p:cNvPr>
          <p:cNvSpPr>
            <a:spLocks noGrp="1"/>
          </p:cNvSpPr>
          <p:nvPr>
            <p:ph type="title" hasCustomPrompt="1"/>
          </p:nvPr>
        </p:nvSpPr>
        <p:spPr>
          <a:xfrm>
            <a:off x="623888" y="1709739"/>
            <a:ext cx="7886700" cy="2852737"/>
          </a:xfrm>
        </p:spPr>
        <p:txBody>
          <a:bodyPr anchor="ctr">
            <a:normAutofit/>
          </a:bodyPr>
          <a:lstStyle>
            <a:lvl1pPr algn="ctr">
              <a:defRPr sz="4050" b="1">
                <a:solidFill>
                  <a:schemeClr val="bg1"/>
                </a:solidFill>
              </a:defRPr>
            </a:lvl1pPr>
          </a:lstStyle>
          <a:p>
            <a:r>
              <a:rPr lang="es-ES" dirty="0"/>
              <a:t>Haga clic para modificar el texto</a:t>
            </a:r>
            <a:endParaRPr lang="es-ES_tradnl" dirty="0"/>
          </a:p>
        </p:txBody>
      </p:sp>
    </p:spTree>
    <p:extLst>
      <p:ext uri="{BB962C8B-B14F-4D97-AF65-F5344CB8AC3E}">
        <p14:creationId xmlns:p14="http://schemas.microsoft.com/office/powerpoint/2010/main" val="3200670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43EAA-006A-3544-99FC-6403B5E89202}"/>
              </a:ext>
            </a:extLst>
          </p:cNvPr>
          <p:cNvSpPr>
            <a:spLocks noGrp="1"/>
          </p:cNvSpPr>
          <p:nvPr>
            <p:ph type="title" hasCustomPrompt="1"/>
          </p:nvPr>
        </p:nvSpPr>
        <p:spPr/>
        <p:txBody>
          <a:bodyPr>
            <a:normAutofit/>
          </a:bodyPr>
          <a:lstStyle>
            <a:lvl1pPr>
              <a:defRPr sz="2550"/>
            </a:lvl1p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07ABC06B-4F93-BE47-BF2C-7E5F66F6E1CB}"/>
              </a:ext>
            </a:extLst>
          </p:cNvPr>
          <p:cNvSpPr>
            <a:spLocks noGrp="1"/>
          </p:cNvSpPr>
          <p:nvPr>
            <p:ph idx="1"/>
          </p:nvPr>
        </p:nvSpPr>
        <p:spPr/>
        <p:txBody>
          <a:bodyPr/>
          <a:lstStyle/>
          <a:p>
            <a:pPr lvl="0"/>
            <a:r>
              <a:rPr lang="es-ES"/>
              <a:t>Haga clic para modificar el estilo de texto del patrón</a:t>
            </a:r>
          </a:p>
        </p:txBody>
      </p:sp>
    </p:spTree>
    <p:extLst>
      <p:ext uri="{BB962C8B-B14F-4D97-AF65-F5344CB8AC3E}">
        <p14:creationId xmlns:p14="http://schemas.microsoft.com/office/powerpoint/2010/main" val="33305253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6C27BB-E1C9-42BD-9912-1B6B4B230C41}" type="datetimeFigureOut">
              <a:rPr lang="en-US" smtClean="0"/>
              <a:t>11/29/2019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16D91A-3EC6-41E3-BD94-111F9AEAEBA7}" type="slidenum">
              <a:rPr lang="en-US" smtClean="0"/>
              <a:t>‹#›</a:t>
            </a:fld>
            <a:endParaRPr lang="en-US"/>
          </a:p>
        </p:txBody>
      </p:sp>
    </p:spTree>
    <p:extLst>
      <p:ext uri="{BB962C8B-B14F-4D97-AF65-F5344CB8AC3E}">
        <p14:creationId xmlns:p14="http://schemas.microsoft.com/office/powerpoint/2010/main" val="31507140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2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43EAA-006A-3544-99FC-6403B5E89202}"/>
              </a:ext>
            </a:extLst>
          </p:cNvPr>
          <p:cNvSpPr>
            <a:spLocks noGrp="1"/>
          </p:cNvSpPr>
          <p:nvPr>
            <p:ph type="title" hasCustomPrompt="1"/>
          </p:nvPr>
        </p:nvSpPr>
        <p:spPr>
          <a:xfrm>
            <a:off x="628650" y="365126"/>
            <a:ext cx="7511009" cy="1325563"/>
          </a:xfrm>
        </p:spPr>
        <p:txBody>
          <a:body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07ABC06B-4F93-BE47-BF2C-7E5F66F6E1CB}"/>
              </a:ext>
            </a:extLst>
          </p:cNvPr>
          <p:cNvSpPr>
            <a:spLocks noGrp="1"/>
          </p:cNvSpPr>
          <p:nvPr>
            <p:ph idx="1"/>
          </p:nvPr>
        </p:nvSpPr>
        <p:spPr>
          <a:xfrm>
            <a:off x="628650" y="1825626"/>
            <a:ext cx="7511009" cy="3615805"/>
          </a:xfrm>
        </p:spPr>
        <p:txBody>
          <a:bodyPr/>
          <a:lstStyle/>
          <a:p>
            <a:pPr lvl="0"/>
            <a:r>
              <a:rPr lang="es-ES"/>
              <a:t>Haga clic para modificar el estilo de texto del patrón</a:t>
            </a:r>
          </a:p>
        </p:txBody>
      </p:sp>
    </p:spTree>
    <p:extLst>
      <p:ext uri="{BB962C8B-B14F-4D97-AF65-F5344CB8AC3E}">
        <p14:creationId xmlns:p14="http://schemas.microsoft.com/office/powerpoint/2010/main" val="27842310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8838512-EBB7-9349-8010-4827814A5C22}"/>
              </a:ext>
            </a:extLst>
          </p:cNvPr>
          <p:cNvSpPr>
            <a:spLocks noGrp="1"/>
          </p:cNvSpPr>
          <p:nvPr>
            <p:ph type="title" hasCustomPrompt="1"/>
          </p:nvPr>
        </p:nvSpPr>
        <p:spPr>
          <a:xfrm>
            <a:off x="3530183" y="3979889"/>
            <a:ext cx="4868056" cy="1600200"/>
          </a:xfrm>
        </p:spPr>
        <p:txBody>
          <a:bodyPr anchor="ctr">
            <a:normAutofit/>
          </a:bodyPr>
          <a:lstStyle>
            <a:lvl1pPr algn="ctr">
              <a:defRPr sz="2700" b="1"/>
            </a:lvl1pPr>
          </a:lstStyle>
          <a:p>
            <a:r>
              <a:rPr lang="es-ES" dirty="0"/>
              <a:t>Haga clic para agregar frase relevante</a:t>
            </a:r>
            <a:endParaRPr lang="es-ES_tradnl" dirty="0"/>
          </a:p>
        </p:txBody>
      </p:sp>
    </p:spTree>
    <p:extLst>
      <p:ext uri="{BB962C8B-B14F-4D97-AF65-F5344CB8AC3E}">
        <p14:creationId xmlns:p14="http://schemas.microsoft.com/office/powerpoint/2010/main" val="24867283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628650" y="365126"/>
            <a:ext cx="6656570" cy="819098"/>
          </a:xfrm>
        </p:spPr>
        <p:txBody>
          <a:bodyPr>
            <a:normAutofit/>
          </a:bodyPr>
          <a:lstStyle>
            <a:lvl1pPr>
              <a:defRPr sz="1950" b="1"/>
            </a:lvl1pPr>
          </a:lstStyle>
          <a:p>
            <a:r>
              <a:rPr lang="es-ES" dirty="0"/>
              <a:t>Haga clic para agregar título</a:t>
            </a:r>
            <a:endParaRPr lang="es-ES_tradnl" dirty="0"/>
          </a:p>
        </p:txBody>
      </p:sp>
      <p:sp>
        <p:nvSpPr>
          <p:cNvPr id="3" name="Marcador de contenido 2">
            <a:extLst>
              <a:ext uri="{FF2B5EF4-FFF2-40B4-BE49-F238E27FC236}">
                <a16:creationId xmlns:a16="http://schemas.microsoft.com/office/drawing/2014/main" id="{6692F987-9445-1245-8890-4C4ED2B5EA2B}"/>
              </a:ext>
            </a:extLst>
          </p:cNvPr>
          <p:cNvSpPr>
            <a:spLocks noGrp="1"/>
          </p:cNvSpPr>
          <p:nvPr>
            <p:ph sz="half" idx="1"/>
          </p:nvPr>
        </p:nvSpPr>
        <p:spPr>
          <a:xfrm>
            <a:off x="628650" y="1495842"/>
            <a:ext cx="3886200" cy="2506533"/>
          </a:xfrm>
        </p:spPr>
        <p:txBody>
          <a:bodyPr/>
          <a:lstStyle/>
          <a:p>
            <a:pPr lvl="0"/>
            <a:r>
              <a:rPr lang="es-ES"/>
              <a:t>Haga clic para modificar el estilo de texto del patrón</a:t>
            </a:r>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4629150" y="1495842"/>
            <a:ext cx="3886200" cy="2506532"/>
          </a:xfrm>
        </p:spPr>
        <p:txBody>
          <a:bodyPr/>
          <a:lstStyle/>
          <a:p>
            <a:pPr lvl="0"/>
            <a:r>
              <a:rPr lang="es-ES"/>
              <a:t>Haga clic para modificar el estilo de texto del patrón</a:t>
            </a:r>
          </a:p>
        </p:txBody>
      </p:sp>
    </p:spTree>
    <p:extLst>
      <p:ext uri="{BB962C8B-B14F-4D97-AF65-F5344CB8AC3E}">
        <p14:creationId xmlns:p14="http://schemas.microsoft.com/office/powerpoint/2010/main" val="2915598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4328409" y="365126"/>
            <a:ext cx="2956810" cy="819098"/>
          </a:xfrm>
        </p:spPr>
        <p:txBody>
          <a:bodyPr>
            <a:normAutofit/>
          </a:bodyPr>
          <a:lstStyle>
            <a:lvl1pPr>
              <a:defRPr sz="1950" b="1">
                <a:solidFill>
                  <a:schemeClr val="bg1"/>
                </a:solidFill>
              </a:defRPr>
            </a:lvl1pPr>
          </a:lstStyle>
          <a:p>
            <a:r>
              <a:rPr lang="es-ES" dirty="0"/>
              <a:t>Haga clic para agregar título</a:t>
            </a:r>
            <a:endParaRPr lang="es-ES_tradnl" dirty="0"/>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4561694" y="1514007"/>
            <a:ext cx="3886200" cy="5021705"/>
          </a:xfrm>
        </p:spPr>
        <p:txBody>
          <a:bodyPr>
            <a:normAutofit/>
          </a:bodyPr>
          <a:lstStyle>
            <a:lvl1pPr>
              <a:defRPr sz="1350">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1332812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45BC35-6E18-1547-A128-3F62E7D487D5}"/>
              </a:ext>
            </a:extLst>
          </p:cNvPr>
          <p:cNvSpPr>
            <a:spLocks noGrp="1"/>
          </p:cNvSpPr>
          <p:nvPr>
            <p:ph type="title" hasCustomPrompt="1"/>
          </p:nvPr>
        </p:nvSpPr>
        <p:spPr>
          <a:xfrm>
            <a:off x="4328409" y="365126"/>
            <a:ext cx="2956810" cy="819098"/>
          </a:xfrm>
        </p:spPr>
        <p:txBody>
          <a:bodyPr>
            <a:normAutofit/>
          </a:bodyPr>
          <a:lstStyle>
            <a:lvl1pPr>
              <a:defRPr sz="1950" b="1">
                <a:solidFill>
                  <a:schemeClr val="bg1"/>
                </a:solidFill>
              </a:defRPr>
            </a:lvl1pPr>
          </a:lstStyle>
          <a:p>
            <a:r>
              <a:rPr lang="es-ES" dirty="0"/>
              <a:t>Haga clic para agregar título</a:t>
            </a:r>
            <a:endParaRPr lang="es-ES_tradnl" dirty="0"/>
          </a:p>
        </p:txBody>
      </p:sp>
      <p:sp>
        <p:nvSpPr>
          <p:cNvPr id="4" name="Marcador de contenido 3">
            <a:extLst>
              <a:ext uri="{FF2B5EF4-FFF2-40B4-BE49-F238E27FC236}">
                <a16:creationId xmlns:a16="http://schemas.microsoft.com/office/drawing/2014/main" id="{4BF219A2-0D41-2749-A530-642CB4524F2F}"/>
              </a:ext>
            </a:extLst>
          </p:cNvPr>
          <p:cNvSpPr>
            <a:spLocks noGrp="1"/>
          </p:cNvSpPr>
          <p:nvPr>
            <p:ph sz="half" idx="2"/>
          </p:nvPr>
        </p:nvSpPr>
        <p:spPr>
          <a:xfrm>
            <a:off x="4561694" y="1514007"/>
            <a:ext cx="3886200" cy="5021705"/>
          </a:xfrm>
        </p:spPr>
        <p:txBody>
          <a:bodyPr>
            <a:normAutofit/>
          </a:bodyPr>
          <a:lstStyle>
            <a:lvl1pPr>
              <a:defRPr sz="1350">
                <a:solidFill>
                  <a:schemeClr val="bg1"/>
                </a:solidFill>
              </a:defRPr>
            </a:lvl1pPr>
          </a:lstStyle>
          <a:p>
            <a:pPr lvl="0"/>
            <a:r>
              <a:rPr lang="es-ES"/>
              <a:t>Haga clic para modificar el estilo de texto del patrón</a:t>
            </a:r>
          </a:p>
        </p:txBody>
      </p:sp>
    </p:spTree>
    <p:extLst>
      <p:ext uri="{BB962C8B-B14F-4D97-AF65-F5344CB8AC3E}">
        <p14:creationId xmlns:p14="http://schemas.microsoft.com/office/powerpoint/2010/main" val="3227457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E98C1B-FF97-EA45-AC88-C65278B1FCDD}"/>
              </a:ext>
            </a:extLst>
          </p:cNvPr>
          <p:cNvSpPr>
            <a:spLocks noGrp="1"/>
          </p:cNvSpPr>
          <p:nvPr>
            <p:ph type="title" hasCustomPrompt="1"/>
          </p:nvPr>
        </p:nvSpPr>
        <p:spPr>
          <a:xfrm>
            <a:off x="629841" y="457200"/>
            <a:ext cx="2949178" cy="1600200"/>
          </a:xfrm>
        </p:spPr>
        <p:txBody>
          <a:bodyPr anchor="ctr">
            <a:normAutofit/>
          </a:bodyPr>
          <a:lstStyle>
            <a:lvl1pPr>
              <a:defRPr sz="1950" b="1"/>
            </a:lvl1pPr>
          </a:lstStyle>
          <a:p>
            <a:r>
              <a:rPr lang="es-ES" dirty="0"/>
              <a:t>Haga clic para agregar título</a:t>
            </a:r>
            <a:endParaRPr lang="es-ES_tradnl" dirty="0"/>
          </a:p>
        </p:txBody>
      </p:sp>
      <p:sp>
        <p:nvSpPr>
          <p:cNvPr id="3" name="Marcador de posición de imagen 2">
            <a:extLst>
              <a:ext uri="{FF2B5EF4-FFF2-40B4-BE49-F238E27FC236}">
                <a16:creationId xmlns:a16="http://schemas.microsoft.com/office/drawing/2014/main" id="{AFBC225E-E627-6D45-B848-586C83979A86}"/>
              </a:ext>
            </a:extLst>
          </p:cNvPr>
          <p:cNvSpPr>
            <a:spLocks noGrp="1"/>
          </p:cNvSpPr>
          <p:nvPr>
            <p:ph type="pic" idx="1" hasCustomPrompt="1"/>
          </p:nvPr>
        </p:nvSpPr>
        <p:spPr>
          <a:xfrm>
            <a:off x="3887391" y="987426"/>
            <a:ext cx="4629150" cy="407776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_tradnl" dirty="0"/>
              <a:t>Agregue </a:t>
            </a:r>
            <a:r>
              <a:rPr lang="es-ES_tradnl"/>
              <a:t>una i</a:t>
            </a:r>
            <a:endParaRPr lang="es-ES_tradnl" dirty="0"/>
          </a:p>
        </p:txBody>
      </p:sp>
      <p:sp>
        <p:nvSpPr>
          <p:cNvPr id="4" name="Marcador de texto 3">
            <a:extLst>
              <a:ext uri="{FF2B5EF4-FFF2-40B4-BE49-F238E27FC236}">
                <a16:creationId xmlns:a16="http://schemas.microsoft.com/office/drawing/2014/main" id="{7B413F37-302E-B94B-A5D6-E3FFE6747545}"/>
              </a:ext>
            </a:extLst>
          </p:cNvPr>
          <p:cNvSpPr>
            <a:spLocks noGrp="1"/>
          </p:cNvSpPr>
          <p:nvPr>
            <p:ph type="body" sz="half" idx="2"/>
          </p:nvPr>
        </p:nvSpPr>
        <p:spPr>
          <a:xfrm>
            <a:off x="629841" y="2057401"/>
            <a:ext cx="2949178" cy="318915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el estilo de texto del patrón</a:t>
            </a:r>
          </a:p>
        </p:txBody>
      </p:sp>
      <p:pic>
        <p:nvPicPr>
          <p:cNvPr id="11" name="Imagen 10">
            <a:extLst>
              <a:ext uri="{FF2B5EF4-FFF2-40B4-BE49-F238E27FC236}">
                <a16:creationId xmlns:a16="http://schemas.microsoft.com/office/drawing/2014/main" id="{B6C6AF5B-E8D3-8740-8BC5-0A2A04543C34}"/>
              </a:ext>
            </a:extLst>
          </p:cNvPr>
          <p:cNvPicPr>
            <a:picLocks noChangeAspect="1"/>
          </p:cNvPicPr>
          <p:nvPr userDrawn="1"/>
        </p:nvPicPr>
        <p:blipFill>
          <a:blip r:embed="rId3"/>
          <a:stretch>
            <a:fillRect/>
          </a:stretch>
        </p:blipFill>
        <p:spPr>
          <a:xfrm>
            <a:off x="7054178" y="4158284"/>
            <a:ext cx="1400783" cy="1813809"/>
          </a:xfrm>
          <a:prstGeom prst="rect">
            <a:avLst/>
          </a:prstGeom>
        </p:spPr>
      </p:pic>
    </p:spTree>
    <p:extLst>
      <p:ext uri="{BB962C8B-B14F-4D97-AF65-F5344CB8AC3E}">
        <p14:creationId xmlns:p14="http://schemas.microsoft.com/office/powerpoint/2010/main" val="1326985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posición de imagen 2">
            <a:extLst>
              <a:ext uri="{FF2B5EF4-FFF2-40B4-BE49-F238E27FC236}">
                <a16:creationId xmlns:a16="http://schemas.microsoft.com/office/drawing/2014/main" id="{78177E28-9674-284C-B307-D80B20EDD67F}"/>
              </a:ext>
            </a:extLst>
          </p:cNvPr>
          <p:cNvSpPr>
            <a:spLocks noGrp="1"/>
          </p:cNvSpPr>
          <p:nvPr>
            <p:ph type="pic" idx="1" hasCustomPrompt="1"/>
          </p:nvPr>
        </p:nvSpPr>
        <p:spPr>
          <a:xfrm>
            <a:off x="638273" y="4736893"/>
            <a:ext cx="2262324" cy="1722381"/>
          </a:xfrm>
        </p:spPr>
        <p:txBody>
          <a:bodyPr anchor="ctr">
            <a:normAutofit/>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_tradnl" dirty="0"/>
              <a:t>Logo</a:t>
            </a:r>
          </a:p>
        </p:txBody>
      </p:sp>
      <p:sp>
        <p:nvSpPr>
          <p:cNvPr id="4" name="Marcador de posición de imagen 2">
            <a:extLst>
              <a:ext uri="{FF2B5EF4-FFF2-40B4-BE49-F238E27FC236}">
                <a16:creationId xmlns:a16="http://schemas.microsoft.com/office/drawing/2014/main" id="{71192B85-6664-5941-806E-D0BD61D78352}"/>
              </a:ext>
            </a:extLst>
          </p:cNvPr>
          <p:cNvSpPr>
            <a:spLocks noGrp="1"/>
          </p:cNvSpPr>
          <p:nvPr>
            <p:ph type="pic" idx="10" hasCustomPrompt="1"/>
          </p:nvPr>
        </p:nvSpPr>
        <p:spPr>
          <a:xfrm>
            <a:off x="3455486" y="4736892"/>
            <a:ext cx="2262324" cy="1722381"/>
          </a:xfrm>
        </p:spPr>
        <p:txBody>
          <a:bodyPr anchor="ctr">
            <a:normAutofit/>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_tradnl" dirty="0"/>
              <a:t>Logo</a:t>
            </a:r>
          </a:p>
        </p:txBody>
      </p:sp>
      <p:sp>
        <p:nvSpPr>
          <p:cNvPr id="6" name="Marcador de posición de imagen 2">
            <a:extLst>
              <a:ext uri="{FF2B5EF4-FFF2-40B4-BE49-F238E27FC236}">
                <a16:creationId xmlns:a16="http://schemas.microsoft.com/office/drawing/2014/main" id="{3687A566-8293-7F41-BC72-263C14BE6FEC}"/>
              </a:ext>
            </a:extLst>
          </p:cNvPr>
          <p:cNvSpPr>
            <a:spLocks noGrp="1"/>
          </p:cNvSpPr>
          <p:nvPr>
            <p:ph type="pic" idx="11" hasCustomPrompt="1"/>
          </p:nvPr>
        </p:nvSpPr>
        <p:spPr>
          <a:xfrm>
            <a:off x="6272701" y="4736892"/>
            <a:ext cx="2262324" cy="1722381"/>
          </a:xfrm>
        </p:spPr>
        <p:txBody>
          <a:bodyPr anchor="ctr">
            <a:normAutofit/>
          </a:bodyPr>
          <a:lstStyle>
            <a:lvl1pPr marL="0" indent="0" algn="ctr">
              <a:buNone/>
              <a:defRPr sz="135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_tradnl" dirty="0"/>
              <a:t>Logo</a:t>
            </a:r>
          </a:p>
        </p:txBody>
      </p:sp>
    </p:spTree>
    <p:extLst>
      <p:ext uri="{BB962C8B-B14F-4D97-AF65-F5344CB8AC3E}">
        <p14:creationId xmlns:p14="http://schemas.microsoft.com/office/powerpoint/2010/main" val="31013407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PA"/>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PA"/>
          </a:p>
        </p:txBody>
      </p:sp>
      <p:sp>
        <p:nvSpPr>
          <p:cNvPr id="4" name="3 Marcador de fecha"/>
          <p:cNvSpPr>
            <a:spLocks noGrp="1"/>
          </p:cNvSpPr>
          <p:nvPr>
            <p:ph type="dt" sz="half" idx="10"/>
          </p:nvPr>
        </p:nvSpPr>
        <p:spPr/>
        <p:txBody>
          <a:bodyPr/>
          <a:lstStyle/>
          <a:p>
            <a:fld id="{8EE5DD95-A646-49A4-B235-26B132652C85}" type="datetimeFigureOut">
              <a:rPr lang="es-PA" smtClean="0"/>
              <a:t>11/29/2019</a:t>
            </a:fld>
            <a:endParaRPr lang="es-PA"/>
          </a:p>
        </p:txBody>
      </p:sp>
      <p:sp>
        <p:nvSpPr>
          <p:cNvPr id="5" name="4 Marcador de pie de página"/>
          <p:cNvSpPr>
            <a:spLocks noGrp="1"/>
          </p:cNvSpPr>
          <p:nvPr>
            <p:ph type="ftr" sz="quarter" idx="11"/>
          </p:nvPr>
        </p:nvSpPr>
        <p:spPr/>
        <p:txBody>
          <a:bodyPr/>
          <a:lstStyle/>
          <a:p>
            <a:endParaRPr lang="es-PA"/>
          </a:p>
        </p:txBody>
      </p:sp>
      <p:sp>
        <p:nvSpPr>
          <p:cNvPr id="6" name="5 Marcador de número de diapositiva"/>
          <p:cNvSpPr>
            <a:spLocks noGrp="1"/>
          </p:cNvSpPr>
          <p:nvPr>
            <p:ph type="sldNum" sz="quarter" idx="12"/>
          </p:nvPr>
        </p:nvSpPr>
        <p:spPr/>
        <p:txBody>
          <a:bodyPr/>
          <a:lstStyle/>
          <a:p>
            <a:fld id="{12FF7024-D8B8-4A51-8B93-8C43B1C029A8}" type="slidenum">
              <a:rPr lang="es-PA" smtClean="0"/>
              <a:t>‹#›</a:t>
            </a:fld>
            <a:endParaRPr lang="es-PA"/>
          </a:p>
        </p:txBody>
      </p:sp>
    </p:spTree>
    <p:extLst>
      <p:ext uri="{BB962C8B-B14F-4D97-AF65-F5344CB8AC3E}">
        <p14:creationId xmlns:p14="http://schemas.microsoft.com/office/powerpoint/2010/main" val="2309876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A"/>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3 Marcador de fecha"/>
          <p:cNvSpPr>
            <a:spLocks noGrp="1"/>
          </p:cNvSpPr>
          <p:nvPr>
            <p:ph type="dt" sz="half" idx="10"/>
          </p:nvPr>
        </p:nvSpPr>
        <p:spPr/>
        <p:txBody>
          <a:bodyPr/>
          <a:lstStyle/>
          <a:p>
            <a:fld id="{8EE5DD95-A646-49A4-B235-26B132652C85}" type="datetimeFigureOut">
              <a:rPr lang="es-PA" smtClean="0"/>
              <a:t>11/29/2019</a:t>
            </a:fld>
            <a:endParaRPr lang="es-PA"/>
          </a:p>
        </p:txBody>
      </p:sp>
      <p:sp>
        <p:nvSpPr>
          <p:cNvPr id="5" name="4 Marcador de pie de página"/>
          <p:cNvSpPr>
            <a:spLocks noGrp="1"/>
          </p:cNvSpPr>
          <p:nvPr>
            <p:ph type="ftr" sz="quarter" idx="11"/>
          </p:nvPr>
        </p:nvSpPr>
        <p:spPr/>
        <p:txBody>
          <a:bodyPr/>
          <a:lstStyle/>
          <a:p>
            <a:endParaRPr lang="es-PA"/>
          </a:p>
        </p:txBody>
      </p:sp>
      <p:sp>
        <p:nvSpPr>
          <p:cNvPr id="6" name="5 Marcador de número de diapositiva"/>
          <p:cNvSpPr>
            <a:spLocks noGrp="1"/>
          </p:cNvSpPr>
          <p:nvPr>
            <p:ph type="sldNum" sz="quarter" idx="12"/>
          </p:nvPr>
        </p:nvSpPr>
        <p:spPr/>
        <p:txBody>
          <a:bodyPr/>
          <a:lstStyle/>
          <a:p>
            <a:fld id="{12FF7024-D8B8-4A51-8B93-8C43B1C029A8}" type="slidenum">
              <a:rPr lang="es-PA" smtClean="0"/>
              <a:t>‹#›</a:t>
            </a:fld>
            <a:endParaRPr lang="es-PA"/>
          </a:p>
        </p:txBody>
      </p:sp>
    </p:spTree>
    <p:extLst>
      <p:ext uri="{BB962C8B-B14F-4D97-AF65-F5344CB8AC3E}">
        <p14:creationId xmlns:p14="http://schemas.microsoft.com/office/powerpoint/2010/main" val="11460488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PA"/>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EE5DD95-A646-49A4-B235-26B132652C85}" type="datetimeFigureOut">
              <a:rPr lang="es-PA" smtClean="0"/>
              <a:t>11/29/2019</a:t>
            </a:fld>
            <a:endParaRPr lang="es-PA"/>
          </a:p>
        </p:txBody>
      </p:sp>
      <p:sp>
        <p:nvSpPr>
          <p:cNvPr id="5" name="4 Marcador de pie de página"/>
          <p:cNvSpPr>
            <a:spLocks noGrp="1"/>
          </p:cNvSpPr>
          <p:nvPr>
            <p:ph type="ftr" sz="quarter" idx="11"/>
          </p:nvPr>
        </p:nvSpPr>
        <p:spPr/>
        <p:txBody>
          <a:bodyPr/>
          <a:lstStyle/>
          <a:p>
            <a:endParaRPr lang="es-PA"/>
          </a:p>
        </p:txBody>
      </p:sp>
      <p:sp>
        <p:nvSpPr>
          <p:cNvPr id="6" name="5 Marcador de número de diapositiva"/>
          <p:cNvSpPr>
            <a:spLocks noGrp="1"/>
          </p:cNvSpPr>
          <p:nvPr>
            <p:ph type="sldNum" sz="quarter" idx="12"/>
          </p:nvPr>
        </p:nvSpPr>
        <p:spPr/>
        <p:txBody>
          <a:bodyPr/>
          <a:lstStyle/>
          <a:p>
            <a:fld id="{12FF7024-D8B8-4A51-8B93-8C43B1C029A8}" type="slidenum">
              <a:rPr lang="es-PA" smtClean="0"/>
              <a:t>‹#›</a:t>
            </a:fld>
            <a:endParaRPr lang="es-PA"/>
          </a:p>
        </p:txBody>
      </p:sp>
    </p:spTree>
    <p:extLst>
      <p:ext uri="{BB962C8B-B14F-4D97-AF65-F5344CB8AC3E}">
        <p14:creationId xmlns:p14="http://schemas.microsoft.com/office/powerpoint/2010/main" val="3261880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6C27BB-E1C9-42BD-9912-1B6B4B230C41}" type="datetimeFigureOut">
              <a:rPr lang="en-US" smtClean="0"/>
              <a:t>11/29/2019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16D91A-3EC6-41E3-BD94-111F9AEAEBA7}" type="slidenum">
              <a:rPr lang="en-US" smtClean="0"/>
              <a:t>‹#›</a:t>
            </a:fld>
            <a:endParaRPr lang="en-US"/>
          </a:p>
        </p:txBody>
      </p:sp>
    </p:spTree>
    <p:extLst>
      <p:ext uri="{BB962C8B-B14F-4D97-AF65-F5344CB8AC3E}">
        <p14:creationId xmlns:p14="http://schemas.microsoft.com/office/powerpoint/2010/main" val="104656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A"/>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4 Marcador de fecha"/>
          <p:cNvSpPr>
            <a:spLocks noGrp="1"/>
          </p:cNvSpPr>
          <p:nvPr>
            <p:ph type="dt" sz="half" idx="10"/>
          </p:nvPr>
        </p:nvSpPr>
        <p:spPr/>
        <p:txBody>
          <a:bodyPr/>
          <a:lstStyle/>
          <a:p>
            <a:fld id="{8EE5DD95-A646-49A4-B235-26B132652C85}" type="datetimeFigureOut">
              <a:rPr lang="es-PA" smtClean="0"/>
              <a:t>11/29/2019</a:t>
            </a:fld>
            <a:endParaRPr lang="es-PA"/>
          </a:p>
        </p:txBody>
      </p:sp>
      <p:sp>
        <p:nvSpPr>
          <p:cNvPr id="6" name="5 Marcador de pie de página"/>
          <p:cNvSpPr>
            <a:spLocks noGrp="1"/>
          </p:cNvSpPr>
          <p:nvPr>
            <p:ph type="ftr" sz="quarter" idx="11"/>
          </p:nvPr>
        </p:nvSpPr>
        <p:spPr/>
        <p:txBody>
          <a:bodyPr/>
          <a:lstStyle/>
          <a:p>
            <a:endParaRPr lang="es-PA"/>
          </a:p>
        </p:txBody>
      </p:sp>
      <p:sp>
        <p:nvSpPr>
          <p:cNvPr id="7" name="6 Marcador de número de diapositiva"/>
          <p:cNvSpPr>
            <a:spLocks noGrp="1"/>
          </p:cNvSpPr>
          <p:nvPr>
            <p:ph type="sldNum" sz="quarter" idx="12"/>
          </p:nvPr>
        </p:nvSpPr>
        <p:spPr/>
        <p:txBody>
          <a:bodyPr/>
          <a:lstStyle/>
          <a:p>
            <a:fld id="{12FF7024-D8B8-4A51-8B93-8C43B1C029A8}" type="slidenum">
              <a:rPr lang="es-PA" smtClean="0"/>
              <a:t>‹#›</a:t>
            </a:fld>
            <a:endParaRPr lang="es-PA"/>
          </a:p>
        </p:txBody>
      </p:sp>
    </p:spTree>
    <p:extLst>
      <p:ext uri="{BB962C8B-B14F-4D97-AF65-F5344CB8AC3E}">
        <p14:creationId xmlns:p14="http://schemas.microsoft.com/office/powerpoint/2010/main" val="23884268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PA"/>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7" name="6 Marcador de fecha"/>
          <p:cNvSpPr>
            <a:spLocks noGrp="1"/>
          </p:cNvSpPr>
          <p:nvPr>
            <p:ph type="dt" sz="half" idx="10"/>
          </p:nvPr>
        </p:nvSpPr>
        <p:spPr/>
        <p:txBody>
          <a:bodyPr/>
          <a:lstStyle/>
          <a:p>
            <a:fld id="{8EE5DD95-A646-49A4-B235-26B132652C85}" type="datetimeFigureOut">
              <a:rPr lang="es-PA" smtClean="0"/>
              <a:t>11/29/2019</a:t>
            </a:fld>
            <a:endParaRPr lang="es-PA"/>
          </a:p>
        </p:txBody>
      </p:sp>
      <p:sp>
        <p:nvSpPr>
          <p:cNvPr id="8" name="7 Marcador de pie de página"/>
          <p:cNvSpPr>
            <a:spLocks noGrp="1"/>
          </p:cNvSpPr>
          <p:nvPr>
            <p:ph type="ftr" sz="quarter" idx="11"/>
          </p:nvPr>
        </p:nvSpPr>
        <p:spPr/>
        <p:txBody>
          <a:bodyPr/>
          <a:lstStyle/>
          <a:p>
            <a:endParaRPr lang="es-PA"/>
          </a:p>
        </p:txBody>
      </p:sp>
      <p:sp>
        <p:nvSpPr>
          <p:cNvPr id="9" name="8 Marcador de número de diapositiva"/>
          <p:cNvSpPr>
            <a:spLocks noGrp="1"/>
          </p:cNvSpPr>
          <p:nvPr>
            <p:ph type="sldNum" sz="quarter" idx="12"/>
          </p:nvPr>
        </p:nvSpPr>
        <p:spPr/>
        <p:txBody>
          <a:bodyPr/>
          <a:lstStyle/>
          <a:p>
            <a:fld id="{12FF7024-D8B8-4A51-8B93-8C43B1C029A8}" type="slidenum">
              <a:rPr lang="es-PA" smtClean="0"/>
              <a:t>‹#›</a:t>
            </a:fld>
            <a:endParaRPr lang="es-PA"/>
          </a:p>
        </p:txBody>
      </p:sp>
    </p:spTree>
    <p:extLst>
      <p:ext uri="{BB962C8B-B14F-4D97-AF65-F5344CB8AC3E}">
        <p14:creationId xmlns:p14="http://schemas.microsoft.com/office/powerpoint/2010/main" val="31179425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A"/>
          </a:p>
        </p:txBody>
      </p:sp>
      <p:sp>
        <p:nvSpPr>
          <p:cNvPr id="3" name="2 Marcador de fecha"/>
          <p:cNvSpPr>
            <a:spLocks noGrp="1"/>
          </p:cNvSpPr>
          <p:nvPr>
            <p:ph type="dt" sz="half" idx="10"/>
          </p:nvPr>
        </p:nvSpPr>
        <p:spPr/>
        <p:txBody>
          <a:bodyPr/>
          <a:lstStyle/>
          <a:p>
            <a:fld id="{8EE5DD95-A646-49A4-B235-26B132652C85}" type="datetimeFigureOut">
              <a:rPr lang="es-PA" smtClean="0"/>
              <a:t>11/29/2019</a:t>
            </a:fld>
            <a:endParaRPr lang="es-PA"/>
          </a:p>
        </p:txBody>
      </p:sp>
      <p:sp>
        <p:nvSpPr>
          <p:cNvPr id="4" name="3 Marcador de pie de página"/>
          <p:cNvSpPr>
            <a:spLocks noGrp="1"/>
          </p:cNvSpPr>
          <p:nvPr>
            <p:ph type="ftr" sz="quarter" idx="11"/>
          </p:nvPr>
        </p:nvSpPr>
        <p:spPr/>
        <p:txBody>
          <a:bodyPr/>
          <a:lstStyle/>
          <a:p>
            <a:endParaRPr lang="es-PA"/>
          </a:p>
        </p:txBody>
      </p:sp>
      <p:sp>
        <p:nvSpPr>
          <p:cNvPr id="5" name="4 Marcador de número de diapositiva"/>
          <p:cNvSpPr>
            <a:spLocks noGrp="1"/>
          </p:cNvSpPr>
          <p:nvPr>
            <p:ph type="sldNum" sz="quarter" idx="12"/>
          </p:nvPr>
        </p:nvSpPr>
        <p:spPr/>
        <p:txBody>
          <a:bodyPr/>
          <a:lstStyle/>
          <a:p>
            <a:fld id="{12FF7024-D8B8-4A51-8B93-8C43B1C029A8}" type="slidenum">
              <a:rPr lang="es-PA" smtClean="0"/>
              <a:t>‹#›</a:t>
            </a:fld>
            <a:endParaRPr lang="es-PA"/>
          </a:p>
        </p:txBody>
      </p:sp>
    </p:spTree>
    <p:extLst>
      <p:ext uri="{BB962C8B-B14F-4D97-AF65-F5344CB8AC3E}">
        <p14:creationId xmlns:p14="http://schemas.microsoft.com/office/powerpoint/2010/main" val="38592340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EE5DD95-A646-49A4-B235-26B132652C85}" type="datetimeFigureOut">
              <a:rPr lang="es-PA" smtClean="0"/>
              <a:t>11/29/2019</a:t>
            </a:fld>
            <a:endParaRPr lang="es-PA"/>
          </a:p>
        </p:txBody>
      </p:sp>
      <p:sp>
        <p:nvSpPr>
          <p:cNvPr id="3" name="2 Marcador de pie de página"/>
          <p:cNvSpPr>
            <a:spLocks noGrp="1"/>
          </p:cNvSpPr>
          <p:nvPr>
            <p:ph type="ftr" sz="quarter" idx="11"/>
          </p:nvPr>
        </p:nvSpPr>
        <p:spPr/>
        <p:txBody>
          <a:bodyPr/>
          <a:lstStyle/>
          <a:p>
            <a:endParaRPr lang="es-PA"/>
          </a:p>
        </p:txBody>
      </p:sp>
      <p:sp>
        <p:nvSpPr>
          <p:cNvPr id="4" name="3 Marcador de número de diapositiva"/>
          <p:cNvSpPr>
            <a:spLocks noGrp="1"/>
          </p:cNvSpPr>
          <p:nvPr>
            <p:ph type="sldNum" sz="quarter" idx="12"/>
          </p:nvPr>
        </p:nvSpPr>
        <p:spPr/>
        <p:txBody>
          <a:bodyPr/>
          <a:lstStyle/>
          <a:p>
            <a:fld id="{12FF7024-D8B8-4A51-8B93-8C43B1C029A8}" type="slidenum">
              <a:rPr lang="es-PA" smtClean="0"/>
              <a:t>‹#›</a:t>
            </a:fld>
            <a:endParaRPr lang="es-PA"/>
          </a:p>
        </p:txBody>
      </p:sp>
    </p:spTree>
    <p:extLst>
      <p:ext uri="{BB962C8B-B14F-4D97-AF65-F5344CB8AC3E}">
        <p14:creationId xmlns:p14="http://schemas.microsoft.com/office/powerpoint/2010/main" val="2922685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PA"/>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EE5DD95-A646-49A4-B235-26B132652C85}" type="datetimeFigureOut">
              <a:rPr lang="es-PA" smtClean="0"/>
              <a:t>11/29/2019</a:t>
            </a:fld>
            <a:endParaRPr lang="es-PA"/>
          </a:p>
        </p:txBody>
      </p:sp>
      <p:sp>
        <p:nvSpPr>
          <p:cNvPr id="6" name="5 Marcador de pie de página"/>
          <p:cNvSpPr>
            <a:spLocks noGrp="1"/>
          </p:cNvSpPr>
          <p:nvPr>
            <p:ph type="ftr" sz="quarter" idx="11"/>
          </p:nvPr>
        </p:nvSpPr>
        <p:spPr/>
        <p:txBody>
          <a:bodyPr/>
          <a:lstStyle/>
          <a:p>
            <a:endParaRPr lang="es-PA"/>
          </a:p>
        </p:txBody>
      </p:sp>
      <p:sp>
        <p:nvSpPr>
          <p:cNvPr id="7" name="6 Marcador de número de diapositiva"/>
          <p:cNvSpPr>
            <a:spLocks noGrp="1"/>
          </p:cNvSpPr>
          <p:nvPr>
            <p:ph type="sldNum" sz="quarter" idx="12"/>
          </p:nvPr>
        </p:nvSpPr>
        <p:spPr/>
        <p:txBody>
          <a:bodyPr/>
          <a:lstStyle/>
          <a:p>
            <a:fld id="{12FF7024-D8B8-4A51-8B93-8C43B1C029A8}" type="slidenum">
              <a:rPr lang="es-PA" smtClean="0"/>
              <a:t>‹#›</a:t>
            </a:fld>
            <a:endParaRPr lang="es-PA"/>
          </a:p>
        </p:txBody>
      </p:sp>
    </p:spTree>
    <p:extLst>
      <p:ext uri="{BB962C8B-B14F-4D97-AF65-F5344CB8AC3E}">
        <p14:creationId xmlns:p14="http://schemas.microsoft.com/office/powerpoint/2010/main" val="2658398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PA"/>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A"/>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EE5DD95-A646-49A4-B235-26B132652C85}" type="datetimeFigureOut">
              <a:rPr lang="es-PA" smtClean="0"/>
              <a:t>11/29/2019</a:t>
            </a:fld>
            <a:endParaRPr lang="es-PA"/>
          </a:p>
        </p:txBody>
      </p:sp>
      <p:sp>
        <p:nvSpPr>
          <p:cNvPr id="6" name="5 Marcador de pie de página"/>
          <p:cNvSpPr>
            <a:spLocks noGrp="1"/>
          </p:cNvSpPr>
          <p:nvPr>
            <p:ph type="ftr" sz="quarter" idx="11"/>
          </p:nvPr>
        </p:nvSpPr>
        <p:spPr/>
        <p:txBody>
          <a:bodyPr/>
          <a:lstStyle/>
          <a:p>
            <a:endParaRPr lang="es-PA"/>
          </a:p>
        </p:txBody>
      </p:sp>
      <p:sp>
        <p:nvSpPr>
          <p:cNvPr id="7" name="6 Marcador de número de diapositiva"/>
          <p:cNvSpPr>
            <a:spLocks noGrp="1"/>
          </p:cNvSpPr>
          <p:nvPr>
            <p:ph type="sldNum" sz="quarter" idx="12"/>
          </p:nvPr>
        </p:nvSpPr>
        <p:spPr/>
        <p:txBody>
          <a:bodyPr/>
          <a:lstStyle/>
          <a:p>
            <a:fld id="{12FF7024-D8B8-4A51-8B93-8C43B1C029A8}" type="slidenum">
              <a:rPr lang="es-PA" smtClean="0"/>
              <a:t>‹#›</a:t>
            </a:fld>
            <a:endParaRPr lang="es-PA"/>
          </a:p>
        </p:txBody>
      </p:sp>
    </p:spTree>
    <p:extLst>
      <p:ext uri="{BB962C8B-B14F-4D97-AF65-F5344CB8AC3E}">
        <p14:creationId xmlns:p14="http://schemas.microsoft.com/office/powerpoint/2010/main" val="7648089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PA"/>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3 Marcador de fecha"/>
          <p:cNvSpPr>
            <a:spLocks noGrp="1"/>
          </p:cNvSpPr>
          <p:nvPr>
            <p:ph type="dt" sz="half" idx="10"/>
          </p:nvPr>
        </p:nvSpPr>
        <p:spPr/>
        <p:txBody>
          <a:bodyPr/>
          <a:lstStyle/>
          <a:p>
            <a:fld id="{8EE5DD95-A646-49A4-B235-26B132652C85}" type="datetimeFigureOut">
              <a:rPr lang="es-PA" smtClean="0"/>
              <a:t>11/29/2019</a:t>
            </a:fld>
            <a:endParaRPr lang="es-PA"/>
          </a:p>
        </p:txBody>
      </p:sp>
      <p:sp>
        <p:nvSpPr>
          <p:cNvPr id="5" name="4 Marcador de pie de página"/>
          <p:cNvSpPr>
            <a:spLocks noGrp="1"/>
          </p:cNvSpPr>
          <p:nvPr>
            <p:ph type="ftr" sz="quarter" idx="11"/>
          </p:nvPr>
        </p:nvSpPr>
        <p:spPr/>
        <p:txBody>
          <a:bodyPr/>
          <a:lstStyle/>
          <a:p>
            <a:endParaRPr lang="es-PA"/>
          </a:p>
        </p:txBody>
      </p:sp>
      <p:sp>
        <p:nvSpPr>
          <p:cNvPr id="6" name="5 Marcador de número de diapositiva"/>
          <p:cNvSpPr>
            <a:spLocks noGrp="1"/>
          </p:cNvSpPr>
          <p:nvPr>
            <p:ph type="sldNum" sz="quarter" idx="12"/>
          </p:nvPr>
        </p:nvSpPr>
        <p:spPr/>
        <p:txBody>
          <a:bodyPr/>
          <a:lstStyle/>
          <a:p>
            <a:fld id="{12FF7024-D8B8-4A51-8B93-8C43B1C029A8}" type="slidenum">
              <a:rPr lang="es-PA" smtClean="0"/>
              <a:t>‹#›</a:t>
            </a:fld>
            <a:endParaRPr lang="es-PA"/>
          </a:p>
        </p:txBody>
      </p:sp>
    </p:spTree>
    <p:extLst>
      <p:ext uri="{BB962C8B-B14F-4D97-AF65-F5344CB8AC3E}">
        <p14:creationId xmlns:p14="http://schemas.microsoft.com/office/powerpoint/2010/main" val="25862496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PA"/>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3 Marcador de fecha"/>
          <p:cNvSpPr>
            <a:spLocks noGrp="1"/>
          </p:cNvSpPr>
          <p:nvPr>
            <p:ph type="dt" sz="half" idx="10"/>
          </p:nvPr>
        </p:nvSpPr>
        <p:spPr/>
        <p:txBody>
          <a:bodyPr/>
          <a:lstStyle/>
          <a:p>
            <a:fld id="{8EE5DD95-A646-49A4-B235-26B132652C85}" type="datetimeFigureOut">
              <a:rPr lang="es-PA" smtClean="0"/>
              <a:t>11/29/2019</a:t>
            </a:fld>
            <a:endParaRPr lang="es-PA"/>
          </a:p>
        </p:txBody>
      </p:sp>
      <p:sp>
        <p:nvSpPr>
          <p:cNvPr id="5" name="4 Marcador de pie de página"/>
          <p:cNvSpPr>
            <a:spLocks noGrp="1"/>
          </p:cNvSpPr>
          <p:nvPr>
            <p:ph type="ftr" sz="quarter" idx="11"/>
          </p:nvPr>
        </p:nvSpPr>
        <p:spPr/>
        <p:txBody>
          <a:bodyPr/>
          <a:lstStyle/>
          <a:p>
            <a:endParaRPr lang="es-PA"/>
          </a:p>
        </p:txBody>
      </p:sp>
      <p:sp>
        <p:nvSpPr>
          <p:cNvPr id="6" name="5 Marcador de número de diapositiva"/>
          <p:cNvSpPr>
            <a:spLocks noGrp="1"/>
          </p:cNvSpPr>
          <p:nvPr>
            <p:ph type="sldNum" sz="quarter" idx="12"/>
          </p:nvPr>
        </p:nvSpPr>
        <p:spPr/>
        <p:txBody>
          <a:bodyPr/>
          <a:lstStyle/>
          <a:p>
            <a:fld id="{12FF7024-D8B8-4A51-8B93-8C43B1C029A8}" type="slidenum">
              <a:rPr lang="es-PA" smtClean="0"/>
              <a:t>‹#›</a:t>
            </a:fld>
            <a:endParaRPr lang="es-PA"/>
          </a:p>
        </p:txBody>
      </p:sp>
    </p:spTree>
    <p:extLst>
      <p:ext uri="{BB962C8B-B14F-4D97-AF65-F5344CB8AC3E}">
        <p14:creationId xmlns:p14="http://schemas.microsoft.com/office/powerpoint/2010/main" val="9141213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title with content-Divided">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778925" y="2593319"/>
            <a:ext cx="4052254" cy="3053038"/>
          </a:xfrm>
        </p:spPr>
        <p:txBody>
          <a:bodyPr>
            <a:noAutofit/>
          </a:bodyPr>
          <a:lstStyle>
            <a:lvl1pPr marL="0" indent="0">
              <a:buClr>
                <a:srgbClr val="00A6B6"/>
              </a:buClr>
              <a:buSzPct val="125000"/>
              <a:buFont typeface="Wingdings" pitchFamily="2" charset="2"/>
              <a:buNone/>
              <a:defRPr sz="1800" b="0" i="0">
                <a:solidFill>
                  <a:schemeClr val="tx1">
                    <a:lumMod val="50000"/>
                  </a:schemeClr>
                </a:solidFill>
                <a:latin typeface="+mn-lt"/>
                <a:cs typeface="Museo Slab 300"/>
              </a:defRPr>
            </a:lvl1pPr>
            <a:lvl2pPr marL="342891" indent="0">
              <a:buClr>
                <a:srgbClr val="00A6B6"/>
              </a:buClr>
              <a:buSzPct val="125000"/>
              <a:buFont typeface="Wingdings" pitchFamily="2" charset="2"/>
              <a:buNone/>
              <a:defRPr sz="1500" b="0" i="0">
                <a:solidFill>
                  <a:schemeClr val="tx1">
                    <a:lumMod val="50000"/>
                  </a:schemeClr>
                </a:solidFill>
                <a:latin typeface="+mn-lt"/>
                <a:cs typeface="Museo Slab 300"/>
              </a:defRPr>
            </a:lvl2pPr>
            <a:lvl3pPr marL="685783" indent="0">
              <a:buClr>
                <a:srgbClr val="00A6B6"/>
              </a:buClr>
              <a:buSzPct val="125000"/>
              <a:buFont typeface="Wingdings" pitchFamily="2" charset="2"/>
              <a:buNone/>
              <a:defRPr sz="1350" b="0" i="0">
                <a:solidFill>
                  <a:schemeClr val="tx1">
                    <a:lumMod val="50000"/>
                  </a:schemeClr>
                </a:solidFill>
                <a:latin typeface="+mn-lt"/>
                <a:cs typeface="Museo Slab 300"/>
              </a:defRPr>
            </a:lvl3pPr>
            <a:lvl4pPr marL="1028675" indent="0">
              <a:buClr>
                <a:srgbClr val="00A6B6"/>
              </a:buClr>
              <a:buSzPct val="125000"/>
              <a:buFont typeface="Wingdings" pitchFamily="2" charset="2"/>
              <a:buNone/>
              <a:defRPr sz="1200" b="0" i="0">
                <a:solidFill>
                  <a:schemeClr val="tx1">
                    <a:lumMod val="50000"/>
                  </a:schemeClr>
                </a:solidFill>
                <a:latin typeface="+mn-lt"/>
                <a:cs typeface="Museo Slab 300"/>
              </a:defRPr>
            </a:lvl4pPr>
            <a:lvl5pPr marL="1371566" indent="0">
              <a:buClr>
                <a:srgbClr val="00A6B6"/>
              </a:buClr>
              <a:buSzPct val="125000"/>
              <a:buFont typeface="Wingdings" pitchFamily="2" charset="2"/>
              <a:buNone/>
              <a:defRPr sz="1050" b="0" i="0">
                <a:solidFill>
                  <a:schemeClr val="tx1">
                    <a:lumMod val="50000"/>
                  </a:schemeClr>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4778925" y="1907519"/>
            <a:ext cx="4052254" cy="609600"/>
          </a:xfrm>
        </p:spPr>
        <p:txBody>
          <a:bodyPr>
            <a:noAutofit/>
          </a:bodyPr>
          <a:lstStyle>
            <a:lvl1pPr>
              <a:buNone/>
              <a:defRPr sz="2100" b="0" baseline="0">
                <a:solidFill>
                  <a:schemeClr val="tx1"/>
                </a:solidFill>
                <a:latin typeface="+mn-lt"/>
              </a:defRPr>
            </a:lvl1pPr>
          </a:lstStyle>
          <a:p>
            <a:pPr lvl="0"/>
            <a:r>
              <a:rPr lang="en-US" dirty="0"/>
              <a:t>Subtitle or highlight sentence</a:t>
            </a:r>
          </a:p>
        </p:txBody>
      </p:sp>
      <p:sp>
        <p:nvSpPr>
          <p:cNvPr id="3" name="Rectangle 2">
            <a:extLst>
              <a:ext uri="{FF2B5EF4-FFF2-40B4-BE49-F238E27FC236}">
                <a16:creationId xmlns:a16="http://schemas.microsoft.com/office/drawing/2014/main" id="{59CEF5D4-DCF4-476E-BB94-20AEA84017D5}"/>
              </a:ext>
            </a:extLst>
          </p:cNvPr>
          <p:cNvSpPr/>
          <p:nvPr userDrawn="1"/>
        </p:nvSpPr>
        <p:spPr>
          <a:xfrm>
            <a:off x="0" y="0"/>
            <a:ext cx="45563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9910" y="1793219"/>
            <a:ext cx="3708953" cy="2557581"/>
          </a:xfrm>
        </p:spPr>
        <p:txBody>
          <a:bodyPr anchor="t">
            <a:noAutofit/>
          </a:bodyPr>
          <a:lstStyle>
            <a:lvl1pPr algn="l">
              <a:buFont typeface="Arial" pitchFamily="34" charset="0"/>
              <a:buNone/>
              <a:defRPr sz="3000" b="0" i="0">
                <a:solidFill>
                  <a:schemeClr val="bg2"/>
                </a:solidFill>
                <a:latin typeface="+mj-lt"/>
                <a:cs typeface="Museo Slab 300" panose="02000000000000000000" pitchFamily="50" charset="0"/>
              </a:defRPr>
            </a:lvl1pPr>
          </a:lstStyle>
          <a:p>
            <a:r>
              <a:rPr lang="es-ES"/>
              <a:t>Haga clic para modificar el estilo de título del patrón</a:t>
            </a:r>
            <a:endParaRPr lang="en-US" dirty="0"/>
          </a:p>
        </p:txBody>
      </p:sp>
      <p:grpSp>
        <p:nvGrpSpPr>
          <p:cNvPr id="15" name="Group 14">
            <a:extLst>
              <a:ext uri="{FF2B5EF4-FFF2-40B4-BE49-F238E27FC236}">
                <a16:creationId xmlns:a16="http://schemas.microsoft.com/office/drawing/2014/main" id="{D45D4D46-1EA7-4E49-94C8-D2109B535200}"/>
              </a:ext>
            </a:extLst>
          </p:cNvPr>
          <p:cNvGrpSpPr/>
          <p:nvPr userDrawn="1"/>
        </p:nvGrpSpPr>
        <p:grpSpPr>
          <a:xfrm>
            <a:off x="290149" y="1409700"/>
            <a:ext cx="1488908" cy="902368"/>
            <a:chOff x="224589" y="2209800"/>
            <a:chExt cx="1985211" cy="902368"/>
          </a:xfrm>
        </p:grpSpPr>
        <p:cxnSp>
          <p:nvCxnSpPr>
            <p:cNvPr id="6" name="Straight Connector 5">
              <a:extLst>
                <a:ext uri="{FF2B5EF4-FFF2-40B4-BE49-F238E27FC236}">
                  <a16:creationId xmlns:a16="http://schemas.microsoft.com/office/drawing/2014/main" id="{220AF0B2-2EE2-4A41-A868-A58B6D120C05}"/>
                </a:ext>
              </a:extLst>
            </p:cNvPr>
            <p:cNvCxnSpPr/>
            <p:nvPr userDrawn="1"/>
          </p:nvCxnSpPr>
          <p:spPr>
            <a:xfrm>
              <a:off x="224589" y="2209800"/>
              <a:ext cx="0" cy="90236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C00A28-94F2-4B2F-A723-44A0BE283AA3}"/>
                </a:ext>
              </a:extLst>
            </p:cNvPr>
            <p:cNvCxnSpPr>
              <a:cxnSpLocks/>
            </p:cNvCxnSpPr>
            <p:nvPr userDrawn="1"/>
          </p:nvCxnSpPr>
          <p:spPr>
            <a:xfrm flipH="1">
              <a:off x="224589" y="2223168"/>
              <a:ext cx="1985211"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pic>
        <p:nvPicPr>
          <p:cNvPr id="10" name="Graphic 9">
            <a:extLst>
              <a:ext uri="{FF2B5EF4-FFF2-40B4-BE49-F238E27FC236}">
                <a16:creationId xmlns:a16="http://schemas.microsoft.com/office/drawing/2014/main" id="{EB44389B-5EB2-45F8-8E94-A86F6610F25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890" y="5944189"/>
            <a:ext cx="407222" cy="542963"/>
          </a:xfrm>
          <a:prstGeom prst="rect">
            <a:avLst/>
          </a:prstGeom>
        </p:spPr>
      </p:pic>
    </p:spTree>
    <p:extLst>
      <p:ext uri="{BB962C8B-B14F-4D97-AF65-F5344CB8AC3E}">
        <p14:creationId xmlns:p14="http://schemas.microsoft.com/office/powerpoint/2010/main" val="22297504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with content-top-triangle">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712179" y="2209800"/>
            <a:ext cx="7725941" cy="3053038"/>
          </a:xfrm>
        </p:spPr>
        <p:txBody>
          <a:bodyPr>
            <a:noAutofit/>
          </a:bodyPr>
          <a:lstStyle>
            <a:lvl1pPr>
              <a:buClr>
                <a:srgbClr val="00A6B6"/>
              </a:buClr>
              <a:buSzPct val="125000"/>
              <a:buFont typeface="Wingdings" pitchFamily="2" charset="2"/>
              <a:buChar char="§"/>
              <a:defRPr sz="1800" b="0" i="0">
                <a:solidFill>
                  <a:schemeClr val="tx1">
                    <a:lumMod val="50000"/>
                  </a:schemeClr>
                </a:solidFill>
                <a:latin typeface="+mn-lt"/>
                <a:cs typeface="Museo Slab 300"/>
              </a:defRPr>
            </a:lvl1pPr>
            <a:lvl2pPr>
              <a:buClr>
                <a:srgbClr val="00A6B6"/>
              </a:buClr>
              <a:buSzPct val="125000"/>
              <a:buFont typeface="Wingdings" pitchFamily="2" charset="2"/>
              <a:buChar char="§"/>
              <a:defRPr sz="1500" b="0" i="0">
                <a:solidFill>
                  <a:schemeClr val="tx1">
                    <a:lumMod val="50000"/>
                  </a:schemeClr>
                </a:solidFill>
                <a:latin typeface="+mn-lt"/>
                <a:cs typeface="Museo Slab 300"/>
              </a:defRPr>
            </a:lvl2pPr>
            <a:lvl3pPr>
              <a:buClr>
                <a:srgbClr val="00A6B6"/>
              </a:buClr>
              <a:buSzPct val="125000"/>
              <a:buFont typeface="Wingdings" pitchFamily="2" charset="2"/>
              <a:buChar char="§"/>
              <a:defRPr sz="1350" b="0" i="0">
                <a:solidFill>
                  <a:schemeClr val="tx1">
                    <a:lumMod val="50000"/>
                  </a:schemeClr>
                </a:solidFill>
                <a:latin typeface="+mn-lt"/>
                <a:cs typeface="Museo Slab 300"/>
              </a:defRPr>
            </a:lvl3pPr>
            <a:lvl4pPr>
              <a:buClr>
                <a:srgbClr val="00A6B6"/>
              </a:buClr>
              <a:buSzPct val="125000"/>
              <a:buFont typeface="Wingdings" pitchFamily="2" charset="2"/>
              <a:buChar char="§"/>
              <a:defRPr sz="1200" b="0" i="0">
                <a:solidFill>
                  <a:schemeClr val="tx1">
                    <a:lumMod val="50000"/>
                  </a:schemeClr>
                </a:solidFill>
                <a:latin typeface="+mn-lt"/>
                <a:cs typeface="Museo Slab 300"/>
              </a:defRPr>
            </a:lvl4pPr>
            <a:lvl5pPr>
              <a:buClr>
                <a:srgbClr val="00A6B6"/>
              </a:buClr>
              <a:buSzPct val="125000"/>
              <a:buFont typeface="Wingdings" pitchFamily="2" charset="2"/>
              <a:buChar char="§"/>
              <a:defRPr sz="1050" b="0" i="0">
                <a:solidFill>
                  <a:schemeClr val="tx1">
                    <a:lumMod val="50000"/>
                  </a:schemeClr>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704174" y="1475674"/>
            <a:ext cx="7725941" cy="609600"/>
          </a:xfrm>
        </p:spPr>
        <p:txBody>
          <a:bodyPr>
            <a:noAutofit/>
          </a:bodyPr>
          <a:lstStyle>
            <a:lvl1pPr>
              <a:buNone/>
              <a:defRPr sz="2100" b="0" baseline="0">
                <a:solidFill>
                  <a:schemeClr val="tx1"/>
                </a:solidFill>
                <a:latin typeface="+mn-lt"/>
              </a:defRPr>
            </a:lvl1pPr>
          </a:lstStyle>
          <a:p>
            <a:pPr lvl="0"/>
            <a:r>
              <a:rPr lang="en-US" dirty="0"/>
              <a:t>Click to edit main sentence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149" y="5930474"/>
            <a:ext cx="422030" cy="575836"/>
          </a:xfrm>
          <a:prstGeom prst="rect">
            <a:avLst/>
          </a:prstGeom>
        </p:spPr>
      </p:pic>
      <p:sp>
        <p:nvSpPr>
          <p:cNvPr id="10" name="Isosceles Triangle 9">
            <a:extLst>
              <a:ext uri="{FF2B5EF4-FFF2-40B4-BE49-F238E27FC236}">
                <a16:creationId xmlns:a16="http://schemas.microsoft.com/office/drawing/2014/main" id="{BABF8012-9965-4BAF-A594-3F6F2F652BE0}"/>
              </a:ext>
            </a:extLst>
          </p:cNvPr>
          <p:cNvSpPr/>
          <p:nvPr userDrawn="1"/>
        </p:nvSpPr>
        <p:spPr>
          <a:xfrm rot="16200000">
            <a:off x="7152970" y="309719"/>
            <a:ext cx="2300749" cy="1681316"/>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a:extLst>
              <a:ext uri="{FF2B5EF4-FFF2-40B4-BE49-F238E27FC236}">
                <a16:creationId xmlns:a16="http://schemas.microsoft.com/office/drawing/2014/main" id="{1C701D77-A912-4C2A-87E3-EEB2D5253767}"/>
              </a:ext>
            </a:extLst>
          </p:cNvPr>
          <p:cNvCxnSpPr>
            <a:cxnSpLocks/>
          </p:cNvCxnSpPr>
          <p:nvPr userDrawn="1"/>
        </p:nvCxnSpPr>
        <p:spPr>
          <a:xfrm>
            <a:off x="712179" y="1165761"/>
            <a:ext cx="772594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7CA5918-154D-418A-84E9-A0CCC5D46D48}"/>
              </a:ext>
            </a:extLst>
          </p:cNvPr>
          <p:cNvSpPr>
            <a:spLocks noGrp="1"/>
          </p:cNvSpPr>
          <p:nvPr>
            <p:ph type="title"/>
          </p:nvPr>
        </p:nvSpPr>
        <p:spPr>
          <a:xfrm>
            <a:off x="712179" y="274639"/>
            <a:ext cx="7725941" cy="891111"/>
          </a:xfrm>
        </p:spPr>
        <p:txBody>
          <a:bodyPr lIns="0" bIns="0" anchor="b">
            <a:normAutofit/>
          </a:bodyPr>
          <a:lstStyle>
            <a:lvl1pPr algn="l">
              <a:buFont typeface="Arial" pitchFamily="34" charset="0"/>
              <a:buNone/>
              <a:defRPr sz="3000" b="0" i="0">
                <a:solidFill>
                  <a:srgbClr val="00A6B6"/>
                </a:solidFill>
                <a:latin typeface="+mj-lt"/>
                <a:cs typeface="Museo Slab 300" panose="02000000000000000000" pitchFamily="50" charset="0"/>
              </a:defRPr>
            </a:lvl1pPr>
          </a:lstStyle>
          <a:p>
            <a:r>
              <a:rPr lang="es-ES"/>
              <a:t>Haga clic para modificar el estilo de título del patrón</a:t>
            </a:r>
            <a:endParaRPr lang="en-US" dirty="0"/>
          </a:p>
        </p:txBody>
      </p:sp>
    </p:spTree>
    <p:extLst>
      <p:ext uri="{BB962C8B-B14F-4D97-AF65-F5344CB8AC3E}">
        <p14:creationId xmlns:p14="http://schemas.microsoft.com/office/powerpoint/2010/main" val="3041775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6C27BB-E1C9-42BD-9912-1B6B4B230C41}" type="datetimeFigureOut">
              <a:rPr lang="en-US" smtClean="0"/>
              <a:t>11/29/2019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6D91A-3EC6-41E3-BD94-111F9AEAEBA7}" type="slidenum">
              <a:rPr lang="en-US" smtClean="0"/>
              <a:t>‹#›</a:t>
            </a:fld>
            <a:endParaRPr lang="en-US"/>
          </a:p>
        </p:txBody>
      </p:sp>
    </p:spTree>
    <p:extLst>
      <p:ext uri="{BB962C8B-B14F-4D97-AF65-F5344CB8AC3E}">
        <p14:creationId xmlns:p14="http://schemas.microsoft.com/office/powerpoint/2010/main" val="39137980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picture with conten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10525" y="1600200"/>
            <a:ext cx="2947075" cy="4092031"/>
          </a:xfrm>
          <a:ln w="28575" cmpd="sng">
            <a:solidFill>
              <a:srgbClr val="5B513D">
                <a:alpha val="0"/>
              </a:srgbClr>
            </a:solidFill>
          </a:ln>
          <a:effectLst>
            <a:softEdge rad="12700"/>
          </a:effectLst>
        </p:spPr>
        <p:txBody>
          <a:bodyPr/>
          <a:lstStyle>
            <a:lvl1pPr marL="0" indent="0">
              <a:buNone/>
              <a:defRPr sz="2400">
                <a:solidFill>
                  <a:schemeClr val="bg2">
                    <a:lumMod val="85000"/>
                  </a:schemeClr>
                </a:solidFill>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s-ES"/>
              <a:t>Haga clic en el icono para agregar una imagen</a:t>
            </a:r>
            <a:endParaRPr lang="en-US" dirty="0"/>
          </a:p>
        </p:txBody>
      </p:sp>
      <p:sp>
        <p:nvSpPr>
          <p:cNvPr id="10" name="Content Placeholder 2"/>
          <p:cNvSpPr>
            <a:spLocks noGrp="1"/>
          </p:cNvSpPr>
          <p:nvPr>
            <p:ph idx="13" hasCustomPrompt="1"/>
          </p:nvPr>
        </p:nvSpPr>
        <p:spPr>
          <a:xfrm>
            <a:off x="4038600" y="1524000"/>
            <a:ext cx="4393221" cy="4572000"/>
          </a:xfrm>
        </p:spPr>
        <p:txBody>
          <a:bodyPr>
            <a:noAutofit/>
          </a:bodyPr>
          <a:lstStyle>
            <a:lvl1pPr>
              <a:buClr>
                <a:srgbClr val="00A6B6"/>
              </a:buClr>
              <a:buSzPct val="125000"/>
              <a:buFont typeface="Wingdings" pitchFamily="2" charset="2"/>
              <a:buChar char="§"/>
              <a:defRPr sz="1800" b="0" i="0">
                <a:solidFill>
                  <a:schemeClr val="tx1">
                    <a:lumMod val="50000"/>
                  </a:schemeClr>
                </a:solidFill>
                <a:latin typeface="+mn-lt"/>
                <a:cs typeface="Museo Slab 300"/>
              </a:defRPr>
            </a:lvl1pPr>
            <a:lvl2pPr>
              <a:buClr>
                <a:srgbClr val="00A6B6"/>
              </a:buClr>
              <a:buSzPct val="125000"/>
              <a:buFont typeface="Wingdings" pitchFamily="2" charset="2"/>
              <a:buChar char="§"/>
              <a:defRPr sz="1500" b="0" i="0">
                <a:solidFill>
                  <a:schemeClr val="tx1">
                    <a:lumMod val="50000"/>
                  </a:schemeClr>
                </a:solidFill>
                <a:latin typeface="+mn-lt"/>
                <a:cs typeface="Museo Slab 300"/>
              </a:defRPr>
            </a:lvl2pPr>
            <a:lvl3pPr>
              <a:buClr>
                <a:srgbClr val="00A6B6"/>
              </a:buClr>
              <a:buSzPct val="125000"/>
              <a:buFont typeface="Wingdings" pitchFamily="2" charset="2"/>
              <a:buChar char="§"/>
              <a:defRPr sz="1350" b="0" i="0">
                <a:solidFill>
                  <a:schemeClr val="tx1">
                    <a:lumMod val="50000"/>
                  </a:schemeClr>
                </a:solidFill>
                <a:latin typeface="+mn-lt"/>
                <a:cs typeface="Museo Slab 300"/>
              </a:defRPr>
            </a:lvl3pPr>
            <a:lvl4pPr>
              <a:buClr>
                <a:srgbClr val="00A6B6"/>
              </a:buClr>
              <a:buSzPct val="125000"/>
              <a:buFont typeface="Wingdings" pitchFamily="2" charset="2"/>
              <a:buChar char="§"/>
              <a:defRPr sz="1200" b="0" i="0">
                <a:solidFill>
                  <a:schemeClr val="tx1">
                    <a:lumMod val="50000"/>
                  </a:schemeClr>
                </a:solidFill>
                <a:latin typeface="+mn-lt"/>
                <a:cs typeface="Museo Slab 300"/>
              </a:defRPr>
            </a:lvl4pPr>
            <a:lvl5pPr>
              <a:buClr>
                <a:srgbClr val="00A6B6"/>
              </a:buClr>
              <a:buSzPct val="125000"/>
              <a:buFont typeface="Wingdings" pitchFamily="2" charset="2"/>
              <a:buChar char="§"/>
              <a:defRPr sz="1050" b="0" i="0">
                <a:solidFill>
                  <a:schemeClr val="tx1">
                    <a:lumMod val="50000"/>
                  </a:schemeClr>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149" y="5930474"/>
            <a:ext cx="422030" cy="575836"/>
          </a:xfrm>
          <a:prstGeom prst="rect">
            <a:avLst/>
          </a:prstGeom>
        </p:spPr>
      </p:pic>
      <p:cxnSp>
        <p:nvCxnSpPr>
          <p:cNvPr id="8" name="Straight Connector 7">
            <a:extLst>
              <a:ext uri="{FF2B5EF4-FFF2-40B4-BE49-F238E27FC236}">
                <a16:creationId xmlns:a16="http://schemas.microsoft.com/office/drawing/2014/main" id="{5D402E9C-7830-4854-95EF-98A57B21C91B}"/>
              </a:ext>
            </a:extLst>
          </p:cNvPr>
          <p:cNvCxnSpPr>
            <a:cxnSpLocks/>
          </p:cNvCxnSpPr>
          <p:nvPr userDrawn="1"/>
        </p:nvCxnSpPr>
        <p:spPr>
          <a:xfrm>
            <a:off x="710526" y="1165761"/>
            <a:ext cx="7721296"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9ADF9AC-3619-41A8-9B3A-2A49B66832F0}"/>
              </a:ext>
            </a:extLst>
          </p:cNvPr>
          <p:cNvSpPr>
            <a:spLocks noGrp="1"/>
          </p:cNvSpPr>
          <p:nvPr>
            <p:ph type="title"/>
          </p:nvPr>
        </p:nvSpPr>
        <p:spPr>
          <a:xfrm>
            <a:off x="712179" y="274639"/>
            <a:ext cx="7719642" cy="891111"/>
          </a:xfrm>
        </p:spPr>
        <p:txBody>
          <a:bodyPr lIns="0" bIns="0" anchor="b">
            <a:normAutofit/>
          </a:bodyPr>
          <a:lstStyle>
            <a:lvl1pPr algn="l">
              <a:buFont typeface="Arial" pitchFamily="34" charset="0"/>
              <a:buNone/>
              <a:defRPr sz="3000" b="0" i="0">
                <a:solidFill>
                  <a:srgbClr val="00A6B6"/>
                </a:solidFill>
                <a:latin typeface="+mj-lt"/>
                <a:cs typeface="Museo Slab 300" panose="02000000000000000000" pitchFamily="50" charset="0"/>
              </a:defRPr>
            </a:lvl1pPr>
          </a:lstStyle>
          <a:p>
            <a:r>
              <a:rPr lang="es-ES"/>
              <a:t>Haga clic para modificar el estilo de título del patrón</a:t>
            </a:r>
            <a:endParaRPr lang="en-US" dirty="0"/>
          </a:p>
        </p:txBody>
      </p:sp>
    </p:spTree>
    <p:extLst>
      <p:ext uri="{BB962C8B-B14F-4D97-AF65-F5344CB8AC3E}">
        <p14:creationId xmlns:p14="http://schemas.microsoft.com/office/powerpoint/2010/main" val="2964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1_title with content - Dark">
    <p:bg>
      <p:bgPr>
        <a:solidFill>
          <a:schemeClr val="accent1"/>
        </a:solidFill>
        <a:effectLst/>
      </p:bgPr>
    </p:bg>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709491" y="2209800"/>
            <a:ext cx="7722330" cy="3053038"/>
          </a:xfrm>
        </p:spPr>
        <p:txBody>
          <a:bodyPr>
            <a:noAutofit/>
          </a:bodyPr>
          <a:lstStyle>
            <a:lvl1pPr>
              <a:buClr>
                <a:schemeClr val="bg2"/>
              </a:buClr>
              <a:buSzPct val="125000"/>
              <a:buFont typeface="Wingdings" pitchFamily="2" charset="2"/>
              <a:buChar char="§"/>
              <a:defRPr sz="1500" b="0" i="0">
                <a:solidFill>
                  <a:schemeClr val="bg2"/>
                </a:solidFill>
                <a:latin typeface="+mn-lt"/>
                <a:cs typeface="Museo Slab 300"/>
              </a:defRPr>
            </a:lvl1pPr>
            <a:lvl2pPr>
              <a:buClr>
                <a:schemeClr val="bg2"/>
              </a:buClr>
              <a:buSzPct val="125000"/>
              <a:buFont typeface="Wingdings" pitchFamily="2" charset="2"/>
              <a:buChar char="§"/>
              <a:defRPr sz="1350" b="0" i="0">
                <a:solidFill>
                  <a:schemeClr val="bg2"/>
                </a:solidFill>
                <a:latin typeface="+mn-lt"/>
                <a:cs typeface="Museo Slab 300"/>
              </a:defRPr>
            </a:lvl2pPr>
            <a:lvl3pPr>
              <a:buClr>
                <a:schemeClr val="bg2"/>
              </a:buClr>
              <a:buSzPct val="125000"/>
              <a:buFont typeface="Wingdings" pitchFamily="2" charset="2"/>
              <a:buChar char="§"/>
              <a:defRPr sz="1200" b="0" i="0">
                <a:solidFill>
                  <a:schemeClr val="bg2"/>
                </a:solidFill>
                <a:latin typeface="+mn-lt"/>
                <a:cs typeface="Museo Slab 300"/>
              </a:defRPr>
            </a:lvl3pPr>
            <a:lvl4pPr>
              <a:buClr>
                <a:schemeClr val="bg2"/>
              </a:buClr>
              <a:buSzPct val="125000"/>
              <a:buFont typeface="Wingdings" pitchFamily="2" charset="2"/>
              <a:buChar char="§"/>
              <a:defRPr sz="1050" b="0" i="0">
                <a:solidFill>
                  <a:schemeClr val="bg2"/>
                </a:solidFill>
                <a:latin typeface="+mn-lt"/>
                <a:cs typeface="Museo Slab 300"/>
              </a:defRPr>
            </a:lvl4pPr>
            <a:lvl5pPr>
              <a:buClr>
                <a:schemeClr val="bg2"/>
              </a:buClr>
              <a:buSzPct val="125000"/>
              <a:buFont typeface="Wingdings" pitchFamily="2" charset="2"/>
              <a:buChar char="§"/>
              <a:defRPr sz="900" b="0" i="0">
                <a:solidFill>
                  <a:schemeClr val="bg2"/>
                </a:solidFill>
                <a:latin typeface="+mn-lt"/>
                <a:cs typeface="Museo Slab 3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8"/>
          <p:cNvSpPr>
            <a:spLocks noGrp="1"/>
          </p:cNvSpPr>
          <p:nvPr>
            <p:ph type="body" sz="quarter" idx="10" hasCustomPrompt="1"/>
          </p:nvPr>
        </p:nvSpPr>
        <p:spPr>
          <a:xfrm>
            <a:off x="709491" y="1524000"/>
            <a:ext cx="7722330" cy="609600"/>
          </a:xfrm>
        </p:spPr>
        <p:txBody>
          <a:bodyPr>
            <a:noAutofit/>
          </a:bodyPr>
          <a:lstStyle>
            <a:lvl1pPr>
              <a:buNone/>
              <a:defRPr sz="2100" b="0" baseline="0">
                <a:solidFill>
                  <a:schemeClr val="bg2"/>
                </a:solidFill>
                <a:latin typeface="+mn-lt"/>
              </a:defRPr>
            </a:lvl1pPr>
          </a:lstStyle>
          <a:p>
            <a:pPr lvl="0"/>
            <a:r>
              <a:rPr lang="en-US" dirty="0"/>
              <a:t>Subtitle or highlight sentence</a:t>
            </a:r>
          </a:p>
        </p:txBody>
      </p:sp>
      <p:sp>
        <p:nvSpPr>
          <p:cNvPr id="5" name="Slide Number Placeholder 5"/>
          <p:cNvSpPr>
            <a:spLocks noGrp="1"/>
          </p:cNvSpPr>
          <p:nvPr>
            <p:ph type="sldNum" sz="quarter" idx="4"/>
          </p:nvPr>
        </p:nvSpPr>
        <p:spPr>
          <a:xfrm>
            <a:off x="6833541" y="6336375"/>
            <a:ext cx="2133600" cy="365125"/>
          </a:xfrm>
          <a:prstGeom prst="rect">
            <a:avLst/>
          </a:prstGeom>
        </p:spPr>
        <p:txBody>
          <a:bodyPr vert="horz" lIns="91440" tIns="45720" rIns="91440" bIns="45720" rtlCol="0" anchor="ctr"/>
          <a:lstStyle>
            <a:lvl1pPr algn="r">
              <a:defRPr sz="750" b="0" i="0">
                <a:solidFill>
                  <a:schemeClr val="bg2"/>
                </a:solidFill>
                <a:latin typeface="+mn-lt"/>
                <a:cs typeface="Museo Sans 300"/>
              </a:defRPr>
            </a:lvl1pPr>
          </a:lstStyle>
          <a:p>
            <a:fld id="{F32F67E5-730B-4B3A-9A58-41E5E3F0691E}" type="slidenum">
              <a:rPr lang="en-US" smtClean="0"/>
              <a:pPr/>
              <a:t>‹#›</a:t>
            </a:fld>
            <a:endParaRPr lang="en-US" dirty="0"/>
          </a:p>
        </p:txBody>
      </p:sp>
      <p:cxnSp>
        <p:nvCxnSpPr>
          <p:cNvPr id="8" name="Straight Connector 7">
            <a:extLst>
              <a:ext uri="{FF2B5EF4-FFF2-40B4-BE49-F238E27FC236}">
                <a16:creationId xmlns:a16="http://schemas.microsoft.com/office/drawing/2014/main" id="{0A2A8953-DA18-4DDE-8783-2DF66341789C}"/>
              </a:ext>
            </a:extLst>
          </p:cNvPr>
          <p:cNvCxnSpPr>
            <a:cxnSpLocks/>
          </p:cNvCxnSpPr>
          <p:nvPr userDrawn="1"/>
        </p:nvCxnSpPr>
        <p:spPr>
          <a:xfrm flipV="1">
            <a:off x="694584" y="1165749"/>
            <a:ext cx="7737238" cy="1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B89F986A-D4FC-4DED-A0FB-3AE6C65AF001}"/>
              </a:ext>
            </a:extLst>
          </p:cNvPr>
          <p:cNvSpPr>
            <a:spLocks noGrp="1"/>
          </p:cNvSpPr>
          <p:nvPr>
            <p:ph type="title"/>
          </p:nvPr>
        </p:nvSpPr>
        <p:spPr>
          <a:xfrm>
            <a:off x="712179" y="274639"/>
            <a:ext cx="7719642" cy="891111"/>
          </a:xfrm>
        </p:spPr>
        <p:txBody>
          <a:bodyPr lIns="0" bIns="0" anchor="b">
            <a:normAutofit/>
          </a:bodyPr>
          <a:lstStyle>
            <a:lvl1pPr algn="l">
              <a:buFont typeface="Arial" pitchFamily="34" charset="0"/>
              <a:buNone/>
              <a:defRPr sz="3000" b="0" i="0">
                <a:solidFill>
                  <a:schemeClr val="bg1"/>
                </a:solidFill>
                <a:latin typeface="+mj-lt"/>
                <a:cs typeface="Museo Slab 300" panose="02000000000000000000" pitchFamily="50" charset="0"/>
              </a:defRPr>
            </a:lvl1pPr>
          </a:lstStyle>
          <a:p>
            <a:r>
              <a:rPr lang="es-ES"/>
              <a:t>Haga clic para modificar el estilo de título del patrón</a:t>
            </a:r>
            <a:endParaRPr lang="en-US" dirty="0"/>
          </a:p>
        </p:txBody>
      </p:sp>
      <p:pic>
        <p:nvPicPr>
          <p:cNvPr id="12" name="Graphic 11">
            <a:extLst>
              <a:ext uri="{FF2B5EF4-FFF2-40B4-BE49-F238E27FC236}">
                <a16:creationId xmlns:a16="http://schemas.microsoft.com/office/drawing/2014/main" id="{C3D056A9-8A08-4B9C-914C-7D0448F9310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890" y="5944189"/>
            <a:ext cx="407222" cy="542963"/>
          </a:xfrm>
          <a:prstGeom prst="rect">
            <a:avLst/>
          </a:prstGeom>
        </p:spPr>
      </p:pic>
    </p:spTree>
    <p:extLst>
      <p:ext uri="{BB962C8B-B14F-4D97-AF65-F5344CB8AC3E}">
        <p14:creationId xmlns:p14="http://schemas.microsoft.com/office/powerpoint/2010/main" val="1479272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A6C27BB-E1C9-42BD-9912-1B6B4B230C41}" type="datetimeFigureOut">
              <a:rPr lang="en-US" smtClean="0"/>
              <a:t>11/29/2019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6D91A-3EC6-41E3-BD94-111F9AEAEBA7}" type="slidenum">
              <a:rPr lang="en-US" smtClean="0"/>
              <a:t>‹#›</a:t>
            </a:fld>
            <a:endParaRPr lang="en-US"/>
          </a:p>
        </p:txBody>
      </p:sp>
    </p:spTree>
    <p:extLst>
      <p:ext uri="{BB962C8B-B14F-4D97-AF65-F5344CB8AC3E}">
        <p14:creationId xmlns:p14="http://schemas.microsoft.com/office/powerpoint/2010/main" val="26465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3.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6C27BB-E1C9-42BD-9912-1B6B4B230C41}" type="datetimeFigureOut">
              <a:rPr lang="en-US" smtClean="0"/>
              <a:t>11/29/2019</a:t>
            </a:fld>
            <a:endParaRPr lang="en-US"/>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6D91A-3EC6-41E3-BD94-111F9AEAEBA7}" type="slidenum">
              <a:rPr lang="en-US" smtClean="0"/>
              <a:t>‹#›</a:t>
            </a:fld>
            <a:endParaRPr lang="en-US"/>
          </a:p>
        </p:txBody>
      </p:sp>
    </p:spTree>
    <p:extLst>
      <p:ext uri="{BB962C8B-B14F-4D97-AF65-F5344CB8AC3E}">
        <p14:creationId xmlns:p14="http://schemas.microsoft.com/office/powerpoint/2010/main" val="3316210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6104" y="1052311"/>
            <a:ext cx="7772400" cy="461665"/>
          </a:xfrm>
          <a:prstGeom prst="rect">
            <a:avLst/>
          </a:prstGeom>
        </p:spPr>
        <p:txBody>
          <a:bodyPr vert="horz"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685800" y="1715549"/>
            <a:ext cx="7772400" cy="4233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152400" y="6464756"/>
            <a:ext cx="2133600" cy="184666"/>
          </a:xfrm>
          <a:prstGeom prst="rect">
            <a:avLst/>
          </a:prstGeom>
        </p:spPr>
        <p:txBody>
          <a:bodyPr vert="horz" lIns="91440" tIns="45720" rIns="91440" bIns="45720" rtlCol="0" anchor="ctr">
            <a:spAutoFit/>
          </a:bodyPr>
          <a:lstStyle>
            <a:lvl1pPr algn="l">
              <a:defRPr sz="600" b="0" i="0">
                <a:solidFill>
                  <a:srgbClr val="6C6463"/>
                </a:solidFill>
                <a:latin typeface="Gill Sans MT"/>
                <a:cs typeface="Gill Sans MT"/>
              </a:defRPr>
            </a:lvl1pPr>
          </a:lstStyle>
          <a:p>
            <a:pPr defTabSz="457200"/>
            <a:fld id="{7C017F59-29DA-6F48-B92A-5AD511CC2D63}" type="datetime1">
              <a:rPr lang="en-US" smtClean="0"/>
              <a:pPr defTabSz="457200"/>
              <a:t>11/29/2019</a:t>
            </a:fld>
            <a:endParaRPr lang="en-US"/>
          </a:p>
        </p:txBody>
      </p:sp>
      <p:sp>
        <p:nvSpPr>
          <p:cNvPr id="5" name="Footer Placeholder 4"/>
          <p:cNvSpPr>
            <a:spLocks noGrp="1"/>
          </p:cNvSpPr>
          <p:nvPr>
            <p:ph type="ftr" sz="quarter" idx="3"/>
          </p:nvPr>
        </p:nvSpPr>
        <p:spPr>
          <a:xfrm>
            <a:off x="3124200" y="6464756"/>
            <a:ext cx="2895600" cy="184666"/>
          </a:xfrm>
          <a:prstGeom prst="rect">
            <a:avLst/>
          </a:prstGeom>
        </p:spPr>
        <p:txBody>
          <a:bodyPr vert="horz" lIns="91440" tIns="45720" rIns="91440" bIns="45720" rtlCol="0" anchor="ctr">
            <a:spAutoFit/>
          </a:bodyPr>
          <a:lstStyle>
            <a:lvl1pPr algn="ctr">
              <a:defRPr sz="600" b="0" i="0">
                <a:solidFill>
                  <a:srgbClr val="6C6463"/>
                </a:solidFill>
                <a:latin typeface="Gill Sans MT"/>
                <a:cs typeface="Gill Sans MT"/>
              </a:defRPr>
            </a:lvl1pPr>
          </a:lstStyle>
          <a:p>
            <a:pPr defTabSz="457200"/>
            <a:r>
              <a:rPr lang="en-US"/>
              <a:t>FOOTER GOES HERE</a:t>
            </a:r>
          </a:p>
        </p:txBody>
      </p:sp>
      <p:sp>
        <p:nvSpPr>
          <p:cNvPr id="6" name="Slide Number Placeholder 5"/>
          <p:cNvSpPr>
            <a:spLocks noGrp="1"/>
          </p:cNvSpPr>
          <p:nvPr>
            <p:ph type="sldNum" sz="quarter" idx="4"/>
          </p:nvPr>
        </p:nvSpPr>
        <p:spPr>
          <a:xfrm>
            <a:off x="6858000" y="6464756"/>
            <a:ext cx="2133600" cy="184666"/>
          </a:xfrm>
          <a:prstGeom prst="rect">
            <a:avLst/>
          </a:prstGeom>
        </p:spPr>
        <p:txBody>
          <a:bodyPr vert="horz" lIns="91440" tIns="45720" rIns="91440" bIns="45720" rtlCol="0" anchor="ctr">
            <a:spAutoFit/>
          </a:bodyPr>
          <a:lstStyle>
            <a:lvl1pPr algn="r">
              <a:defRPr sz="600" b="0" i="0">
                <a:solidFill>
                  <a:srgbClr val="6C6463"/>
                </a:solidFill>
                <a:latin typeface="Gill Sans MT"/>
                <a:cs typeface="Gill Sans MT"/>
              </a:defRPr>
            </a:lvl1pPr>
          </a:lstStyle>
          <a:p>
            <a:pPr defTabSz="457200"/>
            <a:fld id="{42782948-4DBE-204D-AB9E-B65E067054AE}" type="slidenum">
              <a:rPr lang="en-US" smtClean="0"/>
              <a:pPr defTabSz="457200"/>
              <a:t>‹#›</a:t>
            </a:fld>
            <a:endParaRPr lang="en-US"/>
          </a:p>
        </p:txBody>
      </p:sp>
      <p:sp>
        <p:nvSpPr>
          <p:cNvPr id="14" name="Frame 13"/>
          <p:cNvSpPr/>
          <p:nvPr/>
        </p:nvSpPr>
        <p:spPr>
          <a:xfrm>
            <a:off x="0" y="0"/>
            <a:ext cx="9144000" cy="6864096"/>
          </a:xfrm>
          <a:prstGeom prst="frame">
            <a:avLst>
              <a:gd name="adj1" fmla="val 2963"/>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cs typeface="Gill Sans MT"/>
            </a:endParaRPr>
          </a:p>
        </p:txBody>
      </p:sp>
    </p:spTree>
    <p:extLst>
      <p:ext uri="{BB962C8B-B14F-4D97-AF65-F5344CB8AC3E}">
        <p14:creationId xmlns:p14="http://schemas.microsoft.com/office/powerpoint/2010/main" val="39689780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30" r:id="rId32"/>
  </p:sldLayoutIdLst>
  <p:hf hdr="0"/>
  <p:txStyles>
    <p:titleStyle>
      <a:lvl1pPr algn="l" defTabSz="457200" rtl="0" eaLnBrk="1" latinLnBrk="0" hangingPunct="1">
        <a:spcBef>
          <a:spcPct val="0"/>
        </a:spcBef>
        <a:buNone/>
        <a:defRPr sz="2400" b="0" i="0" kern="1200">
          <a:solidFill>
            <a:srgbClr val="BA0C2F"/>
          </a:solidFill>
          <a:latin typeface="Gill Sans MT"/>
          <a:ea typeface="+mj-ea"/>
          <a:cs typeface="Gill Sans MT"/>
        </a:defRPr>
      </a:lvl1pPr>
    </p:titleStyle>
    <p:bodyStyle>
      <a:lvl1pPr marL="230188"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1pPr>
      <a:lvl2pPr marL="684213" indent="-230188" algn="l" defTabSz="457200" rtl="0" eaLnBrk="1" latinLnBrk="0" hangingPunct="1">
        <a:spcBef>
          <a:spcPts val="0"/>
        </a:spcBef>
        <a:spcAft>
          <a:spcPts val="800"/>
        </a:spcAft>
        <a:buFont typeface="Arial"/>
        <a:buChar char="–"/>
        <a:defRPr sz="1600" b="0" i="0" kern="1200">
          <a:solidFill>
            <a:srgbClr val="6C6463"/>
          </a:solidFill>
          <a:latin typeface="Gill Sans MT"/>
          <a:ea typeface="+mn-ea"/>
          <a:cs typeface="Gill Sans MT"/>
        </a:defRPr>
      </a:lvl2pPr>
      <a:lvl3pPr marL="914400" indent="-230188" algn="l" defTabSz="457200" rtl="0" eaLnBrk="1" latinLnBrk="0" hangingPunct="1">
        <a:spcBef>
          <a:spcPct val="20000"/>
        </a:spcBef>
        <a:buFont typeface="Arial"/>
        <a:buChar char="•"/>
        <a:defRPr sz="1800" b="0" i="0" kern="1200">
          <a:solidFill>
            <a:srgbClr val="6C6463"/>
          </a:solidFill>
          <a:latin typeface="Gill Sans MT"/>
          <a:ea typeface="+mn-ea"/>
          <a:cs typeface="Gill Sans MT"/>
        </a:defRPr>
      </a:lvl3pPr>
      <a:lvl4pPr marL="1146175" indent="-231775" algn="l" defTabSz="457200" rtl="0" eaLnBrk="1" latinLnBrk="0" hangingPunct="1">
        <a:spcBef>
          <a:spcPct val="20000"/>
        </a:spcBef>
        <a:buFont typeface="Arial"/>
        <a:buChar char="–"/>
        <a:defRPr sz="1600" b="0" i="0" kern="1200">
          <a:solidFill>
            <a:srgbClr val="6C6463"/>
          </a:solidFill>
          <a:latin typeface="Gill Sans MT"/>
          <a:ea typeface="+mn-ea"/>
          <a:cs typeface="Gill Sans MT"/>
        </a:defRPr>
      </a:lvl4pPr>
      <a:lvl5pPr marL="1255713" indent="-230188" algn="l" defTabSz="457200" rtl="0" eaLnBrk="1" latinLnBrk="0" hangingPunct="1">
        <a:spcBef>
          <a:spcPct val="20000"/>
        </a:spcBef>
        <a:buFont typeface="Arial"/>
        <a:buChar char="»"/>
        <a:defRPr sz="1400" b="0" i="0" kern="1200">
          <a:solidFill>
            <a:srgbClr val="6C6463"/>
          </a:solidFill>
          <a:latin typeface="Gill Sans MT"/>
          <a:ea typeface="+mn-ea"/>
          <a:cs typeface="Gill Sans M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s-SV"/>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SV"/>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61BEF0D-F0BB-DE4B-95CE-6DB70DBA9567}" type="datetimeFigureOut">
              <a:rPr lang="en-US" smtClean="0">
                <a:solidFill>
                  <a:prstClr val="black">
                    <a:tint val="75000"/>
                  </a:prstClr>
                </a:solidFill>
              </a:rPr>
              <a:pPr defTabSz="457200"/>
              <a:t>11/29/2019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2772506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SV"/>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E0B5BA9-8520-E347-B083-7131131EFED6}"/>
              </a:ext>
            </a:extLst>
          </p:cNvPr>
          <p:cNvSpPr>
            <a:spLocks noGrp="1"/>
          </p:cNvSpPr>
          <p:nvPr>
            <p:ph type="title"/>
          </p:nvPr>
        </p:nvSpPr>
        <p:spPr>
          <a:xfrm>
            <a:off x="628650" y="365126"/>
            <a:ext cx="665657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ES_tradnl" dirty="0"/>
          </a:p>
        </p:txBody>
      </p:sp>
      <p:sp>
        <p:nvSpPr>
          <p:cNvPr id="3" name="Marcador de texto 2">
            <a:extLst>
              <a:ext uri="{FF2B5EF4-FFF2-40B4-BE49-F238E27FC236}">
                <a16:creationId xmlns:a16="http://schemas.microsoft.com/office/drawing/2014/main" id="{AA1AA9CD-684C-A747-84C1-4FE28F4F1B43}"/>
              </a:ext>
            </a:extLst>
          </p:cNvPr>
          <p:cNvSpPr>
            <a:spLocks noGrp="1"/>
          </p:cNvSpPr>
          <p:nvPr>
            <p:ph type="body" idx="1"/>
          </p:nvPr>
        </p:nvSpPr>
        <p:spPr>
          <a:xfrm>
            <a:off x="628650" y="1825625"/>
            <a:ext cx="6656570" cy="4351338"/>
          </a:xfrm>
          <a:prstGeom prst="rect">
            <a:avLst/>
          </a:prstGeom>
        </p:spPr>
        <p:txBody>
          <a:bodyPr vert="horz" lIns="91440" tIns="45720" rIns="91440" bIns="45720" rtlCol="0">
            <a:normAutofit/>
          </a:bodyPr>
          <a:lstStyle/>
          <a:p>
            <a:r>
              <a:rPr lang="es-ES" dirty="0"/>
              <a:t>Editar los estilos de texto del patrón
Segundo nivel
Tercer nivel
Cuarto nivel
Quinto nivel</a:t>
            </a:r>
            <a:endParaRPr lang="es-ES_tradnl" dirty="0"/>
          </a:p>
        </p:txBody>
      </p:sp>
    </p:spTree>
    <p:extLst>
      <p:ext uri="{BB962C8B-B14F-4D97-AF65-F5344CB8AC3E}">
        <p14:creationId xmlns:p14="http://schemas.microsoft.com/office/powerpoint/2010/main" val="325012215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685800" rtl="0" eaLnBrk="1" latinLnBrk="0" hangingPunct="1">
        <a:lnSpc>
          <a:spcPct val="90000"/>
        </a:lnSpc>
        <a:spcBef>
          <a:spcPct val="0"/>
        </a:spcBef>
        <a:buNone/>
        <a:defRPr sz="2550" kern="1200">
          <a:solidFill>
            <a:srgbClr val="F3903C"/>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SV"/>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PA"/>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A"/>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E5DD95-A646-49A4-B235-26B132652C85}" type="datetimeFigureOut">
              <a:rPr lang="es-PA" smtClean="0"/>
              <a:t>11/29/2019</a:t>
            </a:fld>
            <a:endParaRPr lang="es-PA"/>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A"/>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FF7024-D8B8-4A51-8B93-8C43B1C029A8}" type="slidenum">
              <a:rPr lang="es-PA" smtClean="0"/>
              <a:t>‹#›</a:t>
            </a:fld>
            <a:endParaRPr lang="es-PA"/>
          </a:p>
        </p:txBody>
      </p:sp>
    </p:spTree>
    <p:extLst>
      <p:ext uri="{BB962C8B-B14F-4D97-AF65-F5344CB8AC3E}">
        <p14:creationId xmlns:p14="http://schemas.microsoft.com/office/powerpoint/2010/main" val="52039728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P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6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152400"/>
            <a:ext cx="8839200" cy="1371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2"/>
          </p:nvPr>
        </p:nvSpPr>
        <p:spPr/>
        <p:txBody>
          <a:bodyPr/>
          <a:lstStyle/>
          <a:p>
            <a:fld id="{479B594D-EE2C-E248-B7F0-F679C2E525DC}" type="datetime1">
              <a:rPr lang="en-US" smtClean="0"/>
              <a:pPr/>
              <a:t>11/29/2019</a:t>
            </a:fld>
            <a:r>
              <a:rPr lang="en-US"/>
              <a:t>`1</a:t>
            </a:r>
            <a:endParaRPr lang="en-US" dirty="0"/>
          </a:p>
        </p:txBody>
      </p:sp>
      <p:sp>
        <p:nvSpPr>
          <p:cNvPr id="4" name="Slide Number Placeholder 3"/>
          <p:cNvSpPr>
            <a:spLocks noGrp="1"/>
          </p:cNvSpPr>
          <p:nvPr>
            <p:ph type="sldNum" sz="quarter" idx="4"/>
          </p:nvPr>
        </p:nvSpPr>
        <p:spPr/>
        <p:txBody>
          <a:bodyPr/>
          <a:lstStyle/>
          <a:p>
            <a:fld id="{42782948-4DBE-204D-AB9E-B65E067054AE}" type="slidenum">
              <a:rPr lang="en-US" smtClean="0"/>
              <a:pPr/>
              <a:t>1</a:t>
            </a:fld>
            <a:endParaRPr lang="en-US"/>
          </a:p>
        </p:txBody>
      </p:sp>
      <p:sp>
        <p:nvSpPr>
          <p:cNvPr id="12" name="Title 11"/>
          <p:cNvSpPr>
            <a:spLocks noGrp="1"/>
          </p:cNvSpPr>
          <p:nvPr>
            <p:ph type="ctrTitle"/>
          </p:nvPr>
        </p:nvSpPr>
        <p:spPr>
          <a:xfrm>
            <a:off x="685800" y="2118715"/>
            <a:ext cx="7696200" cy="1600200"/>
          </a:xfrm>
        </p:spPr>
        <p:txBody>
          <a:bodyPr>
            <a:normAutofit fontScale="90000"/>
          </a:bodyPr>
          <a:lstStyle/>
          <a:p>
            <a:pPr algn="ctr"/>
            <a:r>
              <a:rPr lang="es-MX" altLang="es-CR" sz="4000" b="1" dirty="0">
                <a:latin typeface="Calibri" pitchFamily="34" charset="0"/>
              </a:rPr>
              <a:t>El Control sostenible de la epidemia del VIH</a:t>
            </a:r>
            <a:br>
              <a:rPr lang="es-MX" altLang="es-CR" sz="4000" b="1" dirty="0">
                <a:latin typeface="Calibri" pitchFamily="34" charset="0"/>
              </a:rPr>
            </a:br>
            <a:r>
              <a:rPr lang="es-ES" altLang="es-CR" sz="4000" dirty="0">
                <a:latin typeface="Calibri" pitchFamily="34" charset="0"/>
              </a:rPr>
              <a:t>¿</a:t>
            </a:r>
            <a:r>
              <a:rPr lang="es-MX" altLang="es-CR" sz="4000" b="1" dirty="0">
                <a:latin typeface="Calibri" pitchFamily="34" charset="0"/>
              </a:rPr>
              <a:t>D</a:t>
            </a:r>
            <a:r>
              <a:rPr lang="en-US" altLang="es-CR" sz="4000" b="1" dirty="0">
                <a:latin typeface="Calibri" pitchFamily="34" charset="0"/>
              </a:rPr>
              <a:t>ó</a:t>
            </a:r>
            <a:r>
              <a:rPr lang="es-MX" altLang="es-CR" sz="4000" b="1" dirty="0" err="1">
                <a:latin typeface="Calibri" pitchFamily="34" charset="0"/>
              </a:rPr>
              <a:t>nde</a:t>
            </a:r>
            <a:r>
              <a:rPr lang="es-MX" altLang="es-CR" sz="4000" b="1" dirty="0">
                <a:latin typeface="Calibri" pitchFamily="34" charset="0"/>
              </a:rPr>
              <a:t> estamos? </a:t>
            </a:r>
            <a:endParaRPr lang="es-MX" b="1" dirty="0"/>
          </a:p>
        </p:txBody>
      </p:sp>
      <p:sp>
        <p:nvSpPr>
          <p:cNvPr id="13" name="Subtitle 12"/>
          <p:cNvSpPr>
            <a:spLocks noGrp="1"/>
          </p:cNvSpPr>
          <p:nvPr>
            <p:ph type="subTitle" idx="1"/>
          </p:nvPr>
        </p:nvSpPr>
        <p:spPr>
          <a:xfrm>
            <a:off x="685800" y="5029200"/>
            <a:ext cx="6934200" cy="1600200"/>
          </a:xfrm>
        </p:spPr>
        <p:txBody>
          <a:bodyPr/>
          <a:lstStyle/>
          <a:p>
            <a:pPr algn="ctr"/>
            <a:r>
              <a:rPr lang="es-GT" altLang="es-CR" sz="1800" dirty="0">
                <a:latin typeface="Calibri" pitchFamily="34" charset="0"/>
              </a:rPr>
              <a:t>Dra. Lucrecia Castillo</a:t>
            </a:r>
            <a:br>
              <a:rPr lang="es-GT" altLang="es-CR" sz="1800" dirty="0">
                <a:latin typeface="Calibri" pitchFamily="34" charset="0"/>
              </a:rPr>
            </a:br>
            <a:r>
              <a:rPr lang="es-GT" altLang="es-CR" dirty="0">
                <a:latin typeface="Calibri" pitchFamily="34" charset="0"/>
              </a:rPr>
              <a:t>Presentación preparada para el Foro de Información Estratégica</a:t>
            </a:r>
            <a:br>
              <a:rPr lang="es-GT" altLang="es-CR" dirty="0">
                <a:latin typeface="Calibri" pitchFamily="34" charset="0"/>
              </a:rPr>
            </a:br>
            <a:r>
              <a:rPr lang="es-GT" altLang="es-CR" dirty="0">
                <a:latin typeface="Calibri" pitchFamily="34" charset="0"/>
              </a:rPr>
              <a:t>El Salvador, Diciembre 2019</a:t>
            </a:r>
            <a:br>
              <a:rPr lang="es-GT" altLang="es-CR" sz="2000" dirty="0">
                <a:latin typeface="Calibri" pitchFamily="34" charset="0"/>
              </a:rPr>
            </a:br>
            <a:endParaRPr lang="en-US" dirty="0"/>
          </a:p>
        </p:txBody>
      </p:sp>
      <p:pic>
        <p:nvPicPr>
          <p:cNvPr id="11" name="Picture 10">
            <a:extLst>
              <a:ext uri="{FF2B5EF4-FFF2-40B4-BE49-F238E27FC236}">
                <a16:creationId xmlns:a16="http://schemas.microsoft.com/office/drawing/2014/main" id="{4A063292-C3CF-411C-A7AB-BB74222A42DE}"/>
              </a:ext>
            </a:extLst>
          </p:cNvPr>
          <p:cNvPicPr>
            <a:picLocks noChangeAspect="1"/>
          </p:cNvPicPr>
          <p:nvPr/>
        </p:nvPicPr>
        <p:blipFill>
          <a:blip r:embed="rId3"/>
          <a:stretch>
            <a:fillRect/>
          </a:stretch>
        </p:blipFill>
        <p:spPr>
          <a:xfrm>
            <a:off x="2811974" y="417539"/>
            <a:ext cx="6169687" cy="841321"/>
          </a:xfrm>
          <a:prstGeom prst="rect">
            <a:avLst/>
          </a:prstGeom>
        </p:spPr>
      </p:pic>
      <p:pic>
        <p:nvPicPr>
          <p:cNvPr id="14" name="Picture 13">
            <a:extLst>
              <a:ext uri="{FF2B5EF4-FFF2-40B4-BE49-F238E27FC236}">
                <a16:creationId xmlns:a16="http://schemas.microsoft.com/office/drawing/2014/main" id="{3CB7B1DE-9230-49F8-9C51-C1F055887B47}"/>
              </a:ext>
            </a:extLst>
          </p:cNvPr>
          <p:cNvPicPr>
            <a:picLocks noChangeAspect="1"/>
          </p:cNvPicPr>
          <p:nvPr/>
        </p:nvPicPr>
        <p:blipFill>
          <a:blip r:embed="rId4"/>
          <a:stretch>
            <a:fillRect/>
          </a:stretch>
        </p:blipFill>
        <p:spPr>
          <a:xfrm>
            <a:off x="432669" y="228600"/>
            <a:ext cx="1700931" cy="1295400"/>
          </a:xfrm>
          <a:prstGeom prst="rect">
            <a:avLst/>
          </a:prstGeom>
        </p:spPr>
      </p:pic>
    </p:spTree>
    <p:extLst>
      <p:ext uri="{BB962C8B-B14F-4D97-AF65-F5344CB8AC3E}">
        <p14:creationId xmlns:p14="http://schemas.microsoft.com/office/powerpoint/2010/main" val="13780258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895" y="1471022"/>
            <a:ext cx="8496944" cy="4525963"/>
          </a:xfrm>
        </p:spPr>
        <p:txBody>
          <a:bodyPr>
            <a:noAutofit/>
          </a:bodyPr>
          <a:lstStyle/>
          <a:p>
            <a:pPr>
              <a:spcAft>
                <a:spcPts val="600"/>
              </a:spcAft>
            </a:pPr>
            <a:endParaRPr lang="es-PA" sz="2800" dirty="0"/>
          </a:p>
          <a:p>
            <a:pPr marL="0" indent="0">
              <a:spcAft>
                <a:spcPts val="600"/>
              </a:spcAft>
              <a:buNone/>
            </a:pPr>
            <a:r>
              <a:rPr lang="en-US" sz="2800" dirty="0"/>
              <a:t> </a:t>
            </a:r>
            <a:endParaRPr lang="es-PA" sz="2800" dirty="0"/>
          </a:p>
        </p:txBody>
      </p:sp>
      <p:sp>
        <p:nvSpPr>
          <p:cNvPr id="8" name="Forma libre: forma 7">
            <a:extLst>
              <a:ext uri="{FF2B5EF4-FFF2-40B4-BE49-F238E27FC236}">
                <a16:creationId xmlns:a16="http://schemas.microsoft.com/office/drawing/2014/main" id="{DC61C2D2-0352-413C-891E-E4D9064DF17B}"/>
              </a:ext>
            </a:extLst>
          </p:cNvPr>
          <p:cNvSpPr/>
          <p:nvPr/>
        </p:nvSpPr>
        <p:spPr>
          <a:xfrm>
            <a:off x="5428113" y="5360214"/>
            <a:ext cx="2801488" cy="1312591"/>
          </a:xfrm>
          <a:custGeom>
            <a:avLst/>
            <a:gdLst>
              <a:gd name="connsiteX0" fmla="*/ 0 w 2625183"/>
              <a:gd name="connsiteY0" fmla="*/ 131259 h 1312591"/>
              <a:gd name="connsiteX1" fmla="*/ 131259 w 2625183"/>
              <a:gd name="connsiteY1" fmla="*/ 0 h 1312591"/>
              <a:gd name="connsiteX2" fmla="*/ 2493924 w 2625183"/>
              <a:gd name="connsiteY2" fmla="*/ 0 h 1312591"/>
              <a:gd name="connsiteX3" fmla="*/ 2625183 w 2625183"/>
              <a:gd name="connsiteY3" fmla="*/ 131259 h 1312591"/>
              <a:gd name="connsiteX4" fmla="*/ 2625183 w 2625183"/>
              <a:gd name="connsiteY4" fmla="*/ 1181332 h 1312591"/>
              <a:gd name="connsiteX5" fmla="*/ 2493924 w 2625183"/>
              <a:gd name="connsiteY5" fmla="*/ 1312591 h 1312591"/>
              <a:gd name="connsiteX6" fmla="*/ 131259 w 2625183"/>
              <a:gd name="connsiteY6" fmla="*/ 1312591 h 1312591"/>
              <a:gd name="connsiteX7" fmla="*/ 0 w 2625183"/>
              <a:gd name="connsiteY7" fmla="*/ 1181332 h 1312591"/>
              <a:gd name="connsiteX8" fmla="*/ 0 w 2625183"/>
              <a:gd name="connsiteY8" fmla="*/ 131259 h 13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183" h="1312591">
                <a:moveTo>
                  <a:pt x="0" y="131259"/>
                </a:moveTo>
                <a:cubicBezTo>
                  <a:pt x="0" y="58767"/>
                  <a:pt x="58767" y="0"/>
                  <a:pt x="131259" y="0"/>
                </a:cubicBezTo>
                <a:lnTo>
                  <a:pt x="2493924" y="0"/>
                </a:lnTo>
                <a:cubicBezTo>
                  <a:pt x="2566416" y="0"/>
                  <a:pt x="2625183" y="58767"/>
                  <a:pt x="2625183" y="131259"/>
                </a:cubicBezTo>
                <a:lnTo>
                  <a:pt x="2625183" y="1181332"/>
                </a:lnTo>
                <a:cubicBezTo>
                  <a:pt x="2625183" y="1253824"/>
                  <a:pt x="2566416" y="1312591"/>
                  <a:pt x="2493924" y="1312591"/>
                </a:cubicBezTo>
                <a:lnTo>
                  <a:pt x="131259" y="1312591"/>
                </a:lnTo>
                <a:cubicBezTo>
                  <a:pt x="58767" y="1312591"/>
                  <a:pt x="0" y="1253824"/>
                  <a:pt x="0" y="1181332"/>
                </a:cubicBezTo>
                <a:lnTo>
                  <a:pt x="0" y="1312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64" tIns="160364" rIns="160364" bIns="160364" numCol="1" spcCol="1270" anchor="ctr" anchorCtr="0">
            <a:noAutofit/>
          </a:bodyPr>
          <a:lstStyle/>
          <a:p>
            <a:pPr marL="0" lvl="0" indent="0" algn="ctr" defTabSz="1422400">
              <a:lnSpc>
                <a:spcPct val="90000"/>
              </a:lnSpc>
              <a:spcBef>
                <a:spcPct val="0"/>
              </a:spcBef>
              <a:spcAft>
                <a:spcPct val="35000"/>
              </a:spcAft>
              <a:buNone/>
            </a:pPr>
            <a:r>
              <a:rPr lang="es-GT" sz="3200" kern="1200" dirty="0"/>
              <a:t>Política/Social </a:t>
            </a:r>
          </a:p>
        </p:txBody>
      </p:sp>
      <p:sp>
        <p:nvSpPr>
          <p:cNvPr id="6" name="Título 1">
            <a:extLst>
              <a:ext uri="{FF2B5EF4-FFF2-40B4-BE49-F238E27FC236}">
                <a16:creationId xmlns:a16="http://schemas.microsoft.com/office/drawing/2014/main" id="{78324F88-12C9-40E9-9972-6351B2360CCB}"/>
              </a:ext>
            </a:extLst>
          </p:cNvPr>
          <p:cNvSpPr txBox="1">
            <a:spLocks/>
          </p:cNvSpPr>
          <p:nvPr/>
        </p:nvSpPr>
        <p:spPr>
          <a:xfrm>
            <a:off x="-25895" y="-27384"/>
            <a:ext cx="9144000" cy="1149637"/>
          </a:xfrm>
          <a:prstGeom prst="rect">
            <a:avLst/>
          </a:prstGeom>
          <a:solidFill>
            <a:srgbClr val="00206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GT" sz="2800" b="1" i="0" u="none" strike="noStrike" kern="1200" cap="none" spc="0" normalizeH="0" baseline="0" noProof="0" dirty="0">
                <a:ln>
                  <a:noFill/>
                </a:ln>
                <a:solidFill>
                  <a:schemeClr val="bg1"/>
                </a:solidFill>
                <a:effectLst/>
                <a:uLnTx/>
                <a:uFillTx/>
                <a:latin typeface="Calibri"/>
                <a:ea typeface="+mj-ea"/>
                <a:cs typeface="+mj-cs"/>
              </a:rPr>
              <a:t>Triángulo de la sostenibilidad para el contención de la epidemia de VIH</a:t>
            </a:r>
          </a:p>
        </p:txBody>
      </p:sp>
      <p:sp>
        <p:nvSpPr>
          <p:cNvPr id="34" name="Elipse 33">
            <a:extLst>
              <a:ext uri="{FF2B5EF4-FFF2-40B4-BE49-F238E27FC236}">
                <a16:creationId xmlns:a16="http://schemas.microsoft.com/office/drawing/2014/main" id="{902738C5-DF33-4F3D-9D9E-97732CD9DDE3}"/>
              </a:ext>
            </a:extLst>
          </p:cNvPr>
          <p:cNvSpPr/>
          <p:nvPr/>
        </p:nvSpPr>
        <p:spPr>
          <a:xfrm>
            <a:off x="-5527985" y="849961"/>
            <a:ext cx="2726703"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2" name="Elipse 31">
            <a:extLst>
              <a:ext uri="{FF2B5EF4-FFF2-40B4-BE49-F238E27FC236}">
                <a16:creationId xmlns:a16="http://schemas.microsoft.com/office/drawing/2014/main" id="{D5076A4E-53CF-4309-BA32-144C90680408}"/>
              </a:ext>
            </a:extLst>
          </p:cNvPr>
          <p:cNvSpPr/>
          <p:nvPr/>
        </p:nvSpPr>
        <p:spPr>
          <a:xfrm>
            <a:off x="-3740373" y="1570038"/>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3" name="Elipse 6">
            <a:extLst>
              <a:ext uri="{FF2B5EF4-FFF2-40B4-BE49-F238E27FC236}">
                <a16:creationId xmlns:a16="http://schemas.microsoft.com/office/drawing/2014/main" id="{9C569080-7472-40D5-A5C8-0E0573AD804E}"/>
              </a:ext>
            </a:extLst>
          </p:cNvPr>
          <p:cNvSpPr txBox="1"/>
          <p:nvPr/>
        </p:nvSpPr>
        <p:spPr>
          <a:xfrm>
            <a:off x="939656" y="1905000"/>
            <a:ext cx="5689744" cy="4724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defTabSz="711200">
              <a:lnSpc>
                <a:spcPct val="150000"/>
              </a:lnSpc>
              <a:spcBef>
                <a:spcPct val="0"/>
              </a:spcBef>
            </a:pPr>
            <a:r>
              <a:rPr lang="es-GT" sz="2400" b="1" dirty="0">
                <a:solidFill>
                  <a:srgbClr val="002060"/>
                </a:solidFill>
              </a:rPr>
              <a:t>Políticas Públicas </a:t>
            </a:r>
          </a:p>
          <a:p>
            <a:pPr marL="0" lvl="0" indent="0" defTabSz="711200">
              <a:lnSpc>
                <a:spcPct val="150000"/>
              </a:lnSpc>
              <a:spcBef>
                <a:spcPct val="0"/>
              </a:spcBef>
              <a:buNone/>
            </a:pPr>
            <a:r>
              <a:rPr lang="es-GT" sz="2400" b="1" kern="1200" dirty="0">
                <a:solidFill>
                  <a:srgbClr val="002060"/>
                </a:solidFill>
              </a:rPr>
              <a:t>Presupuesto</a:t>
            </a:r>
          </a:p>
          <a:p>
            <a:pPr marL="0" lvl="0" indent="0" defTabSz="711200">
              <a:lnSpc>
                <a:spcPct val="150000"/>
              </a:lnSpc>
              <a:spcBef>
                <a:spcPct val="0"/>
              </a:spcBef>
              <a:buNone/>
            </a:pPr>
            <a:r>
              <a:rPr lang="es-GT" sz="2400" b="1" kern="1200" dirty="0">
                <a:solidFill>
                  <a:srgbClr val="002060"/>
                </a:solidFill>
              </a:rPr>
              <a:t>Costo-efectividad</a:t>
            </a:r>
          </a:p>
          <a:p>
            <a:pPr marL="0" lvl="0" indent="0" defTabSz="711200">
              <a:lnSpc>
                <a:spcPct val="150000"/>
              </a:lnSpc>
              <a:spcBef>
                <a:spcPct val="0"/>
              </a:spcBef>
              <a:buNone/>
            </a:pPr>
            <a:r>
              <a:rPr lang="es-GT" sz="2400" b="1" dirty="0">
                <a:solidFill>
                  <a:srgbClr val="002060"/>
                </a:solidFill>
              </a:rPr>
              <a:t>Guías OMS 2015-2019</a:t>
            </a:r>
          </a:p>
          <a:p>
            <a:pPr marL="0" lvl="0" indent="0" defTabSz="711200">
              <a:lnSpc>
                <a:spcPct val="150000"/>
              </a:lnSpc>
              <a:spcBef>
                <a:spcPct val="0"/>
              </a:spcBef>
              <a:buNone/>
            </a:pPr>
            <a:r>
              <a:rPr lang="es-GT" sz="2400" b="1" dirty="0">
                <a:solidFill>
                  <a:srgbClr val="002060"/>
                </a:solidFill>
              </a:rPr>
              <a:t>Liderazgos </a:t>
            </a:r>
          </a:p>
          <a:p>
            <a:pPr marL="0" lvl="0" indent="0" defTabSz="711200">
              <a:lnSpc>
                <a:spcPct val="150000"/>
              </a:lnSpc>
              <a:spcBef>
                <a:spcPct val="0"/>
              </a:spcBef>
              <a:buNone/>
            </a:pPr>
            <a:r>
              <a:rPr lang="es-GT" sz="2400" b="1" dirty="0">
                <a:solidFill>
                  <a:srgbClr val="002060"/>
                </a:solidFill>
              </a:rPr>
              <a:t>Apropiación </a:t>
            </a:r>
          </a:p>
          <a:p>
            <a:pPr marL="0" lvl="0" indent="0" defTabSz="711200">
              <a:lnSpc>
                <a:spcPct val="150000"/>
              </a:lnSpc>
              <a:spcBef>
                <a:spcPct val="0"/>
              </a:spcBef>
              <a:buNone/>
            </a:pPr>
            <a:r>
              <a:rPr lang="es-GT" sz="2400" b="1" dirty="0">
                <a:solidFill>
                  <a:srgbClr val="002060"/>
                </a:solidFill>
              </a:rPr>
              <a:t>Participación social</a:t>
            </a:r>
          </a:p>
        </p:txBody>
      </p:sp>
      <p:sp>
        <p:nvSpPr>
          <p:cNvPr id="30" name="Elipse 29">
            <a:extLst>
              <a:ext uri="{FF2B5EF4-FFF2-40B4-BE49-F238E27FC236}">
                <a16:creationId xmlns:a16="http://schemas.microsoft.com/office/drawing/2014/main" id="{A96F3F08-D6B0-4FF1-8593-E66845959490}"/>
              </a:ext>
            </a:extLst>
          </p:cNvPr>
          <p:cNvSpPr/>
          <p:nvPr/>
        </p:nvSpPr>
        <p:spPr>
          <a:xfrm>
            <a:off x="-3105145" y="2864317"/>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8" name="Elipse 27">
            <a:extLst>
              <a:ext uri="{FF2B5EF4-FFF2-40B4-BE49-F238E27FC236}">
                <a16:creationId xmlns:a16="http://schemas.microsoft.com/office/drawing/2014/main" id="{428F2106-C9D5-488C-A659-A0149ED4F4EA}"/>
              </a:ext>
            </a:extLst>
          </p:cNvPr>
          <p:cNvSpPr/>
          <p:nvPr/>
        </p:nvSpPr>
        <p:spPr>
          <a:xfrm>
            <a:off x="-3740357" y="4397855"/>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6" name="Elipse 25">
            <a:extLst>
              <a:ext uri="{FF2B5EF4-FFF2-40B4-BE49-F238E27FC236}">
                <a16:creationId xmlns:a16="http://schemas.microsoft.com/office/drawing/2014/main" id="{77F515D8-FB15-4190-BA76-30D1863EF805}"/>
              </a:ext>
            </a:extLst>
          </p:cNvPr>
          <p:cNvSpPr/>
          <p:nvPr/>
        </p:nvSpPr>
        <p:spPr>
          <a:xfrm>
            <a:off x="-5455980" y="5033067"/>
            <a:ext cx="2582693"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Elipse 12">
            <a:extLst>
              <a:ext uri="{FF2B5EF4-FFF2-40B4-BE49-F238E27FC236}">
                <a16:creationId xmlns:a16="http://schemas.microsoft.com/office/drawing/2014/main" id="{23EE9DFE-6529-4748-BA24-3A37644F3271}"/>
              </a:ext>
            </a:extLst>
          </p:cNvPr>
          <p:cNvSpPr txBox="1"/>
          <p:nvPr/>
        </p:nvSpPr>
        <p:spPr>
          <a:xfrm>
            <a:off x="-2762617" y="3663563"/>
            <a:ext cx="1826239" cy="9841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s-GT" sz="1600" kern="1200" dirty="0">
              <a:solidFill>
                <a:schemeClr val="tx1"/>
              </a:solidFill>
            </a:endParaRPr>
          </a:p>
        </p:txBody>
      </p:sp>
      <p:sp>
        <p:nvSpPr>
          <p:cNvPr id="24" name="Elipse 23">
            <a:extLst>
              <a:ext uri="{FF2B5EF4-FFF2-40B4-BE49-F238E27FC236}">
                <a16:creationId xmlns:a16="http://schemas.microsoft.com/office/drawing/2014/main" id="{EC5A9C01-D34D-447D-91C3-6BFC4D114E99}"/>
              </a:ext>
            </a:extLst>
          </p:cNvPr>
          <p:cNvSpPr/>
          <p:nvPr/>
        </p:nvSpPr>
        <p:spPr>
          <a:xfrm>
            <a:off x="-6807433" y="4397855"/>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2" name="Elipse 21">
            <a:extLst>
              <a:ext uri="{FF2B5EF4-FFF2-40B4-BE49-F238E27FC236}">
                <a16:creationId xmlns:a16="http://schemas.microsoft.com/office/drawing/2014/main" id="{4109CDA6-621D-435F-A9A2-ABE4B6DAB4F9}"/>
              </a:ext>
            </a:extLst>
          </p:cNvPr>
          <p:cNvSpPr/>
          <p:nvPr/>
        </p:nvSpPr>
        <p:spPr>
          <a:xfrm>
            <a:off x="-7442645" y="2864317"/>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0" name="Elipse 19">
            <a:extLst>
              <a:ext uri="{FF2B5EF4-FFF2-40B4-BE49-F238E27FC236}">
                <a16:creationId xmlns:a16="http://schemas.microsoft.com/office/drawing/2014/main" id="{4DBB19EC-85DE-4AAC-ADED-39AD518F2FFD}"/>
              </a:ext>
            </a:extLst>
          </p:cNvPr>
          <p:cNvSpPr/>
          <p:nvPr/>
        </p:nvSpPr>
        <p:spPr>
          <a:xfrm>
            <a:off x="-6807417" y="1570038"/>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pic>
        <p:nvPicPr>
          <p:cNvPr id="15" name="Picture 14">
            <a:extLst>
              <a:ext uri="{FF2B5EF4-FFF2-40B4-BE49-F238E27FC236}">
                <a16:creationId xmlns:a16="http://schemas.microsoft.com/office/drawing/2014/main" id="{405AE2A7-F5E9-413B-89E9-8AE16B3BFA2A}"/>
              </a:ext>
            </a:extLst>
          </p:cNvPr>
          <p:cNvPicPr>
            <a:picLocks noChangeAspect="1"/>
          </p:cNvPicPr>
          <p:nvPr/>
        </p:nvPicPr>
        <p:blipFill>
          <a:blip r:embed="rId3"/>
          <a:stretch>
            <a:fillRect/>
          </a:stretch>
        </p:blipFill>
        <p:spPr>
          <a:xfrm>
            <a:off x="5486399" y="1625859"/>
            <a:ext cx="3200401" cy="3403341"/>
          </a:xfrm>
          <a:prstGeom prst="rect">
            <a:avLst/>
          </a:prstGeom>
        </p:spPr>
      </p:pic>
    </p:spTree>
    <p:extLst>
      <p:ext uri="{BB962C8B-B14F-4D97-AF65-F5344CB8AC3E}">
        <p14:creationId xmlns:p14="http://schemas.microsoft.com/office/powerpoint/2010/main" val="416159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895" y="1471022"/>
            <a:ext cx="8496944" cy="4525963"/>
          </a:xfrm>
        </p:spPr>
        <p:txBody>
          <a:bodyPr>
            <a:noAutofit/>
          </a:bodyPr>
          <a:lstStyle/>
          <a:p>
            <a:pPr>
              <a:spcAft>
                <a:spcPts val="600"/>
              </a:spcAft>
            </a:pPr>
            <a:endParaRPr lang="es-PA" sz="2800" dirty="0"/>
          </a:p>
          <a:p>
            <a:pPr marL="0" indent="0">
              <a:spcAft>
                <a:spcPts val="600"/>
              </a:spcAft>
              <a:buNone/>
            </a:pPr>
            <a:r>
              <a:rPr lang="en-US" sz="2800" dirty="0"/>
              <a:t> </a:t>
            </a:r>
            <a:endParaRPr lang="es-PA" sz="2800" dirty="0"/>
          </a:p>
        </p:txBody>
      </p:sp>
      <p:sp>
        <p:nvSpPr>
          <p:cNvPr id="10" name="Forma libre: forma 9">
            <a:extLst>
              <a:ext uri="{FF2B5EF4-FFF2-40B4-BE49-F238E27FC236}">
                <a16:creationId xmlns:a16="http://schemas.microsoft.com/office/drawing/2014/main" id="{6EDD7242-3C9A-4D1B-84CF-259692A2E03C}"/>
              </a:ext>
            </a:extLst>
          </p:cNvPr>
          <p:cNvSpPr/>
          <p:nvPr/>
        </p:nvSpPr>
        <p:spPr>
          <a:xfrm>
            <a:off x="1090706" y="5360214"/>
            <a:ext cx="2625183" cy="1312591"/>
          </a:xfrm>
          <a:custGeom>
            <a:avLst/>
            <a:gdLst>
              <a:gd name="connsiteX0" fmla="*/ 0 w 2625183"/>
              <a:gd name="connsiteY0" fmla="*/ 131259 h 1312591"/>
              <a:gd name="connsiteX1" fmla="*/ 131259 w 2625183"/>
              <a:gd name="connsiteY1" fmla="*/ 0 h 1312591"/>
              <a:gd name="connsiteX2" fmla="*/ 2493924 w 2625183"/>
              <a:gd name="connsiteY2" fmla="*/ 0 h 1312591"/>
              <a:gd name="connsiteX3" fmla="*/ 2625183 w 2625183"/>
              <a:gd name="connsiteY3" fmla="*/ 131259 h 1312591"/>
              <a:gd name="connsiteX4" fmla="*/ 2625183 w 2625183"/>
              <a:gd name="connsiteY4" fmla="*/ 1181332 h 1312591"/>
              <a:gd name="connsiteX5" fmla="*/ 2493924 w 2625183"/>
              <a:gd name="connsiteY5" fmla="*/ 1312591 h 1312591"/>
              <a:gd name="connsiteX6" fmla="*/ 131259 w 2625183"/>
              <a:gd name="connsiteY6" fmla="*/ 1312591 h 1312591"/>
              <a:gd name="connsiteX7" fmla="*/ 0 w 2625183"/>
              <a:gd name="connsiteY7" fmla="*/ 1181332 h 1312591"/>
              <a:gd name="connsiteX8" fmla="*/ 0 w 2625183"/>
              <a:gd name="connsiteY8" fmla="*/ 131259 h 13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183" h="1312591">
                <a:moveTo>
                  <a:pt x="0" y="131259"/>
                </a:moveTo>
                <a:cubicBezTo>
                  <a:pt x="0" y="58767"/>
                  <a:pt x="58767" y="0"/>
                  <a:pt x="131259" y="0"/>
                </a:cubicBezTo>
                <a:lnTo>
                  <a:pt x="2493924" y="0"/>
                </a:lnTo>
                <a:cubicBezTo>
                  <a:pt x="2566416" y="0"/>
                  <a:pt x="2625183" y="58767"/>
                  <a:pt x="2625183" y="131259"/>
                </a:cubicBezTo>
                <a:lnTo>
                  <a:pt x="2625183" y="1181332"/>
                </a:lnTo>
                <a:cubicBezTo>
                  <a:pt x="2625183" y="1253824"/>
                  <a:pt x="2566416" y="1312591"/>
                  <a:pt x="2493924" y="1312591"/>
                </a:cubicBezTo>
                <a:lnTo>
                  <a:pt x="131259" y="1312591"/>
                </a:lnTo>
                <a:cubicBezTo>
                  <a:pt x="58767" y="1312591"/>
                  <a:pt x="0" y="1253824"/>
                  <a:pt x="0" y="1181332"/>
                </a:cubicBezTo>
                <a:lnTo>
                  <a:pt x="0" y="1312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64" tIns="160364" rIns="160364" bIns="160364" numCol="1" spcCol="1270" anchor="ctr" anchorCtr="0">
            <a:noAutofit/>
          </a:bodyPr>
          <a:lstStyle/>
          <a:p>
            <a:pPr marL="0" lvl="0" indent="0" algn="ctr" defTabSz="1422400">
              <a:lnSpc>
                <a:spcPct val="90000"/>
              </a:lnSpc>
              <a:spcBef>
                <a:spcPct val="0"/>
              </a:spcBef>
              <a:spcAft>
                <a:spcPct val="35000"/>
              </a:spcAft>
              <a:buNone/>
            </a:pPr>
            <a:r>
              <a:rPr lang="es-GT" sz="3200" kern="1200" dirty="0"/>
              <a:t>Técnica</a:t>
            </a:r>
          </a:p>
        </p:txBody>
      </p:sp>
      <p:sp>
        <p:nvSpPr>
          <p:cNvPr id="6" name="Título 1">
            <a:extLst>
              <a:ext uri="{FF2B5EF4-FFF2-40B4-BE49-F238E27FC236}">
                <a16:creationId xmlns:a16="http://schemas.microsoft.com/office/drawing/2014/main" id="{78324F88-12C9-40E9-9972-6351B2360CCB}"/>
              </a:ext>
            </a:extLst>
          </p:cNvPr>
          <p:cNvSpPr txBox="1">
            <a:spLocks/>
          </p:cNvSpPr>
          <p:nvPr/>
        </p:nvSpPr>
        <p:spPr>
          <a:xfrm>
            <a:off x="-25895" y="-27384"/>
            <a:ext cx="9144000" cy="1149637"/>
          </a:xfrm>
          <a:prstGeom prst="rect">
            <a:avLst/>
          </a:prstGeom>
          <a:solidFill>
            <a:srgbClr val="00206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GT" sz="2800" b="1" i="0" u="none" strike="noStrike" kern="1200" cap="none" spc="0" normalizeH="0" baseline="0" noProof="0" dirty="0">
                <a:ln>
                  <a:noFill/>
                </a:ln>
                <a:solidFill>
                  <a:schemeClr val="bg1"/>
                </a:solidFill>
                <a:effectLst/>
                <a:uLnTx/>
                <a:uFillTx/>
                <a:latin typeface="Calibri"/>
                <a:ea typeface="+mj-ea"/>
                <a:cs typeface="+mj-cs"/>
              </a:rPr>
              <a:t>Triángulo de la sostenibilidad para el contención de la epidemia de VIH</a:t>
            </a:r>
          </a:p>
        </p:txBody>
      </p:sp>
      <p:sp>
        <p:nvSpPr>
          <p:cNvPr id="34" name="Elipse 33">
            <a:extLst>
              <a:ext uri="{FF2B5EF4-FFF2-40B4-BE49-F238E27FC236}">
                <a16:creationId xmlns:a16="http://schemas.microsoft.com/office/drawing/2014/main" id="{902738C5-DF33-4F3D-9D9E-97732CD9DDE3}"/>
              </a:ext>
            </a:extLst>
          </p:cNvPr>
          <p:cNvSpPr/>
          <p:nvPr/>
        </p:nvSpPr>
        <p:spPr>
          <a:xfrm>
            <a:off x="-5527985" y="849961"/>
            <a:ext cx="2726703"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Elipse 4">
            <a:extLst>
              <a:ext uri="{FF2B5EF4-FFF2-40B4-BE49-F238E27FC236}">
                <a16:creationId xmlns:a16="http://schemas.microsoft.com/office/drawing/2014/main" id="{66B25027-67DE-4C35-85FA-811FA04B658A}"/>
              </a:ext>
            </a:extLst>
          </p:cNvPr>
          <p:cNvSpPr txBox="1"/>
          <p:nvPr/>
        </p:nvSpPr>
        <p:spPr>
          <a:xfrm>
            <a:off x="4191000" y="1371600"/>
            <a:ext cx="4495800" cy="635990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b" anchorCtr="0">
            <a:noAutofit/>
          </a:bodyPr>
          <a:lstStyle/>
          <a:p>
            <a:pPr lvl="0" algn="r" defTabSz="711200">
              <a:lnSpc>
                <a:spcPct val="150000"/>
              </a:lnSpc>
              <a:spcBef>
                <a:spcPct val="0"/>
              </a:spcBef>
            </a:pPr>
            <a:r>
              <a:rPr lang="es-GT" sz="2400" b="1" dirty="0">
                <a:solidFill>
                  <a:srgbClr val="002060"/>
                </a:solidFill>
              </a:rPr>
              <a:t>Segmentación</a:t>
            </a:r>
          </a:p>
          <a:p>
            <a:pPr lvl="0" algn="r" defTabSz="711200">
              <a:lnSpc>
                <a:spcPct val="150000"/>
              </a:lnSpc>
              <a:spcBef>
                <a:spcPct val="0"/>
              </a:spcBef>
            </a:pPr>
            <a:r>
              <a:rPr lang="es-GT" sz="2400" b="1" dirty="0">
                <a:solidFill>
                  <a:srgbClr val="002060"/>
                </a:solidFill>
              </a:rPr>
              <a:t>Diagnóstico</a:t>
            </a:r>
          </a:p>
          <a:p>
            <a:pPr lvl="0" algn="r" defTabSz="711200">
              <a:lnSpc>
                <a:spcPct val="150000"/>
              </a:lnSpc>
              <a:spcBef>
                <a:spcPct val="0"/>
              </a:spcBef>
            </a:pPr>
            <a:r>
              <a:rPr lang="es-GT" sz="2400" b="1" dirty="0">
                <a:solidFill>
                  <a:srgbClr val="002060"/>
                </a:solidFill>
              </a:rPr>
              <a:t>Tratamiento ARV</a:t>
            </a:r>
          </a:p>
          <a:p>
            <a:pPr lvl="0" algn="r" defTabSz="711200">
              <a:lnSpc>
                <a:spcPct val="150000"/>
              </a:lnSpc>
              <a:spcBef>
                <a:spcPct val="0"/>
              </a:spcBef>
            </a:pPr>
            <a:r>
              <a:rPr lang="es-GT" sz="2400" b="1" dirty="0">
                <a:solidFill>
                  <a:srgbClr val="002060"/>
                </a:solidFill>
              </a:rPr>
              <a:t>Adherencia</a:t>
            </a:r>
          </a:p>
          <a:p>
            <a:pPr lvl="0" algn="r" defTabSz="711200">
              <a:lnSpc>
                <a:spcPct val="150000"/>
              </a:lnSpc>
              <a:spcBef>
                <a:spcPct val="0"/>
              </a:spcBef>
            </a:pPr>
            <a:r>
              <a:rPr lang="es-GT" sz="2400" b="1" dirty="0">
                <a:solidFill>
                  <a:srgbClr val="002060"/>
                </a:solidFill>
              </a:rPr>
              <a:t>Modelos de atención</a:t>
            </a:r>
          </a:p>
          <a:p>
            <a:pPr lvl="0" algn="r" defTabSz="711200">
              <a:lnSpc>
                <a:spcPct val="150000"/>
              </a:lnSpc>
              <a:spcBef>
                <a:spcPct val="0"/>
              </a:spcBef>
            </a:pPr>
            <a:r>
              <a:rPr lang="es-GT" sz="2400" b="1" kern="1200" dirty="0">
                <a:solidFill>
                  <a:srgbClr val="002060"/>
                </a:solidFill>
              </a:rPr>
              <a:t>Metas </a:t>
            </a:r>
          </a:p>
          <a:p>
            <a:pPr algn="r" defTabSz="711200">
              <a:lnSpc>
                <a:spcPct val="150000"/>
              </a:lnSpc>
              <a:spcBef>
                <a:spcPct val="0"/>
              </a:spcBef>
            </a:pPr>
            <a:r>
              <a:rPr lang="es-GT" sz="2400" b="1" dirty="0">
                <a:solidFill>
                  <a:srgbClr val="002060"/>
                </a:solidFill>
              </a:rPr>
              <a:t>Información estratégica</a:t>
            </a:r>
          </a:p>
          <a:p>
            <a:pPr algn="r" defTabSz="711200">
              <a:lnSpc>
                <a:spcPct val="150000"/>
              </a:lnSpc>
              <a:spcBef>
                <a:spcPct val="0"/>
              </a:spcBef>
            </a:pPr>
            <a:r>
              <a:rPr lang="es-GT" sz="2400" b="1" dirty="0">
                <a:solidFill>
                  <a:srgbClr val="002060"/>
                </a:solidFill>
              </a:rPr>
              <a:t>Monitoreo y evaluación</a:t>
            </a:r>
          </a:p>
          <a:p>
            <a:pPr algn="r" defTabSz="711200">
              <a:lnSpc>
                <a:spcPct val="150000"/>
              </a:lnSpc>
              <a:spcBef>
                <a:spcPct val="0"/>
              </a:spcBef>
            </a:pPr>
            <a:r>
              <a:rPr lang="es-GT" sz="2400" b="1" dirty="0">
                <a:solidFill>
                  <a:srgbClr val="002060"/>
                </a:solidFill>
              </a:rPr>
              <a:t>Rendición de cuentas</a:t>
            </a:r>
          </a:p>
          <a:p>
            <a:pPr lvl="0" algn="r" defTabSz="711200">
              <a:lnSpc>
                <a:spcPct val="150000"/>
              </a:lnSpc>
              <a:spcBef>
                <a:spcPct val="0"/>
              </a:spcBef>
            </a:pPr>
            <a:endParaRPr lang="es-GT" sz="2400" b="1" kern="1200" dirty="0">
              <a:solidFill>
                <a:srgbClr val="002060"/>
              </a:solidFill>
            </a:endParaRPr>
          </a:p>
          <a:p>
            <a:pPr marL="0" lvl="0" indent="0" algn="r" defTabSz="711200">
              <a:lnSpc>
                <a:spcPct val="150000"/>
              </a:lnSpc>
              <a:spcBef>
                <a:spcPct val="0"/>
              </a:spcBef>
              <a:buNone/>
            </a:pPr>
            <a:endParaRPr lang="es-GT" sz="2400" b="1" kern="1200" dirty="0">
              <a:solidFill>
                <a:srgbClr val="002060"/>
              </a:solidFill>
            </a:endParaRPr>
          </a:p>
        </p:txBody>
      </p:sp>
      <p:sp>
        <p:nvSpPr>
          <p:cNvPr id="32" name="Elipse 31">
            <a:extLst>
              <a:ext uri="{FF2B5EF4-FFF2-40B4-BE49-F238E27FC236}">
                <a16:creationId xmlns:a16="http://schemas.microsoft.com/office/drawing/2014/main" id="{D5076A4E-53CF-4309-BA32-144C90680408}"/>
              </a:ext>
            </a:extLst>
          </p:cNvPr>
          <p:cNvSpPr/>
          <p:nvPr/>
        </p:nvSpPr>
        <p:spPr>
          <a:xfrm>
            <a:off x="-3740373" y="1570038"/>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0" name="Elipse 29">
            <a:extLst>
              <a:ext uri="{FF2B5EF4-FFF2-40B4-BE49-F238E27FC236}">
                <a16:creationId xmlns:a16="http://schemas.microsoft.com/office/drawing/2014/main" id="{A96F3F08-D6B0-4FF1-8593-E66845959490}"/>
              </a:ext>
            </a:extLst>
          </p:cNvPr>
          <p:cNvSpPr/>
          <p:nvPr/>
        </p:nvSpPr>
        <p:spPr>
          <a:xfrm>
            <a:off x="-3105145" y="2864317"/>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8" name="Elipse 27">
            <a:extLst>
              <a:ext uri="{FF2B5EF4-FFF2-40B4-BE49-F238E27FC236}">
                <a16:creationId xmlns:a16="http://schemas.microsoft.com/office/drawing/2014/main" id="{428F2106-C9D5-488C-A659-A0149ED4F4EA}"/>
              </a:ext>
            </a:extLst>
          </p:cNvPr>
          <p:cNvSpPr/>
          <p:nvPr/>
        </p:nvSpPr>
        <p:spPr>
          <a:xfrm>
            <a:off x="-3740357" y="4397855"/>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6" name="Elipse 25">
            <a:extLst>
              <a:ext uri="{FF2B5EF4-FFF2-40B4-BE49-F238E27FC236}">
                <a16:creationId xmlns:a16="http://schemas.microsoft.com/office/drawing/2014/main" id="{77F515D8-FB15-4190-BA76-30D1863EF805}"/>
              </a:ext>
            </a:extLst>
          </p:cNvPr>
          <p:cNvSpPr/>
          <p:nvPr/>
        </p:nvSpPr>
        <p:spPr>
          <a:xfrm>
            <a:off x="-5455980" y="5033067"/>
            <a:ext cx="2582693"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Elipse 12">
            <a:extLst>
              <a:ext uri="{FF2B5EF4-FFF2-40B4-BE49-F238E27FC236}">
                <a16:creationId xmlns:a16="http://schemas.microsoft.com/office/drawing/2014/main" id="{23EE9DFE-6529-4748-BA24-3A37644F3271}"/>
              </a:ext>
            </a:extLst>
          </p:cNvPr>
          <p:cNvSpPr txBox="1"/>
          <p:nvPr/>
        </p:nvSpPr>
        <p:spPr>
          <a:xfrm>
            <a:off x="-2762617" y="3663563"/>
            <a:ext cx="1826239" cy="9841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s-GT" sz="1600" kern="1200" dirty="0">
              <a:solidFill>
                <a:schemeClr val="tx1"/>
              </a:solidFill>
            </a:endParaRPr>
          </a:p>
        </p:txBody>
      </p:sp>
      <p:sp>
        <p:nvSpPr>
          <p:cNvPr id="24" name="Elipse 23">
            <a:extLst>
              <a:ext uri="{FF2B5EF4-FFF2-40B4-BE49-F238E27FC236}">
                <a16:creationId xmlns:a16="http://schemas.microsoft.com/office/drawing/2014/main" id="{EC5A9C01-D34D-447D-91C3-6BFC4D114E99}"/>
              </a:ext>
            </a:extLst>
          </p:cNvPr>
          <p:cNvSpPr/>
          <p:nvPr/>
        </p:nvSpPr>
        <p:spPr>
          <a:xfrm>
            <a:off x="-6807433" y="4397855"/>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2" name="Elipse 21">
            <a:extLst>
              <a:ext uri="{FF2B5EF4-FFF2-40B4-BE49-F238E27FC236}">
                <a16:creationId xmlns:a16="http://schemas.microsoft.com/office/drawing/2014/main" id="{4109CDA6-621D-435F-A9A2-ABE4B6DAB4F9}"/>
              </a:ext>
            </a:extLst>
          </p:cNvPr>
          <p:cNvSpPr/>
          <p:nvPr/>
        </p:nvSpPr>
        <p:spPr>
          <a:xfrm>
            <a:off x="-7442645" y="2864317"/>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0" name="Elipse 19">
            <a:extLst>
              <a:ext uri="{FF2B5EF4-FFF2-40B4-BE49-F238E27FC236}">
                <a16:creationId xmlns:a16="http://schemas.microsoft.com/office/drawing/2014/main" id="{4DBB19EC-85DE-4AAC-ADED-39AD518F2FFD}"/>
              </a:ext>
            </a:extLst>
          </p:cNvPr>
          <p:cNvSpPr/>
          <p:nvPr/>
        </p:nvSpPr>
        <p:spPr>
          <a:xfrm>
            <a:off x="-6807417" y="1570038"/>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pic>
        <p:nvPicPr>
          <p:cNvPr id="15" name="Picture 14">
            <a:extLst>
              <a:ext uri="{FF2B5EF4-FFF2-40B4-BE49-F238E27FC236}">
                <a16:creationId xmlns:a16="http://schemas.microsoft.com/office/drawing/2014/main" id="{A92053BD-D9BF-4AA4-91F6-7F87C2299A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03" y="1416051"/>
            <a:ext cx="3405489" cy="3922392"/>
          </a:xfrm>
          <a:prstGeom prst="rect">
            <a:avLst/>
          </a:prstGeom>
        </p:spPr>
      </p:pic>
    </p:spTree>
    <p:extLst>
      <p:ext uri="{BB962C8B-B14F-4D97-AF65-F5344CB8AC3E}">
        <p14:creationId xmlns:p14="http://schemas.microsoft.com/office/powerpoint/2010/main" val="416159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895" y="1471022"/>
            <a:ext cx="8496944" cy="4525963"/>
          </a:xfrm>
        </p:spPr>
        <p:txBody>
          <a:bodyPr>
            <a:noAutofit/>
          </a:bodyPr>
          <a:lstStyle/>
          <a:p>
            <a:pPr>
              <a:spcAft>
                <a:spcPts val="600"/>
              </a:spcAft>
            </a:pPr>
            <a:endParaRPr lang="es-PA" sz="2800" dirty="0"/>
          </a:p>
          <a:p>
            <a:pPr marL="0" indent="0">
              <a:spcAft>
                <a:spcPts val="600"/>
              </a:spcAft>
              <a:buNone/>
            </a:pPr>
            <a:r>
              <a:rPr lang="en-US" sz="2800" dirty="0"/>
              <a:t> </a:t>
            </a:r>
            <a:endParaRPr lang="es-PA" sz="2800" dirty="0"/>
          </a:p>
        </p:txBody>
      </p:sp>
      <p:sp>
        <p:nvSpPr>
          <p:cNvPr id="5" name="Forma libre: forma 4">
            <a:extLst>
              <a:ext uri="{FF2B5EF4-FFF2-40B4-BE49-F238E27FC236}">
                <a16:creationId xmlns:a16="http://schemas.microsoft.com/office/drawing/2014/main" id="{D4B3BAEE-907B-4215-A29F-B11E466FF696}"/>
              </a:ext>
            </a:extLst>
          </p:cNvPr>
          <p:cNvSpPr/>
          <p:nvPr/>
        </p:nvSpPr>
        <p:spPr>
          <a:xfrm>
            <a:off x="3259409" y="1603900"/>
            <a:ext cx="2625183" cy="1312591"/>
          </a:xfrm>
          <a:custGeom>
            <a:avLst/>
            <a:gdLst>
              <a:gd name="connsiteX0" fmla="*/ 0 w 2625183"/>
              <a:gd name="connsiteY0" fmla="*/ 131259 h 1312591"/>
              <a:gd name="connsiteX1" fmla="*/ 131259 w 2625183"/>
              <a:gd name="connsiteY1" fmla="*/ 0 h 1312591"/>
              <a:gd name="connsiteX2" fmla="*/ 2493924 w 2625183"/>
              <a:gd name="connsiteY2" fmla="*/ 0 h 1312591"/>
              <a:gd name="connsiteX3" fmla="*/ 2625183 w 2625183"/>
              <a:gd name="connsiteY3" fmla="*/ 131259 h 1312591"/>
              <a:gd name="connsiteX4" fmla="*/ 2625183 w 2625183"/>
              <a:gd name="connsiteY4" fmla="*/ 1181332 h 1312591"/>
              <a:gd name="connsiteX5" fmla="*/ 2493924 w 2625183"/>
              <a:gd name="connsiteY5" fmla="*/ 1312591 h 1312591"/>
              <a:gd name="connsiteX6" fmla="*/ 131259 w 2625183"/>
              <a:gd name="connsiteY6" fmla="*/ 1312591 h 1312591"/>
              <a:gd name="connsiteX7" fmla="*/ 0 w 2625183"/>
              <a:gd name="connsiteY7" fmla="*/ 1181332 h 1312591"/>
              <a:gd name="connsiteX8" fmla="*/ 0 w 2625183"/>
              <a:gd name="connsiteY8" fmla="*/ 131259 h 13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183" h="1312591">
                <a:moveTo>
                  <a:pt x="0" y="131259"/>
                </a:moveTo>
                <a:cubicBezTo>
                  <a:pt x="0" y="58767"/>
                  <a:pt x="58767" y="0"/>
                  <a:pt x="131259" y="0"/>
                </a:cubicBezTo>
                <a:lnTo>
                  <a:pt x="2493924" y="0"/>
                </a:lnTo>
                <a:cubicBezTo>
                  <a:pt x="2566416" y="0"/>
                  <a:pt x="2625183" y="58767"/>
                  <a:pt x="2625183" y="131259"/>
                </a:cubicBezTo>
                <a:lnTo>
                  <a:pt x="2625183" y="1181332"/>
                </a:lnTo>
                <a:cubicBezTo>
                  <a:pt x="2625183" y="1253824"/>
                  <a:pt x="2566416" y="1312591"/>
                  <a:pt x="2493924" y="1312591"/>
                </a:cubicBezTo>
                <a:lnTo>
                  <a:pt x="131259" y="1312591"/>
                </a:lnTo>
                <a:cubicBezTo>
                  <a:pt x="58767" y="1312591"/>
                  <a:pt x="0" y="1253824"/>
                  <a:pt x="0" y="1181332"/>
                </a:cubicBezTo>
                <a:lnTo>
                  <a:pt x="0" y="1312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64" tIns="160364" rIns="160364" bIns="160364"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s-GT" sz="3200" b="0" i="0" u="none" strike="noStrike" kern="1200" cap="none" spc="0" normalizeH="0" baseline="0" noProof="0" dirty="0">
                <a:ln>
                  <a:noFill/>
                </a:ln>
                <a:solidFill>
                  <a:prstClr val="white"/>
                </a:solidFill>
                <a:effectLst/>
                <a:uLnTx/>
                <a:uFillTx/>
                <a:latin typeface="Calibri"/>
                <a:ea typeface="+mn-ea"/>
                <a:cs typeface="+mn-cs"/>
              </a:rPr>
              <a:t>Financiera </a:t>
            </a:r>
          </a:p>
        </p:txBody>
      </p:sp>
      <p:sp>
        <p:nvSpPr>
          <p:cNvPr id="7" name="Forma libre: forma 6">
            <a:extLst>
              <a:ext uri="{FF2B5EF4-FFF2-40B4-BE49-F238E27FC236}">
                <a16:creationId xmlns:a16="http://schemas.microsoft.com/office/drawing/2014/main" id="{C26624AD-9BAF-4379-8C28-27D10B17602C}"/>
              </a:ext>
            </a:extLst>
          </p:cNvPr>
          <p:cNvSpPr/>
          <p:nvPr/>
        </p:nvSpPr>
        <p:spPr>
          <a:xfrm rot="3600000">
            <a:off x="5137167" y="3885118"/>
            <a:ext cx="2656294" cy="459407"/>
          </a:xfrm>
          <a:custGeom>
            <a:avLst/>
            <a:gdLst>
              <a:gd name="connsiteX0" fmla="*/ 0 w 1369779"/>
              <a:gd name="connsiteY0" fmla="*/ 229704 h 459407"/>
              <a:gd name="connsiteX1" fmla="*/ 229704 w 1369779"/>
              <a:gd name="connsiteY1" fmla="*/ 0 h 459407"/>
              <a:gd name="connsiteX2" fmla="*/ 229704 w 1369779"/>
              <a:gd name="connsiteY2" fmla="*/ 91881 h 459407"/>
              <a:gd name="connsiteX3" fmla="*/ 1140076 w 1369779"/>
              <a:gd name="connsiteY3" fmla="*/ 91881 h 459407"/>
              <a:gd name="connsiteX4" fmla="*/ 1140076 w 1369779"/>
              <a:gd name="connsiteY4" fmla="*/ 0 h 459407"/>
              <a:gd name="connsiteX5" fmla="*/ 1369779 w 1369779"/>
              <a:gd name="connsiteY5" fmla="*/ 229704 h 459407"/>
              <a:gd name="connsiteX6" fmla="*/ 1140076 w 1369779"/>
              <a:gd name="connsiteY6" fmla="*/ 459407 h 459407"/>
              <a:gd name="connsiteX7" fmla="*/ 1140076 w 1369779"/>
              <a:gd name="connsiteY7" fmla="*/ 367526 h 459407"/>
              <a:gd name="connsiteX8" fmla="*/ 229704 w 1369779"/>
              <a:gd name="connsiteY8" fmla="*/ 367526 h 459407"/>
              <a:gd name="connsiteX9" fmla="*/ 229704 w 1369779"/>
              <a:gd name="connsiteY9" fmla="*/ 459407 h 459407"/>
              <a:gd name="connsiteX10" fmla="*/ 0 w 1369779"/>
              <a:gd name="connsiteY10" fmla="*/ 229704 h 45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779" h="459407">
                <a:moveTo>
                  <a:pt x="0" y="229704"/>
                </a:moveTo>
                <a:lnTo>
                  <a:pt x="229704" y="0"/>
                </a:lnTo>
                <a:lnTo>
                  <a:pt x="229704" y="91881"/>
                </a:lnTo>
                <a:lnTo>
                  <a:pt x="1140076" y="91881"/>
                </a:lnTo>
                <a:lnTo>
                  <a:pt x="1140076" y="0"/>
                </a:lnTo>
                <a:lnTo>
                  <a:pt x="1369779" y="229704"/>
                </a:lnTo>
                <a:lnTo>
                  <a:pt x="1140076" y="459407"/>
                </a:lnTo>
                <a:lnTo>
                  <a:pt x="1140076" y="367526"/>
                </a:lnTo>
                <a:lnTo>
                  <a:pt x="229704" y="367526"/>
                </a:lnTo>
                <a:lnTo>
                  <a:pt x="229704" y="459407"/>
                </a:lnTo>
                <a:lnTo>
                  <a:pt x="0" y="229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7822" tIns="91880" rIns="137821" bIns="91881"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s-GT" sz="1900" b="0" i="0" u="none" strike="noStrike" kern="1200" cap="none" spc="0" normalizeH="0" baseline="0" noProof="0">
              <a:ln>
                <a:noFill/>
              </a:ln>
              <a:solidFill>
                <a:prstClr val="white"/>
              </a:solidFill>
              <a:effectLst/>
              <a:uLnTx/>
              <a:uFillTx/>
              <a:latin typeface="Calibri"/>
              <a:ea typeface="+mn-ea"/>
              <a:cs typeface="+mn-cs"/>
            </a:endParaRPr>
          </a:p>
        </p:txBody>
      </p:sp>
      <p:sp>
        <p:nvSpPr>
          <p:cNvPr id="8" name="Forma libre: forma 7">
            <a:extLst>
              <a:ext uri="{FF2B5EF4-FFF2-40B4-BE49-F238E27FC236}">
                <a16:creationId xmlns:a16="http://schemas.microsoft.com/office/drawing/2014/main" id="{DC61C2D2-0352-413C-891E-E4D9064DF17B}"/>
              </a:ext>
            </a:extLst>
          </p:cNvPr>
          <p:cNvSpPr/>
          <p:nvPr/>
        </p:nvSpPr>
        <p:spPr>
          <a:xfrm>
            <a:off x="5428112" y="5360214"/>
            <a:ext cx="2625183" cy="1312591"/>
          </a:xfrm>
          <a:custGeom>
            <a:avLst/>
            <a:gdLst>
              <a:gd name="connsiteX0" fmla="*/ 0 w 2625183"/>
              <a:gd name="connsiteY0" fmla="*/ 131259 h 1312591"/>
              <a:gd name="connsiteX1" fmla="*/ 131259 w 2625183"/>
              <a:gd name="connsiteY1" fmla="*/ 0 h 1312591"/>
              <a:gd name="connsiteX2" fmla="*/ 2493924 w 2625183"/>
              <a:gd name="connsiteY2" fmla="*/ 0 h 1312591"/>
              <a:gd name="connsiteX3" fmla="*/ 2625183 w 2625183"/>
              <a:gd name="connsiteY3" fmla="*/ 131259 h 1312591"/>
              <a:gd name="connsiteX4" fmla="*/ 2625183 w 2625183"/>
              <a:gd name="connsiteY4" fmla="*/ 1181332 h 1312591"/>
              <a:gd name="connsiteX5" fmla="*/ 2493924 w 2625183"/>
              <a:gd name="connsiteY5" fmla="*/ 1312591 h 1312591"/>
              <a:gd name="connsiteX6" fmla="*/ 131259 w 2625183"/>
              <a:gd name="connsiteY6" fmla="*/ 1312591 h 1312591"/>
              <a:gd name="connsiteX7" fmla="*/ 0 w 2625183"/>
              <a:gd name="connsiteY7" fmla="*/ 1181332 h 1312591"/>
              <a:gd name="connsiteX8" fmla="*/ 0 w 2625183"/>
              <a:gd name="connsiteY8" fmla="*/ 131259 h 13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183" h="1312591">
                <a:moveTo>
                  <a:pt x="0" y="131259"/>
                </a:moveTo>
                <a:cubicBezTo>
                  <a:pt x="0" y="58767"/>
                  <a:pt x="58767" y="0"/>
                  <a:pt x="131259" y="0"/>
                </a:cubicBezTo>
                <a:lnTo>
                  <a:pt x="2493924" y="0"/>
                </a:lnTo>
                <a:cubicBezTo>
                  <a:pt x="2566416" y="0"/>
                  <a:pt x="2625183" y="58767"/>
                  <a:pt x="2625183" y="131259"/>
                </a:cubicBezTo>
                <a:lnTo>
                  <a:pt x="2625183" y="1181332"/>
                </a:lnTo>
                <a:cubicBezTo>
                  <a:pt x="2625183" y="1253824"/>
                  <a:pt x="2566416" y="1312591"/>
                  <a:pt x="2493924" y="1312591"/>
                </a:cubicBezTo>
                <a:lnTo>
                  <a:pt x="131259" y="1312591"/>
                </a:lnTo>
                <a:cubicBezTo>
                  <a:pt x="58767" y="1312591"/>
                  <a:pt x="0" y="1253824"/>
                  <a:pt x="0" y="1181332"/>
                </a:cubicBezTo>
                <a:lnTo>
                  <a:pt x="0" y="1312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64" tIns="160364" rIns="160364" bIns="160364"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s-GT" sz="3200" b="0" i="0" u="none" strike="noStrike" kern="1200" cap="none" spc="0" normalizeH="0" baseline="0" noProof="0" dirty="0">
                <a:ln>
                  <a:noFill/>
                </a:ln>
                <a:solidFill>
                  <a:prstClr val="white"/>
                </a:solidFill>
                <a:effectLst/>
                <a:uLnTx/>
                <a:uFillTx/>
                <a:latin typeface="Calibri"/>
                <a:ea typeface="+mn-ea"/>
                <a:cs typeface="+mn-cs"/>
              </a:rPr>
              <a:t>Política y Social</a:t>
            </a:r>
          </a:p>
        </p:txBody>
      </p:sp>
      <p:sp>
        <p:nvSpPr>
          <p:cNvPr id="9" name="Forma libre: forma 8">
            <a:extLst>
              <a:ext uri="{FF2B5EF4-FFF2-40B4-BE49-F238E27FC236}">
                <a16:creationId xmlns:a16="http://schemas.microsoft.com/office/drawing/2014/main" id="{87D3FFF7-F6AC-4C12-B098-ED33131D7FCE}"/>
              </a:ext>
            </a:extLst>
          </p:cNvPr>
          <p:cNvSpPr/>
          <p:nvPr/>
        </p:nvSpPr>
        <p:spPr>
          <a:xfrm>
            <a:off x="3697800" y="5786797"/>
            <a:ext cx="1738296" cy="459408"/>
          </a:xfrm>
          <a:custGeom>
            <a:avLst/>
            <a:gdLst>
              <a:gd name="connsiteX0" fmla="*/ 0 w 1369779"/>
              <a:gd name="connsiteY0" fmla="*/ 229704 h 459407"/>
              <a:gd name="connsiteX1" fmla="*/ 229704 w 1369779"/>
              <a:gd name="connsiteY1" fmla="*/ 0 h 459407"/>
              <a:gd name="connsiteX2" fmla="*/ 229704 w 1369779"/>
              <a:gd name="connsiteY2" fmla="*/ 91881 h 459407"/>
              <a:gd name="connsiteX3" fmla="*/ 1140076 w 1369779"/>
              <a:gd name="connsiteY3" fmla="*/ 91881 h 459407"/>
              <a:gd name="connsiteX4" fmla="*/ 1140076 w 1369779"/>
              <a:gd name="connsiteY4" fmla="*/ 0 h 459407"/>
              <a:gd name="connsiteX5" fmla="*/ 1369779 w 1369779"/>
              <a:gd name="connsiteY5" fmla="*/ 229704 h 459407"/>
              <a:gd name="connsiteX6" fmla="*/ 1140076 w 1369779"/>
              <a:gd name="connsiteY6" fmla="*/ 459407 h 459407"/>
              <a:gd name="connsiteX7" fmla="*/ 1140076 w 1369779"/>
              <a:gd name="connsiteY7" fmla="*/ 367526 h 459407"/>
              <a:gd name="connsiteX8" fmla="*/ 229704 w 1369779"/>
              <a:gd name="connsiteY8" fmla="*/ 367526 h 459407"/>
              <a:gd name="connsiteX9" fmla="*/ 229704 w 1369779"/>
              <a:gd name="connsiteY9" fmla="*/ 459407 h 459407"/>
              <a:gd name="connsiteX10" fmla="*/ 0 w 1369779"/>
              <a:gd name="connsiteY10" fmla="*/ 229704 h 45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779" h="459407">
                <a:moveTo>
                  <a:pt x="1369779" y="229703"/>
                </a:moveTo>
                <a:lnTo>
                  <a:pt x="1140075" y="459406"/>
                </a:lnTo>
                <a:lnTo>
                  <a:pt x="1140075" y="367525"/>
                </a:lnTo>
                <a:lnTo>
                  <a:pt x="229703" y="367525"/>
                </a:lnTo>
                <a:lnTo>
                  <a:pt x="229703" y="459406"/>
                </a:lnTo>
                <a:lnTo>
                  <a:pt x="0" y="229703"/>
                </a:lnTo>
                <a:lnTo>
                  <a:pt x="229703" y="1"/>
                </a:lnTo>
                <a:lnTo>
                  <a:pt x="229703" y="91882"/>
                </a:lnTo>
                <a:lnTo>
                  <a:pt x="1140075" y="91882"/>
                </a:lnTo>
                <a:lnTo>
                  <a:pt x="1140075" y="1"/>
                </a:lnTo>
                <a:lnTo>
                  <a:pt x="1369779" y="22970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7822" tIns="91882" rIns="137822" bIns="91881"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s-GT" sz="1900" b="0" i="0" u="none" strike="noStrike" kern="1200" cap="none" spc="0" normalizeH="0" baseline="0" noProof="0">
              <a:ln>
                <a:noFill/>
              </a:ln>
              <a:solidFill>
                <a:prstClr val="white"/>
              </a:solidFill>
              <a:effectLst/>
              <a:uLnTx/>
              <a:uFillTx/>
              <a:latin typeface="Calibri"/>
              <a:ea typeface="+mn-ea"/>
              <a:cs typeface="+mn-cs"/>
            </a:endParaRPr>
          </a:p>
        </p:txBody>
      </p:sp>
      <p:sp>
        <p:nvSpPr>
          <p:cNvPr id="10" name="Forma libre: forma 9">
            <a:extLst>
              <a:ext uri="{FF2B5EF4-FFF2-40B4-BE49-F238E27FC236}">
                <a16:creationId xmlns:a16="http://schemas.microsoft.com/office/drawing/2014/main" id="{6EDD7242-3C9A-4D1B-84CF-259692A2E03C}"/>
              </a:ext>
            </a:extLst>
          </p:cNvPr>
          <p:cNvSpPr/>
          <p:nvPr/>
        </p:nvSpPr>
        <p:spPr>
          <a:xfrm>
            <a:off x="1090706" y="5360214"/>
            <a:ext cx="2625183" cy="1312591"/>
          </a:xfrm>
          <a:custGeom>
            <a:avLst/>
            <a:gdLst>
              <a:gd name="connsiteX0" fmla="*/ 0 w 2625183"/>
              <a:gd name="connsiteY0" fmla="*/ 131259 h 1312591"/>
              <a:gd name="connsiteX1" fmla="*/ 131259 w 2625183"/>
              <a:gd name="connsiteY1" fmla="*/ 0 h 1312591"/>
              <a:gd name="connsiteX2" fmla="*/ 2493924 w 2625183"/>
              <a:gd name="connsiteY2" fmla="*/ 0 h 1312591"/>
              <a:gd name="connsiteX3" fmla="*/ 2625183 w 2625183"/>
              <a:gd name="connsiteY3" fmla="*/ 131259 h 1312591"/>
              <a:gd name="connsiteX4" fmla="*/ 2625183 w 2625183"/>
              <a:gd name="connsiteY4" fmla="*/ 1181332 h 1312591"/>
              <a:gd name="connsiteX5" fmla="*/ 2493924 w 2625183"/>
              <a:gd name="connsiteY5" fmla="*/ 1312591 h 1312591"/>
              <a:gd name="connsiteX6" fmla="*/ 131259 w 2625183"/>
              <a:gd name="connsiteY6" fmla="*/ 1312591 h 1312591"/>
              <a:gd name="connsiteX7" fmla="*/ 0 w 2625183"/>
              <a:gd name="connsiteY7" fmla="*/ 1181332 h 1312591"/>
              <a:gd name="connsiteX8" fmla="*/ 0 w 2625183"/>
              <a:gd name="connsiteY8" fmla="*/ 131259 h 13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183" h="1312591">
                <a:moveTo>
                  <a:pt x="0" y="131259"/>
                </a:moveTo>
                <a:cubicBezTo>
                  <a:pt x="0" y="58767"/>
                  <a:pt x="58767" y="0"/>
                  <a:pt x="131259" y="0"/>
                </a:cubicBezTo>
                <a:lnTo>
                  <a:pt x="2493924" y="0"/>
                </a:lnTo>
                <a:cubicBezTo>
                  <a:pt x="2566416" y="0"/>
                  <a:pt x="2625183" y="58767"/>
                  <a:pt x="2625183" y="131259"/>
                </a:cubicBezTo>
                <a:lnTo>
                  <a:pt x="2625183" y="1181332"/>
                </a:lnTo>
                <a:cubicBezTo>
                  <a:pt x="2625183" y="1253824"/>
                  <a:pt x="2566416" y="1312591"/>
                  <a:pt x="2493924" y="1312591"/>
                </a:cubicBezTo>
                <a:lnTo>
                  <a:pt x="131259" y="1312591"/>
                </a:lnTo>
                <a:cubicBezTo>
                  <a:pt x="58767" y="1312591"/>
                  <a:pt x="0" y="1253824"/>
                  <a:pt x="0" y="1181332"/>
                </a:cubicBezTo>
                <a:lnTo>
                  <a:pt x="0" y="1312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64" tIns="160364" rIns="160364" bIns="160364" numCol="1" spcCol="1270" anchor="ctr" anchorCtr="0">
            <a:noAutofit/>
          </a:bodyPr>
          <a:lstStyle/>
          <a:p>
            <a:pPr marL="0" marR="0" lvl="0" indent="0" algn="ctr" defTabSz="1422400" rtl="0" eaLnBrk="1" fontAlgn="auto" latinLnBrk="0" hangingPunct="1">
              <a:lnSpc>
                <a:spcPct val="90000"/>
              </a:lnSpc>
              <a:spcBef>
                <a:spcPct val="0"/>
              </a:spcBef>
              <a:spcAft>
                <a:spcPct val="35000"/>
              </a:spcAft>
              <a:buClrTx/>
              <a:buSzTx/>
              <a:buFontTx/>
              <a:buNone/>
              <a:tabLst/>
              <a:defRPr/>
            </a:pPr>
            <a:r>
              <a:rPr kumimoji="0" lang="es-GT" sz="3200" b="0" i="0" u="none" strike="noStrike" kern="1200" cap="none" spc="0" normalizeH="0" baseline="0" noProof="0" dirty="0">
                <a:ln>
                  <a:noFill/>
                </a:ln>
                <a:solidFill>
                  <a:prstClr val="white"/>
                </a:solidFill>
                <a:effectLst/>
                <a:uLnTx/>
                <a:uFillTx/>
                <a:latin typeface="Calibri"/>
                <a:ea typeface="+mn-ea"/>
                <a:cs typeface="+mn-cs"/>
              </a:rPr>
              <a:t>Técnica</a:t>
            </a:r>
          </a:p>
        </p:txBody>
      </p:sp>
      <p:sp>
        <p:nvSpPr>
          <p:cNvPr id="11" name="Forma libre: forma 10">
            <a:extLst>
              <a:ext uri="{FF2B5EF4-FFF2-40B4-BE49-F238E27FC236}">
                <a16:creationId xmlns:a16="http://schemas.microsoft.com/office/drawing/2014/main" id="{B853E63D-5E51-4199-8354-AC2B475B5329}"/>
              </a:ext>
            </a:extLst>
          </p:cNvPr>
          <p:cNvSpPr/>
          <p:nvPr/>
        </p:nvSpPr>
        <p:spPr>
          <a:xfrm rot="18000000">
            <a:off x="1474627" y="3882658"/>
            <a:ext cx="2698990" cy="459407"/>
          </a:xfrm>
          <a:custGeom>
            <a:avLst/>
            <a:gdLst>
              <a:gd name="connsiteX0" fmla="*/ 0 w 1369779"/>
              <a:gd name="connsiteY0" fmla="*/ 229704 h 459407"/>
              <a:gd name="connsiteX1" fmla="*/ 229704 w 1369779"/>
              <a:gd name="connsiteY1" fmla="*/ 0 h 459407"/>
              <a:gd name="connsiteX2" fmla="*/ 229704 w 1369779"/>
              <a:gd name="connsiteY2" fmla="*/ 91881 h 459407"/>
              <a:gd name="connsiteX3" fmla="*/ 1140076 w 1369779"/>
              <a:gd name="connsiteY3" fmla="*/ 91881 h 459407"/>
              <a:gd name="connsiteX4" fmla="*/ 1140076 w 1369779"/>
              <a:gd name="connsiteY4" fmla="*/ 0 h 459407"/>
              <a:gd name="connsiteX5" fmla="*/ 1369779 w 1369779"/>
              <a:gd name="connsiteY5" fmla="*/ 229704 h 459407"/>
              <a:gd name="connsiteX6" fmla="*/ 1140076 w 1369779"/>
              <a:gd name="connsiteY6" fmla="*/ 459407 h 459407"/>
              <a:gd name="connsiteX7" fmla="*/ 1140076 w 1369779"/>
              <a:gd name="connsiteY7" fmla="*/ 367526 h 459407"/>
              <a:gd name="connsiteX8" fmla="*/ 229704 w 1369779"/>
              <a:gd name="connsiteY8" fmla="*/ 367526 h 459407"/>
              <a:gd name="connsiteX9" fmla="*/ 229704 w 1369779"/>
              <a:gd name="connsiteY9" fmla="*/ 459407 h 459407"/>
              <a:gd name="connsiteX10" fmla="*/ 0 w 1369779"/>
              <a:gd name="connsiteY10" fmla="*/ 229704 h 45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779" h="459407">
                <a:moveTo>
                  <a:pt x="0" y="229704"/>
                </a:moveTo>
                <a:lnTo>
                  <a:pt x="229704" y="0"/>
                </a:lnTo>
                <a:lnTo>
                  <a:pt x="229704" y="91881"/>
                </a:lnTo>
                <a:lnTo>
                  <a:pt x="1140076" y="91881"/>
                </a:lnTo>
                <a:lnTo>
                  <a:pt x="1140076" y="0"/>
                </a:lnTo>
                <a:lnTo>
                  <a:pt x="1369779" y="229704"/>
                </a:lnTo>
                <a:lnTo>
                  <a:pt x="1140076" y="459407"/>
                </a:lnTo>
                <a:lnTo>
                  <a:pt x="1140076" y="367526"/>
                </a:lnTo>
                <a:lnTo>
                  <a:pt x="229704" y="367526"/>
                </a:lnTo>
                <a:lnTo>
                  <a:pt x="229704" y="459407"/>
                </a:lnTo>
                <a:lnTo>
                  <a:pt x="0" y="229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7821" tIns="91881" rIns="137822" bIns="91880" numCol="1" spcCol="1270" anchor="ctr" anchorCtr="0">
            <a:noAutofit/>
          </a:bodyPr>
          <a:lstStyle/>
          <a:p>
            <a:pPr marL="0" marR="0" lvl="0" indent="0" algn="ctr" defTabSz="844550" rtl="0" eaLnBrk="1" fontAlgn="auto" latinLnBrk="0" hangingPunct="1">
              <a:lnSpc>
                <a:spcPct val="90000"/>
              </a:lnSpc>
              <a:spcBef>
                <a:spcPct val="0"/>
              </a:spcBef>
              <a:spcAft>
                <a:spcPct val="35000"/>
              </a:spcAft>
              <a:buClrTx/>
              <a:buSzTx/>
              <a:buFontTx/>
              <a:buNone/>
              <a:tabLst/>
              <a:defRPr/>
            </a:pPr>
            <a:endParaRPr kumimoji="0" lang="es-GT" sz="1900" b="0" i="0" u="none" strike="noStrike" kern="1200" cap="none" spc="0" normalizeH="0" baseline="0" noProof="0">
              <a:ln>
                <a:noFill/>
              </a:ln>
              <a:solidFill>
                <a:prstClr val="white"/>
              </a:solidFill>
              <a:effectLst/>
              <a:uLnTx/>
              <a:uFillTx/>
              <a:latin typeface="Calibri"/>
              <a:ea typeface="+mn-ea"/>
              <a:cs typeface="+mn-cs"/>
            </a:endParaRPr>
          </a:p>
        </p:txBody>
      </p:sp>
      <p:sp>
        <p:nvSpPr>
          <p:cNvPr id="2" name="CuadroTexto 1">
            <a:extLst>
              <a:ext uri="{FF2B5EF4-FFF2-40B4-BE49-F238E27FC236}">
                <a16:creationId xmlns:a16="http://schemas.microsoft.com/office/drawing/2014/main" id="{DCE0AFFA-EB84-4002-846D-D244D3A1CA9C}"/>
              </a:ext>
            </a:extLst>
          </p:cNvPr>
          <p:cNvSpPr txBox="1"/>
          <p:nvPr/>
        </p:nvSpPr>
        <p:spPr>
          <a:xfrm>
            <a:off x="3113901" y="3593608"/>
            <a:ext cx="3090398" cy="1015663"/>
          </a:xfrm>
          <a:prstGeom prst="rect">
            <a:avLst/>
          </a:prstGeom>
          <a:noFill/>
        </p:spPr>
        <p:txBody>
          <a:bodyPr wrap="none" rtlCol="0">
            <a:spAutoFit/>
          </a:bodyPr>
          <a:lstStyle/>
          <a:p>
            <a:pPr marL="176213" marR="0" lvl="0" indent="-17621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2000" b="1" i="0" u="none" strike="noStrike" kern="1200" cap="none" spc="0" normalizeH="0" baseline="0" noProof="0" dirty="0">
                <a:ln>
                  <a:noFill/>
                </a:ln>
                <a:solidFill>
                  <a:srgbClr val="002060"/>
                </a:solidFill>
                <a:effectLst/>
                <a:uLnTx/>
                <a:uFillTx/>
                <a:latin typeface="Calibri"/>
                <a:ea typeface="+mn-ea"/>
                <a:cs typeface="+mn-cs"/>
              </a:rPr>
              <a:t>Poblaciones clave</a:t>
            </a:r>
          </a:p>
          <a:p>
            <a:pPr marL="176213" marR="0" lvl="0" indent="-17621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2000" b="1" i="0" u="none" strike="noStrike" kern="1200" cap="none" spc="0" normalizeH="0" baseline="0" noProof="0" dirty="0">
                <a:ln>
                  <a:noFill/>
                </a:ln>
                <a:solidFill>
                  <a:srgbClr val="002060"/>
                </a:solidFill>
                <a:effectLst/>
                <a:uLnTx/>
                <a:uFillTx/>
                <a:latin typeface="Calibri"/>
                <a:ea typeface="+mn-ea"/>
                <a:cs typeface="+mn-cs"/>
              </a:rPr>
              <a:t>Derechos humanos</a:t>
            </a:r>
          </a:p>
          <a:p>
            <a:pPr marL="176213" marR="0" lvl="0" indent="-176213"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GT" sz="2000" b="1" i="0" u="none" strike="noStrike" kern="1200" cap="none" spc="0" normalizeH="0" baseline="0" noProof="0" dirty="0">
                <a:ln>
                  <a:noFill/>
                </a:ln>
                <a:solidFill>
                  <a:srgbClr val="002060"/>
                </a:solidFill>
                <a:effectLst/>
                <a:uLnTx/>
                <a:uFillTx/>
                <a:latin typeface="Calibri"/>
                <a:ea typeface="+mn-ea"/>
                <a:cs typeface="+mn-cs"/>
              </a:rPr>
              <a:t>Intervenciones esenciales</a:t>
            </a:r>
          </a:p>
        </p:txBody>
      </p:sp>
      <p:sp>
        <p:nvSpPr>
          <p:cNvPr id="6" name="Título 1">
            <a:extLst>
              <a:ext uri="{FF2B5EF4-FFF2-40B4-BE49-F238E27FC236}">
                <a16:creationId xmlns:a16="http://schemas.microsoft.com/office/drawing/2014/main" id="{78324F88-12C9-40E9-9972-6351B2360CCB}"/>
              </a:ext>
            </a:extLst>
          </p:cNvPr>
          <p:cNvSpPr txBox="1">
            <a:spLocks/>
          </p:cNvSpPr>
          <p:nvPr/>
        </p:nvSpPr>
        <p:spPr>
          <a:xfrm>
            <a:off x="-25895" y="-27384"/>
            <a:ext cx="9144000" cy="1149637"/>
          </a:xfrm>
          <a:prstGeom prst="rect">
            <a:avLst/>
          </a:prstGeom>
          <a:solidFill>
            <a:srgbClr val="00206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GT" sz="2800" b="1" i="0" u="none" strike="noStrike" kern="1200" cap="none" spc="0" normalizeH="0" baseline="0" noProof="0" dirty="0">
                <a:ln>
                  <a:noFill/>
                </a:ln>
                <a:solidFill>
                  <a:prstClr val="white"/>
                </a:solidFill>
                <a:effectLst/>
                <a:uLnTx/>
                <a:uFillTx/>
                <a:latin typeface="Calibri"/>
                <a:ea typeface="+mj-ea"/>
                <a:cs typeface="+mj-cs"/>
              </a:rPr>
              <a:t>Triángulo de la sostenibilidad para el contención de la epidemia de VIH</a:t>
            </a:r>
          </a:p>
        </p:txBody>
      </p:sp>
      <p:sp>
        <p:nvSpPr>
          <p:cNvPr id="34" name="Elipse 33">
            <a:extLst>
              <a:ext uri="{FF2B5EF4-FFF2-40B4-BE49-F238E27FC236}">
                <a16:creationId xmlns:a16="http://schemas.microsoft.com/office/drawing/2014/main" id="{902738C5-DF33-4F3D-9D9E-97732CD9DDE3}"/>
              </a:ext>
            </a:extLst>
          </p:cNvPr>
          <p:cNvSpPr/>
          <p:nvPr/>
        </p:nvSpPr>
        <p:spPr>
          <a:xfrm>
            <a:off x="-5527985" y="849961"/>
            <a:ext cx="2726703"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2" name="Elipse 31">
            <a:extLst>
              <a:ext uri="{FF2B5EF4-FFF2-40B4-BE49-F238E27FC236}">
                <a16:creationId xmlns:a16="http://schemas.microsoft.com/office/drawing/2014/main" id="{D5076A4E-53CF-4309-BA32-144C90680408}"/>
              </a:ext>
            </a:extLst>
          </p:cNvPr>
          <p:cNvSpPr/>
          <p:nvPr/>
        </p:nvSpPr>
        <p:spPr>
          <a:xfrm>
            <a:off x="-3740373" y="1570038"/>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0" name="Elipse 29">
            <a:extLst>
              <a:ext uri="{FF2B5EF4-FFF2-40B4-BE49-F238E27FC236}">
                <a16:creationId xmlns:a16="http://schemas.microsoft.com/office/drawing/2014/main" id="{A96F3F08-D6B0-4FF1-8593-E66845959490}"/>
              </a:ext>
            </a:extLst>
          </p:cNvPr>
          <p:cNvSpPr/>
          <p:nvPr/>
        </p:nvSpPr>
        <p:spPr>
          <a:xfrm>
            <a:off x="-3105145" y="2864317"/>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8" name="Elipse 27">
            <a:extLst>
              <a:ext uri="{FF2B5EF4-FFF2-40B4-BE49-F238E27FC236}">
                <a16:creationId xmlns:a16="http://schemas.microsoft.com/office/drawing/2014/main" id="{428F2106-C9D5-488C-A659-A0149ED4F4EA}"/>
              </a:ext>
            </a:extLst>
          </p:cNvPr>
          <p:cNvSpPr/>
          <p:nvPr/>
        </p:nvSpPr>
        <p:spPr>
          <a:xfrm>
            <a:off x="-3740357" y="4397855"/>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6" name="Elipse 25">
            <a:extLst>
              <a:ext uri="{FF2B5EF4-FFF2-40B4-BE49-F238E27FC236}">
                <a16:creationId xmlns:a16="http://schemas.microsoft.com/office/drawing/2014/main" id="{77F515D8-FB15-4190-BA76-30D1863EF805}"/>
              </a:ext>
            </a:extLst>
          </p:cNvPr>
          <p:cNvSpPr/>
          <p:nvPr/>
        </p:nvSpPr>
        <p:spPr>
          <a:xfrm>
            <a:off x="-5455980" y="5033067"/>
            <a:ext cx="2582693"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Elipse 12">
            <a:extLst>
              <a:ext uri="{FF2B5EF4-FFF2-40B4-BE49-F238E27FC236}">
                <a16:creationId xmlns:a16="http://schemas.microsoft.com/office/drawing/2014/main" id="{23EE9DFE-6529-4748-BA24-3A37644F3271}"/>
              </a:ext>
            </a:extLst>
          </p:cNvPr>
          <p:cNvSpPr txBox="1"/>
          <p:nvPr/>
        </p:nvSpPr>
        <p:spPr>
          <a:xfrm>
            <a:off x="-2762617" y="3663563"/>
            <a:ext cx="1826239" cy="9841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endParaRPr kumimoji="0" lang="es-GT"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Elipse 23">
            <a:extLst>
              <a:ext uri="{FF2B5EF4-FFF2-40B4-BE49-F238E27FC236}">
                <a16:creationId xmlns:a16="http://schemas.microsoft.com/office/drawing/2014/main" id="{EC5A9C01-D34D-447D-91C3-6BFC4D114E99}"/>
              </a:ext>
            </a:extLst>
          </p:cNvPr>
          <p:cNvSpPr/>
          <p:nvPr/>
        </p:nvSpPr>
        <p:spPr>
          <a:xfrm>
            <a:off x="-6807433" y="4397855"/>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2" name="Elipse 21">
            <a:extLst>
              <a:ext uri="{FF2B5EF4-FFF2-40B4-BE49-F238E27FC236}">
                <a16:creationId xmlns:a16="http://schemas.microsoft.com/office/drawing/2014/main" id="{4109CDA6-621D-435F-A9A2-ABE4B6DAB4F9}"/>
              </a:ext>
            </a:extLst>
          </p:cNvPr>
          <p:cNvSpPr/>
          <p:nvPr/>
        </p:nvSpPr>
        <p:spPr>
          <a:xfrm>
            <a:off x="-7442645" y="2864317"/>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0" name="Elipse 19">
            <a:extLst>
              <a:ext uri="{FF2B5EF4-FFF2-40B4-BE49-F238E27FC236}">
                <a16:creationId xmlns:a16="http://schemas.microsoft.com/office/drawing/2014/main" id="{4DBB19EC-85DE-4AAC-ADED-39AD518F2FFD}"/>
              </a:ext>
            </a:extLst>
          </p:cNvPr>
          <p:cNvSpPr/>
          <p:nvPr/>
        </p:nvSpPr>
        <p:spPr>
          <a:xfrm>
            <a:off x="-6807417" y="1570038"/>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4" name="Oval 3">
            <a:extLst>
              <a:ext uri="{FF2B5EF4-FFF2-40B4-BE49-F238E27FC236}">
                <a16:creationId xmlns:a16="http://schemas.microsoft.com/office/drawing/2014/main" id="{7B9AF2A4-79DE-46AC-87C2-C8665607F311}"/>
              </a:ext>
            </a:extLst>
          </p:cNvPr>
          <p:cNvSpPr/>
          <p:nvPr/>
        </p:nvSpPr>
        <p:spPr>
          <a:xfrm>
            <a:off x="3048000" y="3352800"/>
            <a:ext cx="3265567" cy="18746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3240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0" nodeType="clickEffect">
                                  <p:stCondLst>
                                    <p:cond delay="0"/>
                                  </p:stCondLst>
                                  <p:childTnLst>
                                    <p:set>
                                      <p:cBhvr>
                                        <p:cTn id="10" dur="indefinite"/>
                                        <p:tgtEl>
                                          <p:spTgt spid="5"/>
                                        </p:tgtEl>
                                        <p:attrNameLst>
                                          <p:attrName>style.opacity</p:attrName>
                                        </p:attrNameLst>
                                      </p:cBhvr>
                                      <p:to>
                                        <p:strVal val="0.5"/>
                                      </p:to>
                                    </p:set>
                                    <p:animEffect filter="image" prLst="opacity: 0.5">
                                      <p:cBhvr rctx="IE">
                                        <p:cTn id="11" dur="indefinite"/>
                                        <p:tgtEl>
                                          <p:spTgt spid="5"/>
                                        </p:tgtEl>
                                      </p:cBhvr>
                                    </p:animEffect>
                                  </p:childTnLst>
                                </p:cTn>
                              </p:par>
                              <p:par>
                                <p:cTn id="12" presetID="9" presetClass="emph" presetSubtype="0" grpId="0" nodeType="withEffect">
                                  <p:stCondLst>
                                    <p:cond delay="0"/>
                                  </p:stCondLst>
                                  <p:childTnLst>
                                    <p:set>
                                      <p:cBhvr>
                                        <p:cTn id="13" dur="indefinite"/>
                                        <p:tgtEl>
                                          <p:spTgt spid="11"/>
                                        </p:tgtEl>
                                        <p:attrNameLst>
                                          <p:attrName>style.opacity</p:attrName>
                                        </p:attrNameLst>
                                      </p:cBhvr>
                                      <p:to>
                                        <p:strVal val="0.5"/>
                                      </p:to>
                                    </p:set>
                                    <p:animEffect filter="image" prLst="opacity: 0.5">
                                      <p:cBhvr rctx="IE">
                                        <p:cTn id="14" dur="indefinite"/>
                                        <p:tgtEl>
                                          <p:spTgt spid="11"/>
                                        </p:tgtEl>
                                      </p:cBhvr>
                                    </p:animEffect>
                                  </p:childTnLst>
                                </p:cTn>
                              </p:par>
                              <p:par>
                                <p:cTn id="15" presetID="9" presetClass="emph" presetSubtype="0" grpId="0" nodeType="withEffect">
                                  <p:stCondLst>
                                    <p:cond delay="0"/>
                                  </p:stCondLst>
                                  <p:childTnLst>
                                    <p:set>
                                      <p:cBhvr>
                                        <p:cTn id="16" dur="indefinite"/>
                                        <p:tgtEl>
                                          <p:spTgt spid="7"/>
                                        </p:tgtEl>
                                        <p:attrNameLst>
                                          <p:attrName>style.opacity</p:attrName>
                                        </p:attrNameLst>
                                      </p:cBhvr>
                                      <p:to>
                                        <p:strVal val="0.5"/>
                                      </p:to>
                                    </p:set>
                                    <p:animEffect filter="image" prLst="opacity: 0.5">
                                      <p:cBhvr rctx="IE">
                                        <p:cTn id="17" dur="indefinite"/>
                                        <p:tgtEl>
                                          <p:spTgt spid="7"/>
                                        </p:tgtEl>
                                      </p:cBhvr>
                                    </p:animEffect>
                                  </p:childTnLst>
                                </p:cTn>
                              </p:par>
                              <p:par>
                                <p:cTn id="18" presetID="9" presetClass="emph" presetSubtype="0" grpId="0" nodeType="withEffect">
                                  <p:stCondLst>
                                    <p:cond delay="0"/>
                                  </p:stCondLst>
                                  <p:childTnLst>
                                    <p:set>
                                      <p:cBhvr>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par>
                                <p:cTn id="21" presetID="9" presetClass="emph" presetSubtype="0" grpId="0" nodeType="withEffect">
                                  <p:stCondLst>
                                    <p:cond delay="0"/>
                                  </p:stCondLst>
                                  <p:childTnLst>
                                    <p:set>
                                      <p:cBhvr>
                                        <p:cTn id="22" dur="indefinite"/>
                                        <p:tgtEl>
                                          <p:spTgt spid="10"/>
                                        </p:tgtEl>
                                        <p:attrNameLst>
                                          <p:attrName>style.opacity</p:attrName>
                                        </p:attrNameLst>
                                      </p:cBhvr>
                                      <p:to>
                                        <p:strVal val="0.5"/>
                                      </p:to>
                                    </p:set>
                                    <p:animEffect filter="image" prLst="opacity: 0.5">
                                      <p:cBhvr rctx="IE">
                                        <p:cTn id="23" dur="indefinite"/>
                                        <p:tgtEl>
                                          <p:spTgt spid="10"/>
                                        </p:tgtEl>
                                      </p:cBhvr>
                                    </p:animEffect>
                                  </p:childTnLst>
                                </p:cTn>
                              </p:par>
                              <p:par>
                                <p:cTn id="24" presetID="9" presetClass="emph" presetSubtype="0" grpId="0" nodeType="withEffect">
                                  <p:stCondLst>
                                    <p:cond delay="0"/>
                                  </p:stCondLst>
                                  <p:childTnLst>
                                    <p:set>
                                      <p:cBhvr>
                                        <p:cTn id="25" dur="indefinite"/>
                                        <p:tgtEl>
                                          <p:spTgt spid="9"/>
                                        </p:tgtEl>
                                        <p:attrNameLst>
                                          <p:attrName>style.opacity</p:attrName>
                                        </p:attrNameLst>
                                      </p:cBhvr>
                                      <p:to>
                                        <p:strVal val="0.5"/>
                                      </p:to>
                                    </p:set>
                                    <p:animEffect filter="image" prLst="opacity: 0.5">
                                      <p:cBhvr rctx="IE">
                                        <p:cTn id="26"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43001" y="-28295"/>
            <a:ext cx="6840542" cy="1143000"/>
          </a:xfrm>
        </p:spPr>
        <p:txBody>
          <a:bodyPr>
            <a:normAutofit/>
          </a:bodyPr>
          <a:lstStyle/>
          <a:p>
            <a:r>
              <a:rPr lang="es-PA" sz="2400" b="1" dirty="0"/>
              <a:t>Mapeo de los elementos de sostenibilidad por país, SID 2017</a:t>
            </a:r>
          </a:p>
        </p:txBody>
      </p:sp>
      <p:grpSp>
        <p:nvGrpSpPr>
          <p:cNvPr id="3" name="Group 2"/>
          <p:cNvGrpSpPr/>
          <p:nvPr/>
        </p:nvGrpSpPr>
        <p:grpSpPr>
          <a:xfrm>
            <a:off x="76200" y="5867400"/>
            <a:ext cx="9144000" cy="659487"/>
            <a:chOff x="76200" y="5867400"/>
            <a:chExt cx="9144000" cy="659487"/>
          </a:xfrm>
        </p:grpSpPr>
        <p:sp>
          <p:nvSpPr>
            <p:cNvPr id="14" name="13 Rectángulo"/>
            <p:cNvSpPr/>
            <p:nvPr/>
          </p:nvSpPr>
          <p:spPr>
            <a:xfrm>
              <a:off x="76200" y="5938390"/>
              <a:ext cx="8991600" cy="538610"/>
            </a:xfrm>
            <a:prstGeom prst="rect">
              <a:avLst/>
            </a:prstGeom>
            <a:solidFill>
              <a:schemeClr val="accent1">
                <a:lumMod val="40000"/>
                <a:lumOff val="60000"/>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PA">
                <a:solidFill>
                  <a:prstClr val="white">
                    <a:lumMod val="50000"/>
                  </a:prstClr>
                </a:solidFill>
              </a:endParaRPr>
            </a:p>
          </p:txBody>
        </p:sp>
        <p:grpSp>
          <p:nvGrpSpPr>
            <p:cNvPr id="15" name="14 Grupo"/>
            <p:cNvGrpSpPr/>
            <p:nvPr/>
          </p:nvGrpSpPr>
          <p:grpSpPr>
            <a:xfrm>
              <a:off x="152400" y="6096000"/>
              <a:ext cx="9067800" cy="430887"/>
              <a:chOff x="251520" y="6381328"/>
              <a:chExt cx="8712968" cy="430887"/>
            </a:xfrm>
          </p:grpSpPr>
          <p:sp>
            <p:nvSpPr>
              <p:cNvPr id="16" name="CuadroTexto 21">
                <a:extLst>
                  <a:ext uri="{FF2B5EF4-FFF2-40B4-BE49-F238E27FC236}">
                    <a16:creationId xmlns:a16="http://schemas.microsoft.com/office/drawing/2014/main" id="{AFF6982D-72DA-47AC-B592-405F1EB29742}"/>
                  </a:ext>
                </a:extLst>
              </p:cNvPr>
              <p:cNvSpPr txBox="1"/>
              <p:nvPr/>
            </p:nvSpPr>
            <p:spPr>
              <a:xfrm>
                <a:off x="251520" y="6381328"/>
                <a:ext cx="8712968" cy="430887"/>
              </a:xfrm>
              <a:prstGeom prst="rect">
                <a:avLst/>
              </a:prstGeom>
              <a:noFill/>
            </p:spPr>
            <p:txBody>
              <a:bodyPr wrap="square" rtlCol="0">
                <a:spAutoFit/>
              </a:bodyPr>
              <a:lstStyle/>
              <a:p>
                <a:pPr defTabSz="457200"/>
                <a:r>
                  <a:rPr lang="es-ES" sz="1100" dirty="0">
                    <a:solidFill>
                      <a:prstClr val="black"/>
                    </a:solidFill>
                  </a:rPr>
                  <a:t>     No es sostenible (0-3.49)           Sostenibilidad emergente  3.50-6.99           Sostenibilidad próxima 7.00-8.49                Sostenibilidad alcanzada  8.5 – 10.00</a:t>
                </a:r>
              </a:p>
            </p:txBody>
          </p:sp>
          <p:sp>
            <p:nvSpPr>
              <p:cNvPr id="17" name="Rectángulo 8">
                <a:extLst>
                  <a:ext uri="{FF2B5EF4-FFF2-40B4-BE49-F238E27FC236}">
                    <a16:creationId xmlns:a16="http://schemas.microsoft.com/office/drawing/2014/main" id="{680B9FE2-E8F9-40CC-B9AE-3BF190382330}"/>
                  </a:ext>
                </a:extLst>
              </p:cNvPr>
              <p:cNvSpPr/>
              <p:nvPr/>
            </p:nvSpPr>
            <p:spPr>
              <a:xfrm>
                <a:off x="6492678" y="6433669"/>
                <a:ext cx="162309" cy="1624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a:solidFill>
                    <a:prstClr val="white"/>
                  </a:solidFill>
                </a:endParaRPr>
              </a:p>
            </p:txBody>
          </p:sp>
          <p:sp>
            <p:nvSpPr>
              <p:cNvPr id="18" name="Rectángulo 22">
                <a:extLst>
                  <a:ext uri="{FF2B5EF4-FFF2-40B4-BE49-F238E27FC236}">
                    <a16:creationId xmlns:a16="http://schemas.microsoft.com/office/drawing/2014/main" id="{6CECB217-A173-4A9A-A5C7-37CBCBE2C6B7}"/>
                  </a:ext>
                </a:extLst>
              </p:cNvPr>
              <p:cNvSpPr/>
              <p:nvPr/>
            </p:nvSpPr>
            <p:spPr>
              <a:xfrm>
                <a:off x="1970664" y="6433669"/>
                <a:ext cx="162309" cy="1624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a:solidFill>
                    <a:prstClr val="white"/>
                  </a:solidFill>
                </a:endParaRPr>
              </a:p>
            </p:txBody>
          </p:sp>
          <p:sp>
            <p:nvSpPr>
              <p:cNvPr id="19" name="Rectángulo 23">
                <a:extLst>
                  <a:ext uri="{FF2B5EF4-FFF2-40B4-BE49-F238E27FC236}">
                    <a16:creationId xmlns:a16="http://schemas.microsoft.com/office/drawing/2014/main" id="{D93CEADE-9345-47BF-A86D-CF39D0C83E8A}"/>
                  </a:ext>
                </a:extLst>
              </p:cNvPr>
              <p:cNvSpPr/>
              <p:nvPr/>
            </p:nvSpPr>
            <p:spPr>
              <a:xfrm>
                <a:off x="287601" y="6433669"/>
                <a:ext cx="162309" cy="1624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a:solidFill>
                    <a:prstClr val="white"/>
                  </a:solidFill>
                </a:endParaRPr>
              </a:p>
            </p:txBody>
          </p:sp>
          <p:sp>
            <p:nvSpPr>
              <p:cNvPr id="20" name="Rectángulo 24">
                <a:extLst>
                  <a:ext uri="{FF2B5EF4-FFF2-40B4-BE49-F238E27FC236}">
                    <a16:creationId xmlns:a16="http://schemas.microsoft.com/office/drawing/2014/main" id="{5ED7D716-BF64-4869-9160-C4AF08C07E62}"/>
                  </a:ext>
                </a:extLst>
              </p:cNvPr>
              <p:cNvSpPr/>
              <p:nvPr/>
            </p:nvSpPr>
            <p:spPr>
              <a:xfrm>
                <a:off x="4250875" y="6433669"/>
                <a:ext cx="162309" cy="1624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s-ES">
                  <a:solidFill>
                    <a:prstClr val="white"/>
                  </a:solidFill>
                </a:endParaRPr>
              </a:p>
            </p:txBody>
          </p:sp>
        </p:grpSp>
        <p:sp>
          <p:nvSpPr>
            <p:cNvPr id="21" name="20 CuadroTexto"/>
            <p:cNvSpPr txBox="1"/>
            <p:nvPr/>
          </p:nvSpPr>
          <p:spPr>
            <a:xfrm>
              <a:off x="1205029" y="5867400"/>
              <a:ext cx="3786806" cy="276999"/>
            </a:xfrm>
            <a:prstGeom prst="rect">
              <a:avLst/>
            </a:prstGeom>
            <a:noFill/>
          </p:spPr>
          <p:txBody>
            <a:bodyPr wrap="none" rtlCol="0">
              <a:spAutoFit/>
            </a:bodyPr>
            <a:lstStyle/>
            <a:p>
              <a:pPr defTabSz="457200"/>
              <a:r>
                <a:rPr lang="es-PA" sz="1200" dirty="0">
                  <a:solidFill>
                    <a:prstClr val="black"/>
                  </a:solidFill>
                </a:rPr>
                <a:t>Interpretación del puntaje alcanzado para cada elemento:</a:t>
              </a:r>
            </a:p>
          </p:txBody>
        </p:sp>
      </p:grpSp>
      <p:graphicFrame>
        <p:nvGraphicFramePr>
          <p:cNvPr id="13" name="12 Tabla"/>
          <p:cNvGraphicFramePr>
            <a:graphicFrameLocks noGrp="1"/>
          </p:cNvGraphicFramePr>
          <p:nvPr>
            <p:extLst>
              <p:ext uri="{D42A27DB-BD31-4B8C-83A1-F6EECF244321}">
                <p14:modId xmlns:p14="http://schemas.microsoft.com/office/powerpoint/2010/main" val="2238398802"/>
              </p:ext>
            </p:extLst>
          </p:nvPr>
        </p:nvGraphicFramePr>
        <p:xfrm>
          <a:off x="304800" y="1143000"/>
          <a:ext cx="8534400" cy="4694554"/>
        </p:xfrm>
        <a:graphic>
          <a:graphicData uri="http://schemas.openxmlformats.org/drawingml/2006/table">
            <a:tbl>
              <a:tblPr/>
              <a:tblGrid>
                <a:gridCol w="2838017">
                  <a:extLst>
                    <a:ext uri="{9D8B030D-6E8A-4147-A177-3AD203B41FA5}">
                      <a16:colId xmlns:a16="http://schemas.microsoft.com/office/drawing/2014/main" val="20000"/>
                    </a:ext>
                  </a:extLst>
                </a:gridCol>
                <a:gridCol w="813769">
                  <a:extLst>
                    <a:ext uri="{9D8B030D-6E8A-4147-A177-3AD203B41FA5}">
                      <a16:colId xmlns:a16="http://schemas.microsoft.com/office/drawing/2014/main" val="20001"/>
                    </a:ext>
                  </a:extLst>
                </a:gridCol>
                <a:gridCol w="813769">
                  <a:extLst>
                    <a:ext uri="{9D8B030D-6E8A-4147-A177-3AD203B41FA5}">
                      <a16:colId xmlns:a16="http://schemas.microsoft.com/office/drawing/2014/main" val="20002"/>
                    </a:ext>
                  </a:extLst>
                </a:gridCol>
                <a:gridCol w="813769">
                  <a:extLst>
                    <a:ext uri="{9D8B030D-6E8A-4147-A177-3AD203B41FA5}">
                      <a16:colId xmlns:a16="http://schemas.microsoft.com/office/drawing/2014/main" val="20003"/>
                    </a:ext>
                  </a:extLst>
                </a:gridCol>
                <a:gridCol w="813769">
                  <a:extLst>
                    <a:ext uri="{9D8B030D-6E8A-4147-A177-3AD203B41FA5}">
                      <a16:colId xmlns:a16="http://schemas.microsoft.com/office/drawing/2014/main" val="20004"/>
                    </a:ext>
                  </a:extLst>
                </a:gridCol>
                <a:gridCol w="813769">
                  <a:extLst>
                    <a:ext uri="{9D8B030D-6E8A-4147-A177-3AD203B41FA5}">
                      <a16:colId xmlns:a16="http://schemas.microsoft.com/office/drawing/2014/main" val="20005"/>
                    </a:ext>
                  </a:extLst>
                </a:gridCol>
                <a:gridCol w="813769">
                  <a:extLst>
                    <a:ext uri="{9D8B030D-6E8A-4147-A177-3AD203B41FA5}">
                      <a16:colId xmlns:a16="http://schemas.microsoft.com/office/drawing/2014/main" val="20006"/>
                    </a:ext>
                  </a:extLst>
                </a:gridCol>
                <a:gridCol w="813769">
                  <a:extLst>
                    <a:ext uri="{9D8B030D-6E8A-4147-A177-3AD203B41FA5}">
                      <a16:colId xmlns:a16="http://schemas.microsoft.com/office/drawing/2014/main" val="20007"/>
                    </a:ext>
                  </a:extLst>
                </a:gridCol>
              </a:tblGrid>
              <a:tr h="278191">
                <a:tc>
                  <a:txBody>
                    <a:bodyPr/>
                    <a:lstStyle/>
                    <a:p>
                      <a:pPr algn="ctr" fontAlgn="b"/>
                      <a:r>
                        <a:rPr lang="es-PA" sz="1600" b="1" i="0" u="none" strike="noStrike" dirty="0">
                          <a:solidFill>
                            <a:srgbClr val="000000"/>
                          </a:solidFill>
                          <a:effectLst/>
                          <a:latin typeface="Calibri"/>
                        </a:rPr>
                        <a:t>Elementos</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A" sz="1600" b="1" i="0" u="none" strike="noStrike">
                          <a:solidFill>
                            <a:srgbClr val="000000"/>
                          </a:solidFill>
                          <a:effectLst/>
                          <a:latin typeface="Calibri"/>
                        </a:rPr>
                        <a:t>CR</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A" sz="1600" b="1" i="0" u="none" strike="noStrike">
                          <a:solidFill>
                            <a:srgbClr val="000000"/>
                          </a:solidFill>
                          <a:effectLst/>
                          <a:latin typeface="Calibri"/>
                        </a:rPr>
                        <a:t>ELS</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A" sz="1600" b="1" i="0" u="none" strike="noStrike">
                          <a:solidFill>
                            <a:srgbClr val="000000"/>
                          </a:solidFill>
                          <a:effectLst/>
                          <a:latin typeface="Calibri"/>
                        </a:rPr>
                        <a:t>GUA</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A" sz="1600" b="1" i="0" u="none" strike="noStrike">
                          <a:solidFill>
                            <a:srgbClr val="000000"/>
                          </a:solidFill>
                          <a:effectLst/>
                          <a:latin typeface="Calibri"/>
                        </a:rPr>
                        <a:t>HON</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A" sz="1600" b="1" i="0" u="none" strike="noStrike" dirty="0">
                          <a:solidFill>
                            <a:srgbClr val="000000"/>
                          </a:solidFill>
                          <a:effectLst/>
                          <a:latin typeface="Calibri"/>
                        </a:rPr>
                        <a:t>NIC</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A" sz="1600" b="1" i="0" u="none" strike="noStrike" dirty="0">
                          <a:solidFill>
                            <a:srgbClr val="000000"/>
                          </a:solidFill>
                          <a:effectLst/>
                          <a:latin typeface="Calibri"/>
                        </a:rPr>
                        <a:t>PAN </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A" sz="1600" b="1" i="0" u="none" strike="noStrike" dirty="0">
                          <a:solidFill>
                            <a:srgbClr val="000000"/>
                          </a:solidFill>
                          <a:effectLst/>
                          <a:latin typeface="Calibri"/>
                        </a:rPr>
                        <a:t>RD</a:t>
                      </a:r>
                    </a:p>
                  </a:txBody>
                  <a:tcPr marL="7144" marR="7144"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78191">
                <a:tc>
                  <a:txBody>
                    <a:bodyPr/>
                    <a:lstStyle/>
                    <a:p>
                      <a:pPr algn="l" fontAlgn="t"/>
                      <a:r>
                        <a:rPr lang="es-PA" sz="1400" b="0" i="0" u="none" strike="noStrike" dirty="0">
                          <a:solidFill>
                            <a:srgbClr val="000000"/>
                          </a:solidFill>
                          <a:effectLst/>
                          <a:latin typeface="Calibri"/>
                        </a:rPr>
                        <a:t>1.Planificación y coordinación</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dirty="0">
                          <a:solidFill>
                            <a:srgbClr val="92D050"/>
                          </a:solidFill>
                          <a:effectLst/>
                          <a:latin typeface="Calibri"/>
                        </a:rPr>
                        <a:t>7.17</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00B050"/>
                          </a:solidFill>
                          <a:effectLst/>
                          <a:latin typeface="Calibri"/>
                        </a:rPr>
                        <a:t>8.62</a:t>
                      </a:r>
                    </a:p>
                  </a:txBody>
                  <a:tcPr marL="7144" marR="7144"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r" fontAlgn="b"/>
                      <a:r>
                        <a:rPr lang="es-PA" sz="1400" b="0" i="0" u="none" strike="noStrike">
                          <a:solidFill>
                            <a:srgbClr val="92D050"/>
                          </a:solidFill>
                          <a:effectLst/>
                          <a:latin typeface="Calibri"/>
                        </a:rPr>
                        <a:t>7.40</a:t>
                      </a:r>
                    </a:p>
                  </a:txBody>
                  <a:tcPr marL="7144" marR="7144"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dirty="0">
                          <a:solidFill>
                            <a:srgbClr val="00B050"/>
                          </a:solidFill>
                          <a:effectLst/>
                          <a:latin typeface="Calibri"/>
                        </a:rPr>
                        <a:t>9.62</a:t>
                      </a:r>
                    </a:p>
                  </a:txBody>
                  <a:tcPr marL="7144" marR="7144"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r" fontAlgn="b"/>
                      <a:r>
                        <a:rPr lang="es-PA" sz="1400" b="0" i="0" u="none" strike="noStrike">
                          <a:solidFill>
                            <a:srgbClr val="00B050"/>
                          </a:solidFill>
                          <a:effectLst/>
                          <a:latin typeface="Calibri"/>
                        </a:rPr>
                        <a:t>10.00</a:t>
                      </a:r>
                    </a:p>
                  </a:txBody>
                  <a:tcPr marL="7144" marR="7144"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r" fontAlgn="b"/>
                      <a:r>
                        <a:rPr lang="es-PA" sz="1400" b="0" i="0" u="none" strike="noStrike">
                          <a:solidFill>
                            <a:srgbClr val="00B050"/>
                          </a:solidFill>
                          <a:effectLst/>
                          <a:latin typeface="Calibri"/>
                        </a:rPr>
                        <a:t>8.79</a:t>
                      </a:r>
                    </a:p>
                  </a:txBody>
                  <a:tcPr marL="7144" marR="7144"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r" fontAlgn="b"/>
                      <a:r>
                        <a:rPr lang="es-PA" sz="1400" b="0" i="0" u="none" strike="noStrike">
                          <a:solidFill>
                            <a:srgbClr val="92D050"/>
                          </a:solidFill>
                          <a:effectLst/>
                          <a:latin typeface="Calibri"/>
                        </a:rPr>
                        <a:t>7.62</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10001"/>
                  </a:ext>
                </a:extLst>
              </a:tr>
              <a:tr h="278191">
                <a:tc>
                  <a:txBody>
                    <a:bodyPr/>
                    <a:lstStyle/>
                    <a:p>
                      <a:pPr algn="l" fontAlgn="t"/>
                      <a:r>
                        <a:rPr lang="es-PA" sz="1400" b="0" i="0" u="none" strike="noStrike" dirty="0">
                          <a:solidFill>
                            <a:srgbClr val="000000"/>
                          </a:solidFill>
                          <a:effectLst/>
                          <a:latin typeface="Calibri"/>
                        </a:rPr>
                        <a:t>2.Políticas y gobernanza</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dirty="0">
                          <a:solidFill>
                            <a:srgbClr val="FFFF00"/>
                          </a:solidFill>
                          <a:effectLst/>
                          <a:latin typeface="Calibri"/>
                        </a:rPr>
                        <a:t>5.67</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dirty="0">
                          <a:solidFill>
                            <a:srgbClr val="92D050"/>
                          </a:solidFill>
                          <a:effectLst/>
                          <a:latin typeface="Calibri"/>
                        </a:rPr>
                        <a:t>7.07</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dirty="0">
                          <a:solidFill>
                            <a:srgbClr val="FFFF00"/>
                          </a:solidFill>
                          <a:effectLst/>
                          <a:latin typeface="Calibri"/>
                        </a:rPr>
                        <a:t>5.81</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dirty="0">
                          <a:solidFill>
                            <a:srgbClr val="92D050"/>
                          </a:solidFill>
                          <a:effectLst/>
                          <a:latin typeface="Calibri"/>
                        </a:rPr>
                        <a:t>7.15</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92D050"/>
                          </a:solidFill>
                          <a:effectLst/>
                          <a:latin typeface="Calibri"/>
                        </a:rPr>
                        <a:t>7.36</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6.46</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4.92</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02"/>
                  </a:ext>
                </a:extLst>
              </a:tr>
              <a:tr h="278191">
                <a:tc>
                  <a:txBody>
                    <a:bodyPr/>
                    <a:lstStyle/>
                    <a:p>
                      <a:pPr algn="l" fontAlgn="t"/>
                      <a:r>
                        <a:rPr lang="es-PA" sz="1400" b="0" i="0" u="none" strike="noStrike" dirty="0">
                          <a:solidFill>
                            <a:srgbClr val="000000"/>
                          </a:solidFill>
                          <a:effectLst/>
                          <a:latin typeface="Calibri"/>
                        </a:rPr>
                        <a:t>3.Participación de la  sociedad civil</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FFFF00"/>
                          </a:solidFill>
                          <a:effectLst/>
                          <a:latin typeface="Calibri"/>
                        </a:rPr>
                        <a:t>5.58</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5.63</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4.50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5.08</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3.96</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7.79</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6.21</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03"/>
                  </a:ext>
                </a:extLst>
              </a:tr>
              <a:tr h="278191">
                <a:tc>
                  <a:txBody>
                    <a:bodyPr/>
                    <a:lstStyle/>
                    <a:p>
                      <a:pPr algn="l" fontAlgn="t"/>
                      <a:r>
                        <a:rPr lang="es-PA" sz="1400" b="0" i="0" u="none" strike="noStrike" dirty="0">
                          <a:solidFill>
                            <a:srgbClr val="000000"/>
                          </a:solidFill>
                          <a:effectLst/>
                          <a:latin typeface="Calibri"/>
                        </a:rPr>
                        <a:t>4.Participación del  sector privado</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FF0000"/>
                          </a:solidFill>
                          <a:effectLst/>
                          <a:latin typeface="Calibri"/>
                        </a:rPr>
                        <a:t>2.44</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r" fontAlgn="b"/>
                      <a:r>
                        <a:rPr lang="es-PA" sz="1400" b="0" i="0" u="none" strike="noStrike">
                          <a:solidFill>
                            <a:srgbClr val="FFFF00"/>
                          </a:solidFill>
                          <a:effectLst/>
                          <a:latin typeface="Calibri"/>
                        </a:rPr>
                        <a:t>4.28</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0000"/>
                          </a:solidFill>
                          <a:effectLst/>
                          <a:latin typeface="Calibri"/>
                        </a:rPr>
                        <a:t>2.53</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r" fontAlgn="b"/>
                      <a:r>
                        <a:rPr lang="es-PA" sz="1400" b="0" i="0" u="none" strike="noStrike">
                          <a:solidFill>
                            <a:srgbClr val="FFFF00"/>
                          </a:solidFill>
                          <a:effectLst/>
                          <a:latin typeface="Calibri"/>
                        </a:rPr>
                        <a:t>3.72</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7.08</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6.14</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4.00</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04"/>
                  </a:ext>
                </a:extLst>
              </a:tr>
              <a:tr h="278191">
                <a:tc>
                  <a:txBody>
                    <a:bodyPr/>
                    <a:lstStyle/>
                    <a:p>
                      <a:pPr algn="l" fontAlgn="t"/>
                      <a:r>
                        <a:rPr lang="es-PA" sz="1400" b="0" i="0" u="none" strike="noStrike" dirty="0">
                          <a:solidFill>
                            <a:srgbClr val="000000"/>
                          </a:solidFill>
                          <a:effectLst/>
                          <a:latin typeface="Calibri"/>
                        </a:rPr>
                        <a:t>5.Acceso a Información</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FFFF00"/>
                          </a:solidFill>
                          <a:effectLst/>
                          <a:latin typeface="Calibri"/>
                        </a:rPr>
                        <a:t>6.00</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7.00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4.00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5.00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6.00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4.00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6.00</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05"/>
                  </a:ext>
                </a:extLst>
              </a:tr>
              <a:tr h="278191">
                <a:tc>
                  <a:txBody>
                    <a:bodyPr/>
                    <a:lstStyle/>
                    <a:p>
                      <a:pPr algn="l" fontAlgn="t"/>
                      <a:r>
                        <a:rPr lang="es-PA" sz="1400" b="0" i="0" u="none" strike="noStrike" dirty="0">
                          <a:solidFill>
                            <a:srgbClr val="000000"/>
                          </a:solidFill>
                          <a:effectLst/>
                          <a:latin typeface="Calibri"/>
                        </a:rPr>
                        <a:t>6.Prestación de servicios</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92D050"/>
                          </a:solidFill>
                          <a:effectLst/>
                          <a:latin typeface="Calibri"/>
                        </a:rPr>
                        <a:t>7.04</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92D050"/>
                          </a:solidFill>
                          <a:effectLst/>
                          <a:latin typeface="Calibri"/>
                        </a:rPr>
                        <a:t>7.27</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92D050"/>
                          </a:solidFill>
                          <a:effectLst/>
                          <a:latin typeface="Calibri"/>
                        </a:rPr>
                        <a:t>7.69</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5.97</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8.01</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92D050"/>
                          </a:solidFill>
                          <a:effectLst/>
                          <a:latin typeface="Calibri"/>
                        </a:rPr>
                        <a:t>7.27</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6.02</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06"/>
                  </a:ext>
                </a:extLst>
              </a:tr>
              <a:tr h="278191">
                <a:tc>
                  <a:txBody>
                    <a:bodyPr/>
                    <a:lstStyle/>
                    <a:p>
                      <a:pPr algn="l" fontAlgn="t"/>
                      <a:r>
                        <a:rPr lang="es-PA" sz="1400" b="0" i="0" u="none" strike="noStrike" dirty="0">
                          <a:solidFill>
                            <a:srgbClr val="000000"/>
                          </a:solidFill>
                          <a:effectLst/>
                          <a:latin typeface="Calibri"/>
                        </a:rPr>
                        <a:t>7.Existencia de RRHH en salud</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FFFF00"/>
                          </a:solidFill>
                          <a:effectLst/>
                          <a:latin typeface="Calibri"/>
                        </a:rPr>
                        <a:t>4.72</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6.83</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5.83</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6.64</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5.83</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6.20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5.46</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07"/>
                  </a:ext>
                </a:extLst>
              </a:tr>
              <a:tr h="455041">
                <a:tc>
                  <a:txBody>
                    <a:bodyPr/>
                    <a:lstStyle/>
                    <a:p>
                      <a:pPr algn="l" fontAlgn="t"/>
                      <a:r>
                        <a:rPr lang="es-PA" sz="1400" b="0" i="0" u="none" strike="noStrike" dirty="0">
                          <a:solidFill>
                            <a:srgbClr val="000000"/>
                          </a:solidFill>
                          <a:effectLst/>
                          <a:latin typeface="Calibri"/>
                        </a:rPr>
                        <a:t>8.Seguridad de productos y cadena de suministros</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FFFF00"/>
                          </a:solidFill>
                          <a:effectLst/>
                          <a:latin typeface="Calibri"/>
                        </a:rPr>
                        <a:t>6.23</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6.92</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8.06</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5.54</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8.26</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92D050"/>
                          </a:solidFill>
                          <a:effectLst/>
                          <a:latin typeface="Calibri"/>
                        </a:rPr>
                        <a:t>7.36</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00B050"/>
                          </a:solidFill>
                          <a:effectLst/>
                          <a:latin typeface="Calibri"/>
                        </a:rPr>
                        <a:t>8.55</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10008"/>
                  </a:ext>
                </a:extLst>
              </a:tr>
              <a:tr h="278191">
                <a:tc>
                  <a:txBody>
                    <a:bodyPr/>
                    <a:lstStyle/>
                    <a:p>
                      <a:pPr algn="l" fontAlgn="t"/>
                      <a:r>
                        <a:rPr lang="es-PA" sz="1400" b="0" i="0" u="none" strike="noStrike" dirty="0">
                          <a:solidFill>
                            <a:srgbClr val="000000"/>
                          </a:solidFill>
                          <a:effectLst/>
                          <a:latin typeface="Calibri"/>
                        </a:rPr>
                        <a:t>9.Gestión de calidad</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FF0000"/>
                          </a:solidFill>
                          <a:effectLst/>
                          <a:latin typeface="Calibri"/>
                        </a:rPr>
                        <a:t>0.00</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r" fontAlgn="b"/>
                      <a:r>
                        <a:rPr lang="es-PA" sz="1400" b="0" i="0" u="none" strike="noStrike">
                          <a:solidFill>
                            <a:srgbClr val="92D050"/>
                          </a:solidFill>
                          <a:effectLst/>
                          <a:latin typeface="Calibri"/>
                        </a:rPr>
                        <a:t>7.10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5.10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7.19</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92D050"/>
                          </a:solidFill>
                          <a:effectLst/>
                          <a:latin typeface="Calibri"/>
                        </a:rPr>
                        <a:t>7.71</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00B050"/>
                          </a:solidFill>
                          <a:effectLst/>
                          <a:latin typeface="Calibri"/>
                        </a:rPr>
                        <a:t>8.76</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r" fontAlgn="b"/>
                      <a:r>
                        <a:rPr lang="es-PA" sz="1400" b="0" i="0" u="none" strike="noStrike">
                          <a:solidFill>
                            <a:srgbClr val="FFFF00"/>
                          </a:solidFill>
                          <a:effectLst/>
                          <a:latin typeface="Calibri"/>
                        </a:rPr>
                        <a:t>5.10</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09"/>
                  </a:ext>
                </a:extLst>
              </a:tr>
              <a:tr h="278191">
                <a:tc>
                  <a:txBody>
                    <a:bodyPr/>
                    <a:lstStyle/>
                    <a:p>
                      <a:pPr algn="l" fontAlgn="t"/>
                      <a:r>
                        <a:rPr lang="es-PA" sz="1400" b="0" i="0" u="none" strike="noStrike" dirty="0">
                          <a:solidFill>
                            <a:srgbClr val="000000"/>
                          </a:solidFill>
                          <a:effectLst/>
                          <a:latin typeface="Calibri"/>
                        </a:rPr>
                        <a:t>10.Laboratorio</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92D050"/>
                          </a:solidFill>
                          <a:effectLst/>
                          <a:latin typeface="Calibri"/>
                        </a:rPr>
                        <a:t>8.33</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00B050"/>
                          </a:solidFill>
                          <a:effectLst/>
                          <a:latin typeface="Calibri"/>
                        </a:rPr>
                        <a:t>9.17</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r" fontAlgn="b"/>
                      <a:r>
                        <a:rPr lang="es-PA" sz="1400" b="0" i="0" u="none" strike="noStrike">
                          <a:solidFill>
                            <a:srgbClr val="FFFF00"/>
                          </a:solidFill>
                          <a:effectLst/>
                          <a:latin typeface="Calibri"/>
                        </a:rPr>
                        <a:t>6.58</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5.00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7.17</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92D050"/>
                          </a:solidFill>
                          <a:effectLst/>
                          <a:latin typeface="Calibri"/>
                        </a:rPr>
                        <a:t>7.00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92D050"/>
                          </a:solidFill>
                          <a:effectLst/>
                          <a:latin typeface="Calibri"/>
                        </a:rPr>
                        <a:t>7.08</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10010"/>
                  </a:ext>
                </a:extLst>
              </a:tr>
              <a:tr h="278191">
                <a:tc>
                  <a:txBody>
                    <a:bodyPr/>
                    <a:lstStyle/>
                    <a:p>
                      <a:pPr algn="l" fontAlgn="t"/>
                      <a:r>
                        <a:rPr lang="es-PA" sz="1400" b="0" i="0" u="none" strike="noStrike" dirty="0">
                          <a:solidFill>
                            <a:srgbClr val="000000"/>
                          </a:solidFill>
                          <a:effectLst/>
                          <a:latin typeface="Calibri"/>
                        </a:rPr>
                        <a:t>11.Movilización de recursos</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FFFF00"/>
                          </a:solidFill>
                          <a:effectLst/>
                          <a:latin typeface="Calibri"/>
                        </a:rPr>
                        <a:t>6.19</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6.51</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7.69</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5.71</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6.48</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8.15</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5.79</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11"/>
                  </a:ext>
                </a:extLst>
              </a:tr>
              <a:tr h="278191">
                <a:tc>
                  <a:txBody>
                    <a:bodyPr/>
                    <a:lstStyle/>
                    <a:p>
                      <a:pPr algn="l" fontAlgn="t"/>
                      <a:r>
                        <a:rPr lang="es-PA" sz="1400" b="0" i="0" u="none" strike="noStrike" dirty="0">
                          <a:solidFill>
                            <a:srgbClr val="000000"/>
                          </a:solidFill>
                          <a:effectLst/>
                          <a:latin typeface="Calibri"/>
                        </a:rPr>
                        <a:t>12.Eficiencias técnicas y de asignaciones</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FF0000"/>
                          </a:solidFill>
                          <a:effectLst/>
                          <a:latin typeface="Calibri"/>
                        </a:rPr>
                        <a:t>3.04</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r" fontAlgn="b"/>
                      <a:r>
                        <a:rPr lang="es-PA" sz="1400" b="0" i="0" u="none" strike="noStrike" dirty="0">
                          <a:solidFill>
                            <a:srgbClr val="00B050"/>
                          </a:solidFill>
                          <a:effectLst/>
                          <a:latin typeface="Calibri"/>
                        </a:rPr>
                        <a:t>9.10</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r" fontAlgn="b"/>
                      <a:r>
                        <a:rPr lang="es-PA" sz="1400" b="0" i="0" u="none" strike="noStrike">
                          <a:solidFill>
                            <a:srgbClr val="FFFF00"/>
                          </a:solidFill>
                          <a:effectLst/>
                          <a:latin typeface="Calibri"/>
                        </a:rPr>
                        <a:t>6.44</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00B050"/>
                          </a:solidFill>
                          <a:effectLst/>
                          <a:latin typeface="Calibri"/>
                        </a:rPr>
                        <a:t>8.61</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r" fontAlgn="b"/>
                      <a:r>
                        <a:rPr lang="es-PA" sz="1400" b="0" i="0" u="none" strike="noStrike">
                          <a:solidFill>
                            <a:srgbClr val="00B050"/>
                          </a:solidFill>
                          <a:effectLst/>
                          <a:latin typeface="Calibri"/>
                        </a:rPr>
                        <a:t>8.83</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r" fontAlgn="b"/>
                      <a:r>
                        <a:rPr lang="es-PA" sz="1400" b="0" i="0" u="none" strike="noStrike">
                          <a:solidFill>
                            <a:srgbClr val="92D050"/>
                          </a:solidFill>
                          <a:effectLst/>
                          <a:latin typeface="Calibri"/>
                        </a:rPr>
                        <a:t>7.11</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4.53</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12"/>
                  </a:ext>
                </a:extLst>
              </a:tr>
              <a:tr h="278191">
                <a:tc>
                  <a:txBody>
                    <a:bodyPr/>
                    <a:lstStyle/>
                    <a:p>
                      <a:pPr algn="l" fontAlgn="t"/>
                      <a:r>
                        <a:rPr lang="es-PA" sz="1400" b="0" i="0" u="none" strike="noStrike" dirty="0">
                          <a:solidFill>
                            <a:srgbClr val="000000"/>
                          </a:solidFill>
                          <a:effectLst/>
                          <a:latin typeface="Calibri"/>
                        </a:rPr>
                        <a:t>13.Datos epidemiológicos y de salud</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FFFF00"/>
                          </a:solidFill>
                          <a:effectLst/>
                          <a:latin typeface="Calibri"/>
                        </a:rPr>
                        <a:t>5.39</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5.83</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6.73</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6.54</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7.26</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92D050"/>
                          </a:solidFill>
                          <a:effectLst/>
                          <a:latin typeface="Calibri"/>
                        </a:rPr>
                        <a:t>7.93</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6.31</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13"/>
                  </a:ext>
                </a:extLst>
              </a:tr>
              <a:tr h="232488">
                <a:tc>
                  <a:txBody>
                    <a:bodyPr/>
                    <a:lstStyle/>
                    <a:p>
                      <a:pPr algn="l" fontAlgn="t"/>
                      <a:r>
                        <a:rPr lang="es-PA" sz="1400" b="0" i="0" u="none" strike="noStrike" dirty="0">
                          <a:solidFill>
                            <a:srgbClr val="000000"/>
                          </a:solidFill>
                          <a:effectLst/>
                          <a:latin typeface="Calibri"/>
                        </a:rPr>
                        <a:t>14.Datos financieros y de gasto</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FFFF00"/>
                          </a:solidFill>
                          <a:effectLst/>
                          <a:latin typeface="Calibri"/>
                        </a:rPr>
                        <a:t>5.83</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00B050"/>
                          </a:solidFill>
                          <a:effectLst/>
                          <a:latin typeface="Calibri"/>
                        </a:rPr>
                        <a:t>9.17</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r" fontAlgn="b"/>
                      <a:r>
                        <a:rPr lang="es-PA" sz="1400" b="0" i="0" u="none" strike="noStrike">
                          <a:solidFill>
                            <a:srgbClr val="FFFF00"/>
                          </a:solidFill>
                          <a:effectLst/>
                          <a:latin typeface="Calibri"/>
                        </a:rPr>
                        <a:t>6.67</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5.83</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92D050"/>
                          </a:solidFill>
                          <a:effectLst/>
                          <a:latin typeface="Calibri"/>
                        </a:rPr>
                        <a:t>8.33</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6.67</a:t>
                      </a:r>
                    </a:p>
                  </a:txBody>
                  <a:tcPr marL="7144" marR="7144" marT="9525"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5.83</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14"/>
                  </a:ext>
                </a:extLst>
              </a:tr>
              <a:tr h="232488">
                <a:tc>
                  <a:txBody>
                    <a:bodyPr/>
                    <a:lstStyle/>
                    <a:p>
                      <a:pPr algn="l" fontAlgn="t"/>
                      <a:r>
                        <a:rPr lang="es-PA" sz="1400" b="0" i="0" u="none" strike="noStrike" dirty="0">
                          <a:solidFill>
                            <a:srgbClr val="000000"/>
                          </a:solidFill>
                          <a:effectLst/>
                          <a:latin typeface="Calibri"/>
                        </a:rPr>
                        <a:t>15.Datos de desempeño</a:t>
                      </a:r>
                    </a:p>
                  </a:txBody>
                  <a:tcPr marL="7144" marR="7144" marT="9525"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s-PA" sz="1400" b="0" i="0" u="none" strike="noStrike">
                          <a:solidFill>
                            <a:srgbClr val="FF0000"/>
                          </a:solidFill>
                          <a:effectLst/>
                          <a:latin typeface="Calibri"/>
                        </a:rPr>
                        <a:t>1.80</a:t>
                      </a:r>
                    </a:p>
                  </a:txBody>
                  <a:tcPr marL="7144" marR="7144"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r" fontAlgn="b"/>
                      <a:r>
                        <a:rPr lang="es-PA" sz="1400" b="0" i="0" u="none" strike="noStrike">
                          <a:solidFill>
                            <a:srgbClr val="92D050"/>
                          </a:solidFill>
                          <a:effectLst/>
                          <a:latin typeface="Calibri"/>
                        </a:rPr>
                        <a:t>8.14</a:t>
                      </a:r>
                    </a:p>
                  </a:txBody>
                  <a:tcPr marL="7144" marR="7144" marT="9525" marB="0" anchor="b">
                    <a:lnL>
                      <a:noFill/>
                    </a:lnL>
                    <a:lnR>
                      <a:noFill/>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fontAlgn="b"/>
                      <a:r>
                        <a:rPr lang="es-PA" sz="1400" b="0" i="0" u="none" strike="noStrike">
                          <a:solidFill>
                            <a:srgbClr val="FFFF00"/>
                          </a:solidFill>
                          <a:effectLst/>
                          <a:latin typeface="Calibri"/>
                        </a:rPr>
                        <a:t>6.60</a:t>
                      </a:r>
                    </a:p>
                  </a:txBody>
                  <a:tcPr marL="7144" marR="7144" marT="9525" marB="0" anchor="b">
                    <a:lnL>
                      <a:noFill/>
                    </a:lnL>
                    <a:lnR>
                      <a:noFill/>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s-PA" sz="1400" b="0" i="0" u="none" strike="noStrike">
                          <a:solidFill>
                            <a:srgbClr val="FFFF00"/>
                          </a:solidFill>
                          <a:effectLst/>
                          <a:latin typeface="Calibri"/>
                        </a:rPr>
                        <a:t>5.39</a:t>
                      </a:r>
                    </a:p>
                  </a:txBody>
                  <a:tcPr marL="7144" marR="7144" marT="9525" marB="0" anchor="b">
                    <a:lnL>
                      <a:noFill/>
                    </a:lnL>
                    <a:lnR>
                      <a:noFill/>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s-PA" sz="1400" b="0" i="0" u="none" strike="noStrike">
                          <a:solidFill>
                            <a:srgbClr val="00B050"/>
                          </a:solidFill>
                          <a:effectLst/>
                          <a:latin typeface="Calibri"/>
                        </a:rPr>
                        <a:t>9.09</a:t>
                      </a:r>
                    </a:p>
                  </a:txBody>
                  <a:tcPr marL="7144" marR="7144" marT="9525" marB="0" anchor="b">
                    <a:lnL>
                      <a:noFill/>
                    </a:lnL>
                    <a:lnR>
                      <a:noFill/>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r" fontAlgn="b"/>
                      <a:r>
                        <a:rPr lang="es-PA" sz="1400" b="0" i="0" u="none" strike="noStrike" dirty="0">
                          <a:solidFill>
                            <a:srgbClr val="FFFF00"/>
                          </a:solidFill>
                          <a:effectLst/>
                          <a:latin typeface="Calibri"/>
                        </a:rPr>
                        <a:t>6.41</a:t>
                      </a:r>
                    </a:p>
                  </a:txBody>
                  <a:tcPr marL="7144" marR="7144" marT="9525" marB="0" anchor="b">
                    <a:lnL>
                      <a:noFill/>
                    </a:lnL>
                    <a:lnR>
                      <a:noFill/>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b"/>
                      <a:r>
                        <a:rPr lang="es-PA" sz="1400" b="0" i="0" u="none" strike="noStrike" dirty="0">
                          <a:solidFill>
                            <a:srgbClr val="92D050"/>
                          </a:solidFill>
                          <a:effectLst/>
                          <a:latin typeface="Calibri"/>
                        </a:rPr>
                        <a:t>7.58</a:t>
                      </a:r>
                    </a:p>
                  </a:txBody>
                  <a:tcPr marL="7144" marR="7144" marT="952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15"/>
                  </a:ext>
                </a:extLst>
              </a:tr>
            </a:tbl>
          </a:graphicData>
        </a:graphic>
      </p:graphicFrame>
      <p:sp>
        <p:nvSpPr>
          <p:cNvPr id="24" name="23 CuadroTexto"/>
          <p:cNvSpPr txBox="1"/>
          <p:nvPr/>
        </p:nvSpPr>
        <p:spPr>
          <a:xfrm>
            <a:off x="228600" y="6485274"/>
            <a:ext cx="8763000" cy="400110"/>
          </a:xfrm>
          <a:prstGeom prst="rect">
            <a:avLst/>
          </a:prstGeom>
          <a:noFill/>
        </p:spPr>
        <p:txBody>
          <a:bodyPr wrap="square" rtlCol="0">
            <a:spAutoFit/>
          </a:bodyPr>
          <a:lstStyle/>
          <a:p>
            <a:pPr defTabSz="457200"/>
            <a:r>
              <a:rPr lang="es-PA" sz="1000" i="1" dirty="0">
                <a:solidFill>
                  <a:prstClr val="black"/>
                </a:solidFill>
              </a:rPr>
              <a:t>Fuente: Índice de sostenibilidad en VIH para El Salvador, Guatemala, Honduras, Nicaragua,  Panamá. PEPFAR CA, Ministerios o Secretarías de  Salud, 2017. República Dominicana. PEPFAR Caribe, Ministerio  de Salud 2017;  Costa Rica, Ministerio de Salud, 2018 (datos preliminares). </a:t>
            </a:r>
          </a:p>
        </p:txBody>
      </p:sp>
    </p:spTree>
    <p:extLst>
      <p:ext uri="{BB962C8B-B14F-4D97-AF65-F5344CB8AC3E}">
        <p14:creationId xmlns:p14="http://schemas.microsoft.com/office/powerpoint/2010/main" val="2123316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5DFC8D-F80E-4CF0-BAE8-37C32C2B907A}"/>
              </a:ext>
            </a:extLst>
          </p:cNvPr>
          <p:cNvSpPr>
            <a:spLocks noGrp="1"/>
          </p:cNvSpPr>
          <p:nvPr>
            <p:ph type="title"/>
          </p:nvPr>
        </p:nvSpPr>
        <p:spPr>
          <a:xfrm>
            <a:off x="457200" y="-76200"/>
            <a:ext cx="8229600" cy="1143000"/>
          </a:xfrm>
        </p:spPr>
        <p:txBody>
          <a:bodyPr>
            <a:noAutofit/>
          </a:bodyPr>
          <a:lstStyle/>
          <a:p>
            <a:r>
              <a:rPr lang="es-PA" sz="2800" b="1" dirty="0"/>
              <a:t>Mapeo de los elementos de sostenibilidad por país, SID </a:t>
            </a:r>
            <a:r>
              <a:rPr lang="es-GT" sz="2800" b="1" dirty="0"/>
              <a:t>2019</a:t>
            </a:r>
          </a:p>
        </p:txBody>
      </p:sp>
      <p:graphicFrame>
        <p:nvGraphicFramePr>
          <p:cNvPr id="5" name="Tabla 4">
            <a:extLst>
              <a:ext uri="{FF2B5EF4-FFF2-40B4-BE49-F238E27FC236}">
                <a16:creationId xmlns:a16="http://schemas.microsoft.com/office/drawing/2014/main" id="{B50B6ACC-5651-464F-9FE8-24750EE79CE7}"/>
              </a:ext>
            </a:extLst>
          </p:cNvPr>
          <p:cNvGraphicFramePr>
            <a:graphicFrameLocks noGrp="1"/>
          </p:cNvGraphicFramePr>
          <p:nvPr/>
        </p:nvGraphicFramePr>
        <p:xfrm>
          <a:off x="430510" y="980728"/>
          <a:ext cx="8229599" cy="5458615"/>
        </p:xfrm>
        <a:graphic>
          <a:graphicData uri="http://schemas.openxmlformats.org/drawingml/2006/table">
            <a:tbl>
              <a:tblPr/>
              <a:tblGrid>
                <a:gridCol w="3033724">
                  <a:extLst>
                    <a:ext uri="{9D8B030D-6E8A-4147-A177-3AD203B41FA5}">
                      <a16:colId xmlns:a16="http://schemas.microsoft.com/office/drawing/2014/main" val="1699429280"/>
                    </a:ext>
                  </a:extLst>
                </a:gridCol>
                <a:gridCol w="1039175">
                  <a:extLst>
                    <a:ext uri="{9D8B030D-6E8A-4147-A177-3AD203B41FA5}">
                      <a16:colId xmlns:a16="http://schemas.microsoft.com/office/drawing/2014/main" val="2906585078"/>
                    </a:ext>
                  </a:extLst>
                </a:gridCol>
                <a:gridCol w="1039175">
                  <a:extLst>
                    <a:ext uri="{9D8B030D-6E8A-4147-A177-3AD203B41FA5}">
                      <a16:colId xmlns:a16="http://schemas.microsoft.com/office/drawing/2014/main" val="3915129503"/>
                    </a:ext>
                  </a:extLst>
                </a:gridCol>
                <a:gridCol w="1039175">
                  <a:extLst>
                    <a:ext uri="{9D8B030D-6E8A-4147-A177-3AD203B41FA5}">
                      <a16:colId xmlns:a16="http://schemas.microsoft.com/office/drawing/2014/main" val="1645391814"/>
                    </a:ext>
                  </a:extLst>
                </a:gridCol>
                <a:gridCol w="1039175">
                  <a:extLst>
                    <a:ext uri="{9D8B030D-6E8A-4147-A177-3AD203B41FA5}">
                      <a16:colId xmlns:a16="http://schemas.microsoft.com/office/drawing/2014/main" val="3433749639"/>
                    </a:ext>
                  </a:extLst>
                </a:gridCol>
                <a:gridCol w="1039175">
                  <a:extLst>
                    <a:ext uri="{9D8B030D-6E8A-4147-A177-3AD203B41FA5}">
                      <a16:colId xmlns:a16="http://schemas.microsoft.com/office/drawing/2014/main" val="4152494531"/>
                    </a:ext>
                  </a:extLst>
                </a:gridCol>
              </a:tblGrid>
              <a:tr h="321053">
                <a:tc>
                  <a:txBody>
                    <a:bodyPr/>
                    <a:lstStyle/>
                    <a:p>
                      <a:pPr algn="l" fontAlgn="t"/>
                      <a:r>
                        <a:rPr lang="es-ES" sz="1000" b="1" i="0" u="none" strike="noStrike" dirty="0">
                          <a:solidFill>
                            <a:srgbClr val="0070C0"/>
                          </a:solidFill>
                          <a:effectLst/>
                          <a:latin typeface="Arial" panose="020B0604020202020204" pitchFamily="34" charset="0"/>
                          <a:cs typeface="Arial" panose="020B0604020202020204" pitchFamily="34" charset="0"/>
                        </a:rPr>
                        <a:t>Gobernanza, liderazgo y rendición de cuentas</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s-GT" sz="1600" b="1" i="0" u="none" strike="noStrike" dirty="0">
                          <a:solidFill>
                            <a:srgbClr val="000000"/>
                          </a:solidFill>
                          <a:effectLst/>
                          <a:latin typeface="Calibri" panose="020F0502020204030204" pitchFamily="34" charset="0"/>
                        </a:rPr>
                        <a:t>CRI</a:t>
                      </a:r>
                    </a:p>
                  </a:txBody>
                  <a:tcPr marL="4637" marR="4637" marT="4637" marB="0" anchor="b">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b"/>
                      <a:r>
                        <a:rPr lang="es-GT" sz="1600" b="1" i="0" u="none" strike="noStrike" dirty="0">
                          <a:solidFill>
                            <a:srgbClr val="000000"/>
                          </a:solidFill>
                          <a:effectLst/>
                          <a:latin typeface="Calibri" panose="020F0502020204030204" pitchFamily="34" charset="0"/>
                        </a:rPr>
                        <a:t>ELS</a:t>
                      </a:r>
                    </a:p>
                  </a:txBody>
                  <a:tcPr marL="4637" marR="4637" marT="4637" marB="0" anchor="b">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b"/>
                      <a:r>
                        <a:rPr lang="es-GT" sz="1600" b="1" i="0" u="none" strike="noStrike" dirty="0">
                          <a:solidFill>
                            <a:srgbClr val="000000"/>
                          </a:solidFill>
                          <a:effectLst/>
                          <a:latin typeface="Calibri" panose="020F0502020204030204" pitchFamily="34" charset="0"/>
                        </a:rPr>
                        <a:t>GUA</a:t>
                      </a:r>
                    </a:p>
                  </a:txBody>
                  <a:tcPr marL="4637" marR="4637" marT="4637" marB="0" anchor="b">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b"/>
                      <a:r>
                        <a:rPr lang="es-GT" sz="1600" b="1" i="0" u="none" strike="noStrike" dirty="0">
                          <a:solidFill>
                            <a:srgbClr val="000000"/>
                          </a:solidFill>
                          <a:effectLst/>
                          <a:latin typeface="Calibri" panose="020F0502020204030204" pitchFamily="34" charset="0"/>
                        </a:rPr>
                        <a:t>HON</a:t>
                      </a:r>
                    </a:p>
                  </a:txBody>
                  <a:tcPr marL="4637" marR="4637" marT="4637" marB="0" anchor="b">
                    <a:lnL>
                      <a:noFill/>
                    </a:lnL>
                    <a:lnR>
                      <a:noFill/>
                    </a:lnR>
                    <a:lnT>
                      <a:noFill/>
                    </a:lnT>
                    <a:lnB w="6350" cap="flat" cmpd="sng" algn="ctr">
                      <a:solidFill>
                        <a:srgbClr val="000000"/>
                      </a:solidFill>
                      <a:prstDash val="dot"/>
                      <a:round/>
                      <a:headEnd type="none" w="med" len="med"/>
                      <a:tailEnd type="none" w="med" len="med"/>
                    </a:lnB>
                  </a:tcPr>
                </a:tc>
                <a:tc>
                  <a:txBody>
                    <a:bodyPr/>
                    <a:lstStyle/>
                    <a:p>
                      <a:pPr algn="ctr" fontAlgn="b"/>
                      <a:r>
                        <a:rPr lang="es-GT" sz="1600" b="1" i="0" u="none" strike="noStrike" dirty="0">
                          <a:solidFill>
                            <a:srgbClr val="000000"/>
                          </a:solidFill>
                          <a:effectLst/>
                          <a:latin typeface="Calibri" panose="020F0502020204030204" pitchFamily="34" charset="0"/>
                        </a:rPr>
                        <a:t>PAN</a:t>
                      </a:r>
                    </a:p>
                  </a:txBody>
                  <a:tcPr marL="4637" marR="4637" marT="4637" marB="0" anchor="b">
                    <a:lnL>
                      <a:noFill/>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1829211"/>
                  </a:ext>
                </a:extLst>
              </a:tr>
              <a:tr h="218819">
                <a:tc>
                  <a:txBody>
                    <a:bodyPr/>
                    <a:lstStyle/>
                    <a:p>
                      <a:pPr algn="l" fontAlgn="t"/>
                      <a:r>
                        <a:rPr lang="es-GT" sz="1000" b="0" i="0" u="none" strike="noStrike" dirty="0">
                          <a:solidFill>
                            <a:srgbClr val="000000"/>
                          </a:solidFill>
                          <a:effectLst/>
                          <a:latin typeface="Arial" panose="020B0604020202020204" pitchFamily="34" charset="0"/>
                          <a:cs typeface="Arial" panose="020B0604020202020204" pitchFamily="34" charset="0"/>
                        </a:rPr>
                        <a:t>1. Planificación y coordinación</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FFFF00"/>
                          </a:solidFill>
                          <a:effectLst/>
                          <a:latin typeface="Calibri" panose="020F0502020204030204" pitchFamily="34" charset="0"/>
                        </a:rPr>
                        <a:t>5.90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00B050"/>
                          </a:solidFill>
                          <a:effectLst/>
                          <a:latin typeface="Calibri" panose="020F0502020204030204" pitchFamily="34" charset="0"/>
                        </a:rPr>
                        <a:t>8.57</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es-GT" sz="1050" b="0" i="0" u="none" strike="noStrike" dirty="0">
                          <a:solidFill>
                            <a:srgbClr val="FFFF00"/>
                          </a:solidFill>
                          <a:effectLst/>
                          <a:latin typeface="Calibri" panose="020F0502020204030204" pitchFamily="34" charset="0"/>
                        </a:rPr>
                        <a:t>4.74</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00B050"/>
                          </a:solidFill>
                          <a:effectLst/>
                          <a:latin typeface="Calibri" panose="020F0502020204030204" pitchFamily="34" charset="0"/>
                        </a:rPr>
                        <a:t>9.40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es-GT" sz="1050" b="0" i="0" u="none" strike="noStrike" dirty="0">
                          <a:solidFill>
                            <a:srgbClr val="92D050"/>
                          </a:solidFill>
                          <a:effectLst/>
                          <a:latin typeface="Calibri" panose="020F0502020204030204" pitchFamily="34" charset="0"/>
                        </a:rPr>
                        <a:t>7.86</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2358960698"/>
                  </a:ext>
                </a:extLst>
              </a:tr>
              <a:tr h="218819">
                <a:tc>
                  <a:txBody>
                    <a:bodyPr/>
                    <a:lstStyle/>
                    <a:p>
                      <a:pPr algn="l" fontAlgn="t"/>
                      <a:r>
                        <a:rPr lang="es-GT" sz="1000" b="0" i="0" u="none" strike="noStrike" dirty="0">
                          <a:solidFill>
                            <a:srgbClr val="000000"/>
                          </a:solidFill>
                          <a:effectLst/>
                          <a:latin typeface="Arial" panose="020B0604020202020204" pitchFamily="34" charset="0"/>
                          <a:cs typeface="Arial" panose="020B0604020202020204" pitchFamily="34" charset="0"/>
                        </a:rPr>
                        <a:t>2. Políticas y gobernanza</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92D050"/>
                          </a:solidFill>
                          <a:effectLst/>
                          <a:latin typeface="Calibri" panose="020F0502020204030204" pitchFamily="34" charset="0"/>
                        </a:rPr>
                        <a:t>7.13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92D050"/>
                          </a:solidFill>
                          <a:effectLst/>
                          <a:latin typeface="Calibri" panose="020F0502020204030204" pitchFamily="34" charset="0"/>
                        </a:rPr>
                        <a:t>7.90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92D050"/>
                          </a:solidFill>
                          <a:effectLst/>
                          <a:latin typeface="Calibri" panose="020F0502020204030204" pitchFamily="34" charset="0"/>
                        </a:rPr>
                        <a:t>7.44</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92D050"/>
                          </a:solidFill>
                          <a:effectLst/>
                          <a:latin typeface="Calibri" panose="020F0502020204030204" pitchFamily="34" charset="0"/>
                        </a:rPr>
                        <a:t>7.69</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6.19</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3834598808"/>
                  </a:ext>
                </a:extLst>
              </a:tr>
              <a:tr h="218819">
                <a:tc>
                  <a:txBody>
                    <a:bodyPr/>
                    <a:lstStyle/>
                    <a:p>
                      <a:pPr algn="l" fontAlgn="t"/>
                      <a:r>
                        <a:rPr lang="es-ES" sz="1000" b="0" i="0" u="none" strike="noStrike" dirty="0">
                          <a:solidFill>
                            <a:srgbClr val="000000"/>
                          </a:solidFill>
                          <a:effectLst/>
                          <a:latin typeface="Arial" panose="020B0604020202020204" pitchFamily="34" charset="0"/>
                          <a:cs typeface="Arial" panose="020B0604020202020204" pitchFamily="34" charset="0"/>
                        </a:rPr>
                        <a:t>3. Participación de la sociedad civil</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92D050"/>
                          </a:solidFill>
                          <a:effectLst/>
                          <a:latin typeface="Calibri" panose="020F0502020204030204" pitchFamily="34" charset="0"/>
                        </a:rPr>
                        <a:t>7.17</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92D050"/>
                          </a:solidFill>
                          <a:effectLst/>
                          <a:latin typeface="Calibri" panose="020F0502020204030204" pitchFamily="34" charset="0"/>
                        </a:rPr>
                        <a:t>7.50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6.00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92D050"/>
                          </a:solidFill>
                          <a:effectLst/>
                          <a:latin typeface="Calibri" panose="020F0502020204030204" pitchFamily="34" charset="0"/>
                        </a:rPr>
                        <a:t>7.50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6.63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3856909379"/>
                  </a:ext>
                </a:extLst>
              </a:tr>
              <a:tr h="218819">
                <a:tc>
                  <a:txBody>
                    <a:bodyPr/>
                    <a:lstStyle/>
                    <a:p>
                      <a:pPr algn="l" fontAlgn="t"/>
                      <a:r>
                        <a:rPr lang="es-ES" sz="1000" b="0" i="0" u="none" strike="noStrike" dirty="0">
                          <a:solidFill>
                            <a:srgbClr val="000000"/>
                          </a:solidFill>
                          <a:effectLst/>
                          <a:latin typeface="Arial" panose="020B0604020202020204" pitchFamily="34" charset="0"/>
                          <a:cs typeface="Arial" panose="020B0604020202020204" pitchFamily="34" charset="0"/>
                        </a:rPr>
                        <a:t>4. Participación del sector privado</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FFFF00"/>
                          </a:solidFill>
                          <a:effectLst/>
                          <a:latin typeface="Calibri" panose="020F0502020204030204" pitchFamily="34" charset="0"/>
                        </a:rPr>
                        <a:t>4.01</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0000"/>
                          </a:solidFill>
                          <a:effectLst/>
                          <a:latin typeface="Calibri" panose="020F0502020204030204" pitchFamily="34" charset="0"/>
                        </a:rPr>
                        <a:t>3.44</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GT" sz="1050" b="0" i="0" u="none" strike="noStrike" dirty="0">
                          <a:solidFill>
                            <a:srgbClr val="FFFF00"/>
                          </a:solidFill>
                          <a:effectLst/>
                          <a:latin typeface="Calibri" panose="020F0502020204030204" pitchFamily="34" charset="0"/>
                        </a:rPr>
                        <a:t>4.43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0000"/>
                          </a:solidFill>
                          <a:effectLst/>
                          <a:latin typeface="Calibri" panose="020F0502020204030204" pitchFamily="34" charset="0"/>
                        </a:rPr>
                        <a:t>2.94</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GT" sz="1050" b="0" i="0" u="none" strike="noStrike" dirty="0">
                          <a:solidFill>
                            <a:srgbClr val="FFFF00"/>
                          </a:solidFill>
                          <a:effectLst/>
                          <a:latin typeface="Calibri" panose="020F0502020204030204" pitchFamily="34" charset="0"/>
                        </a:rPr>
                        <a:t>4.01</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862995289"/>
                  </a:ext>
                </a:extLst>
              </a:tr>
              <a:tr h="218819">
                <a:tc>
                  <a:txBody>
                    <a:bodyPr/>
                    <a:lstStyle/>
                    <a:p>
                      <a:pPr algn="l" fontAlgn="t"/>
                      <a:r>
                        <a:rPr lang="es-ES" sz="1000" b="0" i="0" u="none" strike="noStrike" dirty="0">
                          <a:solidFill>
                            <a:srgbClr val="000000"/>
                          </a:solidFill>
                          <a:effectLst/>
                          <a:latin typeface="Arial" panose="020B0604020202020204" pitchFamily="34" charset="0"/>
                          <a:cs typeface="Arial" panose="020B0604020202020204" pitchFamily="34" charset="0"/>
                        </a:rPr>
                        <a:t>5. Acceso público a la información</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FFFF00"/>
                          </a:solidFill>
                          <a:effectLst/>
                          <a:latin typeface="Calibri" panose="020F0502020204030204" pitchFamily="34" charset="0"/>
                        </a:rPr>
                        <a:t>4.00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92D050"/>
                          </a:solidFill>
                          <a:effectLst/>
                          <a:latin typeface="Calibri" panose="020F0502020204030204" pitchFamily="34" charset="0"/>
                        </a:rPr>
                        <a:t>8.00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4.00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5.00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0000"/>
                          </a:solidFill>
                          <a:effectLst/>
                          <a:latin typeface="Calibri" panose="020F0502020204030204" pitchFamily="34" charset="0"/>
                        </a:rPr>
                        <a:t>2.89</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extLst>
                  <a:ext uri="{0D108BD9-81ED-4DB2-BD59-A6C34878D82A}">
                    <a16:rowId xmlns:a16="http://schemas.microsoft.com/office/drawing/2014/main" val="3045536389"/>
                  </a:ext>
                </a:extLst>
              </a:tr>
              <a:tr h="321053">
                <a:tc>
                  <a:txBody>
                    <a:bodyPr/>
                    <a:lstStyle/>
                    <a:p>
                      <a:pPr algn="l" fontAlgn="t"/>
                      <a:r>
                        <a:rPr lang="es-ES" sz="1000" b="1" i="0" u="none" strike="noStrike" dirty="0">
                          <a:solidFill>
                            <a:srgbClr val="0070C0"/>
                          </a:solidFill>
                          <a:effectLst/>
                          <a:latin typeface="Arial" panose="020B0604020202020204" pitchFamily="34" charset="0"/>
                          <a:cs typeface="Arial" panose="020B0604020202020204" pitchFamily="34" charset="0"/>
                        </a:rPr>
                        <a:t>Sistema Nacional de Salud y prestación de servicios</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s-GT" sz="1050" b="1" i="0" u="none" strike="noStrike" dirty="0">
                          <a:solidFill>
                            <a:srgbClr val="000000"/>
                          </a:solidFill>
                          <a:effectLst/>
                          <a:latin typeface="Calibri" panose="020F0502020204030204" pitchFamily="34" charset="0"/>
                        </a:rPr>
                        <a:t>CRI</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dirty="0">
                          <a:solidFill>
                            <a:srgbClr val="000000"/>
                          </a:solidFill>
                          <a:effectLst/>
                          <a:latin typeface="Calibri" panose="020F0502020204030204" pitchFamily="34" charset="0"/>
                        </a:rPr>
                        <a:t>ELS</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a:solidFill>
                            <a:srgbClr val="000000"/>
                          </a:solidFill>
                          <a:effectLst/>
                          <a:latin typeface="Calibri" panose="020F0502020204030204" pitchFamily="34" charset="0"/>
                        </a:rPr>
                        <a:t>GUA</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a:solidFill>
                            <a:srgbClr val="000000"/>
                          </a:solidFill>
                          <a:effectLst/>
                          <a:latin typeface="Calibri" panose="020F0502020204030204" pitchFamily="34" charset="0"/>
                        </a:rPr>
                        <a:t>HON</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a:solidFill>
                            <a:srgbClr val="000000"/>
                          </a:solidFill>
                          <a:effectLst/>
                          <a:latin typeface="Calibri" panose="020F0502020204030204" pitchFamily="34" charset="0"/>
                        </a:rPr>
                        <a:t>PAN</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02470583"/>
                  </a:ext>
                </a:extLst>
              </a:tr>
              <a:tr h="261516">
                <a:tc>
                  <a:txBody>
                    <a:bodyPr/>
                    <a:lstStyle/>
                    <a:p>
                      <a:pPr algn="l" fontAlgn="t"/>
                      <a:r>
                        <a:rPr lang="es-GT" sz="1000" b="0" i="0" u="none" strike="noStrike" dirty="0">
                          <a:solidFill>
                            <a:srgbClr val="000000"/>
                          </a:solidFill>
                          <a:effectLst/>
                          <a:latin typeface="Arial" panose="020B0604020202020204" pitchFamily="34" charset="0"/>
                          <a:cs typeface="Arial" panose="020B0604020202020204" pitchFamily="34" charset="0"/>
                        </a:rPr>
                        <a:t>6. Prestación de servicios</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92D050"/>
                          </a:solidFill>
                          <a:effectLst/>
                          <a:latin typeface="Calibri" panose="020F0502020204030204" pitchFamily="34" charset="0"/>
                        </a:rPr>
                        <a:t>8.25</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92D050"/>
                          </a:solidFill>
                          <a:effectLst/>
                          <a:latin typeface="Calibri" panose="020F0502020204030204" pitchFamily="34" charset="0"/>
                        </a:rPr>
                        <a:t>8.06</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6.79</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6.53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00B050"/>
                          </a:solidFill>
                          <a:effectLst/>
                          <a:latin typeface="Calibri" panose="020F0502020204030204" pitchFamily="34" charset="0"/>
                        </a:rPr>
                        <a:t>9.05</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826888656"/>
                  </a:ext>
                </a:extLst>
              </a:tr>
              <a:tr h="261516">
                <a:tc>
                  <a:txBody>
                    <a:bodyPr/>
                    <a:lstStyle/>
                    <a:p>
                      <a:pPr algn="l" fontAlgn="t"/>
                      <a:r>
                        <a:rPr lang="es-ES" sz="1000" b="0" i="0" u="none" strike="noStrike" dirty="0">
                          <a:solidFill>
                            <a:srgbClr val="000000"/>
                          </a:solidFill>
                          <a:effectLst/>
                          <a:latin typeface="Arial" panose="020B0604020202020204" pitchFamily="34" charset="0"/>
                          <a:cs typeface="Arial" panose="020B0604020202020204" pitchFamily="34" charset="0"/>
                        </a:rPr>
                        <a:t>7. Recursos humanos para la salud</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92D050"/>
                          </a:solidFill>
                          <a:effectLst/>
                          <a:latin typeface="Calibri" panose="020F0502020204030204" pitchFamily="34" charset="0"/>
                        </a:rPr>
                        <a:t>7.12</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5.34</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4.27</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6.53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92D050"/>
                          </a:solidFill>
                          <a:effectLst/>
                          <a:latin typeface="Calibri" panose="020F0502020204030204" pitchFamily="34" charset="0"/>
                        </a:rPr>
                        <a:t>7.92</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43192472"/>
                  </a:ext>
                </a:extLst>
              </a:tr>
              <a:tr h="321053">
                <a:tc>
                  <a:txBody>
                    <a:bodyPr/>
                    <a:lstStyle/>
                    <a:p>
                      <a:pPr algn="l" fontAlgn="t"/>
                      <a:r>
                        <a:rPr lang="es-ES" sz="1000" b="0" i="0" u="none" strike="noStrike" dirty="0">
                          <a:solidFill>
                            <a:srgbClr val="000000"/>
                          </a:solidFill>
                          <a:effectLst/>
                          <a:latin typeface="Arial" panose="020B0604020202020204" pitchFamily="34" charset="0"/>
                          <a:cs typeface="Arial" panose="020B0604020202020204" pitchFamily="34" charset="0"/>
                        </a:rPr>
                        <a:t>8. Seguridad de productos y la cadena de suministros</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00B050"/>
                          </a:solidFill>
                          <a:effectLst/>
                          <a:latin typeface="Calibri" panose="020F0502020204030204" pitchFamily="34" charset="0"/>
                        </a:rPr>
                        <a:t>10.00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es-GT" sz="1050" b="0" i="0" u="none" strike="noStrike" dirty="0">
                          <a:solidFill>
                            <a:srgbClr val="FFFF00"/>
                          </a:solidFill>
                          <a:effectLst/>
                          <a:latin typeface="Calibri" panose="020F0502020204030204" pitchFamily="34" charset="0"/>
                        </a:rPr>
                        <a:t>5.63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5.47</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5.35</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92D050"/>
                          </a:solidFill>
                          <a:effectLst/>
                          <a:latin typeface="Calibri" panose="020F0502020204030204" pitchFamily="34" charset="0"/>
                        </a:rPr>
                        <a:t>7.04</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516282863"/>
                  </a:ext>
                </a:extLst>
              </a:tr>
              <a:tr h="261516">
                <a:tc>
                  <a:txBody>
                    <a:bodyPr/>
                    <a:lstStyle/>
                    <a:p>
                      <a:pPr algn="l" fontAlgn="t"/>
                      <a:r>
                        <a:rPr lang="es-GT" sz="1000" b="0" i="0" u="none" strike="noStrike" dirty="0">
                          <a:solidFill>
                            <a:srgbClr val="000000"/>
                          </a:solidFill>
                          <a:effectLst/>
                          <a:latin typeface="Arial" panose="020B0604020202020204" pitchFamily="34" charset="0"/>
                          <a:cs typeface="Arial" panose="020B0604020202020204" pitchFamily="34" charset="0"/>
                        </a:rPr>
                        <a:t>9. Gestión de calidad</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FFFF00"/>
                          </a:solidFill>
                          <a:effectLst/>
                          <a:latin typeface="Calibri" panose="020F0502020204030204" pitchFamily="34" charset="0"/>
                        </a:rPr>
                        <a:t>4.00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6.33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0000"/>
                          </a:solidFill>
                          <a:effectLst/>
                          <a:latin typeface="Calibri" panose="020F0502020204030204" pitchFamily="34" charset="0"/>
                        </a:rPr>
                        <a:t>0.00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GT" sz="1050" b="0" i="0" u="none" strike="noStrike" dirty="0">
                          <a:solidFill>
                            <a:srgbClr val="92D050"/>
                          </a:solidFill>
                          <a:effectLst/>
                          <a:latin typeface="Calibri" panose="020F0502020204030204" pitchFamily="34" charset="0"/>
                        </a:rPr>
                        <a:t>7.76</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6.81</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744015506"/>
                  </a:ext>
                </a:extLst>
              </a:tr>
              <a:tr h="261516">
                <a:tc>
                  <a:txBody>
                    <a:bodyPr/>
                    <a:lstStyle/>
                    <a:p>
                      <a:pPr algn="l" fontAlgn="t"/>
                      <a:r>
                        <a:rPr lang="es-GT" sz="1000" b="0" i="0" u="none" strike="noStrike" dirty="0">
                          <a:solidFill>
                            <a:srgbClr val="000000"/>
                          </a:solidFill>
                          <a:effectLst/>
                          <a:latin typeface="Arial" panose="020B0604020202020204" pitchFamily="34" charset="0"/>
                          <a:cs typeface="Arial" panose="020B0604020202020204" pitchFamily="34" charset="0"/>
                        </a:rPr>
                        <a:t>10. Laboratorio</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92D050"/>
                          </a:solidFill>
                          <a:effectLst/>
                          <a:latin typeface="Calibri" panose="020F0502020204030204" pitchFamily="34" charset="0"/>
                        </a:rPr>
                        <a:t>7.78</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6.78</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4.54</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6.11</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6.24</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3672046607"/>
                  </a:ext>
                </a:extLst>
              </a:tr>
              <a:tr h="321053">
                <a:tc>
                  <a:txBody>
                    <a:bodyPr/>
                    <a:lstStyle/>
                    <a:p>
                      <a:pPr algn="l" fontAlgn="t"/>
                      <a:r>
                        <a:rPr lang="es-ES" sz="1000" b="1" i="0" u="none" strike="noStrike" dirty="0">
                          <a:solidFill>
                            <a:srgbClr val="0070C0"/>
                          </a:solidFill>
                          <a:effectLst/>
                          <a:latin typeface="Arial" panose="020B0604020202020204" pitchFamily="34" charset="0"/>
                          <a:cs typeface="Arial" panose="020B0604020202020204" pitchFamily="34" charset="0"/>
                        </a:rPr>
                        <a:t>Estrategia Financiera y Apertura de Mercado</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s-GT" sz="1050" b="1" i="0" u="none" strike="noStrike">
                          <a:solidFill>
                            <a:srgbClr val="000000"/>
                          </a:solidFill>
                          <a:effectLst/>
                          <a:latin typeface="Calibri" panose="020F0502020204030204" pitchFamily="34" charset="0"/>
                        </a:rPr>
                        <a:t>CRI</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a:solidFill>
                            <a:srgbClr val="000000"/>
                          </a:solidFill>
                          <a:effectLst/>
                          <a:latin typeface="Calibri" panose="020F0502020204030204" pitchFamily="34" charset="0"/>
                        </a:rPr>
                        <a:t>ELS</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dirty="0">
                          <a:solidFill>
                            <a:srgbClr val="000000"/>
                          </a:solidFill>
                          <a:effectLst/>
                          <a:latin typeface="Calibri" panose="020F0502020204030204" pitchFamily="34" charset="0"/>
                        </a:rPr>
                        <a:t>GUA</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dirty="0">
                          <a:solidFill>
                            <a:srgbClr val="000000"/>
                          </a:solidFill>
                          <a:effectLst/>
                          <a:latin typeface="Calibri" panose="020F0502020204030204" pitchFamily="34" charset="0"/>
                        </a:rPr>
                        <a:t>HON</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a:solidFill>
                            <a:srgbClr val="000000"/>
                          </a:solidFill>
                          <a:effectLst/>
                          <a:latin typeface="Calibri" panose="020F0502020204030204" pitchFamily="34" charset="0"/>
                        </a:rPr>
                        <a:t>PAN</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74201427"/>
                  </a:ext>
                </a:extLst>
              </a:tr>
              <a:tr h="213481">
                <a:tc>
                  <a:txBody>
                    <a:bodyPr/>
                    <a:lstStyle/>
                    <a:p>
                      <a:pPr algn="l" fontAlgn="t"/>
                      <a:r>
                        <a:rPr lang="es-ES" sz="1000" b="0" i="0" u="none" strike="noStrike" dirty="0">
                          <a:solidFill>
                            <a:srgbClr val="000000"/>
                          </a:solidFill>
                          <a:effectLst/>
                          <a:latin typeface="Arial" panose="020B0604020202020204" pitchFamily="34" charset="0"/>
                          <a:cs typeface="Arial" panose="020B0604020202020204" pitchFamily="34" charset="0"/>
                        </a:rPr>
                        <a:t>11. Movilización de recursos nacionales</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FFFF00"/>
                          </a:solidFill>
                          <a:effectLst/>
                          <a:latin typeface="Calibri" panose="020F0502020204030204" pitchFamily="34" charset="0"/>
                        </a:rPr>
                        <a:t>6.62</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a:solidFill>
                            <a:srgbClr val="FFFF00"/>
                          </a:solidFill>
                          <a:effectLst/>
                          <a:latin typeface="Calibri" panose="020F0502020204030204" pitchFamily="34" charset="0"/>
                        </a:rPr>
                        <a:t>5.83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92D050"/>
                          </a:solidFill>
                          <a:effectLst/>
                          <a:latin typeface="Calibri" panose="020F0502020204030204" pitchFamily="34" charset="0"/>
                        </a:rPr>
                        <a:t>8.05</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92D050"/>
                          </a:solidFill>
                          <a:effectLst/>
                          <a:latin typeface="Calibri" panose="020F0502020204030204" pitchFamily="34" charset="0"/>
                        </a:rPr>
                        <a:t>8.05</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4.72</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2064843601"/>
                  </a:ext>
                </a:extLst>
              </a:tr>
              <a:tr h="213481">
                <a:tc>
                  <a:txBody>
                    <a:bodyPr/>
                    <a:lstStyle/>
                    <a:p>
                      <a:pPr algn="l" fontAlgn="t"/>
                      <a:r>
                        <a:rPr lang="es-ES" sz="1000" b="0" i="0" u="none" strike="noStrike" dirty="0">
                          <a:solidFill>
                            <a:srgbClr val="000000"/>
                          </a:solidFill>
                          <a:effectLst/>
                          <a:latin typeface="Arial" panose="020B0604020202020204" pitchFamily="34" charset="0"/>
                          <a:cs typeface="Arial" panose="020B0604020202020204" pitchFamily="34" charset="0"/>
                        </a:rPr>
                        <a:t>12. Eficiencias técnicas y de asignaciones</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FFFF00"/>
                          </a:solidFill>
                          <a:effectLst/>
                          <a:latin typeface="Calibri" panose="020F0502020204030204" pitchFamily="34" charset="0"/>
                        </a:rPr>
                        <a:t>3.56</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6.33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5.11</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92D050"/>
                          </a:solidFill>
                          <a:effectLst/>
                          <a:latin typeface="Calibri" panose="020F0502020204030204" pitchFamily="34" charset="0"/>
                        </a:rPr>
                        <a:t>7.06</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4.81</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2800732651"/>
                  </a:ext>
                </a:extLst>
              </a:tr>
              <a:tr h="213481">
                <a:tc>
                  <a:txBody>
                    <a:bodyPr/>
                    <a:lstStyle/>
                    <a:p>
                      <a:pPr algn="l" fontAlgn="t"/>
                      <a:r>
                        <a:rPr lang="es-GT" sz="1000" b="0" i="0" u="none" strike="noStrike" dirty="0">
                          <a:solidFill>
                            <a:srgbClr val="000000"/>
                          </a:solidFill>
                          <a:effectLst/>
                          <a:latin typeface="Arial" panose="020B0604020202020204" pitchFamily="34" charset="0"/>
                          <a:cs typeface="Arial" panose="020B0604020202020204" pitchFamily="34" charset="0"/>
                        </a:rPr>
                        <a:t>13. Apertura del mercado</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00B050"/>
                          </a:solidFill>
                          <a:effectLst/>
                          <a:latin typeface="Calibri" panose="020F0502020204030204" pitchFamily="34" charset="0"/>
                        </a:rPr>
                        <a:t>10.00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es-GT" sz="1050" b="0" i="0" u="none" strike="noStrike" dirty="0">
                          <a:solidFill>
                            <a:srgbClr val="00B050"/>
                          </a:solidFill>
                          <a:effectLst/>
                          <a:latin typeface="Calibri" panose="020F0502020204030204" pitchFamily="34" charset="0"/>
                        </a:rPr>
                        <a:t>8.82</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es-GT" sz="1050" b="0" i="0" u="none" strike="noStrike" dirty="0">
                          <a:solidFill>
                            <a:srgbClr val="00B050"/>
                          </a:solidFill>
                          <a:effectLst/>
                          <a:latin typeface="Calibri" panose="020F0502020204030204" pitchFamily="34" charset="0"/>
                        </a:rPr>
                        <a:t>10.00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es-GT" sz="1050" b="0" i="0" u="none" strike="noStrike" dirty="0">
                          <a:solidFill>
                            <a:srgbClr val="00B050"/>
                          </a:solidFill>
                          <a:effectLst/>
                          <a:latin typeface="Calibri" panose="020F0502020204030204" pitchFamily="34" charset="0"/>
                        </a:rPr>
                        <a:t>8.75</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es-GT" sz="1050" b="0" i="0" u="none" strike="noStrike" dirty="0">
                          <a:solidFill>
                            <a:srgbClr val="00B050"/>
                          </a:solidFill>
                          <a:effectLst/>
                          <a:latin typeface="Calibri" panose="020F0502020204030204" pitchFamily="34" charset="0"/>
                        </a:rPr>
                        <a:t>9.23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extLst>
                  <a:ext uri="{0D108BD9-81ED-4DB2-BD59-A6C34878D82A}">
                    <a16:rowId xmlns:a16="http://schemas.microsoft.com/office/drawing/2014/main" val="3869234021"/>
                  </a:ext>
                </a:extLst>
              </a:tr>
              <a:tr h="224156">
                <a:tc>
                  <a:txBody>
                    <a:bodyPr/>
                    <a:lstStyle/>
                    <a:p>
                      <a:pPr algn="l" fontAlgn="t"/>
                      <a:r>
                        <a:rPr lang="es-GT" sz="1000" b="1" i="0" u="none" strike="noStrike" dirty="0">
                          <a:solidFill>
                            <a:srgbClr val="0070C0"/>
                          </a:solidFill>
                          <a:effectLst/>
                          <a:latin typeface="Arial" panose="020B0604020202020204" pitchFamily="34" charset="0"/>
                          <a:cs typeface="Arial" panose="020B0604020202020204" pitchFamily="34" charset="0"/>
                        </a:rPr>
                        <a:t>Información estratégica</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s-GT" sz="1050" b="1" i="0" u="none" strike="noStrike">
                          <a:solidFill>
                            <a:srgbClr val="000000"/>
                          </a:solidFill>
                          <a:effectLst/>
                          <a:latin typeface="Calibri" panose="020F0502020204030204" pitchFamily="34" charset="0"/>
                        </a:rPr>
                        <a:t>CRI</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a:solidFill>
                            <a:srgbClr val="000000"/>
                          </a:solidFill>
                          <a:effectLst/>
                          <a:latin typeface="Calibri" panose="020F0502020204030204" pitchFamily="34" charset="0"/>
                        </a:rPr>
                        <a:t>ELS</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dirty="0">
                          <a:solidFill>
                            <a:srgbClr val="000000"/>
                          </a:solidFill>
                          <a:effectLst/>
                          <a:latin typeface="Calibri" panose="020F0502020204030204" pitchFamily="34" charset="0"/>
                        </a:rPr>
                        <a:t>GUA</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dirty="0">
                          <a:solidFill>
                            <a:srgbClr val="000000"/>
                          </a:solidFill>
                          <a:effectLst/>
                          <a:latin typeface="Calibri" panose="020F0502020204030204" pitchFamily="34" charset="0"/>
                        </a:rPr>
                        <a:t>HON</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1" i="0" u="none" strike="noStrike" dirty="0">
                          <a:solidFill>
                            <a:srgbClr val="000000"/>
                          </a:solidFill>
                          <a:effectLst/>
                          <a:latin typeface="Calibri" panose="020F0502020204030204" pitchFamily="34" charset="0"/>
                        </a:rPr>
                        <a:t>PAN</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9710402"/>
                  </a:ext>
                </a:extLst>
              </a:tr>
              <a:tr h="282864">
                <a:tc>
                  <a:txBody>
                    <a:bodyPr/>
                    <a:lstStyle/>
                    <a:p>
                      <a:pPr algn="l" fontAlgn="t"/>
                      <a:r>
                        <a:rPr lang="es-ES" sz="1000" b="0" i="0" u="none" strike="noStrike" dirty="0">
                          <a:solidFill>
                            <a:srgbClr val="000000"/>
                          </a:solidFill>
                          <a:effectLst/>
                          <a:latin typeface="Arial" panose="020B0604020202020204" pitchFamily="34" charset="0"/>
                          <a:cs typeface="Arial" panose="020B0604020202020204" pitchFamily="34" charset="0"/>
                        </a:rPr>
                        <a:t>14. Datos epidemiológicos y de salud</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92D050"/>
                          </a:solidFill>
                          <a:effectLst/>
                          <a:latin typeface="Calibri" panose="020F0502020204030204" pitchFamily="34" charset="0"/>
                        </a:rPr>
                        <a:t>7.06</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92D050"/>
                          </a:solidFill>
                          <a:effectLst/>
                          <a:latin typeface="Calibri" panose="020F0502020204030204" pitchFamily="34" charset="0"/>
                        </a:rPr>
                        <a:t>7.01</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5.61</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5.82</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92D050"/>
                          </a:solidFill>
                          <a:effectLst/>
                          <a:latin typeface="Calibri" panose="020F0502020204030204" pitchFamily="34" charset="0"/>
                        </a:rPr>
                        <a:t>7.26</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2596230170"/>
                  </a:ext>
                </a:extLst>
              </a:tr>
              <a:tr h="282864">
                <a:tc>
                  <a:txBody>
                    <a:bodyPr/>
                    <a:lstStyle/>
                    <a:p>
                      <a:pPr algn="l" fontAlgn="t"/>
                      <a:r>
                        <a:rPr lang="es-ES" sz="1000" b="0" i="0" u="none" strike="noStrike" dirty="0">
                          <a:solidFill>
                            <a:srgbClr val="000000"/>
                          </a:solidFill>
                          <a:effectLst/>
                          <a:latin typeface="Arial" panose="020B0604020202020204" pitchFamily="34" charset="0"/>
                          <a:cs typeface="Arial" panose="020B0604020202020204" pitchFamily="34" charset="0"/>
                        </a:rPr>
                        <a:t>15. Datos financieros y de gasto</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FFFF00"/>
                          </a:solidFill>
                          <a:effectLst/>
                          <a:latin typeface="Calibri" panose="020F0502020204030204" pitchFamily="34" charset="0"/>
                        </a:rPr>
                        <a:t>6.67</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00B050"/>
                          </a:solidFill>
                          <a:effectLst/>
                          <a:latin typeface="Calibri" panose="020F0502020204030204" pitchFamily="34" charset="0"/>
                        </a:rPr>
                        <a:t>9.17</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es-GT" sz="1050" b="0" i="0" u="none" strike="noStrike" dirty="0">
                          <a:solidFill>
                            <a:srgbClr val="FFFF00"/>
                          </a:solidFill>
                          <a:effectLst/>
                          <a:latin typeface="Calibri" panose="020F0502020204030204" pitchFamily="34" charset="0"/>
                        </a:rPr>
                        <a:t>5.83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5.00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92D050"/>
                          </a:solidFill>
                          <a:effectLst/>
                          <a:latin typeface="Calibri" panose="020F0502020204030204" pitchFamily="34" charset="0"/>
                        </a:rPr>
                        <a:t>7.50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4153764288"/>
                  </a:ext>
                </a:extLst>
              </a:tr>
              <a:tr h="282864">
                <a:tc>
                  <a:txBody>
                    <a:bodyPr/>
                    <a:lstStyle/>
                    <a:p>
                      <a:pPr algn="l" fontAlgn="t"/>
                      <a:r>
                        <a:rPr lang="es-GT" sz="1000" b="0" i="0" u="none" strike="noStrike" dirty="0">
                          <a:solidFill>
                            <a:srgbClr val="000000"/>
                          </a:solidFill>
                          <a:effectLst/>
                          <a:latin typeface="Arial" panose="020B0604020202020204" pitchFamily="34" charset="0"/>
                          <a:cs typeface="Arial" panose="020B0604020202020204" pitchFamily="34" charset="0"/>
                        </a:rPr>
                        <a:t>16. Datos de desempeño</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b"/>
                      <a:r>
                        <a:rPr lang="es-GT" sz="1050" b="0" i="0" u="none" strike="noStrike" dirty="0">
                          <a:solidFill>
                            <a:srgbClr val="FF0000"/>
                          </a:solidFill>
                          <a:effectLst/>
                          <a:latin typeface="Calibri" panose="020F0502020204030204" pitchFamily="34" charset="0"/>
                        </a:rPr>
                        <a:t>2.20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0000"/>
                    </a:solidFill>
                  </a:tcPr>
                </a:tc>
                <a:tc>
                  <a:txBody>
                    <a:bodyPr/>
                    <a:lstStyle/>
                    <a:p>
                      <a:pPr algn="ctr" fontAlgn="b"/>
                      <a:r>
                        <a:rPr lang="es-GT" sz="1050" b="0" i="0" u="none" strike="noStrike" dirty="0">
                          <a:solidFill>
                            <a:srgbClr val="92D050"/>
                          </a:solidFill>
                          <a:effectLst/>
                          <a:latin typeface="Calibri" panose="020F0502020204030204" pitchFamily="34" charset="0"/>
                        </a:rPr>
                        <a:t>7.83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tc>
                  <a:txBody>
                    <a:bodyPr/>
                    <a:lstStyle/>
                    <a:p>
                      <a:pPr algn="ctr" fontAlgn="b"/>
                      <a:r>
                        <a:rPr lang="es-GT" sz="1050" b="0" i="0" u="none" strike="noStrike" dirty="0">
                          <a:solidFill>
                            <a:srgbClr val="FFFF00"/>
                          </a:solidFill>
                          <a:effectLst/>
                          <a:latin typeface="Calibri" panose="020F0502020204030204" pitchFamily="34" charset="0"/>
                        </a:rPr>
                        <a:t>5.28</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6.04</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6.63</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3943857597"/>
                  </a:ext>
                </a:extLst>
              </a:tr>
              <a:tr h="321053">
                <a:tc>
                  <a:txBody>
                    <a:bodyPr/>
                    <a:lstStyle/>
                    <a:p>
                      <a:pPr algn="l" fontAlgn="t"/>
                      <a:r>
                        <a:rPr lang="es-ES" sz="1000" b="0" i="0" u="none" strike="noStrike" dirty="0">
                          <a:solidFill>
                            <a:srgbClr val="000000"/>
                          </a:solidFill>
                          <a:effectLst/>
                          <a:latin typeface="Arial" panose="020B0604020202020204" pitchFamily="34" charset="0"/>
                          <a:cs typeface="Arial" panose="020B0604020202020204" pitchFamily="34" charset="0"/>
                        </a:rPr>
                        <a:t>17. Datos para el ecosistema de toma de decisiones</a:t>
                      </a:r>
                    </a:p>
                  </a:txBody>
                  <a:tcPr marL="4637" marR="4637" marT="4637" marB="0">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GT" sz="1050" b="0" i="0" u="none" strike="noStrike" dirty="0">
                          <a:solidFill>
                            <a:srgbClr val="00B050"/>
                          </a:solidFill>
                          <a:effectLst/>
                          <a:latin typeface="Calibri" panose="020F0502020204030204" pitchFamily="34" charset="0"/>
                        </a:rPr>
                        <a:t>9.00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00B050"/>
                    </a:solidFill>
                  </a:tcPr>
                </a:tc>
                <a:tc>
                  <a:txBody>
                    <a:bodyPr/>
                    <a:lstStyle/>
                    <a:p>
                      <a:pPr algn="ctr" fontAlgn="b"/>
                      <a:r>
                        <a:rPr lang="es-GT" sz="1050" b="0" i="0" u="none" strike="noStrike" dirty="0">
                          <a:solidFill>
                            <a:srgbClr val="FFFF00"/>
                          </a:solidFill>
                          <a:effectLst/>
                          <a:latin typeface="Calibri" panose="020F0502020204030204" pitchFamily="34" charset="0"/>
                        </a:rPr>
                        <a:t>4.00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5.00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FFFF00"/>
                          </a:solidFill>
                          <a:effectLst/>
                          <a:latin typeface="Calibri" panose="020F0502020204030204" pitchFamily="34" charset="0"/>
                        </a:rPr>
                        <a:t>6.67</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b"/>
                      <a:r>
                        <a:rPr lang="es-GT" sz="1050" b="0" i="0" u="none" strike="noStrike" dirty="0">
                          <a:solidFill>
                            <a:srgbClr val="92D050"/>
                          </a:solidFill>
                          <a:effectLst/>
                          <a:latin typeface="Calibri" panose="020F0502020204030204" pitchFamily="34" charset="0"/>
                        </a:rPr>
                        <a:t>8.00</a:t>
                      </a:r>
                    </a:p>
                  </a:txBody>
                  <a:tcPr marL="4637" marR="4637" marT="4637"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92D050"/>
                    </a:solidFill>
                  </a:tcPr>
                </a:tc>
                <a:extLst>
                  <a:ext uri="{0D108BD9-81ED-4DB2-BD59-A6C34878D82A}">
                    <a16:rowId xmlns:a16="http://schemas.microsoft.com/office/drawing/2014/main" val="1270959997"/>
                  </a:ext>
                </a:extLst>
              </a:tr>
            </a:tbl>
          </a:graphicData>
        </a:graphic>
      </p:graphicFrame>
      <p:grpSp>
        <p:nvGrpSpPr>
          <p:cNvPr id="7" name="14 Grupo">
            <a:extLst>
              <a:ext uri="{FF2B5EF4-FFF2-40B4-BE49-F238E27FC236}">
                <a16:creationId xmlns:a16="http://schemas.microsoft.com/office/drawing/2014/main" id="{6A8B298C-8775-4AAB-ADE0-5E9703B88965}"/>
              </a:ext>
            </a:extLst>
          </p:cNvPr>
          <p:cNvGrpSpPr/>
          <p:nvPr/>
        </p:nvGrpSpPr>
        <p:grpSpPr>
          <a:xfrm>
            <a:off x="107504" y="6479758"/>
            <a:ext cx="9167877" cy="261610"/>
            <a:chOff x="251520" y="6381328"/>
            <a:chExt cx="8712968" cy="261610"/>
          </a:xfrm>
        </p:grpSpPr>
        <p:sp>
          <p:nvSpPr>
            <p:cNvPr id="8" name="CuadroTexto 21">
              <a:extLst>
                <a:ext uri="{FF2B5EF4-FFF2-40B4-BE49-F238E27FC236}">
                  <a16:creationId xmlns:a16="http://schemas.microsoft.com/office/drawing/2014/main" id="{D6EC5FEC-4FB7-4094-918C-3B8D2C5FF174}"/>
                </a:ext>
              </a:extLst>
            </p:cNvPr>
            <p:cNvSpPr txBox="1"/>
            <p:nvPr/>
          </p:nvSpPr>
          <p:spPr>
            <a:xfrm>
              <a:off x="251520" y="6381328"/>
              <a:ext cx="871296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Calibri"/>
                  <a:ea typeface="+mn-ea"/>
                  <a:cs typeface="+mn-cs"/>
                </a:rPr>
                <a:t>     No es sostenible (0-3.49)           Sostenibilidad emergente  3.50-6.99           Sostenibilidad próxima 7.00-8.49                Sostenibilidad alcanzada  8.5 – 10.00</a:t>
              </a:r>
            </a:p>
          </p:txBody>
        </p:sp>
        <p:sp>
          <p:nvSpPr>
            <p:cNvPr id="9" name="Rectángulo 8">
              <a:extLst>
                <a:ext uri="{FF2B5EF4-FFF2-40B4-BE49-F238E27FC236}">
                  <a16:creationId xmlns:a16="http://schemas.microsoft.com/office/drawing/2014/main" id="{E9514D93-8312-4A5A-9714-0DB6F6F5D68A}"/>
                </a:ext>
              </a:extLst>
            </p:cNvPr>
            <p:cNvSpPr/>
            <p:nvPr/>
          </p:nvSpPr>
          <p:spPr>
            <a:xfrm>
              <a:off x="6492678" y="6433669"/>
              <a:ext cx="162309" cy="16241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ángulo 22">
              <a:extLst>
                <a:ext uri="{FF2B5EF4-FFF2-40B4-BE49-F238E27FC236}">
                  <a16:creationId xmlns:a16="http://schemas.microsoft.com/office/drawing/2014/main" id="{3D66A301-4B0D-4CB9-A9F1-3AA41C33082E}"/>
                </a:ext>
              </a:extLst>
            </p:cNvPr>
            <p:cNvSpPr/>
            <p:nvPr/>
          </p:nvSpPr>
          <p:spPr>
            <a:xfrm>
              <a:off x="1970664" y="6433669"/>
              <a:ext cx="162309" cy="1624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ángulo 23">
              <a:extLst>
                <a:ext uri="{FF2B5EF4-FFF2-40B4-BE49-F238E27FC236}">
                  <a16:creationId xmlns:a16="http://schemas.microsoft.com/office/drawing/2014/main" id="{F30A9ECE-1134-4932-887C-E91943DB474F}"/>
                </a:ext>
              </a:extLst>
            </p:cNvPr>
            <p:cNvSpPr/>
            <p:nvPr/>
          </p:nvSpPr>
          <p:spPr>
            <a:xfrm>
              <a:off x="287601" y="6433669"/>
              <a:ext cx="162309" cy="1624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ángulo 24">
              <a:extLst>
                <a:ext uri="{FF2B5EF4-FFF2-40B4-BE49-F238E27FC236}">
                  <a16:creationId xmlns:a16="http://schemas.microsoft.com/office/drawing/2014/main" id="{8CA10C83-16F3-477B-BB3C-151AEDB16440}"/>
                </a:ext>
              </a:extLst>
            </p:cNvPr>
            <p:cNvSpPr/>
            <p:nvPr/>
          </p:nvSpPr>
          <p:spPr>
            <a:xfrm>
              <a:off x="4250875" y="6433669"/>
              <a:ext cx="162309" cy="16241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397917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457200" y="1600204"/>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8" name="Rounded Rectangle 7"/>
          <p:cNvSpPr/>
          <p:nvPr/>
        </p:nvSpPr>
        <p:spPr>
          <a:xfrm>
            <a:off x="1676400" y="1828800"/>
            <a:ext cx="762000" cy="304800"/>
          </a:xfrm>
          <a:prstGeom prst="roundRect">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$8.8</a:t>
            </a:r>
          </a:p>
        </p:txBody>
      </p:sp>
      <p:sp>
        <p:nvSpPr>
          <p:cNvPr id="9" name="Rounded Rectangle 8"/>
          <p:cNvSpPr/>
          <p:nvPr/>
        </p:nvSpPr>
        <p:spPr>
          <a:xfrm>
            <a:off x="7467600" y="3200400"/>
            <a:ext cx="762000" cy="304800"/>
          </a:xfrm>
          <a:prstGeom prst="roundRect">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$3.5</a:t>
            </a:r>
          </a:p>
        </p:txBody>
      </p:sp>
      <p:sp>
        <p:nvSpPr>
          <p:cNvPr id="10" name="Rounded Rectangle 9"/>
          <p:cNvSpPr/>
          <p:nvPr/>
        </p:nvSpPr>
        <p:spPr>
          <a:xfrm>
            <a:off x="5943600" y="2590800"/>
            <a:ext cx="762000" cy="304800"/>
          </a:xfrm>
          <a:prstGeom prst="roundRect">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$11.3</a:t>
            </a:r>
          </a:p>
        </p:txBody>
      </p:sp>
      <p:sp>
        <p:nvSpPr>
          <p:cNvPr id="11" name="Rounded Rectangle 10"/>
          <p:cNvSpPr/>
          <p:nvPr/>
        </p:nvSpPr>
        <p:spPr>
          <a:xfrm>
            <a:off x="4495800" y="3581400"/>
            <a:ext cx="762000" cy="304800"/>
          </a:xfrm>
          <a:prstGeom prst="roundRect">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$4.2</a:t>
            </a:r>
          </a:p>
        </p:txBody>
      </p:sp>
      <p:sp>
        <p:nvSpPr>
          <p:cNvPr id="12" name="Rounded Rectangle 11"/>
          <p:cNvSpPr/>
          <p:nvPr/>
        </p:nvSpPr>
        <p:spPr>
          <a:xfrm>
            <a:off x="2971800" y="2287793"/>
            <a:ext cx="762000" cy="304800"/>
          </a:xfrm>
          <a:prstGeom prst="roundRect">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2"/>
                </a:solidFill>
              </a:rPr>
              <a:t>$3.1</a:t>
            </a:r>
          </a:p>
        </p:txBody>
      </p:sp>
      <p:sp>
        <p:nvSpPr>
          <p:cNvPr id="2" name="TextBox 1">
            <a:extLst>
              <a:ext uri="{FF2B5EF4-FFF2-40B4-BE49-F238E27FC236}">
                <a16:creationId xmlns:a16="http://schemas.microsoft.com/office/drawing/2014/main" id="{BC66D502-E24A-4C47-B93C-8A8BCB50E316}"/>
              </a:ext>
            </a:extLst>
          </p:cNvPr>
          <p:cNvSpPr txBox="1"/>
          <p:nvPr/>
        </p:nvSpPr>
        <p:spPr>
          <a:xfrm>
            <a:off x="685800" y="6477000"/>
            <a:ext cx="5105400" cy="276999"/>
          </a:xfrm>
          <a:prstGeom prst="rect">
            <a:avLst/>
          </a:prstGeom>
          <a:noFill/>
        </p:spPr>
        <p:txBody>
          <a:bodyPr wrap="square" rtlCol="0">
            <a:spAutoFit/>
          </a:bodyPr>
          <a:lstStyle/>
          <a:p>
            <a:r>
              <a:rPr lang="en-US" sz="1200" dirty="0"/>
              <a:t>Fuente: MEGAS de </a:t>
            </a:r>
            <a:r>
              <a:rPr lang="en-US" sz="1200" dirty="0" err="1"/>
              <a:t>cada</a:t>
            </a:r>
            <a:r>
              <a:rPr lang="en-US" sz="1200" dirty="0"/>
              <a:t> </a:t>
            </a:r>
            <a:r>
              <a:rPr lang="en-US" sz="1200" dirty="0" err="1"/>
              <a:t>uno</a:t>
            </a:r>
            <a:r>
              <a:rPr lang="en-US" sz="1200" dirty="0"/>
              <a:t> de los </a:t>
            </a:r>
            <a:r>
              <a:rPr lang="en-US" sz="1200" dirty="0" err="1"/>
              <a:t>países</a:t>
            </a:r>
            <a:r>
              <a:rPr lang="en-US" sz="1200" dirty="0"/>
              <a:t> </a:t>
            </a:r>
          </a:p>
        </p:txBody>
      </p:sp>
      <p:sp>
        <p:nvSpPr>
          <p:cNvPr id="13" name="Title 4">
            <a:extLst>
              <a:ext uri="{FF2B5EF4-FFF2-40B4-BE49-F238E27FC236}">
                <a16:creationId xmlns:a16="http://schemas.microsoft.com/office/drawing/2014/main" id="{D41676D0-FB9C-4AA8-B731-CA32F8F636BE}"/>
              </a:ext>
            </a:extLst>
          </p:cNvPr>
          <p:cNvSpPr txBox="1">
            <a:spLocks/>
          </p:cNvSpPr>
          <p:nvPr/>
        </p:nvSpPr>
        <p:spPr>
          <a:xfrm>
            <a:off x="457200" y="85926"/>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t>Perfil</a:t>
            </a:r>
            <a:r>
              <a:rPr lang="en-US" dirty="0"/>
              <a:t> de </a:t>
            </a:r>
            <a:r>
              <a:rPr lang="en-US" dirty="0" err="1"/>
              <a:t>inversión</a:t>
            </a:r>
            <a:r>
              <a:rPr lang="en-US" dirty="0"/>
              <a:t> por </a:t>
            </a:r>
            <a:r>
              <a:rPr lang="en-US" dirty="0" err="1"/>
              <a:t>país</a:t>
            </a:r>
            <a:r>
              <a:rPr lang="en-US" dirty="0"/>
              <a:t> y </a:t>
            </a:r>
            <a:br>
              <a:rPr lang="en-US" dirty="0"/>
            </a:br>
            <a:r>
              <a:rPr lang="en-US" dirty="0"/>
              <a:t>per </a:t>
            </a:r>
            <a:r>
              <a:rPr lang="en-US" dirty="0" err="1"/>
              <a:t>cápita</a:t>
            </a:r>
            <a:r>
              <a:rPr lang="en-US" dirty="0"/>
              <a:t> (US$) </a:t>
            </a:r>
            <a:r>
              <a:rPr lang="en-US" dirty="0" err="1"/>
              <a:t>en</a:t>
            </a:r>
            <a:r>
              <a:rPr lang="en-US" dirty="0"/>
              <a:t> la </a:t>
            </a:r>
            <a:r>
              <a:rPr lang="en-US" dirty="0" err="1"/>
              <a:t>respuesta</a:t>
            </a:r>
            <a:r>
              <a:rPr lang="en-US" dirty="0"/>
              <a:t> al VIH</a:t>
            </a:r>
          </a:p>
        </p:txBody>
      </p:sp>
    </p:spTree>
    <p:extLst>
      <p:ext uri="{BB962C8B-B14F-4D97-AF65-F5344CB8AC3E}">
        <p14:creationId xmlns:p14="http://schemas.microsoft.com/office/powerpoint/2010/main" val="136871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sz="1050" b="1" i="0" u="none" strike="noStrike" kern="1200" baseline="0">
                <a:solidFill>
                  <a:prstClr val="black"/>
                </a:solidFill>
                <a:latin typeface="+mn-lt"/>
                <a:ea typeface="+mn-ea"/>
                <a:cs typeface="+mn-cs"/>
              </a:defRPr>
            </a:pPr>
            <a:r>
              <a:rPr lang="es-GT" sz="2400" b="1" dirty="0">
                <a:solidFill>
                  <a:prstClr val="black"/>
                </a:solidFill>
              </a:rPr>
              <a:t>Perfil de inversiones por país y fuente de financiamiento, </a:t>
            </a:r>
            <a:br>
              <a:rPr lang="es-GT" sz="2400" b="1" dirty="0">
                <a:solidFill>
                  <a:prstClr val="black"/>
                </a:solidFill>
              </a:rPr>
            </a:br>
            <a:r>
              <a:rPr lang="es-GT" sz="2400" b="1" dirty="0">
                <a:solidFill>
                  <a:prstClr val="black"/>
                </a:solidFill>
              </a:rPr>
              <a:t>Centro América</a:t>
            </a:r>
            <a:endParaRPr lang="en-US"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97814312"/>
              </p:ext>
            </p:extLst>
          </p:nvPr>
        </p:nvGraphicFramePr>
        <p:xfrm>
          <a:off x="457200" y="1600204"/>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89346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69438"/>
            <a:ext cx="8229600" cy="1143000"/>
          </a:xfrm>
        </p:spPr>
        <p:txBody>
          <a:bodyPr>
            <a:normAutofit/>
          </a:bodyPr>
          <a:lstStyle/>
          <a:p>
            <a:r>
              <a:rPr lang="es-AR" b="1" dirty="0">
                <a:solidFill>
                  <a:schemeClr val="bg1"/>
                </a:solidFill>
              </a:rPr>
              <a:t>Necesitamos hacer algo diferente</a:t>
            </a:r>
          </a:p>
        </p:txBody>
      </p:sp>
      <p:sp>
        <p:nvSpPr>
          <p:cNvPr id="4" name="TextBox 3"/>
          <p:cNvSpPr txBox="1"/>
          <p:nvPr/>
        </p:nvSpPr>
        <p:spPr>
          <a:xfrm>
            <a:off x="150125" y="331901"/>
            <a:ext cx="8802806" cy="523220"/>
          </a:xfrm>
          <a:prstGeom prst="rect">
            <a:avLst/>
          </a:prstGeom>
          <a:solidFill>
            <a:schemeClr val="tx1"/>
          </a:solidFill>
        </p:spPr>
        <p:txBody>
          <a:bodyPr wrap="square" rtlCol="0" anchor="ctr">
            <a:spAutoFit/>
          </a:bodyPr>
          <a:lstStyle/>
          <a:p>
            <a:pPr algn="ctr"/>
            <a:r>
              <a:rPr lang="es-AR" sz="2800" b="1" dirty="0">
                <a:solidFill>
                  <a:srgbClr val="FFFFFF"/>
                </a:solidFill>
              </a:rPr>
              <a:t>La sostenibilidad no es sólo un riesgo, sino una necesidad</a:t>
            </a:r>
          </a:p>
        </p:txBody>
      </p:sp>
      <p:pic>
        <p:nvPicPr>
          <p:cNvPr id="5" name="Picture 4" descr="cabezazos_contra_una_par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657957"/>
            <a:ext cx="2742162" cy="3610513"/>
          </a:xfrm>
          <a:prstGeom prst="rect">
            <a:avLst/>
          </a:prstGeom>
        </p:spPr>
      </p:pic>
      <p:sp>
        <p:nvSpPr>
          <p:cNvPr id="7" name="TextBox 6">
            <a:extLst>
              <a:ext uri="{FF2B5EF4-FFF2-40B4-BE49-F238E27FC236}">
                <a16:creationId xmlns:a16="http://schemas.microsoft.com/office/drawing/2014/main" id="{BA53FCB8-B46C-446B-97BD-36B26623B604}"/>
              </a:ext>
            </a:extLst>
          </p:cNvPr>
          <p:cNvSpPr txBox="1"/>
          <p:nvPr/>
        </p:nvSpPr>
        <p:spPr>
          <a:xfrm>
            <a:off x="3733800" y="3439180"/>
            <a:ext cx="381000" cy="523220"/>
          </a:xfrm>
          <a:prstGeom prst="rect">
            <a:avLst/>
          </a:prstGeom>
          <a:noFill/>
        </p:spPr>
        <p:txBody>
          <a:bodyPr wrap="square" rtlCol="0">
            <a:spAutoFit/>
          </a:bodyPr>
          <a:lstStyle/>
          <a:p>
            <a:r>
              <a:rPr lang="en-US" sz="2800" dirty="0"/>
              <a:t>o</a:t>
            </a:r>
          </a:p>
        </p:txBody>
      </p:sp>
      <p:pic>
        <p:nvPicPr>
          <p:cNvPr id="7170" name="Picture 2" descr="Related image">
            <a:extLst>
              <a:ext uri="{FF2B5EF4-FFF2-40B4-BE49-F238E27FC236}">
                <a16:creationId xmlns:a16="http://schemas.microsoft.com/office/drawing/2014/main" id="{F83A51BE-5E43-481C-9E95-75D5FA4BD1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1" y="1657957"/>
            <a:ext cx="4267199" cy="359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281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64CB93C-BB79-4908-A894-9F2C12675B04}"/>
              </a:ext>
            </a:extLst>
          </p:cNvPr>
          <p:cNvSpPr txBox="1">
            <a:spLocks/>
          </p:cNvSpPr>
          <p:nvPr/>
        </p:nvSpPr>
        <p:spPr>
          <a:xfrm>
            <a:off x="685800" y="487070"/>
            <a:ext cx="7772400" cy="93633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950" b="1" kern="1200">
                <a:solidFill>
                  <a:srgbClr val="F3903C"/>
                </a:solidFill>
                <a:latin typeface="Century Gothic" panose="020B0502020202020204" pitchFamily="34" charset="0"/>
                <a:ea typeface="+mj-ea"/>
                <a:cs typeface="+mj-cs"/>
              </a:defRPr>
            </a:lvl1pPr>
          </a:lstStyle>
          <a:p>
            <a:r>
              <a:rPr lang="en-US" altLang="en-US" sz="4000">
                <a:solidFill>
                  <a:schemeClr val="accent2"/>
                </a:solidFill>
              </a:rPr>
              <a:t>Apropiación</a:t>
            </a:r>
            <a:endParaRPr lang="es-ES" altLang="en-US" sz="4000" dirty="0">
              <a:solidFill>
                <a:schemeClr val="accent2"/>
              </a:solidFill>
            </a:endParaRPr>
          </a:p>
        </p:txBody>
      </p:sp>
      <p:sp>
        <p:nvSpPr>
          <p:cNvPr id="8" name="Content Placeholder 2">
            <a:extLst>
              <a:ext uri="{FF2B5EF4-FFF2-40B4-BE49-F238E27FC236}">
                <a16:creationId xmlns:a16="http://schemas.microsoft.com/office/drawing/2014/main" id="{E3EEA4C3-8B34-47E5-A2C7-C5D31AFE3112}"/>
              </a:ext>
            </a:extLst>
          </p:cNvPr>
          <p:cNvSpPr txBox="1">
            <a:spLocks/>
          </p:cNvSpPr>
          <p:nvPr/>
        </p:nvSpPr>
        <p:spPr>
          <a:xfrm>
            <a:off x="1219200" y="1676400"/>
            <a:ext cx="6858000" cy="251459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Century Gothic" panose="020B05020202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Tx/>
              <a:buNone/>
            </a:pPr>
            <a:r>
              <a:rPr lang="es-ES" altLang="en-US" sz="2800" b="1" dirty="0">
                <a:solidFill>
                  <a:schemeClr val="tx2"/>
                </a:solidFill>
                <a:latin typeface="Calibri" panose="020F0502020204030204" pitchFamily="34" charset="0"/>
                <a:cs typeface="Calibri" panose="020F0502020204030204" pitchFamily="34" charset="0"/>
              </a:rPr>
              <a:t>Quizá se entienda mejor como el momento en el cual los países toman la iniciativa (y se responsabilizan) de sus gestiones mediante cambios de políticas. </a:t>
            </a:r>
          </a:p>
          <a:p>
            <a:pPr marL="0" indent="0" algn="ctr">
              <a:buFontTx/>
              <a:buNone/>
            </a:pPr>
            <a:endParaRPr lang="es-ES" altLang="en-US" sz="2800" b="1"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9663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01AB4776-0794-C64A-8295-73BDF0BDD769}"/>
              </a:ext>
            </a:extLst>
          </p:cNvPr>
          <p:cNvSpPr>
            <a:spLocks noGrp="1"/>
          </p:cNvSpPr>
          <p:nvPr>
            <p:ph type="title"/>
          </p:nvPr>
        </p:nvSpPr>
        <p:spPr>
          <a:xfrm>
            <a:off x="4114800" y="1162102"/>
            <a:ext cx="3886199" cy="819098"/>
          </a:xfrm>
        </p:spPr>
        <p:txBody>
          <a:bodyPr>
            <a:noAutofit/>
          </a:bodyPr>
          <a:lstStyle/>
          <a:p>
            <a:r>
              <a:rPr lang="es-ES" altLang="en-US" sz="2400" dirty="0">
                <a:solidFill>
                  <a:schemeClr val="tx1"/>
                </a:solidFill>
              </a:rPr>
              <a:t>¿Qué se espera ver en los casos en que la apropiación se ha arraigado?</a:t>
            </a:r>
            <a:br>
              <a:rPr lang="es-ES" altLang="en-US" sz="2400" dirty="0">
                <a:solidFill>
                  <a:schemeClr val="tx1"/>
                </a:solidFill>
              </a:rPr>
            </a:br>
            <a:br>
              <a:rPr lang="es-ES" altLang="en-US" sz="2400" dirty="0">
                <a:solidFill>
                  <a:schemeClr val="tx1"/>
                </a:solidFill>
              </a:rPr>
            </a:br>
            <a:br>
              <a:rPr lang="es-ES" altLang="en-US" sz="2400" dirty="0">
                <a:solidFill>
                  <a:schemeClr val="tx1"/>
                </a:solidFill>
              </a:rPr>
            </a:br>
            <a:endParaRPr lang="es-ES_tradnl" sz="2800" dirty="0">
              <a:solidFill>
                <a:schemeClr val="tx1"/>
              </a:solidFill>
            </a:endParaRPr>
          </a:p>
        </p:txBody>
      </p:sp>
      <p:sp>
        <p:nvSpPr>
          <p:cNvPr id="6" name="Marcador de contenido 5">
            <a:extLst>
              <a:ext uri="{FF2B5EF4-FFF2-40B4-BE49-F238E27FC236}">
                <a16:creationId xmlns:a16="http://schemas.microsoft.com/office/drawing/2014/main" id="{BFDCAD5E-2DC0-9B41-8FF9-848F92C2163F}"/>
              </a:ext>
            </a:extLst>
          </p:cNvPr>
          <p:cNvSpPr>
            <a:spLocks noGrp="1"/>
          </p:cNvSpPr>
          <p:nvPr>
            <p:ph sz="half" idx="2"/>
          </p:nvPr>
        </p:nvSpPr>
        <p:spPr>
          <a:xfrm>
            <a:off x="4561694" y="2141095"/>
            <a:ext cx="3886200" cy="5021705"/>
          </a:xfrm>
        </p:spPr>
        <p:txBody>
          <a:bodyPr>
            <a:normAutofit/>
          </a:bodyPr>
          <a:lstStyle/>
          <a:p>
            <a:pPr marL="0" indent="0">
              <a:buNone/>
            </a:pPr>
            <a:endParaRPr lang="es-ES" altLang="en-US" sz="2400" b="1" dirty="0"/>
          </a:p>
          <a:p>
            <a:pPr marL="0" indent="0">
              <a:buNone/>
            </a:pPr>
            <a:r>
              <a:rPr lang="es-ES" altLang="en-US" sz="2400" b="1" dirty="0"/>
              <a:t>Que los países: </a:t>
            </a:r>
          </a:p>
          <a:p>
            <a:pPr marL="0" indent="0">
              <a:buFontTx/>
              <a:buAutoNum type="alphaLcParenR"/>
            </a:pPr>
            <a:r>
              <a:rPr lang="es-ES" altLang="en-US" sz="2400" b="1" dirty="0"/>
              <a:t>  Sean responsables de formular ellos mismos los planes; </a:t>
            </a:r>
          </a:p>
          <a:p>
            <a:pPr marL="0" indent="0">
              <a:buFontTx/>
              <a:buAutoNum type="alphaLcParenR"/>
            </a:pPr>
            <a:r>
              <a:rPr lang="es-ES" altLang="en-US" sz="2400" b="1" dirty="0"/>
              <a:t>  Desempeñan un rol activo</a:t>
            </a:r>
            <a:endParaRPr lang="en-US" altLang="en-US" sz="2400" b="1" dirty="0"/>
          </a:p>
          <a:p>
            <a:pPr marL="0" indent="0">
              <a:buFontTx/>
              <a:buAutoNum type="alphaLcParenR"/>
            </a:pPr>
            <a:r>
              <a:rPr lang="es-ES" altLang="en-US" sz="2400" b="1" dirty="0"/>
              <a:t>  Se encarguen de organizar el aporte técnico y de los donantes para dichos planes.</a:t>
            </a:r>
          </a:p>
          <a:p>
            <a:endParaRPr lang="es-ES_tradnl" sz="2000" b="1" dirty="0"/>
          </a:p>
        </p:txBody>
      </p:sp>
    </p:spTree>
    <p:extLst>
      <p:ext uri="{BB962C8B-B14F-4D97-AF65-F5344CB8AC3E}">
        <p14:creationId xmlns:p14="http://schemas.microsoft.com/office/powerpoint/2010/main" val="3017124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685800" y="1295400"/>
            <a:ext cx="7772400" cy="1752600"/>
          </a:xfrm>
        </p:spPr>
        <p:txBody>
          <a:bodyPr>
            <a:noAutofit/>
          </a:bodyPr>
          <a:lstStyle/>
          <a:p>
            <a:r>
              <a:rPr lang="en-US" sz="1800" b="1" dirty="0" err="1">
                <a:solidFill>
                  <a:schemeClr val="tx1"/>
                </a:solidFill>
              </a:rPr>
              <a:t>Reflexionar</a:t>
            </a:r>
            <a:r>
              <a:rPr lang="en-US" sz="1800" b="1" dirty="0">
                <a:solidFill>
                  <a:schemeClr val="tx1"/>
                </a:solidFill>
              </a:rPr>
              <a:t> </a:t>
            </a:r>
            <a:r>
              <a:rPr lang="en-US" sz="1800" b="1" dirty="0" err="1">
                <a:solidFill>
                  <a:schemeClr val="tx1"/>
                </a:solidFill>
              </a:rPr>
              <a:t>sobre</a:t>
            </a:r>
            <a:r>
              <a:rPr lang="en-US" sz="1800" b="1" dirty="0">
                <a:solidFill>
                  <a:schemeClr val="tx1"/>
                </a:solidFill>
              </a:rPr>
              <a:t> ¿</a:t>
            </a:r>
            <a:r>
              <a:rPr lang="en-US" sz="1800" b="1" dirty="0" err="1">
                <a:solidFill>
                  <a:schemeClr val="tx1"/>
                </a:solidFill>
              </a:rPr>
              <a:t>Qué</a:t>
            </a:r>
            <a:r>
              <a:rPr lang="en-US" sz="1800" b="1" dirty="0">
                <a:solidFill>
                  <a:schemeClr val="tx1"/>
                </a:solidFill>
              </a:rPr>
              <a:t> es el control de la </a:t>
            </a:r>
            <a:r>
              <a:rPr lang="en-US" sz="1800" b="1" dirty="0" err="1">
                <a:solidFill>
                  <a:schemeClr val="tx1"/>
                </a:solidFill>
              </a:rPr>
              <a:t>epidemia</a:t>
            </a:r>
            <a:r>
              <a:rPr lang="en-US" sz="1800" b="1" dirty="0">
                <a:solidFill>
                  <a:schemeClr val="tx1"/>
                </a:solidFill>
              </a:rPr>
              <a:t>?, y ¿ </a:t>
            </a:r>
            <a:r>
              <a:rPr lang="en-US" sz="1800" b="1" dirty="0" err="1">
                <a:solidFill>
                  <a:schemeClr val="tx1"/>
                </a:solidFill>
              </a:rPr>
              <a:t>Qué</a:t>
            </a:r>
            <a:r>
              <a:rPr lang="en-US" sz="1800" b="1" dirty="0">
                <a:solidFill>
                  <a:schemeClr val="tx1"/>
                </a:solidFill>
              </a:rPr>
              <a:t> </a:t>
            </a:r>
            <a:r>
              <a:rPr lang="en-US" sz="1800" b="1" dirty="0" err="1">
                <a:solidFill>
                  <a:schemeClr val="tx1"/>
                </a:solidFill>
              </a:rPr>
              <a:t>entendemos</a:t>
            </a:r>
            <a:r>
              <a:rPr lang="en-US" sz="1800" b="1" dirty="0">
                <a:solidFill>
                  <a:schemeClr val="tx1"/>
                </a:solidFill>
              </a:rPr>
              <a:t> por </a:t>
            </a:r>
            <a:r>
              <a:rPr lang="en-US" sz="1800" b="1" dirty="0" err="1">
                <a:solidFill>
                  <a:schemeClr val="tx1"/>
                </a:solidFill>
              </a:rPr>
              <a:t>respuesta</a:t>
            </a:r>
            <a:r>
              <a:rPr lang="en-US" sz="1800" b="1" dirty="0">
                <a:solidFill>
                  <a:schemeClr val="tx1"/>
                </a:solidFill>
              </a:rPr>
              <a:t> </a:t>
            </a:r>
            <a:r>
              <a:rPr lang="en-US" sz="1800" b="1" dirty="0" err="1">
                <a:solidFill>
                  <a:schemeClr val="tx1"/>
                </a:solidFill>
              </a:rPr>
              <a:t>sostenible</a:t>
            </a:r>
            <a:r>
              <a:rPr lang="en-US" sz="1800" b="1" dirty="0">
                <a:solidFill>
                  <a:schemeClr val="tx1"/>
                </a:solidFill>
              </a:rPr>
              <a:t>?..</a:t>
            </a:r>
          </a:p>
          <a:p>
            <a:r>
              <a:rPr lang="en-US" sz="1800" b="1" dirty="0">
                <a:solidFill>
                  <a:schemeClr val="tx1"/>
                </a:solidFill>
              </a:rPr>
              <a:t>¿</a:t>
            </a:r>
            <a:r>
              <a:rPr lang="en-US" sz="1800" b="1" dirty="0" err="1">
                <a:solidFill>
                  <a:schemeClr val="tx1"/>
                </a:solidFill>
              </a:rPr>
              <a:t>Dónde</a:t>
            </a:r>
            <a:r>
              <a:rPr lang="en-US" sz="1800" b="1" dirty="0">
                <a:solidFill>
                  <a:schemeClr val="tx1"/>
                </a:solidFill>
              </a:rPr>
              <a:t> </a:t>
            </a:r>
            <a:r>
              <a:rPr lang="en-US" sz="1800" b="1" dirty="0" err="1">
                <a:solidFill>
                  <a:schemeClr val="tx1"/>
                </a:solidFill>
              </a:rPr>
              <a:t>está</a:t>
            </a:r>
            <a:r>
              <a:rPr lang="en-US" sz="1800" b="1" dirty="0">
                <a:solidFill>
                  <a:schemeClr val="tx1"/>
                </a:solidFill>
              </a:rPr>
              <a:t> El Salvador </a:t>
            </a:r>
            <a:r>
              <a:rPr lang="en-US" sz="1800" b="1" dirty="0" err="1">
                <a:solidFill>
                  <a:schemeClr val="tx1"/>
                </a:solidFill>
              </a:rPr>
              <a:t>en</a:t>
            </a:r>
            <a:r>
              <a:rPr lang="en-US" sz="1800" b="1" dirty="0">
                <a:solidFill>
                  <a:schemeClr val="tx1"/>
                </a:solidFill>
              </a:rPr>
              <a:t> </a:t>
            </a:r>
            <a:r>
              <a:rPr lang="en-US" sz="1800" b="1" dirty="0" err="1">
                <a:solidFill>
                  <a:schemeClr val="tx1"/>
                </a:solidFill>
              </a:rPr>
              <a:t>estos</a:t>
            </a:r>
            <a:r>
              <a:rPr lang="en-US" sz="1800" b="1" dirty="0">
                <a:solidFill>
                  <a:schemeClr val="tx1"/>
                </a:solidFill>
              </a:rPr>
              <a:t> dos </a:t>
            </a:r>
            <a:r>
              <a:rPr lang="en-US" sz="1800" b="1" dirty="0" err="1">
                <a:solidFill>
                  <a:schemeClr val="tx1"/>
                </a:solidFill>
              </a:rPr>
              <a:t>temas</a:t>
            </a:r>
            <a:r>
              <a:rPr lang="en-US" sz="1800" b="1" dirty="0">
                <a:solidFill>
                  <a:schemeClr val="tx1"/>
                </a:solidFill>
              </a:rPr>
              <a:t> y </a:t>
            </a:r>
            <a:r>
              <a:rPr lang="en-US" sz="1800" b="1" dirty="0" err="1">
                <a:solidFill>
                  <a:schemeClr val="tx1"/>
                </a:solidFill>
              </a:rPr>
              <a:t>en</a:t>
            </a:r>
            <a:r>
              <a:rPr lang="en-US" sz="1800" b="1" dirty="0">
                <a:solidFill>
                  <a:schemeClr val="tx1"/>
                </a:solidFill>
              </a:rPr>
              <a:t> </a:t>
            </a:r>
            <a:r>
              <a:rPr lang="en-US" sz="1800" b="1" dirty="0" err="1">
                <a:solidFill>
                  <a:schemeClr val="tx1"/>
                </a:solidFill>
              </a:rPr>
              <a:t>relación</a:t>
            </a:r>
            <a:r>
              <a:rPr lang="en-US" sz="1800" b="1" dirty="0">
                <a:solidFill>
                  <a:schemeClr val="tx1"/>
                </a:solidFill>
              </a:rPr>
              <a:t> a los </a:t>
            </a:r>
            <a:r>
              <a:rPr lang="en-US" sz="1800" b="1" dirty="0" err="1">
                <a:solidFill>
                  <a:schemeClr val="tx1"/>
                </a:solidFill>
              </a:rPr>
              <a:t>otros</a:t>
            </a:r>
            <a:r>
              <a:rPr lang="en-US" sz="1800" b="1" dirty="0">
                <a:solidFill>
                  <a:schemeClr val="tx1"/>
                </a:solidFill>
              </a:rPr>
              <a:t> </a:t>
            </a:r>
            <a:r>
              <a:rPr lang="en-US" sz="1800" b="1" dirty="0" err="1">
                <a:solidFill>
                  <a:schemeClr val="tx1"/>
                </a:solidFill>
              </a:rPr>
              <a:t>países</a:t>
            </a:r>
            <a:r>
              <a:rPr lang="en-US" sz="1800" b="1" dirty="0">
                <a:solidFill>
                  <a:schemeClr val="tx1"/>
                </a:solidFill>
              </a:rPr>
              <a:t> de Centro América? </a:t>
            </a:r>
          </a:p>
          <a:p>
            <a:r>
              <a:rPr lang="es-419" sz="1800" b="1" dirty="0">
                <a:solidFill>
                  <a:schemeClr val="tx1"/>
                </a:solidFill>
              </a:rPr>
              <a:t>Introducir el tema de apropiación</a:t>
            </a:r>
          </a:p>
        </p:txBody>
      </p:sp>
      <p:sp>
        <p:nvSpPr>
          <p:cNvPr id="2" name="Date Placeholder 1"/>
          <p:cNvSpPr>
            <a:spLocks noGrp="1"/>
          </p:cNvSpPr>
          <p:nvPr>
            <p:ph type="dt" sz="half" idx="2"/>
          </p:nvPr>
        </p:nvSpPr>
        <p:spPr/>
        <p:txBody>
          <a:bodyPr/>
          <a:lstStyle/>
          <a:p>
            <a:fld id="{215C1E33-7843-DD4E-A777-43ECB6153BE3}" type="datetime1">
              <a:rPr lang="en-US" smtClean="0"/>
              <a:pPr/>
              <a:t>11/29/2019</a:t>
            </a:fld>
            <a:endParaRPr lang="en-US"/>
          </a:p>
        </p:txBody>
      </p:sp>
      <p:sp>
        <p:nvSpPr>
          <p:cNvPr id="3" name="Footer Placeholder 2"/>
          <p:cNvSpPr>
            <a:spLocks noGrp="1"/>
          </p:cNvSpPr>
          <p:nvPr>
            <p:ph type="ftr" sz="quarter" idx="3"/>
          </p:nvPr>
        </p:nvSpPr>
        <p:spPr/>
        <p:txBody>
          <a:bodyPr/>
          <a:lstStyle/>
          <a:p>
            <a:r>
              <a:rPr lang="en-US"/>
              <a:t>FOOTER GOES HERE</a:t>
            </a:r>
          </a:p>
        </p:txBody>
      </p:sp>
      <p:sp>
        <p:nvSpPr>
          <p:cNvPr id="4" name="Slide Number Placeholder 3"/>
          <p:cNvSpPr>
            <a:spLocks noGrp="1"/>
          </p:cNvSpPr>
          <p:nvPr>
            <p:ph type="sldNum" sz="quarter" idx="4"/>
          </p:nvPr>
        </p:nvSpPr>
        <p:spPr/>
        <p:txBody>
          <a:bodyPr/>
          <a:lstStyle/>
          <a:p>
            <a:fld id="{42782948-4DBE-204D-AB9E-B65E067054AE}" type="slidenum">
              <a:rPr lang="en-US" smtClean="0"/>
              <a:pPr/>
              <a:t>2</a:t>
            </a:fld>
            <a:endParaRPr lang="en-US"/>
          </a:p>
        </p:txBody>
      </p:sp>
      <p:sp>
        <p:nvSpPr>
          <p:cNvPr id="22" name="Text Placeholder 21"/>
          <p:cNvSpPr>
            <a:spLocks noGrp="1"/>
          </p:cNvSpPr>
          <p:nvPr>
            <p:ph type="body" sz="quarter" idx="12"/>
          </p:nvPr>
        </p:nvSpPr>
        <p:spPr/>
        <p:txBody>
          <a:bodyPr/>
          <a:lstStyle/>
          <a:p>
            <a:endParaRPr lang="en-US"/>
          </a:p>
        </p:txBody>
      </p:sp>
      <p:sp>
        <p:nvSpPr>
          <p:cNvPr id="5" name="Title 4"/>
          <p:cNvSpPr>
            <a:spLocks noGrp="1"/>
          </p:cNvSpPr>
          <p:nvPr>
            <p:ph type="title"/>
          </p:nvPr>
        </p:nvSpPr>
        <p:spPr>
          <a:xfrm>
            <a:off x="686104" y="533408"/>
            <a:ext cx="7772400" cy="461665"/>
          </a:xfrm>
        </p:spPr>
        <p:txBody>
          <a:bodyPr/>
          <a:lstStyle/>
          <a:p>
            <a:r>
              <a:rPr lang="en-US" dirty="0" err="1">
                <a:solidFill>
                  <a:srgbClr val="651D32"/>
                </a:solidFill>
              </a:rPr>
              <a:t>Objetivos</a:t>
            </a:r>
            <a:endParaRPr lang="en-US" dirty="0"/>
          </a:p>
        </p:txBody>
      </p:sp>
      <p:grpSp>
        <p:nvGrpSpPr>
          <p:cNvPr id="9" name="Group 8"/>
          <p:cNvGrpSpPr/>
          <p:nvPr/>
        </p:nvGrpSpPr>
        <p:grpSpPr>
          <a:xfrm>
            <a:off x="152402" y="3547240"/>
            <a:ext cx="8983459" cy="3310759"/>
            <a:chOff x="152400" y="3547240"/>
            <a:chExt cx="8983459" cy="3310759"/>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47240"/>
              <a:ext cx="4343400" cy="3310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4479" t="24140" r="15791" b="22933"/>
            <a:stretch/>
          </p:blipFill>
          <p:spPr bwMode="auto">
            <a:xfrm>
              <a:off x="4419600" y="3547240"/>
              <a:ext cx="4716259" cy="3310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29200" y="4953000"/>
              <a:ext cx="3550074" cy="400110"/>
            </a:xfrm>
            <a:prstGeom prst="rect">
              <a:avLst/>
            </a:prstGeom>
            <a:noFill/>
          </p:spPr>
          <p:txBody>
            <a:bodyPr wrap="none" rtlCol="0">
              <a:spAutoFit/>
            </a:bodyPr>
            <a:lstStyle/>
            <a:p>
              <a:r>
                <a:rPr lang="en-US" sz="2000" b="1" dirty="0" err="1"/>
                <a:t>Respuesta</a:t>
              </a:r>
              <a:r>
                <a:rPr lang="en-US" sz="2000" b="1" dirty="0"/>
                <a:t>	    </a:t>
              </a:r>
              <a:r>
                <a:rPr lang="en-US" sz="2000" b="1" dirty="0" err="1"/>
                <a:t>Sostenible</a:t>
              </a:r>
              <a:endParaRPr lang="en-US" sz="2000" b="1" dirty="0"/>
            </a:p>
          </p:txBody>
        </p:sp>
      </p:grpSp>
    </p:spTree>
    <p:extLst>
      <p:ext uri="{BB962C8B-B14F-4D97-AF65-F5344CB8AC3E}">
        <p14:creationId xmlns:p14="http://schemas.microsoft.com/office/powerpoint/2010/main" val="1382029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52B6AE2B-383A-864F-B74E-83BB832784D0}"/>
              </a:ext>
            </a:extLst>
          </p:cNvPr>
          <p:cNvSpPr>
            <a:spLocks noGrp="1"/>
          </p:cNvSpPr>
          <p:nvPr>
            <p:ph sz="half" idx="2"/>
          </p:nvPr>
        </p:nvSpPr>
        <p:spPr/>
        <p:txBody>
          <a:bodyPr>
            <a:normAutofit/>
          </a:bodyPr>
          <a:lstStyle/>
          <a:p>
            <a:pPr>
              <a:spcBef>
                <a:spcPct val="20000"/>
              </a:spcBef>
              <a:buFont typeface="Arial" charset="0"/>
              <a:buChar char="•"/>
            </a:pPr>
            <a:r>
              <a:rPr lang="es-CO" altLang="en-US" sz="3200" dirty="0">
                <a:latin typeface="Gill Sans MT" panose="020B0502020104020203" pitchFamily="34" charset="0"/>
              </a:rPr>
              <a:t>Democratización</a:t>
            </a:r>
          </a:p>
          <a:p>
            <a:pPr>
              <a:spcBef>
                <a:spcPct val="20000"/>
              </a:spcBef>
              <a:buFont typeface="Arial" charset="0"/>
              <a:buChar char="•"/>
            </a:pPr>
            <a:r>
              <a:rPr lang="es-CO" altLang="en-US" sz="3200" dirty="0">
                <a:latin typeface="Gill Sans MT" panose="020B0502020104020203" pitchFamily="34" charset="0"/>
              </a:rPr>
              <a:t>Participación</a:t>
            </a:r>
          </a:p>
          <a:p>
            <a:pPr>
              <a:spcBef>
                <a:spcPct val="20000"/>
              </a:spcBef>
              <a:buFont typeface="Arial" charset="0"/>
              <a:buChar char="•"/>
            </a:pPr>
            <a:r>
              <a:rPr lang="es-CO" altLang="en-US" sz="3200" dirty="0">
                <a:latin typeface="Gill Sans MT" panose="020B0502020104020203" pitchFamily="34" charset="0"/>
              </a:rPr>
              <a:t>Formación ciudadana</a:t>
            </a:r>
          </a:p>
          <a:p>
            <a:pPr>
              <a:spcBef>
                <a:spcPct val="20000"/>
              </a:spcBef>
              <a:buFont typeface="Arial" charset="0"/>
              <a:buChar char="•"/>
            </a:pPr>
            <a:r>
              <a:rPr lang="es-CO" altLang="en-US" sz="3200" dirty="0">
                <a:latin typeface="Gill Sans MT" panose="020B0502020104020203" pitchFamily="34" charset="0"/>
              </a:rPr>
              <a:t>Innovación social</a:t>
            </a:r>
          </a:p>
          <a:p>
            <a:pPr>
              <a:spcBef>
                <a:spcPct val="20000"/>
              </a:spcBef>
              <a:buFont typeface="Arial" charset="0"/>
              <a:buChar char="•"/>
            </a:pPr>
            <a:r>
              <a:rPr lang="es-CO" altLang="en-US" sz="3200" dirty="0">
                <a:latin typeface="Gill Sans MT" panose="020B0502020104020203" pitchFamily="34" charset="0"/>
              </a:rPr>
              <a:t>Desarrollo sostenible</a:t>
            </a:r>
          </a:p>
          <a:p>
            <a:pPr>
              <a:spcBef>
                <a:spcPct val="20000"/>
              </a:spcBef>
              <a:buFont typeface="Arial" charset="0"/>
              <a:buChar char="•"/>
            </a:pPr>
            <a:r>
              <a:rPr lang="es-CO" altLang="en-US" sz="3200" dirty="0">
                <a:latin typeface="Gill Sans MT" panose="020B0502020104020203" pitchFamily="34" charset="0"/>
              </a:rPr>
              <a:t>Responsabilidad social</a:t>
            </a:r>
          </a:p>
          <a:p>
            <a:pPr>
              <a:spcBef>
                <a:spcPct val="20000"/>
              </a:spcBef>
              <a:buFont typeface="Arial" charset="0"/>
              <a:buChar char="•"/>
            </a:pPr>
            <a:r>
              <a:rPr lang="es-CO" altLang="en-US" sz="3200" dirty="0">
                <a:latin typeface="Gill Sans MT" panose="020B0502020104020203" pitchFamily="34" charset="0"/>
              </a:rPr>
              <a:t>Comunicación</a:t>
            </a:r>
          </a:p>
          <a:p>
            <a:pPr>
              <a:spcBef>
                <a:spcPct val="20000"/>
              </a:spcBef>
              <a:buFont typeface="Arial" charset="0"/>
              <a:buChar char="•"/>
            </a:pPr>
            <a:r>
              <a:rPr lang="es-CO" altLang="en-US" sz="3200" dirty="0">
                <a:latin typeface="Gill Sans MT" panose="020B0502020104020203" pitchFamily="34" charset="0"/>
              </a:rPr>
              <a:t>Compromiso público</a:t>
            </a:r>
            <a:endParaRPr lang="es-ES_tradnl" sz="2800" dirty="0"/>
          </a:p>
        </p:txBody>
      </p:sp>
      <p:sp>
        <p:nvSpPr>
          <p:cNvPr id="6" name="TextBox 1">
            <a:extLst>
              <a:ext uri="{FF2B5EF4-FFF2-40B4-BE49-F238E27FC236}">
                <a16:creationId xmlns:a16="http://schemas.microsoft.com/office/drawing/2014/main" id="{9E72F17B-6F91-4ADC-A48A-D5264521176E}"/>
              </a:ext>
            </a:extLst>
          </p:cNvPr>
          <p:cNvSpPr txBox="1">
            <a:spLocks noGrp="1" noChangeArrowheads="1"/>
          </p:cNvSpPr>
          <p:nvPr>
            <p:ph type="title"/>
          </p:nvPr>
        </p:nvSpPr>
        <p:spPr bwMode="auto">
          <a:xfrm>
            <a:off x="4329113" y="340735"/>
            <a:ext cx="295592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eaLnBrk="1" hangingPunct="1"/>
            <a:r>
              <a:rPr lang="en-US" altLang="en-US" dirty="0" err="1">
                <a:solidFill>
                  <a:schemeClr val="tx2">
                    <a:lumMod val="75000"/>
                  </a:schemeClr>
                </a:solidFill>
              </a:rPr>
              <a:t>Elementos</a:t>
            </a:r>
            <a:r>
              <a:rPr lang="en-US" altLang="en-US" dirty="0">
                <a:solidFill>
                  <a:schemeClr val="tx2">
                    <a:lumMod val="75000"/>
                  </a:schemeClr>
                </a:solidFill>
              </a:rPr>
              <a:t> de la </a:t>
            </a:r>
            <a:r>
              <a:rPr lang="en-US" altLang="en-US" dirty="0" err="1">
                <a:solidFill>
                  <a:schemeClr val="tx2">
                    <a:lumMod val="75000"/>
                  </a:schemeClr>
                </a:solidFill>
              </a:rPr>
              <a:t>apropiación</a:t>
            </a:r>
            <a:endParaRPr lang="es-ES" altLang="en-US" dirty="0">
              <a:solidFill>
                <a:schemeClr val="tx2">
                  <a:lumMod val="75000"/>
                </a:schemeClr>
              </a:solidFill>
            </a:endParaRPr>
          </a:p>
        </p:txBody>
      </p:sp>
    </p:spTree>
    <p:extLst>
      <p:ext uri="{BB962C8B-B14F-4D97-AF65-F5344CB8AC3E}">
        <p14:creationId xmlns:p14="http://schemas.microsoft.com/office/powerpoint/2010/main" val="22257272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39707F3-031F-4909-824D-94248EA2E381}"/>
              </a:ext>
            </a:extLst>
          </p:cNvPr>
          <p:cNvGrpSpPr/>
          <p:nvPr/>
        </p:nvGrpSpPr>
        <p:grpSpPr>
          <a:xfrm>
            <a:off x="1066800" y="411893"/>
            <a:ext cx="7010400" cy="6248400"/>
            <a:chOff x="990600" y="381000"/>
            <a:chExt cx="7010400" cy="6248400"/>
          </a:xfrm>
        </p:grpSpPr>
        <p:grpSp>
          <p:nvGrpSpPr>
            <p:cNvPr id="2" name="Group 1">
              <a:extLst>
                <a:ext uri="{FF2B5EF4-FFF2-40B4-BE49-F238E27FC236}">
                  <a16:creationId xmlns:a16="http://schemas.microsoft.com/office/drawing/2014/main" id="{68F7E96A-2A43-4EC3-B0E6-4C55F92EEFAF}"/>
                </a:ext>
              </a:extLst>
            </p:cNvPr>
            <p:cNvGrpSpPr/>
            <p:nvPr/>
          </p:nvGrpSpPr>
          <p:grpSpPr>
            <a:xfrm>
              <a:off x="1219200" y="381000"/>
              <a:ext cx="6248400" cy="6248400"/>
              <a:chOff x="1600200" y="609600"/>
              <a:chExt cx="6248400" cy="6248400"/>
            </a:xfrm>
          </p:grpSpPr>
          <p:pic>
            <p:nvPicPr>
              <p:cNvPr id="11266" name="Picture 2" descr="http://www.epwealth.com/wp-content/uploads/2010/08/coordination_chart11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6096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Box 1"/>
              <p:cNvSpPr txBox="1">
                <a:spLocks noChangeArrowheads="1"/>
              </p:cNvSpPr>
              <p:nvPr/>
            </p:nvSpPr>
            <p:spPr bwMode="auto">
              <a:xfrm>
                <a:off x="4114800" y="3409115"/>
                <a:ext cx="17526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eaLnBrk="1" hangingPunct="1"/>
                <a:r>
                  <a:rPr lang="en-US" altLang="en-US" b="1" dirty="0">
                    <a:solidFill>
                      <a:schemeClr val="accent2"/>
                    </a:solidFill>
                  </a:rPr>
                  <a:t>País</a:t>
                </a:r>
                <a:endParaRPr lang="es-ES" altLang="en-US" b="1" dirty="0">
                  <a:solidFill>
                    <a:schemeClr val="accent2"/>
                  </a:solidFill>
                </a:endParaRPr>
              </a:p>
            </p:txBody>
          </p:sp>
        </p:grpSp>
        <p:sp>
          <p:nvSpPr>
            <p:cNvPr id="11268" name="TextBox 3"/>
            <p:cNvSpPr txBox="1">
              <a:spLocks noChangeArrowheads="1"/>
            </p:cNvSpPr>
            <p:nvPr/>
          </p:nvSpPr>
          <p:spPr bwMode="auto">
            <a:xfrm>
              <a:off x="5334000" y="1371600"/>
              <a:ext cx="17526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eaLnBrk="1" hangingPunct="1"/>
              <a:r>
                <a:rPr lang="en-US" altLang="en-US" b="1">
                  <a:solidFill>
                    <a:schemeClr val="accent2"/>
                  </a:solidFill>
                </a:rPr>
                <a:t>ONGs</a:t>
              </a:r>
              <a:endParaRPr lang="es-ES" altLang="en-US" b="1">
                <a:solidFill>
                  <a:schemeClr val="accent2"/>
                </a:solidFill>
              </a:endParaRPr>
            </a:p>
          </p:txBody>
        </p:sp>
        <p:sp>
          <p:nvSpPr>
            <p:cNvPr id="11269" name="TextBox 4"/>
            <p:cNvSpPr txBox="1">
              <a:spLocks noChangeArrowheads="1"/>
            </p:cNvSpPr>
            <p:nvPr/>
          </p:nvSpPr>
          <p:spPr bwMode="auto">
            <a:xfrm>
              <a:off x="5584825" y="5410201"/>
              <a:ext cx="17526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eaLnBrk="1" hangingPunct="1"/>
              <a:r>
                <a:rPr lang="en-US" altLang="en-US" b="1" dirty="0">
                  <a:solidFill>
                    <a:schemeClr val="accent2"/>
                  </a:solidFill>
                </a:rPr>
                <a:t>RRHH</a:t>
              </a:r>
              <a:endParaRPr lang="es-ES" altLang="en-US" b="1" dirty="0">
                <a:solidFill>
                  <a:schemeClr val="accent2"/>
                </a:solidFill>
              </a:endParaRPr>
            </a:p>
          </p:txBody>
        </p:sp>
        <p:sp>
          <p:nvSpPr>
            <p:cNvPr id="11270" name="TextBox 5"/>
            <p:cNvSpPr txBox="1">
              <a:spLocks noChangeArrowheads="1"/>
            </p:cNvSpPr>
            <p:nvPr/>
          </p:nvSpPr>
          <p:spPr bwMode="auto">
            <a:xfrm>
              <a:off x="990600" y="2887664"/>
              <a:ext cx="17526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eaLnBrk="1" hangingPunct="1"/>
              <a:r>
                <a:rPr lang="en-US" altLang="en-US" sz="2000" b="1">
                  <a:solidFill>
                    <a:schemeClr val="accent2"/>
                  </a:solidFill>
                </a:rPr>
                <a:t>Cooperación</a:t>
              </a:r>
              <a:endParaRPr lang="es-ES" altLang="en-US" sz="2000" b="1">
                <a:solidFill>
                  <a:schemeClr val="accent2"/>
                </a:solidFill>
              </a:endParaRPr>
            </a:p>
          </p:txBody>
        </p:sp>
        <p:sp>
          <p:nvSpPr>
            <p:cNvPr id="11271" name="TextBox 6"/>
            <p:cNvSpPr txBox="1">
              <a:spLocks noChangeArrowheads="1"/>
            </p:cNvSpPr>
            <p:nvPr/>
          </p:nvSpPr>
          <p:spPr bwMode="auto">
            <a:xfrm>
              <a:off x="6248400" y="2625734"/>
              <a:ext cx="17526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eaLnBrk="1" hangingPunct="1"/>
              <a:r>
                <a:rPr lang="en-US" altLang="en-US" sz="1800" b="1">
                  <a:solidFill>
                    <a:schemeClr val="accent2"/>
                  </a:solidFill>
                </a:rPr>
                <a:t>Estrategias  y programas</a:t>
              </a:r>
              <a:endParaRPr lang="es-ES" altLang="en-US" sz="1800" b="1">
                <a:solidFill>
                  <a:schemeClr val="accent2"/>
                </a:solidFill>
              </a:endParaRPr>
            </a:p>
          </p:txBody>
        </p:sp>
        <p:sp>
          <p:nvSpPr>
            <p:cNvPr id="11272" name="TextBox 7"/>
            <p:cNvSpPr txBox="1">
              <a:spLocks noChangeArrowheads="1"/>
            </p:cNvSpPr>
            <p:nvPr/>
          </p:nvSpPr>
          <p:spPr bwMode="auto">
            <a:xfrm>
              <a:off x="6172200" y="4114800"/>
              <a:ext cx="17526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eaLnBrk="1" hangingPunct="1"/>
              <a:r>
                <a:rPr lang="en-US" altLang="en-US" sz="2000" b="1" dirty="0">
                  <a:solidFill>
                    <a:schemeClr val="accent2"/>
                  </a:solidFill>
                </a:rPr>
                <a:t>Sector Privado</a:t>
              </a:r>
              <a:endParaRPr lang="es-ES" altLang="en-US" sz="2000" b="1" dirty="0">
                <a:solidFill>
                  <a:schemeClr val="accent2"/>
                </a:solidFill>
              </a:endParaRPr>
            </a:p>
          </p:txBody>
        </p:sp>
        <p:sp>
          <p:nvSpPr>
            <p:cNvPr id="11273" name="TextBox 8"/>
            <p:cNvSpPr txBox="1">
              <a:spLocks noChangeArrowheads="1"/>
            </p:cNvSpPr>
            <p:nvPr/>
          </p:nvSpPr>
          <p:spPr bwMode="auto">
            <a:xfrm>
              <a:off x="1219200" y="4191001"/>
              <a:ext cx="1752600"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eaLnBrk="1" hangingPunct="1"/>
              <a:r>
                <a:rPr lang="en-US" altLang="en-US" b="1">
                  <a:solidFill>
                    <a:schemeClr val="accent2"/>
                  </a:solidFill>
                </a:rPr>
                <a:t>MSP/SS</a:t>
              </a:r>
              <a:endParaRPr lang="es-ES" altLang="en-US" b="1">
                <a:solidFill>
                  <a:schemeClr val="accent2"/>
                </a:solidFill>
              </a:endParaRPr>
            </a:p>
          </p:txBody>
        </p:sp>
        <p:sp>
          <p:nvSpPr>
            <p:cNvPr id="11274" name="TextBox 9"/>
            <p:cNvSpPr txBox="1">
              <a:spLocks noChangeArrowheads="1"/>
            </p:cNvSpPr>
            <p:nvPr/>
          </p:nvSpPr>
          <p:spPr bwMode="auto">
            <a:xfrm>
              <a:off x="3733800" y="6105525"/>
              <a:ext cx="1752600"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eaLnBrk="1" hangingPunct="1"/>
              <a:r>
                <a:rPr lang="en-US" altLang="en-US" sz="1600" b="1">
                  <a:solidFill>
                    <a:schemeClr val="accent2"/>
                  </a:solidFill>
                </a:rPr>
                <a:t>Poblaciones meta</a:t>
              </a:r>
              <a:endParaRPr lang="es-ES" altLang="en-US" sz="1600" b="1">
                <a:solidFill>
                  <a:schemeClr val="accent2"/>
                </a:solidFill>
              </a:endParaRPr>
            </a:p>
          </p:txBody>
        </p:sp>
        <p:sp>
          <p:nvSpPr>
            <p:cNvPr id="11275" name="TextBox 10"/>
            <p:cNvSpPr txBox="1">
              <a:spLocks noChangeArrowheads="1"/>
            </p:cNvSpPr>
            <p:nvPr/>
          </p:nvSpPr>
          <p:spPr bwMode="auto">
            <a:xfrm>
              <a:off x="2133600" y="1458917"/>
              <a:ext cx="1752600"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eaLnBrk="1" hangingPunct="1"/>
              <a:r>
                <a:rPr lang="en-US" altLang="en-US" sz="1800" b="1">
                  <a:solidFill>
                    <a:schemeClr val="accent2"/>
                  </a:solidFill>
                </a:rPr>
                <a:t>Sector Comunitario</a:t>
              </a:r>
              <a:endParaRPr lang="es-ES" altLang="en-US" sz="1800" b="1">
                <a:solidFill>
                  <a:schemeClr val="accent2"/>
                </a:solidFill>
              </a:endParaRPr>
            </a:p>
          </p:txBody>
        </p:sp>
        <p:sp>
          <p:nvSpPr>
            <p:cNvPr id="11276" name="TextBox 11"/>
            <p:cNvSpPr txBox="1">
              <a:spLocks noChangeArrowheads="1"/>
            </p:cNvSpPr>
            <p:nvPr/>
          </p:nvSpPr>
          <p:spPr bwMode="auto">
            <a:xfrm>
              <a:off x="3962400" y="990609"/>
              <a:ext cx="1371600" cy="6155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eaLnBrk="1" hangingPunct="1"/>
              <a:r>
                <a:rPr lang="en-US" altLang="en-US" sz="1700" b="1">
                  <a:solidFill>
                    <a:schemeClr val="accent2"/>
                  </a:solidFill>
                </a:rPr>
                <a:t>Presupuesto Nacional</a:t>
              </a:r>
              <a:endParaRPr lang="es-ES" altLang="en-US" sz="1700" b="1">
                <a:solidFill>
                  <a:schemeClr val="accent2"/>
                </a:solidFill>
              </a:endParaRPr>
            </a:p>
          </p:txBody>
        </p:sp>
        <p:sp>
          <p:nvSpPr>
            <p:cNvPr id="11277" name="TextBox 12"/>
            <p:cNvSpPr txBox="1">
              <a:spLocks noChangeArrowheads="1"/>
            </p:cNvSpPr>
            <p:nvPr/>
          </p:nvSpPr>
          <p:spPr bwMode="auto">
            <a:xfrm>
              <a:off x="2133600" y="5486400"/>
              <a:ext cx="1752600" cy="70788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pitchFamily="18" charset="0"/>
                </a:defRPr>
              </a:lvl1pPr>
              <a:lvl2pPr marL="742950" indent="-285750" eaLnBrk="0" hangingPunct="0">
                <a:defRPr sz="2800">
                  <a:solidFill>
                    <a:schemeClr val="tx1"/>
                  </a:solidFill>
                  <a:latin typeface="Times" pitchFamily="18" charset="0"/>
                </a:defRPr>
              </a:lvl2pPr>
              <a:lvl3pPr marL="1143000" indent="-228600" eaLnBrk="0" hangingPunct="0">
                <a:defRPr sz="2800">
                  <a:solidFill>
                    <a:schemeClr val="tx1"/>
                  </a:solidFill>
                  <a:latin typeface="Times" pitchFamily="18" charset="0"/>
                </a:defRPr>
              </a:lvl3pPr>
              <a:lvl4pPr marL="1600200" indent="-228600" eaLnBrk="0" hangingPunct="0">
                <a:defRPr sz="2800">
                  <a:solidFill>
                    <a:schemeClr val="tx1"/>
                  </a:solidFill>
                  <a:latin typeface="Times" pitchFamily="18" charset="0"/>
                </a:defRPr>
              </a:lvl4pPr>
              <a:lvl5pPr marL="2057400" indent="-228600" eaLnBrk="0" hangingPunct="0">
                <a:defRPr sz="2800">
                  <a:solidFill>
                    <a:schemeClr val="tx1"/>
                  </a:solidFill>
                  <a:latin typeface="Times" pitchFamily="18" charset="0"/>
                </a:defRPr>
              </a:lvl5pPr>
              <a:lvl6pPr marL="2514600" indent="-228600" eaLnBrk="0" fontAlgn="base" hangingPunct="0">
                <a:spcBef>
                  <a:spcPct val="0"/>
                </a:spcBef>
                <a:spcAft>
                  <a:spcPct val="0"/>
                </a:spcAft>
                <a:defRPr sz="2800">
                  <a:solidFill>
                    <a:schemeClr val="tx1"/>
                  </a:solidFill>
                  <a:latin typeface="Times" pitchFamily="18" charset="0"/>
                </a:defRPr>
              </a:lvl6pPr>
              <a:lvl7pPr marL="2971800" indent="-228600" eaLnBrk="0" fontAlgn="base" hangingPunct="0">
                <a:spcBef>
                  <a:spcPct val="0"/>
                </a:spcBef>
                <a:spcAft>
                  <a:spcPct val="0"/>
                </a:spcAft>
                <a:defRPr sz="2800">
                  <a:solidFill>
                    <a:schemeClr val="tx1"/>
                  </a:solidFill>
                  <a:latin typeface="Times" pitchFamily="18" charset="0"/>
                </a:defRPr>
              </a:lvl7pPr>
              <a:lvl8pPr marL="3429000" indent="-228600" eaLnBrk="0" fontAlgn="base" hangingPunct="0">
                <a:spcBef>
                  <a:spcPct val="0"/>
                </a:spcBef>
                <a:spcAft>
                  <a:spcPct val="0"/>
                </a:spcAft>
                <a:defRPr sz="2800">
                  <a:solidFill>
                    <a:schemeClr val="tx1"/>
                  </a:solidFill>
                  <a:latin typeface="Times" pitchFamily="18" charset="0"/>
                </a:defRPr>
              </a:lvl8pPr>
              <a:lvl9pPr marL="3886200" indent="-228600" eaLnBrk="0" fontAlgn="base" hangingPunct="0">
                <a:spcBef>
                  <a:spcPct val="0"/>
                </a:spcBef>
                <a:spcAft>
                  <a:spcPct val="0"/>
                </a:spcAft>
                <a:defRPr sz="2800">
                  <a:solidFill>
                    <a:schemeClr val="tx1"/>
                  </a:solidFill>
                  <a:latin typeface="Times" pitchFamily="18" charset="0"/>
                </a:defRPr>
              </a:lvl9pPr>
            </a:lstStyle>
            <a:p>
              <a:pPr algn="ctr" eaLnBrk="1" hangingPunct="1"/>
              <a:r>
                <a:rPr lang="en-US" altLang="en-US" sz="2000" b="1">
                  <a:solidFill>
                    <a:schemeClr val="accent2"/>
                  </a:solidFill>
                </a:rPr>
                <a:t>Planes costeados</a:t>
              </a:r>
              <a:endParaRPr lang="es-ES" altLang="en-US" sz="2000" b="1">
                <a:solidFill>
                  <a:schemeClr val="accent2"/>
                </a:solidFill>
              </a:endParaRPr>
            </a:p>
          </p:txBody>
        </p:sp>
      </p:grpSp>
      <p:sp>
        <p:nvSpPr>
          <p:cNvPr id="5" name="TextBox 4">
            <a:extLst>
              <a:ext uri="{FF2B5EF4-FFF2-40B4-BE49-F238E27FC236}">
                <a16:creationId xmlns:a16="http://schemas.microsoft.com/office/drawing/2014/main" id="{7BD29B1A-2381-4D00-AA6F-11737C6365ED}"/>
              </a:ext>
            </a:extLst>
          </p:cNvPr>
          <p:cNvSpPr txBox="1"/>
          <p:nvPr/>
        </p:nvSpPr>
        <p:spPr>
          <a:xfrm rot="16200000">
            <a:off x="-1650712" y="3098512"/>
            <a:ext cx="4343400" cy="584775"/>
          </a:xfrm>
          <a:prstGeom prst="rect">
            <a:avLst/>
          </a:prstGeom>
          <a:noFill/>
        </p:spPr>
        <p:txBody>
          <a:bodyPr wrap="square" rtlCol="0">
            <a:spAutoFit/>
          </a:bodyPr>
          <a:lstStyle/>
          <a:p>
            <a:r>
              <a:rPr lang="en-US" sz="3200" dirty="0">
                <a:solidFill>
                  <a:schemeClr val="accent6">
                    <a:lumMod val="75000"/>
                  </a:schemeClr>
                </a:solidFill>
              </a:rPr>
              <a:t>S O S T E N I B I L I D A D </a:t>
            </a:r>
          </a:p>
        </p:txBody>
      </p:sp>
      <p:sp>
        <p:nvSpPr>
          <p:cNvPr id="18" name="TextBox 17">
            <a:extLst>
              <a:ext uri="{FF2B5EF4-FFF2-40B4-BE49-F238E27FC236}">
                <a16:creationId xmlns:a16="http://schemas.microsoft.com/office/drawing/2014/main" id="{6E6F0861-9D0D-4153-B986-2F0452E4BE89}"/>
              </a:ext>
            </a:extLst>
          </p:cNvPr>
          <p:cNvSpPr txBox="1"/>
          <p:nvPr/>
        </p:nvSpPr>
        <p:spPr>
          <a:xfrm rot="5400000">
            <a:off x="6527512" y="3250912"/>
            <a:ext cx="4343400" cy="584775"/>
          </a:xfrm>
          <a:prstGeom prst="rect">
            <a:avLst/>
          </a:prstGeom>
          <a:noFill/>
        </p:spPr>
        <p:txBody>
          <a:bodyPr wrap="square" rtlCol="0">
            <a:spAutoFit/>
          </a:bodyPr>
          <a:lstStyle/>
          <a:p>
            <a:pPr algn="ctr"/>
            <a:r>
              <a:rPr lang="en-US" sz="3200" dirty="0">
                <a:solidFill>
                  <a:schemeClr val="accent6">
                    <a:lumMod val="75000"/>
                  </a:schemeClr>
                </a:solidFill>
              </a:rPr>
              <a:t>A P R O P I A C I Ó N </a:t>
            </a:r>
          </a:p>
        </p:txBody>
      </p:sp>
    </p:spTree>
    <p:extLst>
      <p:ext uri="{BB962C8B-B14F-4D97-AF65-F5344CB8AC3E}">
        <p14:creationId xmlns:p14="http://schemas.microsoft.com/office/powerpoint/2010/main" val="2624038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Forma libre"/>
          <p:cNvSpPr/>
          <p:nvPr/>
        </p:nvSpPr>
        <p:spPr>
          <a:xfrm>
            <a:off x="539540" y="1321721"/>
            <a:ext cx="3475338" cy="4580449"/>
          </a:xfrm>
          <a:custGeom>
            <a:avLst/>
            <a:gdLst>
              <a:gd name="connsiteX0" fmla="*/ 232795 w 3898217"/>
              <a:gd name="connsiteY0" fmla="*/ 0 h 2909937"/>
              <a:gd name="connsiteX1" fmla="*/ 3665422 w 3898217"/>
              <a:gd name="connsiteY1" fmla="*/ 0 h 2909937"/>
              <a:gd name="connsiteX2" fmla="*/ 3898217 w 3898217"/>
              <a:gd name="connsiteY2" fmla="*/ 232795 h 2909937"/>
              <a:gd name="connsiteX3" fmla="*/ 3898217 w 3898217"/>
              <a:gd name="connsiteY3" fmla="*/ 2909937 h 2909937"/>
              <a:gd name="connsiteX4" fmla="*/ 3898217 w 3898217"/>
              <a:gd name="connsiteY4" fmla="*/ 2909937 h 2909937"/>
              <a:gd name="connsiteX5" fmla="*/ 0 w 3898217"/>
              <a:gd name="connsiteY5" fmla="*/ 2909937 h 2909937"/>
              <a:gd name="connsiteX6" fmla="*/ 0 w 3898217"/>
              <a:gd name="connsiteY6" fmla="*/ 2909937 h 2909937"/>
              <a:gd name="connsiteX7" fmla="*/ 0 w 3898217"/>
              <a:gd name="connsiteY7" fmla="*/ 232795 h 2909937"/>
              <a:gd name="connsiteX8" fmla="*/ 232795 w 3898217"/>
              <a:gd name="connsiteY8" fmla="*/ 0 h 290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8217" h="2909937">
                <a:moveTo>
                  <a:pt x="232795" y="0"/>
                </a:moveTo>
                <a:lnTo>
                  <a:pt x="3665422" y="0"/>
                </a:lnTo>
                <a:cubicBezTo>
                  <a:pt x="3793991" y="0"/>
                  <a:pt x="3898217" y="104226"/>
                  <a:pt x="3898217" y="232795"/>
                </a:cubicBezTo>
                <a:lnTo>
                  <a:pt x="3898217" y="2909937"/>
                </a:lnTo>
                <a:lnTo>
                  <a:pt x="3898217" y="2909937"/>
                </a:lnTo>
                <a:lnTo>
                  <a:pt x="0" y="2909937"/>
                </a:lnTo>
                <a:lnTo>
                  <a:pt x="0" y="2909937"/>
                </a:lnTo>
                <a:lnTo>
                  <a:pt x="0" y="232795"/>
                </a:lnTo>
                <a:cubicBezTo>
                  <a:pt x="0" y="104226"/>
                  <a:pt x="104226" y="0"/>
                  <a:pt x="232795" y="0"/>
                </a:cubicBezTo>
                <a:close/>
              </a:path>
            </a:pathLst>
          </a:custGeom>
          <a:ln>
            <a:solidFill>
              <a:srgbClr val="0070C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23" tIns="113903" rIns="83423" bIns="15240" numCol="1" spcCol="1270" anchor="t" anchorCtr="0">
            <a:noAutofit/>
          </a:bodyPr>
          <a:lstStyle/>
          <a:p>
            <a:pPr marL="95250" lvl="1" indent="-95250" defTabSz="533400">
              <a:lnSpc>
                <a:spcPct val="90000"/>
              </a:lnSpc>
              <a:spcBef>
                <a:spcPts val="600"/>
              </a:spcBef>
              <a:spcAft>
                <a:spcPct val="15000"/>
              </a:spcAft>
              <a:buFont typeface="Wingdings" panose="05000000000000000000" pitchFamily="2" charset="2"/>
              <a:buChar char="§"/>
            </a:pPr>
            <a:r>
              <a:rPr lang="es-ES" dirty="0"/>
              <a:t>Políticas  innovadoras de prestación de servicios y para flexibilizar modelos de atención para VIH</a:t>
            </a:r>
          </a:p>
          <a:p>
            <a:pPr marL="95250" lvl="1" indent="-95250" defTabSz="533400">
              <a:lnSpc>
                <a:spcPct val="90000"/>
              </a:lnSpc>
              <a:spcBef>
                <a:spcPts val="600"/>
              </a:spcBef>
              <a:spcAft>
                <a:spcPct val="15000"/>
              </a:spcAft>
              <a:buFont typeface="Wingdings" panose="05000000000000000000" pitchFamily="2" charset="2"/>
              <a:buChar char="§"/>
            </a:pPr>
            <a:r>
              <a:rPr lang="es-PA" dirty="0"/>
              <a:t>Adopción de lineamientos OMS para inicio de tratamiento</a:t>
            </a:r>
          </a:p>
          <a:p>
            <a:pPr marL="95250" lvl="1" indent="-95250" defTabSz="533400">
              <a:lnSpc>
                <a:spcPct val="90000"/>
              </a:lnSpc>
              <a:spcBef>
                <a:spcPts val="600"/>
              </a:spcBef>
              <a:spcAft>
                <a:spcPct val="15000"/>
              </a:spcAft>
              <a:buFont typeface="Wingdings" panose="05000000000000000000" pitchFamily="2" charset="2"/>
              <a:buChar char="§"/>
            </a:pPr>
            <a:r>
              <a:rPr lang="es-PA" dirty="0"/>
              <a:t>Coordinación nacional para la implementación de servicios  de VIH</a:t>
            </a:r>
          </a:p>
          <a:p>
            <a:pPr marL="95250" lvl="1" indent="-95250" defTabSz="533400">
              <a:lnSpc>
                <a:spcPct val="90000"/>
              </a:lnSpc>
              <a:spcBef>
                <a:spcPts val="600"/>
              </a:spcBef>
              <a:spcAft>
                <a:spcPct val="15000"/>
              </a:spcAft>
              <a:buFont typeface="Wingdings" panose="05000000000000000000" pitchFamily="2" charset="2"/>
              <a:buChar char="§"/>
            </a:pPr>
            <a:r>
              <a:rPr lang="es-PA" dirty="0"/>
              <a:t>Marco legal protector de poblaciones clave</a:t>
            </a:r>
          </a:p>
          <a:p>
            <a:pPr marL="95250" lvl="1" indent="-95250" defTabSz="533400">
              <a:lnSpc>
                <a:spcPct val="90000"/>
              </a:lnSpc>
              <a:spcBef>
                <a:spcPts val="600"/>
              </a:spcBef>
              <a:spcAft>
                <a:spcPct val="15000"/>
              </a:spcAft>
              <a:buFont typeface="Wingdings" panose="05000000000000000000" pitchFamily="2" charset="2"/>
              <a:buChar char="§"/>
            </a:pPr>
            <a:r>
              <a:rPr lang="es-PA" dirty="0"/>
              <a:t>Disponibilidad de Información oportuna  al público</a:t>
            </a:r>
          </a:p>
        </p:txBody>
      </p:sp>
      <p:sp>
        <p:nvSpPr>
          <p:cNvPr id="8" name="7 Forma libre"/>
          <p:cNvSpPr/>
          <p:nvPr/>
        </p:nvSpPr>
        <p:spPr>
          <a:xfrm>
            <a:off x="543721" y="5548867"/>
            <a:ext cx="3471157" cy="1320784"/>
          </a:xfrm>
          <a:custGeom>
            <a:avLst/>
            <a:gdLst>
              <a:gd name="connsiteX0" fmla="*/ 0 w 3898217"/>
              <a:gd name="connsiteY0" fmla="*/ 0 h 1251273"/>
              <a:gd name="connsiteX1" fmla="*/ 3898217 w 3898217"/>
              <a:gd name="connsiteY1" fmla="*/ 0 h 1251273"/>
              <a:gd name="connsiteX2" fmla="*/ 3898217 w 3898217"/>
              <a:gd name="connsiteY2" fmla="*/ 1251273 h 1251273"/>
              <a:gd name="connsiteX3" fmla="*/ 0 w 3898217"/>
              <a:gd name="connsiteY3" fmla="*/ 1251273 h 1251273"/>
              <a:gd name="connsiteX4" fmla="*/ 0 w 3898217"/>
              <a:gd name="connsiteY4" fmla="*/ 0 h 125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217" h="1251273">
                <a:moveTo>
                  <a:pt x="0" y="0"/>
                </a:moveTo>
                <a:lnTo>
                  <a:pt x="3898217" y="0"/>
                </a:lnTo>
                <a:lnTo>
                  <a:pt x="3898217" y="1251273"/>
                </a:lnTo>
                <a:lnTo>
                  <a:pt x="0" y="1251273"/>
                </a:lnTo>
                <a:lnTo>
                  <a:pt x="0" y="0"/>
                </a:lnTo>
                <a:close/>
              </a:path>
            </a:pathLst>
          </a:custGeom>
          <a:solidFill>
            <a:srgbClr val="0070C0"/>
          </a:solidFill>
          <a:ln>
            <a:solidFill>
              <a:srgbClr val="0070C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0" rIns="1183474" bIns="0" numCol="1" spcCol="1270" anchor="ctr" anchorCtr="0">
            <a:noAutofit/>
          </a:bodyPr>
          <a:lstStyle/>
          <a:p>
            <a:pPr defTabSz="1066800">
              <a:lnSpc>
                <a:spcPct val="90000"/>
              </a:lnSpc>
              <a:spcBef>
                <a:spcPct val="0"/>
              </a:spcBef>
              <a:spcAft>
                <a:spcPct val="35000"/>
              </a:spcAft>
            </a:pPr>
            <a:r>
              <a:rPr lang="es-GT" sz="2800" b="1" dirty="0"/>
              <a:t>Políticas y  gobernanza</a:t>
            </a:r>
          </a:p>
        </p:txBody>
      </p:sp>
      <p:sp>
        <p:nvSpPr>
          <p:cNvPr id="10" name="9 Forma libre"/>
          <p:cNvSpPr/>
          <p:nvPr/>
        </p:nvSpPr>
        <p:spPr>
          <a:xfrm>
            <a:off x="4603192" y="1309142"/>
            <a:ext cx="3855008" cy="4253457"/>
          </a:xfrm>
          <a:custGeom>
            <a:avLst/>
            <a:gdLst>
              <a:gd name="connsiteX0" fmla="*/ 232795 w 3898217"/>
              <a:gd name="connsiteY0" fmla="*/ 0 h 2909937"/>
              <a:gd name="connsiteX1" fmla="*/ 3665422 w 3898217"/>
              <a:gd name="connsiteY1" fmla="*/ 0 h 2909937"/>
              <a:gd name="connsiteX2" fmla="*/ 3898217 w 3898217"/>
              <a:gd name="connsiteY2" fmla="*/ 232795 h 2909937"/>
              <a:gd name="connsiteX3" fmla="*/ 3898217 w 3898217"/>
              <a:gd name="connsiteY3" fmla="*/ 2909937 h 2909937"/>
              <a:gd name="connsiteX4" fmla="*/ 3898217 w 3898217"/>
              <a:gd name="connsiteY4" fmla="*/ 2909937 h 2909937"/>
              <a:gd name="connsiteX5" fmla="*/ 0 w 3898217"/>
              <a:gd name="connsiteY5" fmla="*/ 2909937 h 2909937"/>
              <a:gd name="connsiteX6" fmla="*/ 0 w 3898217"/>
              <a:gd name="connsiteY6" fmla="*/ 2909937 h 2909937"/>
              <a:gd name="connsiteX7" fmla="*/ 0 w 3898217"/>
              <a:gd name="connsiteY7" fmla="*/ 232795 h 2909937"/>
              <a:gd name="connsiteX8" fmla="*/ 232795 w 3898217"/>
              <a:gd name="connsiteY8" fmla="*/ 0 h 290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8217" h="2909937">
                <a:moveTo>
                  <a:pt x="232795" y="0"/>
                </a:moveTo>
                <a:lnTo>
                  <a:pt x="3665422" y="0"/>
                </a:lnTo>
                <a:cubicBezTo>
                  <a:pt x="3793991" y="0"/>
                  <a:pt x="3898217" y="104226"/>
                  <a:pt x="3898217" y="232795"/>
                </a:cubicBezTo>
                <a:lnTo>
                  <a:pt x="3898217" y="2909937"/>
                </a:lnTo>
                <a:lnTo>
                  <a:pt x="3898217" y="2909937"/>
                </a:lnTo>
                <a:lnTo>
                  <a:pt x="0" y="2909937"/>
                </a:lnTo>
                <a:lnTo>
                  <a:pt x="0" y="2909937"/>
                </a:lnTo>
                <a:lnTo>
                  <a:pt x="0" y="232795"/>
                </a:lnTo>
                <a:cubicBezTo>
                  <a:pt x="0" y="104226"/>
                  <a:pt x="104226" y="0"/>
                  <a:pt x="232795" y="0"/>
                </a:cubicBezTo>
                <a:close/>
              </a:path>
            </a:pathLst>
          </a:custGeom>
          <a:ln>
            <a:solidFill>
              <a:srgbClr val="00B050"/>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693" tIns="117713" rIns="84693" bIns="16510" numCol="1" spcCol="1270" anchor="t" anchorCtr="0">
            <a:noAutofit/>
          </a:bodyPr>
          <a:lstStyle/>
          <a:p>
            <a:pPr marL="95250" lvl="1" indent="-95250" defTabSz="577850">
              <a:spcBef>
                <a:spcPts val="600"/>
              </a:spcBef>
              <a:spcAft>
                <a:spcPct val="15000"/>
              </a:spcAft>
              <a:buFont typeface="Wingdings" panose="05000000000000000000" pitchFamily="2" charset="2"/>
              <a:buChar char="§"/>
            </a:pPr>
            <a:r>
              <a:rPr lang="es-GT" sz="1700" dirty="0"/>
              <a:t>Consolidación de  estrategias nacionales de  Sostenibilidad y financiamiento para el VIH</a:t>
            </a:r>
          </a:p>
          <a:p>
            <a:pPr marL="95250" lvl="1" indent="-95250" defTabSz="577850">
              <a:spcBef>
                <a:spcPts val="600"/>
              </a:spcBef>
              <a:spcAft>
                <a:spcPct val="15000"/>
              </a:spcAft>
              <a:buFont typeface="Wingdings" panose="05000000000000000000" pitchFamily="2" charset="2"/>
              <a:buChar char="§"/>
            </a:pPr>
            <a:r>
              <a:rPr lang="es-GT" sz="1700" dirty="0"/>
              <a:t>Reducción de  costos de  los ARV ,  insumos y reactivos para la expansión de  cobertura</a:t>
            </a:r>
          </a:p>
          <a:p>
            <a:pPr marL="95250" indent="-95250" defTabSz="711200">
              <a:lnSpc>
                <a:spcPct val="90000"/>
              </a:lnSpc>
              <a:spcBef>
                <a:spcPts val="600"/>
              </a:spcBef>
              <a:buFont typeface="Wingdings" panose="05000000000000000000" pitchFamily="2" charset="2"/>
              <a:buChar char="§"/>
            </a:pPr>
            <a:r>
              <a:rPr lang="es-ES" sz="1700" dirty="0">
                <a:solidFill>
                  <a:schemeClr val="tx1"/>
                </a:solidFill>
              </a:rPr>
              <a:t>Financiamiento de fuentes nacionales  y recursos específicos para VIH  en presupuesto nacional</a:t>
            </a:r>
          </a:p>
          <a:p>
            <a:pPr marL="95250" indent="-95250" defTabSz="711200">
              <a:lnSpc>
                <a:spcPct val="90000"/>
              </a:lnSpc>
              <a:spcBef>
                <a:spcPts val="600"/>
              </a:spcBef>
              <a:buFont typeface="Wingdings" panose="05000000000000000000" pitchFamily="2" charset="2"/>
              <a:buChar char="§"/>
            </a:pPr>
            <a:r>
              <a:rPr lang="es-GT" sz="1700" dirty="0"/>
              <a:t>Participación del sector privado</a:t>
            </a:r>
          </a:p>
          <a:p>
            <a:pPr marL="95250" indent="-95250" defTabSz="711200">
              <a:lnSpc>
                <a:spcPct val="90000"/>
              </a:lnSpc>
              <a:spcBef>
                <a:spcPts val="600"/>
              </a:spcBef>
              <a:buFont typeface="Wingdings" panose="05000000000000000000" pitchFamily="2" charset="2"/>
              <a:buChar char="§"/>
            </a:pPr>
            <a:r>
              <a:rPr lang="es-PA" sz="1700" dirty="0"/>
              <a:t>Dependencia externa de los programas dirigidos a poblaciones clave </a:t>
            </a:r>
          </a:p>
          <a:p>
            <a:pPr marL="95250" indent="-95250" defTabSz="711200">
              <a:lnSpc>
                <a:spcPct val="90000"/>
              </a:lnSpc>
              <a:spcBef>
                <a:spcPts val="600"/>
              </a:spcBef>
              <a:buFont typeface="Wingdings" panose="05000000000000000000" pitchFamily="2" charset="2"/>
              <a:buChar char="§"/>
            </a:pPr>
            <a:r>
              <a:rPr lang="es-ES" sz="1700" dirty="0">
                <a:solidFill>
                  <a:schemeClr val="tx1"/>
                </a:solidFill>
              </a:rPr>
              <a:t>Involucramiento de ministerios de finanzas</a:t>
            </a:r>
            <a:endParaRPr lang="es-GT" sz="1700" dirty="0"/>
          </a:p>
        </p:txBody>
      </p:sp>
      <p:sp>
        <p:nvSpPr>
          <p:cNvPr id="11" name="10 Forma libre"/>
          <p:cNvSpPr/>
          <p:nvPr/>
        </p:nvSpPr>
        <p:spPr>
          <a:xfrm>
            <a:off x="4617482" y="5562600"/>
            <a:ext cx="3840718" cy="1251273"/>
          </a:xfrm>
          <a:custGeom>
            <a:avLst/>
            <a:gdLst>
              <a:gd name="connsiteX0" fmla="*/ 0 w 3898217"/>
              <a:gd name="connsiteY0" fmla="*/ 0 h 1251273"/>
              <a:gd name="connsiteX1" fmla="*/ 3898217 w 3898217"/>
              <a:gd name="connsiteY1" fmla="*/ 0 h 1251273"/>
              <a:gd name="connsiteX2" fmla="*/ 3898217 w 3898217"/>
              <a:gd name="connsiteY2" fmla="*/ 1251273 h 1251273"/>
              <a:gd name="connsiteX3" fmla="*/ 0 w 3898217"/>
              <a:gd name="connsiteY3" fmla="*/ 1251273 h 1251273"/>
              <a:gd name="connsiteX4" fmla="*/ 0 w 3898217"/>
              <a:gd name="connsiteY4" fmla="*/ 0 h 125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217" h="1251273">
                <a:moveTo>
                  <a:pt x="0" y="0"/>
                </a:moveTo>
                <a:lnTo>
                  <a:pt x="3898217" y="0"/>
                </a:lnTo>
                <a:lnTo>
                  <a:pt x="3898217" y="1251273"/>
                </a:lnTo>
                <a:lnTo>
                  <a:pt x="0" y="1251273"/>
                </a:lnTo>
                <a:lnTo>
                  <a:pt x="0" y="0"/>
                </a:lnTo>
                <a:close/>
              </a:path>
            </a:pathLst>
          </a:custGeom>
          <a:solidFill>
            <a:srgbClr val="00B050"/>
          </a:solidFill>
          <a:ln>
            <a:solidFill>
              <a:srgbClr val="00B050"/>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0" rIns="1178394" bIns="0" numCol="1" spcCol="1270" anchor="ctr" anchorCtr="0">
            <a:noAutofit/>
          </a:bodyPr>
          <a:lstStyle/>
          <a:p>
            <a:pPr defTabSz="889000">
              <a:lnSpc>
                <a:spcPct val="90000"/>
              </a:lnSpc>
              <a:spcBef>
                <a:spcPct val="0"/>
              </a:spcBef>
              <a:spcAft>
                <a:spcPct val="35000"/>
              </a:spcAft>
            </a:pPr>
            <a:r>
              <a:rPr lang="es-GT" b="1" dirty="0">
                <a:solidFill>
                  <a:schemeClr val="bg1"/>
                </a:solidFill>
              </a:rPr>
              <a:t>Financiamiento, optimización,  transición, </a:t>
            </a:r>
            <a:r>
              <a:rPr lang="es-NI" b="1" dirty="0">
                <a:solidFill>
                  <a:schemeClr val="bg1"/>
                </a:solidFill>
              </a:rPr>
              <a:t>movilización de recursos nacionales</a:t>
            </a:r>
            <a:endParaRPr lang="es-GT" b="1" dirty="0">
              <a:solidFill>
                <a:schemeClr val="bg1"/>
              </a:solidFill>
            </a:endParaRPr>
          </a:p>
        </p:txBody>
      </p:sp>
      <p:sp>
        <p:nvSpPr>
          <p:cNvPr id="12" name="11 Elipse"/>
          <p:cNvSpPr/>
          <p:nvPr/>
        </p:nvSpPr>
        <p:spPr>
          <a:xfrm>
            <a:off x="7358718" y="5473641"/>
            <a:ext cx="1023282" cy="1364376"/>
          </a:xfrm>
          <a:prstGeom prst="ellipse">
            <a:avLst/>
          </a:prstGeom>
          <a:blipFill rotWithShape="1">
            <a:blip r:embed="rId3"/>
            <a:srcRect/>
            <a:stretch>
              <a:fillRect l="-50000" r="-50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1 Título"/>
          <p:cNvSpPr>
            <a:spLocks noGrp="1"/>
          </p:cNvSpPr>
          <p:nvPr>
            <p:ph type="title"/>
          </p:nvPr>
        </p:nvSpPr>
        <p:spPr>
          <a:xfrm>
            <a:off x="685800" y="18757"/>
            <a:ext cx="7772400" cy="1143000"/>
          </a:xfrm>
          <a:solidFill>
            <a:schemeClr val="accent1">
              <a:lumMod val="20000"/>
              <a:lumOff val="80000"/>
            </a:schemeClr>
          </a:solidFill>
        </p:spPr>
        <p:txBody>
          <a:bodyPr>
            <a:normAutofit fontScale="90000"/>
          </a:bodyPr>
          <a:lstStyle/>
          <a:p>
            <a:r>
              <a:rPr lang="es-PA" sz="3200" b="1" dirty="0"/>
              <a:t>Principales brechas y prioridades para alcanzar la sostenibilidad en la agenda regional 2018</a:t>
            </a:r>
          </a:p>
        </p:txBody>
      </p:sp>
      <p:sp>
        <p:nvSpPr>
          <p:cNvPr id="13" name="12 Triángulo isósceles"/>
          <p:cNvSpPr/>
          <p:nvPr/>
        </p:nvSpPr>
        <p:spPr>
          <a:xfrm rot="18261187">
            <a:off x="3523650" y="3165468"/>
            <a:ext cx="663765" cy="29681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p>
        </p:txBody>
      </p:sp>
      <p:sp>
        <p:nvSpPr>
          <p:cNvPr id="14" name="13 Elipse"/>
          <p:cNvSpPr/>
          <p:nvPr/>
        </p:nvSpPr>
        <p:spPr>
          <a:xfrm>
            <a:off x="3221850" y="5301208"/>
            <a:ext cx="1296144" cy="13207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A">
              <a:solidFill>
                <a:schemeClr val="bg1"/>
              </a:solidFill>
            </a:endParaRPr>
          </a:p>
        </p:txBody>
      </p:sp>
      <p:pic>
        <p:nvPicPr>
          <p:cNvPr id="2052" name="Picture 4" descr="C:\Users\USER\AppData\Local\Microsoft\Windows\INetCache\IE\W16ZC6AQ\politicas[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8620" y="5272361"/>
            <a:ext cx="814478" cy="1113550"/>
          </a:xfrm>
          <a:prstGeom prst="rect">
            <a:avLst/>
          </a:prstGeom>
          <a:noFill/>
          <a:ln>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5897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Forma libre"/>
          <p:cNvSpPr/>
          <p:nvPr/>
        </p:nvSpPr>
        <p:spPr>
          <a:xfrm>
            <a:off x="-666580" y="8859226"/>
            <a:ext cx="2923663" cy="1251273"/>
          </a:xfrm>
          <a:custGeom>
            <a:avLst/>
            <a:gdLst>
              <a:gd name="connsiteX0" fmla="*/ 0 w 3898217"/>
              <a:gd name="connsiteY0" fmla="*/ 0 h 1251273"/>
              <a:gd name="connsiteX1" fmla="*/ 3898217 w 3898217"/>
              <a:gd name="connsiteY1" fmla="*/ 0 h 1251273"/>
              <a:gd name="connsiteX2" fmla="*/ 3898217 w 3898217"/>
              <a:gd name="connsiteY2" fmla="*/ 1251273 h 1251273"/>
              <a:gd name="connsiteX3" fmla="*/ 0 w 3898217"/>
              <a:gd name="connsiteY3" fmla="*/ 1251273 h 1251273"/>
              <a:gd name="connsiteX4" fmla="*/ 0 w 3898217"/>
              <a:gd name="connsiteY4" fmla="*/ 0 h 125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217" h="1251273">
                <a:moveTo>
                  <a:pt x="0" y="0"/>
                </a:moveTo>
                <a:lnTo>
                  <a:pt x="3898217" y="0"/>
                </a:lnTo>
                <a:lnTo>
                  <a:pt x="3898217" y="1251273"/>
                </a:lnTo>
                <a:lnTo>
                  <a:pt x="0" y="1251273"/>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0" rIns="1183474" bIns="0" numCol="1" spcCol="1270" anchor="ctr" anchorCtr="0">
            <a:noAutofit/>
          </a:bodyPr>
          <a:lstStyle/>
          <a:p>
            <a:pPr defTabSz="1066800">
              <a:lnSpc>
                <a:spcPct val="90000"/>
              </a:lnSpc>
              <a:spcBef>
                <a:spcPct val="0"/>
              </a:spcBef>
              <a:spcAft>
                <a:spcPct val="35000"/>
              </a:spcAft>
            </a:pPr>
            <a:r>
              <a:rPr lang="es-GT" sz="2400" b="1" dirty="0"/>
              <a:t>Poblaciones clave y DDHH</a:t>
            </a:r>
          </a:p>
        </p:txBody>
      </p:sp>
      <p:sp>
        <p:nvSpPr>
          <p:cNvPr id="11" name="10 Elipse"/>
          <p:cNvSpPr/>
          <p:nvPr/>
        </p:nvSpPr>
        <p:spPr>
          <a:xfrm>
            <a:off x="1475042" y="9057971"/>
            <a:ext cx="1023282" cy="1364376"/>
          </a:xfrm>
          <a:prstGeom prst="ellipse">
            <a:avLst/>
          </a:prstGeom>
          <a:blipFill rotWithShape="1">
            <a:blip r:embed="rId3"/>
            <a:srcRect/>
            <a:stretch>
              <a:fillRect l="-39000" r="-39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3" name="12 Forma libre"/>
          <p:cNvSpPr/>
          <p:nvPr/>
        </p:nvSpPr>
        <p:spPr>
          <a:xfrm>
            <a:off x="914400" y="1447800"/>
            <a:ext cx="3482941" cy="4267200"/>
          </a:xfrm>
          <a:custGeom>
            <a:avLst/>
            <a:gdLst>
              <a:gd name="connsiteX0" fmla="*/ 232795 w 3898217"/>
              <a:gd name="connsiteY0" fmla="*/ 0 h 2909937"/>
              <a:gd name="connsiteX1" fmla="*/ 3665422 w 3898217"/>
              <a:gd name="connsiteY1" fmla="*/ 0 h 2909937"/>
              <a:gd name="connsiteX2" fmla="*/ 3898217 w 3898217"/>
              <a:gd name="connsiteY2" fmla="*/ 232795 h 2909937"/>
              <a:gd name="connsiteX3" fmla="*/ 3898217 w 3898217"/>
              <a:gd name="connsiteY3" fmla="*/ 2909937 h 2909937"/>
              <a:gd name="connsiteX4" fmla="*/ 3898217 w 3898217"/>
              <a:gd name="connsiteY4" fmla="*/ 2909937 h 2909937"/>
              <a:gd name="connsiteX5" fmla="*/ 0 w 3898217"/>
              <a:gd name="connsiteY5" fmla="*/ 2909937 h 2909937"/>
              <a:gd name="connsiteX6" fmla="*/ 0 w 3898217"/>
              <a:gd name="connsiteY6" fmla="*/ 2909937 h 2909937"/>
              <a:gd name="connsiteX7" fmla="*/ 0 w 3898217"/>
              <a:gd name="connsiteY7" fmla="*/ 232795 h 2909937"/>
              <a:gd name="connsiteX8" fmla="*/ 232795 w 3898217"/>
              <a:gd name="connsiteY8" fmla="*/ 0 h 290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8217" h="2909937">
                <a:moveTo>
                  <a:pt x="232795" y="0"/>
                </a:moveTo>
                <a:lnTo>
                  <a:pt x="3665422" y="0"/>
                </a:lnTo>
                <a:cubicBezTo>
                  <a:pt x="3793991" y="0"/>
                  <a:pt x="3898217" y="104226"/>
                  <a:pt x="3898217" y="232795"/>
                </a:cubicBezTo>
                <a:lnTo>
                  <a:pt x="3898217" y="2909937"/>
                </a:lnTo>
                <a:lnTo>
                  <a:pt x="3898217" y="2909937"/>
                </a:lnTo>
                <a:lnTo>
                  <a:pt x="0" y="2909937"/>
                </a:lnTo>
                <a:lnTo>
                  <a:pt x="0" y="2909937"/>
                </a:lnTo>
                <a:lnTo>
                  <a:pt x="0" y="232795"/>
                </a:lnTo>
                <a:cubicBezTo>
                  <a:pt x="0" y="104226"/>
                  <a:pt x="104226" y="0"/>
                  <a:pt x="232795" y="0"/>
                </a:cubicBezTo>
                <a:close/>
              </a:path>
            </a:pathLst>
          </a:custGeom>
          <a:ln>
            <a:solidFill>
              <a:schemeClr val="accent6">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5963" tIns="121523" rIns="85963" bIns="17780" numCol="1" spcCol="1270" anchor="t" anchorCtr="0">
            <a:noAutofit/>
          </a:bodyPr>
          <a:lstStyle/>
          <a:p>
            <a:pPr marL="114300" lvl="1" indent="-114300" defTabSz="622300">
              <a:spcBef>
                <a:spcPts val="1200"/>
              </a:spcBef>
              <a:spcAft>
                <a:spcPct val="15000"/>
              </a:spcAft>
              <a:buFontTx/>
              <a:buChar char="••"/>
            </a:pPr>
            <a:r>
              <a:rPr lang="es-GT" dirty="0"/>
              <a:t>Recursos Humanos insuficientes y capacitados </a:t>
            </a:r>
          </a:p>
          <a:p>
            <a:pPr marL="114300" lvl="1" indent="-114300" defTabSz="622300">
              <a:spcBef>
                <a:spcPts val="1200"/>
              </a:spcBef>
              <a:spcAft>
                <a:spcPct val="15000"/>
              </a:spcAft>
              <a:buChar char="••"/>
            </a:pPr>
            <a:r>
              <a:rPr lang="es-PA" dirty="0"/>
              <a:t>Evaluación de la cadena de suministros </a:t>
            </a:r>
          </a:p>
          <a:p>
            <a:pPr marL="114300" lvl="1" indent="-114300" defTabSz="622300">
              <a:spcBef>
                <a:spcPts val="1200"/>
              </a:spcBef>
              <a:spcAft>
                <a:spcPct val="15000"/>
              </a:spcAft>
              <a:buChar char="••"/>
            </a:pPr>
            <a:r>
              <a:rPr lang="es-PA" dirty="0"/>
              <a:t>Financiamiento de fuentes nacionales </a:t>
            </a:r>
            <a:endParaRPr lang="es-GT" dirty="0"/>
          </a:p>
          <a:p>
            <a:pPr marL="114300" lvl="1" indent="-114300" defTabSz="622300">
              <a:spcBef>
                <a:spcPts val="1200"/>
              </a:spcBef>
              <a:spcAft>
                <a:spcPct val="15000"/>
              </a:spcAft>
              <a:buChar char="••"/>
            </a:pPr>
            <a:r>
              <a:rPr lang="es-GT" dirty="0"/>
              <a:t>Sistema de gestión de la calidad y uso de datos de desempeño y capacidad del personal </a:t>
            </a:r>
          </a:p>
        </p:txBody>
      </p:sp>
      <p:sp>
        <p:nvSpPr>
          <p:cNvPr id="14" name="13 Forma libre"/>
          <p:cNvSpPr/>
          <p:nvPr/>
        </p:nvSpPr>
        <p:spPr>
          <a:xfrm>
            <a:off x="890404" y="5458372"/>
            <a:ext cx="3515398" cy="1251273"/>
          </a:xfrm>
          <a:custGeom>
            <a:avLst/>
            <a:gdLst>
              <a:gd name="connsiteX0" fmla="*/ 0 w 3898217"/>
              <a:gd name="connsiteY0" fmla="*/ 0 h 1251273"/>
              <a:gd name="connsiteX1" fmla="*/ 3898217 w 3898217"/>
              <a:gd name="connsiteY1" fmla="*/ 0 h 1251273"/>
              <a:gd name="connsiteX2" fmla="*/ 3898217 w 3898217"/>
              <a:gd name="connsiteY2" fmla="*/ 1251273 h 1251273"/>
              <a:gd name="connsiteX3" fmla="*/ 0 w 3898217"/>
              <a:gd name="connsiteY3" fmla="*/ 1251273 h 1251273"/>
              <a:gd name="connsiteX4" fmla="*/ 0 w 3898217"/>
              <a:gd name="connsiteY4" fmla="*/ 0 h 125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217" h="1251273">
                <a:moveTo>
                  <a:pt x="0" y="0"/>
                </a:moveTo>
                <a:lnTo>
                  <a:pt x="3898217" y="0"/>
                </a:lnTo>
                <a:lnTo>
                  <a:pt x="3898217" y="1251273"/>
                </a:lnTo>
                <a:lnTo>
                  <a:pt x="0" y="1251273"/>
                </a:lnTo>
                <a:lnTo>
                  <a:pt x="0" y="0"/>
                </a:lnTo>
                <a:close/>
              </a:path>
            </a:pathLst>
          </a:custGeom>
          <a:solidFill>
            <a:schemeClr val="accent6">
              <a:lumMod val="75000"/>
            </a:schemeClr>
          </a:solidFill>
          <a:ln>
            <a:solidFill>
              <a:schemeClr val="accent6">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0" rIns="1183474" bIns="0" numCol="1" spcCol="1270" anchor="ctr" anchorCtr="0">
            <a:noAutofit/>
          </a:bodyPr>
          <a:lstStyle/>
          <a:p>
            <a:pPr defTabSz="1066800">
              <a:lnSpc>
                <a:spcPct val="90000"/>
              </a:lnSpc>
              <a:spcBef>
                <a:spcPct val="0"/>
              </a:spcBef>
              <a:spcAft>
                <a:spcPct val="35000"/>
              </a:spcAft>
            </a:pPr>
            <a:r>
              <a:rPr lang="es-GT" sz="2400" b="1" dirty="0">
                <a:solidFill>
                  <a:schemeClr val="bg1"/>
                </a:solidFill>
              </a:rPr>
              <a:t>Costo/Efectividad e impacto de los servicios</a:t>
            </a:r>
          </a:p>
        </p:txBody>
      </p:sp>
      <p:sp>
        <p:nvSpPr>
          <p:cNvPr id="15" name="14 Elipse"/>
          <p:cNvSpPr/>
          <p:nvPr/>
        </p:nvSpPr>
        <p:spPr>
          <a:xfrm>
            <a:off x="3352800" y="5410200"/>
            <a:ext cx="1023282" cy="1364376"/>
          </a:xfrm>
          <a:prstGeom prst="ellipse">
            <a:avLst/>
          </a:prstGeom>
          <a:blipFill rotWithShape="1">
            <a:blip r:embed="rId4"/>
            <a:srcRect/>
            <a:stretch>
              <a:fillRect l="-47000" r="-47000"/>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6" name="5 Forma libre"/>
          <p:cNvSpPr/>
          <p:nvPr/>
        </p:nvSpPr>
        <p:spPr>
          <a:xfrm>
            <a:off x="4734023" y="1447800"/>
            <a:ext cx="3515398" cy="4010562"/>
          </a:xfrm>
          <a:custGeom>
            <a:avLst/>
            <a:gdLst>
              <a:gd name="connsiteX0" fmla="*/ 232795 w 3898217"/>
              <a:gd name="connsiteY0" fmla="*/ 0 h 2909937"/>
              <a:gd name="connsiteX1" fmla="*/ 3665422 w 3898217"/>
              <a:gd name="connsiteY1" fmla="*/ 0 h 2909937"/>
              <a:gd name="connsiteX2" fmla="*/ 3898217 w 3898217"/>
              <a:gd name="connsiteY2" fmla="*/ 232795 h 2909937"/>
              <a:gd name="connsiteX3" fmla="*/ 3898217 w 3898217"/>
              <a:gd name="connsiteY3" fmla="*/ 2909937 h 2909937"/>
              <a:gd name="connsiteX4" fmla="*/ 3898217 w 3898217"/>
              <a:gd name="connsiteY4" fmla="*/ 2909937 h 2909937"/>
              <a:gd name="connsiteX5" fmla="*/ 0 w 3898217"/>
              <a:gd name="connsiteY5" fmla="*/ 2909937 h 2909937"/>
              <a:gd name="connsiteX6" fmla="*/ 0 w 3898217"/>
              <a:gd name="connsiteY6" fmla="*/ 2909937 h 2909937"/>
              <a:gd name="connsiteX7" fmla="*/ 0 w 3898217"/>
              <a:gd name="connsiteY7" fmla="*/ 232795 h 2909937"/>
              <a:gd name="connsiteX8" fmla="*/ 232795 w 3898217"/>
              <a:gd name="connsiteY8" fmla="*/ 0 h 2909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8217" h="2909937">
                <a:moveTo>
                  <a:pt x="232795" y="0"/>
                </a:moveTo>
                <a:lnTo>
                  <a:pt x="3665422" y="0"/>
                </a:lnTo>
                <a:cubicBezTo>
                  <a:pt x="3793991" y="0"/>
                  <a:pt x="3898217" y="104226"/>
                  <a:pt x="3898217" y="232795"/>
                </a:cubicBezTo>
                <a:lnTo>
                  <a:pt x="3898217" y="2909937"/>
                </a:lnTo>
                <a:lnTo>
                  <a:pt x="3898217" y="2909937"/>
                </a:lnTo>
                <a:lnTo>
                  <a:pt x="0" y="2909937"/>
                </a:lnTo>
                <a:lnTo>
                  <a:pt x="0" y="2909937"/>
                </a:lnTo>
                <a:lnTo>
                  <a:pt x="0" y="232795"/>
                </a:lnTo>
                <a:cubicBezTo>
                  <a:pt x="0" y="104226"/>
                  <a:pt x="104226" y="0"/>
                  <a:pt x="232795" y="0"/>
                </a:cubicBezTo>
                <a:close/>
              </a:path>
            </a:pathLst>
          </a:custGeom>
          <a:ln>
            <a:solidFill>
              <a:schemeClr val="accent4">
                <a:lumMod val="75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23" tIns="113903" rIns="83423" bIns="15240" numCol="1" spcCol="1270" anchor="t" anchorCtr="0">
            <a:noAutofit/>
          </a:bodyPr>
          <a:lstStyle/>
          <a:p>
            <a:pPr marL="95250" indent="-95250" defTabSz="711200">
              <a:lnSpc>
                <a:spcPct val="90000"/>
              </a:lnSpc>
              <a:spcBef>
                <a:spcPts val="1200"/>
              </a:spcBef>
              <a:buFont typeface="Wingdings" panose="05000000000000000000" pitchFamily="2" charset="2"/>
              <a:buChar char="§"/>
            </a:pPr>
            <a:r>
              <a:rPr lang="es-PA" dirty="0">
                <a:solidFill>
                  <a:schemeClr val="tx1"/>
                </a:solidFill>
              </a:rPr>
              <a:t> Armonización de sistemas de información</a:t>
            </a:r>
          </a:p>
          <a:p>
            <a:pPr marL="95250" indent="-95250" defTabSz="711200">
              <a:lnSpc>
                <a:spcPct val="90000"/>
              </a:lnSpc>
              <a:spcBef>
                <a:spcPts val="1200"/>
              </a:spcBef>
              <a:buFont typeface="Wingdings" panose="05000000000000000000" pitchFamily="2" charset="2"/>
              <a:buChar char="§"/>
            </a:pPr>
            <a:r>
              <a:rPr lang="es-PA" dirty="0">
                <a:solidFill>
                  <a:schemeClr val="tx1"/>
                </a:solidFill>
              </a:rPr>
              <a:t> Dependencia externa para estudios y datos epidemiológicos  en poblaciones clave </a:t>
            </a:r>
          </a:p>
          <a:p>
            <a:pPr marL="95250" indent="-95250" defTabSz="711200">
              <a:lnSpc>
                <a:spcPct val="90000"/>
              </a:lnSpc>
              <a:spcBef>
                <a:spcPts val="1200"/>
              </a:spcBef>
              <a:buFont typeface="Wingdings" panose="05000000000000000000" pitchFamily="2" charset="2"/>
              <a:buChar char="§"/>
            </a:pPr>
            <a:r>
              <a:rPr lang="es-PA" dirty="0">
                <a:solidFill>
                  <a:schemeClr val="tx1"/>
                </a:solidFill>
              </a:rPr>
              <a:t> Reporte oportuno de datos   incluyendo  datos del  gasto en sida</a:t>
            </a:r>
          </a:p>
          <a:p>
            <a:pPr marL="95250" indent="-95250" defTabSz="711200">
              <a:lnSpc>
                <a:spcPct val="90000"/>
              </a:lnSpc>
              <a:spcBef>
                <a:spcPts val="1200"/>
              </a:spcBef>
              <a:buFont typeface="Wingdings" panose="05000000000000000000" pitchFamily="2" charset="2"/>
              <a:buChar char="§"/>
            </a:pPr>
            <a:r>
              <a:rPr lang="es-PA" dirty="0">
                <a:solidFill>
                  <a:schemeClr val="tx1"/>
                </a:solidFill>
              </a:rPr>
              <a:t> Información oportuna sobre  la  prestación de servicios, la suficiencia y efectividad del  gasto</a:t>
            </a:r>
          </a:p>
          <a:p>
            <a:pPr marL="95250" lvl="1" indent="-95250" defTabSz="533400">
              <a:lnSpc>
                <a:spcPct val="90000"/>
              </a:lnSpc>
              <a:spcBef>
                <a:spcPts val="1200"/>
              </a:spcBef>
              <a:spcAft>
                <a:spcPct val="15000"/>
              </a:spcAft>
              <a:buFont typeface="Wingdings" panose="05000000000000000000" pitchFamily="2" charset="2"/>
              <a:buChar char="§"/>
            </a:pPr>
            <a:endParaRPr lang="es-GT" sz="1400" dirty="0"/>
          </a:p>
        </p:txBody>
      </p:sp>
      <p:sp>
        <p:nvSpPr>
          <p:cNvPr id="7" name="6 Forma libre"/>
          <p:cNvSpPr/>
          <p:nvPr/>
        </p:nvSpPr>
        <p:spPr>
          <a:xfrm>
            <a:off x="4738199" y="5458371"/>
            <a:ext cx="3491401" cy="1251273"/>
          </a:xfrm>
          <a:custGeom>
            <a:avLst/>
            <a:gdLst>
              <a:gd name="connsiteX0" fmla="*/ 0 w 3898217"/>
              <a:gd name="connsiteY0" fmla="*/ 0 h 1251273"/>
              <a:gd name="connsiteX1" fmla="*/ 3898217 w 3898217"/>
              <a:gd name="connsiteY1" fmla="*/ 0 h 1251273"/>
              <a:gd name="connsiteX2" fmla="*/ 3898217 w 3898217"/>
              <a:gd name="connsiteY2" fmla="*/ 1251273 h 1251273"/>
              <a:gd name="connsiteX3" fmla="*/ 0 w 3898217"/>
              <a:gd name="connsiteY3" fmla="*/ 1251273 h 1251273"/>
              <a:gd name="connsiteX4" fmla="*/ 0 w 3898217"/>
              <a:gd name="connsiteY4" fmla="*/ 0 h 1251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8217" h="1251273">
                <a:moveTo>
                  <a:pt x="0" y="0"/>
                </a:moveTo>
                <a:lnTo>
                  <a:pt x="3898217" y="0"/>
                </a:lnTo>
                <a:lnTo>
                  <a:pt x="3898217" y="1251273"/>
                </a:lnTo>
                <a:lnTo>
                  <a:pt x="0" y="1251273"/>
                </a:lnTo>
                <a:lnTo>
                  <a:pt x="0" y="0"/>
                </a:lnTo>
                <a:close/>
              </a:path>
            </a:pathLst>
          </a:custGeom>
          <a:solidFill>
            <a:schemeClr val="accent4">
              <a:lumMod val="75000"/>
            </a:schemeClr>
          </a:solidFill>
          <a:ln>
            <a:solidFill>
              <a:schemeClr val="accent4">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0" rIns="1183474" bIns="0" numCol="1" spcCol="1270" anchor="ctr" anchorCtr="0">
            <a:noAutofit/>
          </a:bodyPr>
          <a:lstStyle/>
          <a:p>
            <a:pPr defTabSz="1066800">
              <a:lnSpc>
                <a:spcPct val="90000"/>
              </a:lnSpc>
              <a:spcBef>
                <a:spcPct val="0"/>
              </a:spcBef>
              <a:spcAft>
                <a:spcPct val="35000"/>
              </a:spcAft>
            </a:pPr>
            <a:r>
              <a:rPr lang="es-GT" sz="2400" b="1" dirty="0"/>
              <a:t>Información estratégica</a:t>
            </a:r>
          </a:p>
        </p:txBody>
      </p:sp>
      <p:sp>
        <p:nvSpPr>
          <p:cNvPr id="8" name="7 Elipse"/>
          <p:cNvSpPr/>
          <p:nvPr/>
        </p:nvSpPr>
        <p:spPr>
          <a:xfrm>
            <a:off x="7086600" y="5423906"/>
            <a:ext cx="1023282" cy="1364376"/>
          </a:xfrm>
          <a:prstGeom prst="ellipse">
            <a:avLst/>
          </a:prstGeom>
          <a:blipFill rotWithShape="1">
            <a:blip r:embed="rId5"/>
            <a:srcRect/>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2" name="1 Título"/>
          <p:cNvSpPr>
            <a:spLocks noGrp="1"/>
          </p:cNvSpPr>
          <p:nvPr>
            <p:ph type="title"/>
          </p:nvPr>
        </p:nvSpPr>
        <p:spPr>
          <a:xfrm>
            <a:off x="1143000" y="18757"/>
            <a:ext cx="6885384" cy="1143000"/>
          </a:xfrm>
          <a:solidFill>
            <a:schemeClr val="accent1">
              <a:lumMod val="20000"/>
              <a:lumOff val="80000"/>
            </a:schemeClr>
          </a:solidFill>
        </p:spPr>
        <p:txBody>
          <a:bodyPr>
            <a:normAutofit/>
          </a:bodyPr>
          <a:lstStyle/>
          <a:p>
            <a:r>
              <a:rPr lang="es-PA" sz="3200" dirty="0"/>
              <a:t>Principales brechas y prioridades para la agenda regional 2018</a:t>
            </a:r>
          </a:p>
        </p:txBody>
      </p:sp>
    </p:spTree>
    <p:extLst>
      <p:ext uri="{BB962C8B-B14F-4D97-AF65-F5344CB8AC3E}">
        <p14:creationId xmlns:p14="http://schemas.microsoft.com/office/powerpoint/2010/main" val="1432712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B598D29-5829-FA4D-9638-5AD7E4DDE5E2}"/>
              </a:ext>
            </a:extLst>
          </p:cNvPr>
          <p:cNvSpPr>
            <a:spLocks noGrp="1"/>
          </p:cNvSpPr>
          <p:nvPr>
            <p:ph type="title"/>
          </p:nvPr>
        </p:nvSpPr>
        <p:spPr>
          <a:xfrm>
            <a:off x="629840" y="-304800"/>
            <a:ext cx="4399359" cy="1600200"/>
          </a:xfrm>
        </p:spPr>
        <p:txBody>
          <a:bodyPr>
            <a:normAutofit/>
          </a:bodyPr>
          <a:lstStyle/>
          <a:p>
            <a:r>
              <a:rPr lang="es-ES_tradnl" sz="3200" dirty="0"/>
              <a:t>Reflexiones Finales</a:t>
            </a:r>
          </a:p>
        </p:txBody>
      </p:sp>
      <p:sp>
        <p:nvSpPr>
          <p:cNvPr id="2" name="Rectangle 1">
            <a:extLst>
              <a:ext uri="{FF2B5EF4-FFF2-40B4-BE49-F238E27FC236}">
                <a16:creationId xmlns:a16="http://schemas.microsoft.com/office/drawing/2014/main" id="{6B154018-54F3-429D-9CAD-136B8252DBDB}"/>
              </a:ext>
            </a:extLst>
          </p:cNvPr>
          <p:cNvSpPr/>
          <p:nvPr/>
        </p:nvSpPr>
        <p:spPr>
          <a:xfrm>
            <a:off x="228600" y="762000"/>
            <a:ext cx="8209360" cy="4708981"/>
          </a:xfrm>
          <a:prstGeom prst="rect">
            <a:avLst/>
          </a:prstGeom>
        </p:spPr>
        <p:txBody>
          <a:bodyPr wrap="square">
            <a:spAutoFit/>
          </a:bodyPr>
          <a:lstStyle/>
          <a:p>
            <a:pPr marL="342900" lvl="0" indent="-342900">
              <a:buFont typeface="Courier New" panose="02070309020205020404" pitchFamily="49" charset="0"/>
              <a:buChar char="o"/>
            </a:pPr>
            <a:r>
              <a:rPr lang="es-ES_tradnl" sz="2000" b="1" dirty="0"/>
              <a:t>Un mundo sin VIH es posible…. consolidando una respuesta sostenible</a:t>
            </a:r>
          </a:p>
          <a:p>
            <a:pPr marL="342900" lvl="0" indent="-342900">
              <a:buFont typeface="Courier New" panose="02070309020205020404" pitchFamily="49" charset="0"/>
              <a:buChar char="o"/>
            </a:pPr>
            <a:endParaRPr lang="es-ES_tradnl" sz="2000" b="1" dirty="0"/>
          </a:p>
          <a:p>
            <a:pPr marL="342900" lvl="0" indent="-342900">
              <a:buFont typeface="Courier New" panose="02070309020205020404" pitchFamily="49" charset="0"/>
              <a:buChar char="o"/>
            </a:pPr>
            <a:r>
              <a:rPr lang="es-GT" altLang="en-US" sz="2000" b="1" dirty="0"/>
              <a:t>Para ello es NECESARIO pero NO SUFICIENTE contar con un marco de políticas (Planes estratégicos, leyes, programas, iniciativas, etc.)</a:t>
            </a:r>
          </a:p>
          <a:p>
            <a:pPr marL="342900" lvl="0" indent="-342900">
              <a:buFont typeface="Courier New" panose="02070309020205020404" pitchFamily="49" charset="0"/>
              <a:buChar char="o"/>
            </a:pPr>
            <a:endParaRPr lang="es-GT" altLang="en-US" sz="2000" b="1" dirty="0"/>
          </a:p>
          <a:p>
            <a:pPr marL="342900" lvl="0" indent="-342900">
              <a:buFont typeface="Courier New" panose="02070309020205020404" pitchFamily="49" charset="0"/>
              <a:buChar char="o"/>
              <a:defRPr/>
            </a:pPr>
            <a:r>
              <a:rPr lang="es-GT" altLang="en-US" sz="2000" b="1" dirty="0"/>
              <a:t>Se requiere además, crear las condiciones para su adecuada implementación </a:t>
            </a:r>
          </a:p>
          <a:p>
            <a:pPr marL="342900" lvl="0" indent="-342900">
              <a:buFont typeface="Courier New" panose="02070309020205020404" pitchFamily="49" charset="0"/>
              <a:buChar char="o"/>
              <a:defRPr/>
            </a:pPr>
            <a:endParaRPr lang="es-GT" altLang="en-US" sz="2000" b="1" dirty="0">
              <a:highlight>
                <a:srgbClr val="C0C0C0"/>
              </a:highlight>
            </a:endParaRPr>
          </a:p>
          <a:p>
            <a:pPr marL="342900" lvl="0" indent="-342900">
              <a:buFont typeface="Courier New" panose="02070309020205020404" pitchFamily="49" charset="0"/>
              <a:buChar char="o"/>
              <a:defRPr/>
            </a:pPr>
            <a:r>
              <a:rPr lang="es-GT" altLang="en-US" sz="2000" b="1" dirty="0"/>
              <a:t>Y asegurar el monitoreo de la implementación y la ejecución presupuestal</a:t>
            </a:r>
          </a:p>
          <a:p>
            <a:endParaRPr lang="es-GT" altLang="en-US" sz="2000" b="1" dirty="0"/>
          </a:p>
          <a:p>
            <a:r>
              <a:rPr lang="es-GT" altLang="en-US" sz="2000" b="1" dirty="0"/>
              <a:t>Riesgos a la sostenibilidad</a:t>
            </a:r>
          </a:p>
          <a:p>
            <a:pPr lvl="1"/>
            <a:r>
              <a:rPr lang="es-GT" altLang="en-US" sz="2000" b="1" dirty="0"/>
              <a:t>Falta apropiación </a:t>
            </a:r>
          </a:p>
          <a:p>
            <a:pPr lvl="1"/>
            <a:r>
              <a:rPr lang="es-GT" altLang="en-US" sz="2000" b="1" dirty="0"/>
              <a:t>Evaluar si lo que hacemos funciona (resultados)</a:t>
            </a:r>
          </a:p>
          <a:p>
            <a:pPr lvl="1"/>
            <a:r>
              <a:rPr lang="es-GT" altLang="en-US" sz="2000" b="1" dirty="0"/>
              <a:t>Costo/eficiencia</a:t>
            </a:r>
          </a:p>
        </p:txBody>
      </p:sp>
    </p:spTree>
    <p:extLst>
      <p:ext uri="{BB962C8B-B14F-4D97-AF65-F5344CB8AC3E}">
        <p14:creationId xmlns:p14="http://schemas.microsoft.com/office/powerpoint/2010/main" val="1297656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5" descr="withLogo">
            <a:extLst>
              <a:ext uri="{FF2B5EF4-FFF2-40B4-BE49-F238E27FC236}">
                <a16:creationId xmlns:a16="http://schemas.microsoft.com/office/drawing/2014/main" id="{25559C45-766F-44E1-A4DA-36C34B2F7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5257800"/>
            <a:ext cx="617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AEA14574-7473-4F5C-9670-141243570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 y="4964112"/>
            <a:ext cx="1701800" cy="143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7322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60FEB5C5-97E6-6B45-BBE4-F2449473BB96}" type="datetime1">
              <a:rPr lang="en-US" smtClean="0"/>
              <a:pPr/>
              <a:t>11/29/2019</a:t>
            </a:fld>
            <a:endParaRPr lang="en-US"/>
          </a:p>
        </p:txBody>
      </p:sp>
      <p:sp>
        <p:nvSpPr>
          <p:cNvPr id="4" name="Slide Number Placeholder 3"/>
          <p:cNvSpPr>
            <a:spLocks noGrp="1"/>
          </p:cNvSpPr>
          <p:nvPr>
            <p:ph type="sldNum" sz="quarter" idx="4"/>
          </p:nvPr>
        </p:nvSpPr>
        <p:spPr/>
        <p:txBody>
          <a:bodyPr/>
          <a:lstStyle/>
          <a:p>
            <a:fld id="{42782948-4DBE-204D-AB9E-B65E067054AE}" type="slidenum">
              <a:rPr lang="en-US" smtClean="0"/>
              <a:pPr/>
              <a:t>3</a:t>
            </a:fld>
            <a:endParaRPr lang="en-US"/>
          </a:p>
        </p:txBody>
      </p:sp>
      <p:sp>
        <p:nvSpPr>
          <p:cNvPr id="8" name="Title 7"/>
          <p:cNvSpPr>
            <a:spLocks noGrp="1"/>
          </p:cNvSpPr>
          <p:nvPr>
            <p:ph type="title"/>
          </p:nvPr>
        </p:nvSpPr>
        <p:spPr>
          <a:xfrm>
            <a:off x="685800" y="228601"/>
            <a:ext cx="7772400" cy="461665"/>
          </a:xfrm>
        </p:spPr>
        <p:txBody>
          <a:bodyPr/>
          <a:lstStyle/>
          <a:p>
            <a:r>
              <a:rPr lang="en-US" b="1" dirty="0"/>
              <a:t>Control de la </a:t>
            </a:r>
            <a:r>
              <a:rPr lang="en-US" b="1" dirty="0" err="1"/>
              <a:t>epidemia</a:t>
            </a:r>
            <a:endParaRPr lang="en-US" b="1"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48000"/>
            <a:ext cx="88392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228601" y="2438400"/>
            <a:ext cx="8686800" cy="609600"/>
          </a:xfrm>
          <a:solidFill>
            <a:schemeClr val="bg1"/>
          </a:solidFill>
        </p:spPr>
        <p:txBody>
          <a:bodyPr/>
          <a:lstStyle>
            <a:lvl1pPr algn="l" defTabSz="913753"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HN" sz="1800" dirty="0">
                <a:solidFill>
                  <a:schemeClr val="tx2"/>
                </a:solidFill>
              </a:rPr>
              <a:t>Tendencias en nuevas infecciones de VIH y </a:t>
            </a:r>
          </a:p>
          <a:p>
            <a:pPr algn="ctr"/>
            <a:r>
              <a:rPr lang="es-HN" sz="1800" dirty="0">
                <a:solidFill>
                  <a:schemeClr val="tx2"/>
                </a:solidFill>
              </a:rPr>
              <a:t>mortalidad en PVIH: El Salvador</a:t>
            </a:r>
          </a:p>
        </p:txBody>
      </p:sp>
      <p:sp>
        <p:nvSpPr>
          <p:cNvPr id="6" name="Rectangle 5"/>
          <p:cNvSpPr/>
          <p:nvPr/>
        </p:nvSpPr>
        <p:spPr>
          <a:xfrm>
            <a:off x="685801" y="762000"/>
            <a:ext cx="8229601" cy="872034"/>
          </a:xfrm>
          <a:prstGeom prst="rect">
            <a:avLst/>
          </a:prstGeom>
        </p:spPr>
        <p:txBody>
          <a:bodyPr wrap="square">
            <a:spAutoFit/>
          </a:bodyPr>
          <a:lstStyle/>
          <a:p>
            <a:pPr>
              <a:lnSpc>
                <a:spcPct val="150000"/>
              </a:lnSpc>
            </a:pPr>
            <a:r>
              <a:rPr lang="en-US" b="1" dirty="0">
                <a:solidFill>
                  <a:prstClr val="black"/>
                </a:solidFill>
                <a:latin typeface="Arial"/>
              </a:rPr>
              <a:t>El </a:t>
            </a:r>
            <a:r>
              <a:rPr lang="en-US" b="1" dirty="0" err="1">
                <a:solidFill>
                  <a:prstClr val="black"/>
                </a:solidFill>
                <a:latin typeface="Arial"/>
              </a:rPr>
              <a:t>número</a:t>
            </a:r>
            <a:r>
              <a:rPr lang="en-US" b="1" dirty="0">
                <a:solidFill>
                  <a:prstClr val="black"/>
                </a:solidFill>
                <a:latin typeface="Arial"/>
              </a:rPr>
              <a:t> de </a:t>
            </a:r>
            <a:r>
              <a:rPr lang="en-US" b="1" dirty="0" err="1">
                <a:solidFill>
                  <a:prstClr val="black"/>
                </a:solidFill>
                <a:latin typeface="Arial"/>
              </a:rPr>
              <a:t>nuevas</a:t>
            </a:r>
            <a:r>
              <a:rPr lang="en-US" b="1" dirty="0">
                <a:solidFill>
                  <a:prstClr val="black"/>
                </a:solidFill>
                <a:latin typeface="Arial"/>
              </a:rPr>
              <a:t> </a:t>
            </a:r>
            <a:r>
              <a:rPr lang="en-US" b="1" dirty="0" err="1">
                <a:solidFill>
                  <a:prstClr val="black"/>
                </a:solidFill>
                <a:latin typeface="Arial"/>
              </a:rPr>
              <a:t>infecciones</a:t>
            </a:r>
            <a:r>
              <a:rPr lang="en-US" b="1" dirty="0">
                <a:solidFill>
                  <a:prstClr val="black"/>
                </a:solidFill>
                <a:latin typeface="Arial"/>
              </a:rPr>
              <a:t> es </a:t>
            </a:r>
            <a:r>
              <a:rPr lang="en-US" b="1" dirty="0" err="1">
                <a:solidFill>
                  <a:prstClr val="black"/>
                </a:solidFill>
                <a:latin typeface="Arial"/>
              </a:rPr>
              <a:t>menor</a:t>
            </a:r>
            <a:r>
              <a:rPr lang="en-US" b="1" dirty="0">
                <a:solidFill>
                  <a:prstClr val="black"/>
                </a:solidFill>
                <a:latin typeface="Arial"/>
              </a:rPr>
              <a:t> que el </a:t>
            </a:r>
            <a:r>
              <a:rPr lang="en-US" b="1" dirty="0" err="1">
                <a:solidFill>
                  <a:prstClr val="black"/>
                </a:solidFill>
                <a:latin typeface="Arial"/>
              </a:rPr>
              <a:t>número</a:t>
            </a:r>
            <a:r>
              <a:rPr lang="en-US" b="1" dirty="0">
                <a:solidFill>
                  <a:prstClr val="black"/>
                </a:solidFill>
                <a:latin typeface="Arial"/>
              </a:rPr>
              <a:t> de </a:t>
            </a:r>
            <a:r>
              <a:rPr lang="en-US" b="1" dirty="0" err="1">
                <a:solidFill>
                  <a:prstClr val="black"/>
                </a:solidFill>
                <a:latin typeface="Arial"/>
              </a:rPr>
              <a:t>muertes</a:t>
            </a:r>
            <a:r>
              <a:rPr lang="en-US" b="1" dirty="0">
                <a:solidFill>
                  <a:prstClr val="black"/>
                </a:solidFill>
                <a:latin typeface="Arial"/>
              </a:rPr>
              <a:t> </a:t>
            </a:r>
            <a:r>
              <a:rPr lang="en-US" b="1" dirty="0" err="1">
                <a:solidFill>
                  <a:prstClr val="black"/>
                </a:solidFill>
                <a:latin typeface="Arial"/>
              </a:rPr>
              <a:t>debidas</a:t>
            </a:r>
            <a:r>
              <a:rPr lang="en-US" b="1" dirty="0">
                <a:solidFill>
                  <a:prstClr val="black"/>
                </a:solidFill>
                <a:latin typeface="Arial"/>
              </a:rPr>
              <a:t> al VIH, </a:t>
            </a:r>
            <a:r>
              <a:rPr lang="en-US" b="1" dirty="0" err="1">
                <a:solidFill>
                  <a:prstClr val="black"/>
                </a:solidFill>
                <a:latin typeface="Arial"/>
              </a:rPr>
              <a:t>siempre</a:t>
            </a:r>
            <a:r>
              <a:rPr lang="en-US" b="1" dirty="0">
                <a:solidFill>
                  <a:prstClr val="black"/>
                </a:solidFill>
                <a:latin typeface="Arial"/>
              </a:rPr>
              <a:t> que la </a:t>
            </a:r>
            <a:r>
              <a:rPr lang="en-US" b="1" dirty="0" err="1">
                <a:solidFill>
                  <a:prstClr val="black"/>
                </a:solidFill>
                <a:latin typeface="Arial"/>
              </a:rPr>
              <a:t>mortalidad</a:t>
            </a:r>
            <a:r>
              <a:rPr lang="en-US" b="1" dirty="0">
                <a:solidFill>
                  <a:prstClr val="black"/>
                </a:solidFill>
                <a:latin typeface="Arial"/>
              </a:rPr>
              <a:t> </a:t>
            </a:r>
            <a:r>
              <a:rPr lang="en-US" b="1" dirty="0" err="1">
                <a:solidFill>
                  <a:prstClr val="black"/>
                </a:solidFill>
                <a:latin typeface="Arial"/>
              </a:rPr>
              <a:t>vaya</a:t>
            </a:r>
            <a:r>
              <a:rPr lang="en-US" b="1" dirty="0">
                <a:solidFill>
                  <a:prstClr val="black"/>
                </a:solidFill>
                <a:latin typeface="Arial"/>
              </a:rPr>
              <a:t> </a:t>
            </a:r>
            <a:r>
              <a:rPr lang="en-US" b="1" dirty="0" err="1">
                <a:solidFill>
                  <a:prstClr val="black"/>
                </a:solidFill>
                <a:latin typeface="Arial"/>
              </a:rPr>
              <a:t>en</a:t>
            </a:r>
            <a:r>
              <a:rPr lang="en-US" b="1" dirty="0">
                <a:solidFill>
                  <a:prstClr val="black"/>
                </a:solidFill>
                <a:latin typeface="Arial"/>
              </a:rPr>
              <a:t> </a:t>
            </a:r>
            <a:r>
              <a:rPr lang="en-US" b="1" dirty="0" err="1">
                <a:solidFill>
                  <a:prstClr val="black"/>
                </a:solidFill>
                <a:latin typeface="Arial"/>
              </a:rPr>
              <a:t>descenso</a:t>
            </a:r>
            <a:endParaRPr lang="en-US" b="1" dirty="0">
              <a:solidFill>
                <a:prstClr val="black"/>
              </a:solidFill>
              <a:latin typeface="Arial"/>
            </a:endParaRPr>
          </a:p>
        </p:txBody>
      </p:sp>
      <p:sp>
        <p:nvSpPr>
          <p:cNvPr id="12" name="TextBox 11">
            <a:extLst>
              <a:ext uri="{FF2B5EF4-FFF2-40B4-BE49-F238E27FC236}">
                <a16:creationId xmlns:a16="http://schemas.microsoft.com/office/drawing/2014/main" id="{16552673-2585-054F-A866-02B0A9ED05FA}"/>
              </a:ext>
            </a:extLst>
          </p:cNvPr>
          <p:cNvSpPr txBox="1"/>
          <p:nvPr/>
        </p:nvSpPr>
        <p:spPr>
          <a:xfrm>
            <a:off x="6943845" y="3049442"/>
            <a:ext cx="5095757" cy="207735"/>
          </a:xfrm>
          <a:prstGeom prst="rect">
            <a:avLst/>
          </a:prstGeom>
          <a:noFill/>
        </p:spPr>
        <p:txBody>
          <a:bodyPr wrap="square" lIns="68565" tIns="34283" rIns="68565" bIns="34283" rtlCol="0">
            <a:spAutoFit/>
          </a:bodyPr>
          <a:lstStyle/>
          <a:p>
            <a:pPr defTabSz="685669"/>
            <a:r>
              <a:rPr lang="en-US" sz="900" dirty="0">
                <a:solidFill>
                  <a:prstClr val="black"/>
                </a:solidFill>
                <a:latin typeface="Calibri"/>
              </a:rPr>
              <a:t>Fuente: ONUSIDA 2018 </a:t>
            </a:r>
            <a:r>
              <a:rPr lang="en-US" sz="900" dirty="0" err="1">
                <a:solidFill>
                  <a:prstClr val="black"/>
                </a:solidFill>
                <a:latin typeface="Calibri"/>
              </a:rPr>
              <a:t>estimados</a:t>
            </a:r>
            <a:r>
              <a:rPr lang="en-US" sz="900" dirty="0">
                <a:solidFill>
                  <a:prstClr val="black"/>
                </a:solidFill>
                <a:latin typeface="Calibri"/>
              </a:rPr>
              <a:t>  </a:t>
            </a:r>
          </a:p>
        </p:txBody>
      </p:sp>
    </p:spTree>
    <p:extLst>
      <p:ext uri="{BB962C8B-B14F-4D97-AF65-F5344CB8AC3E}">
        <p14:creationId xmlns:p14="http://schemas.microsoft.com/office/powerpoint/2010/main" val="2882415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71D07C9C-D696-EC42-8A00-E177E3D35388}"/>
              </a:ext>
            </a:extLst>
          </p:cNvPr>
          <p:cNvSpPr>
            <a:spLocks noGrp="1"/>
          </p:cNvSpPr>
          <p:nvPr>
            <p:ph type="title"/>
          </p:nvPr>
        </p:nvSpPr>
        <p:spPr>
          <a:xfrm>
            <a:off x="3200400" y="3429000"/>
            <a:ext cx="5562600" cy="2514600"/>
          </a:xfrm>
        </p:spPr>
        <p:txBody>
          <a:bodyPr>
            <a:normAutofit/>
          </a:bodyPr>
          <a:lstStyle/>
          <a:p>
            <a:pPr algn="l"/>
            <a:r>
              <a:rPr lang="es-ES_tradnl" dirty="0"/>
              <a:t>Para USAID, sostenibilidad es:</a:t>
            </a:r>
            <a:br>
              <a:rPr lang="es-ES_tradnl" dirty="0"/>
            </a:br>
            <a:r>
              <a:rPr lang="es-ES_tradnl" dirty="0">
                <a:solidFill>
                  <a:schemeClr val="tx2"/>
                </a:solidFill>
              </a:rPr>
              <a:t>La capacidad del país, para planificar, financiar y aplicar soluciones para alcanzar su propio desarrollo.</a:t>
            </a:r>
          </a:p>
        </p:txBody>
      </p:sp>
    </p:spTree>
    <p:extLst>
      <p:ext uri="{BB962C8B-B14F-4D97-AF65-F5344CB8AC3E}">
        <p14:creationId xmlns:p14="http://schemas.microsoft.com/office/powerpoint/2010/main" val="4048277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0"/>
            <a:ext cx="92456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52400" y="6477000"/>
            <a:ext cx="6477000" cy="338554"/>
          </a:xfrm>
          <a:prstGeom prst="rect">
            <a:avLst/>
          </a:prstGeom>
          <a:noFill/>
        </p:spPr>
        <p:txBody>
          <a:bodyPr wrap="square" rtlCol="0">
            <a:spAutoFit/>
          </a:bodyPr>
          <a:lstStyle/>
          <a:p>
            <a:r>
              <a:rPr lang="en-US" sz="1600" dirty="0"/>
              <a:t>ONUSIDA, </a:t>
            </a:r>
            <a:r>
              <a:rPr lang="en-US" sz="1600" dirty="0" err="1"/>
              <a:t>Accion</a:t>
            </a:r>
            <a:r>
              <a:rPr lang="en-US" sz="1600" dirty="0"/>
              <a:t> </a:t>
            </a:r>
            <a:r>
              <a:rPr lang="en-US" sz="1600" dirty="0" err="1"/>
              <a:t>acelerada</a:t>
            </a:r>
            <a:r>
              <a:rPr lang="en-US" sz="1600" dirty="0"/>
              <a:t> para </a:t>
            </a:r>
            <a:r>
              <a:rPr lang="en-US" sz="1600" dirty="0" err="1"/>
              <a:t>poner</a:t>
            </a:r>
            <a:r>
              <a:rPr lang="en-US" sz="1600" dirty="0"/>
              <a:t> fin al VIH, 2016-2021</a:t>
            </a:r>
          </a:p>
        </p:txBody>
      </p:sp>
    </p:spTree>
    <p:extLst>
      <p:ext uri="{BB962C8B-B14F-4D97-AF65-F5344CB8AC3E}">
        <p14:creationId xmlns:p14="http://schemas.microsoft.com/office/powerpoint/2010/main" val="3449751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414FB1AD-D69E-B741-965A-0BAE826C2FA6}" type="datetime1">
              <a:rPr lang="en-US" smtClean="0"/>
              <a:pPr/>
              <a:t>11/29/2019</a:t>
            </a:fld>
            <a:endParaRPr lang="en-US"/>
          </a:p>
        </p:txBody>
      </p:sp>
      <p:sp>
        <p:nvSpPr>
          <p:cNvPr id="3" name="Footer Placeholder 2"/>
          <p:cNvSpPr>
            <a:spLocks noGrp="1"/>
          </p:cNvSpPr>
          <p:nvPr>
            <p:ph type="ftr" sz="quarter" idx="3"/>
          </p:nvPr>
        </p:nvSpPr>
        <p:spPr/>
        <p:txBody>
          <a:bodyPr/>
          <a:lstStyle/>
          <a:p>
            <a:r>
              <a:rPr lang="en-US"/>
              <a:t>FOOTER GOES HERE</a:t>
            </a:r>
          </a:p>
        </p:txBody>
      </p:sp>
      <p:sp>
        <p:nvSpPr>
          <p:cNvPr id="4" name="Slide Number Placeholder 3"/>
          <p:cNvSpPr>
            <a:spLocks noGrp="1"/>
          </p:cNvSpPr>
          <p:nvPr>
            <p:ph type="sldNum" sz="quarter" idx="4"/>
          </p:nvPr>
        </p:nvSpPr>
        <p:spPr/>
        <p:txBody>
          <a:bodyPr/>
          <a:lstStyle/>
          <a:p>
            <a:fld id="{42782948-4DBE-204D-AB9E-B65E067054AE}" type="slidenum">
              <a:rPr lang="en-US" smtClean="0"/>
              <a:pPr/>
              <a:t>6</a:t>
            </a:fld>
            <a:endParaRPr lang="en-US"/>
          </a:p>
        </p:txBody>
      </p:sp>
      <p:sp>
        <p:nvSpPr>
          <p:cNvPr id="5" name="Title 4"/>
          <p:cNvSpPr>
            <a:spLocks noGrp="1"/>
          </p:cNvSpPr>
          <p:nvPr>
            <p:ph type="title"/>
          </p:nvPr>
        </p:nvSpPr>
        <p:spPr>
          <a:xfrm>
            <a:off x="686104" y="167045"/>
            <a:ext cx="7772400" cy="523220"/>
          </a:xfrm>
        </p:spPr>
        <p:txBody>
          <a:bodyPr/>
          <a:lstStyle/>
          <a:p>
            <a:r>
              <a:rPr lang="en-US" sz="2800" b="1" dirty="0"/>
              <a:t>El Salvador: </a:t>
            </a:r>
            <a:r>
              <a:rPr lang="en-US" sz="2800" b="1" dirty="0" err="1"/>
              <a:t>Cascada</a:t>
            </a:r>
            <a:r>
              <a:rPr lang="en-US" sz="2800" b="1" dirty="0"/>
              <a:t> de </a:t>
            </a:r>
            <a:r>
              <a:rPr lang="en-US" sz="2800" b="1" dirty="0" err="1"/>
              <a:t>Atención</a:t>
            </a:r>
            <a:r>
              <a:rPr lang="en-US" sz="2800" b="1" dirty="0"/>
              <a:t> y </a:t>
            </a:r>
            <a:r>
              <a:rPr lang="en-US" sz="2800" b="1" dirty="0" err="1"/>
              <a:t>Metas</a:t>
            </a:r>
            <a:endParaRPr lang="en-US" sz="2800" b="1"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956" y="1716088"/>
            <a:ext cx="8199045"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6A8C2948-C21B-4EA0-B072-A0A21D960924}"/>
              </a:ext>
            </a:extLst>
          </p:cNvPr>
          <p:cNvSpPr/>
          <p:nvPr/>
        </p:nvSpPr>
        <p:spPr>
          <a:xfrm>
            <a:off x="4572000" y="1716088"/>
            <a:ext cx="4191001" cy="476091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4203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fld id="{414FB1AD-D69E-B741-965A-0BAE826C2FA6}" type="datetime1">
              <a:rPr lang="en-US" smtClean="0"/>
              <a:pPr/>
              <a:t>11/29/2019</a:t>
            </a:fld>
            <a:endParaRPr lang="en-US"/>
          </a:p>
        </p:txBody>
      </p:sp>
      <p:sp>
        <p:nvSpPr>
          <p:cNvPr id="3" name="Footer Placeholder 2"/>
          <p:cNvSpPr>
            <a:spLocks noGrp="1"/>
          </p:cNvSpPr>
          <p:nvPr>
            <p:ph type="ftr" sz="quarter" idx="3"/>
          </p:nvPr>
        </p:nvSpPr>
        <p:spPr/>
        <p:txBody>
          <a:bodyPr/>
          <a:lstStyle/>
          <a:p>
            <a:r>
              <a:rPr lang="en-US"/>
              <a:t>FOOTER GOES HERE</a:t>
            </a:r>
          </a:p>
        </p:txBody>
      </p:sp>
      <p:sp>
        <p:nvSpPr>
          <p:cNvPr id="4" name="Slide Number Placeholder 3"/>
          <p:cNvSpPr>
            <a:spLocks noGrp="1"/>
          </p:cNvSpPr>
          <p:nvPr>
            <p:ph type="sldNum" sz="quarter" idx="4"/>
          </p:nvPr>
        </p:nvSpPr>
        <p:spPr/>
        <p:txBody>
          <a:bodyPr/>
          <a:lstStyle/>
          <a:p>
            <a:fld id="{42782948-4DBE-204D-AB9E-B65E067054AE}" type="slidenum">
              <a:rPr lang="en-US" smtClean="0"/>
              <a:pPr/>
              <a:t>7</a:t>
            </a:fld>
            <a:endParaRPr lang="en-US"/>
          </a:p>
        </p:txBody>
      </p:sp>
      <p:sp>
        <p:nvSpPr>
          <p:cNvPr id="5" name="Title 4"/>
          <p:cNvSpPr>
            <a:spLocks noGrp="1"/>
          </p:cNvSpPr>
          <p:nvPr>
            <p:ph type="title"/>
          </p:nvPr>
        </p:nvSpPr>
        <p:spPr>
          <a:xfrm>
            <a:off x="686104" y="167045"/>
            <a:ext cx="7772400" cy="523220"/>
          </a:xfrm>
        </p:spPr>
        <p:txBody>
          <a:bodyPr/>
          <a:lstStyle/>
          <a:p>
            <a:r>
              <a:rPr lang="en-US" sz="2800" b="1" dirty="0"/>
              <a:t>El Salvador: </a:t>
            </a:r>
            <a:r>
              <a:rPr lang="en-US" sz="2800" b="1" dirty="0" err="1"/>
              <a:t>Cascada</a:t>
            </a:r>
            <a:r>
              <a:rPr lang="en-US" sz="2800" b="1" dirty="0"/>
              <a:t> de </a:t>
            </a:r>
            <a:r>
              <a:rPr lang="en-US" sz="2800" b="1" dirty="0" err="1"/>
              <a:t>Atención</a:t>
            </a:r>
            <a:r>
              <a:rPr lang="en-US" sz="2800" b="1" dirty="0"/>
              <a:t> y </a:t>
            </a:r>
            <a:r>
              <a:rPr lang="en-US" sz="2800" b="1" dirty="0" err="1"/>
              <a:t>Metas</a:t>
            </a:r>
            <a:endParaRPr lang="en-US" sz="2800" b="1"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956" y="1716088"/>
            <a:ext cx="8199045" cy="476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3730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895" y="1471022"/>
            <a:ext cx="8496944" cy="4525963"/>
          </a:xfrm>
        </p:spPr>
        <p:txBody>
          <a:bodyPr>
            <a:noAutofit/>
          </a:bodyPr>
          <a:lstStyle/>
          <a:p>
            <a:pPr>
              <a:spcAft>
                <a:spcPts val="600"/>
              </a:spcAft>
            </a:pPr>
            <a:endParaRPr lang="es-PA" sz="2800" dirty="0"/>
          </a:p>
          <a:p>
            <a:pPr marL="0" indent="0">
              <a:spcAft>
                <a:spcPts val="600"/>
              </a:spcAft>
              <a:buNone/>
            </a:pPr>
            <a:r>
              <a:rPr lang="en-US" sz="2800" dirty="0"/>
              <a:t> </a:t>
            </a:r>
            <a:endParaRPr lang="es-PA" sz="2800" dirty="0"/>
          </a:p>
        </p:txBody>
      </p:sp>
      <p:sp>
        <p:nvSpPr>
          <p:cNvPr id="5" name="Forma libre: forma 4">
            <a:extLst>
              <a:ext uri="{FF2B5EF4-FFF2-40B4-BE49-F238E27FC236}">
                <a16:creationId xmlns:a16="http://schemas.microsoft.com/office/drawing/2014/main" id="{D4B3BAEE-907B-4215-A29F-B11E466FF696}"/>
              </a:ext>
            </a:extLst>
          </p:cNvPr>
          <p:cNvSpPr/>
          <p:nvPr/>
        </p:nvSpPr>
        <p:spPr>
          <a:xfrm>
            <a:off x="3259409" y="1603900"/>
            <a:ext cx="2625183" cy="1312591"/>
          </a:xfrm>
          <a:custGeom>
            <a:avLst/>
            <a:gdLst>
              <a:gd name="connsiteX0" fmla="*/ 0 w 2625183"/>
              <a:gd name="connsiteY0" fmla="*/ 131259 h 1312591"/>
              <a:gd name="connsiteX1" fmla="*/ 131259 w 2625183"/>
              <a:gd name="connsiteY1" fmla="*/ 0 h 1312591"/>
              <a:gd name="connsiteX2" fmla="*/ 2493924 w 2625183"/>
              <a:gd name="connsiteY2" fmla="*/ 0 h 1312591"/>
              <a:gd name="connsiteX3" fmla="*/ 2625183 w 2625183"/>
              <a:gd name="connsiteY3" fmla="*/ 131259 h 1312591"/>
              <a:gd name="connsiteX4" fmla="*/ 2625183 w 2625183"/>
              <a:gd name="connsiteY4" fmla="*/ 1181332 h 1312591"/>
              <a:gd name="connsiteX5" fmla="*/ 2493924 w 2625183"/>
              <a:gd name="connsiteY5" fmla="*/ 1312591 h 1312591"/>
              <a:gd name="connsiteX6" fmla="*/ 131259 w 2625183"/>
              <a:gd name="connsiteY6" fmla="*/ 1312591 h 1312591"/>
              <a:gd name="connsiteX7" fmla="*/ 0 w 2625183"/>
              <a:gd name="connsiteY7" fmla="*/ 1181332 h 1312591"/>
              <a:gd name="connsiteX8" fmla="*/ 0 w 2625183"/>
              <a:gd name="connsiteY8" fmla="*/ 131259 h 13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183" h="1312591">
                <a:moveTo>
                  <a:pt x="0" y="131259"/>
                </a:moveTo>
                <a:cubicBezTo>
                  <a:pt x="0" y="58767"/>
                  <a:pt x="58767" y="0"/>
                  <a:pt x="131259" y="0"/>
                </a:cubicBezTo>
                <a:lnTo>
                  <a:pt x="2493924" y="0"/>
                </a:lnTo>
                <a:cubicBezTo>
                  <a:pt x="2566416" y="0"/>
                  <a:pt x="2625183" y="58767"/>
                  <a:pt x="2625183" y="131259"/>
                </a:cubicBezTo>
                <a:lnTo>
                  <a:pt x="2625183" y="1181332"/>
                </a:lnTo>
                <a:cubicBezTo>
                  <a:pt x="2625183" y="1253824"/>
                  <a:pt x="2566416" y="1312591"/>
                  <a:pt x="2493924" y="1312591"/>
                </a:cubicBezTo>
                <a:lnTo>
                  <a:pt x="131259" y="1312591"/>
                </a:lnTo>
                <a:cubicBezTo>
                  <a:pt x="58767" y="1312591"/>
                  <a:pt x="0" y="1253824"/>
                  <a:pt x="0" y="1181332"/>
                </a:cubicBezTo>
                <a:lnTo>
                  <a:pt x="0" y="1312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64" tIns="160364" rIns="160364" bIns="160364" numCol="1" spcCol="1270" anchor="ctr" anchorCtr="0">
            <a:noAutofit/>
          </a:bodyPr>
          <a:lstStyle/>
          <a:p>
            <a:pPr marL="0" lvl="0" indent="0" algn="ctr" defTabSz="1422400">
              <a:lnSpc>
                <a:spcPct val="90000"/>
              </a:lnSpc>
              <a:spcBef>
                <a:spcPct val="0"/>
              </a:spcBef>
              <a:spcAft>
                <a:spcPct val="35000"/>
              </a:spcAft>
              <a:buNone/>
            </a:pPr>
            <a:r>
              <a:rPr lang="es-GT" sz="3200" kern="1200" dirty="0"/>
              <a:t>Financiera </a:t>
            </a:r>
          </a:p>
        </p:txBody>
      </p:sp>
      <p:sp>
        <p:nvSpPr>
          <p:cNvPr id="7" name="Forma libre: forma 6">
            <a:extLst>
              <a:ext uri="{FF2B5EF4-FFF2-40B4-BE49-F238E27FC236}">
                <a16:creationId xmlns:a16="http://schemas.microsoft.com/office/drawing/2014/main" id="{C26624AD-9BAF-4379-8C28-27D10B17602C}"/>
              </a:ext>
            </a:extLst>
          </p:cNvPr>
          <p:cNvSpPr/>
          <p:nvPr/>
        </p:nvSpPr>
        <p:spPr>
          <a:xfrm rot="3600000">
            <a:off x="5137167" y="3885118"/>
            <a:ext cx="2656294" cy="459407"/>
          </a:xfrm>
          <a:custGeom>
            <a:avLst/>
            <a:gdLst>
              <a:gd name="connsiteX0" fmla="*/ 0 w 1369779"/>
              <a:gd name="connsiteY0" fmla="*/ 229704 h 459407"/>
              <a:gd name="connsiteX1" fmla="*/ 229704 w 1369779"/>
              <a:gd name="connsiteY1" fmla="*/ 0 h 459407"/>
              <a:gd name="connsiteX2" fmla="*/ 229704 w 1369779"/>
              <a:gd name="connsiteY2" fmla="*/ 91881 h 459407"/>
              <a:gd name="connsiteX3" fmla="*/ 1140076 w 1369779"/>
              <a:gd name="connsiteY3" fmla="*/ 91881 h 459407"/>
              <a:gd name="connsiteX4" fmla="*/ 1140076 w 1369779"/>
              <a:gd name="connsiteY4" fmla="*/ 0 h 459407"/>
              <a:gd name="connsiteX5" fmla="*/ 1369779 w 1369779"/>
              <a:gd name="connsiteY5" fmla="*/ 229704 h 459407"/>
              <a:gd name="connsiteX6" fmla="*/ 1140076 w 1369779"/>
              <a:gd name="connsiteY6" fmla="*/ 459407 h 459407"/>
              <a:gd name="connsiteX7" fmla="*/ 1140076 w 1369779"/>
              <a:gd name="connsiteY7" fmla="*/ 367526 h 459407"/>
              <a:gd name="connsiteX8" fmla="*/ 229704 w 1369779"/>
              <a:gd name="connsiteY8" fmla="*/ 367526 h 459407"/>
              <a:gd name="connsiteX9" fmla="*/ 229704 w 1369779"/>
              <a:gd name="connsiteY9" fmla="*/ 459407 h 459407"/>
              <a:gd name="connsiteX10" fmla="*/ 0 w 1369779"/>
              <a:gd name="connsiteY10" fmla="*/ 229704 h 45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779" h="459407">
                <a:moveTo>
                  <a:pt x="0" y="229704"/>
                </a:moveTo>
                <a:lnTo>
                  <a:pt x="229704" y="0"/>
                </a:lnTo>
                <a:lnTo>
                  <a:pt x="229704" y="91881"/>
                </a:lnTo>
                <a:lnTo>
                  <a:pt x="1140076" y="91881"/>
                </a:lnTo>
                <a:lnTo>
                  <a:pt x="1140076" y="0"/>
                </a:lnTo>
                <a:lnTo>
                  <a:pt x="1369779" y="229704"/>
                </a:lnTo>
                <a:lnTo>
                  <a:pt x="1140076" y="459407"/>
                </a:lnTo>
                <a:lnTo>
                  <a:pt x="1140076" y="367526"/>
                </a:lnTo>
                <a:lnTo>
                  <a:pt x="229704" y="367526"/>
                </a:lnTo>
                <a:lnTo>
                  <a:pt x="229704" y="459407"/>
                </a:lnTo>
                <a:lnTo>
                  <a:pt x="0" y="229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7822" tIns="91880" rIns="137821" bIns="91881" numCol="1" spcCol="1270" anchor="ctr" anchorCtr="0">
            <a:noAutofit/>
          </a:bodyPr>
          <a:lstStyle/>
          <a:p>
            <a:pPr marL="0" lvl="0" indent="0" algn="ctr" defTabSz="844550">
              <a:lnSpc>
                <a:spcPct val="90000"/>
              </a:lnSpc>
              <a:spcBef>
                <a:spcPct val="0"/>
              </a:spcBef>
              <a:spcAft>
                <a:spcPct val="35000"/>
              </a:spcAft>
              <a:buNone/>
            </a:pPr>
            <a:endParaRPr lang="es-GT" sz="1900" kern="1200"/>
          </a:p>
        </p:txBody>
      </p:sp>
      <p:sp>
        <p:nvSpPr>
          <p:cNvPr id="8" name="Forma libre: forma 7">
            <a:extLst>
              <a:ext uri="{FF2B5EF4-FFF2-40B4-BE49-F238E27FC236}">
                <a16:creationId xmlns:a16="http://schemas.microsoft.com/office/drawing/2014/main" id="{DC61C2D2-0352-413C-891E-E4D9064DF17B}"/>
              </a:ext>
            </a:extLst>
          </p:cNvPr>
          <p:cNvSpPr/>
          <p:nvPr/>
        </p:nvSpPr>
        <p:spPr>
          <a:xfrm>
            <a:off x="5428112" y="5360214"/>
            <a:ext cx="2625183" cy="1312591"/>
          </a:xfrm>
          <a:custGeom>
            <a:avLst/>
            <a:gdLst>
              <a:gd name="connsiteX0" fmla="*/ 0 w 2625183"/>
              <a:gd name="connsiteY0" fmla="*/ 131259 h 1312591"/>
              <a:gd name="connsiteX1" fmla="*/ 131259 w 2625183"/>
              <a:gd name="connsiteY1" fmla="*/ 0 h 1312591"/>
              <a:gd name="connsiteX2" fmla="*/ 2493924 w 2625183"/>
              <a:gd name="connsiteY2" fmla="*/ 0 h 1312591"/>
              <a:gd name="connsiteX3" fmla="*/ 2625183 w 2625183"/>
              <a:gd name="connsiteY3" fmla="*/ 131259 h 1312591"/>
              <a:gd name="connsiteX4" fmla="*/ 2625183 w 2625183"/>
              <a:gd name="connsiteY4" fmla="*/ 1181332 h 1312591"/>
              <a:gd name="connsiteX5" fmla="*/ 2493924 w 2625183"/>
              <a:gd name="connsiteY5" fmla="*/ 1312591 h 1312591"/>
              <a:gd name="connsiteX6" fmla="*/ 131259 w 2625183"/>
              <a:gd name="connsiteY6" fmla="*/ 1312591 h 1312591"/>
              <a:gd name="connsiteX7" fmla="*/ 0 w 2625183"/>
              <a:gd name="connsiteY7" fmla="*/ 1181332 h 1312591"/>
              <a:gd name="connsiteX8" fmla="*/ 0 w 2625183"/>
              <a:gd name="connsiteY8" fmla="*/ 131259 h 13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183" h="1312591">
                <a:moveTo>
                  <a:pt x="0" y="131259"/>
                </a:moveTo>
                <a:cubicBezTo>
                  <a:pt x="0" y="58767"/>
                  <a:pt x="58767" y="0"/>
                  <a:pt x="131259" y="0"/>
                </a:cubicBezTo>
                <a:lnTo>
                  <a:pt x="2493924" y="0"/>
                </a:lnTo>
                <a:cubicBezTo>
                  <a:pt x="2566416" y="0"/>
                  <a:pt x="2625183" y="58767"/>
                  <a:pt x="2625183" y="131259"/>
                </a:cubicBezTo>
                <a:lnTo>
                  <a:pt x="2625183" y="1181332"/>
                </a:lnTo>
                <a:cubicBezTo>
                  <a:pt x="2625183" y="1253824"/>
                  <a:pt x="2566416" y="1312591"/>
                  <a:pt x="2493924" y="1312591"/>
                </a:cubicBezTo>
                <a:lnTo>
                  <a:pt x="131259" y="1312591"/>
                </a:lnTo>
                <a:cubicBezTo>
                  <a:pt x="58767" y="1312591"/>
                  <a:pt x="0" y="1253824"/>
                  <a:pt x="0" y="1181332"/>
                </a:cubicBezTo>
                <a:lnTo>
                  <a:pt x="0" y="1312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64" tIns="160364" rIns="160364" bIns="160364" numCol="1" spcCol="1270" anchor="ctr" anchorCtr="0">
            <a:noAutofit/>
          </a:bodyPr>
          <a:lstStyle/>
          <a:p>
            <a:pPr marL="0" lvl="0" indent="0" algn="ctr" defTabSz="1422400">
              <a:lnSpc>
                <a:spcPct val="90000"/>
              </a:lnSpc>
              <a:spcBef>
                <a:spcPct val="0"/>
              </a:spcBef>
              <a:spcAft>
                <a:spcPct val="35000"/>
              </a:spcAft>
              <a:buNone/>
            </a:pPr>
            <a:r>
              <a:rPr lang="es-GT" sz="3200" kern="1200" dirty="0"/>
              <a:t>Política y Social</a:t>
            </a:r>
          </a:p>
        </p:txBody>
      </p:sp>
      <p:sp>
        <p:nvSpPr>
          <p:cNvPr id="9" name="Forma libre: forma 8">
            <a:extLst>
              <a:ext uri="{FF2B5EF4-FFF2-40B4-BE49-F238E27FC236}">
                <a16:creationId xmlns:a16="http://schemas.microsoft.com/office/drawing/2014/main" id="{87D3FFF7-F6AC-4C12-B098-ED33131D7FCE}"/>
              </a:ext>
            </a:extLst>
          </p:cNvPr>
          <p:cNvSpPr/>
          <p:nvPr/>
        </p:nvSpPr>
        <p:spPr>
          <a:xfrm>
            <a:off x="3697800" y="5786797"/>
            <a:ext cx="1738296" cy="459408"/>
          </a:xfrm>
          <a:custGeom>
            <a:avLst/>
            <a:gdLst>
              <a:gd name="connsiteX0" fmla="*/ 0 w 1369779"/>
              <a:gd name="connsiteY0" fmla="*/ 229704 h 459407"/>
              <a:gd name="connsiteX1" fmla="*/ 229704 w 1369779"/>
              <a:gd name="connsiteY1" fmla="*/ 0 h 459407"/>
              <a:gd name="connsiteX2" fmla="*/ 229704 w 1369779"/>
              <a:gd name="connsiteY2" fmla="*/ 91881 h 459407"/>
              <a:gd name="connsiteX3" fmla="*/ 1140076 w 1369779"/>
              <a:gd name="connsiteY3" fmla="*/ 91881 h 459407"/>
              <a:gd name="connsiteX4" fmla="*/ 1140076 w 1369779"/>
              <a:gd name="connsiteY4" fmla="*/ 0 h 459407"/>
              <a:gd name="connsiteX5" fmla="*/ 1369779 w 1369779"/>
              <a:gd name="connsiteY5" fmla="*/ 229704 h 459407"/>
              <a:gd name="connsiteX6" fmla="*/ 1140076 w 1369779"/>
              <a:gd name="connsiteY6" fmla="*/ 459407 h 459407"/>
              <a:gd name="connsiteX7" fmla="*/ 1140076 w 1369779"/>
              <a:gd name="connsiteY7" fmla="*/ 367526 h 459407"/>
              <a:gd name="connsiteX8" fmla="*/ 229704 w 1369779"/>
              <a:gd name="connsiteY8" fmla="*/ 367526 h 459407"/>
              <a:gd name="connsiteX9" fmla="*/ 229704 w 1369779"/>
              <a:gd name="connsiteY9" fmla="*/ 459407 h 459407"/>
              <a:gd name="connsiteX10" fmla="*/ 0 w 1369779"/>
              <a:gd name="connsiteY10" fmla="*/ 229704 h 45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779" h="459407">
                <a:moveTo>
                  <a:pt x="1369779" y="229703"/>
                </a:moveTo>
                <a:lnTo>
                  <a:pt x="1140075" y="459406"/>
                </a:lnTo>
                <a:lnTo>
                  <a:pt x="1140075" y="367525"/>
                </a:lnTo>
                <a:lnTo>
                  <a:pt x="229703" y="367525"/>
                </a:lnTo>
                <a:lnTo>
                  <a:pt x="229703" y="459406"/>
                </a:lnTo>
                <a:lnTo>
                  <a:pt x="0" y="229703"/>
                </a:lnTo>
                <a:lnTo>
                  <a:pt x="229703" y="1"/>
                </a:lnTo>
                <a:lnTo>
                  <a:pt x="229703" y="91882"/>
                </a:lnTo>
                <a:lnTo>
                  <a:pt x="1140075" y="91882"/>
                </a:lnTo>
                <a:lnTo>
                  <a:pt x="1140075" y="1"/>
                </a:lnTo>
                <a:lnTo>
                  <a:pt x="1369779" y="22970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7822" tIns="91882" rIns="137822" bIns="91881" numCol="1" spcCol="1270" anchor="ctr" anchorCtr="0">
            <a:noAutofit/>
          </a:bodyPr>
          <a:lstStyle/>
          <a:p>
            <a:pPr marL="0" lvl="0" indent="0" algn="ctr" defTabSz="844550">
              <a:lnSpc>
                <a:spcPct val="90000"/>
              </a:lnSpc>
              <a:spcBef>
                <a:spcPct val="0"/>
              </a:spcBef>
              <a:spcAft>
                <a:spcPct val="35000"/>
              </a:spcAft>
              <a:buNone/>
            </a:pPr>
            <a:endParaRPr lang="es-GT" sz="1900" kern="1200"/>
          </a:p>
        </p:txBody>
      </p:sp>
      <p:sp>
        <p:nvSpPr>
          <p:cNvPr id="10" name="Forma libre: forma 9">
            <a:extLst>
              <a:ext uri="{FF2B5EF4-FFF2-40B4-BE49-F238E27FC236}">
                <a16:creationId xmlns:a16="http://schemas.microsoft.com/office/drawing/2014/main" id="{6EDD7242-3C9A-4D1B-84CF-259692A2E03C}"/>
              </a:ext>
            </a:extLst>
          </p:cNvPr>
          <p:cNvSpPr/>
          <p:nvPr/>
        </p:nvSpPr>
        <p:spPr>
          <a:xfrm>
            <a:off x="1090706" y="5360214"/>
            <a:ext cx="2625183" cy="1312591"/>
          </a:xfrm>
          <a:custGeom>
            <a:avLst/>
            <a:gdLst>
              <a:gd name="connsiteX0" fmla="*/ 0 w 2625183"/>
              <a:gd name="connsiteY0" fmla="*/ 131259 h 1312591"/>
              <a:gd name="connsiteX1" fmla="*/ 131259 w 2625183"/>
              <a:gd name="connsiteY1" fmla="*/ 0 h 1312591"/>
              <a:gd name="connsiteX2" fmla="*/ 2493924 w 2625183"/>
              <a:gd name="connsiteY2" fmla="*/ 0 h 1312591"/>
              <a:gd name="connsiteX3" fmla="*/ 2625183 w 2625183"/>
              <a:gd name="connsiteY3" fmla="*/ 131259 h 1312591"/>
              <a:gd name="connsiteX4" fmla="*/ 2625183 w 2625183"/>
              <a:gd name="connsiteY4" fmla="*/ 1181332 h 1312591"/>
              <a:gd name="connsiteX5" fmla="*/ 2493924 w 2625183"/>
              <a:gd name="connsiteY5" fmla="*/ 1312591 h 1312591"/>
              <a:gd name="connsiteX6" fmla="*/ 131259 w 2625183"/>
              <a:gd name="connsiteY6" fmla="*/ 1312591 h 1312591"/>
              <a:gd name="connsiteX7" fmla="*/ 0 w 2625183"/>
              <a:gd name="connsiteY7" fmla="*/ 1181332 h 1312591"/>
              <a:gd name="connsiteX8" fmla="*/ 0 w 2625183"/>
              <a:gd name="connsiteY8" fmla="*/ 131259 h 13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183" h="1312591">
                <a:moveTo>
                  <a:pt x="0" y="131259"/>
                </a:moveTo>
                <a:cubicBezTo>
                  <a:pt x="0" y="58767"/>
                  <a:pt x="58767" y="0"/>
                  <a:pt x="131259" y="0"/>
                </a:cubicBezTo>
                <a:lnTo>
                  <a:pt x="2493924" y="0"/>
                </a:lnTo>
                <a:cubicBezTo>
                  <a:pt x="2566416" y="0"/>
                  <a:pt x="2625183" y="58767"/>
                  <a:pt x="2625183" y="131259"/>
                </a:cubicBezTo>
                <a:lnTo>
                  <a:pt x="2625183" y="1181332"/>
                </a:lnTo>
                <a:cubicBezTo>
                  <a:pt x="2625183" y="1253824"/>
                  <a:pt x="2566416" y="1312591"/>
                  <a:pt x="2493924" y="1312591"/>
                </a:cubicBezTo>
                <a:lnTo>
                  <a:pt x="131259" y="1312591"/>
                </a:lnTo>
                <a:cubicBezTo>
                  <a:pt x="58767" y="1312591"/>
                  <a:pt x="0" y="1253824"/>
                  <a:pt x="0" y="1181332"/>
                </a:cubicBezTo>
                <a:lnTo>
                  <a:pt x="0" y="1312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64" tIns="160364" rIns="160364" bIns="160364" numCol="1" spcCol="1270" anchor="ctr" anchorCtr="0">
            <a:noAutofit/>
          </a:bodyPr>
          <a:lstStyle/>
          <a:p>
            <a:pPr marL="0" lvl="0" indent="0" algn="ctr" defTabSz="1422400">
              <a:lnSpc>
                <a:spcPct val="90000"/>
              </a:lnSpc>
              <a:spcBef>
                <a:spcPct val="0"/>
              </a:spcBef>
              <a:spcAft>
                <a:spcPct val="35000"/>
              </a:spcAft>
              <a:buNone/>
            </a:pPr>
            <a:r>
              <a:rPr lang="es-GT" sz="3200" kern="1200" dirty="0"/>
              <a:t>Técnica</a:t>
            </a:r>
          </a:p>
        </p:txBody>
      </p:sp>
      <p:sp>
        <p:nvSpPr>
          <p:cNvPr id="11" name="Forma libre: forma 10">
            <a:extLst>
              <a:ext uri="{FF2B5EF4-FFF2-40B4-BE49-F238E27FC236}">
                <a16:creationId xmlns:a16="http://schemas.microsoft.com/office/drawing/2014/main" id="{B853E63D-5E51-4199-8354-AC2B475B5329}"/>
              </a:ext>
            </a:extLst>
          </p:cNvPr>
          <p:cNvSpPr/>
          <p:nvPr/>
        </p:nvSpPr>
        <p:spPr>
          <a:xfrm rot="18000000">
            <a:off x="1474627" y="3882658"/>
            <a:ext cx="2698990" cy="459407"/>
          </a:xfrm>
          <a:custGeom>
            <a:avLst/>
            <a:gdLst>
              <a:gd name="connsiteX0" fmla="*/ 0 w 1369779"/>
              <a:gd name="connsiteY0" fmla="*/ 229704 h 459407"/>
              <a:gd name="connsiteX1" fmla="*/ 229704 w 1369779"/>
              <a:gd name="connsiteY1" fmla="*/ 0 h 459407"/>
              <a:gd name="connsiteX2" fmla="*/ 229704 w 1369779"/>
              <a:gd name="connsiteY2" fmla="*/ 91881 h 459407"/>
              <a:gd name="connsiteX3" fmla="*/ 1140076 w 1369779"/>
              <a:gd name="connsiteY3" fmla="*/ 91881 h 459407"/>
              <a:gd name="connsiteX4" fmla="*/ 1140076 w 1369779"/>
              <a:gd name="connsiteY4" fmla="*/ 0 h 459407"/>
              <a:gd name="connsiteX5" fmla="*/ 1369779 w 1369779"/>
              <a:gd name="connsiteY5" fmla="*/ 229704 h 459407"/>
              <a:gd name="connsiteX6" fmla="*/ 1140076 w 1369779"/>
              <a:gd name="connsiteY6" fmla="*/ 459407 h 459407"/>
              <a:gd name="connsiteX7" fmla="*/ 1140076 w 1369779"/>
              <a:gd name="connsiteY7" fmla="*/ 367526 h 459407"/>
              <a:gd name="connsiteX8" fmla="*/ 229704 w 1369779"/>
              <a:gd name="connsiteY8" fmla="*/ 367526 h 459407"/>
              <a:gd name="connsiteX9" fmla="*/ 229704 w 1369779"/>
              <a:gd name="connsiteY9" fmla="*/ 459407 h 459407"/>
              <a:gd name="connsiteX10" fmla="*/ 0 w 1369779"/>
              <a:gd name="connsiteY10" fmla="*/ 229704 h 45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69779" h="459407">
                <a:moveTo>
                  <a:pt x="0" y="229704"/>
                </a:moveTo>
                <a:lnTo>
                  <a:pt x="229704" y="0"/>
                </a:lnTo>
                <a:lnTo>
                  <a:pt x="229704" y="91881"/>
                </a:lnTo>
                <a:lnTo>
                  <a:pt x="1140076" y="91881"/>
                </a:lnTo>
                <a:lnTo>
                  <a:pt x="1140076" y="0"/>
                </a:lnTo>
                <a:lnTo>
                  <a:pt x="1369779" y="229704"/>
                </a:lnTo>
                <a:lnTo>
                  <a:pt x="1140076" y="459407"/>
                </a:lnTo>
                <a:lnTo>
                  <a:pt x="1140076" y="367526"/>
                </a:lnTo>
                <a:lnTo>
                  <a:pt x="229704" y="367526"/>
                </a:lnTo>
                <a:lnTo>
                  <a:pt x="229704" y="459407"/>
                </a:lnTo>
                <a:lnTo>
                  <a:pt x="0" y="22970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7821" tIns="91881" rIns="137822" bIns="91880" numCol="1" spcCol="1270" anchor="ctr" anchorCtr="0">
            <a:noAutofit/>
          </a:bodyPr>
          <a:lstStyle/>
          <a:p>
            <a:pPr marL="0" lvl="0" indent="0" algn="ctr" defTabSz="844550">
              <a:lnSpc>
                <a:spcPct val="90000"/>
              </a:lnSpc>
              <a:spcBef>
                <a:spcPct val="0"/>
              </a:spcBef>
              <a:spcAft>
                <a:spcPct val="35000"/>
              </a:spcAft>
              <a:buNone/>
            </a:pPr>
            <a:endParaRPr lang="es-GT" sz="1900" kern="1200"/>
          </a:p>
        </p:txBody>
      </p:sp>
      <p:sp>
        <p:nvSpPr>
          <p:cNvPr id="2" name="CuadroTexto 1">
            <a:extLst>
              <a:ext uri="{FF2B5EF4-FFF2-40B4-BE49-F238E27FC236}">
                <a16:creationId xmlns:a16="http://schemas.microsoft.com/office/drawing/2014/main" id="{DCE0AFFA-EB84-4002-846D-D244D3A1CA9C}"/>
              </a:ext>
            </a:extLst>
          </p:cNvPr>
          <p:cNvSpPr txBox="1"/>
          <p:nvPr/>
        </p:nvSpPr>
        <p:spPr>
          <a:xfrm>
            <a:off x="3113901" y="3593608"/>
            <a:ext cx="3090398" cy="1015663"/>
          </a:xfrm>
          <a:prstGeom prst="rect">
            <a:avLst/>
          </a:prstGeom>
          <a:noFill/>
        </p:spPr>
        <p:txBody>
          <a:bodyPr wrap="none" rtlCol="0">
            <a:spAutoFit/>
          </a:bodyPr>
          <a:lstStyle/>
          <a:p>
            <a:pPr marL="176213" indent="-176213" algn="ctr">
              <a:buFont typeface="Arial" panose="020B0604020202020204" pitchFamily="34" charset="0"/>
              <a:buChar char="•"/>
            </a:pPr>
            <a:r>
              <a:rPr lang="es-GT" sz="2000" b="1" dirty="0">
                <a:solidFill>
                  <a:srgbClr val="002060"/>
                </a:solidFill>
              </a:rPr>
              <a:t>Poblaciones clave</a:t>
            </a:r>
          </a:p>
          <a:p>
            <a:pPr marL="176213" indent="-176213" algn="ctr">
              <a:buFont typeface="Arial" panose="020B0604020202020204" pitchFamily="34" charset="0"/>
              <a:buChar char="•"/>
            </a:pPr>
            <a:r>
              <a:rPr lang="es-GT" sz="2000" b="1" dirty="0">
                <a:solidFill>
                  <a:srgbClr val="002060"/>
                </a:solidFill>
              </a:rPr>
              <a:t>Derechos humanos</a:t>
            </a:r>
          </a:p>
          <a:p>
            <a:pPr marL="176213" indent="-176213" algn="ctr">
              <a:buFont typeface="Arial" panose="020B0604020202020204" pitchFamily="34" charset="0"/>
              <a:buChar char="•"/>
            </a:pPr>
            <a:r>
              <a:rPr lang="es-GT" sz="2000" b="1" dirty="0">
                <a:solidFill>
                  <a:srgbClr val="002060"/>
                </a:solidFill>
              </a:rPr>
              <a:t>Intervenciones esenciales</a:t>
            </a:r>
          </a:p>
        </p:txBody>
      </p:sp>
      <p:sp>
        <p:nvSpPr>
          <p:cNvPr id="6" name="Título 1">
            <a:extLst>
              <a:ext uri="{FF2B5EF4-FFF2-40B4-BE49-F238E27FC236}">
                <a16:creationId xmlns:a16="http://schemas.microsoft.com/office/drawing/2014/main" id="{78324F88-12C9-40E9-9972-6351B2360CCB}"/>
              </a:ext>
            </a:extLst>
          </p:cNvPr>
          <p:cNvSpPr txBox="1">
            <a:spLocks/>
          </p:cNvSpPr>
          <p:nvPr/>
        </p:nvSpPr>
        <p:spPr>
          <a:xfrm>
            <a:off x="-25895" y="-27384"/>
            <a:ext cx="9144000" cy="1149637"/>
          </a:xfrm>
          <a:prstGeom prst="rect">
            <a:avLst/>
          </a:prstGeom>
          <a:solidFill>
            <a:srgbClr val="00206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GT" sz="2800" b="1" i="0" u="none" strike="noStrike" kern="1200" cap="none" spc="0" normalizeH="0" baseline="0" noProof="0" dirty="0">
                <a:ln>
                  <a:noFill/>
                </a:ln>
                <a:solidFill>
                  <a:schemeClr val="bg1"/>
                </a:solidFill>
                <a:effectLst/>
                <a:uLnTx/>
                <a:uFillTx/>
                <a:latin typeface="Calibri"/>
                <a:ea typeface="+mj-ea"/>
                <a:cs typeface="+mj-cs"/>
              </a:rPr>
              <a:t>Triángulo de la sostenibilidad para el contención de la epidemia de VIH</a:t>
            </a:r>
          </a:p>
        </p:txBody>
      </p:sp>
      <p:sp>
        <p:nvSpPr>
          <p:cNvPr id="34" name="Elipse 33">
            <a:extLst>
              <a:ext uri="{FF2B5EF4-FFF2-40B4-BE49-F238E27FC236}">
                <a16:creationId xmlns:a16="http://schemas.microsoft.com/office/drawing/2014/main" id="{902738C5-DF33-4F3D-9D9E-97732CD9DDE3}"/>
              </a:ext>
            </a:extLst>
          </p:cNvPr>
          <p:cNvSpPr/>
          <p:nvPr/>
        </p:nvSpPr>
        <p:spPr>
          <a:xfrm>
            <a:off x="-5527985" y="849961"/>
            <a:ext cx="2726703"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2" name="Elipse 31">
            <a:extLst>
              <a:ext uri="{FF2B5EF4-FFF2-40B4-BE49-F238E27FC236}">
                <a16:creationId xmlns:a16="http://schemas.microsoft.com/office/drawing/2014/main" id="{D5076A4E-53CF-4309-BA32-144C90680408}"/>
              </a:ext>
            </a:extLst>
          </p:cNvPr>
          <p:cNvSpPr/>
          <p:nvPr/>
        </p:nvSpPr>
        <p:spPr>
          <a:xfrm>
            <a:off x="-3740373" y="1570038"/>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0" name="Elipse 29">
            <a:extLst>
              <a:ext uri="{FF2B5EF4-FFF2-40B4-BE49-F238E27FC236}">
                <a16:creationId xmlns:a16="http://schemas.microsoft.com/office/drawing/2014/main" id="{A96F3F08-D6B0-4FF1-8593-E66845959490}"/>
              </a:ext>
            </a:extLst>
          </p:cNvPr>
          <p:cNvSpPr/>
          <p:nvPr/>
        </p:nvSpPr>
        <p:spPr>
          <a:xfrm>
            <a:off x="-3105145" y="2864317"/>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8" name="Elipse 27">
            <a:extLst>
              <a:ext uri="{FF2B5EF4-FFF2-40B4-BE49-F238E27FC236}">
                <a16:creationId xmlns:a16="http://schemas.microsoft.com/office/drawing/2014/main" id="{428F2106-C9D5-488C-A659-A0149ED4F4EA}"/>
              </a:ext>
            </a:extLst>
          </p:cNvPr>
          <p:cNvSpPr/>
          <p:nvPr/>
        </p:nvSpPr>
        <p:spPr>
          <a:xfrm>
            <a:off x="-3740357" y="4397855"/>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6" name="Elipse 25">
            <a:extLst>
              <a:ext uri="{FF2B5EF4-FFF2-40B4-BE49-F238E27FC236}">
                <a16:creationId xmlns:a16="http://schemas.microsoft.com/office/drawing/2014/main" id="{77F515D8-FB15-4190-BA76-30D1863EF805}"/>
              </a:ext>
            </a:extLst>
          </p:cNvPr>
          <p:cNvSpPr/>
          <p:nvPr/>
        </p:nvSpPr>
        <p:spPr>
          <a:xfrm>
            <a:off x="-5455980" y="5033067"/>
            <a:ext cx="2582693"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Elipse 12">
            <a:extLst>
              <a:ext uri="{FF2B5EF4-FFF2-40B4-BE49-F238E27FC236}">
                <a16:creationId xmlns:a16="http://schemas.microsoft.com/office/drawing/2014/main" id="{23EE9DFE-6529-4748-BA24-3A37644F3271}"/>
              </a:ext>
            </a:extLst>
          </p:cNvPr>
          <p:cNvSpPr txBox="1"/>
          <p:nvPr/>
        </p:nvSpPr>
        <p:spPr>
          <a:xfrm>
            <a:off x="-2762617" y="3663563"/>
            <a:ext cx="1826239" cy="9841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s-GT" sz="1600" kern="1200" dirty="0">
              <a:solidFill>
                <a:schemeClr val="tx1"/>
              </a:solidFill>
            </a:endParaRPr>
          </a:p>
        </p:txBody>
      </p:sp>
      <p:sp>
        <p:nvSpPr>
          <p:cNvPr id="24" name="Elipse 23">
            <a:extLst>
              <a:ext uri="{FF2B5EF4-FFF2-40B4-BE49-F238E27FC236}">
                <a16:creationId xmlns:a16="http://schemas.microsoft.com/office/drawing/2014/main" id="{EC5A9C01-D34D-447D-91C3-6BFC4D114E99}"/>
              </a:ext>
            </a:extLst>
          </p:cNvPr>
          <p:cNvSpPr/>
          <p:nvPr/>
        </p:nvSpPr>
        <p:spPr>
          <a:xfrm>
            <a:off x="-6807433" y="4397855"/>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2" name="Elipse 21">
            <a:extLst>
              <a:ext uri="{FF2B5EF4-FFF2-40B4-BE49-F238E27FC236}">
                <a16:creationId xmlns:a16="http://schemas.microsoft.com/office/drawing/2014/main" id="{4109CDA6-621D-435F-A9A2-ABE4B6DAB4F9}"/>
              </a:ext>
            </a:extLst>
          </p:cNvPr>
          <p:cNvSpPr/>
          <p:nvPr/>
        </p:nvSpPr>
        <p:spPr>
          <a:xfrm>
            <a:off x="-7442645" y="2864317"/>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0" name="Elipse 19">
            <a:extLst>
              <a:ext uri="{FF2B5EF4-FFF2-40B4-BE49-F238E27FC236}">
                <a16:creationId xmlns:a16="http://schemas.microsoft.com/office/drawing/2014/main" id="{4DBB19EC-85DE-4AAC-ADED-39AD518F2FFD}"/>
              </a:ext>
            </a:extLst>
          </p:cNvPr>
          <p:cNvSpPr/>
          <p:nvPr/>
        </p:nvSpPr>
        <p:spPr>
          <a:xfrm>
            <a:off x="-6807417" y="1570038"/>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4" name="Oval 3">
            <a:extLst>
              <a:ext uri="{FF2B5EF4-FFF2-40B4-BE49-F238E27FC236}">
                <a16:creationId xmlns:a16="http://schemas.microsoft.com/office/drawing/2014/main" id="{7B9AF2A4-79DE-46AC-87C2-C8665607F311}"/>
              </a:ext>
            </a:extLst>
          </p:cNvPr>
          <p:cNvSpPr/>
          <p:nvPr/>
        </p:nvSpPr>
        <p:spPr>
          <a:xfrm>
            <a:off x="3124200" y="3352800"/>
            <a:ext cx="3265567" cy="187468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096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895" y="1471022"/>
            <a:ext cx="8496944" cy="4525963"/>
          </a:xfrm>
        </p:spPr>
        <p:txBody>
          <a:bodyPr>
            <a:noAutofit/>
          </a:bodyPr>
          <a:lstStyle/>
          <a:p>
            <a:pPr>
              <a:spcAft>
                <a:spcPts val="600"/>
              </a:spcAft>
            </a:pPr>
            <a:endParaRPr lang="es-PA" sz="2800" dirty="0"/>
          </a:p>
          <a:p>
            <a:pPr marL="0" indent="0">
              <a:spcAft>
                <a:spcPts val="600"/>
              </a:spcAft>
              <a:buNone/>
            </a:pPr>
            <a:r>
              <a:rPr lang="en-US" sz="2800" dirty="0"/>
              <a:t> </a:t>
            </a:r>
            <a:endParaRPr lang="es-PA" sz="2800" dirty="0"/>
          </a:p>
        </p:txBody>
      </p:sp>
      <p:sp>
        <p:nvSpPr>
          <p:cNvPr id="5" name="Forma libre: forma 4">
            <a:extLst>
              <a:ext uri="{FF2B5EF4-FFF2-40B4-BE49-F238E27FC236}">
                <a16:creationId xmlns:a16="http://schemas.microsoft.com/office/drawing/2014/main" id="{D4B3BAEE-907B-4215-A29F-B11E466FF696}"/>
              </a:ext>
            </a:extLst>
          </p:cNvPr>
          <p:cNvSpPr/>
          <p:nvPr/>
        </p:nvSpPr>
        <p:spPr>
          <a:xfrm>
            <a:off x="4326209" y="1603900"/>
            <a:ext cx="2625183" cy="1312591"/>
          </a:xfrm>
          <a:custGeom>
            <a:avLst/>
            <a:gdLst>
              <a:gd name="connsiteX0" fmla="*/ 0 w 2625183"/>
              <a:gd name="connsiteY0" fmla="*/ 131259 h 1312591"/>
              <a:gd name="connsiteX1" fmla="*/ 131259 w 2625183"/>
              <a:gd name="connsiteY1" fmla="*/ 0 h 1312591"/>
              <a:gd name="connsiteX2" fmla="*/ 2493924 w 2625183"/>
              <a:gd name="connsiteY2" fmla="*/ 0 h 1312591"/>
              <a:gd name="connsiteX3" fmla="*/ 2625183 w 2625183"/>
              <a:gd name="connsiteY3" fmla="*/ 131259 h 1312591"/>
              <a:gd name="connsiteX4" fmla="*/ 2625183 w 2625183"/>
              <a:gd name="connsiteY4" fmla="*/ 1181332 h 1312591"/>
              <a:gd name="connsiteX5" fmla="*/ 2493924 w 2625183"/>
              <a:gd name="connsiteY5" fmla="*/ 1312591 h 1312591"/>
              <a:gd name="connsiteX6" fmla="*/ 131259 w 2625183"/>
              <a:gd name="connsiteY6" fmla="*/ 1312591 h 1312591"/>
              <a:gd name="connsiteX7" fmla="*/ 0 w 2625183"/>
              <a:gd name="connsiteY7" fmla="*/ 1181332 h 1312591"/>
              <a:gd name="connsiteX8" fmla="*/ 0 w 2625183"/>
              <a:gd name="connsiteY8" fmla="*/ 131259 h 131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5183" h="1312591">
                <a:moveTo>
                  <a:pt x="0" y="131259"/>
                </a:moveTo>
                <a:cubicBezTo>
                  <a:pt x="0" y="58767"/>
                  <a:pt x="58767" y="0"/>
                  <a:pt x="131259" y="0"/>
                </a:cubicBezTo>
                <a:lnTo>
                  <a:pt x="2493924" y="0"/>
                </a:lnTo>
                <a:cubicBezTo>
                  <a:pt x="2566416" y="0"/>
                  <a:pt x="2625183" y="58767"/>
                  <a:pt x="2625183" y="131259"/>
                </a:cubicBezTo>
                <a:lnTo>
                  <a:pt x="2625183" y="1181332"/>
                </a:lnTo>
                <a:cubicBezTo>
                  <a:pt x="2625183" y="1253824"/>
                  <a:pt x="2566416" y="1312591"/>
                  <a:pt x="2493924" y="1312591"/>
                </a:cubicBezTo>
                <a:lnTo>
                  <a:pt x="131259" y="1312591"/>
                </a:lnTo>
                <a:cubicBezTo>
                  <a:pt x="58767" y="1312591"/>
                  <a:pt x="0" y="1253824"/>
                  <a:pt x="0" y="1181332"/>
                </a:cubicBezTo>
                <a:lnTo>
                  <a:pt x="0" y="13125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0364" tIns="160364" rIns="160364" bIns="160364" numCol="1" spcCol="1270" anchor="ctr" anchorCtr="0">
            <a:noAutofit/>
          </a:bodyPr>
          <a:lstStyle/>
          <a:p>
            <a:pPr marL="0" lvl="0" indent="0" algn="ctr" defTabSz="1422400">
              <a:lnSpc>
                <a:spcPct val="90000"/>
              </a:lnSpc>
              <a:spcBef>
                <a:spcPct val="0"/>
              </a:spcBef>
              <a:spcAft>
                <a:spcPct val="35000"/>
              </a:spcAft>
              <a:buNone/>
            </a:pPr>
            <a:r>
              <a:rPr lang="es-GT" sz="3200" kern="1200" dirty="0"/>
              <a:t>Financiera</a:t>
            </a:r>
          </a:p>
        </p:txBody>
      </p:sp>
      <p:sp>
        <p:nvSpPr>
          <p:cNvPr id="6" name="Título 1">
            <a:extLst>
              <a:ext uri="{FF2B5EF4-FFF2-40B4-BE49-F238E27FC236}">
                <a16:creationId xmlns:a16="http://schemas.microsoft.com/office/drawing/2014/main" id="{78324F88-12C9-40E9-9972-6351B2360CCB}"/>
              </a:ext>
            </a:extLst>
          </p:cNvPr>
          <p:cNvSpPr txBox="1">
            <a:spLocks/>
          </p:cNvSpPr>
          <p:nvPr/>
        </p:nvSpPr>
        <p:spPr>
          <a:xfrm>
            <a:off x="-25895" y="-27384"/>
            <a:ext cx="9144000" cy="1149637"/>
          </a:xfrm>
          <a:prstGeom prst="rect">
            <a:avLst/>
          </a:prstGeom>
          <a:solidFill>
            <a:srgbClr val="002060"/>
          </a:solidFill>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GT" sz="2800" b="1" i="0" u="none" strike="noStrike" kern="1200" cap="none" spc="0" normalizeH="0" baseline="0" noProof="0" dirty="0">
                <a:ln>
                  <a:noFill/>
                </a:ln>
                <a:solidFill>
                  <a:schemeClr val="bg1"/>
                </a:solidFill>
                <a:effectLst/>
                <a:uLnTx/>
                <a:uFillTx/>
                <a:latin typeface="Calibri"/>
                <a:ea typeface="+mj-ea"/>
                <a:cs typeface="+mj-cs"/>
              </a:rPr>
              <a:t>Triángulo de la sostenibilidad para el contención de la epidemia de VIH</a:t>
            </a:r>
          </a:p>
        </p:txBody>
      </p:sp>
      <p:sp>
        <p:nvSpPr>
          <p:cNvPr id="34" name="Elipse 33">
            <a:extLst>
              <a:ext uri="{FF2B5EF4-FFF2-40B4-BE49-F238E27FC236}">
                <a16:creationId xmlns:a16="http://schemas.microsoft.com/office/drawing/2014/main" id="{902738C5-DF33-4F3D-9D9E-97732CD9DDE3}"/>
              </a:ext>
            </a:extLst>
          </p:cNvPr>
          <p:cNvSpPr/>
          <p:nvPr/>
        </p:nvSpPr>
        <p:spPr>
          <a:xfrm>
            <a:off x="-5527985" y="849961"/>
            <a:ext cx="2726703"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2" name="Elipse 31">
            <a:extLst>
              <a:ext uri="{FF2B5EF4-FFF2-40B4-BE49-F238E27FC236}">
                <a16:creationId xmlns:a16="http://schemas.microsoft.com/office/drawing/2014/main" id="{D5076A4E-53CF-4309-BA32-144C90680408}"/>
              </a:ext>
            </a:extLst>
          </p:cNvPr>
          <p:cNvSpPr/>
          <p:nvPr/>
        </p:nvSpPr>
        <p:spPr>
          <a:xfrm>
            <a:off x="-3740373" y="1570038"/>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0" name="Elipse 29">
            <a:extLst>
              <a:ext uri="{FF2B5EF4-FFF2-40B4-BE49-F238E27FC236}">
                <a16:creationId xmlns:a16="http://schemas.microsoft.com/office/drawing/2014/main" id="{A96F3F08-D6B0-4FF1-8593-E66845959490}"/>
              </a:ext>
            </a:extLst>
          </p:cNvPr>
          <p:cNvSpPr/>
          <p:nvPr/>
        </p:nvSpPr>
        <p:spPr>
          <a:xfrm>
            <a:off x="-3105145" y="2864317"/>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8" name="Elipse 27">
            <a:extLst>
              <a:ext uri="{FF2B5EF4-FFF2-40B4-BE49-F238E27FC236}">
                <a16:creationId xmlns:a16="http://schemas.microsoft.com/office/drawing/2014/main" id="{428F2106-C9D5-488C-A659-A0149ED4F4EA}"/>
              </a:ext>
            </a:extLst>
          </p:cNvPr>
          <p:cNvSpPr/>
          <p:nvPr/>
        </p:nvSpPr>
        <p:spPr>
          <a:xfrm>
            <a:off x="-3740357" y="4397855"/>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6" name="Elipse 25">
            <a:extLst>
              <a:ext uri="{FF2B5EF4-FFF2-40B4-BE49-F238E27FC236}">
                <a16:creationId xmlns:a16="http://schemas.microsoft.com/office/drawing/2014/main" id="{77F515D8-FB15-4190-BA76-30D1863EF805}"/>
              </a:ext>
            </a:extLst>
          </p:cNvPr>
          <p:cNvSpPr/>
          <p:nvPr/>
        </p:nvSpPr>
        <p:spPr>
          <a:xfrm>
            <a:off x="-5455980" y="5033067"/>
            <a:ext cx="2582693"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Elipse 12">
            <a:extLst>
              <a:ext uri="{FF2B5EF4-FFF2-40B4-BE49-F238E27FC236}">
                <a16:creationId xmlns:a16="http://schemas.microsoft.com/office/drawing/2014/main" id="{23EE9DFE-6529-4748-BA24-3A37644F3271}"/>
              </a:ext>
            </a:extLst>
          </p:cNvPr>
          <p:cNvSpPr txBox="1"/>
          <p:nvPr/>
        </p:nvSpPr>
        <p:spPr>
          <a:xfrm>
            <a:off x="-2762617" y="3663563"/>
            <a:ext cx="1826239" cy="9841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endParaRPr lang="es-GT" sz="1600" kern="1200" dirty="0">
              <a:solidFill>
                <a:schemeClr val="tx1"/>
              </a:solidFill>
            </a:endParaRPr>
          </a:p>
        </p:txBody>
      </p:sp>
      <p:sp>
        <p:nvSpPr>
          <p:cNvPr id="24" name="Elipse 23">
            <a:extLst>
              <a:ext uri="{FF2B5EF4-FFF2-40B4-BE49-F238E27FC236}">
                <a16:creationId xmlns:a16="http://schemas.microsoft.com/office/drawing/2014/main" id="{EC5A9C01-D34D-447D-91C3-6BFC4D114E99}"/>
              </a:ext>
            </a:extLst>
          </p:cNvPr>
          <p:cNvSpPr/>
          <p:nvPr/>
        </p:nvSpPr>
        <p:spPr>
          <a:xfrm>
            <a:off x="-6807433" y="4397855"/>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2" name="Elipse 21">
            <a:extLst>
              <a:ext uri="{FF2B5EF4-FFF2-40B4-BE49-F238E27FC236}">
                <a16:creationId xmlns:a16="http://schemas.microsoft.com/office/drawing/2014/main" id="{4109CDA6-621D-435F-A9A2-ABE4B6DAB4F9}"/>
              </a:ext>
            </a:extLst>
          </p:cNvPr>
          <p:cNvSpPr/>
          <p:nvPr/>
        </p:nvSpPr>
        <p:spPr>
          <a:xfrm>
            <a:off x="-7442645" y="2864317"/>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0" name="Elipse 19">
            <a:extLst>
              <a:ext uri="{FF2B5EF4-FFF2-40B4-BE49-F238E27FC236}">
                <a16:creationId xmlns:a16="http://schemas.microsoft.com/office/drawing/2014/main" id="{4DBB19EC-85DE-4AAC-ADED-39AD518F2FFD}"/>
              </a:ext>
            </a:extLst>
          </p:cNvPr>
          <p:cNvSpPr/>
          <p:nvPr/>
        </p:nvSpPr>
        <p:spPr>
          <a:xfrm>
            <a:off x="-6807417" y="1570038"/>
            <a:ext cx="2218520" cy="1391818"/>
          </a:xfrm>
          <a:prstGeom prst="ellipse">
            <a:avLst/>
          </a:prstGeom>
          <a:no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8" name="Elipse 6">
            <a:extLst>
              <a:ext uri="{FF2B5EF4-FFF2-40B4-BE49-F238E27FC236}">
                <a16:creationId xmlns:a16="http://schemas.microsoft.com/office/drawing/2014/main" id="{28EA3310-808E-4BCE-B978-E01ED0C2AB2A}"/>
              </a:ext>
            </a:extLst>
          </p:cNvPr>
          <p:cNvSpPr txBox="1"/>
          <p:nvPr/>
        </p:nvSpPr>
        <p:spPr>
          <a:xfrm>
            <a:off x="3352800" y="3542800"/>
            <a:ext cx="4648200" cy="310192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160" tIns="10160" rIns="10160" bIns="10160" numCol="1" spcCol="1270" anchor="ctr" anchorCtr="0">
            <a:noAutofit/>
          </a:bodyPr>
          <a:lstStyle/>
          <a:p>
            <a:pPr marL="0" lvl="0" indent="0" algn="ctr" defTabSz="711200">
              <a:lnSpc>
                <a:spcPct val="150000"/>
              </a:lnSpc>
              <a:spcBef>
                <a:spcPct val="0"/>
              </a:spcBef>
              <a:buNone/>
            </a:pPr>
            <a:r>
              <a:rPr lang="es-GT" sz="2400" b="1" kern="1200" dirty="0">
                <a:solidFill>
                  <a:srgbClr val="002060"/>
                </a:solidFill>
              </a:rPr>
              <a:t>Optimización de los recursos</a:t>
            </a:r>
          </a:p>
          <a:p>
            <a:pPr marL="0" lvl="0" indent="0" algn="ctr" defTabSz="711200">
              <a:lnSpc>
                <a:spcPct val="150000"/>
              </a:lnSpc>
              <a:spcBef>
                <a:spcPct val="0"/>
              </a:spcBef>
              <a:buNone/>
            </a:pPr>
            <a:r>
              <a:rPr lang="es-GT" sz="2400" b="1" dirty="0">
                <a:solidFill>
                  <a:srgbClr val="002060"/>
                </a:solidFill>
              </a:rPr>
              <a:t>Movilización de otras fuentes</a:t>
            </a:r>
          </a:p>
          <a:p>
            <a:pPr marL="0" lvl="0" indent="0" algn="ctr" defTabSz="711200">
              <a:lnSpc>
                <a:spcPct val="150000"/>
              </a:lnSpc>
              <a:spcBef>
                <a:spcPct val="0"/>
              </a:spcBef>
              <a:buNone/>
            </a:pPr>
            <a:r>
              <a:rPr lang="es-GT" sz="2400" b="1" kern="1200" dirty="0">
                <a:solidFill>
                  <a:srgbClr val="002060"/>
                </a:solidFill>
              </a:rPr>
              <a:t>Aseguramiento </a:t>
            </a:r>
          </a:p>
          <a:p>
            <a:pPr marL="0" lvl="0" indent="0" algn="ctr" defTabSz="711200">
              <a:lnSpc>
                <a:spcPct val="150000"/>
              </a:lnSpc>
              <a:spcBef>
                <a:spcPct val="0"/>
              </a:spcBef>
              <a:buNone/>
            </a:pPr>
            <a:r>
              <a:rPr lang="es-GT" sz="2400" b="1" dirty="0">
                <a:solidFill>
                  <a:srgbClr val="002060"/>
                </a:solidFill>
              </a:rPr>
              <a:t>Coordinación </a:t>
            </a:r>
          </a:p>
          <a:p>
            <a:pPr marL="0" lvl="0" indent="0" algn="ctr" defTabSz="711200">
              <a:lnSpc>
                <a:spcPct val="150000"/>
              </a:lnSpc>
              <a:spcBef>
                <a:spcPct val="0"/>
              </a:spcBef>
              <a:buNone/>
            </a:pPr>
            <a:r>
              <a:rPr lang="es-GT" sz="2400" b="1" dirty="0">
                <a:solidFill>
                  <a:srgbClr val="002060"/>
                </a:solidFill>
              </a:rPr>
              <a:t>Reducción de costos</a:t>
            </a:r>
          </a:p>
          <a:p>
            <a:pPr marL="0" lvl="0" indent="0" algn="ctr" defTabSz="711200">
              <a:lnSpc>
                <a:spcPct val="150000"/>
              </a:lnSpc>
              <a:spcBef>
                <a:spcPct val="0"/>
              </a:spcBef>
              <a:buNone/>
            </a:pPr>
            <a:r>
              <a:rPr lang="es-GT" sz="2400" b="1" kern="1200" dirty="0">
                <a:solidFill>
                  <a:srgbClr val="002060"/>
                </a:solidFill>
              </a:rPr>
              <a:t>Rendición de cuentas</a:t>
            </a:r>
          </a:p>
        </p:txBody>
      </p:sp>
      <p:pic>
        <p:nvPicPr>
          <p:cNvPr id="15" name="Picture 2" descr="Profit. — Stock Photo">
            <a:extLst>
              <a:ext uri="{FF2B5EF4-FFF2-40B4-BE49-F238E27FC236}">
                <a16:creationId xmlns:a16="http://schemas.microsoft.com/office/drawing/2014/main" id="{F1519112-4D76-4372-B6E2-A8347731F5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66" y="2438400"/>
            <a:ext cx="3169043" cy="3169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732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9-Template_4.29.2016">
  <a:themeElements>
    <a:clrScheme name="Custom 2">
      <a:dk1>
        <a:sysClr val="windowText" lastClr="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Solstice">
      <a:majorFont>
        <a:latin typeface="Gill Sans MT"/>
        <a:ea typeface=""/>
        <a:cs typeface=""/>
        <a:font script="Grek" typeface="Corbel"/>
        <a:font script="Cyrl" typeface="Corbel"/>
        <a:font script="Jpan" typeface="ＭＳ ゴシック"/>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ＭＳ ゴシック"/>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01 Diciembre - VIH 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1 Diciembre - VIH ES" id="{52A58553-A014-8441-B6F4-2AD85F7E01DA}" vid="{F2982DBD-4C77-E04D-8EB5-693CB2E8F270}"/>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829</TotalTime>
  <Words>2553</Words>
  <Application>Microsoft Office PowerPoint</Application>
  <PresentationFormat>On-screen Show (4:3)</PresentationFormat>
  <Paragraphs>492</Paragraphs>
  <Slides>25</Slides>
  <Notes>25</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25</vt:i4>
      </vt:variant>
    </vt:vector>
  </HeadingPairs>
  <TitlesOfParts>
    <vt:vector size="37" baseType="lpstr">
      <vt:lpstr>Arial</vt:lpstr>
      <vt:lpstr>Calibri</vt:lpstr>
      <vt:lpstr>Century Gothic</vt:lpstr>
      <vt:lpstr>Courier New</vt:lpstr>
      <vt:lpstr>Gill Sans MT</vt:lpstr>
      <vt:lpstr>Times</vt:lpstr>
      <vt:lpstr>Wingdings</vt:lpstr>
      <vt:lpstr>Office Theme</vt:lpstr>
      <vt:lpstr>16.9-Template_4.29.2016</vt:lpstr>
      <vt:lpstr>2_Office Theme</vt:lpstr>
      <vt:lpstr>01 Diciembre - VIH ES</vt:lpstr>
      <vt:lpstr>Tema de Office</vt:lpstr>
      <vt:lpstr>El Control sostenible de la epidemia del VIH ¿Dónde estamos? </vt:lpstr>
      <vt:lpstr>Objetivos</vt:lpstr>
      <vt:lpstr>Control de la epidemia</vt:lpstr>
      <vt:lpstr>Para USAID, sostenibilidad es: La capacidad del país, para planificar, financiar y aplicar soluciones para alcanzar su propio desarrollo.</vt:lpstr>
      <vt:lpstr>PowerPoint Presentation</vt:lpstr>
      <vt:lpstr>El Salvador: Cascada de Atención y Metas</vt:lpstr>
      <vt:lpstr>El Salvador: Cascada de Atención y Metas</vt:lpstr>
      <vt:lpstr>PowerPoint Presentation</vt:lpstr>
      <vt:lpstr>PowerPoint Presentation</vt:lpstr>
      <vt:lpstr>PowerPoint Presentation</vt:lpstr>
      <vt:lpstr>PowerPoint Presentation</vt:lpstr>
      <vt:lpstr>PowerPoint Presentation</vt:lpstr>
      <vt:lpstr>Mapeo de los elementos de sostenibilidad por país, SID 2017</vt:lpstr>
      <vt:lpstr>Mapeo de los elementos de sostenibilidad por país, SID 2019</vt:lpstr>
      <vt:lpstr>PowerPoint Presentation</vt:lpstr>
      <vt:lpstr>Perfil de inversiones por país y fuente de financiamiento,  Centro América</vt:lpstr>
      <vt:lpstr>Necesitamos hacer algo diferente</vt:lpstr>
      <vt:lpstr>PowerPoint Presentation</vt:lpstr>
      <vt:lpstr>¿Qué se espera ver en los casos en que la apropiación se ha arraigado?   </vt:lpstr>
      <vt:lpstr>Elementos de la apropiación</vt:lpstr>
      <vt:lpstr>PowerPoint Presentation</vt:lpstr>
      <vt:lpstr>Principales brechas y prioridades para alcanzar la sostenibilidad en la agenda regional 2018</vt:lpstr>
      <vt:lpstr>Principales brechas y prioridades para la agenda regional 2018</vt:lpstr>
      <vt:lpstr>Reflexiones Finales</vt:lpstr>
      <vt:lpstr>PowerPoint Presentation</vt:lpstr>
    </vt:vector>
  </TitlesOfParts>
  <Company>USAID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Castillo, Lucrecia (GUATEMALA/HE)</dc:creator>
  <cp:lastModifiedBy>Castillo, Lucrecia (GUATEMALA/HE)</cp:lastModifiedBy>
  <cp:revision>47</cp:revision>
  <cp:lastPrinted>2019-11-25T21:16:20Z</cp:lastPrinted>
  <dcterms:created xsi:type="dcterms:W3CDTF">2019-11-05T15:55:47Z</dcterms:created>
  <dcterms:modified xsi:type="dcterms:W3CDTF">2019-11-29T22:58:17Z</dcterms:modified>
</cp:coreProperties>
</file>