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9" r:id="rId2"/>
    <p:sldId id="261" r:id="rId3"/>
    <p:sldId id="264" r:id="rId4"/>
    <p:sldId id="267" r:id="rId5"/>
    <p:sldId id="352" r:id="rId6"/>
    <p:sldId id="262" r:id="rId7"/>
    <p:sldId id="268" r:id="rId8"/>
    <p:sldId id="266" r:id="rId9"/>
    <p:sldId id="263" r:id="rId10"/>
    <p:sldId id="265" r:id="rId11"/>
    <p:sldId id="353" r:id="rId12"/>
    <p:sldId id="260" r:id="rId13"/>
  </p:sldIdLst>
  <p:sldSz cx="12192000" cy="685800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9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95"/>
    <p:restoredTop sz="95853"/>
  </p:normalViewPr>
  <p:slideViewPr>
    <p:cSldViewPr snapToGrid="0" snapToObjects="1">
      <p:cViewPr varScale="1">
        <p:scale>
          <a:sx n="65" d="100"/>
          <a:sy n="65" d="100"/>
        </p:scale>
        <p:origin x="83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3629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45BC35-6E18-1547-A128-3F62E7D487D5}"/>
              </a:ext>
            </a:extLst>
          </p:cNvPr>
          <p:cNvSpPr>
            <a:spLocks noGrp="1"/>
          </p:cNvSpPr>
          <p:nvPr>
            <p:ph type="title" hasCustomPrompt="1"/>
          </p:nvPr>
        </p:nvSpPr>
        <p:spPr>
          <a:xfrm>
            <a:off x="5771212" y="365126"/>
            <a:ext cx="3942413" cy="819098"/>
          </a:xfrm>
        </p:spPr>
        <p:txBody>
          <a:bodyPr>
            <a:normAutofit/>
          </a:bodyPr>
          <a:lstStyle>
            <a:lvl1pPr>
              <a:defRPr sz="2600" b="1">
                <a:solidFill>
                  <a:schemeClr val="bg1"/>
                </a:solidFill>
              </a:defRPr>
            </a:lvl1pPr>
          </a:lstStyle>
          <a:p>
            <a:r>
              <a:rPr lang="es-ES" dirty="0"/>
              <a:t>Haga clic para agregar título</a:t>
            </a:r>
            <a:endParaRPr lang="es-ES_tradnl" dirty="0"/>
          </a:p>
        </p:txBody>
      </p:sp>
      <p:sp>
        <p:nvSpPr>
          <p:cNvPr id="4" name="Marcador de contenido 3">
            <a:extLst>
              <a:ext uri="{FF2B5EF4-FFF2-40B4-BE49-F238E27FC236}">
                <a16:creationId xmlns:a16="http://schemas.microsoft.com/office/drawing/2014/main" id="{4BF219A2-0D41-2749-A530-642CB4524F2F}"/>
              </a:ext>
            </a:extLst>
          </p:cNvPr>
          <p:cNvSpPr>
            <a:spLocks noGrp="1"/>
          </p:cNvSpPr>
          <p:nvPr>
            <p:ph sz="half" idx="2"/>
          </p:nvPr>
        </p:nvSpPr>
        <p:spPr>
          <a:xfrm>
            <a:off x="6082259" y="1514007"/>
            <a:ext cx="5181600" cy="5021705"/>
          </a:xfrm>
        </p:spPr>
        <p:txBody>
          <a:bodyPr>
            <a:normAutofit/>
          </a:bodyPr>
          <a:lstStyle>
            <a:lvl1pPr>
              <a:defRPr sz="1800">
                <a:solidFill>
                  <a:schemeClr val="bg1"/>
                </a:solidFill>
              </a:defRPr>
            </a:lvl1pPr>
          </a:lstStyle>
          <a:p>
            <a:pPr lvl="0"/>
            <a:r>
              <a:rPr lang="es-ES"/>
              <a:t>Haga clic para modificar el estilo de texto del patrón</a:t>
            </a:r>
          </a:p>
        </p:txBody>
      </p:sp>
    </p:spTree>
    <p:extLst>
      <p:ext uri="{BB962C8B-B14F-4D97-AF65-F5344CB8AC3E}">
        <p14:creationId xmlns:p14="http://schemas.microsoft.com/office/powerpoint/2010/main" val="9232183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E98C1B-FF97-EA45-AC88-C65278B1FCDD}"/>
              </a:ext>
            </a:extLst>
          </p:cNvPr>
          <p:cNvSpPr>
            <a:spLocks noGrp="1"/>
          </p:cNvSpPr>
          <p:nvPr>
            <p:ph type="title" hasCustomPrompt="1"/>
          </p:nvPr>
        </p:nvSpPr>
        <p:spPr>
          <a:xfrm>
            <a:off x="839788" y="457200"/>
            <a:ext cx="3932237" cy="1600200"/>
          </a:xfrm>
        </p:spPr>
        <p:txBody>
          <a:bodyPr anchor="ctr">
            <a:normAutofit/>
          </a:bodyPr>
          <a:lstStyle>
            <a:lvl1pPr>
              <a:defRPr sz="2600" b="1"/>
            </a:lvl1pPr>
          </a:lstStyle>
          <a:p>
            <a:r>
              <a:rPr lang="es-ES" dirty="0"/>
              <a:t>Haga clic para agregar título</a:t>
            </a:r>
            <a:endParaRPr lang="es-ES_tradnl" dirty="0"/>
          </a:p>
        </p:txBody>
      </p:sp>
      <p:sp>
        <p:nvSpPr>
          <p:cNvPr id="3" name="Marcador de posición de imagen 2">
            <a:extLst>
              <a:ext uri="{FF2B5EF4-FFF2-40B4-BE49-F238E27FC236}">
                <a16:creationId xmlns:a16="http://schemas.microsoft.com/office/drawing/2014/main" id="{AFBC225E-E627-6D45-B848-586C83979A86}"/>
              </a:ext>
            </a:extLst>
          </p:cNvPr>
          <p:cNvSpPr>
            <a:spLocks noGrp="1"/>
          </p:cNvSpPr>
          <p:nvPr>
            <p:ph type="pic" idx="1" hasCustomPrompt="1"/>
          </p:nvPr>
        </p:nvSpPr>
        <p:spPr>
          <a:xfrm>
            <a:off x="5183188" y="987425"/>
            <a:ext cx="6172200" cy="40777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Agregue </a:t>
            </a:r>
            <a:r>
              <a:rPr lang="es-ES_tradnl"/>
              <a:t>una i</a:t>
            </a:r>
            <a:endParaRPr lang="es-ES_tradnl" dirty="0"/>
          </a:p>
        </p:txBody>
      </p:sp>
      <p:sp>
        <p:nvSpPr>
          <p:cNvPr id="4" name="Marcador de texto 3">
            <a:extLst>
              <a:ext uri="{FF2B5EF4-FFF2-40B4-BE49-F238E27FC236}">
                <a16:creationId xmlns:a16="http://schemas.microsoft.com/office/drawing/2014/main" id="{7B413F37-302E-B94B-A5D6-E3FFE6747545}"/>
              </a:ext>
            </a:extLst>
          </p:cNvPr>
          <p:cNvSpPr>
            <a:spLocks noGrp="1"/>
          </p:cNvSpPr>
          <p:nvPr>
            <p:ph type="body" sz="half" idx="2"/>
          </p:nvPr>
        </p:nvSpPr>
        <p:spPr>
          <a:xfrm>
            <a:off x="839788" y="2057400"/>
            <a:ext cx="3932237" cy="31891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id="{B6C6AF5B-E8D3-8740-8BC5-0A2A04543C34}"/>
              </a:ext>
            </a:extLst>
          </p:cNvPr>
          <p:cNvPicPr>
            <a:picLocks noChangeAspect="1"/>
          </p:cNvPicPr>
          <p:nvPr userDrawn="1"/>
        </p:nvPicPr>
        <p:blipFill>
          <a:blip r:embed="rId3"/>
          <a:stretch>
            <a:fillRect/>
          </a:stretch>
        </p:blipFill>
        <p:spPr>
          <a:xfrm>
            <a:off x="9405570" y="4158283"/>
            <a:ext cx="1867711" cy="1813809"/>
          </a:xfrm>
          <a:prstGeom prst="rect">
            <a:avLst/>
          </a:prstGeom>
        </p:spPr>
      </p:pic>
    </p:spTree>
    <p:extLst>
      <p:ext uri="{BB962C8B-B14F-4D97-AF65-F5344CB8AC3E}">
        <p14:creationId xmlns:p14="http://schemas.microsoft.com/office/powerpoint/2010/main" val="4243889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78177E28-9674-284C-B307-D80B20EDD67F}"/>
              </a:ext>
            </a:extLst>
          </p:cNvPr>
          <p:cNvSpPr>
            <a:spLocks noGrp="1"/>
          </p:cNvSpPr>
          <p:nvPr>
            <p:ph type="pic" idx="1" hasCustomPrompt="1"/>
          </p:nvPr>
        </p:nvSpPr>
        <p:spPr>
          <a:xfrm>
            <a:off x="851030" y="4736892"/>
            <a:ext cx="3016432" cy="1722381"/>
          </a:xfrm>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Logo</a:t>
            </a:r>
          </a:p>
        </p:txBody>
      </p:sp>
      <p:sp>
        <p:nvSpPr>
          <p:cNvPr id="4" name="Marcador de posición de imagen 2">
            <a:extLst>
              <a:ext uri="{FF2B5EF4-FFF2-40B4-BE49-F238E27FC236}">
                <a16:creationId xmlns:a16="http://schemas.microsoft.com/office/drawing/2014/main" id="{71192B85-6664-5941-806E-D0BD61D78352}"/>
              </a:ext>
            </a:extLst>
          </p:cNvPr>
          <p:cNvSpPr>
            <a:spLocks noGrp="1"/>
          </p:cNvSpPr>
          <p:nvPr>
            <p:ph type="pic" idx="10" hasCustomPrompt="1"/>
          </p:nvPr>
        </p:nvSpPr>
        <p:spPr>
          <a:xfrm>
            <a:off x="4607315" y="4736891"/>
            <a:ext cx="3016432" cy="1722381"/>
          </a:xfrm>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Logo</a:t>
            </a:r>
          </a:p>
        </p:txBody>
      </p:sp>
      <p:sp>
        <p:nvSpPr>
          <p:cNvPr id="6" name="Marcador de posición de imagen 2">
            <a:extLst>
              <a:ext uri="{FF2B5EF4-FFF2-40B4-BE49-F238E27FC236}">
                <a16:creationId xmlns:a16="http://schemas.microsoft.com/office/drawing/2014/main" id="{3687A566-8293-7F41-BC72-263C14BE6FEC}"/>
              </a:ext>
            </a:extLst>
          </p:cNvPr>
          <p:cNvSpPr>
            <a:spLocks noGrp="1"/>
          </p:cNvSpPr>
          <p:nvPr>
            <p:ph type="pic" idx="11" hasCustomPrompt="1"/>
          </p:nvPr>
        </p:nvSpPr>
        <p:spPr>
          <a:xfrm>
            <a:off x="8363601" y="4736891"/>
            <a:ext cx="3016432" cy="1722381"/>
          </a:xfrm>
        </p:spPr>
        <p:txBody>
          <a:bodyPr anchor="ct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dirty="0"/>
              <a:t>Logo</a:t>
            </a:r>
          </a:p>
        </p:txBody>
      </p:sp>
    </p:spTree>
    <p:extLst>
      <p:ext uri="{BB962C8B-B14F-4D97-AF65-F5344CB8AC3E}">
        <p14:creationId xmlns:p14="http://schemas.microsoft.com/office/powerpoint/2010/main" val="372204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FFEFE43-8F4D-4A4D-BD9C-A73D97E0E700}"/>
              </a:ext>
            </a:extLst>
          </p:cNvPr>
          <p:cNvSpPr>
            <a:spLocks noGrp="1"/>
          </p:cNvSpPr>
          <p:nvPr>
            <p:ph type="title" hasCustomPrompt="1"/>
          </p:nvPr>
        </p:nvSpPr>
        <p:spPr>
          <a:xfrm>
            <a:off x="3792511" y="2480873"/>
            <a:ext cx="4377129" cy="1600200"/>
          </a:xfrm>
        </p:spPr>
        <p:txBody>
          <a:bodyPr anchor="ctr">
            <a:normAutofit/>
          </a:bodyPr>
          <a:lstStyle>
            <a:lvl1pPr algn="ctr">
              <a:defRPr sz="3200" b="1">
                <a:solidFill>
                  <a:schemeClr val="bg1"/>
                </a:solidFill>
              </a:defRPr>
            </a:lvl1pPr>
          </a:lstStyle>
          <a:p>
            <a:r>
              <a:rPr lang="es-ES" dirty="0"/>
              <a:t>Haga clic para modificar el texto</a:t>
            </a:r>
            <a:endParaRPr lang="es-ES_tradnl" dirty="0"/>
          </a:p>
        </p:txBody>
      </p:sp>
    </p:spTree>
    <p:extLst>
      <p:ext uri="{BB962C8B-B14F-4D97-AF65-F5344CB8AC3E}">
        <p14:creationId xmlns:p14="http://schemas.microsoft.com/office/powerpoint/2010/main" val="20140372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AC9438-6A94-5141-85A5-2E5D3192D6E8}"/>
              </a:ext>
            </a:extLst>
          </p:cNvPr>
          <p:cNvSpPr>
            <a:spLocks noGrp="1"/>
          </p:cNvSpPr>
          <p:nvPr>
            <p:ph type="title" hasCustomPrompt="1"/>
          </p:nvPr>
        </p:nvSpPr>
        <p:spPr>
          <a:xfrm>
            <a:off x="831850" y="1709738"/>
            <a:ext cx="10515600" cy="2852737"/>
          </a:xfrm>
        </p:spPr>
        <p:txBody>
          <a:bodyPr anchor="ctr">
            <a:normAutofit/>
          </a:bodyPr>
          <a:lstStyle>
            <a:lvl1pPr algn="ctr">
              <a:defRPr sz="5400" b="1">
                <a:solidFill>
                  <a:schemeClr val="bg1"/>
                </a:solidFill>
              </a:defRPr>
            </a:lvl1pPr>
          </a:lstStyle>
          <a:p>
            <a:r>
              <a:rPr lang="es-ES" dirty="0"/>
              <a:t>Haga clic para modificar el texto</a:t>
            </a:r>
            <a:endParaRPr lang="es-ES_tradnl" dirty="0"/>
          </a:p>
        </p:txBody>
      </p:sp>
    </p:spTree>
    <p:extLst>
      <p:ext uri="{BB962C8B-B14F-4D97-AF65-F5344CB8AC3E}">
        <p14:creationId xmlns:p14="http://schemas.microsoft.com/office/powerpoint/2010/main" val="36006966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AC9438-6A94-5141-85A5-2E5D3192D6E8}"/>
              </a:ext>
            </a:extLst>
          </p:cNvPr>
          <p:cNvSpPr>
            <a:spLocks noGrp="1"/>
          </p:cNvSpPr>
          <p:nvPr>
            <p:ph type="title" hasCustomPrompt="1"/>
          </p:nvPr>
        </p:nvSpPr>
        <p:spPr>
          <a:xfrm>
            <a:off x="831850" y="1709738"/>
            <a:ext cx="10515600" cy="2852737"/>
          </a:xfrm>
        </p:spPr>
        <p:txBody>
          <a:bodyPr anchor="ctr">
            <a:normAutofit/>
          </a:bodyPr>
          <a:lstStyle>
            <a:lvl1pPr algn="ctr">
              <a:defRPr sz="5400" b="1">
                <a:solidFill>
                  <a:schemeClr val="bg1"/>
                </a:solidFill>
              </a:defRPr>
            </a:lvl1pPr>
          </a:lstStyle>
          <a:p>
            <a:r>
              <a:rPr lang="es-ES" dirty="0"/>
              <a:t>Haga clic para modificar el texto</a:t>
            </a:r>
            <a:endParaRPr lang="es-ES_tradnl" dirty="0"/>
          </a:p>
        </p:txBody>
      </p:sp>
    </p:spTree>
    <p:extLst>
      <p:ext uri="{BB962C8B-B14F-4D97-AF65-F5344CB8AC3E}">
        <p14:creationId xmlns:p14="http://schemas.microsoft.com/office/powerpoint/2010/main" val="10621907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143EAA-006A-3544-99FC-6403B5E89202}"/>
              </a:ext>
            </a:extLst>
          </p:cNvPr>
          <p:cNvSpPr>
            <a:spLocks noGrp="1"/>
          </p:cNvSpPr>
          <p:nvPr>
            <p:ph type="title" hasCustomPrompt="1"/>
          </p:nvPr>
        </p:nvSpPr>
        <p:spPr/>
        <p:txBody>
          <a:bodyPr>
            <a:normAutofit/>
          </a:bodyPr>
          <a:lstStyle>
            <a:lvl1pPr>
              <a:defRPr sz="3400"/>
            </a:lvl1pPr>
          </a:lstStyle>
          <a:p>
            <a:r>
              <a:rPr lang="es-ES" dirty="0"/>
              <a:t>Haga clic para agregar título</a:t>
            </a:r>
            <a:endParaRPr lang="es-ES_tradnl" dirty="0"/>
          </a:p>
        </p:txBody>
      </p:sp>
      <p:sp>
        <p:nvSpPr>
          <p:cNvPr id="3" name="Marcador de contenido 2">
            <a:extLst>
              <a:ext uri="{FF2B5EF4-FFF2-40B4-BE49-F238E27FC236}">
                <a16:creationId xmlns:a16="http://schemas.microsoft.com/office/drawing/2014/main" id="{07ABC06B-4F93-BE47-BF2C-7E5F66F6E1CB}"/>
              </a:ext>
            </a:extLst>
          </p:cNvPr>
          <p:cNvSpPr>
            <a:spLocks noGrp="1"/>
          </p:cNvSpPr>
          <p:nvPr>
            <p:ph idx="1"/>
          </p:nvPr>
        </p:nvSpPr>
        <p:spPr/>
        <p:txBody>
          <a:bodyPr/>
          <a:lstStyle/>
          <a:p>
            <a:pPr lvl="0"/>
            <a:r>
              <a:rPr lang="es-ES"/>
              <a:t>Haga clic para modificar el estilo de texto del patrón</a:t>
            </a:r>
          </a:p>
        </p:txBody>
      </p:sp>
    </p:spTree>
    <p:extLst>
      <p:ext uri="{BB962C8B-B14F-4D97-AF65-F5344CB8AC3E}">
        <p14:creationId xmlns:p14="http://schemas.microsoft.com/office/powerpoint/2010/main" val="1941768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143EAA-006A-3544-99FC-6403B5E89202}"/>
              </a:ext>
            </a:extLst>
          </p:cNvPr>
          <p:cNvSpPr>
            <a:spLocks noGrp="1"/>
          </p:cNvSpPr>
          <p:nvPr>
            <p:ph type="title" hasCustomPrompt="1"/>
          </p:nvPr>
        </p:nvSpPr>
        <p:spPr>
          <a:xfrm>
            <a:off x="838199" y="365125"/>
            <a:ext cx="10014679" cy="1325563"/>
          </a:xfrm>
        </p:spPr>
        <p:txBody>
          <a:bodyPr/>
          <a:lstStyle/>
          <a:p>
            <a:r>
              <a:rPr lang="es-ES" dirty="0"/>
              <a:t>Haga clic para agregar título</a:t>
            </a:r>
            <a:endParaRPr lang="es-ES_tradnl" dirty="0"/>
          </a:p>
        </p:txBody>
      </p:sp>
      <p:sp>
        <p:nvSpPr>
          <p:cNvPr id="3" name="Marcador de contenido 2">
            <a:extLst>
              <a:ext uri="{FF2B5EF4-FFF2-40B4-BE49-F238E27FC236}">
                <a16:creationId xmlns:a16="http://schemas.microsoft.com/office/drawing/2014/main" id="{07ABC06B-4F93-BE47-BF2C-7E5F66F6E1CB}"/>
              </a:ext>
            </a:extLst>
          </p:cNvPr>
          <p:cNvSpPr>
            <a:spLocks noGrp="1"/>
          </p:cNvSpPr>
          <p:nvPr>
            <p:ph idx="1"/>
          </p:nvPr>
        </p:nvSpPr>
        <p:spPr>
          <a:xfrm>
            <a:off x="838200" y="1825625"/>
            <a:ext cx="10014678" cy="3615805"/>
          </a:xfrm>
        </p:spPr>
        <p:txBody>
          <a:bodyPr/>
          <a:lstStyle/>
          <a:p>
            <a:pPr lvl="0"/>
            <a:r>
              <a:rPr lang="es-ES"/>
              <a:t>Haga clic para modificar el estilo de texto del patrón</a:t>
            </a:r>
          </a:p>
        </p:txBody>
      </p:sp>
    </p:spTree>
    <p:extLst>
      <p:ext uri="{BB962C8B-B14F-4D97-AF65-F5344CB8AC3E}">
        <p14:creationId xmlns:p14="http://schemas.microsoft.com/office/powerpoint/2010/main" val="2474528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E8838512-EBB7-9349-8010-4827814A5C22}"/>
              </a:ext>
            </a:extLst>
          </p:cNvPr>
          <p:cNvSpPr>
            <a:spLocks noGrp="1"/>
          </p:cNvSpPr>
          <p:nvPr>
            <p:ph type="title" hasCustomPrompt="1"/>
          </p:nvPr>
        </p:nvSpPr>
        <p:spPr>
          <a:xfrm>
            <a:off x="4706910" y="3979889"/>
            <a:ext cx="6490741" cy="1600200"/>
          </a:xfrm>
        </p:spPr>
        <p:txBody>
          <a:bodyPr anchor="ctr">
            <a:normAutofit/>
          </a:bodyPr>
          <a:lstStyle>
            <a:lvl1pPr algn="ctr">
              <a:defRPr sz="3600" b="1"/>
            </a:lvl1pPr>
          </a:lstStyle>
          <a:p>
            <a:r>
              <a:rPr lang="es-ES" dirty="0"/>
              <a:t>Haga clic para agregar frase relevante</a:t>
            </a:r>
            <a:endParaRPr lang="es-ES_tradnl" dirty="0"/>
          </a:p>
        </p:txBody>
      </p:sp>
    </p:spTree>
    <p:extLst>
      <p:ext uri="{BB962C8B-B14F-4D97-AF65-F5344CB8AC3E}">
        <p14:creationId xmlns:p14="http://schemas.microsoft.com/office/powerpoint/2010/main" val="1084133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45BC35-6E18-1547-A128-3F62E7D487D5}"/>
              </a:ext>
            </a:extLst>
          </p:cNvPr>
          <p:cNvSpPr>
            <a:spLocks noGrp="1"/>
          </p:cNvSpPr>
          <p:nvPr>
            <p:ph type="title" hasCustomPrompt="1"/>
          </p:nvPr>
        </p:nvSpPr>
        <p:spPr>
          <a:xfrm>
            <a:off x="838200" y="365126"/>
            <a:ext cx="8875426" cy="819098"/>
          </a:xfrm>
        </p:spPr>
        <p:txBody>
          <a:bodyPr>
            <a:normAutofit/>
          </a:bodyPr>
          <a:lstStyle>
            <a:lvl1pPr>
              <a:defRPr sz="2600" b="1"/>
            </a:lvl1pPr>
          </a:lstStyle>
          <a:p>
            <a:r>
              <a:rPr lang="es-ES" dirty="0"/>
              <a:t>Haga clic para agregar título</a:t>
            </a:r>
            <a:endParaRPr lang="es-ES_tradnl" dirty="0"/>
          </a:p>
        </p:txBody>
      </p:sp>
      <p:sp>
        <p:nvSpPr>
          <p:cNvPr id="3" name="Marcador de contenido 2">
            <a:extLst>
              <a:ext uri="{FF2B5EF4-FFF2-40B4-BE49-F238E27FC236}">
                <a16:creationId xmlns:a16="http://schemas.microsoft.com/office/drawing/2014/main" id="{6692F987-9445-1245-8890-4C4ED2B5EA2B}"/>
              </a:ext>
            </a:extLst>
          </p:cNvPr>
          <p:cNvSpPr>
            <a:spLocks noGrp="1"/>
          </p:cNvSpPr>
          <p:nvPr>
            <p:ph sz="half" idx="1"/>
          </p:nvPr>
        </p:nvSpPr>
        <p:spPr>
          <a:xfrm>
            <a:off x="838200" y="1495841"/>
            <a:ext cx="5181600" cy="2506533"/>
          </a:xfrm>
        </p:spPr>
        <p:txBody>
          <a:bodyPr/>
          <a:lstStyle/>
          <a:p>
            <a:pPr lvl="0"/>
            <a:r>
              <a:rPr lang="es-ES"/>
              <a:t>Haga clic para modificar el estilo de texto del patrón</a:t>
            </a:r>
          </a:p>
        </p:txBody>
      </p:sp>
      <p:sp>
        <p:nvSpPr>
          <p:cNvPr id="4" name="Marcador de contenido 3">
            <a:extLst>
              <a:ext uri="{FF2B5EF4-FFF2-40B4-BE49-F238E27FC236}">
                <a16:creationId xmlns:a16="http://schemas.microsoft.com/office/drawing/2014/main" id="{4BF219A2-0D41-2749-A530-642CB4524F2F}"/>
              </a:ext>
            </a:extLst>
          </p:cNvPr>
          <p:cNvSpPr>
            <a:spLocks noGrp="1"/>
          </p:cNvSpPr>
          <p:nvPr>
            <p:ph sz="half" idx="2"/>
          </p:nvPr>
        </p:nvSpPr>
        <p:spPr>
          <a:xfrm>
            <a:off x="6172200" y="1495842"/>
            <a:ext cx="5181600" cy="2506532"/>
          </a:xfrm>
        </p:spPr>
        <p:txBody>
          <a:bodyPr/>
          <a:lstStyle/>
          <a:p>
            <a:pPr lvl="0"/>
            <a:r>
              <a:rPr lang="es-ES"/>
              <a:t>Haga clic para modificar el estilo de texto del patrón</a:t>
            </a:r>
          </a:p>
        </p:txBody>
      </p:sp>
    </p:spTree>
    <p:extLst>
      <p:ext uri="{BB962C8B-B14F-4D97-AF65-F5344CB8AC3E}">
        <p14:creationId xmlns:p14="http://schemas.microsoft.com/office/powerpoint/2010/main" val="3417878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45BC35-6E18-1547-A128-3F62E7D487D5}"/>
              </a:ext>
            </a:extLst>
          </p:cNvPr>
          <p:cNvSpPr>
            <a:spLocks noGrp="1"/>
          </p:cNvSpPr>
          <p:nvPr>
            <p:ph type="title" hasCustomPrompt="1"/>
          </p:nvPr>
        </p:nvSpPr>
        <p:spPr>
          <a:xfrm>
            <a:off x="5771212" y="365126"/>
            <a:ext cx="3942413" cy="819098"/>
          </a:xfrm>
        </p:spPr>
        <p:txBody>
          <a:bodyPr>
            <a:normAutofit/>
          </a:bodyPr>
          <a:lstStyle>
            <a:lvl1pPr>
              <a:defRPr sz="2600" b="1">
                <a:solidFill>
                  <a:schemeClr val="bg1"/>
                </a:solidFill>
              </a:defRPr>
            </a:lvl1pPr>
          </a:lstStyle>
          <a:p>
            <a:r>
              <a:rPr lang="es-ES" dirty="0"/>
              <a:t>Haga clic para agregar título</a:t>
            </a:r>
            <a:endParaRPr lang="es-ES_tradnl" dirty="0"/>
          </a:p>
        </p:txBody>
      </p:sp>
      <p:sp>
        <p:nvSpPr>
          <p:cNvPr id="4" name="Marcador de contenido 3">
            <a:extLst>
              <a:ext uri="{FF2B5EF4-FFF2-40B4-BE49-F238E27FC236}">
                <a16:creationId xmlns:a16="http://schemas.microsoft.com/office/drawing/2014/main" id="{4BF219A2-0D41-2749-A530-642CB4524F2F}"/>
              </a:ext>
            </a:extLst>
          </p:cNvPr>
          <p:cNvSpPr>
            <a:spLocks noGrp="1"/>
          </p:cNvSpPr>
          <p:nvPr>
            <p:ph sz="half" idx="2"/>
          </p:nvPr>
        </p:nvSpPr>
        <p:spPr>
          <a:xfrm>
            <a:off x="6082259" y="1514007"/>
            <a:ext cx="5181600" cy="5021705"/>
          </a:xfrm>
        </p:spPr>
        <p:txBody>
          <a:bodyPr>
            <a:normAutofit/>
          </a:bodyPr>
          <a:lstStyle>
            <a:lvl1pPr>
              <a:defRPr sz="1800">
                <a:solidFill>
                  <a:schemeClr val="bg1"/>
                </a:solidFill>
              </a:defRPr>
            </a:lvl1pPr>
          </a:lstStyle>
          <a:p>
            <a:pPr lvl="0"/>
            <a:r>
              <a:rPr lang="es-ES"/>
              <a:t>Haga clic para modificar el estilo de texto del patrón</a:t>
            </a:r>
          </a:p>
        </p:txBody>
      </p:sp>
    </p:spTree>
    <p:extLst>
      <p:ext uri="{BB962C8B-B14F-4D97-AF65-F5344CB8AC3E}">
        <p14:creationId xmlns:p14="http://schemas.microsoft.com/office/powerpoint/2010/main" val="490069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E0B5BA9-8520-E347-B083-7131131EFED6}"/>
              </a:ext>
            </a:extLst>
          </p:cNvPr>
          <p:cNvSpPr>
            <a:spLocks noGrp="1"/>
          </p:cNvSpPr>
          <p:nvPr>
            <p:ph type="title"/>
          </p:nvPr>
        </p:nvSpPr>
        <p:spPr>
          <a:xfrm>
            <a:off x="838200" y="365125"/>
            <a:ext cx="8875426"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ES_tradnl" dirty="0"/>
          </a:p>
        </p:txBody>
      </p:sp>
      <p:sp>
        <p:nvSpPr>
          <p:cNvPr id="3" name="Marcador de texto 2">
            <a:extLst>
              <a:ext uri="{FF2B5EF4-FFF2-40B4-BE49-F238E27FC236}">
                <a16:creationId xmlns:a16="http://schemas.microsoft.com/office/drawing/2014/main" id="{AA1AA9CD-684C-A747-84C1-4FE28F4F1B43}"/>
              </a:ext>
            </a:extLst>
          </p:cNvPr>
          <p:cNvSpPr>
            <a:spLocks noGrp="1"/>
          </p:cNvSpPr>
          <p:nvPr>
            <p:ph type="body" idx="1"/>
          </p:nvPr>
        </p:nvSpPr>
        <p:spPr>
          <a:xfrm>
            <a:off x="838200" y="1825625"/>
            <a:ext cx="8875426" cy="4351338"/>
          </a:xfrm>
          <a:prstGeom prst="rect">
            <a:avLst/>
          </a:prstGeom>
        </p:spPr>
        <p:txBody>
          <a:bodyPr vert="horz" lIns="91440" tIns="45720" rIns="91440" bIns="45720" rtlCol="0">
            <a:normAutofit/>
          </a:bodyPr>
          <a:lstStyle/>
          <a:p>
            <a:r>
              <a:rPr lang="es-ES" dirty="0"/>
              <a:t>Editar los estilos de texto del patrón
Segundo nivel
Tercer nivel
Cuarto nivel
Quinto nivel</a:t>
            </a:r>
            <a:endParaRPr lang="es-ES_tradnl" dirty="0"/>
          </a:p>
        </p:txBody>
      </p:sp>
    </p:spTree>
    <p:extLst>
      <p:ext uri="{BB962C8B-B14F-4D97-AF65-F5344CB8AC3E}">
        <p14:creationId xmlns:p14="http://schemas.microsoft.com/office/powerpoint/2010/main" val="2414446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0" r:id="rId5"/>
    <p:sldLayoutId id="2147483661" r:id="rId6"/>
    <p:sldLayoutId id="2147483655" r:id="rId7"/>
    <p:sldLayoutId id="2147483652" r:id="rId8"/>
    <p:sldLayoutId id="2147483663" r:id="rId9"/>
    <p:sldLayoutId id="2147483664" r:id="rId10"/>
    <p:sldLayoutId id="2147483657" r:id="rId11"/>
    <p:sldLayoutId id="2147483665"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3400" kern="1200">
          <a:solidFill>
            <a:srgbClr val="F3903C"/>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hyperlink" Target="http://aidsinfo.unaids.org/"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1D07C9C-D696-EC42-8A00-E177E3D35388}"/>
              </a:ext>
            </a:extLst>
          </p:cNvPr>
          <p:cNvSpPr>
            <a:spLocks noGrp="1"/>
          </p:cNvSpPr>
          <p:nvPr>
            <p:ph type="title"/>
          </p:nvPr>
        </p:nvSpPr>
        <p:spPr>
          <a:xfrm>
            <a:off x="4432796" y="2628900"/>
            <a:ext cx="6490741" cy="1600200"/>
          </a:xfrm>
        </p:spPr>
        <p:txBody>
          <a:bodyPr>
            <a:normAutofit fontScale="90000"/>
          </a:bodyPr>
          <a:lstStyle/>
          <a:p>
            <a:r>
              <a:rPr lang="es-ES_tradnl" dirty="0">
                <a:solidFill>
                  <a:schemeClr val="tx1"/>
                </a:solidFill>
              </a:rPr>
              <a:t>Impacto en los tiempos de espera de resultados, nuevos algoritmos y tecnologías sanitarias</a:t>
            </a:r>
          </a:p>
        </p:txBody>
      </p:sp>
      <p:sp>
        <p:nvSpPr>
          <p:cNvPr id="5" name="CuadroTexto 4">
            <a:extLst>
              <a:ext uri="{FF2B5EF4-FFF2-40B4-BE49-F238E27FC236}">
                <a16:creationId xmlns:a16="http://schemas.microsoft.com/office/drawing/2014/main" id="{32905DD1-EFCB-476B-85E4-4AD458159CD7}"/>
              </a:ext>
            </a:extLst>
          </p:cNvPr>
          <p:cNvSpPr txBox="1"/>
          <p:nvPr/>
        </p:nvSpPr>
        <p:spPr>
          <a:xfrm>
            <a:off x="8168139" y="5176685"/>
            <a:ext cx="3891126" cy="1200329"/>
          </a:xfrm>
          <a:prstGeom prst="rect">
            <a:avLst/>
          </a:prstGeom>
          <a:noFill/>
        </p:spPr>
        <p:txBody>
          <a:bodyPr wrap="square" rtlCol="0">
            <a:spAutoFit/>
          </a:bodyPr>
          <a:lstStyle/>
          <a:p>
            <a:r>
              <a:rPr lang="es-SV" sz="2400" dirty="0"/>
              <a:t>Lic. Lisette Esmeralda Ruiz</a:t>
            </a:r>
          </a:p>
          <a:p>
            <a:r>
              <a:rPr lang="es-SV" sz="2400" dirty="0"/>
              <a:t>Área de laboratorio Clínico</a:t>
            </a:r>
          </a:p>
          <a:p>
            <a:r>
              <a:rPr lang="es-SV" sz="2400" dirty="0"/>
              <a:t>Salubrista y Epidemióloga. </a:t>
            </a:r>
          </a:p>
        </p:txBody>
      </p:sp>
    </p:spTree>
    <p:extLst>
      <p:ext uri="{BB962C8B-B14F-4D97-AF65-F5344CB8AC3E}">
        <p14:creationId xmlns:p14="http://schemas.microsoft.com/office/powerpoint/2010/main" val="431146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52B6AE2B-383A-864F-B74E-83BB832784D0}"/>
              </a:ext>
            </a:extLst>
          </p:cNvPr>
          <p:cNvSpPr>
            <a:spLocks noGrp="1"/>
          </p:cNvSpPr>
          <p:nvPr>
            <p:ph sz="half" idx="2"/>
          </p:nvPr>
        </p:nvSpPr>
        <p:spPr>
          <a:xfrm>
            <a:off x="5667973" y="1133170"/>
            <a:ext cx="5880014" cy="5021705"/>
          </a:xfrm>
        </p:spPr>
        <p:txBody>
          <a:bodyPr>
            <a:noAutofit/>
          </a:bodyPr>
          <a:lstStyle/>
          <a:p>
            <a:pPr marL="0" indent="0" algn="just">
              <a:buNone/>
            </a:pPr>
            <a:r>
              <a:rPr lang="es-SV" sz="1600" b="1" dirty="0"/>
              <a:t>Es una verificación de los  diagnósticos </a:t>
            </a:r>
            <a:r>
              <a:rPr lang="es-SV" sz="1600" b="1" dirty="0" err="1"/>
              <a:t>serositivos</a:t>
            </a:r>
            <a:r>
              <a:rPr lang="es-SV" sz="1600" b="1" dirty="0"/>
              <a:t>  antes de iniciar servicios de atención o tratamiento antirretroviral </a:t>
            </a:r>
            <a:endParaRPr lang="es-SV" sz="1600" dirty="0"/>
          </a:p>
          <a:p>
            <a:pPr algn="just"/>
            <a:r>
              <a:rPr lang="es-SV" sz="1600" dirty="0"/>
              <a:t>Es repetir usando una muestra nueva de la persona recién diagnosticada </a:t>
            </a:r>
          </a:p>
          <a:p>
            <a:pPr algn="just"/>
            <a:r>
              <a:rPr lang="es-SV" sz="1600" dirty="0"/>
              <a:t>Antes que inicie el tratamiento antirretroviral</a:t>
            </a:r>
          </a:p>
          <a:p>
            <a:pPr algn="just"/>
            <a:r>
              <a:rPr lang="es-SV" sz="1600" dirty="0"/>
              <a:t>Puede ser realizada por un profesional diferente idealmente en un laboratorio diferente donde se inicia el tratamiento antirretroviral. </a:t>
            </a:r>
          </a:p>
          <a:p>
            <a:pPr marL="0" indent="0" algn="just">
              <a:buNone/>
            </a:pPr>
            <a:endParaRPr lang="es-SV" sz="1600" b="1" dirty="0"/>
          </a:p>
          <a:p>
            <a:pPr marL="0" indent="0" algn="just">
              <a:buNone/>
            </a:pPr>
            <a:r>
              <a:rPr lang="es-SV" sz="1600" b="1" dirty="0"/>
              <a:t>El objetivo de repetir la prueba siguiendo este procedimiento es:</a:t>
            </a:r>
          </a:p>
          <a:p>
            <a:pPr marL="0" indent="0" algn="just">
              <a:buNone/>
            </a:pPr>
            <a:r>
              <a:rPr lang="es-SV" sz="1600" dirty="0"/>
              <a:t>Descartar posibles errores técnicos o administrativos</a:t>
            </a:r>
          </a:p>
          <a:p>
            <a:pPr marL="0" indent="0" algn="just">
              <a:buNone/>
            </a:pPr>
            <a:r>
              <a:rPr lang="es-SV" sz="1600" dirty="0"/>
              <a:t>Confusión de la muestra por errores en las etiquetas y errores de transcripción</a:t>
            </a:r>
          </a:p>
          <a:p>
            <a:pPr marL="0" indent="0" algn="just">
              <a:buNone/>
            </a:pPr>
            <a:r>
              <a:rPr lang="es-SV" sz="1600" dirty="0"/>
              <a:t>Errores aleatorios inherentes al operador  o los dispositivo de prueba. </a:t>
            </a:r>
          </a:p>
          <a:p>
            <a:pPr marL="0" indent="0" algn="just">
              <a:buNone/>
            </a:pPr>
            <a:r>
              <a:rPr lang="es-SV" sz="1600" dirty="0"/>
              <a:t>Esta repetición no excluye errores de diagnóstico relacionados con una mala elección del algoritmo de pruebas o la falta de validación de los mismos. </a:t>
            </a:r>
            <a:endParaRPr lang="es-ES_tradnl" sz="1600" dirty="0"/>
          </a:p>
        </p:txBody>
      </p:sp>
      <p:pic>
        <p:nvPicPr>
          <p:cNvPr id="7" name="Picture 2">
            <a:extLst>
              <a:ext uri="{FF2B5EF4-FFF2-40B4-BE49-F238E27FC236}">
                <a16:creationId xmlns:a16="http://schemas.microsoft.com/office/drawing/2014/main" id="{D341B44A-FCF7-42AE-8B86-13CEA3D262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67" b="41210"/>
          <a:stretch/>
        </p:blipFill>
        <p:spPr>
          <a:xfrm>
            <a:off x="253019" y="285802"/>
            <a:ext cx="7563626" cy="819099"/>
          </a:xfrm>
          <a:prstGeom prst="rect">
            <a:avLst/>
          </a:prstGeom>
        </p:spPr>
      </p:pic>
    </p:spTree>
    <p:extLst>
      <p:ext uri="{BB962C8B-B14F-4D97-AF65-F5344CB8AC3E}">
        <p14:creationId xmlns:p14="http://schemas.microsoft.com/office/powerpoint/2010/main" val="2225727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34F462-FDDE-4F43-887F-C4B6AECDCA52}"/>
              </a:ext>
            </a:extLst>
          </p:cNvPr>
          <p:cNvSpPr>
            <a:spLocks noGrp="1"/>
          </p:cNvSpPr>
          <p:nvPr>
            <p:ph type="title"/>
          </p:nvPr>
        </p:nvSpPr>
        <p:spPr/>
        <p:txBody>
          <a:bodyPr/>
          <a:lstStyle/>
          <a:p>
            <a:r>
              <a:rPr lang="es-ES_tradnl" b="1" dirty="0"/>
              <a:t>Impacto en los tiempos de espera de resultados</a:t>
            </a:r>
            <a:endParaRPr lang="es-SV" b="1" dirty="0"/>
          </a:p>
        </p:txBody>
      </p:sp>
      <p:sp>
        <p:nvSpPr>
          <p:cNvPr id="5" name="2 Marcador de contenido">
            <a:extLst>
              <a:ext uri="{FF2B5EF4-FFF2-40B4-BE49-F238E27FC236}">
                <a16:creationId xmlns:a16="http://schemas.microsoft.com/office/drawing/2014/main" id="{BDC9DD31-AEAD-4708-8C61-0F3F536E6C25}"/>
              </a:ext>
            </a:extLst>
          </p:cNvPr>
          <p:cNvSpPr>
            <a:spLocks noGrp="1"/>
          </p:cNvSpPr>
          <p:nvPr>
            <p:ph idx="1"/>
          </p:nvPr>
        </p:nvSpPr>
        <p:spPr>
          <a:xfrm>
            <a:off x="838200" y="1825625"/>
            <a:ext cx="8875713" cy="4351338"/>
          </a:xfrm>
        </p:spPr>
        <p:txBody>
          <a:bodyPr>
            <a:normAutofit/>
          </a:bodyPr>
          <a:lstStyle/>
          <a:p>
            <a:pPr algn="just" eaLnBrk="1" hangingPunct="1"/>
            <a:r>
              <a:rPr lang="es-ES" altLang="es-SV" sz="2200" dirty="0"/>
              <a:t>Disminución de tiempo:</a:t>
            </a:r>
          </a:p>
          <a:p>
            <a:pPr lvl="1" algn="just" eaLnBrk="1" hangingPunct="1"/>
            <a:r>
              <a:rPr lang="es-ES" altLang="es-SV" sz="2200" dirty="0"/>
              <a:t>Tiempo de espera para el resultado de las pruebas de laboratorio</a:t>
            </a:r>
          </a:p>
          <a:p>
            <a:pPr lvl="1" algn="just" eaLnBrk="1" hangingPunct="1"/>
            <a:r>
              <a:rPr lang="es-ES" altLang="es-SV" sz="2200" dirty="0"/>
              <a:t>Tiempo de entrega de resultados</a:t>
            </a:r>
          </a:p>
          <a:p>
            <a:pPr lvl="1" algn="just" eaLnBrk="1" hangingPunct="1"/>
            <a:r>
              <a:rPr lang="es-ES" altLang="es-SV" sz="2200" dirty="0"/>
              <a:t>Diagnóstico más oportuno</a:t>
            </a:r>
          </a:p>
          <a:p>
            <a:pPr algn="just" eaLnBrk="1" hangingPunct="1"/>
            <a:endParaRPr lang="es-ES" altLang="es-SV" sz="2200" dirty="0"/>
          </a:p>
          <a:p>
            <a:pPr algn="just" eaLnBrk="1" hangingPunct="1"/>
            <a:r>
              <a:rPr lang="es-ES" altLang="es-SV" sz="2200" dirty="0"/>
              <a:t>Menor inversión en preparación de triples embalajes y en financiamiento para el traslado de muestras.  </a:t>
            </a:r>
          </a:p>
          <a:p>
            <a:pPr algn="just" eaLnBrk="1" hangingPunct="1"/>
            <a:endParaRPr lang="es-ES" altLang="es-SV" sz="2200" dirty="0"/>
          </a:p>
          <a:p>
            <a:pPr algn="just" eaLnBrk="1" hangingPunct="1"/>
            <a:r>
              <a:rPr lang="es-ES" altLang="es-SV" sz="2200" dirty="0"/>
              <a:t>Reducción de gastos en pruebas de mayor complejidad que requieren traslado de muestras, equipos complejos y mayor entrenamiento de personal.</a:t>
            </a:r>
          </a:p>
        </p:txBody>
      </p:sp>
    </p:spTree>
    <p:extLst>
      <p:ext uri="{BB962C8B-B14F-4D97-AF65-F5344CB8AC3E}">
        <p14:creationId xmlns:p14="http://schemas.microsoft.com/office/powerpoint/2010/main" val="30243332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1D07C9C-D696-EC42-8A00-E177E3D35388}"/>
              </a:ext>
            </a:extLst>
          </p:cNvPr>
          <p:cNvSpPr>
            <a:spLocks noGrp="1"/>
          </p:cNvSpPr>
          <p:nvPr>
            <p:ph type="title"/>
          </p:nvPr>
        </p:nvSpPr>
        <p:spPr/>
        <p:txBody>
          <a:bodyPr>
            <a:noAutofit/>
          </a:bodyPr>
          <a:lstStyle/>
          <a:p>
            <a:r>
              <a:rPr lang="es-SV" altLang="es-SV" sz="6600" dirty="0">
                <a:solidFill>
                  <a:schemeClr val="tx1"/>
                </a:solidFill>
              </a:rPr>
              <a:t>GRACIAS……</a:t>
            </a:r>
            <a:br>
              <a:rPr lang="es-SV" altLang="es-SV" sz="6600" dirty="0">
                <a:solidFill>
                  <a:schemeClr val="tx1"/>
                </a:solidFill>
              </a:rPr>
            </a:br>
            <a:r>
              <a:rPr lang="es-SV" altLang="es-SV" sz="6600" dirty="0">
                <a:solidFill>
                  <a:schemeClr val="tx1"/>
                </a:solidFill>
              </a:rPr>
              <a:t>…..CONSULTAS</a:t>
            </a:r>
            <a:endParaRPr lang="es-ES_tradnl" sz="6600" dirty="0">
              <a:solidFill>
                <a:schemeClr val="tx1"/>
              </a:solidFill>
            </a:endParaRPr>
          </a:p>
        </p:txBody>
      </p:sp>
    </p:spTree>
    <p:extLst>
      <p:ext uri="{BB962C8B-B14F-4D97-AF65-F5344CB8AC3E}">
        <p14:creationId xmlns:p14="http://schemas.microsoft.com/office/powerpoint/2010/main" val="1906565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CAE3B1E-41FD-7841-B743-6903CFF00559}"/>
              </a:ext>
            </a:extLst>
          </p:cNvPr>
          <p:cNvSpPr>
            <a:spLocks noGrp="1"/>
          </p:cNvSpPr>
          <p:nvPr>
            <p:ph type="title"/>
          </p:nvPr>
        </p:nvSpPr>
        <p:spPr/>
        <p:txBody>
          <a:bodyPr/>
          <a:lstStyle/>
          <a:p>
            <a:r>
              <a:rPr lang="es-GT" altLang="es-SV" sz="3600" b="1" dirty="0"/>
              <a:t>Acciones para prevenir errores de diagnóstico de VIH.</a:t>
            </a:r>
            <a:endParaRPr lang="es-ES_tradnl" dirty="0"/>
          </a:p>
        </p:txBody>
      </p:sp>
      <p:pic>
        <p:nvPicPr>
          <p:cNvPr id="5" name="Picture 2">
            <a:extLst>
              <a:ext uri="{FF2B5EF4-FFF2-40B4-BE49-F238E27FC236}">
                <a16:creationId xmlns:a16="http://schemas.microsoft.com/office/drawing/2014/main" id="{E9055CAC-D82E-4D1A-AB55-F2A3C01D6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905000" y="1570038"/>
            <a:ext cx="8458200" cy="4868862"/>
          </a:xfrm>
          <a:prstGeom prst="rect">
            <a:avLst/>
          </a:prstGeom>
        </p:spPr>
      </p:pic>
      <p:sp>
        <p:nvSpPr>
          <p:cNvPr id="6" name="Rectángulo 3">
            <a:extLst>
              <a:ext uri="{FF2B5EF4-FFF2-40B4-BE49-F238E27FC236}">
                <a16:creationId xmlns:a16="http://schemas.microsoft.com/office/drawing/2014/main" id="{E057F372-BEF7-4846-BAAB-4CA1419F36DC}"/>
              </a:ext>
            </a:extLst>
          </p:cNvPr>
          <p:cNvSpPr>
            <a:spLocks noChangeArrowheads="1"/>
          </p:cNvSpPr>
          <p:nvPr/>
        </p:nvSpPr>
        <p:spPr bwMode="auto">
          <a:xfrm>
            <a:off x="2286000" y="6334125"/>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s-SV" sz="1400" dirty="0">
                <a:latin typeface="Century Gothic" panose="020B0502020202020204" pitchFamily="34" charset="0"/>
                <a:ea typeface="MS PGothic" panose="020B0600070205080204" pitchFamily="34" charset="-128"/>
              </a:rPr>
              <a:t>World Health Organization. Consolidated HIV testing services Guidelines. 5Cs: Consent, confidentiality, counselling, correct results and connection. Canada; 2015. </a:t>
            </a:r>
            <a:endParaRPr lang="es-GT" altLang="es-SV" sz="1400" dirty="0">
              <a:latin typeface="Century Gothic" panose="020B0502020202020204" pitchFamily="34" charset="0"/>
              <a:ea typeface="MS PGothic" panose="020B0600070205080204" pitchFamily="34" charset="-128"/>
            </a:endParaRPr>
          </a:p>
        </p:txBody>
      </p:sp>
    </p:spTree>
    <p:extLst>
      <p:ext uri="{BB962C8B-B14F-4D97-AF65-F5344CB8AC3E}">
        <p14:creationId xmlns:p14="http://schemas.microsoft.com/office/powerpoint/2010/main" val="966328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1AB4776-0794-C64A-8295-73BDF0BDD769}"/>
              </a:ext>
            </a:extLst>
          </p:cNvPr>
          <p:cNvSpPr>
            <a:spLocks noGrp="1"/>
          </p:cNvSpPr>
          <p:nvPr>
            <p:ph type="title"/>
          </p:nvPr>
        </p:nvSpPr>
        <p:spPr/>
        <p:txBody>
          <a:bodyPr/>
          <a:lstStyle/>
          <a:p>
            <a:endParaRPr lang="es-ES_tradnl"/>
          </a:p>
        </p:txBody>
      </p:sp>
      <p:sp>
        <p:nvSpPr>
          <p:cNvPr id="6" name="Marcador de contenido 5">
            <a:extLst>
              <a:ext uri="{FF2B5EF4-FFF2-40B4-BE49-F238E27FC236}">
                <a16:creationId xmlns:a16="http://schemas.microsoft.com/office/drawing/2014/main" id="{BFDCAD5E-2DC0-9B41-8FF9-848F92C2163F}"/>
              </a:ext>
            </a:extLst>
          </p:cNvPr>
          <p:cNvSpPr>
            <a:spLocks noGrp="1"/>
          </p:cNvSpPr>
          <p:nvPr>
            <p:ph sz="half" idx="2"/>
          </p:nvPr>
        </p:nvSpPr>
        <p:spPr/>
        <p:txBody>
          <a:bodyPr/>
          <a:lstStyle/>
          <a:p>
            <a:endParaRPr lang="es-SV" dirty="0"/>
          </a:p>
          <a:p>
            <a:pPr marL="0" indent="0">
              <a:buNone/>
            </a:pPr>
            <a:r>
              <a:rPr lang="es-SV" sz="2800" b="1" dirty="0"/>
              <a:t>Estrategia para la realización de pruebas: </a:t>
            </a:r>
          </a:p>
          <a:p>
            <a:pPr marL="0" indent="0">
              <a:buNone/>
            </a:pPr>
            <a:r>
              <a:rPr lang="es-SV" sz="2800" dirty="0"/>
              <a:t>describe de manera general una secuencia de pruebas realizadas con un objetivo específico, tomando en consideración la presunta prevalencia de la infección por el VIH en la población objeto de las pruebas. </a:t>
            </a:r>
          </a:p>
          <a:p>
            <a:endParaRPr lang="es-SV" dirty="0"/>
          </a:p>
          <a:p>
            <a:endParaRPr lang="es-SV" dirty="0"/>
          </a:p>
        </p:txBody>
      </p:sp>
      <p:pic>
        <p:nvPicPr>
          <p:cNvPr id="4" name="Picture 2">
            <a:extLst>
              <a:ext uri="{FF2B5EF4-FFF2-40B4-BE49-F238E27FC236}">
                <a16:creationId xmlns:a16="http://schemas.microsoft.com/office/drawing/2014/main" id="{E46281CE-9D42-4CC5-9679-E253F0201E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8328"/>
          <a:stretch/>
        </p:blipFill>
        <p:spPr>
          <a:xfrm>
            <a:off x="3070123" y="109224"/>
            <a:ext cx="8458200" cy="1055175"/>
          </a:xfrm>
          <a:prstGeom prst="rect">
            <a:avLst/>
          </a:prstGeom>
        </p:spPr>
      </p:pic>
      <p:sp>
        <p:nvSpPr>
          <p:cNvPr id="7" name="Rectángulo 3">
            <a:extLst>
              <a:ext uri="{FF2B5EF4-FFF2-40B4-BE49-F238E27FC236}">
                <a16:creationId xmlns:a16="http://schemas.microsoft.com/office/drawing/2014/main" id="{6CC10876-43EA-4821-92F3-B42EB2600445}"/>
              </a:ext>
            </a:extLst>
          </p:cNvPr>
          <p:cNvSpPr>
            <a:spLocks noChangeArrowheads="1"/>
          </p:cNvSpPr>
          <p:nvPr/>
        </p:nvSpPr>
        <p:spPr bwMode="auto">
          <a:xfrm>
            <a:off x="2286000" y="6334125"/>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s-SV" sz="1400" dirty="0">
                <a:latin typeface="Century Gothic" panose="020B0502020202020204" pitchFamily="34" charset="0"/>
                <a:ea typeface="MS PGothic" panose="020B0600070205080204" pitchFamily="34" charset="-128"/>
              </a:rPr>
              <a:t>World Health Organization. Consolidated HIV testing services Guidelines. 5Cs: Consent, confidentiality, counselling, correct results and connection. Canada; 2015. </a:t>
            </a:r>
            <a:endParaRPr lang="es-GT" altLang="es-SV" sz="1400" dirty="0">
              <a:latin typeface="Century Gothic" panose="020B0502020202020204" pitchFamily="34" charset="0"/>
              <a:ea typeface="MS PGothic" panose="020B0600070205080204" pitchFamily="34" charset="-128"/>
            </a:endParaRPr>
          </a:p>
        </p:txBody>
      </p:sp>
    </p:spTree>
    <p:extLst>
      <p:ext uri="{BB962C8B-B14F-4D97-AF65-F5344CB8AC3E}">
        <p14:creationId xmlns:p14="http://schemas.microsoft.com/office/powerpoint/2010/main" val="987019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CCAE3B1E-41FD-7841-B743-6903CFF00559}"/>
              </a:ext>
            </a:extLst>
          </p:cNvPr>
          <p:cNvSpPr>
            <a:spLocks noGrp="1"/>
          </p:cNvSpPr>
          <p:nvPr>
            <p:ph type="title"/>
          </p:nvPr>
        </p:nvSpPr>
        <p:spPr/>
        <p:txBody>
          <a:bodyPr/>
          <a:lstStyle/>
          <a:p>
            <a:r>
              <a:rPr lang="es-GT" b="1" dirty="0">
                <a:latin typeface="Trebuchet MS" panose="020B0603020202020204" pitchFamily="34" charset="0"/>
              </a:rPr>
              <a:t>Prevalencia VIH en poblaciones clave</a:t>
            </a:r>
            <a:endParaRPr lang="es-ES_tradnl" dirty="0"/>
          </a:p>
        </p:txBody>
      </p:sp>
      <p:graphicFrame>
        <p:nvGraphicFramePr>
          <p:cNvPr id="6" name="Table 8">
            <a:extLst>
              <a:ext uri="{FF2B5EF4-FFF2-40B4-BE49-F238E27FC236}">
                <a16:creationId xmlns:a16="http://schemas.microsoft.com/office/drawing/2014/main" id="{CCD2598D-1B3F-48E3-82AF-054DB2EDC359}"/>
              </a:ext>
            </a:extLst>
          </p:cNvPr>
          <p:cNvGraphicFramePr>
            <a:graphicFrameLocks noGrp="1"/>
          </p:cNvGraphicFramePr>
          <p:nvPr/>
        </p:nvGraphicFramePr>
        <p:xfrm>
          <a:off x="1386348" y="1484313"/>
          <a:ext cx="8094202" cy="4510087"/>
        </p:xfrm>
        <a:graphic>
          <a:graphicData uri="http://schemas.openxmlformats.org/drawingml/2006/table">
            <a:tbl>
              <a:tblPr/>
              <a:tblGrid>
                <a:gridCol w="2571888">
                  <a:extLst>
                    <a:ext uri="{9D8B030D-6E8A-4147-A177-3AD203B41FA5}">
                      <a16:colId xmlns:a16="http://schemas.microsoft.com/office/drawing/2014/main" val="20000"/>
                    </a:ext>
                  </a:extLst>
                </a:gridCol>
                <a:gridCol w="1480783">
                  <a:extLst>
                    <a:ext uri="{9D8B030D-6E8A-4147-A177-3AD203B41FA5}">
                      <a16:colId xmlns:a16="http://schemas.microsoft.com/office/drawing/2014/main" val="20001"/>
                    </a:ext>
                  </a:extLst>
                </a:gridCol>
                <a:gridCol w="1480783">
                  <a:extLst>
                    <a:ext uri="{9D8B030D-6E8A-4147-A177-3AD203B41FA5}">
                      <a16:colId xmlns:a16="http://schemas.microsoft.com/office/drawing/2014/main" val="20002"/>
                    </a:ext>
                  </a:extLst>
                </a:gridCol>
                <a:gridCol w="1280374">
                  <a:extLst>
                    <a:ext uri="{9D8B030D-6E8A-4147-A177-3AD203B41FA5}">
                      <a16:colId xmlns:a16="http://schemas.microsoft.com/office/drawing/2014/main" val="20003"/>
                    </a:ext>
                  </a:extLst>
                </a:gridCol>
                <a:gridCol w="1280374">
                  <a:extLst>
                    <a:ext uri="{9D8B030D-6E8A-4147-A177-3AD203B41FA5}">
                      <a16:colId xmlns:a16="http://schemas.microsoft.com/office/drawing/2014/main" val="20004"/>
                    </a:ext>
                  </a:extLst>
                </a:gridCol>
              </a:tblGrid>
              <a:tr h="120098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rgbClr val="000000"/>
                          </a:solidFill>
                          <a:effectLst/>
                          <a:latin typeface="Trebuchet MS" panose="020B0603020202020204" pitchFamily="34" charset="0"/>
                        </a:rPr>
                        <a:t> </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solidFill>
                          <a:effectLst/>
                          <a:latin typeface="Trebuchet MS" panose="020B0603020202020204" pitchFamily="34" charset="0"/>
                        </a:rPr>
                        <a:t>Adultos</a:t>
                      </a:r>
                      <a:endParaRPr kumimoji="0" lang="es-GT" sz="1800" b="1" i="0" u="none" strike="noStrike" cap="none" normalizeH="0" baseline="30000" noProof="0" dirty="0">
                        <a:ln>
                          <a:noFill/>
                        </a:ln>
                        <a:solidFill>
                          <a:schemeClr val="tx1"/>
                        </a:solidFill>
                        <a:effectLst/>
                        <a:latin typeface="Trebuchet MS" panose="020B0603020202020204" pitchFamily="34"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30000" noProof="0" dirty="0">
                          <a:ln>
                            <a:noFill/>
                          </a:ln>
                          <a:solidFill>
                            <a:schemeClr val="tx1"/>
                          </a:solidFill>
                          <a:effectLst/>
                          <a:latin typeface="Trebuchet MS" panose="020B0603020202020204" pitchFamily="34" charset="0"/>
                        </a:rPr>
                        <a:t>%</a:t>
                      </a:r>
                      <a:endParaRPr kumimoji="0" lang="es-GT" sz="1800" b="1" i="0" u="none" strike="noStrike" cap="none" normalizeH="0" baseline="0" noProof="0" dirty="0">
                        <a:ln>
                          <a:noFill/>
                        </a:ln>
                        <a:solidFill>
                          <a:schemeClr val="tx1"/>
                        </a:solidFill>
                        <a:effectLst/>
                        <a:latin typeface="Trebuchet MS" panose="020B0603020202020204" pitchFamily="34" charset="0"/>
                      </a:endParaRP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solidFill>
                          <a:effectLst/>
                          <a:latin typeface="Trebuchet MS" panose="020B0603020202020204" pitchFamily="34" charset="0"/>
                        </a:rPr>
                        <a:t>MTS</a:t>
                      </a:r>
                      <a:endParaRPr kumimoji="0" lang="es-GT" sz="1800" b="1" i="0" u="none" strike="noStrike" cap="none" normalizeH="0" baseline="30000" noProof="0" dirty="0">
                        <a:ln>
                          <a:noFill/>
                        </a:ln>
                        <a:solidFill>
                          <a:schemeClr val="tx1"/>
                        </a:solidFill>
                        <a:effectLst/>
                        <a:latin typeface="Trebuchet MS" panose="020B0603020202020204" pitchFamily="34" charset="0"/>
                      </a:endParaRPr>
                    </a:p>
                    <a:p>
                      <a:pPr marL="0" marR="0" lvl="0" indent="0" algn="ctr" defTabSz="914400" rtl="0" eaLnBrk="1" fontAlgn="b" latinLnBrk="0" hangingPunct="1">
                        <a:lnSpc>
                          <a:spcPct val="100000"/>
                        </a:lnSpc>
                        <a:spcBef>
                          <a:spcPct val="0"/>
                        </a:spcBef>
                        <a:spcAft>
                          <a:spcPct val="0"/>
                        </a:spcAft>
                        <a:buClrTx/>
                        <a:buSzTx/>
                        <a:buFontTx/>
                        <a:buNone/>
                        <a:tabLst/>
                        <a:defRPr/>
                      </a:pPr>
                      <a:r>
                        <a:rPr kumimoji="0" lang="es-GT" sz="1800" b="1" i="0" u="none" strike="noStrike" cap="none" normalizeH="0" baseline="30000" noProof="0" dirty="0">
                          <a:ln>
                            <a:noFill/>
                          </a:ln>
                          <a:solidFill>
                            <a:schemeClr val="tx1"/>
                          </a:solidFill>
                          <a:effectLst/>
                          <a:latin typeface="Trebuchet MS" panose="020B0603020202020204" pitchFamily="34" charset="0"/>
                        </a:rPr>
                        <a:t>%</a:t>
                      </a:r>
                      <a:endParaRPr kumimoji="0" lang="es-GT" sz="1800" b="1" i="0" u="none" strike="noStrike" cap="none" normalizeH="0" baseline="0" noProof="0" dirty="0">
                        <a:ln>
                          <a:noFill/>
                        </a:ln>
                        <a:solidFill>
                          <a:schemeClr val="tx1"/>
                        </a:solidFill>
                        <a:effectLst/>
                        <a:latin typeface="Trebuchet MS" panose="020B0603020202020204" pitchFamily="34" charset="0"/>
                      </a:endParaRP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solidFill>
                          <a:effectLst/>
                          <a:latin typeface="Trebuchet MS" panose="020B0603020202020204" pitchFamily="34" charset="0"/>
                        </a:rPr>
                        <a:t>HSH</a:t>
                      </a:r>
                      <a:endParaRPr kumimoji="0" lang="es-GT" sz="1800" b="1" i="0" u="none" strike="noStrike" cap="none" normalizeH="0" baseline="30000" noProof="0" dirty="0">
                        <a:ln>
                          <a:noFill/>
                        </a:ln>
                        <a:solidFill>
                          <a:schemeClr val="tx1"/>
                        </a:solidFill>
                        <a:effectLst/>
                        <a:latin typeface="Trebuchet MS" panose="020B0603020202020204" pitchFamily="34"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30000" noProof="0" dirty="0">
                          <a:ln>
                            <a:noFill/>
                          </a:ln>
                          <a:solidFill>
                            <a:schemeClr val="tx1"/>
                          </a:solidFill>
                          <a:effectLst/>
                          <a:latin typeface="Trebuchet MS" panose="020B0603020202020204" pitchFamily="34" charset="0"/>
                        </a:rPr>
                        <a:t>%</a:t>
                      </a:r>
                      <a:endParaRPr kumimoji="0" lang="es-GT" sz="1800" b="1" i="0" u="none" strike="noStrike" cap="none" normalizeH="0" baseline="0" noProof="0" dirty="0">
                        <a:ln>
                          <a:noFill/>
                        </a:ln>
                        <a:solidFill>
                          <a:schemeClr val="tx1"/>
                        </a:solidFill>
                        <a:effectLst/>
                        <a:latin typeface="Trebuchet MS" panose="020B0603020202020204" pitchFamily="34" charset="0"/>
                      </a:endParaRP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err="1">
                          <a:ln>
                            <a:noFill/>
                          </a:ln>
                          <a:solidFill>
                            <a:schemeClr val="tx1"/>
                          </a:solidFill>
                          <a:effectLst/>
                          <a:latin typeface="Trebuchet MS" panose="020B0603020202020204" pitchFamily="34" charset="0"/>
                        </a:rPr>
                        <a:t>Trans</a:t>
                      </a:r>
                      <a:endParaRPr kumimoji="0" lang="es-GT" sz="1800" b="1" i="0" u="none" strike="noStrike" cap="none" normalizeH="0" baseline="30000" noProof="0" dirty="0">
                        <a:ln>
                          <a:noFill/>
                        </a:ln>
                        <a:solidFill>
                          <a:schemeClr val="tx1"/>
                        </a:solidFill>
                        <a:effectLst/>
                        <a:latin typeface="Trebuchet MS" panose="020B0603020202020204" pitchFamily="34" charset="0"/>
                      </a:endParaRPr>
                    </a:p>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30000" noProof="0" dirty="0">
                          <a:ln>
                            <a:noFill/>
                          </a:ln>
                          <a:solidFill>
                            <a:schemeClr val="tx1"/>
                          </a:solidFill>
                          <a:effectLst/>
                          <a:latin typeface="Trebuchet MS" panose="020B0603020202020204" pitchFamily="34" charset="0"/>
                        </a:rPr>
                        <a:t>%</a:t>
                      </a:r>
                      <a:endParaRPr kumimoji="0" lang="es-GT" sz="1800" b="1" i="0" u="none" strike="noStrike" cap="none" normalizeH="0" baseline="0" noProof="0" dirty="0">
                        <a:ln>
                          <a:noFill/>
                        </a:ln>
                        <a:solidFill>
                          <a:schemeClr val="tx1"/>
                        </a:solidFill>
                        <a:effectLst/>
                        <a:latin typeface="Trebuchet MS" panose="020B0603020202020204" pitchFamily="34" charset="0"/>
                      </a:endParaRP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491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solidFill>
                          <a:effectLst/>
                          <a:latin typeface="Trebuchet MS" panose="020B0603020202020204" pitchFamily="34" charset="0"/>
                        </a:rPr>
                        <a:t>Guatemala</a:t>
                      </a:r>
                      <a:r>
                        <a:rPr kumimoji="0" lang="es-GT" sz="1800" b="1" i="0" u="none" strike="noStrike" cap="none" normalizeH="0" baseline="30000" noProof="0" dirty="0">
                          <a:ln>
                            <a:noFill/>
                          </a:ln>
                          <a:solidFill>
                            <a:schemeClr val="tx1"/>
                          </a:solidFill>
                          <a:effectLst/>
                          <a:latin typeface="Trebuchet MS" panose="020B0603020202020204" pitchFamily="34" charset="0"/>
                        </a:rPr>
                        <a:t>1</a:t>
                      </a:r>
                      <a:endParaRPr kumimoji="0" lang="es-GT" sz="1800" b="1" i="0" u="none" strike="noStrike" cap="none" normalizeH="0" baseline="0" noProof="0" dirty="0">
                        <a:ln>
                          <a:noFill/>
                        </a:ln>
                        <a:solidFill>
                          <a:schemeClr val="tx1"/>
                        </a:solidFill>
                        <a:effectLst/>
                        <a:latin typeface="Trebuchet MS" panose="020B0603020202020204" pitchFamily="34" charset="0"/>
                      </a:endParaRP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bg1">
                              <a:lumMod val="50000"/>
                            </a:schemeClr>
                          </a:solidFill>
                          <a:effectLst/>
                          <a:latin typeface="Trebuchet MS" panose="020B0603020202020204" pitchFamily="34" charset="0"/>
                        </a:rPr>
                        <a:t>0.6</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1.1</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8.9</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23.8</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543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solidFill>
                          <a:effectLst/>
                          <a:latin typeface="Trebuchet MS" panose="020B0603020202020204" pitchFamily="34" charset="0"/>
                        </a:rPr>
                        <a:t>Belice</a:t>
                      </a:r>
                      <a:r>
                        <a:rPr kumimoji="0" lang="es-GT" sz="1800" b="1" i="0" u="none" strike="noStrike" cap="none" normalizeH="0" baseline="30000" noProof="0" dirty="0">
                          <a:ln>
                            <a:noFill/>
                          </a:ln>
                          <a:solidFill>
                            <a:schemeClr val="tx1"/>
                          </a:solidFill>
                          <a:effectLst/>
                          <a:latin typeface="Trebuchet MS" panose="020B0603020202020204" pitchFamily="34" charset="0"/>
                        </a:rPr>
                        <a:t>2</a:t>
                      </a:r>
                      <a:endParaRPr kumimoji="0" lang="es-GT" sz="1800" b="1" i="0" u="none" strike="noStrike" cap="none" normalizeH="0" baseline="0" noProof="0" dirty="0">
                        <a:ln>
                          <a:noFill/>
                        </a:ln>
                        <a:solidFill>
                          <a:schemeClr val="tx1"/>
                        </a:solidFill>
                        <a:effectLst/>
                        <a:latin typeface="Trebuchet MS" panose="020B0603020202020204" pitchFamily="34" charset="0"/>
                      </a:endParaRP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bg1">
                              <a:lumMod val="50000"/>
                            </a:schemeClr>
                          </a:solidFill>
                          <a:effectLst/>
                          <a:latin typeface="Trebuchet MS" panose="020B0603020202020204" pitchFamily="34" charset="0"/>
                        </a:rPr>
                        <a:t>1.5</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0.9</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13.9</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491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solidFill>
                          <a:effectLst/>
                          <a:latin typeface="Trebuchet MS" panose="020B0603020202020204" pitchFamily="34" charset="0"/>
                        </a:rPr>
                        <a:t>Honduras</a:t>
                      </a:r>
                      <a:r>
                        <a:rPr kumimoji="0" lang="es-GT" sz="1800" b="1" i="0" u="none" strike="noStrike" cap="none" normalizeH="0" baseline="30000" noProof="0" dirty="0">
                          <a:ln>
                            <a:noFill/>
                          </a:ln>
                          <a:solidFill>
                            <a:schemeClr val="tx1"/>
                          </a:solidFill>
                          <a:effectLst/>
                          <a:latin typeface="Trebuchet MS" panose="020B0603020202020204" pitchFamily="34" charset="0"/>
                        </a:rPr>
                        <a:t>1</a:t>
                      </a:r>
                      <a:endParaRPr kumimoji="0" lang="es-GT" sz="1800" b="1" i="0" u="none" strike="noStrike" cap="none" normalizeH="0" baseline="0" noProof="0" dirty="0">
                        <a:ln>
                          <a:noFill/>
                        </a:ln>
                        <a:solidFill>
                          <a:schemeClr val="tx1"/>
                        </a:solidFill>
                        <a:effectLst/>
                        <a:latin typeface="Trebuchet MS" panose="020B0603020202020204" pitchFamily="34" charset="0"/>
                      </a:endParaRP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bg1">
                              <a:lumMod val="50000"/>
                            </a:schemeClr>
                          </a:solidFill>
                          <a:effectLst/>
                          <a:latin typeface="Trebuchet MS" panose="020B0603020202020204" pitchFamily="34" charset="0"/>
                        </a:rPr>
                        <a:t>0.4</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3.3</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6.9</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13.3</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491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solidFill>
                          <a:effectLst/>
                          <a:latin typeface="Trebuchet MS" panose="020B0603020202020204" pitchFamily="34" charset="0"/>
                        </a:rPr>
                        <a:t>El Salvador</a:t>
                      </a:r>
                      <a:r>
                        <a:rPr kumimoji="0" lang="es-GT" sz="1800" b="1" i="0" u="none" strike="noStrike" cap="none" normalizeH="0" baseline="30000" noProof="0" dirty="0">
                          <a:ln>
                            <a:noFill/>
                          </a:ln>
                          <a:solidFill>
                            <a:schemeClr val="tx1"/>
                          </a:solidFill>
                          <a:effectLst/>
                          <a:latin typeface="Trebuchet MS" panose="020B0603020202020204" pitchFamily="34" charset="0"/>
                        </a:rPr>
                        <a:t>1</a:t>
                      </a:r>
                      <a:endParaRPr kumimoji="0" lang="es-GT" sz="1800" b="1" i="0" u="none" strike="noStrike" cap="none" normalizeH="0" baseline="0" noProof="0" dirty="0">
                        <a:ln>
                          <a:noFill/>
                        </a:ln>
                        <a:solidFill>
                          <a:schemeClr val="tx1"/>
                        </a:solidFill>
                        <a:effectLst/>
                        <a:latin typeface="Trebuchet MS" panose="020B0603020202020204" pitchFamily="34" charset="0"/>
                      </a:endParaRP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bg1">
                              <a:lumMod val="50000"/>
                            </a:schemeClr>
                          </a:solidFill>
                          <a:effectLst/>
                          <a:latin typeface="Trebuchet MS" panose="020B0603020202020204" pitchFamily="34" charset="0"/>
                        </a:rPr>
                        <a:t>0.5</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5.7</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10.8 </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25.8</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4491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solidFill>
                          <a:effectLst/>
                          <a:latin typeface="Trebuchet MS" panose="020B0603020202020204" pitchFamily="34" charset="0"/>
                        </a:rPr>
                        <a:t>Nicaragua</a:t>
                      </a:r>
                      <a:r>
                        <a:rPr kumimoji="0" lang="es-GT" sz="1800" b="1" i="0" u="none" strike="noStrike" cap="none" normalizeH="0" baseline="30000" noProof="0" dirty="0">
                          <a:ln>
                            <a:noFill/>
                          </a:ln>
                          <a:solidFill>
                            <a:schemeClr val="tx1"/>
                          </a:solidFill>
                          <a:effectLst/>
                          <a:latin typeface="Trebuchet MS" panose="020B0603020202020204" pitchFamily="34" charset="0"/>
                        </a:rPr>
                        <a:t>3</a:t>
                      </a:r>
                      <a:endParaRPr kumimoji="0" lang="es-GT" sz="1800" b="1" i="0" u="none" strike="noStrike" cap="none" normalizeH="0" baseline="0" noProof="0" dirty="0">
                        <a:ln>
                          <a:noFill/>
                        </a:ln>
                        <a:solidFill>
                          <a:schemeClr val="tx1"/>
                        </a:solidFill>
                        <a:effectLst/>
                        <a:latin typeface="Trebuchet MS" panose="020B0603020202020204" pitchFamily="34" charset="0"/>
                      </a:endParaRP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bg1">
                              <a:lumMod val="50000"/>
                            </a:schemeClr>
                          </a:solidFill>
                          <a:effectLst/>
                          <a:latin typeface="Trebuchet MS" panose="020B0603020202020204" pitchFamily="34" charset="0"/>
                        </a:rPr>
                        <a:t>0.3</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2.6</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8.6</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8.1</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491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solidFill>
                          <a:effectLst/>
                          <a:latin typeface="Trebuchet MS" panose="020B0603020202020204" pitchFamily="34" charset="0"/>
                        </a:rPr>
                        <a:t>Costa Rica</a:t>
                      </a:r>
                      <a:r>
                        <a:rPr kumimoji="0" lang="es-GT" sz="1800" b="1" i="0" u="none" strike="noStrike" cap="none" normalizeH="0" baseline="30000" noProof="0" dirty="0">
                          <a:ln>
                            <a:noFill/>
                          </a:ln>
                          <a:solidFill>
                            <a:schemeClr val="tx1"/>
                          </a:solidFill>
                          <a:effectLst/>
                          <a:latin typeface="Trebuchet MS" panose="020B0603020202020204" pitchFamily="34" charset="0"/>
                        </a:rPr>
                        <a:t>2</a:t>
                      </a:r>
                      <a:endParaRPr kumimoji="0" lang="es-GT" sz="1800" b="1" i="0" u="none" strike="noStrike" cap="none" normalizeH="0" baseline="0" noProof="0" dirty="0">
                        <a:ln>
                          <a:noFill/>
                        </a:ln>
                        <a:solidFill>
                          <a:schemeClr val="tx1"/>
                        </a:solidFill>
                        <a:effectLst/>
                        <a:latin typeface="Trebuchet MS" panose="020B0603020202020204" pitchFamily="34" charset="0"/>
                      </a:endParaRP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bg1">
                              <a:lumMod val="50000"/>
                            </a:schemeClr>
                          </a:solidFill>
                          <a:effectLst/>
                          <a:latin typeface="Trebuchet MS" panose="020B0603020202020204" pitchFamily="34" charset="0"/>
                        </a:rPr>
                        <a:t>0.3</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10.7</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907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solidFill>
                          <a:effectLst/>
                          <a:latin typeface="Trebuchet MS" panose="020B0603020202020204" pitchFamily="34" charset="0"/>
                        </a:rPr>
                        <a:t>Panama</a:t>
                      </a:r>
                      <a:r>
                        <a:rPr kumimoji="0" lang="es-GT" sz="1800" b="1" i="0" u="none" strike="noStrike" cap="none" normalizeH="0" baseline="30000" noProof="0" dirty="0">
                          <a:ln>
                            <a:noFill/>
                          </a:ln>
                          <a:solidFill>
                            <a:schemeClr val="tx1"/>
                          </a:solidFill>
                          <a:effectLst/>
                          <a:latin typeface="Trebuchet MS" panose="020B0603020202020204" pitchFamily="34" charset="0"/>
                        </a:rPr>
                        <a:t>2</a:t>
                      </a:r>
                      <a:endParaRPr kumimoji="0" lang="es-GT" sz="1800" b="1" i="0" u="none" strike="noStrike" cap="none" normalizeH="0" baseline="0" noProof="0" dirty="0">
                        <a:ln>
                          <a:noFill/>
                        </a:ln>
                        <a:solidFill>
                          <a:schemeClr val="tx1"/>
                        </a:solidFill>
                        <a:effectLst/>
                        <a:latin typeface="Trebuchet MS" panose="020B0603020202020204" pitchFamily="34" charset="0"/>
                      </a:endParaRP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bg1">
                              <a:lumMod val="50000"/>
                            </a:schemeClr>
                          </a:solidFill>
                          <a:effectLst/>
                          <a:latin typeface="Trebuchet MS" panose="020B0603020202020204" pitchFamily="34" charset="0"/>
                        </a:rPr>
                        <a:t>0.7</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2</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14.2</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s-GT" sz="1800" b="1" i="0" u="none" strike="noStrike" cap="none" normalizeH="0" baseline="0" noProof="0" dirty="0">
                          <a:ln>
                            <a:noFill/>
                          </a:ln>
                          <a:solidFill>
                            <a:schemeClr val="tx1">
                              <a:lumMod val="50000"/>
                              <a:lumOff val="50000"/>
                            </a:schemeClr>
                          </a:solidFill>
                          <a:effectLst/>
                          <a:latin typeface="Trebuchet MS" panose="020B0603020202020204" pitchFamily="34" charset="0"/>
                        </a:rPr>
                        <a:t>15.0</a:t>
                      </a:r>
                    </a:p>
                  </a:txBody>
                  <a:tcPr marL="6006" marR="6006" marT="6008"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7" name="TextBox 5">
            <a:extLst>
              <a:ext uri="{FF2B5EF4-FFF2-40B4-BE49-F238E27FC236}">
                <a16:creationId xmlns:a16="http://schemas.microsoft.com/office/drawing/2014/main" id="{1E7C6BC3-3893-45D6-9B47-069289C4072E}"/>
              </a:ext>
            </a:extLst>
          </p:cNvPr>
          <p:cNvSpPr txBox="1">
            <a:spLocks noChangeArrowheads="1"/>
          </p:cNvSpPr>
          <p:nvPr/>
        </p:nvSpPr>
        <p:spPr bwMode="auto">
          <a:xfrm>
            <a:off x="2865438" y="5994400"/>
            <a:ext cx="77771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charset="0"/>
              </a:defRPr>
            </a:lvl1pPr>
            <a:lvl2pPr marL="742950" indent="-285750">
              <a:spcBef>
                <a:spcPct val="20000"/>
              </a:spcBef>
              <a:buChar char="–"/>
              <a:defRPr sz="20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1600">
                <a:solidFill>
                  <a:schemeClr val="tx1"/>
                </a:solidFill>
                <a:latin typeface="Arial" charset="0"/>
              </a:defRPr>
            </a:lvl4pPr>
            <a:lvl5pPr marL="2057400" indent="-22860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a:spcBef>
                <a:spcPct val="0"/>
              </a:spcBef>
              <a:buFontTx/>
              <a:buNone/>
              <a:defRPr/>
            </a:pPr>
            <a:r>
              <a:rPr lang="en-US" altLang="en-US" sz="1100" b="1" baseline="30000" dirty="0">
                <a:solidFill>
                  <a:schemeClr val="tx1">
                    <a:lumMod val="50000"/>
                    <a:lumOff val="50000"/>
                  </a:schemeClr>
                </a:solidFill>
                <a:latin typeface="Calibri" pitchFamily="34" charset="0"/>
                <a:cs typeface="Arial" charset="0"/>
              </a:rPr>
              <a:t>1</a:t>
            </a:r>
            <a:r>
              <a:rPr lang="en-US" altLang="en-US" sz="1100" b="1" dirty="0">
                <a:solidFill>
                  <a:schemeClr val="tx1">
                    <a:lumMod val="50000"/>
                    <a:lumOff val="50000"/>
                  </a:schemeClr>
                </a:solidFill>
                <a:latin typeface="Calibri" pitchFamily="34" charset="0"/>
                <a:cs typeface="Arial" charset="0"/>
              </a:rPr>
              <a:t>Central America Behavioral Surveillance Survey (</a:t>
            </a:r>
            <a:r>
              <a:rPr lang="es-GT" altLang="en-US" sz="1100" b="1" dirty="0">
                <a:solidFill>
                  <a:schemeClr val="tx1">
                    <a:lumMod val="50000"/>
                    <a:lumOff val="50000"/>
                  </a:schemeClr>
                </a:solidFill>
                <a:latin typeface="Calibri" pitchFamily="34" charset="0"/>
                <a:cs typeface="Arial" charset="0"/>
              </a:rPr>
              <a:t>El Salvador (2012), Guatemala (2013) and Honduras (2012)</a:t>
            </a:r>
            <a:r>
              <a:rPr lang="en-US" altLang="en-US" sz="1100" b="1" dirty="0">
                <a:solidFill>
                  <a:schemeClr val="tx1">
                    <a:lumMod val="50000"/>
                    <a:lumOff val="50000"/>
                  </a:schemeClr>
                </a:solidFill>
                <a:latin typeface="Calibri" pitchFamily="34" charset="0"/>
                <a:cs typeface="Arial" charset="0"/>
              </a:rPr>
              <a:t>) </a:t>
            </a:r>
          </a:p>
          <a:p>
            <a:pPr>
              <a:spcBef>
                <a:spcPct val="0"/>
              </a:spcBef>
              <a:buFontTx/>
              <a:buNone/>
              <a:defRPr/>
            </a:pPr>
            <a:r>
              <a:rPr lang="en-US" altLang="en-US" sz="1100" b="1" baseline="30000" dirty="0">
                <a:solidFill>
                  <a:schemeClr val="tx1">
                    <a:lumMod val="50000"/>
                    <a:lumOff val="50000"/>
                  </a:schemeClr>
                </a:solidFill>
                <a:latin typeface="Calibri" pitchFamily="34" charset="0"/>
                <a:cs typeface="Arial" charset="0"/>
              </a:rPr>
              <a:t>2</a:t>
            </a:r>
            <a:r>
              <a:rPr lang="en-US" altLang="en-US" sz="1100" b="1" dirty="0">
                <a:solidFill>
                  <a:schemeClr val="tx1">
                    <a:lumMod val="50000"/>
                    <a:lumOff val="50000"/>
                  </a:schemeClr>
                </a:solidFill>
                <a:latin typeface="Calibri" pitchFamily="34" charset="0"/>
                <a:cs typeface="Arial" charset="0"/>
              </a:rPr>
              <a:t>AIDSInfo, UNAIDS. </a:t>
            </a:r>
            <a:r>
              <a:rPr lang="en-US" altLang="en-US" sz="1100" b="1" dirty="0">
                <a:solidFill>
                  <a:schemeClr val="tx1">
                    <a:lumMod val="50000"/>
                    <a:lumOff val="50000"/>
                  </a:schemeClr>
                </a:solidFill>
                <a:latin typeface="Calibri" pitchFamily="34" charset="0"/>
                <a:cs typeface="Arial" charset="0"/>
                <a:hlinkClick r:id="rId2"/>
              </a:rPr>
              <a:t>http://aidsinfo.unaids.org/</a:t>
            </a:r>
            <a:endParaRPr lang="en-US" altLang="en-US" sz="1100" b="1" dirty="0">
              <a:solidFill>
                <a:schemeClr val="tx1">
                  <a:lumMod val="50000"/>
                  <a:lumOff val="50000"/>
                </a:schemeClr>
              </a:solidFill>
              <a:latin typeface="Calibri" pitchFamily="34" charset="0"/>
              <a:cs typeface="Arial" charset="0"/>
            </a:endParaRPr>
          </a:p>
          <a:p>
            <a:pPr>
              <a:spcBef>
                <a:spcPct val="0"/>
              </a:spcBef>
              <a:buFontTx/>
              <a:buNone/>
              <a:defRPr/>
            </a:pPr>
            <a:r>
              <a:rPr lang="en-US" altLang="en-US" sz="1100" baseline="30000" dirty="0">
                <a:solidFill>
                  <a:schemeClr val="tx1">
                    <a:lumMod val="50000"/>
                    <a:lumOff val="50000"/>
                  </a:schemeClr>
                </a:solidFill>
                <a:latin typeface="Calibri" pitchFamily="34" charset="0"/>
                <a:cs typeface="Arial" charset="0"/>
              </a:rPr>
              <a:t>3 </a:t>
            </a:r>
            <a:r>
              <a:rPr lang="en-US" altLang="en-US" sz="1100" dirty="0">
                <a:solidFill>
                  <a:schemeClr val="tx1">
                    <a:lumMod val="50000"/>
                    <a:lumOff val="50000"/>
                  </a:schemeClr>
                </a:solidFill>
                <a:latin typeface="Calibri" pitchFamily="34" charset="0"/>
                <a:cs typeface="Arial" charset="0"/>
              </a:rPr>
              <a:t>UNAIDS DATA 2017</a:t>
            </a:r>
            <a:endParaRPr lang="en-US" altLang="en-US" sz="1100" baseline="30000" dirty="0">
              <a:solidFill>
                <a:schemeClr val="tx1">
                  <a:lumMod val="50000"/>
                  <a:lumOff val="50000"/>
                </a:schemeClr>
              </a:solidFill>
              <a:latin typeface="Calibri" pitchFamily="34" charset="0"/>
              <a:cs typeface="Arial" charset="0"/>
            </a:endParaRPr>
          </a:p>
        </p:txBody>
      </p:sp>
      <p:sp>
        <p:nvSpPr>
          <p:cNvPr id="8" name="Rectángulo 7">
            <a:extLst>
              <a:ext uri="{FF2B5EF4-FFF2-40B4-BE49-F238E27FC236}">
                <a16:creationId xmlns:a16="http://schemas.microsoft.com/office/drawing/2014/main" id="{04966F44-F6EB-4F24-A13E-56B500B649CD}"/>
              </a:ext>
            </a:extLst>
          </p:cNvPr>
          <p:cNvSpPr/>
          <p:nvPr/>
        </p:nvSpPr>
        <p:spPr>
          <a:xfrm>
            <a:off x="1799303" y="4082845"/>
            <a:ext cx="7541547" cy="43180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GT"/>
          </a:p>
        </p:txBody>
      </p:sp>
    </p:spTree>
    <p:extLst>
      <p:ext uri="{BB962C8B-B14F-4D97-AF65-F5344CB8AC3E}">
        <p14:creationId xmlns:p14="http://schemas.microsoft.com/office/powerpoint/2010/main" val="27537450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a:extLst>
              <a:ext uri="{FF2B5EF4-FFF2-40B4-BE49-F238E27FC236}">
                <a16:creationId xmlns:a16="http://schemas.microsoft.com/office/drawing/2014/main" id="{9C9C3454-5628-48AD-A1D8-6106B94B25CF}"/>
              </a:ext>
            </a:extLst>
          </p:cNvPr>
          <p:cNvSpPr>
            <a:spLocks noGrp="1" noChangeArrowheads="1"/>
          </p:cNvSpPr>
          <p:nvPr>
            <p:ph type="title"/>
          </p:nvPr>
        </p:nvSpPr>
        <p:spPr>
          <a:xfrm>
            <a:off x="1914525" y="381000"/>
            <a:ext cx="8261350" cy="1039813"/>
          </a:xfrm>
        </p:spPr>
        <p:txBody>
          <a:bodyPr/>
          <a:lstStyle/>
          <a:p>
            <a:endParaRPr lang="es-SV" altLang="es-SV"/>
          </a:p>
        </p:txBody>
      </p:sp>
      <p:pic>
        <p:nvPicPr>
          <p:cNvPr id="9219" name="Marcador de contenido 5">
            <a:extLst>
              <a:ext uri="{FF2B5EF4-FFF2-40B4-BE49-F238E27FC236}">
                <a16:creationId xmlns:a16="http://schemas.microsoft.com/office/drawing/2014/main" id="{9A76521C-D8AE-4390-9AE2-8B9617046E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6175" y="136525"/>
            <a:ext cx="9502775" cy="6455646"/>
          </a:xfrm>
        </p:spPr>
      </p:pic>
      <p:sp>
        <p:nvSpPr>
          <p:cNvPr id="9220" name="Marcador de número de diapositiva 3">
            <a:extLst>
              <a:ext uri="{FF2B5EF4-FFF2-40B4-BE49-F238E27FC236}">
                <a16:creationId xmlns:a16="http://schemas.microsoft.com/office/drawing/2014/main" id="{3E291C4D-0069-4E77-988C-3A2B720BA16A}"/>
              </a:ext>
            </a:extLst>
          </p:cNvPr>
          <p:cNvSpPr>
            <a:spLocks noGrp="1" noChangeArrowheads="1"/>
          </p:cNvSpPr>
          <p:nvPr>
            <p:ph type="sldNum" sz="quarter"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s-SV"/>
            </a:defPPr>
            <a:lvl1pPr algn="r" rtl="0" eaLnBrk="1" fontAlgn="auto" hangingPunct="1">
              <a:spcBef>
                <a:spcPts val="0"/>
              </a:spcBef>
              <a:spcAft>
                <a:spcPts val="0"/>
              </a:spcAft>
              <a:defRPr sz="1200" kern="1200">
                <a:solidFill>
                  <a:schemeClr val="tx1">
                    <a:tint val="75000"/>
                  </a:schemeClr>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lnSpc>
                <a:spcPct val="100000"/>
              </a:lnSpc>
              <a:spcBef>
                <a:spcPct val="0"/>
              </a:spcBef>
              <a:spcAft>
                <a:spcPct val="0"/>
              </a:spcAft>
              <a:buFontTx/>
              <a:buNone/>
            </a:pPr>
            <a:fld id="{06C558EF-C9B4-4607-9D8A-50E4FE4D5E47}" type="slidenum">
              <a:rPr lang="es-SV" smtClean="0"/>
              <a:pPr>
                <a:defRPr/>
              </a:pPr>
              <a:t>5</a:t>
            </a:fld>
            <a:endParaRPr lang="en-US" altLang="es-DO" sz="1200">
              <a:latin typeface="Century Gothic" panose="020B0502020202020204" pitchFamily="34" charset="0"/>
              <a:ea typeface="MS PGothic" panose="020B0600070205080204" pitchFamily="34" charset="-128"/>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contenido 11">
            <a:extLst>
              <a:ext uri="{FF2B5EF4-FFF2-40B4-BE49-F238E27FC236}">
                <a16:creationId xmlns:a16="http://schemas.microsoft.com/office/drawing/2014/main" id="{62BBE2B7-6EAD-430D-B676-551D787AD6AC}"/>
              </a:ext>
            </a:extLst>
          </p:cNvPr>
          <p:cNvSpPr>
            <a:spLocks noGrp="1"/>
          </p:cNvSpPr>
          <p:nvPr>
            <p:ph sz="half" idx="2"/>
          </p:nvPr>
        </p:nvSpPr>
        <p:spPr>
          <a:ln>
            <a:solidFill>
              <a:schemeClr val="tx1"/>
            </a:solidFill>
          </a:ln>
        </p:spPr>
        <p:txBody>
          <a:bodyPr>
            <a:normAutofit/>
          </a:bodyPr>
          <a:lstStyle/>
          <a:p>
            <a:pPr algn="just"/>
            <a:r>
              <a:rPr lang="es-SV" b="1" dirty="0"/>
              <a:t>Prevalencia alta </a:t>
            </a:r>
            <a:endParaRPr lang="es-SV" dirty="0"/>
          </a:p>
          <a:p>
            <a:pPr marL="0" indent="0" algn="just">
              <a:buNone/>
            </a:pPr>
            <a:r>
              <a:rPr lang="es-SV" dirty="0"/>
              <a:t>Entornos donde la </a:t>
            </a:r>
            <a:r>
              <a:rPr lang="es-SV" b="1" dirty="0"/>
              <a:t>prevalencia de la infección por el VIH es mayor al 5% de la población </a:t>
            </a:r>
            <a:r>
              <a:rPr lang="es-SV" dirty="0"/>
              <a:t>que se ha realizado la prueba, debe darse un diagnóstico VIH positivo </a:t>
            </a:r>
            <a:r>
              <a:rPr lang="es-SV" b="1" dirty="0"/>
              <a:t>con dos pruebas reactivas secuenciales. </a:t>
            </a:r>
            <a:r>
              <a:rPr lang="es-SV" dirty="0"/>
              <a:t>	</a:t>
            </a:r>
          </a:p>
          <a:p>
            <a:pPr algn="just"/>
            <a:endParaRPr lang="es-SV" dirty="0"/>
          </a:p>
        </p:txBody>
      </p:sp>
      <p:pic>
        <p:nvPicPr>
          <p:cNvPr id="6" name="Picture 2">
            <a:extLst>
              <a:ext uri="{FF2B5EF4-FFF2-40B4-BE49-F238E27FC236}">
                <a16:creationId xmlns:a16="http://schemas.microsoft.com/office/drawing/2014/main" id="{DC9416DF-4D75-4048-B43B-05601E8712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8328"/>
          <a:stretch/>
        </p:blipFill>
        <p:spPr>
          <a:xfrm>
            <a:off x="1866900" y="40457"/>
            <a:ext cx="8458200" cy="1055175"/>
          </a:xfrm>
          <a:prstGeom prst="rect">
            <a:avLst/>
          </a:prstGeom>
        </p:spPr>
      </p:pic>
      <p:sp>
        <p:nvSpPr>
          <p:cNvPr id="13" name="CuadroTexto 12">
            <a:extLst>
              <a:ext uri="{FF2B5EF4-FFF2-40B4-BE49-F238E27FC236}">
                <a16:creationId xmlns:a16="http://schemas.microsoft.com/office/drawing/2014/main" id="{36610F67-79A2-4745-AE21-2578C7C7B299}"/>
              </a:ext>
            </a:extLst>
          </p:cNvPr>
          <p:cNvSpPr txBox="1"/>
          <p:nvPr/>
        </p:nvSpPr>
        <p:spPr>
          <a:xfrm>
            <a:off x="30038" y="6061587"/>
            <a:ext cx="10295062" cy="923330"/>
          </a:xfrm>
          <a:prstGeom prst="rect">
            <a:avLst/>
          </a:prstGeom>
          <a:noFill/>
        </p:spPr>
        <p:txBody>
          <a:bodyPr wrap="none" rtlCol="0">
            <a:spAutoFit/>
          </a:bodyPr>
          <a:lstStyle/>
          <a:p>
            <a:r>
              <a:rPr lang="en-US" dirty="0"/>
              <a:t>WHO (2012). Service delivery approaches to HIV testing and counselling (HTC): a strategic policy framework </a:t>
            </a:r>
          </a:p>
          <a:p>
            <a:r>
              <a:rPr lang="en-US" dirty="0"/>
              <a:t>(http://www.who.int/hiv/ pub/</a:t>
            </a:r>
            <a:r>
              <a:rPr lang="en-US" dirty="0" err="1"/>
              <a:t>vct</a:t>
            </a:r>
            <a:r>
              <a:rPr lang="en-US" dirty="0"/>
              <a:t>/</a:t>
            </a:r>
            <a:r>
              <a:rPr lang="en-US" dirty="0" err="1"/>
              <a:t>htc_framework</a:t>
            </a:r>
            <a:r>
              <a:rPr lang="en-US" dirty="0"/>
              <a:t>/ </a:t>
            </a:r>
            <a:r>
              <a:rPr lang="en-US" dirty="0" err="1"/>
              <a:t>en</a:t>
            </a:r>
            <a:r>
              <a:rPr lang="en-US" dirty="0"/>
              <a:t>/) 	</a:t>
            </a:r>
          </a:p>
          <a:p>
            <a:endParaRPr lang="es-SV" dirty="0"/>
          </a:p>
        </p:txBody>
      </p:sp>
      <p:sp>
        <p:nvSpPr>
          <p:cNvPr id="14" name="Marcador de contenido 11">
            <a:extLst>
              <a:ext uri="{FF2B5EF4-FFF2-40B4-BE49-F238E27FC236}">
                <a16:creationId xmlns:a16="http://schemas.microsoft.com/office/drawing/2014/main" id="{B340BFA1-F51E-431A-B1C8-69A384BB1A03}"/>
              </a:ext>
            </a:extLst>
          </p:cNvPr>
          <p:cNvSpPr txBox="1">
            <a:spLocks/>
          </p:cNvSpPr>
          <p:nvPr/>
        </p:nvSpPr>
        <p:spPr>
          <a:xfrm>
            <a:off x="6324600" y="1648242"/>
            <a:ext cx="5181600" cy="2506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SV" dirty="0"/>
          </a:p>
        </p:txBody>
      </p:sp>
      <p:sp>
        <p:nvSpPr>
          <p:cNvPr id="17" name="Marcador de contenido 16">
            <a:extLst>
              <a:ext uri="{FF2B5EF4-FFF2-40B4-BE49-F238E27FC236}">
                <a16:creationId xmlns:a16="http://schemas.microsoft.com/office/drawing/2014/main" id="{CBF99931-E199-4D76-A229-6E7D221803A4}"/>
              </a:ext>
            </a:extLst>
          </p:cNvPr>
          <p:cNvSpPr>
            <a:spLocks noGrp="1"/>
          </p:cNvSpPr>
          <p:nvPr>
            <p:ph sz="half" idx="1"/>
          </p:nvPr>
        </p:nvSpPr>
        <p:spPr>
          <a:ln>
            <a:solidFill>
              <a:schemeClr val="tx1"/>
            </a:solidFill>
          </a:ln>
        </p:spPr>
        <p:txBody>
          <a:bodyPr>
            <a:normAutofit/>
          </a:bodyPr>
          <a:lstStyle/>
          <a:p>
            <a:pPr algn="just"/>
            <a:r>
              <a:rPr lang="es-SV" b="1" dirty="0"/>
              <a:t>Prevalencia baja </a:t>
            </a:r>
            <a:endParaRPr lang="es-SV" dirty="0"/>
          </a:p>
          <a:p>
            <a:pPr marL="0" indent="0" algn="just">
              <a:buNone/>
            </a:pPr>
            <a:r>
              <a:rPr lang="es-SV" dirty="0"/>
              <a:t>Entornos </a:t>
            </a:r>
            <a:r>
              <a:rPr lang="es-SV" b="1" dirty="0"/>
              <a:t>prevalencia de la infección por el VIH es menor al 5% </a:t>
            </a:r>
            <a:r>
              <a:rPr lang="es-SV" dirty="0"/>
              <a:t>de la población que se ha realizado la prueba, debe darse un diagnóstico VIH positivo con </a:t>
            </a:r>
            <a:r>
              <a:rPr lang="es-SV" b="1" dirty="0"/>
              <a:t>tres pruebas reactivas secuenciales. </a:t>
            </a:r>
            <a:r>
              <a:rPr lang="es-SV" dirty="0"/>
              <a:t>	</a:t>
            </a:r>
          </a:p>
          <a:p>
            <a:pPr algn="just"/>
            <a:endParaRPr lang="es-SV" dirty="0"/>
          </a:p>
        </p:txBody>
      </p:sp>
    </p:spTree>
    <p:extLst>
      <p:ext uri="{BB962C8B-B14F-4D97-AF65-F5344CB8AC3E}">
        <p14:creationId xmlns:p14="http://schemas.microsoft.com/office/powerpoint/2010/main" val="13865821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BFDCAD5E-2DC0-9B41-8FF9-848F92C2163F}"/>
              </a:ext>
            </a:extLst>
          </p:cNvPr>
          <p:cNvSpPr>
            <a:spLocks noGrp="1"/>
          </p:cNvSpPr>
          <p:nvPr>
            <p:ph sz="half" idx="2"/>
          </p:nvPr>
        </p:nvSpPr>
        <p:spPr/>
        <p:txBody>
          <a:bodyPr>
            <a:normAutofit fontScale="92500" lnSpcReduction="10000"/>
          </a:bodyPr>
          <a:lstStyle/>
          <a:p>
            <a:pPr marL="0" indent="0" algn="just">
              <a:buNone/>
            </a:pPr>
            <a:r>
              <a:rPr lang="es-SV" sz="2800" b="1" dirty="0"/>
              <a:t>Algoritmo de pruebas: </a:t>
            </a:r>
            <a:r>
              <a:rPr lang="es-SV" sz="2800" dirty="0"/>
              <a:t>la combinación y secuencia de análisis específicos usados como parte de las estrategias para la realización de pruebas de detección del VIH. </a:t>
            </a:r>
          </a:p>
          <a:p>
            <a:pPr algn="just"/>
            <a:endParaRPr lang="es-SV" sz="2800" dirty="0"/>
          </a:p>
          <a:p>
            <a:pPr marL="0" indent="0" algn="just">
              <a:buNone/>
            </a:pPr>
            <a:r>
              <a:rPr lang="es-SV" dirty="0"/>
              <a:t>Examinar con regularidad los algoritmos de prueba — cada tres, cuatro o cinco años — permite:</a:t>
            </a:r>
          </a:p>
          <a:p>
            <a:pPr algn="just"/>
            <a:r>
              <a:rPr lang="es-SV" dirty="0"/>
              <a:t>Garantizar que las pruebas sigan funcionando de la manera adecuada, </a:t>
            </a:r>
          </a:p>
          <a:p>
            <a:pPr algn="just"/>
            <a:r>
              <a:rPr lang="es-SV" dirty="0"/>
              <a:t>Introducir mejores pruebas y que haya competencia entre los fabricantes. </a:t>
            </a:r>
          </a:p>
          <a:p>
            <a:pPr algn="just"/>
            <a:r>
              <a:rPr lang="es-SV" dirty="0"/>
              <a:t>Realizar estudios de validación para realizar algoritmos de manera correcta. </a:t>
            </a:r>
            <a:endParaRPr lang="es-ES_tradnl" sz="2800" dirty="0"/>
          </a:p>
        </p:txBody>
      </p:sp>
      <p:pic>
        <p:nvPicPr>
          <p:cNvPr id="7" name="Picture 2">
            <a:extLst>
              <a:ext uri="{FF2B5EF4-FFF2-40B4-BE49-F238E27FC236}">
                <a16:creationId xmlns:a16="http://schemas.microsoft.com/office/drawing/2014/main" id="{4F6645E1-0DCE-411A-BF81-B452C29D40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590" b="61477"/>
          <a:stretch/>
        </p:blipFill>
        <p:spPr>
          <a:xfrm>
            <a:off x="2461752" y="265471"/>
            <a:ext cx="8458200" cy="973394"/>
          </a:xfrm>
          <a:prstGeom prst="rect">
            <a:avLst/>
          </a:prstGeom>
        </p:spPr>
      </p:pic>
      <p:sp>
        <p:nvSpPr>
          <p:cNvPr id="4" name="Rectángulo 3">
            <a:extLst>
              <a:ext uri="{FF2B5EF4-FFF2-40B4-BE49-F238E27FC236}">
                <a16:creationId xmlns:a16="http://schemas.microsoft.com/office/drawing/2014/main" id="{358BC10F-B59E-49EA-A15F-0FCC2D5A67D8}"/>
              </a:ext>
            </a:extLst>
          </p:cNvPr>
          <p:cNvSpPr>
            <a:spLocks noChangeArrowheads="1"/>
          </p:cNvSpPr>
          <p:nvPr/>
        </p:nvSpPr>
        <p:spPr bwMode="auto">
          <a:xfrm>
            <a:off x="2286000" y="6334125"/>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s-SV" sz="1400" dirty="0">
                <a:latin typeface="Century Gothic" panose="020B0502020202020204" pitchFamily="34" charset="0"/>
                <a:ea typeface="MS PGothic" panose="020B0600070205080204" pitchFamily="34" charset="-128"/>
              </a:rPr>
              <a:t>World Health Organization. Consolidated HIV testing services Guidelines. 5Cs: Consent, confidentiality, counselling, correct results and connection. Canada; 2015. </a:t>
            </a:r>
            <a:endParaRPr lang="es-GT" altLang="es-SV" sz="1400" dirty="0">
              <a:latin typeface="Century Gothic" panose="020B0502020202020204" pitchFamily="34" charset="0"/>
              <a:ea typeface="MS PGothic" panose="020B0600070205080204" pitchFamily="34" charset="-128"/>
            </a:endParaRPr>
          </a:p>
        </p:txBody>
      </p:sp>
    </p:spTree>
    <p:extLst>
      <p:ext uri="{BB962C8B-B14F-4D97-AF65-F5344CB8AC3E}">
        <p14:creationId xmlns:p14="http://schemas.microsoft.com/office/powerpoint/2010/main" val="31936099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B598D29-5829-FA4D-9638-5AD7E4DDE5E2}"/>
              </a:ext>
            </a:extLst>
          </p:cNvPr>
          <p:cNvSpPr>
            <a:spLocks noGrp="1"/>
          </p:cNvSpPr>
          <p:nvPr>
            <p:ph type="title"/>
          </p:nvPr>
        </p:nvSpPr>
        <p:spPr>
          <a:xfrm>
            <a:off x="958645" y="866467"/>
            <a:ext cx="9527458" cy="614669"/>
          </a:xfrm>
        </p:spPr>
        <p:txBody>
          <a:bodyPr>
            <a:normAutofit fontScale="90000"/>
          </a:bodyPr>
          <a:lstStyle/>
          <a:p>
            <a:br>
              <a:rPr lang="es-GT" altLang="es-SV" sz="2800" dirty="0">
                <a:latin typeface="Trebuchet MS" panose="020B0603020202020204" pitchFamily="34" charset="0"/>
              </a:rPr>
            </a:br>
            <a:br>
              <a:rPr lang="es-GT" altLang="es-SV" sz="2800" dirty="0">
                <a:latin typeface="Trebuchet MS" panose="020B0603020202020204" pitchFamily="34" charset="0"/>
              </a:rPr>
            </a:br>
            <a:br>
              <a:rPr lang="es-GT" altLang="es-SV" sz="2800" dirty="0">
                <a:latin typeface="Trebuchet MS" panose="020B0603020202020204" pitchFamily="34" charset="0"/>
              </a:rPr>
            </a:br>
            <a:r>
              <a:rPr lang="es-GT" altLang="es-SV" sz="2800" dirty="0">
                <a:latin typeface="Trebuchet MS" panose="020B0603020202020204" pitchFamily="34" charset="0"/>
              </a:rPr>
              <a:t>Pasos para la selección de Algoritmos</a:t>
            </a:r>
            <a:endParaRPr lang="es-ES_tradnl" dirty="0"/>
          </a:p>
        </p:txBody>
      </p:sp>
      <p:sp>
        <p:nvSpPr>
          <p:cNvPr id="7" name="Content Placeholder 2">
            <a:extLst>
              <a:ext uri="{FF2B5EF4-FFF2-40B4-BE49-F238E27FC236}">
                <a16:creationId xmlns:a16="http://schemas.microsoft.com/office/drawing/2014/main" id="{A9D8EFEE-6D7D-4D00-BED9-1CA7BB35208D}"/>
              </a:ext>
            </a:extLst>
          </p:cNvPr>
          <p:cNvSpPr txBox="1">
            <a:spLocks noChangeArrowheads="1"/>
          </p:cNvSpPr>
          <p:nvPr/>
        </p:nvSpPr>
        <p:spPr>
          <a:xfrm>
            <a:off x="1799611" y="1901978"/>
            <a:ext cx="9395695"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s-GT" altLang="es-SV" sz="2400" dirty="0">
                <a:latin typeface="Trebuchet MS" panose="020B0603020202020204" pitchFamily="34" charset="0"/>
              </a:rPr>
              <a:t>Actualización del marco regulatorio nacional para diagnostico de laboratorio y aseguramiento de la calidad</a:t>
            </a:r>
          </a:p>
          <a:p>
            <a:pPr marL="342900" indent="-342900">
              <a:buFont typeface="Arial" panose="020B0604020202020204" pitchFamily="34" charset="0"/>
              <a:buChar char="•"/>
            </a:pPr>
            <a:r>
              <a:rPr lang="es-GT" altLang="es-SV" sz="2400" dirty="0">
                <a:latin typeface="Trebuchet MS" panose="020B0603020202020204" pitchFamily="34" charset="0"/>
              </a:rPr>
              <a:t>Selección de estrategias por poblaciones</a:t>
            </a:r>
          </a:p>
          <a:p>
            <a:pPr marL="342900" indent="-342900">
              <a:buFont typeface="Arial" panose="020B0604020202020204" pitchFamily="34" charset="0"/>
              <a:buChar char="•"/>
            </a:pPr>
            <a:r>
              <a:rPr lang="es-GT" altLang="es-SV" sz="2400" dirty="0">
                <a:latin typeface="Trebuchet MS" panose="020B0603020202020204" pitchFamily="34" charset="0"/>
              </a:rPr>
              <a:t>Lista de pruebas </a:t>
            </a:r>
            <a:r>
              <a:rPr lang="es-GT" altLang="es-SV" sz="2400" dirty="0" err="1">
                <a:latin typeface="Trebuchet MS" panose="020B0603020202020204" pitchFamily="34" charset="0"/>
              </a:rPr>
              <a:t>pre-calificadas</a:t>
            </a:r>
            <a:r>
              <a:rPr lang="es-GT" altLang="es-SV" sz="2400" dirty="0">
                <a:latin typeface="Trebuchet MS" panose="020B0603020202020204" pitchFamily="34" charset="0"/>
              </a:rPr>
              <a:t>, clasificadas según Sensibilidad y Especificidad</a:t>
            </a:r>
          </a:p>
          <a:p>
            <a:pPr marL="342900" indent="-342900">
              <a:buFont typeface="Arial" panose="020B0604020202020204" pitchFamily="34" charset="0"/>
              <a:buChar char="•"/>
            </a:pPr>
            <a:r>
              <a:rPr lang="es-GT" altLang="es-SV" sz="2400" dirty="0">
                <a:latin typeface="Trebuchet MS" panose="020B0603020202020204" pitchFamily="34" charset="0"/>
              </a:rPr>
              <a:t>Uso de datos para obtención de algoritmos </a:t>
            </a:r>
          </a:p>
          <a:p>
            <a:pPr marL="342900" indent="-342900">
              <a:buFont typeface="Arial" panose="020B0604020202020204" pitchFamily="34" charset="0"/>
              <a:buChar char="•"/>
            </a:pPr>
            <a:r>
              <a:rPr lang="es-GT" altLang="es-SV" sz="2400" dirty="0">
                <a:latin typeface="Trebuchet MS" panose="020B0603020202020204" pitchFamily="34" charset="0"/>
              </a:rPr>
              <a:t>Vigilancia post venta</a:t>
            </a:r>
          </a:p>
          <a:p>
            <a:pPr marL="342900" indent="-342900">
              <a:buFont typeface="Arial" panose="020B0604020202020204" pitchFamily="34" charset="0"/>
              <a:buChar char="•"/>
            </a:pPr>
            <a:r>
              <a:rPr lang="es-GT" altLang="es-SV" sz="2400" dirty="0">
                <a:latin typeface="Trebuchet MS" panose="020B0603020202020204" pitchFamily="34" charset="0"/>
              </a:rPr>
              <a:t>Validación de algoritmos nacionales</a:t>
            </a:r>
          </a:p>
          <a:p>
            <a:endParaRPr lang="es-GT" altLang="es-SV" sz="2400" dirty="0">
              <a:latin typeface="Trebuchet MS" panose="020B0603020202020204" pitchFamily="34" charset="0"/>
            </a:endParaRPr>
          </a:p>
        </p:txBody>
      </p:sp>
      <p:sp>
        <p:nvSpPr>
          <p:cNvPr id="8" name="5 Rectángulo">
            <a:extLst>
              <a:ext uri="{FF2B5EF4-FFF2-40B4-BE49-F238E27FC236}">
                <a16:creationId xmlns:a16="http://schemas.microsoft.com/office/drawing/2014/main" id="{BEBFBE51-F558-43CF-9401-E79A00AD9464}"/>
              </a:ext>
            </a:extLst>
          </p:cNvPr>
          <p:cNvSpPr>
            <a:spLocks noChangeArrowheads="1"/>
          </p:cNvSpPr>
          <p:nvPr/>
        </p:nvSpPr>
        <p:spPr bwMode="auto">
          <a:xfrm>
            <a:off x="854434" y="5282176"/>
            <a:ext cx="5616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s-SV" sz="1400" dirty="0">
                <a:solidFill>
                  <a:srgbClr val="000000"/>
                </a:solidFill>
              </a:rPr>
              <a:t>WHO. Guidelines for using HIV testing technologies in surveillance: selection, evaluation and implementation – 2009 update</a:t>
            </a:r>
            <a:endParaRPr lang="es-HN" altLang="es-SV" sz="1400" dirty="0">
              <a:solidFill>
                <a:srgbClr val="000000"/>
              </a:solidFill>
            </a:endParaRPr>
          </a:p>
        </p:txBody>
      </p:sp>
      <p:pic>
        <p:nvPicPr>
          <p:cNvPr id="5" name="Picture 2">
            <a:extLst>
              <a:ext uri="{FF2B5EF4-FFF2-40B4-BE49-F238E27FC236}">
                <a16:creationId xmlns:a16="http://schemas.microsoft.com/office/drawing/2014/main" id="{054B4811-C231-48A5-A5E0-E190C96F1A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590" b="61477"/>
          <a:stretch/>
        </p:blipFill>
        <p:spPr>
          <a:xfrm>
            <a:off x="2241909" y="78555"/>
            <a:ext cx="8458200" cy="973394"/>
          </a:xfrm>
          <a:prstGeom prst="rect">
            <a:avLst/>
          </a:prstGeom>
        </p:spPr>
      </p:pic>
    </p:spTree>
    <p:extLst>
      <p:ext uri="{BB962C8B-B14F-4D97-AF65-F5344CB8AC3E}">
        <p14:creationId xmlns:p14="http://schemas.microsoft.com/office/powerpoint/2010/main" val="15978424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58DBB87A-D30A-8948-B61D-5235B6842CDE}"/>
              </a:ext>
            </a:extLst>
          </p:cNvPr>
          <p:cNvSpPr>
            <a:spLocks noGrp="1"/>
          </p:cNvSpPr>
          <p:nvPr>
            <p:ph sz="half" idx="1"/>
          </p:nvPr>
        </p:nvSpPr>
        <p:spPr>
          <a:xfrm>
            <a:off x="838200" y="1495841"/>
            <a:ext cx="5181600" cy="2751694"/>
          </a:xfrm>
        </p:spPr>
        <p:txBody>
          <a:bodyPr>
            <a:noAutofit/>
          </a:bodyPr>
          <a:lstStyle/>
          <a:p>
            <a:pPr marL="457200" lvl="1" indent="0" fontAlgn="ctr">
              <a:buNone/>
              <a:defRPr/>
            </a:pPr>
            <a:r>
              <a:rPr lang="es-GT" sz="2800" b="1" dirty="0"/>
              <a:t>CARACTERISTICAS DE DESEMPEÑO:</a:t>
            </a:r>
          </a:p>
          <a:p>
            <a:pPr marL="457200" lvl="1" indent="0" fontAlgn="ctr">
              <a:buNone/>
              <a:defRPr/>
            </a:pPr>
            <a:endParaRPr lang="es-GT" sz="2800" b="1" dirty="0"/>
          </a:p>
          <a:p>
            <a:pPr marL="457200" lvl="1" indent="0" fontAlgn="ctr">
              <a:buNone/>
              <a:defRPr/>
            </a:pPr>
            <a:r>
              <a:rPr lang="es-GT" sz="2800" b="1" dirty="0"/>
              <a:t>Sensibilidad: 99%  - 100% , </a:t>
            </a:r>
          </a:p>
          <a:p>
            <a:pPr marL="457200" lvl="1" indent="0" fontAlgn="ctr">
              <a:buNone/>
              <a:defRPr/>
            </a:pPr>
            <a:r>
              <a:rPr lang="es-GT" sz="2800" b="1" dirty="0"/>
              <a:t>Especificidad: ≥ 99%, </a:t>
            </a:r>
          </a:p>
          <a:p>
            <a:pPr marL="457200" lvl="1" indent="0">
              <a:buNone/>
              <a:defRPr/>
            </a:pPr>
            <a:r>
              <a:rPr lang="es-GT" sz="2800" b="1" dirty="0"/>
              <a:t>Tasa de inválidos: menor al 1%</a:t>
            </a:r>
          </a:p>
          <a:p>
            <a:pPr marL="457200" lvl="1" indent="0">
              <a:buNone/>
              <a:defRPr/>
            </a:pPr>
            <a:endParaRPr lang="es-GT" sz="2800" b="1" dirty="0">
              <a:solidFill>
                <a:srgbClr val="FF0000"/>
              </a:solidFill>
            </a:endParaRPr>
          </a:p>
          <a:p>
            <a:endParaRPr lang="es-ES_tradnl" sz="2800" b="1" dirty="0"/>
          </a:p>
        </p:txBody>
      </p:sp>
      <p:sp>
        <p:nvSpPr>
          <p:cNvPr id="6" name="Marcador de contenido 5">
            <a:extLst>
              <a:ext uri="{FF2B5EF4-FFF2-40B4-BE49-F238E27FC236}">
                <a16:creationId xmlns:a16="http://schemas.microsoft.com/office/drawing/2014/main" id="{FF49D2F8-C9B1-EA4B-A25D-3D72DAB352C8}"/>
              </a:ext>
            </a:extLst>
          </p:cNvPr>
          <p:cNvSpPr>
            <a:spLocks noGrp="1"/>
          </p:cNvSpPr>
          <p:nvPr>
            <p:ph sz="half" idx="2"/>
          </p:nvPr>
        </p:nvSpPr>
        <p:spPr/>
        <p:txBody>
          <a:bodyPr>
            <a:normAutofit/>
          </a:bodyPr>
          <a:lstStyle/>
          <a:p>
            <a:pPr marL="0" indent="0">
              <a:buNone/>
            </a:pPr>
            <a:r>
              <a:rPr lang="es-HN" altLang="es-SV" sz="2400" dirty="0">
                <a:latin typeface="Trebuchet MS" panose="020B0603020202020204" pitchFamily="34" charset="0"/>
                <a:cs typeface="Arial" panose="020B0604020202020204" pitchFamily="34" charset="0"/>
              </a:rPr>
              <a:t>Así:</a:t>
            </a:r>
          </a:p>
          <a:p>
            <a:r>
              <a:rPr lang="es-HN" altLang="es-SV" sz="2400" dirty="0">
                <a:latin typeface="Trebuchet MS" panose="020B0603020202020204" pitchFamily="34" charset="0"/>
                <a:cs typeface="Arial" panose="020B0604020202020204" pitchFamily="34" charset="0"/>
              </a:rPr>
              <a:t>Prueba A1 debe de ser el ensayo con mayor sensibilidad </a:t>
            </a:r>
          </a:p>
          <a:p>
            <a:endParaRPr lang="es-HN" altLang="es-SV" sz="2400" dirty="0">
              <a:latin typeface="Trebuchet MS" panose="020B0603020202020204" pitchFamily="34" charset="0"/>
              <a:cs typeface="Arial" panose="020B0604020202020204" pitchFamily="34" charset="0"/>
            </a:endParaRPr>
          </a:p>
          <a:p>
            <a:r>
              <a:rPr lang="es-HN" altLang="es-SV" sz="2400" dirty="0">
                <a:latin typeface="Trebuchet MS" panose="020B0603020202020204" pitchFamily="34" charset="0"/>
                <a:cs typeface="Arial" panose="020B0604020202020204" pitchFamily="34" charset="0"/>
              </a:rPr>
              <a:t>Pruebas A2 y A3 deben tener mayor especificidad</a:t>
            </a:r>
          </a:p>
          <a:p>
            <a:endParaRPr lang="es-ES_tradnl" dirty="0"/>
          </a:p>
        </p:txBody>
      </p:sp>
      <p:pic>
        <p:nvPicPr>
          <p:cNvPr id="8" name="Picture 2">
            <a:extLst>
              <a:ext uri="{FF2B5EF4-FFF2-40B4-BE49-F238E27FC236}">
                <a16:creationId xmlns:a16="http://schemas.microsoft.com/office/drawing/2014/main" id="{E63D727D-4850-48F2-9714-E3382A3E4F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590" r="1940" b="61477"/>
          <a:stretch/>
        </p:blipFill>
        <p:spPr>
          <a:xfrm>
            <a:off x="1242491" y="265471"/>
            <a:ext cx="8294155" cy="973394"/>
          </a:xfrm>
          <a:prstGeom prst="rect">
            <a:avLst/>
          </a:prstGeom>
        </p:spPr>
      </p:pic>
    </p:spTree>
    <p:extLst>
      <p:ext uri="{BB962C8B-B14F-4D97-AF65-F5344CB8AC3E}">
        <p14:creationId xmlns:p14="http://schemas.microsoft.com/office/powerpoint/2010/main" val="509663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01 Diciembre - VIH ES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 Diciembre - VIH ES" id="{614F8F88-A6CE-4B42-8C5E-BA376AACED23}" vid="{50876007-4CD2-ED47-A3C7-BA2B141571FD}"/>
    </a:ext>
  </a:extLst>
</a:theme>
</file>

<file path=docProps/app.xml><?xml version="1.0" encoding="utf-8"?>
<Properties xmlns="http://schemas.openxmlformats.org/officeDocument/2006/extended-properties" xmlns:vt="http://schemas.openxmlformats.org/officeDocument/2006/docPropsVTypes">
  <Template>01 Diciembre - VIH ES2</Template>
  <TotalTime>138</TotalTime>
  <Words>752</Words>
  <Application>Microsoft Office PowerPoint</Application>
  <PresentationFormat>Panorámica</PresentationFormat>
  <Paragraphs>109</Paragraphs>
  <Slides>12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vt:i4>
      </vt:variant>
    </vt:vector>
  </HeadingPairs>
  <TitlesOfParts>
    <vt:vector size="17" baseType="lpstr">
      <vt:lpstr>Arial</vt:lpstr>
      <vt:lpstr>Calibri</vt:lpstr>
      <vt:lpstr>Century Gothic</vt:lpstr>
      <vt:lpstr>Trebuchet MS</vt:lpstr>
      <vt:lpstr>01 Diciembre - VIH ES2</vt:lpstr>
      <vt:lpstr>Impacto en los tiempos de espera de resultados, nuevos algoritmos y tecnologías sanitarias</vt:lpstr>
      <vt:lpstr>Acciones para prevenir errores de diagnóstico de VIH.</vt:lpstr>
      <vt:lpstr>Presentación de PowerPoint</vt:lpstr>
      <vt:lpstr>Prevalencia VIH en poblaciones clave</vt:lpstr>
      <vt:lpstr>Presentación de PowerPoint</vt:lpstr>
      <vt:lpstr>Presentación de PowerPoint</vt:lpstr>
      <vt:lpstr>Presentación de PowerPoint</vt:lpstr>
      <vt:lpstr>   Pasos para la selección de Algoritmos</vt:lpstr>
      <vt:lpstr>Presentación de PowerPoint</vt:lpstr>
      <vt:lpstr>Presentación de PowerPoint</vt:lpstr>
      <vt:lpstr>Impacto en los tiempos de espera de resultados</vt:lpstr>
      <vt:lpstr>GRACIAS…… …..CONSULTAS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melena</dc:creator>
  <cp:lastModifiedBy>Lisette Ruiz</cp:lastModifiedBy>
  <cp:revision>20</cp:revision>
  <dcterms:created xsi:type="dcterms:W3CDTF">2019-11-22T12:40:36Z</dcterms:created>
  <dcterms:modified xsi:type="dcterms:W3CDTF">2019-12-02T12:52:02Z</dcterms:modified>
</cp:coreProperties>
</file>