
<file path=[Content_Types].xml><?xml version="1.0" encoding="utf-8"?>
<Types xmlns="http://schemas.openxmlformats.org/package/2006/content-types">
  <Default Extension="1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6" r:id="rId2"/>
  </p:sldMasterIdLst>
  <p:notesMasterIdLst>
    <p:notesMasterId r:id="rId22"/>
  </p:notesMasterIdLst>
  <p:sldIdLst>
    <p:sldId id="258" r:id="rId3"/>
    <p:sldId id="259" r:id="rId4"/>
    <p:sldId id="268" r:id="rId5"/>
    <p:sldId id="269" r:id="rId6"/>
    <p:sldId id="270" r:id="rId7"/>
    <p:sldId id="271" r:id="rId8"/>
    <p:sldId id="257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61" r:id="rId19"/>
    <p:sldId id="285" r:id="rId20"/>
    <p:sldId id="267" r:id="rId21"/>
  </p:sldIdLst>
  <p:sldSz cx="12192000" cy="6858000"/>
  <p:notesSz cx="6858000" cy="9144000"/>
  <p:defaultTextStyle>
    <a:defPPr>
      <a:defRPr lang="es-S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90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5" autoAdjust="0"/>
    <p:restoredTop sz="95853"/>
  </p:normalViewPr>
  <p:slideViewPr>
    <p:cSldViewPr snapToGrid="0" snapToObjects="1">
      <p:cViewPr varScale="1">
        <p:scale>
          <a:sx n="78" d="100"/>
          <a:sy n="78" d="100"/>
        </p:scale>
        <p:origin x="2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unaids-my.sharepoint.com/personal/sedayma_unaids_org/Documents/RST_SI_SharedFolder_LR_MAS/RMM/RMM_2019/Data%20for%20presentation/02%20PMTCT%20LAC%202018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635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5397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'PMTCT coverage'!$B$1:$J$1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'PMTCT coverage'!$B$3:$J$3</c:f>
              <c:numCache>
                <c:formatCode>0%</c:formatCode>
                <c:ptCount val="9"/>
                <c:pt idx="0">
                  <c:v>0.5</c:v>
                </c:pt>
                <c:pt idx="1">
                  <c:v>0.53</c:v>
                </c:pt>
                <c:pt idx="2">
                  <c:v>0.57999999999999996</c:v>
                </c:pt>
                <c:pt idx="3">
                  <c:v>0.62</c:v>
                </c:pt>
                <c:pt idx="4">
                  <c:v>0.66</c:v>
                </c:pt>
                <c:pt idx="5">
                  <c:v>0.68</c:v>
                </c:pt>
                <c:pt idx="6">
                  <c:v>0.67</c:v>
                </c:pt>
                <c:pt idx="7">
                  <c:v>0.7</c:v>
                </c:pt>
                <c:pt idx="8">
                  <c:v>0.76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98B-485C-A654-8FA78B9B932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740422656"/>
        <c:axId val="1583820912"/>
      </c:lineChart>
      <c:catAx>
        <c:axId val="1740422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3820912"/>
        <c:crosses val="autoZero"/>
        <c:auto val="1"/>
        <c:lblAlgn val="ctr"/>
        <c:lblOffset val="100"/>
        <c:noMultiLvlLbl val="0"/>
      </c:catAx>
      <c:valAx>
        <c:axId val="15838209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0422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cked"/>
        <c:varyColors val="0"/>
        <c:ser>
          <c:idx val="1"/>
          <c:order val="0"/>
          <c:tx>
            <c:strRef>
              <c:f>'PMTCT coverage'!$A$2</c:f>
              <c:strCache>
                <c:ptCount val="1"/>
                <c:pt idx="0">
                  <c:v>The Caribbean</c:v>
                </c:pt>
              </c:strCache>
            </c:strRef>
          </c:tx>
          <c:spPr>
            <a:ln w="66675" cap="rnd">
              <a:solidFill>
                <a:schemeClr val="accent2"/>
              </a:solidFill>
              <a:round/>
              <a:headEnd w="lg" len="lg"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'PMTCT coverage'!$B$1:$J$1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'PMTCT coverage'!$B$2:$J$2</c:f>
              <c:numCache>
                <c:formatCode>0.00</c:formatCode>
                <c:ptCount val="9"/>
                <c:pt idx="0">
                  <c:v>47.168723</c:v>
                </c:pt>
                <c:pt idx="1">
                  <c:v>70.423948999999993</c:v>
                </c:pt>
                <c:pt idx="2">
                  <c:v>88.459207000000006</c:v>
                </c:pt>
                <c:pt idx="3">
                  <c:v>90.002469000000005</c:v>
                </c:pt>
                <c:pt idx="4">
                  <c:v>83.142999000000003</c:v>
                </c:pt>
                <c:pt idx="5">
                  <c:v>82.134367999999995</c:v>
                </c:pt>
                <c:pt idx="6">
                  <c:v>79.317319999999995</c:v>
                </c:pt>
                <c:pt idx="7">
                  <c:v>79.595984999999999</c:v>
                </c:pt>
                <c:pt idx="8">
                  <c:v>85.714286000000001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424-4156-BCAD-4735D916BCEC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193663624"/>
        <c:axId val="1193659032"/>
        <c:extLst>
          <c:ext xmlns:c15="http://schemas.microsoft.com/office/drawing/2012/chart" uri="{02D57815-91ED-43cb-92C2-25804820EDAC}">
            <c15:filteredLineSeries>
              <c15:ser>
                <c:idx val="2"/>
                <c:order val="1"/>
                <c:tx>
                  <c:strRef>
                    <c:extLst>
                      <c:ext uri="{02D57815-91ED-43cb-92C2-25804820EDAC}">
                        <c15:formulaRef>
                          <c15:sqref>'PMTCT coverage'!$A$3</c15:sqref>
                        </c15:formulaRef>
                      </c:ext>
                    </c:extLst>
                    <c:strCache>
                      <c:ptCount val="1"/>
                      <c:pt idx="0">
                        <c:v>Latin America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'PMTCT coverage'!$B$1:$J$1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  <c:pt idx="8">
                        <c:v>2018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'PMTCT coverage'!$B$3:$J$3</c15:sqref>
                        </c15:formulaRef>
                      </c:ext>
                    </c:extLst>
                    <c:numCache>
                      <c:formatCode>0.00</c:formatCode>
                      <c:ptCount val="9"/>
                      <c:pt idx="0">
                        <c:v>50.366999</c:v>
                      </c:pt>
                      <c:pt idx="1">
                        <c:v>53.313555999999998</c:v>
                      </c:pt>
                      <c:pt idx="2">
                        <c:v>58.120638</c:v>
                      </c:pt>
                      <c:pt idx="3">
                        <c:v>62.439053000000001</c:v>
                      </c:pt>
                      <c:pt idx="4">
                        <c:v>65.808769999999996</c:v>
                      </c:pt>
                      <c:pt idx="5">
                        <c:v>68.262810999999999</c:v>
                      </c:pt>
                      <c:pt idx="6">
                        <c:v>67.301597999999998</c:v>
                      </c:pt>
                      <c:pt idx="7">
                        <c:v>70.243977999999998</c:v>
                      </c:pt>
                      <c:pt idx="8">
                        <c:v>76.018842000000006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1-D424-4156-BCAD-4735D916BCEC}"/>
                  </c:ext>
                </c:extLst>
              </c15:ser>
            </c15:filteredLineSeries>
            <c15:filteredLineSeries>
              <c15:ser>
                <c:idx val="3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coverage'!$A$4</c15:sqref>
                        </c15:formulaRef>
                      </c:ext>
                    </c:extLst>
                    <c:strCache>
                      <c:ptCount val="1"/>
                      <c:pt idx="0">
                        <c:v>Antigua and Barbuda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coverage'!$B$1:$J$1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  <c:pt idx="8">
                        <c:v>2018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coverage'!$B$4:$J$4</c15:sqref>
                        </c15:formulaRef>
                      </c:ext>
                    </c:extLst>
                    <c:numCache>
                      <c:formatCode>General</c:formatCode>
                      <c:ptCount val="9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D424-4156-BCAD-4735D916BCEC}"/>
                  </c:ext>
                </c:extLst>
              </c15:ser>
            </c15:filteredLineSeries>
            <c15:filteredLineSeries>
              <c15:ser>
                <c:idx val="4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coverage'!$A$5</c15:sqref>
                        </c15:formulaRef>
                      </c:ext>
                    </c:extLst>
                    <c:strCache>
                      <c:ptCount val="1"/>
                      <c:pt idx="0">
                        <c:v>Argentina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/>
                    </a:solidFill>
                    <a:ln w="9525">
                      <a:solidFill>
                        <a:schemeClr val="accent5"/>
                      </a:solidFill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coverage'!$B$1:$J$1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  <c:pt idx="8">
                        <c:v>2018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coverage'!$B$5:$J$5</c15:sqref>
                        </c15:formulaRef>
                      </c:ext>
                    </c:extLst>
                    <c:numCache>
                      <c:formatCode>0.00</c:formatCode>
                      <c:ptCount val="9"/>
                      <c:pt idx="0">
                        <c:v>93.86</c:v>
                      </c:pt>
                      <c:pt idx="1">
                        <c:v>93.84</c:v>
                      </c:pt>
                      <c:pt idx="2">
                        <c:v>93.8</c:v>
                      </c:pt>
                      <c:pt idx="3">
                        <c:v>93.79</c:v>
                      </c:pt>
                      <c:pt idx="4">
                        <c:v>93.71</c:v>
                      </c:pt>
                      <c:pt idx="5">
                        <c:v>93.65</c:v>
                      </c:pt>
                      <c:pt idx="6">
                        <c:v>94.62</c:v>
                      </c:pt>
                      <c:pt idx="7">
                        <c:v>95.63</c:v>
                      </c:pt>
                      <c:pt idx="8">
                        <c:v>95.68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D424-4156-BCAD-4735D916BCEC}"/>
                  </c:ext>
                </c:extLst>
              </c15:ser>
            </c15:filteredLineSeries>
            <c15:filteredLineSeries>
              <c15:ser>
                <c:idx val="5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coverage'!$A$6</c15:sqref>
                        </c15:formulaRef>
                      </c:ext>
                    </c:extLst>
                    <c:strCache>
                      <c:ptCount val="1"/>
                      <c:pt idx="0">
                        <c:v>Bahamas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/>
                    </a:solidFill>
                    <a:ln w="9525">
                      <a:solidFill>
                        <a:schemeClr val="accent6"/>
                      </a:solidFill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coverage'!$B$1:$J$1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  <c:pt idx="8">
                        <c:v>2018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coverage'!$B$6:$J$6</c15:sqref>
                        </c15:formulaRef>
                      </c:ext>
                    </c:extLst>
                    <c:numCache>
                      <c:formatCode>0.00</c:formatCode>
                      <c:ptCount val="9"/>
                      <c:pt idx="0">
                        <c:v>36.1</c:v>
                      </c:pt>
                      <c:pt idx="1">
                        <c:v>31.89</c:v>
                      </c:pt>
                      <c:pt idx="2">
                        <c:v>65.42</c:v>
                      </c:pt>
                      <c:pt idx="3">
                        <c:v>71.790000000000006</c:v>
                      </c:pt>
                      <c:pt idx="4">
                        <c:v>64.03</c:v>
                      </c:pt>
                      <c:pt idx="5">
                        <c:v>46.67</c:v>
                      </c:pt>
                      <c:pt idx="6">
                        <c:v>63.51</c:v>
                      </c:pt>
                      <c:pt idx="7">
                        <c:v>51.3</c:v>
                      </c:pt>
                      <c:pt idx="8">
                        <c:v>58.46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D424-4156-BCAD-4735D916BCEC}"/>
                  </c:ext>
                </c:extLst>
              </c15:ser>
            </c15:filteredLineSeries>
            <c15:filteredLineSeries>
              <c15:ser>
                <c:idx val="6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coverage'!$A$7</c15:sqref>
                        </c15:formulaRef>
                      </c:ext>
                    </c:extLst>
                    <c:strCache>
                      <c:ptCount val="1"/>
                      <c:pt idx="0">
                        <c:v>Barbados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60000"/>
                      </a:schemeClr>
                    </a:solidFill>
                    <a:ln w="9525">
                      <a:solidFill>
                        <a:schemeClr val="accent1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coverage'!$B$1:$J$1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  <c:pt idx="8">
                        <c:v>2018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coverage'!$B$7:$J$7</c15:sqref>
                        </c15:formulaRef>
                      </c:ext>
                    </c:extLst>
                    <c:numCache>
                      <c:formatCode>General</c:formatCode>
                      <c:ptCount val="9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D424-4156-BCAD-4735D916BCEC}"/>
                  </c:ext>
                </c:extLst>
              </c15:ser>
            </c15:filteredLineSeries>
            <c15:filteredLineSeries>
              <c15:ser>
                <c:idx val="7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coverage'!$A$8</c15:sqref>
                        </c15:formulaRef>
                      </c:ext>
                    </c:extLst>
                    <c:strCache>
                      <c:ptCount val="1"/>
                      <c:pt idx="0">
                        <c:v>Belize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60000"/>
                      </a:schemeClr>
                    </a:solidFill>
                    <a:ln w="9525">
                      <a:solidFill>
                        <a:schemeClr val="accent2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coverage'!$B$1:$J$1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  <c:pt idx="8">
                        <c:v>2018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coverage'!$B$8:$J$8</c15:sqref>
                        </c15:formulaRef>
                      </c:ext>
                    </c:extLst>
                    <c:numCache>
                      <c:formatCode>0.00</c:formatCode>
                      <c:ptCount val="9"/>
                      <c:pt idx="0">
                        <c:v>58.45</c:v>
                      </c:pt>
                      <c:pt idx="1">
                        <c:v>85.86</c:v>
                      </c:pt>
                      <c:pt idx="2">
                        <c:v>65.459999999999994</c:v>
                      </c:pt>
                      <c:pt idx="3">
                        <c:v>52.45</c:v>
                      </c:pt>
                      <c:pt idx="4">
                        <c:v>57.09</c:v>
                      </c:pt>
                      <c:pt idx="5">
                        <c:v>59.64</c:v>
                      </c:pt>
                      <c:pt idx="6">
                        <c:v>43.97</c:v>
                      </c:pt>
                      <c:pt idx="7">
                        <c:v>47.03</c:v>
                      </c:pt>
                      <c:pt idx="8">
                        <c:v>44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D424-4156-BCAD-4735D916BCEC}"/>
                  </c:ext>
                </c:extLst>
              </c15:ser>
            </c15:filteredLineSeries>
            <c15:filteredLineSeries>
              <c15:ser>
                <c:idx val="8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coverage'!$A$9</c15:sqref>
                        </c15:formulaRef>
                      </c:ext>
                    </c:extLst>
                    <c:strCache>
                      <c:ptCount val="1"/>
                      <c:pt idx="0">
                        <c:v>Bolivia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60000"/>
                      </a:schemeClr>
                    </a:solidFill>
                    <a:ln w="9525">
                      <a:solidFill>
                        <a:schemeClr val="accent3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coverage'!$B$1:$J$1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  <c:pt idx="8">
                        <c:v>2018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coverage'!$B$9:$J$9</c15:sqref>
                        </c15:formulaRef>
                      </c:ext>
                    </c:extLst>
                    <c:numCache>
                      <c:formatCode>0.00</c:formatCode>
                      <c:ptCount val="9"/>
                      <c:pt idx="0">
                        <c:v>50.18</c:v>
                      </c:pt>
                      <c:pt idx="1">
                        <c:v>45.73</c:v>
                      </c:pt>
                      <c:pt idx="2">
                        <c:v>72.3</c:v>
                      </c:pt>
                      <c:pt idx="3">
                        <c:v>64.08</c:v>
                      </c:pt>
                      <c:pt idx="4">
                        <c:v>70.8</c:v>
                      </c:pt>
                      <c:pt idx="5">
                        <c:v>89.03</c:v>
                      </c:pt>
                      <c:pt idx="6">
                        <c:v>100</c:v>
                      </c:pt>
                      <c:pt idx="7">
                        <c:v>100</c:v>
                      </c:pt>
                      <c:pt idx="8">
                        <c:v>100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D424-4156-BCAD-4735D916BCEC}"/>
                  </c:ext>
                </c:extLst>
              </c15:ser>
            </c15:filteredLineSeries>
            <c15:filteredLineSeries>
              <c15:ser>
                <c:idx val="9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coverage'!$A$10</c15:sqref>
                        </c15:formulaRef>
                      </c:ext>
                    </c:extLst>
                    <c:strCache>
                      <c:ptCount val="1"/>
                      <c:pt idx="0">
                        <c:v>Brazil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>
                        <a:lumMod val="60000"/>
                      </a:schemeClr>
                    </a:solidFill>
                    <a:ln w="9525">
                      <a:solidFill>
                        <a:schemeClr val="accent4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coverage'!$B$1:$J$1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  <c:pt idx="8">
                        <c:v>2018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coverage'!$B$10:$J$10</c15:sqref>
                        </c15:formulaRef>
                      </c:ext>
                    </c:extLst>
                    <c:numCache>
                      <c:formatCode>General</c:formatCode>
                      <c:ptCount val="9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D424-4156-BCAD-4735D916BCEC}"/>
                  </c:ext>
                </c:extLst>
              </c15:ser>
            </c15:filteredLineSeries>
            <c15:filteredLineSeries>
              <c15:ser>
                <c:idx val="10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coverage'!$A$11</c15:sqref>
                        </c15:formulaRef>
                      </c:ext>
                    </c:extLst>
                    <c:strCache>
                      <c:ptCount val="1"/>
                      <c:pt idx="0">
                        <c:v>Chile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>
                        <a:lumMod val="60000"/>
                      </a:schemeClr>
                    </a:solidFill>
                    <a:ln w="9525">
                      <a:solidFill>
                        <a:schemeClr val="accent5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coverage'!$B$1:$J$1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  <c:pt idx="8">
                        <c:v>2018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coverage'!$B$11:$J$11</c15:sqref>
                        </c15:formulaRef>
                      </c:ext>
                    </c:extLst>
                    <c:numCache>
                      <c:formatCode>0.00</c:formatCode>
                      <c:ptCount val="9"/>
                      <c:pt idx="0">
                        <c:v>72.17</c:v>
                      </c:pt>
                      <c:pt idx="1">
                        <c:v>66.540000000000006</c:v>
                      </c:pt>
                      <c:pt idx="2">
                        <c:v>65.989999999999995</c:v>
                      </c:pt>
                      <c:pt idx="3">
                        <c:v>100</c:v>
                      </c:pt>
                      <c:pt idx="4">
                        <c:v>85.65</c:v>
                      </c:pt>
                      <c:pt idx="5">
                        <c:v>76.7</c:v>
                      </c:pt>
                      <c:pt idx="6">
                        <c:v>92.07</c:v>
                      </c:pt>
                      <c:pt idx="7">
                        <c:v>86.85</c:v>
                      </c:pt>
                      <c:pt idx="8">
                        <c:v>100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D424-4156-BCAD-4735D916BCEC}"/>
                  </c:ext>
                </c:extLst>
              </c15:ser>
            </c15:filteredLineSeries>
            <c15:filteredLineSeries>
              <c15:ser>
                <c:idx val="11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coverage'!$A$12</c15:sqref>
                        </c15:formulaRef>
                      </c:ext>
                    </c:extLst>
                    <c:strCache>
                      <c:ptCount val="1"/>
                      <c:pt idx="0">
                        <c:v>Colombia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>
                        <a:lumMod val="60000"/>
                      </a:schemeClr>
                    </a:solidFill>
                    <a:ln w="9525">
                      <a:solidFill>
                        <a:schemeClr val="accent6">
                          <a:lumMod val="60000"/>
                        </a:schemeClr>
                      </a:solidFill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coverage'!$B$1:$J$1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  <c:pt idx="8">
                        <c:v>2018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coverage'!$B$12:$J$12</c15:sqref>
                        </c15:formulaRef>
                      </c:ext>
                    </c:extLst>
                    <c:numCache>
                      <c:formatCode>0.00</c:formatCode>
                      <c:ptCount val="9"/>
                      <c:pt idx="0">
                        <c:v>33.04</c:v>
                      </c:pt>
                      <c:pt idx="1">
                        <c:v>30.38</c:v>
                      </c:pt>
                      <c:pt idx="2">
                        <c:v>30.56</c:v>
                      </c:pt>
                      <c:pt idx="3">
                        <c:v>30.94</c:v>
                      </c:pt>
                      <c:pt idx="4">
                        <c:v>35.270000000000003</c:v>
                      </c:pt>
                      <c:pt idx="5">
                        <c:v>31.07</c:v>
                      </c:pt>
                      <c:pt idx="6">
                        <c:v>29.58</c:v>
                      </c:pt>
                      <c:pt idx="7">
                        <c:v>27.9</c:v>
                      </c:pt>
                      <c:pt idx="8">
                        <c:v>21.26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D424-4156-BCAD-4735D916BCEC}"/>
                  </c:ext>
                </c:extLst>
              </c15:ser>
            </c15:filteredLineSeries>
            <c15:filteredLineSeries>
              <c15:ser>
                <c:idx val="12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coverage'!$A$13</c15:sqref>
                        </c15:formulaRef>
                      </c:ext>
                    </c:extLst>
                    <c:strCache>
                      <c:ptCount val="1"/>
                      <c:pt idx="0">
                        <c:v>Costa Rica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coverage'!$B$1:$J$1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  <c:pt idx="8">
                        <c:v>2018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coverage'!$B$13:$J$13</c15:sqref>
                        </c15:formulaRef>
                      </c:ext>
                    </c:extLst>
                    <c:numCache>
                      <c:formatCode>General</c:formatCode>
                      <c:ptCount val="9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D424-4156-BCAD-4735D916BCEC}"/>
                  </c:ext>
                </c:extLst>
              </c15:ser>
            </c15:filteredLineSeries>
            <c15:filteredLineSeries>
              <c15:ser>
                <c:idx val="13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coverage'!$A$14</c15:sqref>
                        </c15:formulaRef>
                      </c:ext>
                    </c:extLst>
                    <c:strCache>
                      <c:ptCount val="1"/>
                      <c:pt idx="0">
                        <c:v>Cuba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coverage'!$B$1:$J$1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  <c:pt idx="8">
                        <c:v>2018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coverage'!$B$14:$J$14</c15:sqref>
                        </c15:formulaRef>
                      </c:ext>
                    </c:extLst>
                    <c:numCache>
                      <c:formatCode>0.00</c:formatCode>
                      <c:ptCount val="9"/>
                      <c:pt idx="0">
                        <c:v>90.32</c:v>
                      </c:pt>
                      <c:pt idx="1">
                        <c:v>100</c:v>
                      </c:pt>
                      <c:pt idx="2">
                        <c:v>100</c:v>
                      </c:pt>
                      <c:pt idx="3">
                        <c:v>99.89</c:v>
                      </c:pt>
                      <c:pt idx="4">
                        <c:v>82.34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  <c:pt idx="8">
                        <c:v>100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D424-4156-BCAD-4735D916BCEC}"/>
                  </c:ext>
                </c:extLst>
              </c15:ser>
            </c15:filteredLineSeries>
            <c15:filteredLineSeries>
              <c15:ser>
                <c:idx val="14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coverage'!$A$15</c15:sqref>
                        </c15:formulaRef>
                      </c:ext>
                    </c:extLst>
                    <c:strCache>
                      <c:ptCount val="1"/>
                      <c:pt idx="0">
                        <c:v>Dominica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coverage'!$B$1:$J$1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  <c:pt idx="8">
                        <c:v>2018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coverage'!$B$15:$J$15</c15:sqref>
                        </c15:formulaRef>
                      </c:ext>
                    </c:extLst>
                    <c:numCache>
                      <c:formatCode>General</c:formatCode>
                      <c:ptCount val="9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D424-4156-BCAD-4735D916BCEC}"/>
                  </c:ext>
                </c:extLst>
              </c15:ser>
            </c15:filteredLineSeries>
            <c15:filteredLineSeries>
              <c15:ser>
                <c:idx val="15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coverage'!$A$16</c15:sqref>
                        </c15:formulaRef>
                      </c:ext>
                    </c:extLst>
                    <c:strCache>
                      <c:ptCount val="1"/>
                      <c:pt idx="0">
                        <c:v>Dominican Republic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coverage'!$B$1:$J$1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  <c:pt idx="8">
                        <c:v>2018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coverage'!$B$16:$J$16</c15:sqref>
                        </c15:formulaRef>
                      </c:ext>
                    </c:extLst>
                    <c:numCache>
                      <c:formatCode>0.00</c:formatCode>
                      <c:ptCount val="9"/>
                      <c:pt idx="0">
                        <c:v>68.739999999999995</c:v>
                      </c:pt>
                      <c:pt idx="1">
                        <c:v>98.34</c:v>
                      </c:pt>
                      <c:pt idx="2">
                        <c:v>100</c:v>
                      </c:pt>
                      <c:pt idx="3">
                        <c:v>86.1</c:v>
                      </c:pt>
                      <c:pt idx="4">
                        <c:v>100</c:v>
                      </c:pt>
                      <c:pt idx="5">
                        <c:v>86.31</c:v>
                      </c:pt>
                      <c:pt idx="6">
                        <c:v>92.36</c:v>
                      </c:pt>
                      <c:pt idx="7">
                        <c:v>85.71</c:v>
                      </c:pt>
                      <c:pt idx="8">
                        <c:v>84.2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D424-4156-BCAD-4735D916BCEC}"/>
                  </c:ext>
                </c:extLst>
              </c15:ser>
            </c15:filteredLineSeries>
            <c15:filteredLineSeries>
              <c15:ser>
                <c:idx val="16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coverage'!$A$17</c15:sqref>
                        </c15:formulaRef>
                      </c:ext>
                    </c:extLst>
                    <c:strCache>
                      <c:ptCount val="1"/>
                      <c:pt idx="0">
                        <c:v>Ecuador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coverage'!$B$1:$J$1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  <c:pt idx="8">
                        <c:v>2018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coverage'!$B$17:$J$17</c15:sqref>
                        </c15:formulaRef>
                      </c:ext>
                    </c:extLst>
                    <c:numCache>
                      <c:formatCode>0.00</c:formatCode>
                      <c:ptCount val="9"/>
                      <c:pt idx="0">
                        <c:v>77.72</c:v>
                      </c:pt>
                      <c:pt idx="1">
                        <c:v>83.44</c:v>
                      </c:pt>
                      <c:pt idx="2">
                        <c:v>88.8</c:v>
                      </c:pt>
                      <c:pt idx="3">
                        <c:v>89.14</c:v>
                      </c:pt>
                      <c:pt idx="4">
                        <c:v>91.38</c:v>
                      </c:pt>
                      <c:pt idx="5">
                        <c:v>92.41</c:v>
                      </c:pt>
                      <c:pt idx="6">
                        <c:v>93.96</c:v>
                      </c:pt>
                      <c:pt idx="7">
                        <c:v>95.31</c:v>
                      </c:pt>
                      <c:pt idx="8">
                        <c:v>97.52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D424-4156-BCAD-4735D916BCEC}"/>
                  </c:ext>
                </c:extLst>
              </c15:ser>
            </c15:filteredLineSeries>
            <c15:filteredLineSeries>
              <c15:ser>
                <c:idx val="17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coverage'!$A$18</c15:sqref>
                        </c15:formulaRef>
                      </c:ext>
                    </c:extLst>
                    <c:strCache>
                      <c:ptCount val="1"/>
                      <c:pt idx="0">
                        <c:v>El Salvador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>
                        <a:lumMod val="80000"/>
                        <a:lumOff val="20000"/>
                      </a:schemeClr>
                    </a:solidFill>
                    <a:ln w="9525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coverage'!$B$1:$J$1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  <c:pt idx="8">
                        <c:v>2018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coverage'!$B$18:$J$18</c15:sqref>
                        </c15:formulaRef>
                      </c:ext>
                    </c:extLst>
                    <c:numCache>
                      <c:formatCode>0.00</c:formatCode>
                      <c:ptCount val="9"/>
                      <c:pt idx="0">
                        <c:v>25.28</c:v>
                      </c:pt>
                      <c:pt idx="1">
                        <c:v>29.41</c:v>
                      </c:pt>
                      <c:pt idx="2">
                        <c:v>43.06</c:v>
                      </c:pt>
                      <c:pt idx="3">
                        <c:v>50.46</c:v>
                      </c:pt>
                      <c:pt idx="4">
                        <c:v>48.96</c:v>
                      </c:pt>
                      <c:pt idx="5">
                        <c:v>47.65</c:v>
                      </c:pt>
                      <c:pt idx="6">
                        <c:v>44.06</c:v>
                      </c:pt>
                      <c:pt idx="7">
                        <c:v>45.78</c:v>
                      </c:pt>
                      <c:pt idx="8">
                        <c:v>39.74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D424-4156-BCAD-4735D916BCEC}"/>
                  </c:ext>
                </c:extLst>
              </c15:ser>
            </c15:filteredLineSeries>
            <c15:filteredLineSeries>
              <c15:ser>
                <c:idx val="18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coverage'!$A$19</c15:sqref>
                        </c15:formulaRef>
                      </c:ext>
                    </c:extLst>
                    <c:strCache>
                      <c:ptCount val="1"/>
                      <c:pt idx="0">
                        <c:v>Grenada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80000"/>
                      </a:schemeClr>
                    </a:solidFill>
                    <a:ln w="9525">
                      <a:solidFill>
                        <a:schemeClr val="accent1">
                          <a:lumMod val="80000"/>
                        </a:schemeClr>
                      </a:solidFill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coverage'!$B$1:$J$1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  <c:pt idx="8">
                        <c:v>2018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coverage'!$B$19:$J$19</c15:sqref>
                        </c15:formulaRef>
                      </c:ext>
                    </c:extLst>
                    <c:numCache>
                      <c:formatCode>0.00</c:formatCode>
                      <c:ptCount val="9"/>
                      <c:pt idx="1">
                        <c:v>100</c:v>
                      </c:pt>
                      <c:pt idx="2">
                        <c:v>100</c:v>
                      </c:pt>
                      <c:pt idx="3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8">
                        <c:v>100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D424-4156-BCAD-4735D916BCEC}"/>
                  </c:ext>
                </c:extLst>
              </c15:ser>
            </c15:filteredLineSeries>
            <c15:filteredLineSeries>
              <c15:ser>
                <c:idx val="19"/>
                <c:order val="1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coverage'!$A$20</c15:sqref>
                        </c15:formulaRef>
                      </c:ext>
                    </c:extLst>
                    <c:strCache>
                      <c:ptCount val="1"/>
                      <c:pt idx="0">
                        <c:v>Guatemala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80000"/>
                      </a:schemeClr>
                    </a:solidFill>
                    <a:ln w="9525">
                      <a:solidFill>
                        <a:schemeClr val="accent2">
                          <a:lumMod val="80000"/>
                        </a:schemeClr>
                      </a:solidFill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coverage'!$B$1:$J$1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  <c:pt idx="8">
                        <c:v>2018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coverage'!$B$20:$J$20</c15:sqref>
                        </c15:formulaRef>
                      </c:ext>
                    </c:extLst>
                    <c:numCache>
                      <c:formatCode>0.00</c:formatCode>
                      <c:ptCount val="9"/>
                      <c:pt idx="0">
                        <c:v>25.91</c:v>
                      </c:pt>
                      <c:pt idx="1">
                        <c:v>34.549999999999997</c:v>
                      </c:pt>
                      <c:pt idx="2">
                        <c:v>25.51</c:v>
                      </c:pt>
                      <c:pt idx="3">
                        <c:v>40.85</c:v>
                      </c:pt>
                      <c:pt idx="4">
                        <c:v>35.99</c:v>
                      </c:pt>
                      <c:pt idx="5">
                        <c:v>22.13</c:v>
                      </c:pt>
                      <c:pt idx="6">
                        <c:v>27.78</c:v>
                      </c:pt>
                      <c:pt idx="7">
                        <c:v>28.82</c:v>
                      </c:pt>
                      <c:pt idx="8">
                        <c:v>34.479999999999997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D424-4156-BCAD-4735D916BCEC}"/>
                  </c:ext>
                </c:extLst>
              </c15:ser>
            </c15:filteredLineSeries>
            <c15:filteredLineSeries>
              <c15:ser>
                <c:idx val="20"/>
                <c:order val="1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coverage'!$A$21</c15:sqref>
                        </c15:formulaRef>
                      </c:ext>
                    </c:extLst>
                    <c:strCache>
                      <c:ptCount val="1"/>
                      <c:pt idx="0">
                        <c:v>Guyana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80000"/>
                      </a:schemeClr>
                    </a:solidFill>
                    <a:ln w="9525">
                      <a:solidFill>
                        <a:schemeClr val="accent3">
                          <a:lumMod val="80000"/>
                        </a:schemeClr>
                      </a:solidFill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coverage'!$B$1:$J$1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  <c:pt idx="8">
                        <c:v>2018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coverage'!$B$21:$J$21</c15:sqref>
                        </c15:formulaRef>
                      </c:ext>
                    </c:extLst>
                    <c:numCache>
                      <c:formatCode>0.00</c:formatCode>
                      <c:ptCount val="9"/>
                      <c:pt idx="0">
                        <c:v>70.12</c:v>
                      </c:pt>
                      <c:pt idx="1">
                        <c:v>84.8</c:v>
                      </c:pt>
                      <c:pt idx="2">
                        <c:v>88.81</c:v>
                      </c:pt>
                      <c:pt idx="3">
                        <c:v>100</c:v>
                      </c:pt>
                      <c:pt idx="4">
                        <c:v>95.88</c:v>
                      </c:pt>
                      <c:pt idx="5">
                        <c:v>100</c:v>
                      </c:pt>
                      <c:pt idx="6">
                        <c:v>86.33</c:v>
                      </c:pt>
                      <c:pt idx="7">
                        <c:v>74.819999999999993</c:v>
                      </c:pt>
                      <c:pt idx="8">
                        <c:v>92.45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D424-4156-BCAD-4735D916BCEC}"/>
                  </c:ext>
                </c:extLst>
              </c15:ser>
            </c15:filteredLineSeries>
            <c15:filteredLineSeries>
              <c15:ser>
                <c:idx val="21"/>
                <c:order val="2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coverage'!$A$22</c15:sqref>
                        </c15:formulaRef>
                      </c:ext>
                    </c:extLst>
                    <c:strCache>
                      <c:ptCount val="1"/>
                      <c:pt idx="0">
                        <c:v>Haiti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>
                        <a:lumMod val="80000"/>
                      </a:schemeClr>
                    </a:solidFill>
                    <a:ln w="9525">
                      <a:solidFill>
                        <a:schemeClr val="accent4">
                          <a:lumMod val="80000"/>
                        </a:schemeClr>
                      </a:solidFill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coverage'!$B$1:$J$1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  <c:pt idx="8">
                        <c:v>2018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coverage'!$B$22:$J$22</c15:sqref>
                        </c15:formulaRef>
                      </c:ext>
                    </c:extLst>
                    <c:numCache>
                      <c:formatCode>0.00</c:formatCode>
                      <c:ptCount val="9"/>
                      <c:pt idx="0">
                        <c:v>39.67</c:v>
                      </c:pt>
                      <c:pt idx="1">
                        <c:v>64.39</c:v>
                      </c:pt>
                      <c:pt idx="2">
                        <c:v>83.43</c:v>
                      </c:pt>
                      <c:pt idx="3">
                        <c:v>89.85</c:v>
                      </c:pt>
                      <c:pt idx="4">
                        <c:v>77.02</c:v>
                      </c:pt>
                      <c:pt idx="5">
                        <c:v>78.099999999999994</c:v>
                      </c:pt>
                      <c:pt idx="6">
                        <c:v>73.319999999999993</c:v>
                      </c:pt>
                      <c:pt idx="7">
                        <c:v>75.989999999999995</c:v>
                      </c:pt>
                      <c:pt idx="8">
                        <c:v>83.45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4-D424-4156-BCAD-4735D916BCEC}"/>
                  </c:ext>
                </c:extLst>
              </c15:ser>
            </c15:filteredLineSeries>
            <c15:filteredLineSeries>
              <c15:ser>
                <c:idx val="22"/>
                <c:order val="2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coverage'!$A$23</c15:sqref>
                        </c15:formulaRef>
                      </c:ext>
                    </c:extLst>
                    <c:strCache>
                      <c:ptCount val="1"/>
                      <c:pt idx="0">
                        <c:v>Honduras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>
                        <a:lumMod val="80000"/>
                      </a:schemeClr>
                    </a:solidFill>
                    <a:ln w="9525">
                      <a:solidFill>
                        <a:schemeClr val="accent5">
                          <a:lumMod val="80000"/>
                        </a:schemeClr>
                      </a:solidFill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coverage'!$B$1:$J$1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  <c:pt idx="8">
                        <c:v>2018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coverage'!$B$23:$J$23</c15:sqref>
                        </c15:formulaRef>
                      </c:ext>
                    </c:extLst>
                    <c:numCache>
                      <c:formatCode>0.00</c:formatCode>
                      <c:ptCount val="9"/>
                      <c:pt idx="0">
                        <c:v>52.55</c:v>
                      </c:pt>
                      <c:pt idx="1">
                        <c:v>52.24</c:v>
                      </c:pt>
                      <c:pt idx="2">
                        <c:v>55.92</c:v>
                      </c:pt>
                      <c:pt idx="3">
                        <c:v>52.71</c:v>
                      </c:pt>
                      <c:pt idx="4">
                        <c:v>50.85</c:v>
                      </c:pt>
                      <c:pt idx="5">
                        <c:v>46.17</c:v>
                      </c:pt>
                      <c:pt idx="6">
                        <c:v>45.86</c:v>
                      </c:pt>
                      <c:pt idx="7">
                        <c:v>50.74</c:v>
                      </c:pt>
                      <c:pt idx="8">
                        <c:v>58.73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5-D424-4156-BCAD-4735D916BCEC}"/>
                  </c:ext>
                </c:extLst>
              </c15:ser>
            </c15:filteredLineSeries>
            <c15:filteredLineSeries>
              <c15:ser>
                <c:idx val="23"/>
                <c:order val="2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coverage'!$A$24</c15:sqref>
                        </c15:formulaRef>
                      </c:ext>
                    </c:extLst>
                    <c:strCache>
                      <c:ptCount val="1"/>
                      <c:pt idx="0">
                        <c:v>Jamaica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>
                        <a:lumMod val="80000"/>
                      </a:schemeClr>
                    </a:solidFill>
                    <a:ln w="9525">
                      <a:solidFill>
                        <a:schemeClr val="accent6">
                          <a:lumMod val="80000"/>
                        </a:schemeClr>
                      </a:solidFill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coverage'!$B$1:$J$1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  <c:pt idx="8">
                        <c:v>2018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coverage'!$B$24:$J$24</c15:sqref>
                        </c15:formulaRef>
                      </c:ext>
                    </c:extLst>
                    <c:numCache>
                      <c:formatCode>0.00</c:formatCode>
                      <c:ptCount val="9"/>
                      <c:pt idx="0">
                        <c:v>100</c:v>
                      </c:pt>
                      <c:pt idx="1">
                        <c:v>92.06</c:v>
                      </c:pt>
                      <c:pt idx="2">
                        <c:v>89.76</c:v>
                      </c:pt>
                      <c:pt idx="3">
                        <c:v>86.63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  <c:pt idx="8">
                        <c:v>100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6-D424-4156-BCAD-4735D916BCEC}"/>
                  </c:ext>
                </c:extLst>
              </c15:ser>
            </c15:filteredLineSeries>
            <c15:filteredLineSeries>
              <c15:ser>
                <c:idx val="24"/>
                <c:order val="2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coverage'!$A$25</c15:sqref>
                        </c15:formulaRef>
                      </c:ext>
                    </c:extLst>
                    <c:strCache>
                      <c:ptCount val="1"/>
                      <c:pt idx="0">
                        <c:v>Mexico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coverage'!$B$1:$J$1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  <c:pt idx="8">
                        <c:v>2018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coverage'!$B$25:$J$25</c15:sqref>
                        </c15:formulaRef>
                      </c:ext>
                    </c:extLst>
                    <c:numCache>
                      <c:formatCode>General</c:formatCode>
                      <c:ptCount val="9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7-D424-4156-BCAD-4735D916BCEC}"/>
                  </c:ext>
                </c:extLst>
              </c15:ser>
            </c15:filteredLineSeries>
            <c15:filteredLineSeries>
              <c15:ser>
                <c:idx val="25"/>
                <c:order val="2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coverage'!$A$26</c15:sqref>
                        </c15:formulaRef>
                      </c:ext>
                    </c:extLst>
                    <c:strCache>
                      <c:ptCount val="1"/>
                      <c:pt idx="0">
                        <c:v>Nicaragua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60000"/>
                        <a:lumOff val="40000"/>
                      </a:schemeClr>
                    </a:solidFill>
                    <a:ln w="9525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coverage'!$B$1:$J$1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  <c:pt idx="8">
                        <c:v>2018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coverage'!$B$26:$J$26</c15:sqref>
                        </c15:formulaRef>
                      </c:ext>
                    </c:extLst>
                    <c:numCache>
                      <c:formatCode>0.00</c:formatCode>
                      <c:ptCount val="9"/>
                      <c:pt idx="0">
                        <c:v>60.13</c:v>
                      </c:pt>
                      <c:pt idx="1">
                        <c:v>77.12</c:v>
                      </c:pt>
                      <c:pt idx="2">
                        <c:v>87.48</c:v>
                      </c:pt>
                      <c:pt idx="3">
                        <c:v>75.27</c:v>
                      </c:pt>
                      <c:pt idx="4">
                        <c:v>75.12</c:v>
                      </c:pt>
                      <c:pt idx="5">
                        <c:v>84.01</c:v>
                      </c:pt>
                      <c:pt idx="6">
                        <c:v>84.23</c:v>
                      </c:pt>
                      <c:pt idx="7">
                        <c:v>84.27</c:v>
                      </c:pt>
                      <c:pt idx="8">
                        <c:v>90.54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8-D424-4156-BCAD-4735D916BCEC}"/>
                  </c:ext>
                </c:extLst>
              </c15:ser>
            </c15:filteredLineSeries>
            <c15:filteredLineSeries>
              <c15:ser>
                <c:idx val="26"/>
                <c:order val="2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coverage'!$A$27</c15:sqref>
                        </c15:formulaRef>
                      </c:ext>
                    </c:extLst>
                    <c:strCache>
                      <c:ptCount val="1"/>
                      <c:pt idx="0">
                        <c:v>Panama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60000"/>
                        <a:lumOff val="40000"/>
                      </a:schemeClr>
                    </a:solidFill>
                    <a:ln w="9525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coverage'!$B$1:$J$1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  <c:pt idx="8">
                        <c:v>2018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coverage'!$B$27:$J$27</c15:sqref>
                        </c15:formulaRef>
                      </c:ext>
                    </c:extLst>
                    <c:numCache>
                      <c:formatCode>0.00</c:formatCode>
                      <c:ptCount val="9"/>
                      <c:pt idx="0">
                        <c:v>80.16</c:v>
                      </c:pt>
                      <c:pt idx="1">
                        <c:v>92.31</c:v>
                      </c:pt>
                      <c:pt idx="2">
                        <c:v>91.47</c:v>
                      </c:pt>
                      <c:pt idx="3">
                        <c:v>107.09</c:v>
                      </c:pt>
                      <c:pt idx="4">
                        <c:v>90.63</c:v>
                      </c:pt>
                      <c:pt idx="5">
                        <c:v>100.02</c:v>
                      </c:pt>
                      <c:pt idx="6">
                        <c:v>93.29</c:v>
                      </c:pt>
                      <c:pt idx="7">
                        <c:v>99.75</c:v>
                      </c:pt>
                      <c:pt idx="8">
                        <c:v>92.05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9-D424-4156-BCAD-4735D916BCEC}"/>
                  </c:ext>
                </c:extLst>
              </c15:ser>
            </c15:filteredLineSeries>
            <c15:filteredLineSeries>
              <c15:ser>
                <c:idx val="27"/>
                <c:order val="2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coverage'!$A$28</c15:sqref>
                        </c15:formulaRef>
                      </c:ext>
                    </c:extLst>
                    <c:strCache>
                      <c:ptCount val="1"/>
                      <c:pt idx="0">
                        <c:v>Paraguay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>
                        <a:lumMod val="60000"/>
                        <a:lumOff val="40000"/>
                      </a:schemeClr>
                    </a:solidFill>
                    <a:ln w="9525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coverage'!$B$1:$J$1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  <c:pt idx="8">
                        <c:v>2018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coverage'!$B$28:$J$28</c15:sqref>
                        </c15:formulaRef>
                      </c:ext>
                    </c:extLst>
                    <c:numCache>
                      <c:formatCode>0.00</c:formatCode>
                      <c:ptCount val="9"/>
                      <c:pt idx="0">
                        <c:v>42.6</c:v>
                      </c:pt>
                      <c:pt idx="1">
                        <c:v>60.24</c:v>
                      </c:pt>
                      <c:pt idx="2">
                        <c:v>57.54</c:v>
                      </c:pt>
                      <c:pt idx="3">
                        <c:v>56.76</c:v>
                      </c:pt>
                      <c:pt idx="4">
                        <c:v>68.680000000000007</c:v>
                      </c:pt>
                      <c:pt idx="5">
                        <c:v>59.96</c:v>
                      </c:pt>
                      <c:pt idx="6">
                        <c:v>77.55</c:v>
                      </c:pt>
                      <c:pt idx="7">
                        <c:v>75.41</c:v>
                      </c:pt>
                      <c:pt idx="8">
                        <c:v>87.62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A-D424-4156-BCAD-4735D916BCEC}"/>
                  </c:ext>
                </c:extLst>
              </c15:ser>
            </c15:filteredLineSeries>
            <c15:filteredLineSeries>
              <c15:ser>
                <c:idx val="28"/>
                <c:order val="2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coverage'!$A$29</c15:sqref>
                        </c15:formulaRef>
                      </c:ext>
                    </c:extLst>
                    <c:strCache>
                      <c:ptCount val="1"/>
                      <c:pt idx="0">
                        <c:v>Peru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>
                        <a:lumMod val="60000"/>
                        <a:lumOff val="40000"/>
                      </a:schemeClr>
                    </a:solidFill>
                    <a:ln w="9525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coverage'!$B$1:$J$1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  <c:pt idx="8">
                        <c:v>2018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coverage'!$B$29:$J$29</c15:sqref>
                        </c15:formulaRef>
                      </c:ext>
                    </c:extLst>
                    <c:numCache>
                      <c:formatCode>0.00</c:formatCode>
                      <c:ptCount val="9"/>
                      <c:pt idx="0">
                        <c:v>58.87</c:v>
                      </c:pt>
                      <c:pt idx="1">
                        <c:v>60.07</c:v>
                      </c:pt>
                      <c:pt idx="2">
                        <c:v>69.400000000000006</c:v>
                      </c:pt>
                      <c:pt idx="3">
                        <c:v>69.38</c:v>
                      </c:pt>
                      <c:pt idx="4">
                        <c:v>68.87</c:v>
                      </c:pt>
                      <c:pt idx="5">
                        <c:v>64.92</c:v>
                      </c:pt>
                      <c:pt idx="6">
                        <c:v>66.91</c:v>
                      </c:pt>
                      <c:pt idx="7">
                        <c:v>69.03</c:v>
                      </c:pt>
                      <c:pt idx="8">
                        <c:v>84.63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B-D424-4156-BCAD-4735D916BCEC}"/>
                  </c:ext>
                </c:extLst>
              </c15:ser>
            </c15:filteredLineSeries>
            <c15:filteredLineSeries>
              <c15:ser>
                <c:idx val="29"/>
                <c:order val="2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coverage'!$A$30</c15:sqref>
                        </c15:formulaRef>
                      </c:ext>
                    </c:extLst>
                    <c:strCache>
                      <c:ptCount val="1"/>
                      <c:pt idx="0">
                        <c:v>Saint Kitts and Nevis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>
                        <a:lumMod val="60000"/>
                        <a:lumOff val="40000"/>
                      </a:schemeClr>
                    </a:solidFill>
                    <a:ln w="9525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coverage'!$B$1:$J$1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  <c:pt idx="8">
                        <c:v>2018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coverage'!$B$30:$J$30</c15:sqref>
                        </c15:formulaRef>
                      </c:ext>
                    </c:extLst>
                    <c:numCache>
                      <c:formatCode>0.00</c:formatCode>
                      <c:ptCount val="9"/>
                      <c:pt idx="0">
                        <c:v>54.99</c:v>
                      </c:pt>
                      <c:pt idx="1">
                        <c:v>100</c:v>
                      </c:pt>
                      <c:pt idx="2">
                        <c:v>100</c:v>
                      </c:pt>
                      <c:pt idx="4">
                        <c:v>99.52</c:v>
                      </c:pt>
                      <c:pt idx="6">
                        <c:v>47.32</c:v>
                      </c:pt>
                      <c:pt idx="8">
                        <c:v>93.34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C-D424-4156-BCAD-4735D916BCEC}"/>
                  </c:ext>
                </c:extLst>
              </c15:ser>
            </c15:filteredLineSeries>
            <c15:filteredLineSeries>
              <c15:ser>
                <c:idx val="30"/>
                <c:order val="2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coverage'!$A$31</c15:sqref>
                        </c15:formulaRef>
                      </c:ext>
                    </c:extLst>
                    <c:strCache>
                      <c:ptCount val="1"/>
                      <c:pt idx="0">
                        <c:v>Saint Lucia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50000"/>
                      </a:schemeClr>
                    </a:solidFill>
                    <a:ln w="9525">
                      <a:solidFill>
                        <a:schemeClr val="accent1">
                          <a:lumMod val="50000"/>
                        </a:schemeClr>
                      </a:solidFill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coverage'!$B$1:$J$1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  <c:pt idx="8">
                        <c:v>2018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coverage'!$B$31:$J$31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3" formatCode="0.00">
                        <c:v>84.12</c:v>
                      </c:pt>
                      <c:pt idx="4" formatCode="0.00">
                        <c:v>100</c:v>
                      </c:pt>
                      <c:pt idx="5" formatCode="0.00">
                        <c:v>45.68</c:v>
                      </c:pt>
                      <c:pt idx="6" formatCode="0.00">
                        <c:v>100</c:v>
                      </c:pt>
                      <c:pt idx="7" formatCode="0.00">
                        <c:v>55.96</c:v>
                      </c:pt>
                      <c:pt idx="8" formatCode="0.00">
                        <c:v>69.11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D-D424-4156-BCAD-4735D916BCEC}"/>
                  </c:ext>
                </c:extLst>
              </c15:ser>
            </c15:filteredLineSeries>
            <c15:filteredLineSeries>
              <c15:ser>
                <c:idx val="31"/>
                <c:order val="3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coverage'!$A$32</c15:sqref>
                        </c15:formulaRef>
                      </c:ext>
                    </c:extLst>
                    <c:strCache>
                      <c:ptCount val="1"/>
                      <c:pt idx="0">
                        <c:v>Saint Vincent and the Grenadines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50000"/>
                      </a:schemeClr>
                    </a:solidFill>
                    <a:ln w="9525">
                      <a:solidFill>
                        <a:schemeClr val="accent2">
                          <a:lumMod val="50000"/>
                        </a:schemeClr>
                      </a:solidFill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coverage'!$B$1:$J$1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  <c:pt idx="8">
                        <c:v>2018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coverage'!$B$32:$J$32</c15:sqref>
                        </c15:formulaRef>
                      </c:ext>
                    </c:extLst>
                    <c:numCache>
                      <c:formatCode>0.00</c:formatCode>
                      <c:ptCount val="9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100</c:v>
                      </c:pt>
                      <c:pt idx="3">
                        <c:v>100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  <c:pt idx="8">
                        <c:v>100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E-D424-4156-BCAD-4735D916BCEC}"/>
                  </c:ext>
                </c:extLst>
              </c15:ser>
            </c15:filteredLineSeries>
            <c15:filteredLineSeries>
              <c15:ser>
                <c:idx val="32"/>
                <c:order val="3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coverage'!$A$33</c15:sqref>
                        </c15:formulaRef>
                      </c:ext>
                    </c:extLst>
                    <c:strCache>
                      <c:ptCount val="1"/>
                      <c:pt idx="0">
                        <c:v>Suriname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50000"/>
                      </a:schemeClr>
                    </a:solidFill>
                    <a:ln w="9525">
                      <a:solidFill>
                        <a:schemeClr val="accent3">
                          <a:lumMod val="50000"/>
                        </a:schemeClr>
                      </a:solidFill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coverage'!$B$1:$J$1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  <c:pt idx="8">
                        <c:v>2018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coverage'!$B$33:$J$33</c15:sqref>
                        </c15:formulaRef>
                      </c:ext>
                    </c:extLst>
                    <c:numCache>
                      <c:formatCode>0.00</c:formatCode>
                      <c:ptCount val="9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100</c:v>
                      </c:pt>
                      <c:pt idx="3">
                        <c:v>100</c:v>
                      </c:pt>
                      <c:pt idx="4">
                        <c:v>100</c:v>
                      </c:pt>
                      <c:pt idx="5">
                        <c:v>100</c:v>
                      </c:pt>
                      <c:pt idx="6">
                        <c:v>100</c:v>
                      </c:pt>
                      <c:pt idx="7">
                        <c:v>100</c:v>
                      </c:pt>
                      <c:pt idx="8">
                        <c:v>100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F-D424-4156-BCAD-4735D916BCEC}"/>
                  </c:ext>
                </c:extLst>
              </c15:ser>
            </c15:filteredLineSeries>
            <c15:filteredLineSeries>
              <c15:ser>
                <c:idx val="33"/>
                <c:order val="3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coverage'!$A$34</c15:sqref>
                        </c15:formulaRef>
                      </c:ext>
                    </c:extLst>
                    <c:strCache>
                      <c:ptCount val="1"/>
                      <c:pt idx="0">
                        <c:v>Trinidad and Tobago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>
                        <a:lumMod val="50000"/>
                      </a:schemeClr>
                    </a:solidFill>
                    <a:ln w="9525">
                      <a:solidFill>
                        <a:schemeClr val="accent4">
                          <a:lumMod val="50000"/>
                        </a:schemeClr>
                      </a:solidFill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coverage'!$B$1:$J$1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  <c:pt idx="8">
                        <c:v>2018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coverage'!$B$34:$J$34</c15:sqref>
                        </c15:formulaRef>
                      </c:ext>
                    </c:extLst>
                    <c:numCache>
                      <c:formatCode>General</c:formatCode>
                      <c:ptCount val="9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0-D424-4156-BCAD-4735D916BCEC}"/>
                  </c:ext>
                </c:extLst>
              </c15:ser>
            </c15:filteredLineSeries>
            <c15:filteredLineSeries>
              <c15:ser>
                <c:idx val="34"/>
                <c:order val="3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coverage'!$A$35</c15:sqref>
                        </c15:formulaRef>
                      </c:ext>
                    </c:extLst>
                    <c:strCache>
                      <c:ptCount val="1"/>
                      <c:pt idx="0">
                        <c:v>Uruguay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>
                        <a:lumMod val="50000"/>
                      </a:schemeClr>
                    </a:solidFill>
                    <a:ln w="9525">
                      <a:solidFill>
                        <a:schemeClr val="accent5">
                          <a:lumMod val="50000"/>
                        </a:schemeClr>
                      </a:solidFill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coverage'!$B$1:$J$1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  <c:pt idx="8">
                        <c:v>2018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coverage'!$B$35:$J$35</c15:sqref>
                        </c15:formulaRef>
                      </c:ext>
                    </c:extLst>
                    <c:numCache>
                      <c:formatCode>0.00</c:formatCode>
                      <c:ptCount val="9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100</c:v>
                      </c:pt>
                      <c:pt idx="3">
                        <c:v>100</c:v>
                      </c:pt>
                      <c:pt idx="4">
                        <c:v>100</c:v>
                      </c:pt>
                      <c:pt idx="5">
                        <c:v>94.32</c:v>
                      </c:pt>
                      <c:pt idx="6">
                        <c:v>99.29</c:v>
                      </c:pt>
                      <c:pt idx="7">
                        <c:v>99.16</c:v>
                      </c:pt>
                      <c:pt idx="8">
                        <c:v>100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1-D424-4156-BCAD-4735D916BCEC}"/>
                  </c:ext>
                </c:extLst>
              </c15:ser>
            </c15:filteredLineSeries>
            <c15:filteredLineSeries>
              <c15:ser>
                <c:idx val="35"/>
                <c:order val="3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coverage'!$A$36</c15:sqref>
                        </c15:formulaRef>
                      </c:ext>
                    </c:extLst>
                    <c:strCache>
                      <c:ptCount val="1"/>
                      <c:pt idx="0">
                        <c:v>Venezuela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>
                        <a:lumMod val="50000"/>
                      </a:schemeClr>
                    </a:solidFill>
                    <a:ln w="9525">
                      <a:solidFill>
                        <a:schemeClr val="accent6">
                          <a:lumMod val="50000"/>
                        </a:schemeClr>
                      </a:solidFill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coverage'!$B$1:$J$1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  <c:pt idx="8">
                        <c:v>2018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'PMTCT coverage'!$B$36:$J$36</c15:sqref>
                        </c15:formulaRef>
                      </c:ext>
                    </c:extLst>
                    <c:numCache>
                      <c:formatCode>General</c:formatCode>
                      <c:ptCount val="9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2-D424-4156-BCAD-4735D916BCEC}"/>
                  </c:ext>
                </c:extLst>
              </c15:ser>
            </c15:filteredLineSeries>
          </c:ext>
        </c:extLst>
      </c:lineChart>
      <c:catAx>
        <c:axId val="1193663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93659032"/>
        <c:crosses val="autoZero"/>
        <c:auto val="1"/>
        <c:lblAlgn val="ctr"/>
        <c:lblOffset val="100"/>
        <c:noMultiLvlLbl val="0"/>
      </c:catAx>
      <c:valAx>
        <c:axId val="1193659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93663624"/>
        <c:crosses val="autoZero"/>
        <c:crossBetween val="between"/>
      </c:valAx>
      <c:spPr>
        <a:noFill/>
        <a:ln cap="rnd">
          <a:solidFill>
            <a:schemeClr val="accent2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419" sz="1200" dirty="0"/>
              <a:t>% de jóvenes 15-24 que respondieron correctamente cinco preguntas relacionadas a la transmisión y mitos del VIH</a:t>
            </a:r>
          </a:p>
        </c:rich>
      </c:tx>
      <c:layout>
        <c:manualLayout>
          <c:xMode val="edge"/>
          <c:yMode val="edge"/>
          <c:x val="0.13040483690577578"/>
          <c:y val="2.980217923546850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('GAM 5.1'!$B$16:$B$18,'GAM 5.1'!$B$20:$B$24,'GAM 5.1'!$B$26:$B$27,'GAM 5.1'!$B$29:$B$30)</c:f>
              <c:strCache>
                <c:ptCount val="12"/>
                <c:pt idx="0">
                  <c:v>Bolivia (2018)</c:v>
                </c:pt>
                <c:pt idx="1">
                  <c:v>Brazil (2016)</c:v>
                </c:pt>
                <c:pt idx="2">
                  <c:v>Chile (2013)</c:v>
                </c:pt>
                <c:pt idx="3">
                  <c:v>Costa Rica (2013)</c:v>
                </c:pt>
                <c:pt idx="4">
                  <c:v>Ecuador (2017)</c:v>
                </c:pt>
                <c:pt idx="5">
                  <c:v>El Salvador (2014)</c:v>
                </c:pt>
                <c:pt idx="6">
                  <c:v>Guatemala (2017)</c:v>
                </c:pt>
                <c:pt idx="7">
                  <c:v>Honduras (2013)</c:v>
                </c:pt>
                <c:pt idx="8">
                  <c:v>Nicaragua (2016)</c:v>
                </c:pt>
                <c:pt idx="9">
                  <c:v>Panamá (2012)</c:v>
                </c:pt>
                <c:pt idx="10">
                  <c:v>Perú (2018)</c:v>
                </c:pt>
                <c:pt idx="11">
                  <c:v>Uruguay (2013)</c:v>
                </c:pt>
              </c:strCache>
            </c:strRef>
          </c:cat>
          <c:val>
            <c:numRef>
              <c:f>('GAM 5.1'!$C$16:$C$18,'GAM 5.1'!$C$20:$C$24,'GAM 5.1'!$C$26:$C$27,'GAM 5.1'!$C$29:$C$30)</c:f>
              <c:numCache>
                <c:formatCode>0%</c:formatCode>
                <c:ptCount val="12"/>
                <c:pt idx="0">
                  <c:v>0.2</c:v>
                </c:pt>
                <c:pt idx="1">
                  <c:v>0.49</c:v>
                </c:pt>
                <c:pt idx="2">
                  <c:v>0.53</c:v>
                </c:pt>
                <c:pt idx="3">
                  <c:v>0.21</c:v>
                </c:pt>
                <c:pt idx="4">
                  <c:v>0.16</c:v>
                </c:pt>
                <c:pt idx="5">
                  <c:v>0.37</c:v>
                </c:pt>
                <c:pt idx="6">
                  <c:v>0.22</c:v>
                </c:pt>
                <c:pt idx="7">
                  <c:v>0.33</c:v>
                </c:pt>
                <c:pt idx="8">
                  <c:v>0.72</c:v>
                </c:pt>
                <c:pt idx="9">
                  <c:v>0.14000000000000001</c:v>
                </c:pt>
                <c:pt idx="10">
                  <c:v>0.86</c:v>
                </c:pt>
                <c:pt idx="11">
                  <c:v>0.34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29-40DF-A3AA-693BE88A31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42534832"/>
        <c:axId val="1676084384"/>
      </c:barChart>
      <c:catAx>
        <c:axId val="1942534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6084384"/>
        <c:crosses val="autoZero"/>
        <c:auto val="1"/>
        <c:lblAlgn val="ctr"/>
        <c:lblOffset val="100"/>
        <c:noMultiLvlLbl val="0"/>
      </c:catAx>
      <c:valAx>
        <c:axId val="1676084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42534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5734E2-E505-41F9-8DB4-1C96AB8F3E38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9F3699-54E0-4ABB-8BDE-6F4901861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300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1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536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45BC35-6E18-1547-A128-3F62E7D48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1212" y="365126"/>
            <a:ext cx="3942413" cy="819098"/>
          </a:xfrm>
        </p:spPr>
        <p:txBody>
          <a:bodyPr>
            <a:normAutofit/>
          </a:bodyPr>
          <a:lstStyle>
            <a:lvl1pPr>
              <a:defRPr sz="26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agregar título</a:t>
            </a:r>
            <a:endParaRPr lang="es-ES_tradnl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BF219A2-0D41-2749-A530-642CB4524F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82259" y="1514007"/>
            <a:ext cx="5181600" cy="502170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321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E98C1B-FF97-EA45-AC88-C65278B1FC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ctr">
            <a:normAutofit/>
          </a:bodyPr>
          <a:lstStyle>
            <a:lvl1pPr>
              <a:defRPr sz="2600" b="1"/>
            </a:lvl1pPr>
          </a:lstStyle>
          <a:p>
            <a:r>
              <a:rPr lang="es-ES" dirty="0"/>
              <a:t>Haga clic para agregar título</a:t>
            </a:r>
            <a:endParaRPr lang="es-ES_tradnl" dirty="0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FBC225E-E627-6D45-B848-586C83979A86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987425"/>
            <a:ext cx="6172200" cy="40777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dirty="0"/>
              <a:t>Agregue </a:t>
            </a:r>
            <a:r>
              <a:rPr lang="es-ES_tradnl"/>
              <a:t>una i</a:t>
            </a:r>
            <a:endParaRPr lang="es-ES_tradnl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B413F37-302E-B94B-A5D6-E3FFE67475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18915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B6C6AF5B-E8D3-8740-8BC5-0A2A04543C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05570" y="4158283"/>
            <a:ext cx="1867711" cy="181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88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 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8177E28-9674-284C-B307-D80B20EDD67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851030" y="4736892"/>
            <a:ext cx="3016432" cy="172238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dirty="0"/>
              <a:t>Logo</a:t>
            </a:r>
          </a:p>
        </p:txBody>
      </p:sp>
      <p:sp>
        <p:nvSpPr>
          <p:cNvPr id="4" name="Marcador de posición de imagen 2">
            <a:extLst>
              <a:ext uri="{FF2B5EF4-FFF2-40B4-BE49-F238E27FC236}">
                <a16:creationId xmlns:a16="http://schemas.microsoft.com/office/drawing/2014/main" id="{71192B85-6664-5941-806E-D0BD61D78352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4607315" y="4736891"/>
            <a:ext cx="3016432" cy="172238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dirty="0"/>
              <a:t>Logo</a:t>
            </a:r>
          </a:p>
        </p:txBody>
      </p:sp>
      <p:sp>
        <p:nvSpPr>
          <p:cNvPr id="6" name="Marcador de posición de imagen 2">
            <a:extLst>
              <a:ext uri="{FF2B5EF4-FFF2-40B4-BE49-F238E27FC236}">
                <a16:creationId xmlns:a16="http://schemas.microsoft.com/office/drawing/2014/main" id="{3687A566-8293-7F41-BC72-263C14BE6FEC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8363601" y="4736891"/>
            <a:ext cx="3016432" cy="172238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7220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88D1F-7748-4C0F-B622-C387DD4D10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1FC8F5-F5E7-46CC-AA71-C9C38063AA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EA851-CE69-49AA-9E71-0A6CF6DAE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9D43C-1312-4C5D-917A-273D55FC8960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FFDFD8-F4FE-4A2E-A1A7-5A2C0395D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E2FFE9-30DD-48F2-AE72-8139871E1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AA31-BD6D-4432-9755-37A1C1CCB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2218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9F1BC-D761-4DFE-82EE-30723DAD6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856F76-5415-4278-B5BA-D25AE65C8F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586B01-39AD-4DBC-8B68-13C2D3408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9D43C-1312-4C5D-917A-273D55FC8960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7BE28-7B93-4DC0-AA51-CEDAB6830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5665D5-E0E7-42B6-9B44-1A7B9C680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AA31-BD6D-4432-9755-37A1C1CCB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32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53F57-137B-4909-8911-72A76EE86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E6A402-73C6-4E90-A8F7-E699B6E1A9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8817F1-C232-40A1-8514-9F6CCA22A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9D43C-1312-4C5D-917A-273D55FC8960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2F132-BAEC-465D-95EA-965861805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F80E8-10D3-4037-9A1E-A040E7534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AA31-BD6D-4432-9755-37A1C1CCB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7010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25A31-4580-4295-9A56-42D1FCEC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EC37A9-444C-4A8E-86C1-49550F3E79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F17DC8-4E99-44E7-BF68-D899A8B16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67AF2A-80E5-4B44-863A-09F7B8CBE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9D43C-1312-4C5D-917A-273D55FC8960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D3EE94-933C-4105-92D2-99EEEFEE3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C60E35-DA81-427F-BB40-0782C21BC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AA31-BD6D-4432-9755-37A1C1CCB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0029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01590-B6E4-483F-901D-33D788769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71F65-F5C0-4837-A228-2C482CFA2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B0229C-3A53-4AFB-8C94-814E2DD2EC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7E1DA2-9FB5-4D23-9892-F534F1310A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3EF918-2751-4983-A6C2-FBE86BAC44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7C6F03-B20D-4A00-BDCE-0B6D6908F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9D43C-1312-4C5D-917A-273D55FC8960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5429A6-486A-47FE-9FC0-588F3250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F45AE2-C4E8-4453-AF9B-B4C5EF5EE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AA31-BD6D-4432-9755-37A1C1CCB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6067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58D7F-F3BD-434D-A081-DA9881DC9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2C4E21-FA41-4E43-8BCF-1AD4DF844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9D43C-1312-4C5D-917A-273D55FC8960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4A17E7-56A1-4371-8264-8DBFFC61F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261182-D3DE-4E9C-933B-DE2686D2E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AA31-BD6D-4432-9755-37A1C1CCB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2996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6D0C58-744A-41CF-BEF4-55F4976A7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9D43C-1312-4C5D-917A-273D55FC8960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DD9973-B884-4926-97E4-ED5F2B6E1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7674B0-D785-4423-A26E-E2E947E2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AA31-BD6D-4432-9755-37A1C1CCB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579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BFFEFE43-8F4D-4A4D-BD9C-A73D97E0E7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2511" y="2480873"/>
            <a:ext cx="4377129" cy="16002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texto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01403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4369E-47E9-4868-8498-C42F50169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66763C-57D2-4D0C-AEF4-2CFDA292A2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726777-8434-4DCE-AD02-7B8BEA7577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8D440E-4128-4085-B7D0-D6C247EB5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9D43C-1312-4C5D-917A-273D55FC8960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DB34C0-5F34-4362-8FCA-5A4A96922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DA0622-072B-4482-A1E5-030DBEAC5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AA31-BD6D-4432-9755-37A1C1CCB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6938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F1273-3CEE-45CD-8CD2-C3B63BF32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46609F-DAF2-48B8-90E3-09095FE4FC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D64C0A-90D3-4054-A497-E66956DA2A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8D116E-55CE-4A5E-98DB-9BDB14343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9D43C-1312-4C5D-917A-273D55FC8960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7437C6-858A-4760-99F6-267B024F4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A614CE-074F-43AA-8212-B24E74351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AA31-BD6D-4432-9755-37A1C1CCB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8566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973FC-0274-42D5-9488-2F82D44BD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4A9C53-EFA7-484F-B84A-4FD2DFC5B4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5F656-DB5F-4CCD-92C8-182F98D55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9D43C-1312-4C5D-917A-273D55FC8960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B8591C-ED84-4657-9102-5A707D281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09D42-51E5-4601-85AF-8FD82E8AB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AA31-BD6D-4432-9755-37A1C1CCB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2581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FB1B17-A631-4143-BF32-41870E6897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858AC9-5B6F-462F-893D-6DFD0A3255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43C812-D56C-4C29-8DF6-6ABF89416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9D43C-1312-4C5D-917A-273D55FC8960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675E8-3E2C-4978-B89A-6C44CEA42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5C0BB-C8BD-4324-8F1D-922DBD32A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AA31-BD6D-4432-9755-37A1C1CCB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201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AC9438-6A94-5141-85A5-2E5D3192D6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texto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60069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abezado de sección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AC9438-6A94-5141-85A5-2E5D3192D6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texto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06219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143EAA-006A-3544-99FC-6403B5E892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400"/>
            </a:lvl1pPr>
          </a:lstStyle>
          <a:p>
            <a:r>
              <a:rPr lang="es-ES" dirty="0"/>
              <a:t>Haga clic para agregar título</a:t>
            </a:r>
            <a:endParaRPr lang="es-ES_tradn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7ABC06B-4F93-BE47-BF2C-7E5F66F6E1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176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143EAA-006A-3544-99FC-6403B5E892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5125"/>
            <a:ext cx="10014679" cy="1325563"/>
          </a:xfrm>
        </p:spPr>
        <p:txBody>
          <a:bodyPr/>
          <a:lstStyle/>
          <a:p>
            <a:r>
              <a:rPr lang="es-ES" dirty="0"/>
              <a:t>Haga clic para agregar título</a:t>
            </a:r>
            <a:endParaRPr lang="es-ES_tradn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7ABC06B-4F93-BE47-BF2C-7E5F66F6E1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014678" cy="36158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452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E8838512-EBB7-9349-8010-4827814A5C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06910" y="3979889"/>
            <a:ext cx="6490741" cy="1600200"/>
          </a:xfrm>
        </p:spPr>
        <p:txBody>
          <a:bodyPr anchor="ctr">
            <a:normAutofit/>
          </a:bodyPr>
          <a:lstStyle>
            <a:lvl1pPr algn="ctr">
              <a:defRPr sz="3600" b="1"/>
            </a:lvl1pPr>
          </a:lstStyle>
          <a:p>
            <a:r>
              <a:rPr lang="es-ES" dirty="0"/>
              <a:t>Haga clic para agregar frase relevante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08413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45BC35-6E18-1547-A128-3F62E7D48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8875426" cy="819098"/>
          </a:xfrm>
        </p:spPr>
        <p:txBody>
          <a:bodyPr>
            <a:normAutofit/>
          </a:bodyPr>
          <a:lstStyle>
            <a:lvl1pPr>
              <a:defRPr sz="2600" b="1"/>
            </a:lvl1pPr>
          </a:lstStyle>
          <a:p>
            <a:r>
              <a:rPr lang="es-ES" dirty="0"/>
              <a:t>Haga clic para agregar título</a:t>
            </a:r>
            <a:endParaRPr lang="es-ES_tradn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692F987-9445-1245-8890-4C4ED2B5EA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95841"/>
            <a:ext cx="5181600" cy="25065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BF219A2-0D41-2749-A530-642CB4524F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95842"/>
            <a:ext cx="5181600" cy="25065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787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45BC35-6E18-1547-A128-3F62E7D48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1212" y="365126"/>
            <a:ext cx="3942413" cy="819098"/>
          </a:xfrm>
        </p:spPr>
        <p:txBody>
          <a:bodyPr>
            <a:normAutofit/>
          </a:bodyPr>
          <a:lstStyle>
            <a:lvl1pPr>
              <a:defRPr sz="26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agregar título</a:t>
            </a:r>
            <a:endParaRPr lang="es-ES_tradnl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BF219A2-0D41-2749-A530-642CB4524F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82259" y="1514007"/>
            <a:ext cx="5181600" cy="502170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006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E0B5BA9-8520-E347-B083-7131131EF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7542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ES_tradn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A1AA9CD-684C-A747-84C1-4FE28F4F1B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887542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 dirty="0"/>
              <a:t>Editar los estilos de texto del patrón
Segundo nivel
Tercer nivel
Cuarto nivel
Quinto nivel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414446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2" r:id="rId4"/>
    <p:sldLayoutId id="2147483660" r:id="rId5"/>
    <p:sldLayoutId id="2147483661" r:id="rId6"/>
    <p:sldLayoutId id="2147483655" r:id="rId7"/>
    <p:sldLayoutId id="2147483652" r:id="rId8"/>
    <p:sldLayoutId id="2147483663" r:id="rId9"/>
    <p:sldLayoutId id="2147483664" r:id="rId10"/>
    <p:sldLayoutId id="2147483657" r:id="rId11"/>
    <p:sldLayoutId id="2147483665" r:id="rId12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rgbClr val="F3903C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S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6B89A3-FC4F-4E40-B890-D4537B245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0F759C-AA7D-4289-80C5-9D50E862F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FEAD6C-0CC7-4E56-BEEC-86A0CC5793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B9D43C-1312-4C5D-917A-273D55FC8960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368E00-0699-4C64-A935-82F4FDBF71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69508D-5583-4480-B02C-CC8FECB81E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FAA31-BD6D-4432-9755-37A1C1CCB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01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6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182D65-603F-0343-A9E8-44FC99DED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648C58F4-2A18-4165-A9F5-1F57C06E0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86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C84C4E2-6AC5-4677-A6A4-90F0492C3F98}"/>
              </a:ext>
            </a:extLst>
          </p:cNvPr>
          <p:cNvSpPr txBox="1">
            <a:spLocks/>
          </p:cNvSpPr>
          <p:nvPr/>
        </p:nvSpPr>
        <p:spPr bwMode="auto">
          <a:xfrm>
            <a:off x="585847" y="277261"/>
            <a:ext cx="349999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Estado de la Epidemia </a:t>
            </a:r>
            <a:endParaRPr kumimoji="0" lang="es-419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419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F9F9E1-158F-4E60-9769-FF9BFEB80522}"/>
              </a:ext>
            </a:extLst>
          </p:cNvPr>
          <p:cNvSpPr txBox="1"/>
          <p:nvPr/>
        </p:nvSpPr>
        <p:spPr>
          <a:xfrm>
            <a:off x="491591" y="753500"/>
            <a:ext cx="7867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Prevalencia de VIH entre poblaciones clave, Latinoamérica y el caribe  2014-2018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0BB7EA6-2FB5-4B99-A9CF-9F9F6DD3F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4758" y="1642254"/>
            <a:ext cx="3949148" cy="425506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1A82C5B-DFDA-4860-8938-685762151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361" y="1826920"/>
            <a:ext cx="3821421" cy="42306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CC2ACCA-F3EF-40BD-BFEB-8738FBC68CF0}"/>
              </a:ext>
            </a:extLst>
          </p:cNvPr>
          <p:cNvSpPr txBox="1"/>
          <p:nvPr/>
        </p:nvSpPr>
        <p:spPr>
          <a:xfrm>
            <a:off x="6904382" y="1642254"/>
            <a:ext cx="235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 Caribe 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A6BE41C-683D-412D-936A-1BDFCC8E1CB0}"/>
              </a:ext>
            </a:extLst>
          </p:cNvPr>
          <p:cNvSpPr txBox="1"/>
          <p:nvPr/>
        </p:nvSpPr>
        <p:spPr>
          <a:xfrm>
            <a:off x="757204" y="1642254"/>
            <a:ext cx="2105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Latino América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F21104-CB2A-41D6-B3FA-543352B560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97323"/>
            <a:ext cx="12191999" cy="96067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BC77E67-AE5B-4057-8692-AEB32C54A80A}"/>
              </a:ext>
            </a:extLst>
          </p:cNvPr>
          <p:cNvSpPr/>
          <p:nvPr/>
        </p:nvSpPr>
        <p:spPr>
          <a:xfrm>
            <a:off x="1238361" y="5588000"/>
            <a:ext cx="818503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0228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A583C67-2146-4CD3-82AE-8CD55F577F29}"/>
              </a:ext>
            </a:extLst>
          </p:cNvPr>
          <p:cNvSpPr txBox="1">
            <a:spLocks/>
          </p:cNvSpPr>
          <p:nvPr/>
        </p:nvSpPr>
        <p:spPr bwMode="auto">
          <a:xfrm>
            <a:off x="471453" y="392532"/>
            <a:ext cx="3499998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Estado de la Epidemia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419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3BB513-B106-4D7E-9531-E51D433AD34E}"/>
              </a:ext>
            </a:extLst>
          </p:cNvPr>
          <p:cNvSpPr txBox="1"/>
          <p:nvPr/>
        </p:nvSpPr>
        <p:spPr>
          <a:xfrm>
            <a:off x="463064" y="959507"/>
            <a:ext cx="10643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s-419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Distribución de nuevas </a:t>
            </a:r>
            <a:r>
              <a:rPr lang="es-419" dirty="0">
                <a:solidFill>
                  <a:srgbClr val="FF0000"/>
                </a:solidFill>
              </a:rPr>
              <a:t>infecciones de </a:t>
            </a:r>
            <a:r>
              <a:rPr kumimoji="0" lang="es-419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VIH (15-49 años), por grupo de población, Latinoamérica y el Caribe 2018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6C86983-9D99-4230-85CE-54796A75F1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744" y="1787218"/>
            <a:ext cx="5095018" cy="411127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DF316B6-27EA-4938-8C2C-76BCD3226421}"/>
              </a:ext>
            </a:extLst>
          </p:cNvPr>
          <p:cNvSpPr txBox="1"/>
          <p:nvPr/>
        </p:nvSpPr>
        <p:spPr>
          <a:xfrm>
            <a:off x="2607431" y="2518602"/>
            <a:ext cx="995217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Trabajadoras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sexuales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3%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F9FEEC3-E5D0-4734-B48F-D0076D003B7D}"/>
              </a:ext>
            </a:extLst>
          </p:cNvPr>
          <p:cNvSpPr txBox="1"/>
          <p:nvPr/>
        </p:nvSpPr>
        <p:spPr>
          <a:xfrm>
            <a:off x="3644073" y="2518602"/>
            <a:ext cx="1066600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Personas que se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inyectan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dorgas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A06AC10-378C-4F41-80B0-39001121E671}"/>
              </a:ext>
            </a:extLst>
          </p:cNvPr>
          <p:cNvSpPr txBox="1"/>
          <p:nvPr/>
        </p:nvSpPr>
        <p:spPr>
          <a:xfrm>
            <a:off x="4085845" y="3612948"/>
            <a:ext cx="1066600" cy="861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Hombres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gasys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otros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que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tienen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relaciones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sexuales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 hombres 40%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53ACA40-F0C2-4369-AB60-50D76C61E51B}"/>
              </a:ext>
            </a:extLst>
          </p:cNvPr>
          <p:cNvSpPr txBox="1"/>
          <p:nvPr/>
        </p:nvSpPr>
        <p:spPr>
          <a:xfrm>
            <a:off x="2990069" y="4698275"/>
            <a:ext cx="1343723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Mujeres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Transgenero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4AEF5A0-133B-49F7-8EFD-3FF1845503D0}"/>
              </a:ext>
            </a:extLst>
          </p:cNvPr>
          <p:cNvSpPr txBox="1"/>
          <p:nvPr/>
        </p:nvSpPr>
        <p:spPr>
          <a:xfrm>
            <a:off x="1135840" y="3152203"/>
            <a:ext cx="122584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Población restante 35%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F310740-8A96-4501-BC5A-24E218C9E849}"/>
              </a:ext>
            </a:extLst>
          </p:cNvPr>
          <p:cNvSpPr txBox="1"/>
          <p:nvPr/>
        </p:nvSpPr>
        <p:spPr>
          <a:xfrm>
            <a:off x="985968" y="4474722"/>
            <a:ext cx="1761878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Clientes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trabajadoras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sexuales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 parejas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sexuales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de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otras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poblaciones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clave 15%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5DC4384-42D2-4C62-9565-F4E59D243A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5907" y="2347978"/>
            <a:ext cx="5095019" cy="290314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568CB25-9D8B-41FD-ABF7-D3E4FF93BB11}"/>
              </a:ext>
            </a:extLst>
          </p:cNvPr>
          <p:cNvSpPr txBox="1"/>
          <p:nvPr/>
        </p:nvSpPr>
        <p:spPr>
          <a:xfrm>
            <a:off x="5910184" y="3429000"/>
            <a:ext cx="1164384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Población restante 53%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4C475CE-AB82-456E-838C-96BEC37BF8D8}"/>
              </a:ext>
            </a:extLst>
          </p:cNvPr>
          <p:cNvSpPr txBox="1"/>
          <p:nvPr/>
        </p:nvSpPr>
        <p:spPr>
          <a:xfrm>
            <a:off x="7365022" y="2347969"/>
            <a:ext cx="995217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Trabajadoras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sexuales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6%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F21A0CC-2687-4881-99B8-E07F844DC732}"/>
              </a:ext>
            </a:extLst>
          </p:cNvPr>
          <p:cNvSpPr txBox="1"/>
          <p:nvPr/>
        </p:nvSpPr>
        <p:spPr>
          <a:xfrm>
            <a:off x="8447385" y="2471080"/>
            <a:ext cx="1137183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Personas que se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inyectan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dorgas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79D253A-9F02-4365-AC34-C3A499189D9E}"/>
              </a:ext>
            </a:extLst>
          </p:cNvPr>
          <p:cNvSpPr txBox="1"/>
          <p:nvPr/>
        </p:nvSpPr>
        <p:spPr>
          <a:xfrm>
            <a:off x="8767022" y="3043287"/>
            <a:ext cx="1066600" cy="861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Hombres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gasys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otros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que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tienen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relaciones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sexuales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 hombres 22%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0F78819-00E8-4D39-B2F2-A3EE2ED09489}"/>
              </a:ext>
            </a:extLst>
          </p:cNvPr>
          <p:cNvSpPr txBox="1"/>
          <p:nvPr/>
        </p:nvSpPr>
        <p:spPr>
          <a:xfrm>
            <a:off x="8767022" y="4074612"/>
            <a:ext cx="1343723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Mujeres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Transgenero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5%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ED11251-1A95-44EE-AF0E-4CFA1ACA54E7}"/>
              </a:ext>
            </a:extLst>
          </p:cNvPr>
          <p:cNvSpPr txBox="1"/>
          <p:nvPr/>
        </p:nvSpPr>
        <p:spPr>
          <a:xfrm>
            <a:off x="8303286" y="4578197"/>
            <a:ext cx="1807459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Clientes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trabajadoras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sexuales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 parejas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sexuales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de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otras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poblaciones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clave 12%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8A378EF-98EB-41BA-98FF-B4AF8859B54D}"/>
              </a:ext>
            </a:extLst>
          </p:cNvPr>
          <p:cNvSpPr txBox="1"/>
          <p:nvPr/>
        </p:nvSpPr>
        <p:spPr>
          <a:xfrm>
            <a:off x="607851" y="1860462"/>
            <a:ext cx="2105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Latino América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794480E-3A53-4422-A40D-46C738795EF4}"/>
              </a:ext>
            </a:extLst>
          </p:cNvPr>
          <p:cNvSpPr txBox="1"/>
          <p:nvPr/>
        </p:nvSpPr>
        <p:spPr>
          <a:xfrm>
            <a:off x="5974655" y="1787218"/>
            <a:ext cx="235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 Caribe  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94FC60A4-3846-4AC0-A9EC-A6C94B4EF1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035" y="6066777"/>
            <a:ext cx="11794436" cy="791223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845E06C7-F8E8-40E0-97C2-E9F795B3C654}"/>
              </a:ext>
            </a:extLst>
          </p:cNvPr>
          <p:cNvSpPr/>
          <p:nvPr/>
        </p:nvSpPr>
        <p:spPr>
          <a:xfrm>
            <a:off x="1253844" y="5270119"/>
            <a:ext cx="818503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3639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92A35F6-EFE4-43B3-B2BA-A152CD5E250E}"/>
              </a:ext>
            </a:extLst>
          </p:cNvPr>
          <p:cNvSpPr txBox="1">
            <a:spLocks/>
          </p:cNvSpPr>
          <p:nvPr/>
        </p:nvSpPr>
        <p:spPr bwMode="auto">
          <a:xfrm>
            <a:off x="300789" y="230021"/>
            <a:ext cx="10106527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419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Prevención Combinada–Empoderamiento Juvenil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419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5F08BB-8A46-4952-8325-4B7E638B4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65449"/>
            <a:ext cx="12192000" cy="89255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B6EFCF4-8D18-471B-B4E5-7C4539598D71}"/>
              </a:ext>
            </a:extLst>
          </p:cNvPr>
          <p:cNvGrpSpPr/>
          <p:nvPr/>
        </p:nvGrpSpPr>
        <p:grpSpPr>
          <a:xfrm>
            <a:off x="5903180" y="1511355"/>
            <a:ext cx="5847348" cy="3835290"/>
            <a:chOff x="174048" y="1759394"/>
            <a:chExt cx="7198302" cy="3936687"/>
          </a:xfrm>
        </p:grpSpPr>
        <p:pic>
          <p:nvPicPr>
            <p:cNvPr id="6" name="Picture 10" descr="A picture containing screenshot&#10;&#10;Description generated with very high confidence">
              <a:extLst>
                <a:ext uri="{FF2B5EF4-FFF2-40B4-BE49-F238E27FC236}">
                  <a16:creationId xmlns:a16="http://schemas.microsoft.com/office/drawing/2014/main" id="{7B94EFBD-B201-49F8-B18F-EEAB3D6692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4048" y="1759394"/>
              <a:ext cx="7198302" cy="393668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D38DC80-2B24-4BD2-A5FA-1C9551E08DA1}"/>
                </a:ext>
              </a:extLst>
            </p:cNvPr>
            <p:cNvSpPr txBox="1"/>
            <p:nvPr/>
          </p:nvSpPr>
          <p:spPr>
            <a:xfrm>
              <a:off x="777140" y="1844898"/>
              <a:ext cx="5992118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419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% de jóvenes 15-24 que respondieron correctamente cinco preguntas relacionadas a la transmisión y mitos del VIH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419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A4E03C79-E813-4D16-ACEC-447F919EF161}"/>
              </a:ext>
            </a:extLst>
          </p:cNvPr>
          <p:cNvGraphicFramePr>
            <a:graphicFrameLocks/>
          </p:cNvGraphicFramePr>
          <p:nvPr/>
        </p:nvGraphicFramePr>
        <p:xfrm>
          <a:off x="680840" y="1354179"/>
          <a:ext cx="5457704" cy="37464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3446507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810A3E5-E264-4D5E-8106-52A5B83A9B6B}"/>
              </a:ext>
            </a:extLst>
          </p:cNvPr>
          <p:cNvSpPr/>
          <p:nvPr/>
        </p:nvSpPr>
        <p:spPr>
          <a:xfrm>
            <a:off x="283994" y="311705"/>
            <a:ext cx="64897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Prevención Combinada 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– Poblaciónes Clave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B8D0D5-37AC-4C6E-A47D-B6A260E5015B}"/>
              </a:ext>
            </a:extLst>
          </p:cNvPr>
          <p:cNvSpPr txBox="1"/>
          <p:nvPr/>
        </p:nvSpPr>
        <p:spPr>
          <a:xfrm>
            <a:off x="2131956" y="1016387"/>
            <a:ext cx="77436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Porcentaje de países con políticas públicas para la entrega de servicios de prevención del VIH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ACF1F3-C478-4B74-801E-0A125D67A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58" y="1509963"/>
            <a:ext cx="5731043" cy="38380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CB7C8F-7500-41B3-A1B5-BFA2E16D4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2060" y="1505626"/>
            <a:ext cx="6143582" cy="38424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2094B5-DAB6-430C-8669-9CF9A047D6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23075"/>
            <a:ext cx="12191999" cy="83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7200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03BF9-EC32-4054-9448-9A2CA3161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824" y="73617"/>
            <a:ext cx="10858500" cy="1325563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chemeClr val="accent2"/>
                </a:solidFill>
              </a:rPr>
              <a:t>Confrontando</a:t>
            </a:r>
            <a:r>
              <a:rPr lang="en-US" sz="2800" dirty="0">
                <a:solidFill>
                  <a:schemeClr val="accent2"/>
                </a:solidFill>
              </a:rPr>
              <a:t> el </a:t>
            </a:r>
            <a:r>
              <a:rPr lang="en-US" sz="2800" dirty="0" err="1">
                <a:solidFill>
                  <a:schemeClr val="accent2"/>
                </a:solidFill>
              </a:rPr>
              <a:t>estigma</a:t>
            </a:r>
            <a:r>
              <a:rPr lang="en-US" sz="2800" dirty="0">
                <a:solidFill>
                  <a:schemeClr val="accent2"/>
                </a:solidFill>
              </a:rPr>
              <a:t> y la </a:t>
            </a:r>
            <a:r>
              <a:rPr lang="en-US" sz="2800" dirty="0" err="1">
                <a:solidFill>
                  <a:schemeClr val="accent2"/>
                </a:solidFill>
              </a:rPr>
              <a:t>discriminacion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454CEF-EBE9-4A26-9E24-E9A7FF9C552F}"/>
              </a:ext>
            </a:extLst>
          </p:cNvPr>
          <p:cNvSpPr txBox="1"/>
          <p:nvPr/>
        </p:nvSpPr>
        <p:spPr>
          <a:xfrm>
            <a:off x="1231900" y="1348487"/>
            <a:ext cx="990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Porcentaje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hombres y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mujeres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edades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15-49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años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que no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comprarian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vegetales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un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vendedor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vive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 VIH, Latino America y el Caribe 2013-2017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8EE7D0-C2EF-45F4-AD86-59962948C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334" y="2464669"/>
            <a:ext cx="4746470" cy="31040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D0F3B9-B360-4E08-9C97-9A1DBB98E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0210" y="2737957"/>
            <a:ext cx="4443682" cy="33257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FCDC1F-2E56-4E28-AA91-F45985F145BA}"/>
              </a:ext>
            </a:extLst>
          </p:cNvPr>
          <p:cNvSpPr txBox="1"/>
          <p:nvPr/>
        </p:nvSpPr>
        <p:spPr>
          <a:xfrm rot="16200000">
            <a:off x="5829301" y="3401655"/>
            <a:ext cx="12192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Porcentaje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A5620D-BC69-4034-8B4F-753DB951297D}"/>
              </a:ext>
            </a:extLst>
          </p:cNvPr>
          <p:cNvSpPr txBox="1"/>
          <p:nvPr/>
        </p:nvSpPr>
        <p:spPr>
          <a:xfrm rot="16200000">
            <a:off x="622301" y="3454315"/>
            <a:ext cx="12192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Porcentaje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62DE81-8658-473F-9988-0FC66957FC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19207"/>
            <a:ext cx="12192000" cy="83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9671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AA58E9E-388D-41D3-BEAD-DB42479EB4B1}"/>
              </a:ext>
            </a:extLst>
          </p:cNvPr>
          <p:cNvSpPr txBox="1"/>
          <p:nvPr/>
        </p:nvSpPr>
        <p:spPr>
          <a:xfrm>
            <a:off x="622300" y="1142607"/>
            <a:ext cx="1021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Porcentaje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mujeres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casadas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 con pareja de 15-49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años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experimentado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violencia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fisica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psicologica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pareja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los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ultimos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12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meses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, Latino America y el Caribe 2013-2017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640F70-A3DE-467C-B68D-702D9A716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720445"/>
            <a:ext cx="4269789" cy="29615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B35F77-3CFE-405D-9989-CE4E35049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310" y="2838770"/>
            <a:ext cx="4099193" cy="26333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1361EC8-77C6-442E-92D8-043DD8E7278E}"/>
              </a:ext>
            </a:extLst>
          </p:cNvPr>
          <p:cNvSpPr txBox="1"/>
          <p:nvPr/>
        </p:nvSpPr>
        <p:spPr>
          <a:xfrm rot="16200000">
            <a:off x="431800" y="3668098"/>
            <a:ext cx="12192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Porcentaje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945E33-261A-4609-BFED-7AD9FB9E7BD0}"/>
              </a:ext>
            </a:extLst>
          </p:cNvPr>
          <p:cNvSpPr txBox="1"/>
          <p:nvPr/>
        </p:nvSpPr>
        <p:spPr>
          <a:xfrm rot="16200000">
            <a:off x="5609511" y="3468503"/>
            <a:ext cx="12192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Porcentaje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CB7AA21-4ADE-4D1A-87C3-6CDB6FA66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0" y="117125"/>
            <a:ext cx="10858500" cy="1325563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chemeClr val="accent2"/>
                </a:solidFill>
              </a:rPr>
              <a:t>Confrontando</a:t>
            </a:r>
            <a:r>
              <a:rPr lang="en-US" sz="2800" dirty="0">
                <a:solidFill>
                  <a:schemeClr val="accent2"/>
                </a:solidFill>
              </a:rPr>
              <a:t> el </a:t>
            </a:r>
            <a:r>
              <a:rPr lang="en-US" sz="2800" dirty="0" err="1">
                <a:solidFill>
                  <a:schemeClr val="accent2"/>
                </a:solidFill>
              </a:rPr>
              <a:t>estigma</a:t>
            </a:r>
            <a:r>
              <a:rPr lang="en-US" sz="2800" dirty="0">
                <a:solidFill>
                  <a:schemeClr val="accent2"/>
                </a:solidFill>
              </a:rPr>
              <a:t> y la </a:t>
            </a:r>
            <a:r>
              <a:rPr lang="en-US" sz="2800" dirty="0" err="1">
                <a:solidFill>
                  <a:schemeClr val="accent2"/>
                </a:solidFill>
              </a:rPr>
              <a:t>discriminacion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D806864-7CE8-4179-9B12-619F5CED7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24821"/>
            <a:ext cx="12191999" cy="83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454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F88D6D9-9585-4012-9662-63EBC824E202}"/>
              </a:ext>
            </a:extLst>
          </p:cNvPr>
          <p:cNvSpPr txBox="1">
            <a:spLocks/>
          </p:cNvSpPr>
          <p:nvPr/>
        </p:nvSpPr>
        <p:spPr bwMode="auto">
          <a:xfrm>
            <a:off x="440731" y="265538"/>
            <a:ext cx="3499998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Estado de la Epidemia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419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9AF318-3FE2-4A6B-9B18-94183DA4BD92}"/>
              </a:ext>
            </a:extLst>
          </p:cNvPr>
          <p:cNvSpPr txBox="1"/>
          <p:nvPr/>
        </p:nvSpPr>
        <p:spPr>
          <a:xfrm>
            <a:off x="421624" y="804147"/>
            <a:ext cx="1093217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Disponibilidad de recursos para el VIH, por fuente, Latinoamérica y el Caribe 2010-2018, y proyección de recursos necesitados para 2020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B10F67-8E0E-4AA5-A165-6AA4C128B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36" y="2375984"/>
            <a:ext cx="5674376" cy="29477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526A1A-6621-4895-A18D-1954C2B11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502066"/>
            <a:ext cx="5946123" cy="26955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5A925FF-80FF-4861-B21F-C6F914CFA9A3}"/>
              </a:ext>
            </a:extLst>
          </p:cNvPr>
          <p:cNvSpPr txBox="1"/>
          <p:nvPr/>
        </p:nvSpPr>
        <p:spPr>
          <a:xfrm>
            <a:off x="597142" y="1927531"/>
            <a:ext cx="2105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Latino América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2F1343-C5FD-43D5-B84C-A890EC6F89B2}"/>
              </a:ext>
            </a:extLst>
          </p:cNvPr>
          <p:cNvSpPr txBox="1"/>
          <p:nvPr/>
        </p:nvSpPr>
        <p:spPr>
          <a:xfrm>
            <a:off x="6320375" y="1927531"/>
            <a:ext cx="235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 Caribe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4D7D4E-75A2-4ABF-B801-6AC25C9BCE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625" y="6053853"/>
            <a:ext cx="11440176" cy="80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126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F7DB703-1236-4ACA-BC24-05136C0C73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064" y="801601"/>
            <a:ext cx="9244914" cy="5650213"/>
          </a:xfrm>
        </p:spPr>
        <p:txBody>
          <a:bodyPr>
            <a:normAutofit/>
          </a:bodyPr>
          <a:lstStyle/>
          <a:p>
            <a:pPr algn="just"/>
            <a:r>
              <a:rPr lang="es-ES" sz="2000" dirty="0"/>
              <a:t>Al conmemorar el Día Mundial  2019, se nos recuerda que a pesar de algunos avances notables, el número de personas que han adquirido recientemente el VIH y que mueren por enfermedades relacionadas con el VIH Avanzado no está disminuyendo lo suficientemente rápido.</a:t>
            </a:r>
          </a:p>
          <a:p>
            <a:pPr marL="0" indent="0" algn="just">
              <a:buNone/>
            </a:pPr>
            <a:r>
              <a:rPr lang="es-ES" sz="2000" dirty="0"/>
              <a:t> </a:t>
            </a:r>
          </a:p>
          <a:p>
            <a:pPr algn="just"/>
            <a:r>
              <a:rPr lang="es-ES" sz="2000" dirty="0"/>
              <a:t>Se nos recuerda que a pesar de este progreso, sigue habiendo enormes necesidades insatisfechas. Los recursos para la respuesta al VIH  deben mantenerse. </a:t>
            </a:r>
          </a:p>
          <a:p>
            <a:pPr marL="0" indent="0" algn="just">
              <a:buNone/>
            </a:pPr>
            <a:endParaRPr lang="es-ES" sz="2000" dirty="0"/>
          </a:p>
          <a:p>
            <a:pPr algn="just"/>
            <a:r>
              <a:rPr lang="es-ES" sz="2000" dirty="0"/>
              <a:t>Se nos recuerda que 38 millones de mujeres, hombres y niños viven hoy con el VIH en el mundo. Se nos recuerda que, a pesar de los esfuerzos mundiales, el VIH  sigue siendo una de las mayores amenazas para la salud y el desarrollo de nuestro tiempo.</a:t>
            </a:r>
          </a:p>
          <a:p>
            <a:pPr algn="just"/>
            <a:endParaRPr lang="es-ES" sz="2000" dirty="0"/>
          </a:p>
          <a:p>
            <a:pPr algn="just"/>
            <a:r>
              <a:rPr lang="es-ES" sz="2000" dirty="0"/>
              <a:t>La respuesta al VIH unió al mundo de una manera que ninguna otra crisis de salud tiene. Nos enseñó que debemos escuchar y aprender de las personas afectadas, de las personas más expuestas. </a:t>
            </a:r>
          </a:p>
          <a:p>
            <a:pPr algn="just"/>
            <a:endParaRPr lang="es-ES" sz="2000" dirty="0"/>
          </a:p>
          <a:p>
            <a:pPr marL="0" indent="0" algn="just">
              <a:buNone/>
            </a:pPr>
            <a:endParaRPr lang="es-ES" sz="2000" dirty="0"/>
          </a:p>
          <a:p>
            <a:pPr algn="just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6632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F7DB703-1236-4ACA-BC24-05136C0C73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064" y="603893"/>
            <a:ext cx="9244914" cy="5650213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endParaRPr lang="es-ES" sz="1800" dirty="0"/>
          </a:p>
          <a:p>
            <a:pPr algn="just"/>
            <a:r>
              <a:rPr lang="es-ES" sz="1800" dirty="0"/>
              <a:t>El VIH  nos ha enseñado que </a:t>
            </a:r>
            <a:r>
              <a:rPr lang="es-ES" sz="1800" b="1" dirty="0"/>
              <a:t>debemos abordar los vínculos críticos, entre salud, injusticia, desigualdad, pobreza y marginación</a:t>
            </a:r>
            <a:r>
              <a:rPr lang="es-ES" sz="1800" dirty="0"/>
              <a:t>. </a:t>
            </a:r>
          </a:p>
          <a:p>
            <a:pPr algn="just"/>
            <a:endParaRPr lang="es-ES" sz="1800" dirty="0"/>
          </a:p>
          <a:p>
            <a:pPr algn="just"/>
            <a:r>
              <a:rPr lang="es-ES" sz="1800" dirty="0"/>
              <a:t>El VIH  también nos ha enseñado que el desafío de poner fin a una epidemia es demasiado grande para que un sector lo pueda enfrentar solo.</a:t>
            </a:r>
          </a:p>
          <a:p>
            <a:pPr algn="just"/>
            <a:endParaRPr lang="es-ES" sz="1800" dirty="0"/>
          </a:p>
          <a:p>
            <a:pPr algn="just"/>
            <a:r>
              <a:rPr lang="es-ES" sz="1800" dirty="0"/>
              <a:t>Los gobiernos, las organizaciones no gubernamentales, la sociedad civil, las comunidades y las empresas poseen capacidades importantes, únicos y complementarios para marcar la diferencia en la respuesta mundial al VIH. </a:t>
            </a:r>
          </a:p>
          <a:p>
            <a:pPr algn="just"/>
            <a:endParaRPr lang="es-ES" sz="1800" dirty="0"/>
          </a:p>
          <a:p>
            <a:pPr algn="just"/>
            <a:r>
              <a:rPr lang="es-ES" sz="1800" dirty="0"/>
              <a:t>Cuando diferentes sectores logran combinar esos activos, el impacto aumenta significativamente.</a:t>
            </a:r>
          </a:p>
          <a:p>
            <a:pPr algn="just"/>
            <a:endParaRPr lang="es-ES" sz="1800" dirty="0"/>
          </a:p>
          <a:p>
            <a:pPr algn="just"/>
            <a:r>
              <a:rPr lang="es-ES" sz="1800" dirty="0"/>
              <a:t>Los retos han sido y continúan siendo parte integral de la respuesta al VIH, desde desafiar el estigma que rodea al VIH / sida, construir colaboraciones vitales con empresas en todas las industrias, llevar a cabo programas de tratamiento, diagnóstico y prevención dentro de los lugares de trabajo y las comunidades circundantes, y más.</a:t>
            </a:r>
          </a:p>
          <a:p>
            <a:pPr algn="just"/>
            <a:endParaRPr lang="es-ES" sz="1800" dirty="0"/>
          </a:p>
          <a:p>
            <a:pPr algn="just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0114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F58D5DE-EC7F-4FB3-AB5B-5ED588006F32}"/>
              </a:ext>
            </a:extLst>
          </p:cNvPr>
          <p:cNvSpPr txBox="1"/>
          <p:nvPr/>
        </p:nvSpPr>
        <p:spPr>
          <a:xfrm>
            <a:off x="2854411" y="4596713"/>
            <a:ext cx="6796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/>
              <a:t>GRACIAS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64763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DB9D3599-DFB7-8F44-9743-DF939F25F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 Estado de la </a:t>
            </a:r>
            <a:r>
              <a:rPr lang="en-US" dirty="0" err="1"/>
              <a:t>Epidemia</a:t>
            </a:r>
            <a:r>
              <a:rPr lang="en-US" dirty="0"/>
              <a:t> en Latino América y el Caribe 2019</a:t>
            </a:r>
            <a:br>
              <a:rPr lang="en-US" dirty="0"/>
            </a:br>
            <a:endParaRPr lang="es-ES_tradnl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96DE8BEA-A2B1-453B-B787-EE7BBF79CE98}"/>
              </a:ext>
            </a:extLst>
          </p:cNvPr>
          <p:cNvSpPr txBox="1">
            <a:spLocks/>
          </p:cNvSpPr>
          <p:nvPr/>
        </p:nvSpPr>
        <p:spPr bwMode="auto">
          <a:xfrm>
            <a:off x="328799" y="294372"/>
            <a:ext cx="4787211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US" altLang="en-US" sz="1600" b="1" dirty="0">
                <a:solidFill>
                  <a:schemeClr val="bg1"/>
                </a:solidFill>
              </a:rPr>
              <a:t>ONUSIDA EL SALVADOR | Diciembre, 2019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088D461-1E78-4911-8813-4823F3F40724}"/>
              </a:ext>
            </a:extLst>
          </p:cNvPr>
          <p:cNvSpPr txBox="1">
            <a:spLocks/>
          </p:cNvSpPr>
          <p:nvPr/>
        </p:nvSpPr>
        <p:spPr bwMode="auto">
          <a:xfrm>
            <a:off x="1736203" y="3561425"/>
            <a:ext cx="8930752" cy="100104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s-ES" altLang="en-US" sz="3600" b="1" dirty="0">
                <a:solidFill>
                  <a:schemeClr val="bg1"/>
                </a:solidFill>
                <a:latin typeface="+mj-lt"/>
              </a:rPr>
              <a:t>Oficina Regional de ONUSIDA para ALC</a:t>
            </a:r>
            <a:endParaRPr lang="en-US" alt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E860AB93-18F4-41F3-A990-1DEBB6ECB862}"/>
              </a:ext>
            </a:extLst>
          </p:cNvPr>
          <p:cNvSpPr txBox="1">
            <a:spLocks/>
          </p:cNvSpPr>
          <p:nvPr/>
        </p:nvSpPr>
        <p:spPr bwMode="auto">
          <a:xfrm>
            <a:off x="8553691" y="6319838"/>
            <a:ext cx="3638310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 sz="1600" b="1" dirty="0">
                <a:solidFill>
                  <a:schemeClr val="bg1"/>
                </a:solidFill>
              </a:rPr>
              <a:t>Dra. Celina de Miranda</a:t>
            </a:r>
          </a:p>
        </p:txBody>
      </p:sp>
    </p:spTree>
    <p:extLst>
      <p:ext uri="{BB962C8B-B14F-4D97-AF65-F5344CB8AC3E}">
        <p14:creationId xmlns:p14="http://schemas.microsoft.com/office/powerpoint/2010/main" val="337014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F8C9107-A72C-4E09-AEAF-AE53759F1C1D}"/>
              </a:ext>
            </a:extLst>
          </p:cNvPr>
          <p:cNvSpPr txBox="1">
            <a:spLocks/>
          </p:cNvSpPr>
          <p:nvPr/>
        </p:nvSpPr>
        <p:spPr bwMode="auto">
          <a:xfrm>
            <a:off x="308824" y="255411"/>
            <a:ext cx="77724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Cascada 90-90-90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419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857C29-7A96-43D3-914C-ABA1749C2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823" y="2262186"/>
            <a:ext cx="5458315" cy="38689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CCB5EB-049A-4AC4-93EA-3DEBCD071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3992" y="1846871"/>
            <a:ext cx="5909184" cy="42842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8411C7C-25ED-4D6B-B6B7-10AF21CCA069}"/>
              </a:ext>
            </a:extLst>
          </p:cNvPr>
          <p:cNvSpPr txBox="1"/>
          <p:nvPr/>
        </p:nvSpPr>
        <p:spPr>
          <a:xfrm>
            <a:off x="8241632" y="1914092"/>
            <a:ext cx="20453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 Caribe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3AE785-F9D7-4E6D-B5FF-11F6D2C42150}"/>
              </a:ext>
            </a:extLst>
          </p:cNvPr>
          <p:cNvSpPr txBox="1"/>
          <p:nvPr/>
        </p:nvSpPr>
        <p:spPr>
          <a:xfrm>
            <a:off x="1905000" y="1729426"/>
            <a:ext cx="20453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Latino America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673F9B-1770-4F65-9579-1DE65DDA68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700" y="6131091"/>
            <a:ext cx="11362477" cy="7269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EA1B6F-1AD1-44F8-8ECE-1A20EAAA64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1061" y="4932551"/>
            <a:ext cx="1638814" cy="11073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B9FB47-A638-47FD-9FE1-98811B35E8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0917" y="4883264"/>
            <a:ext cx="1708701" cy="11942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5CB472-F014-4A69-BD16-45D9CCDBF0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0660" y="4883264"/>
            <a:ext cx="1633201" cy="110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423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20B3EA4-848A-4557-8C55-46CBB9741D37}"/>
              </a:ext>
            </a:extLst>
          </p:cNvPr>
          <p:cNvSpPr txBox="1">
            <a:spLocks/>
          </p:cNvSpPr>
          <p:nvPr/>
        </p:nvSpPr>
        <p:spPr bwMode="auto">
          <a:xfrm>
            <a:off x="308383" y="170675"/>
            <a:ext cx="3499998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Estado de la Epidemia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419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433C4C-2AD5-4A41-A76E-F7C09A89D9A7}"/>
              </a:ext>
            </a:extLst>
          </p:cNvPr>
          <p:cNvSpPr txBox="1"/>
          <p:nvPr/>
        </p:nvSpPr>
        <p:spPr>
          <a:xfrm>
            <a:off x="100447" y="687446"/>
            <a:ext cx="74158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Cascada de pruebas y tratamiento de VIH, Latinoamérica y el Caribe 2018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6969E8-CA2C-418B-9487-F78B63AC99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31" t="22966" r="55688" b="37636"/>
          <a:stretch/>
        </p:blipFill>
        <p:spPr>
          <a:xfrm>
            <a:off x="174189" y="1711022"/>
            <a:ext cx="6015790" cy="34359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3296E2-0C8E-4543-B49E-9186578C33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76" t="31348" r="55504" b="40430"/>
          <a:stretch/>
        </p:blipFill>
        <p:spPr>
          <a:xfrm>
            <a:off x="6597743" y="1980867"/>
            <a:ext cx="5285874" cy="28962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20B949-29FF-4B79-9398-C78E7A7CBF3F}"/>
              </a:ext>
            </a:extLst>
          </p:cNvPr>
          <p:cNvSpPr txBox="1"/>
          <p:nvPr/>
        </p:nvSpPr>
        <p:spPr>
          <a:xfrm>
            <a:off x="7384970" y="4466932"/>
            <a:ext cx="1494336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Número de personas viviendo con VIH que conocen su estado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B37651-A440-4AA9-B438-504B0F97C43D}"/>
              </a:ext>
            </a:extLst>
          </p:cNvPr>
          <p:cNvSpPr txBox="1"/>
          <p:nvPr/>
        </p:nvSpPr>
        <p:spPr>
          <a:xfrm>
            <a:off x="887917" y="4362445"/>
            <a:ext cx="178309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Número de personas viviendo con VIH que conocen su estado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E15075-7141-4F49-9850-C50CA8DF2BD1}"/>
              </a:ext>
            </a:extLst>
          </p:cNvPr>
          <p:cNvSpPr txBox="1"/>
          <p:nvPr/>
        </p:nvSpPr>
        <p:spPr>
          <a:xfrm>
            <a:off x="2782300" y="4362445"/>
            <a:ext cx="1744963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Número de personas viviendo con VIH que acceden a tratamiento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372720-968B-4C36-B6E2-9DE534A73009}"/>
              </a:ext>
            </a:extLst>
          </p:cNvPr>
          <p:cNvSpPr txBox="1"/>
          <p:nvPr/>
        </p:nvSpPr>
        <p:spPr>
          <a:xfrm>
            <a:off x="8879306" y="4476423"/>
            <a:ext cx="1440785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Número de personas viviendo con VIH que acceden a tratamiento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F03ECE-8D24-46BB-AE29-2C52078CA659}"/>
              </a:ext>
            </a:extLst>
          </p:cNvPr>
          <p:cNvSpPr txBox="1"/>
          <p:nvPr/>
        </p:nvSpPr>
        <p:spPr>
          <a:xfrm>
            <a:off x="4545971" y="4399479"/>
            <a:ext cx="149433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Número de personas viviendo con VIH que están viralmente suprimidos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37D9CB-6ADA-4DA3-9539-C16CAEF422E0}"/>
              </a:ext>
            </a:extLst>
          </p:cNvPr>
          <p:cNvSpPr txBox="1"/>
          <p:nvPr/>
        </p:nvSpPr>
        <p:spPr>
          <a:xfrm>
            <a:off x="10423876" y="4543867"/>
            <a:ext cx="149433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Número de personas viviendo con VIH que están viralmente suprimidos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AC8258-2915-4AC8-9C2C-798433BDF8C2}"/>
              </a:ext>
            </a:extLst>
          </p:cNvPr>
          <p:cNvSpPr txBox="1"/>
          <p:nvPr/>
        </p:nvSpPr>
        <p:spPr>
          <a:xfrm rot="16200000">
            <a:off x="-1283229" y="2995098"/>
            <a:ext cx="323605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Número de personas viviendo con VIH (millón)</a:t>
            </a:r>
            <a:endParaRPr kumimoji="0" lang="es-419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80DFF0-2B5B-45C3-B69D-A02AA5FD8792}"/>
              </a:ext>
            </a:extLst>
          </p:cNvPr>
          <p:cNvSpPr txBox="1"/>
          <p:nvPr/>
        </p:nvSpPr>
        <p:spPr>
          <a:xfrm rot="16200000">
            <a:off x="5078701" y="3004589"/>
            <a:ext cx="323605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Número de personas viviendo con VIH (millón)</a:t>
            </a:r>
            <a:endParaRPr kumimoji="0" lang="es-419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400BE6-BDD2-4574-B2D4-7DC72C4FDC32}"/>
              </a:ext>
            </a:extLst>
          </p:cNvPr>
          <p:cNvSpPr txBox="1"/>
          <p:nvPr/>
        </p:nvSpPr>
        <p:spPr>
          <a:xfrm>
            <a:off x="1973180" y="2651661"/>
            <a:ext cx="1168202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Brecha para llegar al primer 90: 199 000</a:t>
            </a:r>
            <a:endParaRPr kumimoji="0" lang="es-419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F67BAB-9681-4D95-AB09-7AB8B7EC81D0}"/>
              </a:ext>
            </a:extLst>
          </p:cNvPr>
          <p:cNvSpPr txBox="1"/>
          <p:nvPr/>
        </p:nvSpPr>
        <p:spPr>
          <a:xfrm>
            <a:off x="8241633" y="2567023"/>
            <a:ext cx="93953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Brecha para llegar al primer 90: 199 000</a:t>
            </a:r>
            <a:endParaRPr kumimoji="0" lang="es-419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E09D93-CA19-41CA-9EAE-032C9764CAAD}"/>
              </a:ext>
            </a:extLst>
          </p:cNvPr>
          <p:cNvSpPr txBox="1"/>
          <p:nvPr/>
        </p:nvSpPr>
        <p:spPr>
          <a:xfrm>
            <a:off x="3683574" y="2622775"/>
            <a:ext cx="913304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Brecha para llegar al primer y segundo 90: 362 000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1F681AB-6698-4A30-AB1E-2620399E8DFD}"/>
              </a:ext>
            </a:extLst>
          </p:cNvPr>
          <p:cNvSpPr txBox="1"/>
          <p:nvPr/>
        </p:nvSpPr>
        <p:spPr>
          <a:xfrm>
            <a:off x="9696524" y="2538136"/>
            <a:ext cx="819325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Brecha para llegar al primer y segundo 90: 362 000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CAA66EE-C0FA-4E8C-AFB3-B555F38BEEC0}"/>
              </a:ext>
            </a:extLst>
          </p:cNvPr>
          <p:cNvSpPr txBox="1"/>
          <p:nvPr/>
        </p:nvSpPr>
        <p:spPr>
          <a:xfrm>
            <a:off x="11171044" y="3121164"/>
            <a:ext cx="1020956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Brecha para llegar a los tres 90: 340 000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8C9C211-E90A-42C2-94CC-D84E3D0C54C2}"/>
              </a:ext>
            </a:extLst>
          </p:cNvPr>
          <p:cNvSpPr txBox="1"/>
          <p:nvPr/>
        </p:nvSpPr>
        <p:spPr>
          <a:xfrm>
            <a:off x="5362248" y="3010161"/>
            <a:ext cx="1076938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Brecha para llegar a los tres 90: 340 000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B6B65A1-5176-4654-B458-A4B66163EA31}"/>
              </a:ext>
            </a:extLst>
          </p:cNvPr>
          <p:cNvSpPr txBox="1"/>
          <p:nvPr/>
        </p:nvSpPr>
        <p:spPr>
          <a:xfrm>
            <a:off x="203993" y="1417170"/>
            <a:ext cx="2105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Latino América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67E70BC-C20E-4AE2-BE44-F321B35316A1}"/>
              </a:ext>
            </a:extLst>
          </p:cNvPr>
          <p:cNvSpPr txBox="1"/>
          <p:nvPr/>
        </p:nvSpPr>
        <p:spPr>
          <a:xfrm>
            <a:off x="6618996" y="1606790"/>
            <a:ext cx="235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 Caribe 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9C9BF1D-5E82-47D6-84D3-F0753FB75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383" y="6080005"/>
            <a:ext cx="11883616" cy="77799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8A72CCFC-EB95-4FC8-9E75-614A915516FF}"/>
              </a:ext>
            </a:extLst>
          </p:cNvPr>
          <p:cNvSpPr/>
          <p:nvPr/>
        </p:nvSpPr>
        <p:spPr>
          <a:xfrm>
            <a:off x="203994" y="4954069"/>
            <a:ext cx="360438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728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22EF7EF-7D33-4C44-BE27-4E12543CF70C}"/>
              </a:ext>
            </a:extLst>
          </p:cNvPr>
          <p:cNvSpPr txBox="1">
            <a:spLocks/>
          </p:cNvSpPr>
          <p:nvPr/>
        </p:nvSpPr>
        <p:spPr bwMode="auto">
          <a:xfrm>
            <a:off x="440730" y="265538"/>
            <a:ext cx="4651969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Estado de la Epidemia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419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 Light" panose="020F03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C45B54-3389-4E08-94F8-52D9025B56B1}"/>
              </a:ext>
            </a:extLst>
          </p:cNvPr>
          <p:cNvSpPr txBox="1"/>
          <p:nvPr/>
        </p:nvSpPr>
        <p:spPr>
          <a:xfrm>
            <a:off x="0" y="719372"/>
            <a:ext cx="59680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Metas 90-90-90 por País, Latinoamérica y el Caribe  2018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E2F588A-B6F7-4FF8-927F-5C97983B31C6}"/>
              </a:ext>
            </a:extLst>
          </p:cNvPr>
          <p:cNvGrpSpPr/>
          <p:nvPr/>
        </p:nvGrpSpPr>
        <p:grpSpPr>
          <a:xfrm>
            <a:off x="89193" y="1271085"/>
            <a:ext cx="5968018" cy="5090075"/>
            <a:chOff x="1249960" y="1084222"/>
            <a:chExt cx="6543411" cy="509007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4F82CA4-67AF-45BA-9618-B8CBCF3D31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294" t="9554" r="74679" b="23386"/>
            <a:stretch/>
          </p:blipFill>
          <p:spPr>
            <a:xfrm>
              <a:off x="1249960" y="1602297"/>
              <a:ext cx="6543411" cy="45720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D70D7F9-0B28-4E92-AED9-E8DE59BCDDE5}"/>
                </a:ext>
              </a:extLst>
            </p:cNvPr>
            <p:cNvSpPr txBox="1"/>
            <p:nvPr/>
          </p:nvSpPr>
          <p:spPr>
            <a:xfrm>
              <a:off x="2820797" y="1422777"/>
              <a:ext cx="1348531" cy="86177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419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Primer 90: Porcentaje de personas  con VIH que conocen su estado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F23A18C-A59D-48F6-9509-9820E26DEC19}"/>
                </a:ext>
              </a:extLst>
            </p:cNvPr>
            <p:cNvSpPr txBox="1"/>
            <p:nvPr/>
          </p:nvSpPr>
          <p:spPr>
            <a:xfrm>
              <a:off x="4228051" y="1222722"/>
              <a:ext cx="1122377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419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Segundo 90: Porcentaje de personas  con VIH que conocen su estado y acceden a tratamiento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5EEE097-5EAF-40CC-9D9D-7342CF795233}"/>
                </a:ext>
              </a:extLst>
            </p:cNvPr>
            <p:cNvSpPr txBox="1"/>
            <p:nvPr/>
          </p:nvSpPr>
          <p:spPr>
            <a:xfrm>
              <a:off x="5409151" y="1084222"/>
              <a:ext cx="1088473" cy="10618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419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Tercer 90: Porcentaje de personas con VIH que acceden a tratamiento y tienen supresión viral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1498E3D-8B26-4E1D-A3C3-12CCCDA9C445}"/>
                </a:ext>
              </a:extLst>
            </p:cNvPr>
            <p:cNvSpPr txBox="1"/>
            <p:nvPr/>
          </p:nvSpPr>
          <p:spPr>
            <a:xfrm>
              <a:off x="6556346" y="1115000"/>
              <a:ext cx="1133387" cy="10156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419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Supresión Viral: Porcentaje de personas con VIH que están viralmente suprimidas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1D43423-298A-46B1-9F5A-C47F99B40F70}"/>
              </a:ext>
            </a:extLst>
          </p:cNvPr>
          <p:cNvGrpSpPr/>
          <p:nvPr/>
        </p:nvGrpSpPr>
        <p:grpSpPr>
          <a:xfrm>
            <a:off x="6223559" y="1096535"/>
            <a:ext cx="5833540" cy="5082842"/>
            <a:chOff x="1384184" y="1393697"/>
            <a:chExt cx="6182686" cy="487252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EAEEF25-7C88-4113-A9B3-1380986A4C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75" t="21656" r="74521" b="14603"/>
            <a:stretch/>
          </p:blipFill>
          <p:spPr>
            <a:xfrm>
              <a:off x="1384184" y="1886141"/>
              <a:ext cx="6182686" cy="438007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7E3ADE0-BE2E-4F8F-B226-14840B64D557}"/>
                </a:ext>
              </a:extLst>
            </p:cNvPr>
            <p:cNvSpPr txBox="1"/>
            <p:nvPr/>
          </p:nvSpPr>
          <p:spPr>
            <a:xfrm>
              <a:off x="2796115" y="1686085"/>
              <a:ext cx="1283515" cy="6195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419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Primer 90: Porcentaje de personas con VIH que conocen su estado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2EA4FCF-704C-44A2-89AE-790EC1ADD536}"/>
                </a:ext>
              </a:extLst>
            </p:cNvPr>
            <p:cNvSpPr txBox="1"/>
            <p:nvPr/>
          </p:nvSpPr>
          <p:spPr>
            <a:xfrm>
              <a:off x="4135463" y="1516808"/>
              <a:ext cx="1068264" cy="79661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419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Segundo 90: Porcentaje de personas con VIH que conocen su estado y acceden a tratamiento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3A6A7BC-0586-474B-BC3D-425E7A93570B}"/>
                </a:ext>
              </a:extLst>
            </p:cNvPr>
            <p:cNvSpPr txBox="1"/>
            <p:nvPr/>
          </p:nvSpPr>
          <p:spPr>
            <a:xfrm>
              <a:off x="5273447" y="1393697"/>
              <a:ext cx="1035994" cy="91462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419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tercer 90: Porcentaje de personas con VIH que acceden a tratamiento y tienen supresión viral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3726D54-1A5E-4954-9C9F-08F5279CD103}"/>
                </a:ext>
              </a:extLst>
            </p:cNvPr>
            <p:cNvSpPr txBox="1"/>
            <p:nvPr/>
          </p:nvSpPr>
          <p:spPr>
            <a:xfrm>
              <a:off x="6347370" y="1422777"/>
              <a:ext cx="1078744" cy="88512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419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Supresión Viral: Porcentaje de personas con VIH que están viralmente suprimidas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D761D4C0-6B65-43D9-A952-9B1C95302C5F}"/>
              </a:ext>
            </a:extLst>
          </p:cNvPr>
          <p:cNvSpPr txBox="1"/>
          <p:nvPr/>
        </p:nvSpPr>
        <p:spPr>
          <a:xfrm>
            <a:off x="150040" y="2589379"/>
            <a:ext cx="2105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Latino América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9635EAF-DC1B-4DF5-9F78-D79FE5314A84}"/>
              </a:ext>
            </a:extLst>
          </p:cNvPr>
          <p:cNvSpPr txBox="1"/>
          <p:nvPr/>
        </p:nvSpPr>
        <p:spPr>
          <a:xfrm>
            <a:off x="6459535" y="2518949"/>
            <a:ext cx="235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 Caribe 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3583592-1121-4D2F-81A2-3A15CAD1B3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96226"/>
            <a:ext cx="12191999" cy="861774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E2C8A44-839B-4888-B28B-1D29932668FA}"/>
              </a:ext>
            </a:extLst>
          </p:cNvPr>
          <p:cNvSpPr/>
          <p:nvPr/>
        </p:nvSpPr>
        <p:spPr>
          <a:xfrm>
            <a:off x="6223559" y="3689498"/>
            <a:ext cx="496218" cy="146483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C8D3FE4-0D7B-45D3-A924-4D5462E0DB33}"/>
              </a:ext>
            </a:extLst>
          </p:cNvPr>
          <p:cNvSpPr/>
          <p:nvPr/>
        </p:nvSpPr>
        <p:spPr>
          <a:xfrm>
            <a:off x="6223559" y="4436255"/>
            <a:ext cx="496218" cy="146483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2378328-B96F-4F5B-BC19-0B91A93E7389}"/>
              </a:ext>
            </a:extLst>
          </p:cNvPr>
          <p:cNvSpPr/>
          <p:nvPr/>
        </p:nvSpPr>
        <p:spPr>
          <a:xfrm>
            <a:off x="150040" y="4380614"/>
            <a:ext cx="496218" cy="202124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52790F3-F72F-4719-86FE-49D01FF4B3B0}"/>
              </a:ext>
            </a:extLst>
          </p:cNvPr>
          <p:cNvSpPr/>
          <p:nvPr/>
        </p:nvSpPr>
        <p:spPr>
          <a:xfrm>
            <a:off x="150040" y="5060327"/>
            <a:ext cx="496218" cy="202124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138A6B6-0D5A-425C-8866-D82766B5BB97}"/>
              </a:ext>
            </a:extLst>
          </p:cNvPr>
          <p:cNvSpPr/>
          <p:nvPr/>
        </p:nvSpPr>
        <p:spPr>
          <a:xfrm>
            <a:off x="6223559" y="4289772"/>
            <a:ext cx="496218" cy="146483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880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6B4CB7D-3E89-43C9-AA4B-0028DA962606}"/>
              </a:ext>
            </a:extLst>
          </p:cNvPr>
          <p:cNvSpPr txBox="1">
            <a:spLocks/>
          </p:cNvSpPr>
          <p:nvPr/>
        </p:nvSpPr>
        <p:spPr bwMode="auto">
          <a:xfrm>
            <a:off x="440731" y="265538"/>
            <a:ext cx="3499998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Estado de la Epidemia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419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B3C032-DC96-4C66-92F1-4A691861193D}"/>
              </a:ext>
            </a:extLst>
          </p:cNvPr>
          <p:cNvSpPr txBox="1"/>
          <p:nvPr/>
        </p:nvSpPr>
        <p:spPr>
          <a:xfrm>
            <a:off x="440731" y="681036"/>
            <a:ext cx="1154272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Porcentaje de personas viviendo con VIH que tienen una cuenta baja de CD4 al inicio del tratamiento antirretroviral, Latinoamérica y el Caribe  2018</a:t>
            </a:r>
            <a:endParaRPr kumimoji="0" lang="es-419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E0DBDB-6CE0-4E2F-8BC2-3F73FBF07C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07" t="31349" r="54495" b="20870"/>
          <a:stretch/>
        </p:blipFill>
        <p:spPr>
          <a:xfrm>
            <a:off x="127911" y="2009274"/>
            <a:ext cx="5178016" cy="33573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E32A9D-DDA2-431A-9623-3A6662C4E2EB}"/>
              </a:ext>
            </a:extLst>
          </p:cNvPr>
          <p:cNvSpPr txBox="1"/>
          <p:nvPr/>
        </p:nvSpPr>
        <p:spPr>
          <a:xfrm>
            <a:off x="440731" y="1512033"/>
            <a:ext cx="2105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Latino América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C4D13E-6CE8-4339-9876-09EC990AFFAC}"/>
              </a:ext>
            </a:extLst>
          </p:cNvPr>
          <p:cNvSpPr txBox="1"/>
          <p:nvPr/>
        </p:nvSpPr>
        <p:spPr>
          <a:xfrm>
            <a:off x="6212092" y="1452876"/>
            <a:ext cx="235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 Caribe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3102DB-E192-46ED-9422-A6136EDA5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731" y="6110135"/>
            <a:ext cx="11395669" cy="7478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B01796-D303-431B-944C-8E26C8852C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468" t="19893" r="55321" b="30930"/>
          <a:stretch/>
        </p:blipFill>
        <p:spPr>
          <a:xfrm>
            <a:off x="5895474" y="1822208"/>
            <a:ext cx="6087979" cy="423511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2BFB90B-3185-4825-9D76-B7953ED1A260}"/>
              </a:ext>
            </a:extLst>
          </p:cNvPr>
          <p:cNvSpPr txBox="1"/>
          <p:nvPr/>
        </p:nvSpPr>
        <p:spPr>
          <a:xfrm>
            <a:off x="5895474" y="5791200"/>
            <a:ext cx="6087979" cy="2661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AB09940-6028-4276-89D9-9A19F5618C9B}"/>
              </a:ext>
            </a:extLst>
          </p:cNvPr>
          <p:cNvSpPr/>
          <p:nvPr/>
        </p:nvSpPr>
        <p:spPr>
          <a:xfrm>
            <a:off x="5994400" y="5588000"/>
            <a:ext cx="3429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28ABE7C-3F50-46B8-9064-03BFCC3F822D}"/>
              </a:ext>
            </a:extLst>
          </p:cNvPr>
          <p:cNvSpPr/>
          <p:nvPr/>
        </p:nvSpPr>
        <p:spPr>
          <a:xfrm>
            <a:off x="2190730" y="5101456"/>
            <a:ext cx="306693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1563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F8A46FC-CA07-4AFA-AD44-A1E6E8AED646}"/>
              </a:ext>
            </a:extLst>
          </p:cNvPr>
          <p:cNvSpPr txBox="1">
            <a:spLocks/>
          </p:cNvSpPr>
          <p:nvPr/>
        </p:nvSpPr>
        <p:spPr bwMode="auto">
          <a:xfrm>
            <a:off x="682554" y="319512"/>
            <a:ext cx="3499998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Estado de la Epidemia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419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00B1C94-BE97-4923-A45C-13D4B3C1105A}"/>
              </a:ext>
            </a:extLst>
          </p:cNvPr>
          <p:cNvGrpSpPr/>
          <p:nvPr/>
        </p:nvGrpSpPr>
        <p:grpSpPr>
          <a:xfrm>
            <a:off x="682554" y="1097270"/>
            <a:ext cx="9887638" cy="5448249"/>
            <a:chOff x="2105656" y="796219"/>
            <a:chExt cx="8130551" cy="47946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A544152-43D1-464A-B37B-60AF3DE1FE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385" t="43643" r="83119" b="25062"/>
            <a:stretch/>
          </p:blipFill>
          <p:spPr>
            <a:xfrm>
              <a:off x="2964466" y="2117023"/>
              <a:ext cx="3259867" cy="231079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08D193E-97CD-4333-9E8D-DC5185943936}"/>
                </a:ext>
              </a:extLst>
            </p:cNvPr>
            <p:cNvSpPr txBox="1"/>
            <p:nvPr/>
          </p:nvSpPr>
          <p:spPr>
            <a:xfrm>
              <a:off x="2105656" y="796219"/>
              <a:ext cx="8130551" cy="325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419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Número de Muertes Relacionadas al sida en Latinoamérica y el Caribe, 2000-2018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8014269-0BCD-4224-985F-88857388AE13}"/>
                </a:ext>
              </a:extLst>
            </p:cNvPr>
            <p:cNvSpPr txBox="1"/>
            <p:nvPr/>
          </p:nvSpPr>
          <p:spPr>
            <a:xfrm>
              <a:off x="2674013" y="1755060"/>
              <a:ext cx="1324453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419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Cambio de porcentaje en muertes relacionadas al sida desde 2010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983F48D-49A6-4B30-951A-C85CF1394F27}"/>
                </a:ext>
              </a:extLst>
            </p:cNvPr>
            <p:cNvSpPr txBox="1"/>
            <p:nvPr/>
          </p:nvSpPr>
          <p:spPr>
            <a:xfrm>
              <a:off x="2644938" y="5336903"/>
              <a:ext cx="1927062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419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Muertes relacionadas al sida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DE98C20-1E16-4DD7-89E7-68F28C7192BB}"/>
                </a:ext>
              </a:extLst>
            </p:cNvPr>
            <p:cNvSpPr txBox="1"/>
            <p:nvPr/>
          </p:nvSpPr>
          <p:spPr>
            <a:xfrm rot="16200000">
              <a:off x="2899804" y="2828876"/>
              <a:ext cx="2288600" cy="19910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419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Número de muertes relacionadas al sida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F3D0991-281E-4055-B583-F419DB0184AD}"/>
              </a:ext>
            </a:extLst>
          </p:cNvPr>
          <p:cNvGrpSpPr/>
          <p:nvPr/>
        </p:nvGrpSpPr>
        <p:grpSpPr>
          <a:xfrm>
            <a:off x="5719184" y="2263911"/>
            <a:ext cx="4851008" cy="3042505"/>
            <a:chOff x="2760369" y="1512391"/>
            <a:chExt cx="6432604" cy="402422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78DC550-6766-40C1-886E-538C149D1D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18" t="22128" r="84862" b="46298"/>
            <a:stretch/>
          </p:blipFill>
          <p:spPr>
            <a:xfrm>
              <a:off x="3673019" y="1512391"/>
              <a:ext cx="5519954" cy="402422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A75CACC-8F44-4CF8-B1C7-99FDEAA1A74B}"/>
                </a:ext>
              </a:extLst>
            </p:cNvPr>
            <p:cNvSpPr txBox="1"/>
            <p:nvPr/>
          </p:nvSpPr>
          <p:spPr>
            <a:xfrm>
              <a:off x="2760369" y="1556774"/>
              <a:ext cx="2978353" cy="9337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419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Cambio de porcentaje en muertes relacionadas al sida desde 2010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EB0B392-A158-45DF-BFA7-1AF1F28A4078}"/>
                </a:ext>
              </a:extLst>
            </p:cNvPr>
            <p:cNvSpPr txBox="1"/>
            <p:nvPr/>
          </p:nvSpPr>
          <p:spPr>
            <a:xfrm rot="16200000">
              <a:off x="4077146" y="3320274"/>
              <a:ext cx="2738234" cy="50180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419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Número de muertes relacionadas al sida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6494241-A75D-445B-A898-A97E359303AA}"/>
              </a:ext>
            </a:extLst>
          </p:cNvPr>
          <p:cNvSpPr txBox="1"/>
          <p:nvPr/>
        </p:nvSpPr>
        <p:spPr>
          <a:xfrm>
            <a:off x="3388539" y="2050311"/>
            <a:ext cx="2105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Latino América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1055ED-C122-464E-9D85-21227C281D4C}"/>
              </a:ext>
            </a:extLst>
          </p:cNvPr>
          <p:cNvSpPr txBox="1"/>
          <p:nvPr/>
        </p:nvSpPr>
        <p:spPr>
          <a:xfrm>
            <a:off x="8822928" y="2079245"/>
            <a:ext cx="2105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 Caribe 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ED59472-1E1E-48ED-A76B-BCBA3FBF4B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27837"/>
            <a:ext cx="12191999" cy="103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579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A0E4715-9044-4093-A00F-A5AE284C2285}"/>
              </a:ext>
            </a:extLst>
          </p:cNvPr>
          <p:cNvGrpSpPr/>
          <p:nvPr/>
        </p:nvGrpSpPr>
        <p:grpSpPr>
          <a:xfrm>
            <a:off x="205523" y="978006"/>
            <a:ext cx="6884705" cy="5104742"/>
            <a:chOff x="1359647" y="1104262"/>
            <a:chExt cx="7655218" cy="458347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430B22C-F987-4113-9A37-5987C2E889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385" t="27995" r="85872" b="46577"/>
            <a:stretch/>
          </p:blipFill>
          <p:spPr>
            <a:xfrm>
              <a:off x="2143387" y="2112289"/>
              <a:ext cx="5029200" cy="357544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46483B3-73A6-48E9-807D-AD17A2E632FD}"/>
                </a:ext>
              </a:extLst>
            </p:cNvPr>
            <p:cNvSpPr txBox="1"/>
            <p:nvPr/>
          </p:nvSpPr>
          <p:spPr>
            <a:xfrm>
              <a:off x="1359647" y="1104262"/>
              <a:ext cx="7655218" cy="3316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419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Número de Infecciones Nuevas en Latinoamérica y el caribe  2000-2018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0351151-ECD9-45CB-8C40-335E7DBCE94D}"/>
                </a:ext>
              </a:extLst>
            </p:cNvPr>
            <p:cNvSpPr txBox="1"/>
            <p:nvPr/>
          </p:nvSpPr>
          <p:spPr>
            <a:xfrm>
              <a:off x="1971413" y="2028104"/>
              <a:ext cx="1470963" cy="10156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419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Cambio de porcentaje en infecciones nuevas de VIH desde 2010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FCBD45A-0405-4AFE-9D65-243DCB5FC0FA}"/>
                </a:ext>
              </a:extLst>
            </p:cNvPr>
            <p:cNvSpPr txBox="1"/>
            <p:nvPr/>
          </p:nvSpPr>
          <p:spPr>
            <a:xfrm>
              <a:off x="2585288" y="5231353"/>
              <a:ext cx="1892708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419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Nuevas Infecciones de VIH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59012D3-DBE1-4A33-A4AA-885042A708D1}"/>
                </a:ext>
              </a:extLst>
            </p:cNvPr>
            <p:cNvSpPr txBox="1"/>
            <p:nvPr/>
          </p:nvSpPr>
          <p:spPr>
            <a:xfrm rot="16200000">
              <a:off x="2292364" y="3306347"/>
              <a:ext cx="2740166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419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Numero de Infecciones Nuevas de VIH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06238F5-F410-4CB9-A2F8-357A43BF5A0D}"/>
              </a:ext>
            </a:extLst>
          </p:cNvPr>
          <p:cNvGrpSpPr/>
          <p:nvPr/>
        </p:nvGrpSpPr>
        <p:grpSpPr>
          <a:xfrm>
            <a:off x="6559826" y="1577009"/>
            <a:ext cx="4938273" cy="4316753"/>
            <a:chOff x="1862097" y="1895911"/>
            <a:chExt cx="5419806" cy="395121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FCBB4ED-F6D1-495F-98A2-5C2EDA8940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25" t="31349" r="84954" b="37077"/>
            <a:stretch/>
          </p:blipFill>
          <p:spPr>
            <a:xfrm>
              <a:off x="1862097" y="1895911"/>
              <a:ext cx="5419806" cy="395121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1951D89-AD2A-4304-AD92-F57768A6D991}"/>
                </a:ext>
              </a:extLst>
            </p:cNvPr>
            <p:cNvSpPr txBox="1"/>
            <p:nvPr/>
          </p:nvSpPr>
          <p:spPr>
            <a:xfrm>
              <a:off x="1862097" y="2028104"/>
              <a:ext cx="1470963" cy="10156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419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Cambio de porcentaje en infecciones nuevas de VIH desde 2010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F461B75-F748-44F2-A09D-021FD6B21F48}"/>
                </a:ext>
              </a:extLst>
            </p:cNvPr>
            <p:cNvSpPr txBox="1"/>
            <p:nvPr/>
          </p:nvSpPr>
          <p:spPr>
            <a:xfrm>
              <a:off x="2475971" y="5304418"/>
              <a:ext cx="1892708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419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Nuevas Infecciones de VIH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2FF4E36-E556-4849-842B-8C83FFB3B005}"/>
                </a:ext>
              </a:extLst>
            </p:cNvPr>
            <p:cNvSpPr txBox="1"/>
            <p:nvPr/>
          </p:nvSpPr>
          <p:spPr>
            <a:xfrm rot="16200000">
              <a:off x="2300494" y="3135189"/>
              <a:ext cx="2740166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419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Numero de Infecciones Nuevas de VIH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FD4F355-CA37-4D05-98C1-45550AFD93B9}"/>
              </a:ext>
            </a:extLst>
          </p:cNvPr>
          <p:cNvSpPr txBox="1"/>
          <p:nvPr/>
        </p:nvSpPr>
        <p:spPr>
          <a:xfrm>
            <a:off x="3388539" y="2050311"/>
            <a:ext cx="2105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Latino América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43F040F-AA64-4D53-884F-B3D4C9D8235D}"/>
              </a:ext>
            </a:extLst>
          </p:cNvPr>
          <p:cNvSpPr txBox="1"/>
          <p:nvPr/>
        </p:nvSpPr>
        <p:spPr>
          <a:xfrm>
            <a:off x="9580918" y="1731342"/>
            <a:ext cx="2105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 Caribe 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437B92F-0915-4C5E-B2AF-42EF6D6B7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5987521"/>
            <a:ext cx="11785599" cy="870479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1F71A1BD-CFD5-43F6-854B-95EEDE844224}"/>
              </a:ext>
            </a:extLst>
          </p:cNvPr>
          <p:cNvSpPr txBox="1">
            <a:spLocks/>
          </p:cNvSpPr>
          <p:nvPr/>
        </p:nvSpPr>
        <p:spPr bwMode="auto">
          <a:xfrm>
            <a:off x="253737" y="286689"/>
            <a:ext cx="3499998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Estado de la Epidemia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419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913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3BD72CF-0335-4A09-AD03-FC1E14A48DFB}"/>
              </a:ext>
            </a:extLst>
          </p:cNvPr>
          <p:cNvSpPr txBox="1">
            <a:spLocks/>
          </p:cNvSpPr>
          <p:nvPr/>
        </p:nvSpPr>
        <p:spPr bwMode="auto">
          <a:xfrm>
            <a:off x="511595" y="370673"/>
            <a:ext cx="77724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eMTCT</a:t>
            </a:r>
            <a:endParaRPr kumimoji="0" lang="es-419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 Light" panose="020F03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419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01BED5-3F01-40BB-ABF2-A1C4C68CC3BB}"/>
              </a:ext>
            </a:extLst>
          </p:cNvPr>
          <p:cNvSpPr txBox="1"/>
          <p:nvPr/>
        </p:nvSpPr>
        <p:spPr>
          <a:xfrm>
            <a:off x="1748067" y="1587979"/>
            <a:ext cx="20453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Latino America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E63636-4A65-42A2-9EA8-175D05E5C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21401"/>
            <a:ext cx="12191999" cy="736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E2808C-F853-46BC-ACB8-BAD346E007CD}"/>
              </a:ext>
            </a:extLst>
          </p:cNvPr>
          <p:cNvSpPr txBox="1"/>
          <p:nvPr/>
        </p:nvSpPr>
        <p:spPr>
          <a:xfrm>
            <a:off x="8143352" y="1727024"/>
            <a:ext cx="2045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 Caribe 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D224CADE-BCAC-43DF-A675-28875E0B7DCB}"/>
              </a:ext>
            </a:extLst>
          </p:cNvPr>
          <p:cNvGraphicFramePr>
            <a:graphicFrameLocks/>
          </p:cNvGraphicFramePr>
          <p:nvPr/>
        </p:nvGraphicFramePr>
        <p:xfrm>
          <a:off x="300482" y="2096356"/>
          <a:ext cx="5795517" cy="36883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E084D682-203D-47E4-8D81-8F1BD12F0AAC}"/>
              </a:ext>
            </a:extLst>
          </p:cNvPr>
          <p:cNvGraphicFramePr>
            <a:graphicFrameLocks/>
          </p:cNvGraphicFramePr>
          <p:nvPr/>
        </p:nvGraphicFramePr>
        <p:xfrm>
          <a:off x="6440556" y="2130651"/>
          <a:ext cx="5751443" cy="36883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7080391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1 Diciembre - VIH ES" id="{52A58553-A014-8441-B6F4-2AD85F7E01DA}" vid="{F2982DBD-4C77-E04D-8EB5-693CB2E8F27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01 Diciembre - VIH ES</Template>
  <TotalTime>152</TotalTime>
  <Words>1099</Words>
  <Application>Microsoft Office PowerPoint</Application>
  <PresentationFormat>Widescreen</PresentationFormat>
  <Paragraphs>119</Paragraphs>
  <Slides>19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Century Gothic</vt:lpstr>
      <vt:lpstr>Tema de Office</vt:lpstr>
      <vt:lpstr>Office Theme</vt:lpstr>
      <vt:lpstr>PowerPoint Presentation</vt:lpstr>
      <vt:lpstr>El Estado de la Epidemia en Latino América y el Caribe 2019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Confrontando el estigma y la discriminacion </vt:lpstr>
      <vt:lpstr>Confrontando el estigma y la discriminacion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MARTINEZ DE MIRANDA, Celina</dc:creator>
  <cp:lastModifiedBy>MARTINEZ DE MIRANDA, Celina</cp:lastModifiedBy>
  <cp:revision>10</cp:revision>
  <dcterms:created xsi:type="dcterms:W3CDTF">2019-12-03T01:55:44Z</dcterms:created>
  <dcterms:modified xsi:type="dcterms:W3CDTF">2019-12-03T04:38:04Z</dcterms:modified>
</cp:coreProperties>
</file>