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xml" ContentType="application/vnd.openxmlformats-officedocument.presentationml.notesSlide+xml"/>
  <Override PartName="/ppt/charts/chart6.xml" ContentType="application/vnd.openxmlformats-officedocument.drawingml.chart+xml"/>
  <Override PartName="/ppt/notesSlides/notesSlide2.xml" ContentType="application/vnd.openxmlformats-officedocument.presentationml.notesSlide+xml"/>
  <Override PartName="/ppt/charts/chart7.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7" r:id="rId2"/>
    <p:sldId id="268" r:id="rId3"/>
    <p:sldId id="335" r:id="rId4"/>
    <p:sldId id="336" r:id="rId5"/>
    <p:sldId id="378" r:id="rId6"/>
    <p:sldId id="340" r:id="rId7"/>
    <p:sldId id="369" r:id="rId8"/>
    <p:sldId id="342" r:id="rId9"/>
    <p:sldId id="375" r:id="rId10"/>
    <p:sldId id="371" r:id="rId11"/>
    <p:sldId id="373" r:id="rId12"/>
    <p:sldId id="372" r:id="rId13"/>
    <p:sldId id="344" r:id="rId14"/>
    <p:sldId id="376" r:id="rId15"/>
    <p:sldId id="377" r:id="rId16"/>
    <p:sldId id="350" r:id="rId17"/>
    <p:sldId id="351" r:id="rId18"/>
    <p:sldId id="352" r:id="rId19"/>
    <p:sldId id="353" r:id="rId20"/>
    <p:sldId id="354" r:id="rId21"/>
    <p:sldId id="355" r:id="rId22"/>
    <p:sldId id="357" r:id="rId23"/>
    <p:sldId id="361" r:id="rId24"/>
    <p:sldId id="362" r:id="rId25"/>
    <p:sldId id="364" r:id="rId26"/>
    <p:sldId id="367" r:id="rId27"/>
    <p:sldId id="265" r:id="rId28"/>
  </p:sldIdLst>
  <p:sldSz cx="12192000" cy="6858000"/>
  <p:notesSz cx="6858000" cy="91440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5"/>
    <p:restoredTop sz="97597" autoAdjust="0"/>
  </p:normalViewPr>
  <p:slideViewPr>
    <p:cSldViewPr snapToGrid="0" snapToObjects="1">
      <p:cViewPr>
        <p:scale>
          <a:sx n="122" d="100"/>
          <a:sy n="122" d="100"/>
        </p:scale>
        <p:origin x="-12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vavalos\AppData\Local\Microsoft\Windows\INetCache\Content.Outlook\5PYG802M\Copia%20de%20Estadisticas%20para%20actualizar%20a&#241;o%20con%20a&#241;o%2031117%20(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https://d.docs.live.net/bd0a8d9b12538003/Desktop/Enviados%20a%20Dr.%20Pleites/segundo%20avance/VA4%20sin%20ID%20ni%20FX.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oleObject" Target="file:///C:\Users\drali\OneDrive\Desktop\ULTIMAS%20BASES%20TESIS%20%20MARZO%202019\VA5%20sin%20ID%20ni%20FX%2025032019.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drali\OneDrive\Desktop\ULTIMAS%20BASES%20TESIS%20%20MARZO%202019\VA5%20sin%20ID%20ni%20FX%2025032019.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drali\OneDrive\Desktop\PARA%20LLEVAR%20A%20CUBA%20ABRIL%202019\ULTIMAS%20BASES%20TESIS%20%20MARZO%202019\VA5%20sin%20ID%20ni%20FX%2025032019.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drali\OneDrive\Desktop\PARA%20LLEVAR%20A%20CUBA%20ABRIL%202019\ULTIMAS%20BASES%20TESIS%20%20MARZO%202019\VA5%20sin%20ID%20ni%20FX%20250320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r>
              <a:rPr lang="es-SV" sz="1600" dirty="0"/>
              <a:t>TASA MORTALIDAD EL SALVADOR 2009 - 2017</a:t>
            </a:r>
          </a:p>
        </c:rich>
      </c:tx>
      <c:layout>
        <c:manualLayout>
          <c:xMode val="edge"/>
          <c:yMode val="edge"/>
          <c:x val="0.21067545534080967"/>
          <c:y val="0"/>
        </c:manualLayout>
      </c:layout>
      <c:overlay val="0"/>
      <c:spPr>
        <a:solidFill>
          <a:schemeClr val="accent1">
            <a:lumMod val="20000"/>
            <a:lumOff val="80000"/>
          </a:schemeClr>
        </a:solidFill>
        <a:ln>
          <a:noFill/>
        </a:ln>
        <a:effectLst/>
      </c:spPr>
    </c:title>
    <c:autoTitleDeleted val="0"/>
    <c:plotArea>
      <c:layout>
        <c:manualLayout>
          <c:layoutTarget val="inner"/>
          <c:xMode val="edge"/>
          <c:yMode val="edge"/>
          <c:x val="2.4841931143453195E-2"/>
          <c:y val="0.13952132890584173"/>
          <c:w val="0.95007443617375842"/>
          <c:h val="0.71682220494019178"/>
        </c:manualLayout>
      </c:layout>
      <c:lineChart>
        <c:grouping val="stacked"/>
        <c:varyColors val="0"/>
        <c:ser>
          <c:idx val="0"/>
          <c:order val="0"/>
          <c:tx>
            <c:strRef>
              <c:f>'[Copia de Estadisticas para actualizar año con año 31117 (2).xlsx]MORTALIDAD'!$D$18</c:f>
              <c:strCache>
                <c:ptCount val="1"/>
                <c:pt idx="0">
                  <c:v>TASA MORTALIDAD x 100,000 hab. </c:v>
                </c:pt>
              </c:strCache>
            </c:strRef>
          </c:tx>
          <c:spPr>
            <a:ln w="19050" cap="rnd" cmpd="sng" algn="ctr">
              <a:solidFill>
                <a:schemeClr val="accent2"/>
              </a:solidFill>
              <a:prstDash val="solid"/>
              <a:round/>
            </a:ln>
            <a:effectLst/>
          </c:spPr>
          <c:marker>
            <c:spPr>
              <a:solidFill>
                <a:schemeClr val="accent2"/>
              </a:solidFill>
              <a:ln w="6350" cap="flat" cmpd="sng" algn="ctr">
                <a:solidFill>
                  <a:schemeClr val="accent2"/>
                </a:solidFill>
                <a:prstDash val="solid"/>
                <a:round/>
              </a:ln>
              <a:effectLst/>
            </c:spPr>
          </c:marker>
          <c:dLbls>
            <c:spPr>
              <a:noFill/>
              <a:ln>
                <a:noFill/>
              </a:ln>
              <a:effectLst/>
            </c:spPr>
            <c:txPr>
              <a:bodyPr rot="-1920000" spcFirstLastPara="1" vertOverflow="ellipsis" wrap="square" anchor="ctr" anchorCtr="1"/>
              <a:lstStyle/>
              <a:p>
                <a:pPr>
                  <a:defRPr sz="1600" b="0" i="0" u="none" strike="noStrike" kern="1200" baseline="0">
                    <a:solidFill>
                      <a:schemeClr val="tx1"/>
                    </a:solidFill>
                    <a:latin typeface="+mn-lt"/>
                    <a:ea typeface="+mn-ea"/>
                    <a:cs typeface="+mn-cs"/>
                  </a:defRPr>
                </a:pPr>
                <a:endParaRPr lang="es-E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'[Copia de Estadisticas para actualizar año con año 31117 (2).xlsx]MORTALIDAD'!$H$17:$P$17</c:f>
              <c:numCache>
                <c:formatCode>General</c:formatCode>
                <c:ptCount val="9"/>
                <c:pt idx="0">
                  <c:v>2009</c:v>
                </c:pt>
                <c:pt idx="1">
                  <c:v>2010</c:v>
                </c:pt>
                <c:pt idx="2">
                  <c:v>2011</c:v>
                </c:pt>
                <c:pt idx="3">
                  <c:v>2012</c:v>
                </c:pt>
                <c:pt idx="4">
                  <c:v>2013</c:v>
                </c:pt>
                <c:pt idx="5">
                  <c:v>2014</c:v>
                </c:pt>
                <c:pt idx="6">
                  <c:v>2015</c:v>
                </c:pt>
                <c:pt idx="7">
                  <c:v>2016</c:v>
                </c:pt>
                <c:pt idx="8">
                  <c:v>2017</c:v>
                </c:pt>
              </c:numCache>
            </c:numRef>
          </c:cat>
          <c:val>
            <c:numRef>
              <c:f>'[Copia de Estadisticas para actualizar año con año 31117 (2).xlsx]MORTALIDAD'!$H$18:$P$18</c:f>
              <c:numCache>
                <c:formatCode>General</c:formatCode>
                <c:ptCount val="9"/>
                <c:pt idx="0">
                  <c:v>5.3</c:v>
                </c:pt>
                <c:pt idx="1">
                  <c:v>5.4</c:v>
                </c:pt>
                <c:pt idx="2">
                  <c:v>4.4000000000000004</c:v>
                </c:pt>
                <c:pt idx="3">
                  <c:v>4</c:v>
                </c:pt>
                <c:pt idx="4">
                  <c:v>4.2</c:v>
                </c:pt>
                <c:pt idx="5">
                  <c:v>3.5</c:v>
                </c:pt>
                <c:pt idx="6">
                  <c:v>3.3</c:v>
                </c:pt>
                <c:pt idx="7" formatCode="0.0">
                  <c:v>4.2940339765438393</c:v>
                </c:pt>
                <c:pt idx="8">
                  <c:v>4.2</c:v>
                </c:pt>
              </c:numCache>
            </c:numRef>
          </c:val>
          <c:smooth val="0"/>
          <c:extLst xmlns:c16r2="http://schemas.microsoft.com/office/drawing/2015/06/chart">
            <c:ext xmlns:c16="http://schemas.microsoft.com/office/drawing/2014/chart" uri="{C3380CC4-5D6E-409C-BE32-E72D297353CC}">
              <c16:uniqueId val="{00000000-2158-4CB8-B99B-CA5884FA6315}"/>
            </c:ext>
          </c:extLst>
        </c:ser>
        <c:dLbls>
          <c:showLegendKey val="0"/>
          <c:showVal val="0"/>
          <c:showCatName val="0"/>
          <c:showSerName val="0"/>
          <c:showPercent val="0"/>
          <c:showBubbleSize val="0"/>
        </c:dLbls>
        <c:marker val="1"/>
        <c:smooth val="0"/>
        <c:axId val="106753024"/>
        <c:axId val="107893504"/>
      </c:lineChart>
      <c:catAx>
        <c:axId val="106753024"/>
        <c:scaling>
          <c:orientation val="minMax"/>
        </c:scaling>
        <c:delete val="0"/>
        <c:axPos val="b"/>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s-ES"/>
          </a:p>
        </c:txPr>
        <c:crossAx val="107893504"/>
        <c:crosses val="autoZero"/>
        <c:auto val="1"/>
        <c:lblAlgn val="ctr"/>
        <c:lblOffset val="100"/>
        <c:noMultiLvlLbl val="0"/>
      </c:catAx>
      <c:valAx>
        <c:axId val="107893504"/>
        <c:scaling>
          <c:orientation val="minMax"/>
        </c:scaling>
        <c:delete val="0"/>
        <c:axPos val="l"/>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S"/>
          </a:p>
        </c:txPr>
        <c:crossAx val="106753024"/>
        <c:crosses val="autoZero"/>
        <c:crossBetween val="between"/>
      </c:valAx>
      <c:spPr>
        <a:noFill/>
        <a:ln>
          <a:noFill/>
        </a:ln>
        <a:effectLst/>
      </c:spPr>
    </c:plotArea>
    <c:legend>
      <c:legendPos val="b"/>
      <c:layout>
        <c:manualLayout>
          <c:xMode val="edge"/>
          <c:yMode val="edge"/>
          <c:x val="0.64261354558940997"/>
          <c:y val="0.75710339986571451"/>
          <c:w val="0.30172943056031037"/>
          <c:h val="6.0726057498626626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s-ES"/>
        </a:p>
      </c:txPr>
    </c:legend>
    <c:plotVisOnly val="1"/>
    <c:dispBlanksAs val="zero"/>
    <c:showDLblsOverMax val="0"/>
  </c:chart>
  <c:spPr>
    <a:noFill/>
    <a:ln w="6350" cap="flat" cmpd="sng" algn="ctr">
      <a:noFill/>
      <a:prstDash val="solid"/>
      <a:miter lim="800000"/>
    </a:ln>
    <a:effectLst/>
  </c:spPr>
  <c:txPr>
    <a:bodyPr/>
    <a:lstStyle/>
    <a:p>
      <a:pPr>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104905581492573E-2"/>
          <c:y val="4.6296223636973659E-2"/>
          <c:w val="0.9141706845890355"/>
          <c:h val="0.73577136191309422"/>
        </c:manualLayout>
      </c:layout>
      <c:barChart>
        <c:barDir val="col"/>
        <c:grouping val="clustered"/>
        <c:varyColors val="0"/>
        <c:ser>
          <c:idx val="0"/>
          <c:order val="0"/>
          <c:tx>
            <c:strRef>
              <c:f>'[VA4 sin ID ni FX.xlsx]Tasa letalidad por hospital'!$B$13</c:f>
              <c:strCache>
                <c:ptCount val="1"/>
                <c:pt idx="0">
                  <c:v>2015</c:v>
                </c:pt>
              </c:strCache>
            </c:strRef>
          </c:tx>
          <c:spPr>
            <a:solidFill>
              <a:schemeClr val="accent1"/>
            </a:solidFill>
            <a:ln>
              <a:noFill/>
            </a:ln>
            <a:effectLst/>
          </c:spPr>
          <c:invertIfNegative val="0"/>
          <c:dLbls>
            <c:dLbl>
              <c:idx val="0"/>
              <c:layout>
                <c:manualLayout>
                  <c:x val="4.9088613838041591E-3"/>
                  <c:y val="1.8518518518518476E-2"/>
                </c:manualLayout>
              </c:layout>
              <c:tx>
                <c:rich>
                  <a:bodyPr/>
                  <a:lstStyle/>
                  <a:p>
                    <a:r>
                      <a:rPr lang="en-US" dirty="0" smtClean="0"/>
                      <a:t>27%</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0-7D5D-4426-A7F0-9496655AEEDA}"/>
                </c:ext>
              </c:extLst>
            </c:dLbl>
            <c:dLbl>
              <c:idx val="1"/>
              <c:layout/>
              <c:tx>
                <c:rich>
                  <a:bodyPr/>
                  <a:lstStyle/>
                  <a:p>
                    <a:r>
                      <a:rPr lang="en-US" smtClean="0"/>
                      <a:t>21%</a:t>
                    </a:r>
                    <a:endParaRPr lang="en-US"/>
                  </a:p>
                </c:rich>
              </c:tx>
              <c:showLegendKey val="0"/>
              <c:showVal val="1"/>
              <c:showCatName val="0"/>
              <c:showSerName val="0"/>
              <c:showPercent val="0"/>
              <c:showBubbleSize val="0"/>
            </c:dLbl>
            <c:dLbl>
              <c:idx val="2"/>
              <c:layout/>
              <c:tx>
                <c:rich>
                  <a:bodyPr/>
                  <a:lstStyle/>
                  <a:p>
                    <a:r>
                      <a:rPr lang="en-US" smtClean="0"/>
                      <a:t>14%</a:t>
                    </a:r>
                    <a:endParaRPr lang="en-US"/>
                  </a:p>
                </c:rich>
              </c:tx>
              <c:showLegendKey val="0"/>
              <c:showVal val="1"/>
              <c:showCatName val="0"/>
              <c:showSerName val="0"/>
              <c:showPercent val="0"/>
              <c:showBubbleSize val="0"/>
            </c:dLbl>
            <c:dLbl>
              <c:idx val="3"/>
              <c:layout/>
              <c:tx>
                <c:rich>
                  <a:bodyPr/>
                  <a:lstStyle/>
                  <a:p>
                    <a:r>
                      <a:rPr lang="en-US" smtClean="0"/>
                      <a:t>14%</a:t>
                    </a:r>
                    <a:endParaRPr lang="en-US"/>
                  </a:p>
                </c:rich>
              </c:tx>
              <c:showLegendKey val="0"/>
              <c:showVal val="1"/>
              <c:showCatName val="0"/>
              <c:showSerName val="0"/>
              <c:showPercent val="0"/>
              <c:showBubbleSize val="0"/>
            </c:dLbl>
            <c:dLbl>
              <c:idx val="4"/>
              <c:layout/>
              <c:tx>
                <c:rich>
                  <a:bodyPr/>
                  <a:lstStyle/>
                  <a:p>
                    <a:r>
                      <a:rPr lang="en-US" smtClean="0"/>
                      <a:t>5%</a:t>
                    </a:r>
                    <a:endParaRPr lang="en-US"/>
                  </a:p>
                </c:rich>
              </c:tx>
              <c:showLegendKey val="0"/>
              <c:showVal val="1"/>
              <c:showCatName val="0"/>
              <c:showSerName val="0"/>
              <c:showPercent val="0"/>
              <c:showBubbleSize val="0"/>
            </c:dLbl>
            <c:spPr>
              <a:noFill/>
              <a:ln>
                <a:noFill/>
              </a:ln>
              <a:effectLst/>
            </c:spPr>
            <c:txPr>
              <a:bodyPr rot="0" vert="horz"/>
              <a:lstStyle/>
              <a:p>
                <a:pPr>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'[VA4 sin ID ni FX.xlsx]Tasa letalidad por hospital'!$A$14:$A$18</c:f>
              <c:strCache>
                <c:ptCount val="5"/>
                <c:pt idx="0">
                  <c:v>Rosales</c:v>
                </c:pt>
                <c:pt idx="1">
                  <c:v>Santa Ana</c:v>
                </c:pt>
                <c:pt idx="2">
                  <c:v>La Libertad</c:v>
                </c:pt>
                <c:pt idx="3">
                  <c:v>San Miguel</c:v>
                </c:pt>
                <c:pt idx="4">
                  <c:v>Zacatecoluca</c:v>
                </c:pt>
              </c:strCache>
            </c:strRef>
          </c:cat>
          <c:val>
            <c:numRef>
              <c:f>'[VA4 sin ID ni FX.xlsx]Tasa letalidad por hospital'!$B$14:$B$18</c:f>
              <c:numCache>
                <c:formatCode>0</c:formatCode>
                <c:ptCount val="5"/>
                <c:pt idx="0">
                  <c:v>26.589595375722542</c:v>
                </c:pt>
                <c:pt idx="1">
                  <c:v>21.1864406779661</c:v>
                </c:pt>
                <c:pt idx="2">
                  <c:v>14.37908496732026</c:v>
                </c:pt>
                <c:pt idx="3">
                  <c:v>14.393939393939394</c:v>
                </c:pt>
                <c:pt idx="4">
                  <c:v>5.4054054054054053</c:v>
                </c:pt>
              </c:numCache>
            </c:numRef>
          </c:val>
          <c:extLst xmlns:c16r2="http://schemas.microsoft.com/office/drawing/2015/06/chart">
            <c:ext xmlns:c16="http://schemas.microsoft.com/office/drawing/2014/chart" uri="{C3380CC4-5D6E-409C-BE32-E72D297353CC}">
              <c16:uniqueId val="{00000005-7D5D-4426-A7F0-9496655AEEDA}"/>
            </c:ext>
          </c:extLst>
        </c:ser>
        <c:ser>
          <c:idx val="1"/>
          <c:order val="1"/>
          <c:tx>
            <c:strRef>
              <c:f>'[VA4 sin ID ni FX.xlsx]Tasa letalidad por hospital'!$C$13</c:f>
              <c:strCache>
                <c:ptCount val="1"/>
                <c:pt idx="0">
                  <c:v>2016</c:v>
                </c:pt>
              </c:strCache>
            </c:strRef>
          </c:tx>
          <c:spPr>
            <a:solidFill>
              <a:schemeClr val="accent2"/>
            </a:solidFill>
            <a:ln>
              <a:noFill/>
            </a:ln>
            <a:effectLst/>
          </c:spPr>
          <c:invertIfNegative val="0"/>
          <c:dLbls>
            <c:dLbl>
              <c:idx val="0"/>
              <c:layout/>
              <c:tx>
                <c:rich>
                  <a:bodyPr/>
                  <a:lstStyle/>
                  <a:p>
                    <a:r>
                      <a:rPr lang="en-US" sz="1400" b="1" smtClean="0"/>
                      <a:t>42%</a:t>
                    </a:r>
                    <a:endParaRPr lang="en-US"/>
                  </a:p>
                </c:rich>
              </c:tx>
              <c:showLegendKey val="0"/>
              <c:showVal val="1"/>
              <c:showCatName val="0"/>
              <c:showSerName val="0"/>
              <c:showPercent val="0"/>
              <c:showBubbleSize val="0"/>
            </c:dLbl>
            <c:dLbl>
              <c:idx val="1"/>
              <c:layout/>
              <c:tx>
                <c:rich>
                  <a:bodyPr/>
                  <a:lstStyle/>
                  <a:p>
                    <a:r>
                      <a:rPr lang="en-US" sz="1400" b="1" smtClean="0"/>
                      <a:t>15%</a:t>
                    </a:r>
                    <a:endParaRPr lang="en-US"/>
                  </a:p>
                </c:rich>
              </c:tx>
              <c:showLegendKey val="0"/>
              <c:showVal val="1"/>
              <c:showCatName val="0"/>
              <c:showSerName val="0"/>
              <c:showPercent val="0"/>
              <c:showBubbleSize val="0"/>
            </c:dLbl>
            <c:dLbl>
              <c:idx val="2"/>
              <c:layout/>
              <c:tx>
                <c:rich>
                  <a:bodyPr/>
                  <a:lstStyle/>
                  <a:p>
                    <a:r>
                      <a:rPr lang="en-US" sz="1400" b="1" smtClean="0"/>
                      <a:t>29%</a:t>
                    </a:r>
                    <a:endParaRPr lang="en-US"/>
                  </a:p>
                </c:rich>
              </c:tx>
              <c:showLegendKey val="0"/>
              <c:showVal val="1"/>
              <c:showCatName val="0"/>
              <c:showSerName val="0"/>
              <c:showPercent val="0"/>
              <c:showBubbleSize val="0"/>
            </c:dLbl>
            <c:dLbl>
              <c:idx val="3"/>
              <c:layout/>
              <c:tx>
                <c:rich>
                  <a:bodyPr/>
                  <a:lstStyle/>
                  <a:p>
                    <a:r>
                      <a:rPr lang="en-US" sz="1400" b="1" smtClean="0"/>
                      <a:t>22%</a:t>
                    </a:r>
                    <a:endParaRPr lang="en-US"/>
                  </a:p>
                </c:rich>
              </c:tx>
              <c:showLegendKey val="0"/>
              <c:showVal val="1"/>
              <c:showCatName val="0"/>
              <c:showSerName val="0"/>
              <c:showPercent val="0"/>
              <c:showBubbleSize val="0"/>
            </c:dLbl>
            <c:dLbl>
              <c:idx val="4"/>
              <c:layout/>
              <c:tx>
                <c:rich>
                  <a:bodyPr/>
                  <a:lstStyle/>
                  <a:p>
                    <a:r>
                      <a:rPr lang="en-US" sz="1400" b="1" smtClean="0"/>
                      <a:t>4%</a:t>
                    </a:r>
                    <a:endParaRPr lang="en-US"/>
                  </a:p>
                </c:rich>
              </c:tx>
              <c:showLegendKey val="0"/>
              <c:showVal val="1"/>
              <c:showCatName val="0"/>
              <c:showSerName val="0"/>
              <c:showPercent val="0"/>
              <c:showBubbleSize val="0"/>
            </c:dLbl>
            <c:spPr>
              <a:noFill/>
              <a:ln>
                <a:noFill/>
              </a:ln>
              <a:effectLst/>
            </c:spPr>
            <c:txPr>
              <a:bodyPr rot="0" vert="horz"/>
              <a:lstStyle/>
              <a:p>
                <a:pPr>
                  <a:defRPr sz="1400" b="1"/>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'[VA4 sin ID ni FX.xlsx]Tasa letalidad por hospital'!$A$14:$A$18</c:f>
              <c:strCache>
                <c:ptCount val="5"/>
                <c:pt idx="0">
                  <c:v>Rosales</c:v>
                </c:pt>
                <c:pt idx="1">
                  <c:v>Santa Ana</c:v>
                </c:pt>
                <c:pt idx="2">
                  <c:v>La Libertad</c:v>
                </c:pt>
                <c:pt idx="3">
                  <c:v>San Miguel</c:v>
                </c:pt>
                <c:pt idx="4">
                  <c:v>Zacatecoluca</c:v>
                </c:pt>
              </c:strCache>
            </c:strRef>
          </c:cat>
          <c:val>
            <c:numRef>
              <c:f>'[VA4 sin ID ni FX.xlsx]Tasa letalidad por hospital'!$C$14:$C$18</c:f>
              <c:numCache>
                <c:formatCode>0</c:formatCode>
                <c:ptCount val="5"/>
                <c:pt idx="0">
                  <c:v>41.592920353982301</c:v>
                </c:pt>
                <c:pt idx="1">
                  <c:v>14.720812182741117</c:v>
                </c:pt>
                <c:pt idx="2">
                  <c:v>28.68217054263566</c:v>
                </c:pt>
                <c:pt idx="3">
                  <c:v>22.033898305084744</c:v>
                </c:pt>
                <c:pt idx="4">
                  <c:v>3.7037037037037033</c:v>
                </c:pt>
              </c:numCache>
            </c:numRef>
          </c:val>
          <c:extLst xmlns:c16r2="http://schemas.microsoft.com/office/drawing/2015/06/chart">
            <c:ext xmlns:c16="http://schemas.microsoft.com/office/drawing/2014/chart" uri="{C3380CC4-5D6E-409C-BE32-E72D297353CC}">
              <c16:uniqueId val="{0000000B-7D5D-4426-A7F0-9496655AEEDA}"/>
            </c:ext>
          </c:extLst>
        </c:ser>
        <c:ser>
          <c:idx val="2"/>
          <c:order val="2"/>
          <c:tx>
            <c:strRef>
              <c:f>'[VA4 sin ID ni FX.xlsx]Tasa letalidad por hospital'!$D$13</c:f>
              <c:strCache>
                <c:ptCount val="1"/>
                <c:pt idx="0">
                  <c:v>2017</c:v>
                </c:pt>
              </c:strCache>
            </c:strRef>
          </c:tx>
          <c:spPr>
            <a:solidFill>
              <a:schemeClr val="accent3"/>
            </a:solidFill>
            <a:ln>
              <a:noFill/>
            </a:ln>
            <a:effectLst/>
          </c:spPr>
          <c:invertIfNegative val="0"/>
          <c:dLbls>
            <c:dLbl>
              <c:idx val="0"/>
              <c:layout>
                <c:manualLayout>
                  <c:x val="0"/>
                  <c:y val="-4.6296296296296719E-3"/>
                </c:manualLayout>
              </c:layout>
              <c:tx>
                <c:rich>
                  <a:bodyPr/>
                  <a:lstStyle/>
                  <a:p>
                    <a:r>
                      <a:rPr lang="en-US" dirty="0" smtClean="0"/>
                      <a:t>20%</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C-7D5D-4426-A7F0-9496655AEEDA}"/>
                </c:ext>
              </c:extLst>
            </c:dLbl>
            <c:dLbl>
              <c:idx val="1"/>
              <c:layout/>
              <c:tx>
                <c:rich>
                  <a:bodyPr/>
                  <a:lstStyle/>
                  <a:p>
                    <a:r>
                      <a:rPr lang="en-US" smtClean="0"/>
                      <a:t>18%</a:t>
                    </a:r>
                    <a:endParaRPr lang="en-US"/>
                  </a:p>
                </c:rich>
              </c:tx>
              <c:showLegendKey val="0"/>
              <c:showVal val="1"/>
              <c:showCatName val="0"/>
              <c:showSerName val="0"/>
              <c:showPercent val="0"/>
              <c:showBubbleSize val="0"/>
            </c:dLbl>
            <c:dLbl>
              <c:idx val="2"/>
              <c:layout/>
              <c:tx>
                <c:rich>
                  <a:bodyPr/>
                  <a:lstStyle/>
                  <a:p>
                    <a:r>
                      <a:rPr lang="en-US" smtClean="0"/>
                      <a:t>22%</a:t>
                    </a:r>
                    <a:endParaRPr lang="en-US"/>
                  </a:p>
                </c:rich>
              </c:tx>
              <c:showLegendKey val="0"/>
              <c:showVal val="1"/>
              <c:showCatName val="0"/>
              <c:showSerName val="0"/>
              <c:showPercent val="0"/>
              <c:showBubbleSize val="0"/>
            </c:dLbl>
            <c:dLbl>
              <c:idx val="3"/>
              <c:layout/>
              <c:tx>
                <c:rich>
                  <a:bodyPr/>
                  <a:lstStyle/>
                  <a:p>
                    <a:r>
                      <a:rPr lang="en-US" smtClean="0"/>
                      <a:t>17%</a:t>
                    </a:r>
                    <a:endParaRPr lang="en-US"/>
                  </a:p>
                </c:rich>
              </c:tx>
              <c:showLegendKey val="0"/>
              <c:showVal val="1"/>
              <c:showCatName val="0"/>
              <c:showSerName val="0"/>
              <c:showPercent val="0"/>
              <c:showBubbleSize val="0"/>
            </c:dLbl>
            <c:dLbl>
              <c:idx val="4"/>
              <c:layout/>
              <c:tx>
                <c:rich>
                  <a:bodyPr/>
                  <a:lstStyle/>
                  <a:p>
                    <a:r>
                      <a:rPr lang="en-US" smtClean="0"/>
                      <a:t>10%</a:t>
                    </a:r>
                    <a:endParaRPr lang="en-US"/>
                  </a:p>
                </c:rich>
              </c:tx>
              <c:showLegendKey val="0"/>
              <c:showVal val="1"/>
              <c:showCatName val="0"/>
              <c:showSerName val="0"/>
              <c:showPercent val="0"/>
              <c:showBubbleSize val="0"/>
            </c:dLbl>
            <c:spPr>
              <a:noFill/>
              <a:ln>
                <a:noFill/>
              </a:ln>
              <a:effectLst/>
            </c:spPr>
            <c:txPr>
              <a:bodyPr rot="0" vert="horz"/>
              <a:lstStyle/>
              <a:p>
                <a:pPr>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'[VA4 sin ID ni FX.xlsx]Tasa letalidad por hospital'!$A$14:$A$18</c:f>
              <c:strCache>
                <c:ptCount val="5"/>
                <c:pt idx="0">
                  <c:v>Rosales</c:v>
                </c:pt>
                <c:pt idx="1">
                  <c:v>Santa Ana</c:v>
                </c:pt>
                <c:pt idx="2">
                  <c:v>La Libertad</c:v>
                </c:pt>
                <c:pt idx="3">
                  <c:v>San Miguel</c:v>
                </c:pt>
                <c:pt idx="4">
                  <c:v>Zacatecoluca</c:v>
                </c:pt>
              </c:strCache>
            </c:strRef>
          </c:cat>
          <c:val>
            <c:numRef>
              <c:f>'[VA4 sin ID ni FX.xlsx]Tasa letalidad por hospital'!$D$14:$D$18</c:f>
              <c:numCache>
                <c:formatCode>0</c:formatCode>
                <c:ptCount val="5"/>
                <c:pt idx="0">
                  <c:v>19.915254237288135</c:v>
                </c:pt>
                <c:pt idx="1">
                  <c:v>17.948717948717949</c:v>
                </c:pt>
                <c:pt idx="2">
                  <c:v>21.739130434782609</c:v>
                </c:pt>
                <c:pt idx="3">
                  <c:v>16.93548387096774</c:v>
                </c:pt>
                <c:pt idx="4">
                  <c:v>9.5238095238095237</c:v>
                </c:pt>
              </c:numCache>
            </c:numRef>
          </c:val>
          <c:extLst xmlns:c16r2="http://schemas.microsoft.com/office/drawing/2015/06/chart">
            <c:ext xmlns:c16="http://schemas.microsoft.com/office/drawing/2014/chart" uri="{C3380CC4-5D6E-409C-BE32-E72D297353CC}">
              <c16:uniqueId val="{00000011-7D5D-4426-A7F0-9496655AEEDA}"/>
            </c:ext>
          </c:extLst>
        </c:ser>
        <c:dLbls>
          <c:showLegendKey val="0"/>
          <c:showVal val="0"/>
          <c:showCatName val="0"/>
          <c:showSerName val="0"/>
          <c:showPercent val="0"/>
          <c:showBubbleSize val="0"/>
        </c:dLbls>
        <c:gapWidth val="219"/>
        <c:overlap val="-27"/>
        <c:axId val="107830656"/>
        <c:axId val="107857024"/>
      </c:barChart>
      <c:catAx>
        <c:axId val="10783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s-ES"/>
          </a:p>
        </c:txPr>
        <c:crossAx val="107857024"/>
        <c:crosses val="autoZero"/>
        <c:auto val="1"/>
        <c:lblAlgn val="ctr"/>
        <c:lblOffset val="100"/>
        <c:noMultiLvlLbl val="0"/>
      </c:catAx>
      <c:valAx>
        <c:axId val="107857024"/>
        <c:scaling>
          <c:orientation val="minMax"/>
        </c:scaling>
        <c:delete val="0"/>
        <c:axPos val="l"/>
        <c:numFmt formatCode="0" sourceLinked="1"/>
        <c:majorTickMark val="none"/>
        <c:minorTickMark val="none"/>
        <c:tickLblPos val="nextTo"/>
        <c:spPr>
          <a:noFill/>
          <a:ln>
            <a:noFill/>
          </a:ln>
          <a:effectLst/>
        </c:spPr>
        <c:txPr>
          <a:bodyPr rot="-60000000" vert="horz"/>
          <a:lstStyle/>
          <a:p>
            <a:pPr>
              <a:defRPr/>
            </a:pPr>
            <a:endParaRPr lang="es-ES"/>
          </a:p>
        </c:txPr>
        <c:crossAx val="107830656"/>
        <c:crosses val="autoZero"/>
        <c:crossBetween val="between"/>
      </c:valAx>
      <c:spPr>
        <a:solidFill>
          <a:schemeClr val="lt1"/>
        </a:solidFill>
        <a:ln w="12700" cap="flat" cmpd="sng" algn="ctr">
          <a:solidFill>
            <a:schemeClr val="accent5"/>
          </a:solidFill>
          <a:prstDash val="solid"/>
          <a:miter lim="800000"/>
        </a:ln>
        <a:effectLst/>
      </c:spPr>
    </c:plotArea>
    <c:legend>
      <c:legendPos val="b"/>
      <c:layout/>
      <c:overlay val="0"/>
      <c:spPr>
        <a:noFill/>
        <a:ln>
          <a:noFill/>
        </a:ln>
        <a:effectLst/>
      </c:spPr>
      <c:txPr>
        <a:bodyPr rot="0" vert="horz"/>
        <a:lstStyle/>
        <a:p>
          <a:pPr>
            <a:defRPr/>
          </a:pPr>
          <a:endParaRPr lang="es-ES"/>
        </a:p>
      </c:txPr>
    </c:legend>
    <c:plotVisOnly val="1"/>
    <c:dispBlanksAs val="gap"/>
    <c:showDLblsOverMax val="0"/>
  </c:chart>
  <c:spPr>
    <a:solidFill>
      <a:schemeClr val="lt1"/>
    </a:solidFill>
    <a:ln w="12700" cap="flat" cmpd="sng" algn="ctr">
      <a:solidFill>
        <a:schemeClr val="accent5"/>
      </a:solidFill>
      <a:prstDash val="solid"/>
      <a:miter lim="800000"/>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'URBANO RURAL'!$B$44</c:f>
              <c:strCache>
                <c:ptCount val="1"/>
                <c:pt idx="0">
                  <c:v>RURAL</c:v>
                </c:pt>
              </c:strCache>
            </c:strRef>
          </c:tx>
          <c:spPr>
            <a:solidFill>
              <a:schemeClr val="accent1"/>
            </a:solidFill>
            <a:ln>
              <a:noFill/>
            </a:ln>
            <a:effectLst/>
          </c:spPr>
          <c:invertIfNegative val="0"/>
          <c:dLbls>
            <c:spPr>
              <a:noFill/>
              <a:ln>
                <a:noFill/>
              </a:ln>
              <a:effectLst/>
            </c:spPr>
            <c:txPr>
              <a:bodyPr rot="0" vert="horz"/>
              <a:lstStyle/>
              <a:p>
                <a:pPr>
                  <a:defRPr sz="1400"/>
                </a:pPr>
                <a:endParaRPr lang="es-E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'URBANO RURAL'!$A$45:$A$50</c:f>
              <c:strCache>
                <c:ptCount val="6"/>
                <c:pt idx="0">
                  <c:v>Hospital Nacional San Miguel  SM "San Juan de Dios"</c:v>
                </c:pt>
                <c:pt idx="1">
                  <c:v>Hospital Nacional San Salvador SS "Rosales"</c:v>
                </c:pt>
                <c:pt idx="2">
                  <c:v>Hospital Nacional Santa Ana SA "San Juan de Dios"</c:v>
                </c:pt>
                <c:pt idx="3">
                  <c:v>Hospital Nacional Santa Tecla LL "San Rafael"</c:v>
                </c:pt>
                <c:pt idx="4">
                  <c:v>Hospital Nacional Zacatecoluca LP "Santa Teresa"</c:v>
                </c:pt>
                <c:pt idx="5">
                  <c:v>Total general</c:v>
                </c:pt>
              </c:strCache>
            </c:strRef>
          </c:cat>
          <c:val>
            <c:numRef>
              <c:f>'URBANO RURAL'!$B$45:$B$50</c:f>
              <c:numCache>
                <c:formatCode>0%</c:formatCode>
                <c:ptCount val="6"/>
                <c:pt idx="0">
                  <c:v>0.49152542372881358</c:v>
                </c:pt>
                <c:pt idx="1">
                  <c:v>0.17692307692307693</c:v>
                </c:pt>
                <c:pt idx="2">
                  <c:v>0.39805825242718446</c:v>
                </c:pt>
                <c:pt idx="3">
                  <c:v>0.46268656716417911</c:v>
                </c:pt>
                <c:pt idx="4">
                  <c:v>0.6</c:v>
                </c:pt>
                <c:pt idx="5">
                  <c:v>0.35</c:v>
                </c:pt>
              </c:numCache>
            </c:numRef>
          </c:val>
          <c:extLst xmlns:c16r2="http://schemas.microsoft.com/office/drawing/2015/06/chart">
            <c:ext xmlns:c16="http://schemas.microsoft.com/office/drawing/2014/chart" uri="{C3380CC4-5D6E-409C-BE32-E72D297353CC}">
              <c16:uniqueId val="{00000000-7F2E-4E23-8995-EC4F606D7D62}"/>
            </c:ext>
          </c:extLst>
        </c:ser>
        <c:ser>
          <c:idx val="1"/>
          <c:order val="1"/>
          <c:tx>
            <c:strRef>
              <c:f>'URBANO RURAL'!$C$44</c:f>
              <c:strCache>
                <c:ptCount val="1"/>
                <c:pt idx="0">
                  <c:v>URBANA</c:v>
                </c:pt>
              </c:strCache>
            </c:strRef>
          </c:tx>
          <c:spPr>
            <a:solidFill>
              <a:schemeClr val="accent3"/>
            </a:solidFill>
            <a:ln>
              <a:noFill/>
            </a:ln>
            <a:effectLst/>
          </c:spPr>
          <c:invertIfNegative val="0"/>
          <c:dLbls>
            <c:spPr>
              <a:noFill/>
              <a:ln>
                <a:noFill/>
              </a:ln>
              <a:effectLst/>
            </c:spPr>
            <c:txPr>
              <a:bodyPr rot="0" vert="horz"/>
              <a:lstStyle/>
              <a:p>
                <a:pPr>
                  <a:defRPr sz="1400"/>
                </a:pPr>
                <a:endParaRPr lang="es-E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'URBANO RURAL'!$A$45:$A$50</c:f>
              <c:strCache>
                <c:ptCount val="6"/>
                <c:pt idx="0">
                  <c:v>Hospital Nacional San Miguel  SM "San Juan de Dios"</c:v>
                </c:pt>
                <c:pt idx="1">
                  <c:v>Hospital Nacional San Salvador SS "Rosales"</c:v>
                </c:pt>
                <c:pt idx="2">
                  <c:v>Hospital Nacional Santa Ana SA "San Juan de Dios"</c:v>
                </c:pt>
                <c:pt idx="3">
                  <c:v>Hospital Nacional Santa Tecla LL "San Rafael"</c:v>
                </c:pt>
                <c:pt idx="4">
                  <c:v>Hospital Nacional Zacatecoluca LP "Santa Teresa"</c:v>
                </c:pt>
                <c:pt idx="5">
                  <c:v>Total general</c:v>
                </c:pt>
              </c:strCache>
            </c:strRef>
          </c:cat>
          <c:val>
            <c:numRef>
              <c:f>'URBANO RURAL'!$C$45:$C$50</c:f>
              <c:numCache>
                <c:formatCode>0%</c:formatCode>
                <c:ptCount val="6"/>
                <c:pt idx="0">
                  <c:v>0.50847457627118642</c:v>
                </c:pt>
                <c:pt idx="1">
                  <c:v>0.82307692307692304</c:v>
                </c:pt>
                <c:pt idx="2">
                  <c:v>0.60194174757281549</c:v>
                </c:pt>
                <c:pt idx="3">
                  <c:v>0.53731343283582089</c:v>
                </c:pt>
                <c:pt idx="4">
                  <c:v>0.4</c:v>
                </c:pt>
                <c:pt idx="5">
                  <c:v>0.65</c:v>
                </c:pt>
              </c:numCache>
            </c:numRef>
          </c:val>
          <c:extLst xmlns:c16r2="http://schemas.microsoft.com/office/drawing/2015/06/chart">
            <c:ext xmlns:c16="http://schemas.microsoft.com/office/drawing/2014/chart" uri="{C3380CC4-5D6E-409C-BE32-E72D297353CC}">
              <c16:uniqueId val="{00000001-7F2E-4E23-8995-EC4F606D7D62}"/>
            </c:ext>
          </c:extLst>
        </c:ser>
        <c:dLbls>
          <c:dLblPos val="ctr"/>
          <c:showLegendKey val="0"/>
          <c:showVal val="1"/>
          <c:showCatName val="0"/>
          <c:showSerName val="0"/>
          <c:showPercent val="0"/>
          <c:showBubbleSize val="0"/>
        </c:dLbls>
        <c:gapWidth val="150"/>
        <c:overlap val="100"/>
        <c:axId val="10521984"/>
        <c:axId val="13006336"/>
      </c:barChart>
      <c:catAx>
        <c:axId val="10521984"/>
        <c:scaling>
          <c:orientation val="minMax"/>
        </c:scaling>
        <c:delete val="0"/>
        <c:axPos val="l"/>
        <c:title>
          <c:tx>
            <c:rich>
              <a:bodyPr rot="-5400000" vert="horz"/>
              <a:lstStyle/>
              <a:p>
                <a:pPr>
                  <a:defRPr/>
                </a:pPr>
                <a:r>
                  <a:rPr lang="en-US"/>
                  <a:t>Hospitales</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600"/>
            </a:pPr>
            <a:endParaRPr lang="es-ES"/>
          </a:p>
        </c:txPr>
        <c:crossAx val="13006336"/>
        <c:crosses val="autoZero"/>
        <c:auto val="1"/>
        <c:lblAlgn val="ctr"/>
        <c:lblOffset val="100"/>
        <c:noMultiLvlLbl val="0"/>
      </c:catAx>
      <c:valAx>
        <c:axId val="13006336"/>
        <c:scaling>
          <c:orientation val="minMax"/>
        </c:scaling>
        <c:delete val="0"/>
        <c:axPos val="b"/>
        <c:title>
          <c:tx>
            <c:rich>
              <a:bodyPr rot="0" vert="horz"/>
              <a:lstStyle/>
              <a:p>
                <a:pPr>
                  <a:defRPr/>
                </a:pPr>
                <a:r>
                  <a:rPr lang="es-ES"/>
                  <a:t>Porcentaje</a:t>
                </a:r>
              </a:p>
            </c:rich>
          </c:tx>
          <c:layout/>
          <c:overlay val="0"/>
          <c:spPr>
            <a:noFill/>
            <a:ln>
              <a:noFill/>
            </a:ln>
            <a:effectLst/>
          </c:spPr>
        </c:title>
        <c:numFmt formatCode="0%" sourceLinked="1"/>
        <c:majorTickMark val="none"/>
        <c:minorTickMark val="none"/>
        <c:tickLblPos val="nextTo"/>
        <c:spPr>
          <a:noFill/>
          <a:ln>
            <a:noFill/>
          </a:ln>
          <a:effectLst/>
        </c:spPr>
        <c:txPr>
          <a:bodyPr rot="-60000000" vert="horz"/>
          <a:lstStyle/>
          <a:p>
            <a:pPr>
              <a:defRPr/>
            </a:pPr>
            <a:endParaRPr lang="es-ES"/>
          </a:p>
        </c:txPr>
        <c:crossAx val="10521984"/>
        <c:crosses val="autoZero"/>
        <c:crossBetween val="between"/>
      </c:valAx>
      <c:spPr>
        <a:noFill/>
        <a:ln>
          <a:noFill/>
        </a:ln>
        <a:effectLst/>
      </c:spPr>
    </c:plotArea>
    <c:legend>
      <c:legendPos val="t"/>
      <c:layout>
        <c:manualLayout>
          <c:xMode val="edge"/>
          <c:yMode val="edge"/>
          <c:x val="1.2063448590665295E-2"/>
          <c:y val="1.852999844428261E-2"/>
          <c:w val="0.28746719160104989"/>
          <c:h val="5.3086074578501813E-2"/>
        </c:manualLayout>
      </c:layout>
      <c:overlay val="0"/>
      <c:spPr>
        <a:noFill/>
        <a:ln>
          <a:noFill/>
        </a:ln>
        <a:effectLst/>
      </c:spPr>
      <c:txPr>
        <a:bodyPr rot="0" vert="horz"/>
        <a:lstStyle/>
        <a:p>
          <a:pPr>
            <a:defRPr/>
          </a:pPr>
          <a:endParaRPr lang="es-ES"/>
        </a:p>
      </c:txPr>
    </c:legend>
    <c:plotVisOnly val="1"/>
    <c:dispBlanksAs val="gap"/>
    <c:showDLblsOverMax val="0"/>
  </c:chart>
  <c:spPr>
    <a:solidFill>
      <a:schemeClr val="lt1"/>
    </a:solidFill>
    <a:ln w="12700" cap="flat" cmpd="sng" algn="ctr">
      <a:solidFill>
        <a:schemeClr val="accent5"/>
      </a:solidFill>
      <a:prstDash val="solid"/>
      <a:miter lim="800000"/>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'FACTOR DE RIESGO'!$B$52</c:f>
              <c:strCache>
                <c:ptCount val="1"/>
                <c:pt idx="0">
                  <c:v>Porcentaje</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vert="horz"/>
              <a:lstStyle/>
              <a:p>
                <a:pPr>
                  <a:defRPr/>
                </a:pPr>
                <a:endParaRPr lang="es-E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'FACTOR DE RIESGO'!$A$53:$A$62</c:f>
              <c:strCache>
                <c:ptCount val="9"/>
                <c:pt idx="0">
                  <c:v>Mas de una pareja</c:v>
                </c:pt>
                <c:pt idx="1">
                  <c:v>Contacto VIH+</c:v>
                </c:pt>
                <c:pt idx="2">
                  <c:v>Población Móvil</c:v>
                </c:pt>
                <c:pt idx="3">
                  <c:v>Hombres que tienen sexo con hombres</c:v>
                </c:pt>
                <c:pt idx="4">
                  <c:v>Tatuajes</c:v>
                </c:pt>
                <c:pt idx="5">
                  <c:v>Privados de Libertad</c:v>
                </c:pt>
                <c:pt idx="6">
                  <c:v>Trabajadores del sexo</c:v>
                </c:pt>
                <c:pt idx="7">
                  <c:v>Receptor hemoderivados</c:v>
                </c:pt>
                <c:pt idx="8">
                  <c:v>Usuarios de drogas</c:v>
                </c:pt>
              </c:strCache>
            </c:strRef>
          </c:cat>
          <c:val>
            <c:numRef>
              <c:f>'FACTOR DE RIESGO'!$B$53:$B$62</c:f>
              <c:numCache>
                <c:formatCode>0%</c:formatCode>
                <c:ptCount val="10"/>
                <c:pt idx="0">
                  <c:v>0.31</c:v>
                </c:pt>
                <c:pt idx="1">
                  <c:v>0.2</c:v>
                </c:pt>
                <c:pt idx="2">
                  <c:v>0.18</c:v>
                </c:pt>
                <c:pt idx="3">
                  <c:v>0.11</c:v>
                </c:pt>
                <c:pt idx="4">
                  <c:v>0.09</c:v>
                </c:pt>
                <c:pt idx="5">
                  <c:v>0.04</c:v>
                </c:pt>
                <c:pt idx="6">
                  <c:v>0.03</c:v>
                </c:pt>
                <c:pt idx="7">
                  <c:v>0.02</c:v>
                </c:pt>
                <c:pt idx="8">
                  <c:v>0.02</c:v>
                </c:pt>
              </c:numCache>
            </c:numRef>
          </c:val>
          <c:extLst xmlns:c16r2="http://schemas.microsoft.com/office/drawing/2015/06/chart">
            <c:ext xmlns:c16="http://schemas.microsoft.com/office/drawing/2014/chart" uri="{C3380CC4-5D6E-409C-BE32-E72D297353CC}">
              <c16:uniqueId val="{00000000-59D0-4437-ADF0-B3C32EA20B65}"/>
            </c:ext>
          </c:extLst>
        </c:ser>
        <c:dLbls>
          <c:dLblPos val="inEnd"/>
          <c:showLegendKey val="0"/>
          <c:showVal val="1"/>
          <c:showCatName val="0"/>
          <c:showSerName val="0"/>
          <c:showPercent val="0"/>
          <c:showBubbleSize val="0"/>
        </c:dLbls>
        <c:gapWidth val="65"/>
        <c:axId val="107948288"/>
        <c:axId val="107967232"/>
      </c:barChart>
      <c:catAx>
        <c:axId val="107948288"/>
        <c:scaling>
          <c:orientation val="minMax"/>
        </c:scaling>
        <c:delete val="0"/>
        <c:axPos val="b"/>
        <c:title>
          <c:tx>
            <c:rich>
              <a:bodyPr rot="0" vert="horz"/>
              <a:lstStyle/>
              <a:p>
                <a:pPr>
                  <a:defRPr/>
                </a:pPr>
                <a:r>
                  <a:rPr lang="en-US"/>
                  <a:t>Factores de riesgo</a:t>
                </a:r>
              </a:p>
            </c:rich>
          </c:tx>
          <c:layout/>
          <c:overlay val="0"/>
          <c:spPr>
            <a:noFill/>
            <a:ln>
              <a:noFill/>
            </a:ln>
            <a:effectLst/>
          </c:sp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vert="horz"/>
          <a:lstStyle/>
          <a:p>
            <a:pPr>
              <a:defRPr/>
            </a:pPr>
            <a:endParaRPr lang="es-ES"/>
          </a:p>
        </c:txPr>
        <c:crossAx val="107967232"/>
        <c:crosses val="autoZero"/>
        <c:auto val="1"/>
        <c:lblAlgn val="ctr"/>
        <c:lblOffset val="100"/>
        <c:noMultiLvlLbl val="0"/>
      </c:catAx>
      <c:valAx>
        <c:axId val="107967232"/>
        <c:scaling>
          <c:orientation val="minMax"/>
        </c:scaling>
        <c:delete val="1"/>
        <c:axPos val="l"/>
        <c:title>
          <c:tx>
            <c:rich>
              <a:bodyPr rot="-5400000" vert="horz"/>
              <a:lstStyle/>
              <a:p>
                <a:pPr>
                  <a:defRPr/>
                </a:pPr>
                <a:r>
                  <a:rPr lang="en-US"/>
                  <a:t>Porcentaje</a:t>
                </a:r>
              </a:p>
            </c:rich>
          </c:tx>
          <c:layout/>
          <c:overlay val="0"/>
          <c:spPr>
            <a:noFill/>
            <a:ln>
              <a:noFill/>
            </a:ln>
            <a:effectLst/>
          </c:spPr>
        </c:title>
        <c:numFmt formatCode="0%" sourceLinked="1"/>
        <c:majorTickMark val="none"/>
        <c:minorTickMark val="none"/>
        <c:tickLblPos val="nextTo"/>
        <c:crossAx val="107948288"/>
        <c:crosses val="autoZero"/>
        <c:crossBetween val="between"/>
      </c:valAx>
      <c:spPr>
        <a:noFill/>
        <a:ln>
          <a:noFill/>
        </a:ln>
        <a:effectLst/>
      </c:spPr>
    </c:plotArea>
    <c:plotVisOnly val="1"/>
    <c:dispBlanksAs val="gap"/>
    <c:showDLblsOverMax val="0"/>
  </c:chart>
  <c:spPr>
    <a:solidFill>
      <a:schemeClr val="lt1"/>
    </a:solidFill>
    <a:ln w="12700" cap="flat" cmpd="sng" algn="ctr">
      <a:solidFill>
        <a:schemeClr val="accent5"/>
      </a:solidFill>
      <a:prstDash val="solid"/>
      <a:miter lim="800000"/>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'POR SEXO'!$B$76</c:f>
              <c:strCache>
                <c:ptCount val="1"/>
                <c:pt idx="0">
                  <c:v>F</c:v>
                </c:pt>
              </c:strCache>
            </c:strRef>
          </c:tx>
          <c:spPr>
            <a:solidFill>
              <a:schemeClr val="accent1"/>
            </a:solidFill>
            <a:ln>
              <a:noFill/>
            </a:ln>
            <a:effectLst/>
          </c:spPr>
          <c:invertIfNegative val="0"/>
          <c:dLbls>
            <c:spPr>
              <a:noFill/>
              <a:ln>
                <a:noFill/>
              </a:ln>
              <a:effectLst/>
            </c:spPr>
            <c:txPr>
              <a:bodyPr rot="0" vert="horz"/>
              <a:lstStyle/>
              <a:p>
                <a:pPr>
                  <a:defRPr sz="1400"/>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'POR SEXO'!$A$77:$A$82</c:f>
              <c:strCache>
                <c:ptCount val="6"/>
                <c:pt idx="0">
                  <c:v>Hospital Nacional San Miguel  SM "San Juan de Dios"</c:v>
                </c:pt>
                <c:pt idx="1">
                  <c:v>Hospital Nacional San Salvador SS "Rosales"</c:v>
                </c:pt>
                <c:pt idx="2">
                  <c:v>Hospital Nacional Santa Ana SA "San Juan de Dios"</c:v>
                </c:pt>
                <c:pt idx="3">
                  <c:v>Hospital Nacional Santa Tecla LL "San Rafael"</c:v>
                </c:pt>
                <c:pt idx="4">
                  <c:v>Hospital Nacional Zacatecoluca LP "Santa Teresa"</c:v>
                </c:pt>
                <c:pt idx="5">
                  <c:v>Total general</c:v>
                </c:pt>
              </c:strCache>
            </c:strRef>
          </c:cat>
          <c:val>
            <c:numRef>
              <c:f>'POR SEXO'!$B$77:$B$82</c:f>
              <c:numCache>
                <c:formatCode>0%</c:formatCode>
                <c:ptCount val="6"/>
                <c:pt idx="0">
                  <c:v>0.32203389830508472</c:v>
                </c:pt>
                <c:pt idx="1">
                  <c:v>0.3</c:v>
                </c:pt>
                <c:pt idx="2">
                  <c:v>0.41346153846153844</c:v>
                </c:pt>
                <c:pt idx="3">
                  <c:v>0.43283582089552236</c:v>
                </c:pt>
                <c:pt idx="4">
                  <c:v>0.4</c:v>
                </c:pt>
                <c:pt idx="5">
                  <c:v>0.36164383561643837</c:v>
                </c:pt>
              </c:numCache>
            </c:numRef>
          </c:val>
          <c:extLst xmlns:c16r2="http://schemas.microsoft.com/office/drawing/2015/06/chart">
            <c:ext xmlns:c16="http://schemas.microsoft.com/office/drawing/2014/chart" uri="{C3380CC4-5D6E-409C-BE32-E72D297353CC}">
              <c16:uniqueId val="{00000000-D126-4310-A03F-D695BD59D322}"/>
            </c:ext>
          </c:extLst>
        </c:ser>
        <c:ser>
          <c:idx val="1"/>
          <c:order val="1"/>
          <c:tx>
            <c:strRef>
              <c:f>'POR SEXO'!$C$76</c:f>
              <c:strCache>
                <c:ptCount val="1"/>
                <c:pt idx="0">
                  <c:v>M</c:v>
                </c:pt>
              </c:strCache>
            </c:strRef>
          </c:tx>
          <c:spPr>
            <a:solidFill>
              <a:schemeClr val="accent3"/>
            </a:solidFill>
            <a:ln>
              <a:noFill/>
            </a:ln>
            <a:effectLst/>
          </c:spPr>
          <c:invertIfNegative val="0"/>
          <c:dLbls>
            <c:spPr>
              <a:noFill/>
              <a:ln>
                <a:noFill/>
              </a:ln>
              <a:effectLst/>
            </c:spPr>
            <c:txPr>
              <a:bodyPr rot="0" vert="horz"/>
              <a:lstStyle/>
              <a:p>
                <a:pPr>
                  <a:defRPr sz="1600"/>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'POR SEXO'!$A$77:$A$82</c:f>
              <c:strCache>
                <c:ptCount val="6"/>
                <c:pt idx="0">
                  <c:v>Hospital Nacional San Miguel  SM "San Juan de Dios"</c:v>
                </c:pt>
                <c:pt idx="1">
                  <c:v>Hospital Nacional San Salvador SS "Rosales"</c:v>
                </c:pt>
                <c:pt idx="2">
                  <c:v>Hospital Nacional Santa Ana SA "San Juan de Dios"</c:v>
                </c:pt>
                <c:pt idx="3">
                  <c:v>Hospital Nacional Santa Tecla LL "San Rafael"</c:v>
                </c:pt>
                <c:pt idx="4">
                  <c:v>Hospital Nacional Zacatecoluca LP "Santa Teresa"</c:v>
                </c:pt>
                <c:pt idx="5">
                  <c:v>Total general</c:v>
                </c:pt>
              </c:strCache>
            </c:strRef>
          </c:cat>
          <c:val>
            <c:numRef>
              <c:f>'POR SEXO'!$C$77:$C$82</c:f>
              <c:numCache>
                <c:formatCode>0%</c:formatCode>
                <c:ptCount val="6"/>
                <c:pt idx="0">
                  <c:v>0.67796610169491522</c:v>
                </c:pt>
                <c:pt idx="1">
                  <c:v>0.7</c:v>
                </c:pt>
                <c:pt idx="2">
                  <c:v>0.58653846153846156</c:v>
                </c:pt>
                <c:pt idx="3">
                  <c:v>0.56716417910447758</c:v>
                </c:pt>
                <c:pt idx="4">
                  <c:v>0.6</c:v>
                </c:pt>
                <c:pt idx="5">
                  <c:v>0.63835616438356169</c:v>
                </c:pt>
              </c:numCache>
            </c:numRef>
          </c:val>
          <c:extLst xmlns:c16r2="http://schemas.microsoft.com/office/drawing/2015/06/chart">
            <c:ext xmlns:c16="http://schemas.microsoft.com/office/drawing/2014/chart" uri="{C3380CC4-5D6E-409C-BE32-E72D297353CC}">
              <c16:uniqueId val="{00000001-D126-4310-A03F-D695BD59D322}"/>
            </c:ext>
          </c:extLst>
        </c:ser>
        <c:dLbls>
          <c:showLegendKey val="0"/>
          <c:showVal val="0"/>
          <c:showCatName val="0"/>
          <c:showSerName val="0"/>
          <c:showPercent val="0"/>
          <c:showBubbleSize val="0"/>
        </c:dLbls>
        <c:gapWidth val="150"/>
        <c:overlap val="100"/>
        <c:axId val="108354944"/>
        <c:axId val="108361216"/>
      </c:barChart>
      <c:catAx>
        <c:axId val="108354944"/>
        <c:scaling>
          <c:orientation val="minMax"/>
        </c:scaling>
        <c:delete val="0"/>
        <c:axPos val="l"/>
        <c:title>
          <c:tx>
            <c:rich>
              <a:bodyPr rot="-5400000" vert="horz"/>
              <a:lstStyle/>
              <a:p>
                <a:pPr>
                  <a:defRPr/>
                </a:pPr>
                <a:r>
                  <a:rPr lang="en-US"/>
                  <a:t>Hospitales</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vert="horz"/>
          <a:lstStyle/>
          <a:p>
            <a:pPr>
              <a:defRPr sz="1600"/>
            </a:pPr>
            <a:endParaRPr lang="es-ES"/>
          </a:p>
        </c:txPr>
        <c:crossAx val="108361216"/>
        <c:crosses val="autoZero"/>
        <c:auto val="1"/>
        <c:lblAlgn val="ctr"/>
        <c:lblOffset val="100"/>
        <c:noMultiLvlLbl val="0"/>
      </c:catAx>
      <c:valAx>
        <c:axId val="108361216"/>
        <c:scaling>
          <c:orientation val="minMax"/>
        </c:scaling>
        <c:delete val="0"/>
        <c:axPos val="b"/>
        <c:title>
          <c:tx>
            <c:rich>
              <a:bodyPr rot="0" vert="horz"/>
              <a:lstStyle/>
              <a:p>
                <a:pPr>
                  <a:defRPr/>
                </a:pPr>
                <a:r>
                  <a:rPr lang="es-ES"/>
                  <a:t>Porcentaje</a:t>
                </a:r>
              </a:p>
            </c:rich>
          </c:tx>
          <c:layout/>
          <c:overlay val="0"/>
          <c:spPr>
            <a:noFill/>
            <a:ln>
              <a:noFill/>
            </a:ln>
            <a:effectLst/>
          </c:spPr>
        </c:title>
        <c:numFmt formatCode="0%" sourceLinked="1"/>
        <c:majorTickMark val="none"/>
        <c:minorTickMark val="none"/>
        <c:tickLblPos val="nextTo"/>
        <c:spPr>
          <a:noFill/>
          <a:ln w="9525" cap="flat" cmpd="sng" algn="ctr">
            <a:noFill/>
            <a:prstDash val="solid"/>
            <a:round/>
          </a:ln>
          <a:effectLst/>
        </c:spPr>
        <c:txPr>
          <a:bodyPr rot="-60000000" vert="horz"/>
          <a:lstStyle/>
          <a:p>
            <a:pPr>
              <a:defRPr/>
            </a:pPr>
            <a:endParaRPr lang="es-ES"/>
          </a:p>
        </c:txPr>
        <c:crossAx val="108354944"/>
        <c:crosses val="autoZero"/>
        <c:crossBetween val="between"/>
      </c:valAx>
      <c:spPr>
        <a:noFill/>
        <a:ln>
          <a:noFill/>
        </a:ln>
        <a:effectLst/>
      </c:spPr>
    </c:plotArea>
    <c:legend>
      <c:legendPos val="b"/>
      <c:layout>
        <c:manualLayout>
          <c:xMode val="edge"/>
          <c:yMode val="edge"/>
          <c:x val="0.460071513117006"/>
          <c:y val="0.91711913728175287"/>
          <c:w val="0.22858697100812447"/>
          <c:h val="6.1141732283464569E-2"/>
        </c:manualLayout>
      </c:layout>
      <c:overlay val="0"/>
      <c:spPr>
        <a:noFill/>
        <a:ln>
          <a:noFill/>
        </a:ln>
        <a:effectLst/>
      </c:spPr>
      <c:txPr>
        <a:bodyPr rot="0" vert="horz"/>
        <a:lstStyle/>
        <a:p>
          <a:pPr>
            <a:defRPr/>
          </a:pPr>
          <a:endParaRPr lang="es-ES"/>
        </a:p>
      </c:txPr>
    </c:legend>
    <c:plotVisOnly val="1"/>
    <c:dispBlanksAs val="gap"/>
    <c:showDLblsOverMax val="0"/>
  </c:chart>
  <c:spPr>
    <a:solidFill>
      <a:schemeClr val="lt1"/>
    </a:solidFill>
    <a:ln w="12700" cap="flat" cmpd="sng" algn="ctr">
      <a:solidFill>
        <a:schemeClr val="accent5"/>
      </a:solidFill>
      <a:prstDash val="solid"/>
      <a:miter lim="800000"/>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331146106736658E-2"/>
          <c:y val="4.5184196158916896E-2"/>
          <c:w val="0.81309358899581996"/>
          <c:h val="0.86430246999367866"/>
        </c:manualLayout>
      </c:layout>
      <c:barChart>
        <c:barDir val="col"/>
        <c:grouping val="clustered"/>
        <c:varyColors val="0"/>
        <c:ser>
          <c:idx val="0"/>
          <c:order val="0"/>
          <c:tx>
            <c:strRef>
              <c:f>'VALOR DE CD4 Y TIEMPO DE VIDA'!$B$41</c:f>
              <c:strCache>
                <c:ptCount val="1"/>
                <c:pt idx="0">
                  <c:v> &lt;200/ml</c:v>
                </c:pt>
              </c:strCache>
            </c:strRef>
          </c:tx>
          <c:invertIfNegative val="0"/>
          <c:dLbls>
            <c:spPr>
              <a:noFill/>
              <a:ln>
                <a:noFill/>
              </a:ln>
              <a:effectLst/>
            </c:spPr>
            <c:txPr>
              <a:bodyPr/>
              <a:lstStyle/>
              <a:p>
                <a:pPr>
                  <a:defRPr sz="1800" b="1">
                    <a:solidFill>
                      <a:schemeClr val="tx1"/>
                    </a:solidFill>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'VALOR DE CD4 Y TIEMPO DE VIDA'!$A$42:$A$53</c:f>
              <c:strCache>
                <c:ptCount val="12"/>
                <c:pt idx="0">
                  <c:v>1 dia a 1 mes</c:v>
                </c:pt>
                <c:pt idx="1">
                  <c:v>&gt; 1 mes a 1 año</c:v>
                </c:pt>
                <c:pt idx="2">
                  <c:v>&gt; 1 año a 2 años</c:v>
                </c:pt>
                <c:pt idx="3">
                  <c:v>&gt; 2 año a 3 años</c:v>
                </c:pt>
                <c:pt idx="4">
                  <c:v> &gt; 3 año a 4 años</c:v>
                </c:pt>
                <c:pt idx="5">
                  <c:v>&gt; 4 año a 5 años</c:v>
                </c:pt>
                <c:pt idx="6">
                  <c:v>&gt; 5 año a 6 años</c:v>
                </c:pt>
                <c:pt idx="7">
                  <c:v>&gt; 6 año a 7 años</c:v>
                </c:pt>
                <c:pt idx="8">
                  <c:v> &gt; 7 año a 8 años</c:v>
                </c:pt>
                <c:pt idx="9">
                  <c:v>&gt; 8 año a 9 años</c:v>
                </c:pt>
                <c:pt idx="10">
                  <c:v> 10 o más años</c:v>
                </c:pt>
                <c:pt idx="11">
                  <c:v>Total general</c:v>
                </c:pt>
              </c:strCache>
            </c:strRef>
          </c:cat>
          <c:val>
            <c:numRef>
              <c:f>'VALOR DE CD4 Y TIEMPO DE VIDA'!$B$42:$B$53</c:f>
              <c:numCache>
                <c:formatCode>0%</c:formatCode>
                <c:ptCount val="12"/>
                <c:pt idx="0">
                  <c:v>0.42574257425742573</c:v>
                </c:pt>
                <c:pt idx="1">
                  <c:v>0.71232876712328763</c:v>
                </c:pt>
                <c:pt idx="2">
                  <c:v>0.60869565217391308</c:v>
                </c:pt>
                <c:pt idx="3">
                  <c:v>0.7142857142857143</c:v>
                </c:pt>
                <c:pt idx="4">
                  <c:v>0.63636363636363635</c:v>
                </c:pt>
                <c:pt idx="5">
                  <c:v>0.5</c:v>
                </c:pt>
                <c:pt idx="6">
                  <c:v>0.55000000000000004</c:v>
                </c:pt>
                <c:pt idx="7">
                  <c:v>0.55000000000000004</c:v>
                </c:pt>
                <c:pt idx="8">
                  <c:v>0.69230769230769229</c:v>
                </c:pt>
                <c:pt idx="9">
                  <c:v>0.625</c:v>
                </c:pt>
                <c:pt idx="10">
                  <c:v>0.45454545454545453</c:v>
                </c:pt>
                <c:pt idx="11">
                  <c:v>0.51741293532338306</c:v>
                </c:pt>
              </c:numCache>
            </c:numRef>
          </c:val>
          <c:extLst xmlns:c16r2="http://schemas.microsoft.com/office/drawing/2015/06/chart">
            <c:ext xmlns:c16="http://schemas.microsoft.com/office/drawing/2014/chart" uri="{C3380CC4-5D6E-409C-BE32-E72D297353CC}">
              <c16:uniqueId val="{00000000-B894-42DB-91E2-7F6179C57657}"/>
            </c:ext>
          </c:extLst>
        </c:ser>
        <c:ser>
          <c:idx val="1"/>
          <c:order val="1"/>
          <c:tx>
            <c:strRef>
              <c:f>'VALOR DE CD4 Y TIEMPO DE VIDA'!$C$41</c:f>
              <c:strCache>
                <c:ptCount val="1"/>
                <c:pt idx="0">
                  <c:v>200 – 349/ml</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'VALOR DE CD4 Y TIEMPO DE VIDA'!$A$42:$A$53</c:f>
              <c:strCache>
                <c:ptCount val="12"/>
                <c:pt idx="0">
                  <c:v>1 dia a 1 mes</c:v>
                </c:pt>
                <c:pt idx="1">
                  <c:v>&gt; 1 mes a 1 año</c:v>
                </c:pt>
                <c:pt idx="2">
                  <c:v>&gt; 1 año a 2 años</c:v>
                </c:pt>
                <c:pt idx="3">
                  <c:v>&gt; 2 año a 3 años</c:v>
                </c:pt>
                <c:pt idx="4">
                  <c:v> &gt; 3 año a 4 años</c:v>
                </c:pt>
                <c:pt idx="5">
                  <c:v>&gt; 4 año a 5 años</c:v>
                </c:pt>
                <c:pt idx="6">
                  <c:v>&gt; 5 año a 6 años</c:v>
                </c:pt>
                <c:pt idx="7">
                  <c:v>&gt; 6 año a 7 años</c:v>
                </c:pt>
                <c:pt idx="8">
                  <c:v> &gt; 7 año a 8 años</c:v>
                </c:pt>
                <c:pt idx="9">
                  <c:v>&gt; 8 año a 9 años</c:v>
                </c:pt>
                <c:pt idx="10">
                  <c:v> 10 o más años</c:v>
                </c:pt>
                <c:pt idx="11">
                  <c:v>Total general</c:v>
                </c:pt>
              </c:strCache>
            </c:strRef>
          </c:cat>
          <c:val>
            <c:numRef>
              <c:f>'VALOR DE CD4 Y TIEMPO DE VIDA'!$C$42:$C$53</c:f>
              <c:numCache>
                <c:formatCode>0%</c:formatCode>
                <c:ptCount val="12"/>
                <c:pt idx="0">
                  <c:v>2.9702970297029702E-2</c:v>
                </c:pt>
                <c:pt idx="1">
                  <c:v>0.12328767123287671</c:v>
                </c:pt>
                <c:pt idx="2">
                  <c:v>0.13043478260869565</c:v>
                </c:pt>
                <c:pt idx="3">
                  <c:v>4.7619047619047616E-2</c:v>
                </c:pt>
                <c:pt idx="4">
                  <c:v>0</c:v>
                </c:pt>
                <c:pt idx="5">
                  <c:v>0.125</c:v>
                </c:pt>
                <c:pt idx="6">
                  <c:v>0.1</c:v>
                </c:pt>
                <c:pt idx="7">
                  <c:v>0.4</c:v>
                </c:pt>
                <c:pt idx="8">
                  <c:v>7.6923076923076927E-2</c:v>
                </c:pt>
                <c:pt idx="9">
                  <c:v>0.125</c:v>
                </c:pt>
                <c:pt idx="10">
                  <c:v>0.22727272727272727</c:v>
                </c:pt>
                <c:pt idx="11">
                  <c:v>9.7014925373134331E-2</c:v>
                </c:pt>
              </c:numCache>
            </c:numRef>
          </c:val>
          <c:extLst xmlns:c16r2="http://schemas.microsoft.com/office/drawing/2015/06/chart">
            <c:ext xmlns:c16="http://schemas.microsoft.com/office/drawing/2014/chart" uri="{C3380CC4-5D6E-409C-BE32-E72D297353CC}">
              <c16:uniqueId val="{00000001-B894-42DB-91E2-7F6179C57657}"/>
            </c:ext>
          </c:extLst>
        </c:ser>
        <c:ser>
          <c:idx val="2"/>
          <c:order val="2"/>
          <c:tx>
            <c:strRef>
              <c:f>'VALOR DE CD4 Y TIEMPO DE VIDA'!$D$41</c:f>
              <c:strCache>
                <c:ptCount val="1"/>
                <c:pt idx="0">
                  <c:v>350 – 499/ml</c:v>
                </c:pt>
              </c:strCache>
            </c:strRef>
          </c:tx>
          <c:invertIfNegative val="0"/>
          <c:dLbls>
            <c:dLbl>
              <c:idx val="2"/>
              <c:layout>
                <c:manualLayout>
                  <c:x val="-1.2132240272618125E-3"/>
                  <c:y val="3.984674329501915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B894-42DB-91E2-7F6179C57657}"/>
                </c:ext>
              </c:extLst>
            </c:dLbl>
            <c:dLbl>
              <c:idx val="5"/>
              <c:layout>
                <c:manualLayout>
                  <c:x val="1.4558688327141751E-2"/>
                  <c:y val="6.1302681992337167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B894-42DB-91E2-7F6179C57657}"/>
                </c:ext>
              </c:extLst>
            </c:dLbl>
            <c:dLbl>
              <c:idx val="6"/>
              <c:layout>
                <c:manualLayout>
                  <c:x val="1.6985136381665378E-2"/>
                  <c:y val="-3.0651340996168583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B894-42DB-91E2-7F6179C57657}"/>
                </c:ext>
              </c:extLst>
            </c:dLbl>
            <c:dLbl>
              <c:idx val="9"/>
              <c:layout>
                <c:manualLayout>
                  <c:x val="1.0919016245356402E-2"/>
                  <c:y val="2.452107279693486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B894-42DB-91E2-7F6179C57657}"/>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'VALOR DE CD4 Y TIEMPO DE VIDA'!$A$42:$A$53</c:f>
              <c:strCache>
                <c:ptCount val="12"/>
                <c:pt idx="0">
                  <c:v>1 dia a 1 mes</c:v>
                </c:pt>
                <c:pt idx="1">
                  <c:v>&gt; 1 mes a 1 año</c:v>
                </c:pt>
                <c:pt idx="2">
                  <c:v>&gt; 1 año a 2 años</c:v>
                </c:pt>
                <c:pt idx="3">
                  <c:v>&gt; 2 año a 3 años</c:v>
                </c:pt>
                <c:pt idx="4">
                  <c:v> &gt; 3 año a 4 años</c:v>
                </c:pt>
                <c:pt idx="5">
                  <c:v>&gt; 4 año a 5 años</c:v>
                </c:pt>
                <c:pt idx="6">
                  <c:v>&gt; 5 año a 6 años</c:v>
                </c:pt>
                <c:pt idx="7">
                  <c:v>&gt; 6 año a 7 años</c:v>
                </c:pt>
                <c:pt idx="8">
                  <c:v> &gt; 7 año a 8 años</c:v>
                </c:pt>
                <c:pt idx="9">
                  <c:v>&gt; 8 año a 9 años</c:v>
                </c:pt>
                <c:pt idx="10">
                  <c:v> 10 o más años</c:v>
                </c:pt>
                <c:pt idx="11">
                  <c:v>Total general</c:v>
                </c:pt>
              </c:strCache>
            </c:strRef>
          </c:cat>
          <c:val>
            <c:numRef>
              <c:f>'VALOR DE CD4 Y TIEMPO DE VIDA'!$D$42:$D$53</c:f>
              <c:numCache>
                <c:formatCode>0%</c:formatCode>
                <c:ptCount val="12"/>
                <c:pt idx="0">
                  <c:v>0</c:v>
                </c:pt>
                <c:pt idx="1">
                  <c:v>1.3698630136986301E-2</c:v>
                </c:pt>
                <c:pt idx="2">
                  <c:v>0.13043478260869565</c:v>
                </c:pt>
                <c:pt idx="3">
                  <c:v>0</c:v>
                </c:pt>
                <c:pt idx="4">
                  <c:v>0.18181818181818182</c:v>
                </c:pt>
                <c:pt idx="5">
                  <c:v>0.16666666666666666</c:v>
                </c:pt>
                <c:pt idx="6">
                  <c:v>0.1</c:v>
                </c:pt>
                <c:pt idx="7">
                  <c:v>0</c:v>
                </c:pt>
                <c:pt idx="8">
                  <c:v>0.11538461538461539</c:v>
                </c:pt>
                <c:pt idx="9">
                  <c:v>0.125</c:v>
                </c:pt>
                <c:pt idx="10">
                  <c:v>9.0909090909090912E-2</c:v>
                </c:pt>
                <c:pt idx="11">
                  <c:v>4.975124378109453E-2</c:v>
                </c:pt>
              </c:numCache>
            </c:numRef>
          </c:val>
          <c:extLst xmlns:c16r2="http://schemas.microsoft.com/office/drawing/2015/06/chart">
            <c:ext xmlns:c16="http://schemas.microsoft.com/office/drawing/2014/chart" uri="{C3380CC4-5D6E-409C-BE32-E72D297353CC}">
              <c16:uniqueId val="{00000006-B894-42DB-91E2-7F6179C57657}"/>
            </c:ext>
          </c:extLst>
        </c:ser>
        <c:ser>
          <c:idx val="3"/>
          <c:order val="3"/>
          <c:tx>
            <c:strRef>
              <c:f>'VALOR DE CD4 Y TIEMPO DE VIDA'!$E$41</c:f>
              <c:strCache>
                <c:ptCount val="1"/>
                <c:pt idx="0">
                  <c:v> ≥500/ml</c:v>
                </c:pt>
              </c:strCache>
            </c:strRef>
          </c:tx>
          <c:invertIfNegative val="0"/>
          <c:dLbls>
            <c:dLbl>
              <c:idx val="5"/>
              <c:layout>
                <c:manualLayout>
                  <c:x val="1.2132240272618127E-2"/>
                  <c:y val="5.823754789272030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B894-42DB-91E2-7F6179C57657}"/>
                </c:ext>
              </c:extLst>
            </c:dLbl>
            <c:dLbl>
              <c:idx val="6"/>
              <c:layout>
                <c:manualLayout>
                  <c:x val="7.2793441635708757E-3"/>
                  <c:y val="2.758620689655172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B894-42DB-91E2-7F6179C57657}"/>
                </c:ext>
              </c:extLst>
            </c:dLbl>
            <c:dLbl>
              <c:idx val="11"/>
              <c:layout>
                <c:manualLayout>
                  <c:x val="7.619047619047619E-3"/>
                  <c:y val="4.597701149425287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B894-42DB-91E2-7F6179C57657}"/>
                </c:ext>
              </c:extLst>
            </c:dLbl>
            <c:spPr>
              <a:noFill/>
              <a:ln>
                <a:noFill/>
              </a:ln>
              <a:effectLst/>
            </c:spPr>
            <c:txPr>
              <a:bodyPr/>
              <a:lstStyle/>
              <a:p>
                <a:pPr>
                  <a:defRPr sz="900"/>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'VALOR DE CD4 Y TIEMPO DE VIDA'!$A$42:$A$53</c:f>
              <c:strCache>
                <c:ptCount val="12"/>
                <c:pt idx="0">
                  <c:v>1 dia a 1 mes</c:v>
                </c:pt>
                <c:pt idx="1">
                  <c:v>&gt; 1 mes a 1 año</c:v>
                </c:pt>
                <c:pt idx="2">
                  <c:v>&gt; 1 año a 2 años</c:v>
                </c:pt>
                <c:pt idx="3">
                  <c:v>&gt; 2 año a 3 años</c:v>
                </c:pt>
                <c:pt idx="4">
                  <c:v> &gt; 3 año a 4 años</c:v>
                </c:pt>
                <c:pt idx="5">
                  <c:v>&gt; 4 año a 5 años</c:v>
                </c:pt>
                <c:pt idx="6">
                  <c:v>&gt; 5 año a 6 años</c:v>
                </c:pt>
                <c:pt idx="7">
                  <c:v>&gt; 6 año a 7 años</c:v>
                </c:pt>
                <c:pt idx="8">
                  <c:v> &gt; 7 año a 8 años</c:v>
                </c:pt>
                <c:pt idx="9">
                  <c:v>&gt; 8 año a 9 años</c:v>
                </c:pt>
                <c:pt idx="10">
                  <c:v> 10 o más años</c:v>
                </c:pt>
                <c:pt idx="11">
                  <c:v>Total general</c:v>
                </c:pt>
              </c:strCache>
            </c:strRef>
          </c:cat>
          <c:val>
            <c:numRef>
              <c:f>'VALOR DE CD4 Y TIEMPO DE VIDA'!$E$42:$E$53</c:f>
              <c:numCache>
                <c:formatCode>0%</c:formatCode>
                <c:ptCount val="12"/>
                <c:pt idx="0">
                  <c:v>9.9009900990099011E-3</c:v>
                </c:pt>
                <c:pt idx="1">
                  <c:v>4.1095890410958902E-2</c:v>
                </c:pt>
                <c:pt idx="2">
                  <c:v>4.3478260869565216E-2</c:v>
                </c:pt>
                <c:pt idx="3">
                  <c:v>9.5238095238095233E-2</c:v>
                </c:pt>
                <c:pt idx="4">
                  <c:v>0</c:v>
                </c:pt>
                <c:pt idx="5">
                  <c:v>0.125</c:v>
                </c:pt>
                <c:pt idx="6">
                  <c:v>0.05</c:v>
                </c:pt>
                <c:pt idx="7">
                  <c:v>0</c:v>
                </c:pt>
                <c:pt idx="8">
                  <c:v>3.8461538461538464E-2</c:v>
                </c:pt>
                <c:pt idx="9">
                  <c:v>4.1666666666666664E-2</c:v>
                </c:pt>
                <c:pt idx="10">
                  <c:v>0.22727272727272727</c:v>
                </c:pt>
                <c:pt idx="11">
                  <c:v>4.4776119402985072E-2</c:v>
                </c:pt>
              </c:numCache>
            </c:numRef>
          </c:val>
          <c:extLst xmlns:c16r2="http://schemas.microsoft.com/office/drawing/2015/06/chart">
            <c:ext xmlns:c16="http://schemas.microsoft.com/office/drawing/2014/chart" uri="{C3380CC4-5D6E-409C-BE32-E72D297353CC}">
              <c16:uniqueId val="{0000000A-B894-42DB-91E2-7F6179C57657}"/>
            </c:ext>
          </c:extLst>
        </c:ser>
        <c:dLbls>
          <c:showLegendKey val="0"/>
          <c:showVal val="0"/>
          <c:showCatName val="0"/>
          <c:showSerName val="0"/>
          <c:showPercent val="0"/>
          <c:showBubbleSize val="0"/>
        </c:dLbls>
        <c:gapWidth val="150"/>
        <c:axId val="108322176"/>
        <c:axId val="108397696"/>
      </c:barChart>
      <c:catAx>
        <c:axId val="108322176"/>
        <c:scaling>
          <c:orientation val="minMax"/>
        </c:scaling>
        <c:delete val="0"/>
        <c:axPos val="b"/>
        <c:numFmt formatCode="General" sourceLinked="0"/>
        <c:majorTickMark val="out"/>
        <c:minorTickMark val="none"/>
        <c:tickLblPos val="nextTo"/>
        <c:txPr>
          <a:bodyPr/>
          <a:lstStyle/>
          <a:p>
            <a:pPr>
              <a:defRPr sz="900"/>
            </a:pPr>
            <a:endParaRPr lang="es-ES"/>
          </a:p>
        </c:txPr>
        <c:crossAx val="108397696"/>
        <c:crosses val="autoZero"/>
        <c:auto val="1"/>
        <c:lblAlgn val="ctr"/>
        <c:lblOffset val="100"/>
        <c:noMultiLvlLbl val="0"/>
      </c:catAx>
      <c:valAx>
        <c:axId val="108397696"/>
        <c:scaling>
          <c:orientation val="minMax"/>
        </c:scaling>
        <c:delete val="0"/>
        <c:axPos val="l"/>
        <c:numFmt formatCode="0%" sourceLinked="1"/>
        <c:majorTickMark val="out"/>
        <c:minorTickMark val="none"/>
        <c:tickLblPos val="nextTo"/>
        <c:crossAx val="108322176"/>
        <c:crosses val="autoZero"/>
        <c:crossBetween val="between"/>
      </c:valAx>
    </c:plotArea>
    <c:legend>
      <c:legendPos val="r"/>
      <c:layout>
        <c:manualLayout>
          <c:xMode val="edge"/>
          <c:yMode val="edge"/>
          <c:x val="0.84018471128608929"/>
          <c:y val="0.39045557836060535"/>
          <c:w val="0.15287084426946632"/>
          <c:h val="0.23786663019501553"/>
        </c:manualLayout>
      </c:layout>
      <c:overlay val="0"/>
      <c:txPr>
        <a:bodyPr/>
        <a:lstStyle/>
        <a:p>
          <a:pPr>
            <a:defRPr sz="1600"/>
          </a:pPr>
          <a:endParaRPr lang="es-E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507969515394136E-2"/>
          <c:y val="5.0888150061347566E-2"/>
          <c:w val="0.88964123146843965"/>
          <c:h val="0.77905515585752694"/>
        </c:manualLayout>
      </c:layout>
      <c:barChart>
        <c:barDir val="col"/>
        <c:grouping val="clustered"/>
        <c:varyColors val="0"/>
        <c:ser>
          <c:idx val="0"/>
          <c:order val="0"/>
          <c:tx>
            <c:strRef>
              <c:f>'TIEMPO DE VIDA DESDE EL DX'!$A$44</c:f>
              <c:strCache>
                <c:ptCount val="1"/>
                <c:pt idx="0">
                  <c:v>Numero de muertes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'TIEMPO DE VIDA DESDE EL DX'!$B$43:$L$43</c:f>
              <c:strCache>
                <c:ptCount val="11"/>
                <c:pt idx="0">
                  <c:v> 1 dia a 1 mes</c:v>
                </c:pt>
                <c:pt idx="1">
                  <c:v>&gt; 1 mes a 1 año</c:v>
                </c:pt>
                <c:pt idx="2">
                  <c:v> &gt; 1 año a 2 años</c:v>
                </c:pt>
                <c:pt idx="3">
                  <c:v>&gt; 2 año a 3 años</c:v>
                </c:pt>
                <c:pt idx="4">
                  <c:v> &gt; 3 año a 4 años</c:v>
                </c:pt>
                <c:pt idx="5">
                  <c:v>&gt; 4 año a 5 años</c:v>
                </c:pt>
                <c:pt idx="6">
                  <c:v>&gt; 5 año a 6 años</c:v>
                </c:pt>
                <c:pt idx="7">
                  <c:v>&gt; 6 año a 7 años</c:v>
                </c:pt>
                <c:pt idx="8">
                  <c:v> &gt; 7 año a 8 años</c:v>
                </c:pt>
                <c:pt idx="9">
                  <c:v>&gt; 8 año a 9 años</c:v>
                </c:pt>
                <c:pt idx="10">
                  <c:v>10 o más años</c:v>
                </c:pt>
              </c:strCache>
            </c:strRef>
          </c:cat>
          <c:val>
            <c:numRef>
              <c:f>'TIEMPO DE VIDA DESDE EL DX'!$B$44:$L$44</c:f>
              <c:numCache>
                <c:formatCode>General</c:formatCode>
                <c:ptCount val="11"/>
                <c:pt idx="0">
                  <c:v>101</c:v>
                </c:pt>
                <c:pt idx="1">
                  <c:v>73</c:v>
                </c:pt>
                <c:pt idx="2">
                  <c:v>23</c:v>
                </c:pt>
                <c:pt idx="3">
                  <c:v>21</c:v>
                </c:pt>
                <c:pt idx="4">
                  <c:v>11</c:v>
                </c:pt>
                <c:pt idx="5">
                  <c:v>24</c:v>
                </c:pt>
                <c:pt idx="6">
                  <c:v>20</c:v>
                </c:pt>
                <c:pt idx="7">
                  <c:v>20</c:v>
                </c:pt>
                <c:pt idx="8">
                  <c:v>26</c:v>
                </c:pt>
                <c:pt idx="9">
                  <c:v>24</c:v>
                </c:pt>
                <c:pt idx="10">
                  <c:v>22</c:v>
                </c:pt>
              </c:numCache>
            </c:numRef>
          </c:val>
          <c:extLst xmlns:c16r2="http://schemas.microsoft.com/office/drawing/2015/06/chart">
            <c:ext xmlns:c16="http://schemas.microsoft.com/office/drawing/2014/chart" uri="{C3380CC4-5D6E-409C-BE32-E72D297353CC}">
              <c16:uniqueId val="{00000000-AFDF-41DE-9EF3-FCA6295EB3C4}"/>
            </c:ext>
          </c:extLst>
        </c:ser>
        <c:dLbls>
          <c:showLegendKey val="0"/>
          <c:showVal val="0"/>
          <c:showCatName val="0"/>
          <c:showSerName val="0"/>
          <c:showPercent val="0"/>
          <c:showBubbleSize val="0"/>
        </c:dLbls>
        <c:gapWidth val="219"/>
        <c:overlap val="-27"/>
        <c:axId val="108085248"/>
        <c:axId val="108087168"/>
      </c:barChart>
      <c:catAx>
        <c:axId val="108085248"/>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s-ES" sz="1400" b="1">
                    <a:solidFill>
                      <a:schemeClr val="tx1"/>
                    </a:solidFill>
                  </a:rPr>
                  <a:t>Tiempo</a:t>
                </a:r>
                <a:r>
                  <a:rPr lang="es-ES" sz="1400" b="1" baseline="0">
                    <a:solidFill>
                      <a:schemeClr val="tx1"/>
                    </a:solidFill>
                  </a:rPr>
                  <a:t> de sobrevida</a:t>
                </a:r>
                <a:endParaRPr lang="es-ES" sz="1400" b="1">
                  <a:solidFill>
                    <a:schemeClr val="tx1"/>
                  </a:solidFill>
                </a:endParaRP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s-ES"/>
          </a:p>
        </c:txPr>
        <c:crossAx val="108087168"/>
        <c:crosses val="autoZero"/>
        <c:auto val="1"/>
        <c:lblAlgn val="ctr"/>
        <c:lblOffset val="100"/>
        <c:noMultiLvlLbl val="0"/>
      </c:catAx>
      <c:valAx>
        <c:axId val="108087168"/>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Número de muertes</a:t>
                </a:r>
              </a:p>
            </c:rich>
          </c:tx>
          <c:layout/>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ES"/>
          </a:p>
        </c:txPr>
        <c:crossAx val="108085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0.16661</cdr:x>
      <cdr:y>0.11237</cdr:y>
    </cdr:from>
    <cdr:to>
      <cdr:x>0.24314</cdr:x>
      <cdr:y>0.18668</cdr:y>
    </cdr:to>
    <cdr:sp macro="" textlink="">
      <cdr:nvSpPr>
        <cdr:cNvPr id="2" name="CuadroTexto 1">
          <a:extLst xmlns:a="http://schemas.openxmlformats.org/drawingml/2006/main">
            <a:ext uri="{FF2B5EF4-FFF2-40B4-BE49-F238E27FC236}">
              <a16:creationId xmlns:a16="http://schemas.microsoft.com/office/drawing/2014/main" xmlns="" id="{63A574D1-16D8-464D-8BBA-079780743028}"/>
            </a:ext>
          </a:extLst>
        </cdr:cNvPr>
        <cdr:cNvSpPr txBox="1"/>
      </cdr:nvSpPr>
      <cdr:spPr>
        <a:xfrm xmlns:a="http://schemas.openxmlformats.org/drawingml/2006/main">
          <a:off x="1492858" y="576184"/>
          <a:ext cx="6858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SV" sz="1800" b="1" dirty="0"/>
            <a:t>28%</a:t>
          </a:r>
          <a:endParaRPr lang="es-ES" sz="1800" b="1" dirty="0"/>
        </a:p>
      </cdr:txBody>
    </cdr:sp>
  </cdr:relSizeAnchor>
  <cdr:relSizeAnchor xmlns:cdr="http://schemas.openxmlformats.org/drawingml/2006/chartDrawing">
    <cdr:from>
      <cdr:x>0.22613</cdr:x>
      <cdr:y>0.29071</cdr:y>
    </cdr:from>
    <cdr:to>
      <cdr:x>0.31117</cdr:x>
      <cdr:y>0.3353</cdr:y>
    </cdr:to>
    <cdr:sp macro="" textlink="">
      <cdr:nvSpPr>
        <cdr:cNvPr id="3" name="CuadroTexto 2">
          <a:extLst xmlns:a="http://schemas.openxmlformats.org/drawingml/2006/main">
            <a:ext uri="{FF2B5EF4-FFF2-40B4-BE49-F238E27FC236}">
              <a16:creationId xmlns:a16="http://schemas.microsoft.com/office/drawing/2014/main" xmlns="" id="{F42480F1-D53D-4F5E-951F-5CAEB035BA30}"/>
            </a:ext>
          </a:extLst>
        </cdr:cNvPr>
        <cdr:cNvSpPr txBox="1"/>
      </cdr:nvSpPr>
      <cdr:spPr>
        <a:xfrm xmlns:a="http://schemas.openxmlformats.org/drawingml/2006/main">
          <a:off x="2026258" y="1490584"/>
          <a:ext cx="7620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SV" sz="1600" b="1" dirty="0">
              <a:solidFill>
                <a:schemeClr val="tx1"/>
              </a:solidFill>
            </a:rPr>
            <a:t>20%</a:t>
          </a:r>
          <a:endParaRPr lang="es-ES" sz="1600" b="1" dirty="0">
            <a:solidFill>
              <a:schemeClr val="tx1"/>
            </a:solidFill>
          </a:endParaRPr>
        </a:p>
      </cdr:txBody>
    </cdr:sp>
  </cdr:relSizeAnchor>
  <cdr:relSizeAnchor xmlns:cdr="http://schemas.openxmlformats.org/drawingml/2006/chartDrawing">
    <cdr:from>
      <cdr:x>0.25165</cdr:x>
      <cdr:y>0.57308</cdr:y>
    </cdr:from>
    <cdr:to>
      <cdr:x>0.31118</cdr:x>
      <cdr:y>0.63253</cdr:y>
    </cdr:to>
    <cdr:sp macro="" textlink="">
      <cdr:nvSpPr>
        <cdr:cNvPr id="4" name="CuadroTexto 3">
          <a:extLst xmlns:a="http://schemas.openxmlformats.org/drawingml/2006/main">
            <a:ext uri="{FF2B5EF4-FFF2-40B4-BE49-F238E27FC236}">
              <a16:creationId xmlns:a16="http://schemas.microsoft.com/office/drawing/2014/main" xmlns="" id="{3CFAB8E1-5711-4486-BCE1-437D58464770}"/>
            </a:ext>
          </a:extLst>
        </cdr:cNvPr>
        <cdr:cNvSpPr txBox="1"/>
      </cdr:nvSpPr>
      <cdr:spPr>
        <a:xfrm xmlns:a="http://schemas.openxmlformats.org/drawingml/2006/main">
          <a:off x="2254858" y="2938373"/>
          <a:ext cx="533416" cy="304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SV" sz="1100" dirty="0"/>
            <a:t>6%</a:t>
          </a:r>
          <a:endParaRPr lang="es-ES" sz="1100" dirty="0"/>
        </a:p>
      </cdr:txBody>
    </cdr:sp>
  </cdr:relSizeAnchor>
  <cdr:relSizeAnchor xmlns:cdr="http://schemas.openxmlformats.org/drawingml/2006/chartDrawing">
    <cdr:from>
      <cdr:x>0.27716</cdr:x>
      <cdr:y>0.09751</cdr:y>
    </cdr:from>
    <cdr:to>
      <cdr:x>0.32818</cdr:x>
      <cdr:y>0.30557</cdr:y>
    </cdr:to>
    <cdr:sp macro="" textlink="">
      <cdr:nvSpPr>
        <cdr:cNvPr id="6" name="Cerrar llave 5">
          <a:extLst xmlns:a="http://schemas.openxmlformats.org/drawingml/2006/main">
            <a:ext uri="{FF2B5EF4-FFF2-40B4-BE49-F238E27FC236}">
              <a16:creationId xmlns:a16="http://schemas.microsoft.com/office/drawing/2014/main" xmlns="" id="{569DB20C-AF18-4800-98CF-61F13F79AC8A}"/>
            </a:ext>
          </a:extLst>
        </cdr:cNvPr>
        <cdr:cNvSpPr/>
      </cdr:nvSpPr>
      <cdr:spPr>
        <a:xfrm xmlns:a="http://schemas.openxmlformats.org/drawingml/2006/main">
          <a:off x="2483458" y="499984"/>
          <a:ext cx="457200" cy="1066800"/>
        </a:xfrm>
        <a:prstGeom xmlns:a="http://schemas.openxmlformats.org/drawingml/2006/main" prst="righ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s-ES"/>
        </a:p>
      </cdr:txBody>
    </cdr:sp>
  </cdr:relSizeAnchor>
  <cdr:relSizeAnchor xmlns:cdr="http://schemas.openxmlformats.org/drawingml/2006/chartDrawing">
    <cdr:from>
      <cdr:x>0.34519</cdr:x>
      <cdr:y>0.17182</cdr:y>
    </cdr:from>
    <cdr:to>
      <cdr:x>0.45574</cdr:x>
      <cdr:y>0.30557</cdr:y>
    </cdr:to>
    <cdr:sp macro="" textlink="">
      <cdr:nvSpPr>
        <cdr:cNvPr id="7" name="CuadroTexto 6">
          <a:extLst xmlns:a="http://schemas.openxmlformats.org/drawingml/2006/main">
            <a:ext uri="{FF2B5EF4-FFF2-40B4-BE49-F238E27FC236}">
              <a16:creationId xmlns:a16="http://schemas.microsoft.com/office/drawing/2014/main" xmlns="" id="{7A0FE572-2C4D-4D91-936A-66C7602EE134}"/>
            </a:ext>
          </a:extLst>
        </cdr:cNvPr>
        <cdr:cNvSpPr txBox="1"/>
      </cdr:nvSpPr>
      <cdr:spPr>
        <a:xfrm xmlns:a="http://schemas.openxmlformats.org/drawingml/2006/main">
          <a:off x="3093058" y="880984"/>
          <a:ext cx="990600" cy="685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SV" sz="1800" b="1" dirty="0"/>
            <a:t>48%</a:t>
          </a:r>
          <a:endParaRPr lang="es-ES" sz="18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5044F5-873F-4641-9B05-A8A0C567772E}" type="datetimeFigureOut">
              <a:rPr lang="es-ES" smtClean="0"/>
              <a:t>02/12/2019</a:t>
            </a:fld>
            <a:endParaRPr lang="es-ES"/>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3BB8A5-40C7-46EB-9F37-96EAD621B926}" type="slidenum">
              <a:rPr lang="es-ES" smtClean="0"/>
              <a:t>‹Nº›</a:t>
            </a:fld>
            <a:endParaRPr lang="es-ES"/>
          </a:p>
        </p:txBody>
      </p:sp>
    </p:spTree>
    <p:extLst>
      <p:ext uri="{BB962C8B-B14F-4D97-AF65-F5344CB8AC3E}">
        <p14:creationId xmlns:p14="http://schemas.microsoft.com/office/powerpoint/2010/main" val="1949117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F6A8218-5496-4ED7-835A-3FE87F5989D1}" type="slidenum">
              <a:rPr lang="es-ES" smtClean="0"/>
              <a:t>17</a:t>
            </a:fld>
            <a:endParaRPr lang="es-ES"/>
          </a:p>
        </p:txBody>
      </p:sp>
    </p:spTree>
    <p:extLst>
      <p:ext uri="{BB962C8B-B14F-4D97-AF65-F5344CB8AC3E}">
        <p14:creationId xmlns:p14="http://schemas.microsoft.com/office/powerpoint/2010/main" val="44606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Los pacientes en este estudio ingresaron a los hospitales en etapa de VIH avanzado (73% de los pacientes se diagnosticaron con menos de 200 CD4 cels/ml). El 48% de los pacientes falleció con menos de un año de diagnóstico y la mayoría por infecciones oportunistas en un 82%. Esto refleja un predominio de los pacientes que consultan en etapa de “VIH Avanzado” siendo la condición principal de ingreso en estos hospitales.</a:t>
            </a:r>
          </a:p>
          <a:p>
            <a:r>
              <a:rPr lang="es-ES" sz="1200" kern="1200" dirty="0">
                <a:solidFill>
                  <a:schemeClr val="tx1"/>
                </a:solidFill>
                <a:effectLst/>
                <a:latin typeface="+mn-lt"/>
                <a:ea typeface="+mn-ea"/>
                <a:cs typeface="+mn-cs"/>
              </a:rPr>
              <a:t>En un estudio sobre “Mortalidad hospitalaria en pacientes con infección por VIH, en México” se encontró resultados similares en el cual refleja que los pacientes ingresan al sistema de salud en un estado avanzado de la infección por VIH (84% de los pacientes se diagnosticaron con menos de 200 CD4). El 44% falleció con menos de seis meses de diagnóstico y la mayoría por infecciones oportunistas. </a:t>
            </a:r>
            <a:r>
              <a:rPr lang="es-ES" sz="1200" b="1" kern="1200" baseline="30000" dirty="0">
                <a:solidFill>
                  <a:schemeClr val="tx1"/>
                </a:solidFill>
                <a:effectLst/>
                <a:latin typeface="+mn-lt"/>
                <a:ea typeface="+mn-ea"/>
                <a:cs typeface="+mn-cs"/>
              </a:rPr>
              <a:t>33</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CF6A8218-5496-4ED7-835A-3FE87F5989D1}" type="slidenum">
              <a:rPr lang="es-ES" smtClean="0"/>
              <a:t>18</a:t>
            </a:fld>
            <a:endParaRPr lang="es-ES"/>
          </a:p>
        </p:txBody>
      </p:sp>
    </p:spTree>
    <p:extLst>
      <p:ext uri="{BB962C8B-B14F-4D97-AF65-F5344CB8AC3E}">
        <p14:creationId xmlns:p14="http://schemas.microsoft.com/office/powerpoint/2010/main" val="3110277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En un estudio realizado por la OPS sobre “Mortalidad por VIH: Recomendaciones para la mejora de la calidad de la información en los países de América”, se encontró que en los países de América existe </a:t>
            </a:r>
            <a:r>
              <a:rPr lang="es-ES" sz="1200" kern="1200" dirty="0" err="1">
                <a:solidFill>
                  <a:schemeClr val="tx1"/>
                </a:solidFill>
                <a:effectLst/>
                <a:latin typeface="+mn-lt"/>
                <a:ea typeface="+mn-ea"/>
                <a:cs typeface="+mn-cs"/>
              </a:rPr>
              <a:t>sub-registro</a:t>
            </a:r>
            <a:r>
              <a:rPr lang="es-ES" sz="1200" kern="1200" dirty="0">
                <a:solidFill>
                  <a:schemeClr val="tx1"/>
                </a:solidFill>
                <a:effectLst/>
                <a:latin typeface="+mn-lt"/>
                <a:ea typeface="+mn-ea"/>
                <a:cs typeface="+mn-cs"/>
              </a:rPr>
              <a:t> de muertes, existiendo causas mal definidas, y un </a:t>
            </a:r>
            <a:r>
              <a:rPr lang="es-ES" sz="1200" kern="1200" dirty="0" err="1">
                <a:solidFill>
                  <a:schemeClr val="tx1"/>
                </a:solidFill>
                <a:effectLst/>
                <a:latin typeface="+mn-lt"/>
                <a:ea typeface="+mn-ea"/>
                <a:cs typeface="+mn-cs"/>
              </a:rPr>
              <a:t>sub-registro</a:t>
            </a:r>
            <a:r>
              <a:rPr lang="es-ES" sz="1200" kern="1200" dirty="0">
                <a:solidFill>
                  <a:schemeClr val="tx1"/>
                </a:solidFill>
                <a:effectLst/>
                <a:latin typeface="+mn-lt"/>
                <a:ea typeface="+mn-ea"/>
                <a:cs typeface="+mn-cs"/>
              </a:rPr>
              <a:t> del VIH frente a estimaciones muerte por VIH que se corresponden con el patrón de muertes al interior del bloque B20-B24, por causas y por grupos de edad.</a:t>
            </a:r>
            <a:r>
              <a:rPr lang="es-ES" sz="1200" b="1" kern="1200" baseline="30000" dirty="0">
                <a:solidFill>
                  <a:schemeClr val="tx1"/>
                </a:solidFill>
                <a:effectLst/>
                <a:latin typeface="+mn-lt"/>
                <a:ea typeface="+mn-ea"/>
                <a:cs typeface="+mn-cs"/>
              </a:rPr>
              <a:t>31 </a:t>
            </a:r>
            <a:r>
              <a:rPr lang="es-ES" sz="1200" kern="1200" dirty="0">
                <a:solidFill>
                  <a:schemeClr val="tx1"/>
                </a:solidFill>
                <a:effectLst/>
                <a:latin typeface="+mn-lt"/>
                <a:ea typeface="+mn-ea"/>
                <a:cs typeface="+mn-cs"/>
              </a:rPr>
              <a:t>Concluyendo que existe error en los registros de las causas en el certificado de defunción y en la selección de la causa básica lo que condiciona a subestimación de la mortalidad por sida a nivel global, </a:t>
            </a:r>
            <a:endParaRPr lang="es-ES" dirty="0"/>
          </a:p>
        </p:txBody>
      </p:sp>
      <p:sp>
        <p:nvSpPr>
          <p:cNvPr id="4" name="Marcador de número de diapositiva 3"/>
          <p:cNvSpPr>
            <a:spLocks noGrp="1"/>
          </p:cNvSpPr>
          <p:nvPr>
            <p:ph type="sldNum" sz="quarter" idx="5"/>
          </p:nvPr>
        </p:nvSpPr>
        <p:spPr/>
        <p:txBody>
          <a:bodyPr/>
          <a:lstStyle/>
          <a:p>
            <a:fld id="{CF6A8218-5496-4ED7-835A-3FE87F5989D1}" type="slidenum">
              <a:rPr lang="es-ES" smtClean="0"/>
              <a:t>21</a:t>
            </a:fld>
            <a:endParaRPr lang="es-ES"/>
          </a:p>
        </p:txBody>
      </p:sp>
    </p:spTree>
    <p:extLst>
      <p:ext uri="{BB962C8B-B14F-4D97-AF65-F5344CB8AC3E}">
        <p14:creationId xmlns:p14="http://schemas.microsoft.com/office/powerpoint/2010/main" val="1516626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otros estudios refiere que en países desarrollados se ha observado un cambio en las causas de mortalidad asociado con el uso extendido de la terapia antirretroviral, lo que refleja un aumento en la proporción de muertes por eventos no asociadas con sida.</a:t>
            </a:r>
            <a:r>
              <a:rPr lang="es-ES" sz="1200" b="1" kern="1200" baseline="30000" dirty="0">
                <a:solidFill>
                  <a:schemeClr val="tx1"/>
                </a:solidFill>
                <a:effectLst/>
                <a:latin typeface="+mn-lt"/>
                <a:ea typeface="+mn-ea"/>
                <a:cs typeface="+mn-cs"/>
              </a:rPr>
              <a:t>34</a:t>
            </a:r>
            <a:r>
              <a:rPr lang="es-ES" sz="1200" kern="1200" dirty="0">
                <a:solidFill>
                  <a:schemeClr val="tx1"/>
                </a:solidFill>
                <a:effectLst/>
                <a:latin typeface="+mn-lt"/>
                <a:ea typeface="+mn-ea"/>
                <a:cs typeface="+mn-cs"/>
              </a:rPr>
              <a:t> Esta sería la meta de trabajo para El salvador y esta investigación puede ser una línea base después que se realicen nuevas intervenciones para abordar esta brecha del programa.</a:t>
            </a:r>
          </a:p>
          <a:p>
            <a:endParaRPr lang="es-ES" dirty="0"/>
          </a:p>
        </p:txBody>
      </p:sp>
      <p:sp>
        <p:nvSpPr>
          <p:cNvPr id="4" name="Marcador de número de diapositiva 3"/>
          <p:cNvSpPr>
            <a:spLocks noGrp="1"/>
          </p:cNvSpPr>
          <p:nvPr>
            <p:ph type="sldNum" sz="quarter" idx="5"/>
          </p:nvPr>
        </p:nvSpPr>
        <p:spPr/>
        <p:txBody>
          <a:bodyPr/>
          <a:lstStyle/>
          <a:p>
            <a:fld id="{CF6A8218-5496-4ED7-835A-3FE87F5989D1}" type="slidenum">
              <a:rPr lang="es-ES" smtClean="0"/>
              <a:t>22</a:t>
            </a:fld>
            <a:endParaRPr lang="es-ES"/>
          </a:p>
        </p:txBody>
      </p:sp>
    </p:spTree>
    <p:extLst>
      <p:ext uri="{BB962C8B-B14F-4D97-AF65-F5344CB8AC3E}">
        <p14:creationId xmlns:p14="http://schemas.microsoft.com/office/powerpoint/2010/main" val="12718968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3629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B45BC35-6E18-1547-A128-3F62E7D487D5}"/>
              </a:ext>
            </a:extLst>
          </p:cNvPr>
          <p:cNvSpPr>
            <a:spLocks noGrp="1"/>
          </p:cNvSpPr>
          <p:nvPr>
            <p:ph type="title" hasCustomPrompt="1"/>
          </p:nvPr>
        </p:nvSpPr>
        <p:spPr>
          <a:xfrm>
            <a:off x="5771212" y="365126"/>
            <a:ext cx="3942413" cy="819098"/>
          </a:xfrm>
        </p:spPr>
        <p:txBody>
          <a:bodyPr>
            <a:normAutofit/>
          </a:bodyPr>
          <a:lstStyle>
            <a:lvl1pPr>
              <a:defRPr sz="2600" b="1">
                <a:solidFill>
                  <a:schemeClr val="bg1"/>
                </a:solidFill>
              </a:defRPr>
            </a:lvl1pPr>
          </a:lstStyle>
          <a:p>
            <a:r>
              <a:rPr lang="es-ES" dirty="0"/>
              <a:t>Haga clic para agregar título</a:t>
            </a:r>
            <a:endParaRPr lang="es-ES_tradnl" dirty="0"/>
          </a:p>
        </p:txBody>
      </p:sp>
      <p:sp>
        <p:nvSpPr>
          <p:cNvPr id="4" name="Marcador de contenido 3">
            <a:extLst>
              <a:ext uri="{FF2B5EF4-FFF2-40B4-BE49-F238E27FC236}">
                <a16:creationId xmlns:a16="http://schemas.microsoft.com/office/drawing/2014/main" xmlns="" id="{4BF219A2-0D41-2749-A530-642CB4524F2F}"/>
              </a:ext>
            </a:extLst>
          </p:cNvPr>
          <p:cNvSpPr>
            <a:spLocks noGrp="1"/>
          </p:cNvSpPr>
          <p:nvPr>
            <p:ph sz="half" idx="2"/>
          </p:nvPr>
        </p:nvSpPr>
        <p:spPr>
          <a:xfrm>
            <a:off x="6082259" y="1514007"/>
            <a:ext cx="5181600" cy="5021705"/>
          </a:xfrm>
        </p:spPr>
        <p:txBody>
          <a:bodyPr>
            <a:normAutofit/>
          </a:bodyPr>
          <a:lstStyle>
            <a:lvl1pPr>
              <a:defRPr sz="1800">
                <a:solidFill>
                  <a:schemeClr val="bg1"/>
                </a:solidFill>
              </a:defRPr>
            </a:lvl1pPr>
          </a:lstStyle>
          <a:p>
            <a:pPr lvl="0"/>
            <a:r>
              <a:rPr lang="es-ES"/>
              <a:t>Haga clic para modificar el estilo de texto del patrón</a:t>
            </a:r>
          </a:p>
        </p:txBody>
      </p:sp>
    </p:spTree>
    <p:extLst>
      <p:ext uri="{BB962C8B-B14F-4D97-AF65-F5344CB8AC3E}">
        <p14:creationId xmlns:p14="http://schemas.microsoft.com/office/powerpoint/2010/main" val="9232183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2E98C1B-FF97-EA45-AC88-C65278B1FCDD}"/>
              </a:ext>
            </a:extLst>
          </p:cNvPr>
          <p:cNvSpPr>
            <a:spLocks noGrp="1"/>
          </p:cNvSpPr>
          <p:nvPr>
            <p:ph type="title" hasCustomPrompt="1"/>
          </p:nvPr>
        </p:nvSpPr>
        <p:spPr>
          <a:xfrm>
            <a:off x="839788" y="457200"/>
            <a:ext cx="3932237" cy="1600200"/>
          </a:xfrm>
        </p:spPr>
        <p:txBody>
          <a:bodyPr anchor="ctr">
            <a:normAutofit/>
          </a:bodyPr>
          <a:lstStyle>
            <a:lvl1pPr>
              <a:defRPr sz="2600" b="1"/>
            </a:lvl1pPr>
          </a:lstStyle>
          <a:p>
            <a:r>
              <a:rPr lang="es-ES" dirty="0"/>
              <a:t>Haga clic para agregar título</a:t>
            </a:r>
            <a:endParaRPr lang="es-ES_tradnl" dirty="0"/>
          </a:p>
        </p:txBody>
      </p:sp>
      <p:sp>
        <p:nvSpPr>
          <p:cNvPr id="3" name="Marcador de posición de imagen 2">
            <a:extLst>
              <a:ext uri="{FF2B5EF4-FFF2-40B4-BE49-F238E27FC236}">
                <a16:creationId xmlns:a16="http://schemas.microsoft.com/office/drawing/2014/main" xmlns="" id="{AFBC225E-E627-6D45-B848-586C83979A86}"/>
              </a:ext>
            </a:extLst>
          </p:cNvPr>
          <p:cNvSpPr>
            <a:spLocks noGrp="1"/>
          </p:cNvSpPr>
          <p:nvPr>
            <p:ph type="pic" idx="1" hasCustomPrompt="1"/>
          </p:nvPr>
        </p:nvSpPr>
        <p:spPr>
          <a:xfrm>
            <a:off x="5183188" y="987425"/>
            <a:ext cx="6172200" cy="40777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dirty="0"/>
              <a:t>Agregue </a:t>
            </a:r>
            <a:r>
              <a:rPr lang="es-ES_tradnl"/>
              <a:t>una i</a:t>
            </a:r>
            <a:endParaRPr lang="es-ES_tradnl" dirty="0"/>
          </a:p>
        </p:txBody>
      </p:sp>
      <p:sp>
        <p:nvSpPr>
          <p:cNvPr id="4" name="Marcador de texto 3">
            <a:extLst>
              <a:ext uri="{FF2B5EF4-FFF2-40B4-BE49-F238E27FC236}">
                <a16:creationId xmlns:a16="http://schemas.microsoft.com/office/drawing/2014/main" xmlns="" id="{7B413F37-302E-B94B-A5D6-E3FFE6747545}"/>
              </a:ext>
            </a:extLst>
          </p:cNvPr>
          <p:cNvSpPr>
            <a:spLocks noGrp="1"/>
          </p:cNvSpPr>
          <p:nvPr>
            <p:ph type="body" sz="half" idx="2"/>
          </p:nvPr>
        </p:nvSpPr>
        <p:spPr>
          <a:xfrm>
            <a:off x="839788" y="2057400"/>
            <a:ext cx="3932237" cy="31891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pic>
        <p:nvPicPr>
          <p:cNvPr id="11" name="Imagen 10">
            <a:extLst>
              <a:ext uri="{FF2B5EF4-FFF2-40B4-BE49-F238E27FC236}">
                <a16:creationId xmlns:a16="http://schemas.microsoft.com/office/drawing/2014/main" xmlns="" id="{B6C6AF5B-E8D3-8740-8BC5-0A2A04543C34}"/>
              </a:ext>
            </a:extLst>
          </p:cNvPr>
          <p:cNvPicPr>
            <a:picLocks noChangeAspect="1"/>
          </p:cNvPicPr>
          <p:nvPr userDrawn="1"/>
        </p:nvPicPr>
        <p:blipFill>
          <a:blip r:embed="rId3"/>
          <a:stretch>
            <a:fillRect/>
          </a:stretch>
        </p:blipFill>
        <p:spPr>
          <a:xfrm>
            <a:off x="9405570" y="4158283"/>
            <a:ext cx="1867711" cy="1813809"/>
          </a:xfrm>
          <a:prstGeom prst="rect">
            <a:avLst/>
          </a:prstGeom>
        </p:spPr>
      </p:pic>
    </p:spTree>
    <p:extLst>
      <p:ext uri="{BB962C8B-B14F-4D97-AF65-F5344CB8AC3E}">
        <p14:creationId xmlns:p14="http://schemas.microsoft.com/office/powerpoint/2010/main" val="42438898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xmlns="" id="{78177E28-9674-284C-B307-D80B20EDD67F}"/>
              </a:ext>
            </a:extLst>
          </p:cNvPr>
          <p:cNvSpPr>
            <a:spLocks noGrp="1"/>
          </p:cNvSpPr>
          <p:nvPr>
            <p:ph type="pic" idx="1" hasCustomPrompt="1"/>
          </p:nvPr>
        </p:nvSpPr>
        <p:spPr>
          <a:xfrm>
            <a:off x="851030" y="4736892"/>
            <a:ext cx="3016432" cy="1722381"/>
          </a:xfrm>
        </p:spPr>
        <p:txBody>
          <a:bodyPr anchor="ct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dirty="0"/>
              <a:t>Logo</a:t>
            </a:r>
          </a:p>
        </p:txBody>
      </p:sp>
      <p:sp>
        <p:nvSpPr>
          <p:cNvPr id="4" name="Marcador de posición de imagen 2">
            <a:extLst>
              <a:ext uri="{FF2B5EF4-FFF2-40B4-BE49-F238E27FC236}">
                <a16:creationId xmlns:a16="http://schemas.microsoft.com/office/drawing/2014/main" xmlns="" id="{71192B85-6664-5941-806E-D0BD61D78352}"/>
              </a:ext>
            </a:extLst>
          </p:cNvPr>
          <p:cNvSpPr>
            <a:spLocks noGrp="1"/>
          </p:cNvSpPr>
          <p:nvPr>
            <p:ph type="pic" idx="10" hasCustomPrompt="1"/>
          </p:nvPr>
        </p:nvSpPr>
        <p:spPr>
          <a:xfrm>
            <a:off x="4607315" y="4736891"/>
            <a:ext cx="3016432" cy="1722381"/>
          </a:xfrm>
        </p:spPr>
        <p:txBody>
          <a:bodyPr anchor="ct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dirty="0"/>
              <a:t>Logo</a:t>
            </a:r>
          </a:p>
        </p:txBody>
      </p:sp>
      <p:sp>
        <p:nvSpPr>
          <p:cNvPr id="6" name="Marcador de posición de imagen 2">
            <a:extLst>
              <a:ext uri="{FF2B5EF4-FFF2-40B4-BE49-F238E27FC236}">
                <a16:creationId xmlns:a16="http://schemas.microsoft.com/office/drawing/2014/main" xmlns="" id="{3687A566-8293-7F41-BC72-263C14BE6FEC}"/>
              </a:ext>
            </a:extLst>
          </p:cNvPr>
          <p:cNvSpPr>
            <a:spLocks noGrp="1"/>
          </p:cNvSpPr>
          <p:nvPr>
            <p:ph type="pic" idx="11" hasCustomPrompt="1"/>
          </p:nvPr>
        </p:nvSpPr>
        <p:spPr>
          <a:xfrm>
            <a:off x="8363601" y="4736891"/>
            <a:ext cx="3016432" cy="1722381"/>
          </a:xfrm>
        </p:spPr>
        <p:txBody>
          <a:bodyPr anchor="ct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dirty="0"/>
              <a:t>Logo</a:t>
            </a:r>
          </a:p>
        </p:txBody>
      </p:sp>
    </p:spTree>
    <p:extLst>
      <p:ext uri="{BB962C8B-B14F-4D97-AF65-F5344CB8AC3E}">
        <p14:creationId xmlns:p14="http://schemas.microsoft.com/office/powerpoint/2010/main" val="3722048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2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C1A82FF-1138-443B-845D-2C470BC26F48}" type="datetimeFigureOut">
              <a:rPr lang="en-US" smtClean="0"/>
              <a:t>12/2/2019</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75E2B355-1A3C-4084-A90A-EE54CC6EC505}" type="slidenum">
              <a:rPr lang="en-US" smtClean="0"/>
              <a:t>‹Nº›</a:t>
            </a:fld>
            <a:endParaRPr lang="en-US"/>
          </a:p>
        </p:txBody>
      </p:sp>
    </p:spTree>
    <p:extLst>
      <p:ext uri="{BB962C8B-B14F-4D97-AF65-F5344CB8AC3E}">
        <p14:creationId xmlns:p14="http://schemas.microsoft.com/office/powerpoint/2010/main" val="393779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xmlns="" id="{BFFEFE43-8F4D-4A4D-BD9C-A73D97E0E700}"/>
              </a:ext>
            </a:extLst>
          </p:cNvPr>
          <p:cNvSpPr>
            <a:spLocks noGrp="1"/>
          </p:cNvSpPr>
          <p:nvPr>
            <p:ph type="title" hasCustomPrompt="1"/>
          </p:nvPr>
        </p:nvSpPr>
        <p:spPr>
          <a:xfrm>
            <a:off x="3792511" y="2480873"/>
            <a:ext cx="4377129" cy="1600200"/>
          </a:xfrm>
        </p:spPr>
        <p:txBody>
          <a:bodyPr anchor="ctr">
            <a:normAutofit/>
          </a:bodyPr>
          <a:lstStyle>
            <a:lvl1pPr algn="ctr">
              <a:defRPr sz="3200" b="1">
                <a:solidFill>
                  <a:schemeClr val="bg1"/>
                </a:solidFill>
              </a:defRPr>
            </a:lvl1pPr>
          </a:lstStyle>
          <a:p>
            <a:r>
              <a:rPr lang="es-ES" dirty="0"/>
              <a:t>Haga clic para modificar el texto</a:t>
            </a:r>
            <a:endParaRPr lang="es-ES_tradnl" dirty="0"/>
          </a:p>
        </p:txBody>
      </p:sp>
    </p:spTree>
    <p:extLst>
      <p:ext uri="{BB962C8B-B14F-4D97-AF65-F5344CB8AC3E}">
        <p14:creationId xmlns:p14="http://schemas.microsoft.com/office/powerpoint/2010/main" val="20140372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0AC9438-6A94-5141-85A5-2E5D3192D6E8}"/>
              </a:ext>
            </a:extLst>
          </p:cNvPr>
          <p:cNvSpPr>
            <a:spLocks noGrp="1"/>
          </p:cNvSpPr>
          <p:nvPr>
            <p:ph type="title" hasCustomPrompt="1"/>
          </p:nvPr>
        </p:nvSpPr>
        <p:spPr>
          <a:xfrm>
            <a:off x="831850" y="1709738"/>
            <a:ext cx="10515600" cy="2852737"/>
          </a:xfrm>
        </p:spPr>
        <p:txBody>
          <a:bodyPr anchor="ctr">
            <a:normAutofit/>
          </a:bodyPr>
          <a:lstStyle>
            <a:lvl1pPr algn="ctr">
              <a:defRPr sz="5400" b="1">
                <a:solidFill>
                  <a:schemeClr val="bg1"/>
                </a:solidFill>
              </a:defRPr>
            </a:lvl1pPr>
          </a:lstStyle>
          <a:p>
            <a:r>
              <a:rPr lang="es-ES" dirty="0"/>
              <a:t>Haga clic para modificar el texto</a:t>
            </a:r>
            <a:endParaRPr lang="es-ES_tradnl" dirty="0"/>
          </a:p>
        </p:txBody>
      </p:sp>
    </p:spTree>
    <p:extLst>
      <p:ext uri="{BB962C8B-B14F-4D97-AF65-F5344CB8AC3E}">
        <p14:creationId xmlns:p14="http://schemas.microsoft.com/office/powerpoint/2010/main" val="36006966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0AC9438-6A94-5141-85A5-2E5D3192D6E8}"/>
              </a:ext>
            </a:extLst>
          </p:cNvPr>
          <p:cNvSpPr>
            <a:spLocks noGrp="1"/>
          </p:cNvSpPr>
          <p:nvPr>
            <p:ph type="title" hasCustomPrompt="1"/>
          </p:nvPr>
        </p:nvSpPr>
        <p:spPr>
          <a:xfrm>
            <a:off x="831850" y="1709738"/>
            <a:ext cx="10515600" cy="2852737"/>
          </a:xfrm>
        </p:spPr>
        <p:txBody>
          <a:bodyPr anchor="ctr">
            <a:normAutofit/>
          </a:bodyPr>
          <a:lstStyle>
            <a:lvl1pPr algn="ctr">
              <a:defRPr sz="5400" b="1">
                <a:solidFill>
                  <a:schemeClr val="bg1"/>
                </a:solidFill>
              </a:defRPr>
            </a:lvl1pPr>
          </a:lstStyle>
          <a:p>
            <a:r>
              <a:rPr lang="es-ES" dirty="0"/>
              <a:t>Haga clic para modificar el texto</a:t>
            </a:r>
            <a:endParaRPr lang="es-ES_tradnl" dirty="0"/>
          </a:p>
        </p:txBody>
      </p:sp>
    </p:spTree>
    <p:extLst>
      <p:ext uri="{BB962C8B-B14F-4D97-AF65-F5344CB8AC3E}">
        <p14:creationId xmlns:p14="http://schemas.microsoft.com/office/powerpoint/2010/main" val="10621907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A143EAA-006A-3544-99FC-6403B5E89202}"/>
              </a:ext>
            </a:extLst>
          </p:cNvPr>
          <p:cNvSpPr>
            <a:spLocks noGrp="1"/>
          </p:cNvSpPr>
          <p:nvPr>
            <p:ph type="title" hasCustomPrompt="1"/>
          </p:nvPr>
        </p:nvSpPr>
        <p:spPr/>
        <p:txBody>
          <a:bodyPr>
            <a:normAutofit/>
          </a:bodyPr>
          <a:lstStyle>
            <a:lvl1pPr>
              <a:defRPr sz="3400"/>
            </a:lvl1pPr>
          </a:lstStyle>
          <a:p>
            <a:r>
              <a:rPr lang="es-ES" dirty="0"/>
              <a:t>Haga clic para agregar título</a:t>
            </a:r>
            <a:endParaRPr lang="es-ES_tradnl" dirty="0"/>
          </a:p>
        </p:txBody>
      </p:sp>
      <p:sp>
        <p:nvSpPr>
          <p:cNvPr id="3" name="Marcador de contenido 2">
            <a:extLst>
              <a:ext uri="{FF2B5EF4-FFF2-40B4-BE49-F238E27FC236}">
                <a16:creationId xmlns:a16="http://schemas.microsoft.com/office/drawing/2014/main" xmlns="" id="{07ABC06B-4F93-BE47-BF2C-7E5F66F6E1CB}"/>
              </a:ext>
            </a:extLst>
          </p:cNvPr>
          <p:cNvSpPr>
            <a:spLocks noGrp="1"/>
          </p:cNvSpPr>
          <p:nvPr>
            <p:ph idx="1"/>
          </p:nvPr>
        </p:nvSpPr>
        <p:spPr/>
        <p:txBody>
          <a:bodyPr/>
          <a:lstStyle/>
          <a:p>
            <a:pPr lvl="0"/>
            <a:r>
              <a:rPr lang="es-ES"/>
              <a:t>Haga clic para modificar el estilo de texto del patrón</a:t>
            </a:r>
          </a:p>
        </p:txBody>
      </p:sp>
    </p:spTree>
    <p:extLst>
      <p:ext uri="{BB962C8B-B14F-4D97-AF65-F5344CB8AC3E}">
        <p14:creationId xmlns:p14="http://schemas.microsoft.com/office/powerpoint/2010/main" val="19417685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A143EAA-006A-3544-99FC-6403B5E89202}"/>
              </a:ext>
            </a:extLst>
          </p:cNvPr>
          <p:cNvSpPr>
            <a:spLocks noGrp="1"/>
          </p:cNvSpPr>
          <p:nvPr>
            <p:ph type="title" hasCustomPrompt="1"/>
          </p:nvPr>
        </p:nvSpPr>
        <p:spPr>
          <a:xfrm>
            <a:off x="838199" y="365125"/>
            <a:ext cx="10014679" cy="1325563"/>
          </a:xfrm>
        </p:spPr>
        <p:txBody>
          <a:bodyPr/>
          <a:lstStyle/>
          <a:p>
            <a:r>
              <a:rPr lang="es-ES" dirty="0"/>
              <a:t>Haga clic para agregar título</a:t>
            </a:r>
            <a:endParaRPr lang="es-ES_tradnl" dirty="0"/>
          </a:p>
        </p:txBody>
      </p:sp>
      <p:sp>
        <p:nvSpPr>
          <p:cNvPr id="3" name="Marcador de contenido 2">
            <a:extLst>
              <a:ext uri="{FF2B5EF4-FFF2-40B4-BE49-F238E27FC236}">
                <a16:creationId xmlns:a16="http://schemas.microsoft.com/office/drawing/2014/main" xmlns="" id="{07ABC06B-4F93-BE47-BF2C-7E5F66F6E1CB}"/>
              </a:ext>
            </a:extLst>
          </p:cNvPr>
          <p:cNvSpPr>
            <a:spLocks noGrp="1"/>
          </p:cNvSpPr>
          <p:nvPr>
            <p:ph idx="1"/>
          </p:nvPr>
        </p:nvSpPr>
        <p:spPr>
          <a:xfrm>
            <a:off x="838200" y="1825625"/>
            <a:ext cx="10014678" cy="3615805"/>
          </a:xfrm>
        </p:spPr>
        <p:txBody>
          <a:bodyPr/>
          <a:lstStyle/>
          <a:p>
            <a:pPr lvl="0"/>
            <a:r>
              <a:rPr lang="es-ES"/>
              <a:t>Haga clic para modificar el estilo de texto del patrón</a:t>
            </a:r>
          </a:p>
        </p:txBody>
      </p:sp>
    </p:spTree>
    <p:extLst>
      <p:ext uri="{BB962C8B-B14F-4D97-AF65-F5344CB8AC3E}">
        <p14:creationId xmlns:p14="http://schemas.microsoft.com/office/powerpoint/2010/main" val="24745286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xmlns="" id="{E8838512-EBB7-9349-8010-4827814A5C22}"/>
              </a:ext>
            </a:extLst>
          </p:cNvPr>
          <p:cNvSpPr>
            <a:spLocks noGrp="1"/>
          </p:cNvSpPr>
          <p:nvPr>
            <p:ph type="title" hasCustomPrompt="1"/>
          </p:nvPr>
        </p:nvSpPr>
        <p:spPr>
          <a:xfrm>
            <a:off x="4706910" y="3979889"/>
            <a:ext cx="6490741" cy="1600200"/>
          </a:xfrm>
        </p:spPr>
        <p:txBody>
          <a:bodyPr anchor="ctr">
            <a:normAutofit/>
          </a:bodyPr>
          <a:lstStyle>
            <a:lvl1pPr algn="ctr">
              <a:defRPr sz="3600" b="1"/>
            </a:lvl1pPr>
          </a:lstStyle>
          <a:p>
            <a:r>
              <a:rPr lang="es-ES" dirty="0"/>
              <a:t>Haga clic para agregar frase relevante</a:t>
            </a:r>
            <a:endParaRPr lang="es-ES_tradnl" dirty="0"/>
          </a:p>
        </p:txBody>
      </p:sp>
    </p:spTree>
    <p:extLst>
      <p:ext uri="{BB962C8B-B14F-4D97-AF65-F5344CB8AC3E}">
        <p14:creationId xmlns:p14="http://schemas.microsoft.com/office/powerpoint/2010/main" val="10841332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B45BC35-6E18-1547-A128-3F62E7D487D5}"/>
              </a:ext>
            </a:extLst>
          </p:cNvPr>
          <p:cNvSpPr>
            <a:spLocks noGrp="1"/>
          </p:cNvSpPr>
          <p:nvPr>
            <p:ph type="title" hasCustomPrompt="1"/>
          </p:nvPr>
        </p:nvSpPr>
        <p:spPr>
          <a:xfrm>
            <a:off x="838200" y="365126"/>
            <a:ext cx="8875426" cy="819098"/>
          </a:xfrm>
        </p:spPr>
        <p:txBody>
          <a:bodyPr>
            <a:normAutofit/>
          </a:bodyPr>
          <a:lstStyle>
            <a:lvl1pPr>
              <a:defRPr sz="2600" b="1"/>
            </a:lvl1pPr>
          </a:lstStyle>
          <a:p>
            <a:r>
              <a:rPr lang="es-ES" dirty="0"/>
              <a:t>Haga clic para agregar título</a:t>
            </a:r>
            <a:endParaRPr lang="es-ES_tradnl" dirty="0"/>
          </a:p>
        </p:txBody>
      </p:sp>
      <p:sp>
        <p:nvSpPr>
          <p:cNvPr id="3" name="Marcador de contenido 2">
            <a:extLst>
              <a:ext uri="{FF2B5EF4-FFF2-40B4-BE49-F238E27FC236}">
                <a16:creationId xmlns:a16="http://schemas.microsoft.com/office/drawing/2014/main" xmlns="" id="{6692F987-9445-1245-8890-4C4ED2B5EA2B}"/>
              </a:ext>
            </a:extLst>
          </p:cNvPr>
          <p:cNvSpPr>
            <a:spLocks noGrp="1"/>
          </p:cNvSpPr>
          <p:nvPr>
            <p:ph sz="half" idx="1"/>
          </p:nvPr>
        </p:nvSpPr>
        <p:spPr>
          <a:xfrm>
            <a:off x="838200" y="1495841"/>
            <a:ext cx="5181600" cy="2506533"/>
          </a:xfrm>
        </p:spPr>
        <p:txBody>
          <a:bodyPr/>
          <a:lstStyle/>
          <a:p>
            <a:pPr lvl="0"/>
            <a:r>
              <a:rPr lang="es-ES"/>
              <a:t>Haga clic para modificar el estilo de texto del patrón</a:t>
            </a:r>
          </a:p>
        </p:txBody>
      </p:sp>
      <p:sp>
        <p:nvSpPr>
          <p:cNvPr id="4" name="Marcador de contenido 3">
            <a:extLst>
              <a:ext uri="{FF2B5EF4-FFF2-40B4-BE49-F238E27FC236}">
                <a16:creationId xmlns:a16="http://schemas.microsoft.com/office/drawing/2014/main" xmlns="" id="{4BF219A2-0D41-2749-A530-642CB4524F2F}"/>
              </a:ext>
            </a:extLst>
          </p:cNvPr>
          <p:cNvSpPr>
            <a:spLocks noGrp="1"/>
          </p:cNvSpPr>
          <p:nvPr>
            <p:ph sz="half" idx="2"/>
          </p:nvPr>
        </p:nvSpPr>
        <p:spPr>
          <a:xfrm>
            <a:off x="6172200" y="1495842"/>
            <a:ext cx="5181600" cy="2506532"/>
          </a:xfrm>
        </p:spPr>
        <p:txBody>
          <a:bodyPr/>
          <a:lstStyle/>
          <a:p>
            <a:pPr lvl="0"/>
            <a:r>
              <a:rPr lang="es-ES"/>
              <a:t>Haga clic para modificar el estilo de texto del patrón</a:t>
            </a:r>
          </a:p>
        </p:txBody>
      </p:sp>
    </p:spTree>
    <p:extLst>
      <p:ext uri="{BB962C8B-B14F-4D97-AF65-F5344CB8AC3E}">
        <p14:creationId xmlns:p14="http://schemas.microsoft.com/office/powerpoint/2010/main" val="3417878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B45BC35-6E18-1547-A128-3F62E7D487D5}"/>
              </a:ext>
            </a:extLst>
          </p:cNvPr>
          <p:cNvSpPr>
            <a:spLocks noGrp="1"/>
          </p:cNvSpPr>
          <p:nvPr>
            <p:ph type="title" hasCustomPrompt="1"/>
          </p:nvPr>
        </p:nvSpPr>
        <p:spPr>
          <a:xfrm>
            <a:off x="5771212" y="365126"/>
            <a:ext cx="3942413" cy="819098"/>
          </a:xfrm>
        </p:spPr>
        <p:txBody>
          <a:bodyPr>
            <a:normAutofit/>
          </a:bodyPr>
          <a:lstStyle>
            <a:lvl1pPr>
              <a:defRPr sz="2600" b="1">
                <a:solidFill>
                  <a:schemeClr val="bg1"/>
                </a:solidFill>
              </a:defRPr>
            </a:lvl1pPr>
          </a:lstStyle>
          <a:p>
            <a:r>
              <a:rPr lang="es-ES" dirty="0"/>
              <a:t>Haga clic para agregar título</a:t>
            </a:r>
            <a:endParaRPr lang="es-ES_tradnl" dirty="0"/>
          </a:p>
        </p:txBody>
      </p:sp>
      <p:sp>
        <p:nvSpPr>
          <p:cNvPr id="4" name="Marcador de contenido 3">
            <a:extLst>
              <a:ext uri="{FF2B5EF4-FFF2-40B4-BE49-F238E27FC236}">
                <a16:creationId xmlns:a16="http://schemas.microsoft.com/office/drawing/2014/main" xmlns="" id="{4BF219A2-0D41-2749-A530-642CB4524F2F}"/>
              </a:ext>
            </a:extLst>
          </p:cNvPr>
          <p:cNvSpPr>
            <a:spLocks noGrp="1"/>
          </p:cNvSpPr>
          <p:nvPr>
            <p:ph sz="half" idx="2"/>
          </p:nvPr>
        </p:nvSpPr>
        <p:spPr>
          <a:xfrm>
            <a:off x="6082259" y="1514007"/>
            <a:ext cx="5181600" cy="5021705"/>
          </a:xfrm>
        </p:spPr>
        <p:txBody>
          <a:bodyPr>
            <a:normAutofit/>
          </a:bodyPr>
          <a:lstStyle>
            <a:lvl1pPr>
              <a:defRPr sz="1800">
                <a:solidFill>
                  <a:schemeClr val="bg1"/>
                </a:solidFill>
              </a:defRPr>
            </a:lvl1pPr>
          </a:lstStyle>
          <a:p>
            <a:pPr lvl="0"/>
            <a:r>
              <a:rPr lang="es-ES"/>
              <a:t>Haga clic para modificar el estilo de texto del patrón</a:t>
            </a:r>
          </a:p>
        </p:txBody>
      </p:sp>
    </p:spTree>
    <p:extLst>
      <p:ext uri="{BB962C8B-B14F-4D97-AF65-F5344CB8AC3E}">
        <p14:creationId xmlns:p14="http://schemas.microsoft.com/office/powerpoint/2010/main" val="490069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6E0B5BA9-8520-E347-B083-7131131EFED6}"/>
              </a:ext>
            </a:extLst>
          </p:cNvPr>
          <p:cNvSpPr>
            <a:spLocks noGrp="1"/>
          </p:cNvSpPr>
          <p:nvPr>
            <p:ph type="title"/>
          </p:nvPr>
        </p:nvSpPr>
        <p:spPr>
          <a:xfrm>
            <a:off x="838200" y="365125"/>
            <a:ext cx="8875426"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ES_tradnl" dirty="0"/>
          </a:p>
        </p:txBody>
      </p:sp>
      <p:sp>
        <p:nvSpPr>
          <p:cNvPr id="3" name="Marcador de texto 2">
            <a:extLst>
              <a:ext uri="{FF2B5EF4-FFF2-40B4-BE49-F238E27FC236}">
                <a16:creationId xmlns:a16="http://schemas.microsoft.com/office/drawing/2014/main" xmlns="" id="{AA1AA9CD-684C-A747-84C1-4FE28F4F1B43}"/>
              </a:ext>
            </a:extLst>
          </p:cNvPr>
          <p:cNvSpPr>
            <a:spLocks noGrp="1"/>
          </p:cNvSpPr>
          <p:nvPr>
            <p:ph type="body" idx="1"/>
          </p:nvPr>
        </p:nvSpPr>
        <p:spPr>
          <a:xfrm>
            <a:off x="838200" y="1825625"/>
            <a:ext cx="8875426" cy="4351338"/>
          </a:xfrm>
          <a:prstGeom prst="rect">
            <a:avLst/>
          </a:prstGeom>
        </p:spPr>
        <p:txBody>
          <a:bodyPr vert="horz" lIns="91440" tIns="45720" rIns="91440" bIns="45720" rtlCol="0">
            <a:normAutofit/>
          </a:bodyPr>
          <a:lstStyle/>
          <a:p>
            <a:r>
              <a:rPr lang="es-ES" dirty="0"/>
              <a:t>Editar los estilos de texto del patrón
Segundo nivel
Tercer nivel
Cuarto nivel
Quinto nivel</a:t>
            </a:r>
            <a:endParaRPr lang="es-ES_tradnl" dirty="0"/>
          </a:p>
        </p:txBody>
      </p:sp>
    </p:spTree>
    <p:extLst>
      <p:ext uri="{BB962C8B-B14F-4D97-AF65-F5344CB8AC3E}">
        <p14:creationId xmlns:p14="http://schemas.microsoft.com/office/powerpoint/2010/main" val="2414446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0" r:id="rId5"/>
    <p:sldLayoutId id="2147483661" r:id="rId6"/>
    <p:sldLayoutId id="2147483655" r:id="rId7"/>
    <p:sldLayoutId id="2147483652" r:id="rId8"/>
    <p:sldLayoutId id="2147483663" r:id="rId9"/>
    <p:sldLayoutId id="2147483664" r:id="rId10"/>
    <p:sldLayoutId id="2147483657" r:id="rId11"/>
    <p:sldLayoutId id="2147483665" r:id="rId12"/>
    <p:sldLayoutId id="2147483666" r:id="rId1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3400" kern="1200">
          <a:solidFill>
            <a:srgbClr val="F3903C"/>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a:extLst>
              <a:ext uri="{FF2B5EF4-FFF2-40B4-BE49-F238E27FC236}">
                <a16:creationId xmlns:a16="http://schemas.microsoft.com/office/drawing/2014/main" xmlns="" id="{476E6152-AF05-44E8-93E8-36A416E129C9}"/>
              </a:ext>
            </a:extLst>
          </p:cNvPr>
          <p:cNvSpPr txBox="1"/>
          <p:nvPr/>
        </p:nvSpPr>
        <p:spPr>
          <a:xfrm>
            <a:off x="3052690" y="1549789"/>
            <a:ext cx="6448864" cy="3816429"/>
          </a:xfrm>
          <a:prstGeom prst="rect">
            <a:avLst/>
          </a:prstGeom>
          <a:noFill/>
        </p:spPr>
        <p:txBody>
          <a:bodyPr wrap="square" rtlCol="0">
            <a:spAutoFit/>
          </a:bodyPr>
          <a:lstStyle/>
          <a:p>
            <a:pPr algn="ctr"/>
            <a:r>
              <a:rPr lang="es-ES" sz="2400" b="1" dirty="0">
                <a:latin typeface="Arial" panose="020B0604020202020204" pitchFamily="34" charset="0"/>
                <a:cs typeface="Arial" panose="020B0604020202020204" pitchFamily="34" charset="0"/>
              </a:rPr>
              <a:t>Mortalidad en pacientes con Sida que recibieron atención en hospitales descentralizados con Terapia Antirretroviral. El Salvador 2015- 2017</a:t>
            </a:r>
          </a:p>
          <a:p>
            <a:pPr algn="ctr"/>
            <a:endParaRPr lang="es-ES" sz="2400" dirty="0">
              <a:latin typeface="Arial" panose="020B0604020202020204" pitchFamily="34" charset="0"/>
              <a:cs typeface="Arial" panose="020B0604020202020204" pitchFamily="34" charset="0"/>
            </a:endParaRPr>
          </a:p>
          <a:p>
            <a:pPr algn="ctr"/>
            <a:endParaRPr lang="en-US" sz="2400" dirty="0">
              <a:latin typeface="Arial" pitchFamily="34" charset="0"/>
              <a:cs typeface="Arial" pitchFamily="34" charset="0"/>
            </a:endParaRPr>
          </a:p>
          <a:p>
            <a:pPr algn="ctr"/>
            <a:endParaRPr lang="en-US" dirty="0">
              <a:latin typeface="Arial" pitchFamily="34" charset="0"/>
              <a:cs typeface="Arial" pitchFamily="34" charset="0"/>
            </a:endParaRPr>
          </a:p>
          <a:p>
            <a:pPr algn="ctr"/>
            <a:endParaRPr lang="en-US" sz="1600" dirty="0"/>
          </a:p>
          <a:p>
            <a:pPr marL="285750" indent="-285750">
              <a:buFont typeface="Arial" panose="020B0604020202020204" pitchFamily="34" charset="0"/>
              <a:buChar char="•"/>
            </a:pPr>
            <a:r>
              <a:rPr lang="en-US" sz="1600" dirty="0" err="1"/>
              <a:t>Autora</a:t>
            </a:r>
            <a:r>
              <a:rPr lang="en-US" sz="1600" dirty="0"/>
              <a:t>: Dra. Lilian Verónica Avalos  Madrid       </a:t>
            </a:r>
          </a:p>
          <a:p>
            <a:endParaRPr lang="en-US" sz="1600" dirty="0"/>
          </a:p>
          <a:p>
            <a:endParaRPr lang="en-US" sz="1600" dirty="0"/>
          </a:p>
          <a:p>
            <a:endParaRPr lang="en-US" sz="1600" dirty="0"/>
          </a:p>
        </p:txBody>
      </p:sp>
    </p:spTree>
    <p:extLst>
      <p:ext uri="{BB962C8B-B14F-4D97-AF65-F5344CB8AC3E}">
        <p14:creationId xmlns:p14="http://schemas.microsoft.com/office/powerpoint/2010/main" val="1841321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xmlns="" id="{422B09D9-B38F-4DA7-A789-306CF40A73AE}"/>
              </a:ext>
            </a:extLst>
          </p:cNvPr>
          <p:cNvPicPr>
            <a:picLocks noGrp="1"/>
          </p:cNvPicPr>
          <p:nvPr>
            <p:ph idx="1"/>
          </p:nvPr>
        </p:nvPicPr>
        <p:blipFill>
          <a:blip r:embed="rId2">
            <a:extLst>
              <a:ext uri="{28A0092B-C50C-407E-A947-70E740481C1C}">
                <a14:useLocalDpi xmlns:a14="http://schemas.microsoft.com/office/drawing/2010/main" val="0"/>
              </a:ext>
            </a:extLst>
          </a:blip>
          <a:srcRect l="21893" t="10593" r="21492" b="18706"/>
          <a:stretch>
            <a:fillRect/>
          </a:stretch>
        </p:blipFill>
        <p:spPr bwMode="auto">
          <a:xfrm>
            <a:off x="1344246" y="367323"/>
            <a:ext cx="8151446" cy="5064369"/>
          </a:xfrm>
          <a:prstGeom prst="rect">
            <a:avLst/>
          </a:prstGeom>
          <a:ln>
            <a:noFill/>
          </a:ln>
          <a:effectLst>
            <a:outerShdw blurRad="190500" algn="tl" rotWithShape="0">
              <a:srgbClr val="000000">
                <a:alpha val="70000"/>
              </a:srgbClr>
            </a:outerShdw>
          </a:effectLst>
        </p:spPr>
      </p:pic>
      <p:sp>
        <p:nvSpPr>
          <p:cNvPr id="5" name="Rectángulo 4">
            <a:extLst>
              <a:ext uri="{FF2B5EF4-FFF2-40B4-BE49-F238E27FC236}">
                <a16:creationId xmlns:a16="http://schemas.microsoft.com/office/drawing/2014/main" xmlns="" id="{1085081E-B902-42EF-BEC8-C8626D059D4C}"/>
              </a:ext>
            </a:extLst>
          </p:cNvPr>
          <p:cNvSpPr/>
          <p:nvPr/>
        </p:nvSpPr>
        <p:spPr>
          <a:xfrm>
            <a:off x="1344246" y="5551522"/>
            <a:ext cx="7557205" cy="1192634"/>
          </a:xfrm>
          <a:prstGeom prst="rect">
            <a:avLst/>
          </a:prstGeom>
        </p:spPr>
        <p:txBody>
          <a:bodyPr wrap="square">
            <a:spAutoFit/>
          </a:bodyPr>
          <a:lstStyle/>
          <a:p>
            <a:pPr algn="just">
              <a:spcAft>
                <a:spcPts val="0"/>
              </a:spcAft>
            </a:pPr>
            <a:r>
              <a:rPr lang="es-ES" sz="1050" b="1" dirty="0">
                <a:solidFill>
                  <a:srgbClr val="000000"/>
                </a:solidFill>
                <a:ea typeface="Calibri" panose="020F0502020204030204" pitchFamily="34" charset="0"/>
              </a:rPr>
              <a:t>Fuente:</a:t>
            </a:r>
            <a:r>
              <a:rPr lang="es-ES" sz="1050" dirty="0">
                <a:ea typeface="Times New Roman" panose="02020603050405020304" pitchFamily="18" charset="0"/>
              </a:rPr>
              <a:t> Ministerio de Salud, Sistema de Morbi Mortalidad (SIMMOW), Sistema </a:t>
            </a:r>
            <a:r>
              <a:rPr lang="es-ES" sz="1050" dirty="0" err="1">
                <a:ea typeface="Times New Roman" panose="02020603050405020304" pitchFamily="18" charset="0"/>
              </a:rPr>
              <a:t>Unico</a:t>
            </a:r>
            <a:r>
              <a:rPr lang="es-ES" sz="1050" dirty="0">
                <a:ea typeface="Times New Roman" panose="02020603050405020304" pitchFamily="18" charset="0"/>
              </a:rPr>
              <a:t> de Monitoreo-</a:t>
            </a:r>
            <a:r>
              <a:rPr lang="es-ES" sz="1050" dirty="0" err="1">
                <a:ea typeface="Times New Roman" panose="02020603050405020304" pitchFamily="18" charset="0"/>
              </a:rPr>
              <a:t>Evaluacion</a:t>
            </a:r>
            <a:r>
              <a:rPr lang="es-ES" sz="1050" dirty="0">
                <a:ea typeface="Times New Roman" panose="02020603050405020304" pitchFamily="18" charset="0"/>
              </a:rPr>
              <a:t> y Vigilancia Epidemiológica (SUMEVE) y expedientes clínicos de hospitales del estudio, años 2015 - 2017.</a:t>
            </a:r>
          </a:p>
          <a:p>
            <a:pPr algn="just">
              <a:spcAft>
                <a:spcPts val="0"/>
              </a:spcAft>
            </a:pPr>
            <a:r>
              <a:rPr lang="es-ES" sz="1050" dirty="0">
                <a:latin typeface="Arial" panose="020B0604020202020204" pitchFamily="34" charset="0"/>
                <a:ea typeface="Times New Roman" panose="02020603050405020304" pitchFamily="18" charset="0"/>
              </a:rPr>
              <a:t> </a:t>
            </a:r>
            <a:endParaRPr lang="es-ES" sz="1050" dirty="0">
              <a:latin typeface="Times New Roman" panose="02020603050405020304" pitchFamily="18" charset="0"/>
              <a:ea typeface="Times New Roman" panose="02020603050405020304" pitchFamily="18" charset="0"/>
            </a:endParaRPr>
          </a:p>
          <a:p>
            <a:pPr algn="ctr">
              <a:spcAft>
                <a:spcPts val="0"/>
              </a:spcAft>
            </a:pPr>
            <a:r>
              <a:rPr lang="es-ES" sz="2000" b="1" dirty="0" bmk="_Toc4350489">
                <a:solidFill>
                  <a:prstClr val="black"/>
                </a:solidFill>
                <a:latin typeface="+mj-lt"/>
                <a:ea typeface="+mj-ea"/>
                <a:cs typeface="+mj-cs"/>
              </a:rPr>
              <a:t>Figura </a:t>
            </a:r>
            <a:r>
              <a:rPr lang="es-ES" sz="2000" b="1" dirty="0" bmk="_Toc4350489">
                <a:solidFill>
                  <a:prstClr val="black"/>
                </a:solidFill>
                <a:latin typeface="+mj-lt"/>
                <a:ea typeface="+mj-ea"/>
                <a:cs typeface="+mj-cs"/>
              </a:rPr>
              <a:t>2. </a:t>
            </a:r>
            <a:r>
              <a:rPr lang="es-ES" sz="2000" b="1" dirty="0" bmk="_Toc4350489">
                <a:solidFill>
                  <a:prstClr val="black"/>
                </a:solidFill>
                <a:latin typeface="+mj-lt"/>
                <a:ea typeface="+mj-ea"/>
                <a:cs typeface="+mj-cs"/>
              </a:rPr>
              <a:t>Casos fallecidos por VIH según departamentos de </a:t>
            </a:r>
            <a:r>
              <a:rPr lang="es-ES" sz="2000" b="1" dirty="0" smtClean="0" bmk="_Toc4350489">
                <a:solidFill>
                  <a:prstClr val="black"/>
                </a:solidFill>
                <a:latin typeface="+mj-lt"/>
                <a:ea typeface="+mj-ea"/>
                <a:cs typeface="+mj-cs"/>
              </a:rPr>
              <a:t>procedencia.</a:t>
            </a:r>
            <a:endParaRPr lang="es-ES" sz="2000" b="1" dirty="0" bmk="_Toc4350489">
              <a:solidFill>
                <a:prstClr val="black"/>
              </a:solidFill>
              <a:latin typeface="+mj-lt"/>
              <a:ea typeface="+mj-ea"/>
              <a:cs typeface="+mj-cs"/>
            </a:endParaRPr>
          </a:p>
          <a:p>
            <a:pPr algn="ctr">
              <a:spcAft>
                <a:spcPts val="0"/>
              </a:spcAft>
            </a:pPr>
            <a:r>
              <a:rPr lang="es-ES" sz="2000" b="1" dirty="0" smtClean="0" bmk="_Toc4350489">
                <a:solidFill>
                  <a:prstClr val="black"/>
                </a:solidFill>
                <a:latin typeface="+mj-lt"/>
                <a:ea typeface="+mj-ea"/>
                <a:cs typeface="+mj-cs"/>
              </a:rPr>
              <a:t>El </a:t>
            </a:r>
            <a:r>
              <a:rPr lang="es-ES" sz="2000" b="1" dirty="0" bmk="_Toc4350489">
                <a:solidFill>
                  <a:prstClr val="black"/>
                </a:solidFill>
                <a:latin typeface="+mj-lt"/>
                <a:ea typeface="+mj-ea"/>
                <a:cs typeface="+mj-cs"/>
              </a:rPr>
              <a:t>Salvador, años 2015-2017.</a:t>
            </a:r>
          </a:p>
        </p:txBody>
      </p:sp>
    </p:spTree>
    <p:extLst>
      <p:ext uri="{BB962C8B-B14F-4D97-AF65-F5344CB8AC3E}">
        <p14:creationId xmlns:p14="http://schemas.microsoft.com/office/powerpoint/2010/main" val="34572327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áfico 6">
            <a:extLst>
              <a:ext uri="{FF2B5EF4-FFF2-40B4-BE49-F238E27FC236}">
                <a16:creationId xmlns:a16="http://schemas.microsoft.com/office/drawing/2014/main" xmlns="" id="{D9A607A1-F0C6-4F3D-BA1B-5E7DFC67C6BB}"/>
              </a:ext>
            </a:extLst>
          </p:cNvPr>
          <p:cNvGraphicFramePr/>
          <p:nvPr>
            <p:extLst>
              <p:ext uri="{D42A27DB-BD31-4B8C-83A1-F6EECF244321}">
                <p14:modId xmlns:p14="http://schemas.microsoft.com/office/powerpoint/2010/main" val="2275800372"/>
              </p:ext>
            </p:extLst>
          </p:nvPr>
        </p:nvGraphicFramePr>
        <p:xfrm>
          <a:off x="562708" y="348850"/>
          <a:ext cx="9151815" cy="5051581"/>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ángulo 1">
            <a:extLst>
              <a:ext uri="{FF2B5EF4-FFF2-40B4-BE49-F238E27FC236}">
                <a16:creationId xmlns:a16="http://schemas.microsoft.com/office/drawing/2014/main" xmlns="" id="{52ADB09A-36A9-4864-84C6-555CC6AB37B4}"/>
              </a:ext>
            </a:extLst>
          </p:cNvPr>
          <p:cNvSpPr/>
          <p:nvPr/>
        </p:nvSpPr>
        <p:spPr>
          <a:xfrm>
            <a:off x="664308" y="5419231"/>
            <a:ext cx="9151815" cy="1184940"/>
          </a:xfrm>
          <a:prstGeom prst="rect">
            <a:avLst/>
          </a:prstGeom>
        </p:spPr>
        <p:txBody>
          <a:bodyPr wrap="square">
            <a:spAutoFit/>
          </a:bodyPr>
          <a:lstStyle/>
          <a:p>
            <a:pPr algn="just">
              <a:spcAft>
                <a:spcPts val="1200"/>
              </a:spcAft>
            </a:pPr>
            <a:r>
              <a:rPr lang="es-ES" sz="1050" b="1" dirty="0">
                <a:solidFill>
                  <a:srgbClr val="000000"/>
                </a:solidFill>
                <a:latin typeface="Arial" panose="020B0604020202020204" pitchFamily="34" charset="0"/>
                <a:ea typeface="Calibri" panose="020F0502020204030204" pitchFamily="34" charset="0"/>
              </a:rPr>
              <a:t>Fuente:</a:t>
            </a:r>
            <a:r>
              <a:rPr lang="es-ES" sz="1050" dirty="0">
                <a:latin typeface="Arial" panose="020B0604020202020204" pitchFamily="34" charset="0"/>
                <a:ea typeface="Times New Roman" panose="02020603050405020304" pitchFamily="18" charset="0"/>
              </a:rPr>
              <a:t> Ministerio de Salud, Sistema de Morbi Mortalidad (SIMMOW), Sistema Único de Monitoreo-Evaluación y Vigilancia Epidemiológica (SUMEVE) y expedientes clínicos de hospitales del estudio, años 2015 - 2017.</a:t>
            </a:r>
            <a:endParaRPr lang="es-ES" sz="1050" dirty="0">
              <a:latin typeface="Times New Roman" panose="02020603050405020304" pitchFamily="18" charset="0"/>
              <a:ea typeface="Times New Roman" panose="02020603050405020304" pitchFamily="18" charset="0"/>
            </a:endParaRPr>
          </a:p>
          <a:p>
            <a:pPr algn="ctr"/>
            <a:r>
              <a:rPr lang="es-ES" sz="2000" b="1" dirty="0" bmk="_Toc4350489">
                <a:solidFill>
                  <a:prstClr val="black"/>
                </a:solidFill>
                <a:latin typeface="+mj-lt"/>
                <a:ea typeface="+mj-ea"/>
                <a:cs typeface="+mj-cs"/>
              </a:rPr>
              <a:t>Figura </a:t>
            </a:r>
            <a:r>
              <a:rPr lang="es-ES" sz="2000" b="1" dirty="0" bmk="_Toc4350489">
                <a:solidFill>
                  <a:prstClr val="black"/>
                </a:solidFill>
                <a:latin typeface="+mj-lt"/>
                <a:ea typeface="+mj-ea"/>
                <a:cs typeface="+mj-cs"/>
              </a:rPr>
              <a:t>3. </a:t>
            </a:r>
            <a:r>
              <a:rPr lang="es-ES" sz="2000" b="1" dirty="0" bmk="_Toc4350489">
                <a:solidFill>
                  <a:prstClr val="black"/>
                </a:solidFill>
                <a:latin typeface="+mj-lt"/>
                <a:ea typeface="+mj-ea"/>
                <a:cs typeface="+mj-cs"/>
              </a:rPr>
              <a:t>Mortalidad por VIH por zona </a:t>
            </a:r>
            <a:r>
              <a:rPr lang="es-ES" sz="2000" b="1" dirty="0" smtClean="0" bmk="_Toc4350489">
                <a:solidFill>
                  <a:prstClr val="black"/>
                </a:solidFill>
                <a:latin typeface="+mj-lt"/>
                <a:ea typeface="+mj-ea"/>
                <a:cs typeface="+mj-cs"/>
              </a:rPr>
              <a:t>geográfica.</a:t>
            </a:r>
          </a:p>
          <a:p>
            <a:pPr algn="ctr"/>
            <a:r>
              <a:rPr lang="es-ES" sz="2000" b="1" dirty="0" smtClean="0" bmk="_Toc4350489">
                <a:solidFill>
                  <a:prstClr val="black"/>
                </a:solidFill>
                <a:latin typeface="+mj-lt"/>
                <a:ea typeface="+mj-ea"/>
                <a:cs typeface="+mj-cs"/>
              </a:rPr>
              <a:t> </a:t>
            </a:r>
            <a:r>
              <a:rPr lang="es-ES" sz="2000" b="1" dirty="0" bmk="_Toc4350489">
                <a:solidFill>
                  <a:prstClr val="black"/>
                </a:solidFill>
                <a:latin typeface="+mj-lt"/>
                <a:ea typeface="+mj-ea"/>
                <a:cs typeface="+mj-cs"/>
              </a:rPr>
              <a:t>El Salvador, años 2015 - 2017.</a:t>
            </a:r>
          </a:p>
        </p:txBody>
      </p:sp>
    </p:spTree>
    <p:extLst>
      <p:ext uri="{BB962C8B-B14F-4D97-AF65-F5344CB8AC3E}">
        <p14:creationId xmlns:p14="http://schemas.microsoft.com/office/powerpoint/2010/main" val="35628134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xmlns="" id="{00000000-0008-0000-1800-000002000000}"/>
              </a:ext>
            </a:extLst>
          </p:cNvPr>
          <p:cNvGraphicFramePr>
            <a:graphicFrameLocks noGrp="1"/>
          </p:cNvGraphicFramePr>
          <p:nvPr>
            <p:ph idx="1"/>
            <p:extLst>
              <p:ext uri="{D42A27DB-BD31-4B8C-83A1-F6EECF244321}">
                <p14:modId xmlns:p14="http://schemas.microsoft.com/office/powerpoint/2010/main" val="1812265635"/>
              </p:ext>
            </p:extLst>
          </p:nvPr>
        </p:nvGraphicFramePr>
        <p:xfrm>
          <a:off x="984738" y="152402"/>
          <a:ext cx="9050216" cy="5410199"/>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ángulo 1">
            <a:extLst>
              <a:ext uri="{FF2B5EF4-FFF2-40B4-BE49-F238E27FC236}">
                <a16:creationId xmlns:a16="http://schemas.microsoft.com/office/drawing/2014/main" xmlns="" id="{321F5799-54E0-42B9-AE3F-303B03CE8F6E}"/>
              </a:ext>
            </a:extLst>
          </p:cNvPr>
          <p:cNvSpPr/>
          <p:nvPr/>
        </p:nvSpPr>
        <p:spPr>
          <a:xfrm>
            <a:off x="984737" y="5562601"/>
            <a:ext cx="9050217" cy="1200329"/>
          </a:xfrm>
          <a:prstGeom prst="rect">
            <a:avLst/>
          </a:prstGeom>
        </p:spPr>
        <p:txBody>
          <a:bodyPr wrap="square">
            <a:spAutoFit/>
          </a:bodyPr>
          <a:lstStyle/>
          <a:p>
            <a:pPr algn="just">
              <a:spcAft>
                <a:spcPts val="0"/>
              </a:spcAft>
            </a:pPr>
            <a:r>
              <a:rPr lang="es-ES" sz="900" b="1" dirty="0">
                <a:solidFill>
                  <a:srgbClr val="000000"/>
                </a:solidFill>
                <a:latin typeface="Arial" panose="020B0604020202020204" pitchFamily="34" charset="0"/>
                <a:ea typeface="Calibri" panose="020F0502020204030204" pitchFamily="34" charset="0"/>
                <a:cs typeface="Arial" panose="020B0604020202020204" pitchFamily="34" charset="0"/>
              </a:rPr>
              <a:t>Fuente:</a:t>
            </a:r>
            <a:r>
              <a:rPr lang="es-ES" sz="900" dirty="0">
                <a:latin typeface="Arial" panose="020B0604020202020204" pitchFamily="34" charset="0"/>
                <a:ea typeface="Times New Roman" panose="02020603050405020304" pitchFamily="18" charset="0"/>
                <a:cs typeface="Arial" panose="020B0604020202020204" pitchFamily="34" charset="0"/>
              </a:rPr>
              <a:t> Ministerio de Salud, Sistema de Morbi Mortalidad (SIMMOW), Sistema </a:t>
            </a:r>
            <a:r>
              <a:rPr lang="es-ES" sz="900" dirty="0" err="1">
                <a:latin typeface="Arial" panose="020B0604020202020204" pitchFamily="34" charset="0"/>
                <a:ea typeface="Times New Roman" panose="02020603050405020304" pitchFamily="18" charset="0"/>
                <a:cs typeface="Arial" panose="020B0604020202020204" pitchFamily="34" charset="0"/>
              </a:rPr>
              <a:t>Unico</a:t>
            </a:r>
            <a:r>
              <a:rPr lang="es-ES" sz="900" dirty="0">
                <a:latin typeface="Arial" panose="020B0604020202020204" pitchFamily="34" charset="0"/>
                <a:ea typeface="Times New Roman" panose="02020603050405020304" pitchFamily="18" charset="0"/>
                <a:cs typeface="Arial" panose="020B0604020202020204" pitchFamily="34" charset="0"/>
              </a:rPr>
              <a:t> de Monitoreo-Evaluación y Vigilancia Epidemiológica (SUMEVE) y expedientes clínicos de hospitales del estudio, años 2015,2016 y 2017.</a:t>
            </a:r>
          </a:p>
          <a:p>
            <a:pPr algn="just">
              <a:spcAft>
                <a:spcPts val="0"/>
              </a:spcAft>
            </a:pPr>
            <a:r>
              <a:rPr lang="es-ES" sz="1400" dirty="0">
                <a:latin typeface="Arial" panose="020B0604020202020204" pitchFamily="34" charset="0"/>
                <a:ea typeface="Times New Roman" panose="02020603050405020304" pitchFamily="18" charset="0"/>
                <a:cs typeface="Arial" panose="020B0604020202020204" pitchFamily="34" charset="0"/>
              </a:rPr>
              <a:t> </a:t>
            </a:r>
          </a:p>
          <a:p>
            <a:pPr algn="ctr">
              <a:spcAft>
                <a:spcPts val="0"/>
              </a:spcAft>
            </a:pPr>
            <a:r>
              <a:rPr lang="es-ES" sz="2000" b="1" dirty="0" bmk="_Toc4350489">
                <a:solidFill>
                  <a:prstClr val="black"/>
                </a:solidFill>
                <a:latin typeface="+mj-lt"/>
                <a:ea typeface="+mj-ea"/>
                <a:cs typeface="+mj-cs"/>
              </a:rPr>
              <a:t>Figura </a:t>
            </a:r>
            <a:r>
              <a:rPr lang="es-ES" sz="2000" b="1" dirty="0" bmk="_Toc4350489">
                <a:solidFill>
                  <a:prstClr val="black"/>
                </a:solidFill>
                <a:latin typeface="+mj-lt"/>
                <a:ea typeface="+mj-ea"/>
                <a:cs typeface="+mj-cs"/>
              </a:rPr>
              <a:t>4. </a:t>
            </a:r>
            <a:r>
              <a:rPr lang="es-ES" sz="2000" b="1" dirty="0" bmk="_Toc4350489">
                <a:solidFill>
                  <a:prstClr val="black"/>
                </a:solidFill>
                <a:latin typeface="+mj-lt"/>
                <a:ea typeface="+mj-ea"/>
                <a:cs typeface="+mj-cs"/>
              </a:rPr>
              <a:t>Mortalidad por VIH y factor de riesgo identificado en los hospitales de estudio. El Salvador, años 2015 al 2017.</a:t>
            </a:r>
          </a:p>
        </p:txBody>
      </p:sp>
    </p:spTree>
    <p:extLst>
      <p:ext uri="{BB962C8B-B14F-4D97-AF65-F5344CB8AC3E}">
        <p14:creationId xmlns:p14="http://schemas.microsoft.com/office/powerpoint/2010/main" val="41987558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xmlns="" xmlns:cx1="http://schemas.microsoft.com/office/drawing/2015/9/8/chartex" xmlns:mc="http://schemas.openxmlformats.org/markup-compatibility/2006" id="{A3391FEC-1B50-4D6B-8979-C2E9FD2B8240}"/>
              </a:ext>
            </a:extLst>
          </p:cNvPr>
          <p:cNvPicPr>
            <a:picLocks noGrp="1" noRot="1" noChangeAspect="1" noMove="1" noResize="1" noEditPoints="1" noAdjustHandles="1" noChangeArrowheads="1" noChangeShapeType="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9600" y="381000"/>
            <a:ext cx="10972800" cy="5209979"/>
          </a:xfrm>
          <a:prstGeom prst="rect">
            <a:avLst/>
          </a:prstGeom>
          <a:noFill/>
          <a:ln>
            <a:noFill/>
          </a:ln>
        </p:spPr>
      </p:pic>
      <p:sp>
        <p:nvSpPr>
          <p:cNvPr id="2" name="Rectángulo 1">
            <a:extLst>
              <a:ext uri="{FF2B5EF4-FFF2-40B4-BE49-F238E27FC236}">
                <a16:creationId xmlns:a16="http://schemas.microsoft.com/office/drawing/2014/main" xmlns="" id="{E328679D-9DEC-490E-B857-97BA1F4E1597}"/>
              </a:ext>
            </a:extLst>
          </p:cNvPr>
          <p:cNvSpPr/>
          <p:nvPr/>
        </p:nvSpPr>
        <p:spPr>
          <a:xfrm>
            <a:off x="1004275" y="5907552"/>
            <a:ext cx="9358923" cy="869469"/>
          </a:xfrm>
          <a:prstGeom prst="rect">
            <a:avLst/>
          </a:prstGeom>
        </p:spPr>
        <p:txBody>
          <a:bodyPr wrap="square">
            <a:spAutoFit/>
          </a:bodyPr>
          <a:lstStyle/>
          <a:p>
            <a:pPr algn="ctr" eaLnBrk="0" fontAlgn="base" hangingPunct="0">
              <a:spcBef>
                <a:spcPct val="0"/>
              </a:spcBef>
              <a:spcAft>
                <a:spcPct val="0"/>
              </a:spcAft>
              <a:defRPr sz="1800" b="1" i="0" u="none" strike="noStrike" kern="1200" baseline="0">
                <a:solidFill>
                  <a:prstClr val="black"/>
                </a:solidFill>
                <a:latin typeface="+mn-lt"/>
                <a:ea typeface="+mn-ea"/>
                <a:cs typeface="+mn-cs"/>
              </a:defRPr>
            </a:pPr>
            <a:r>
              <a:rPr lang="es-ES" sz="2000" b="1" dirty="0" bmk="_Toc4350489">
                <a:solidFill>
                  <a:prstClr val="black"/>
                </a:solidFill>
                <a:latin typeface="+mj-lt"/>
                <a:ea typeface="+mj-ea"/>
                <a:cs typeface="+mj-cs"/>
              </a:rPr>
              <a:t>Figura </a:t>
            </a:r>
            <a:r>
              <a:rPr lang="es-ES" sz="2000" b="1" dirty="0" bmk="_Toc4350489">
                <a:solidFill>
                  <a:prstClr val="black"/>
                </a:solidFill>
                <a:latin typeface="+mj-lt"/>
                <a:ea typeface="+mj-ea"/>
                <a:cs typeface="+mj-cs"/>
              </a:rPr>
              <a:t>5. </a:t>
            </a:r>
            <a:r>
              <a:rPr lang="es-ES" sz="2000" b="1" dirty="0" bmk="_Toc4350489">
                <a:solidFill>
                  <a:prstClr val="black"/>
                </a:solidFill>
                <a:latin typeface="+mj-lt"/>
                <a:ea typeface="+mj-ea"/>
                <a:cs typeface="+mj-cs"/>
              </a:rPr>
              <a:t>Muertes por VIH, según estado civil, en los hospitales de estudio. </a:t>
            </a:r>
            <a:endParaRPr lang="es-ES" sz="2000" b="1" dirty="0" smtClean="0" bmk="_Toc4350489">
              <a:solidFill>
                <a:prstClr val="black"/>
              </a:solidFill>
              <a:latin typeface="+mj-lt"/>
              <a:ea typeface="+mj-ea"/>
              <a:cs typeface="+mj-cs"/>
            </a:endParaRPr>
          </a:p>
          <a:p>
            <a:pPr algn="ctr" eaLnBrk="0" fontAlgn="base" hangingPunct="0">
              <a:spcBef>
                <a:spcPct val="0"/>
              </a:spcBef>
              <a:spcAft>
                <a:spcPct val="0"/>
              </a:spcAft>
              <a:defRPr sz="1800" b="1" i="0" u="none" strike="noStrike" kern="1200" baseline="0">
                <a:solidFill>
                  <a:prstClr val="black"/>
                </a:solidFill>
                <a:latin typeface="+mn-lt"/>
                <a:ea typeface="+mn-ea"/>
                <a:cs typeface="+mn-cs"/>
              </a:defRPr>
            </a:pPr>
            <a:r>
              <a:rPr lang="es-ES" sz="2000" b="1" dirty="0" smtClean="0" bmk="_Toc4350489">
                <a:solidFill>
                  <a:prstClr val="black"/>
                </a:solidFill>
                <a:latin typeface="+mj-lt"/>
                <a:ea typeface="+mj-ea"/>
                <a:cs typeface="+mj-cs"/>
              </a:rPr>
              <a:t>El </a:t>
            </a:r>
            <a:r>
              <a:rPr lang="es-ES" sz="2000" b="1" dirty="0" bmk="_Toc4350489">
                <a:solidFill>
                  <a:prstClr val="black"/>
                </a:solidFill>
                <a:latin typeface="+mj-lt"/>
                <a:ea typeface="+mj-ea"/>
                <a:cs typeface="+mj-cs"/>
              </a:rPr>
              <a:t>Salvador, 2015 - 2017.</a:t>
            </a:r>
          </a:p>
          <a:p>
            <a:pPr algn="just">
              <a:spcAft>
                <a:spcPts val="0"/>
              </a:spcAft>
            </a:pPr>
            <a:r>
              <a:rPr lang="es-ES" sz="105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s-ES" dirty="0">
              <a:latin typeface="Times New Roman" panose="02020603050405020304" pitchFamily="18" charset="0"/>
              <a:ea typeface="Times New Roman" panose="02020603050405020304" pitchFamily="18" charset="0"/>
            </a:endParaRPr>
          </a:p>
        </p:txBody>
      </p:sp>
      <p:sp>
        <p:nvSpPr>
          <p:cNvPr id="7" name="Rectángulo 6">
            <a:extLst>
              <a:ext uri="{FF2B5EF4-FFF2-40B4-BE49-F238E27FC236}">
                <a16:creationId xmlns:a16="http://schemas.microsoft.com/office/drawing/2014/main" xmlns="" id="{BA46EFF1-77F7-4902-817E-256049DBC8CA}"/>
              </a:ext>
            </a:extLst>
          </p:cNvPr>
          <p:cNvSpPr/>
          <p:nvPr/>
        </p:nvSpPr>
        <p:spPr>
          <a:xfrm>
            <a:off x="953476" y="5507442"/>
            <a:ext cx="9460523" cy="400110"/>
          </a:xfrm>
          <a:prstGeom prst="rect">
            <a:avLst/>
          </a:prstGeom>
        </p:spPr>
        <p:txBody>
          <a:bodyPr wrap="square">
            <a:spAutoFit/>
          </a:bodyPr>
          <a:lstStyle/>
          <a:p>
            <a:pPr algn="just">
              <a:spcAft>
                <a:spcPts val="0"/>
              </a:spcAft>
            </a:pPr>
            <a:r>
              <a:rPr lang="es-ES" sz="1000" b="1" dirty="0">
                <a:solidFill>
                  <a:srgbClr val="000000"/>
                </a:solidFill>
                <a:latin typeface="Calibri" panose="020F0502020204030204" pitchFamily="34" charset="0"/>
                <a:ea typeface="Calibri" panose="020F0502020204030204" pitchFamily="34" charset="0"/>
              </a:rPr>
              <a:t>Fuente:</a:t>
            </a:r>
            <a:r>
              <a:rPr lang="es-ES" sz="1000" dirty="0">
                <a:latin typeface="Times New Roman" panose="02020603050405020304" pitchFamily="18" charset="0"/>
                <a:ea typeface="Times New Roman" panose="02020603050405020304" pitchFamily="18" charset="0"/>
              </a:rPr>
              <a:t> Ministerio de Salud, Sistema de Morbi Mortalidad (SIMMOW), Sistema Único de Monitoreo-Evaluación y Vigilancia Epidemiológica (SUMEVE), expedientes de pacientes años 2015 - 2017</a:t>
            </a:r>
            <a:endParaRPr lang="es-ES" sz="1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734252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8D3B5894-E226-4077-A8B5-6B7B34DD6DD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538" y="210511"/>
            <a:ext cx="9097108" cy="51430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ángulo 1">
            <a:extLst>
              <a:ext uri="{FF2B5EF4-FFF2-40B4-BE49-F238E27FC236}">
                <a16:creationId xmlns:a16="http://schemas.microsoft.com/office/drawing/2014/main" xmlns="" id="{91DEB116-331E-43B1-9553-A7B67CB577B6}"/>
              </a:ext>
            </a:extLst>
          </p:cNvPr>
          <p:cNvSpPr/>
          <p:nvPr/>
        </p:nvSpPr>
        <p:spPr>
          <a:xfrm>
            <a:off x="781538" y="5402854"/>
            <a:ext cx="9097108" cy="369332"/>
          </a:xfrm>
          <a:prstGeom prst="rect">
            <a:avLst/>
          </a:prstGeom>
        </p:spPr>
        <p:txBody>
          <a:bodyPr wrap="square">
            <a:spAutoFit/>
          </a:bodyPr>
          <a:lstStyle/>
          <a:p>
            <a:pPr algn="just">
              <a:spcBef>
                <a:spcPts val="1200"/>
              </a:spcBef>
              <a:spcAft>
                <a:spcPts val="1200"/>
              </a:spcAft>
            </a:pPr>
            <a:r>
              <a:rPr lang="es-ES" sz="900" b="1" dirty="0">
                <a:solidFill>
                  <a:srgbClr val="000000"/>
                </a:solidFill>
                <a:latin typeface="Arial" panose="020B0604020202020204" pitchFamily="34" charset="0"/>
                <a:ea typeface="Calibri" panose="020F0502020204030204" pitchFamily="34" charset="0"/>
                <a:cs typeface="Arial" panose="020B0604020202020204" pitchFamily="34" charset="0"/>
              </a:rPr>
              <a:t>Fuente:</a:t>
            </a:r>
            <a:r>
              <a:rPr lang="es-ES" sz="900" dirty="0">
                <a:latin typeface="Arial" panose="020B0604020202020204" pitchFamily="34" charset="0"/>
                <a:ea typeface="Times New Roman" panose="02020603050405020304" pitchFamily="18" charset="0"/>
                <a:cs typeface="Arial" panose="020B0604020202020204" pitchFamily="34" charset="0"/>
              </a:rPr>
              <a:t> Ministerio de Salud, Sistema de Morbi Mortalidad (SIMMOW), Sistema Único de Monitoreo-Evaluación y Vigilancia Epidemiológica (SUMEVE) y expedientes clínicos de hospitales del estudio, años 2015,2016 y 2017.</a:t>
            </a:r>
          </a:p>
        </p:txBody>
      </p:sp>
      <p:sp>
        <p:nvSpPr>
          <p:cNvPr id="8" name="Rectángulo 7">
            <a:extLst>
              <a:ext uri="{FF2B5EF4-FFF2-40B4-BE49-F238E27FC236}">
                <a16:creationId xmlns:a16="http://schemas.microsoft.com/office/drawing/2014/main" xmlns="" id="{B0806047-20FF-4E16-A562-AD4180AA7221}"/>
              </a:ext>
            </a:extLst>
          </p:cNvPr>
          <p:cNvSpPr/>
          <p:nvPr/>
        </p:nvSpPr>
        <p:spPr>
          <a:xfrm>
            <a:off x="789352" y="5726800"/>
            <a:ext cx="9394433" cy="230832"/>
          </a:xfrm>
          <a:prstGeom prst="rect">
            <a:avLst/>
          </a:prstGeom>
        </p:spPr>
        <p:txBody>
          <a:bodyPr wrap="square">
            <a:spAutoFit/>
          </a:bodyPr>
          <a:lstStyle/>
          <a:p>
            <a:pPr algn="just">
              <a:spcBef>
                <a:spcPts val="1200"/>
              </a:spcBef>
              <a:spcAft>
                <a:spcPts val="1200"/>
              </a:spcAft>
            </a:pPr>
            <a:r>
              <a:rPr lang="es-ES" sz="900" b="1" dirty="0">
                <a:solidFill>
                  <a:srgbClr val="000000"/>
                </a:solidFill>
                <a:latin typeface="Arial" panose="020B0604020202020204" pitchFamily="34" charset="0"/>
                <a:cs typeface="Arial" panose="020B0604020202020204" pitchFamily="34" charset="0"/>
              </a:rPr>
              <a:t>Fuente: Alexandra, Martín-</a:t>
            </a:r>
            <a:r>
              <a:rPr lang="es-ES" sz="900" b="1" dirty="0" err="1">
                <a:solidFill>
                  <a:srgbClr val="000000"/>
                </a:solidFill>
                <a:latin typeface="Arial" panose="020B0604020202020204" pitchFamily="34" charset="0"/>
                <a:cs typeface="Arial" panose="020B0604020202020204" pitchFamily="34" charset="0"/>
              </a:rPr>
              <a:t>Infectóloga</a:t>
            </a:r>
            <a:r>
              <a:rPr lang="es-ES" sz="900" b="1" dirty="0">
                <a:solidFill>
                  <a:srgbClr val="000000"/>
                </a:solidFill>
                <a:latin typeface="Arial" panose="020B0604020202020204" pitchFamily="34" charset="0"/>
                <a:cs typeface="Arial" panose="020B0604020202020204" pitchFamily="34" charset="0"/>
              </a:rPr>
              <a:t> Mortalidad Hospitalaria en pacientes con VIH en 3 hospitales, México , 2015</a:t>
            </a:r>
            <a:endParaRPr lang="es-ES" sz="900" dirty="0">
              <a:latin typeface="Arial" panose="020B0604020202020204" pitchFamily="34" charset="0"/>
              <a:ea typeface="Times New Roman" panose="02020603050405020304" pitchFamily="18" charset="0"/>
              <a:cs typeface="Arial" panose="020B0604020202020204" pitchFamily="34" charset="0"/>
            </a:endParaRPr>
          </a:p>
        </p:txBody>
      </p:sp>
      <p:sp>
        <p:nvSpPr>
          <p:cNvPr id="3" name="Rectángulo 2">
            <a:extLst>
              <a:ext uri="{FF2B5EF4-FFF2-40B4-BE49-F238E27FC236}">
                <a16:creationId xmlns:a16="http://schemas.microsoft.com/office/drawing/2014/main" xmlns="" id="{07F39139-6D4E-4869-A0C6-8ACAEA53F441}"/>
              </a:ext>
            </a:extLst>
          </p:cNvPr>
          <p:cNvSpPr/>
          <p:nvPr/>
        </p:nvSpPr>
        <p:spPr>
          <a:xfrm>
            <a:off x="781538" y="5934670"/>
            <a:ext cx="9088273" cy="707886"/>
          </a:xfrm>
          <a:prstGeom prst="rect">
            <a:avLst/>
          </a:prstGeom>
        </p:spPr>
        <p:txBody>
          <a:bodyPr wrap="square">
            <a:spAutoFit/>
          </a:bodyPr>
          <a:lstStyle/>
          <a:p>
            <a:pPr algn="ctr" eaLnBrk="0" fontAlgn="base" hangingPunct="0">
              <a:spcBef>
                <a:spcPct val="0"/>
              </a:spcBef>
              <a:spcAft>
                <a:spcPct val="0"/>
              </a:spcAft>
              <a:defRPr sz="1800" b="1" i="0" u="none" strike="noStrike" kern="1200" baseline="0">
                <a:solidFill>
                  <a:prstClr val="black"/>
                </a:solidFill>
                <a:latin typeface="+mn-lt"/>
                <a:ea typeface="+mn-ea"/>
                <a:cs typeface="+mn-cs"/>
              </a:defRPr>
            </a:pPr>
            <a:r>
              <a:rPr lang="es-ES" sz="2000" b="1" dirty="0" bmk="_Toc4350489">
                <a:solidFill>
                  <a:prstClr val="black"/>
                </a:solidFill>
                <a:latin typeface="+mj-lt"/>
                <a:ea typeface="+mj-ea"/>
                <a:cs typeface="+mj-cs"/>
              </a:rPr>
              <a:t>Figura 3. </a:t>
            </a:r>
            <a:r>
              <a:rPr lang="es-ES" sz="2000" b="1" dirty="0" bmk="_Toc4350489">
                <a:solidFill>
                  <a:prstClr val="black"/>
                </a:solidFill>
                <a:latin typeface="+mj-lt"/>
                <a:ea typeface="+mj-ea"/>
                <a:cs typeface="+mj-cs"/>
              </a:rPr>
              <a:t>Mortalidad en VIH según grupos de edad por hospital, </a:t>
            </a:r>
            <a:endParaRPr lang="es-ES" sz="2000" b="1" dirty="0" smtClean="0" bmk="_Toc4350489">
              <a:solidFill>
                <a:prstClr val="black"/>
              </a:solidFill>
              <a:latin typeface="+mj-lt"/>
              <a:ea typeface="+mj-ea"/>
              <a:cs typeface="+mj-cs"/>
            </a:endParaRPr>
          </a:p>
          <a:p>
            <a:pPr algn="ctr" eaLnBrk="0" fontAlgn="base" hangingPunct="0">
              <a:spcBef>
                <a:spcPct val="0"/>
              </a:spcBef>
              <a:spcAft>
                <a:spcPct val="0"/>
              </a:spcAft>
              <a:defRPr sz="1800" b="1" i="0" u="none" strike="noStrike" kern="1200" baseline="0">
                <a:solidFill>
                  <a:prstClr val="black"/>
                </a:solidFill>
                <a:latin typeface="+mn-lt"/>
                <a:ea typeface="+mn-ea"/>
                <a:cs typeface="+mn-cs"/>
              </a:defRPr>
            </a:pPr>
            <a:r>
              <a:rPr lang="es-ES" sz="2000" b="1" dirty="0" smtClean="0" bmk="_Toc4350489">
                <a:solidFill>
                  <a:prstClr val="black"/>
                </a:solidFill>
                <a:latin typeface="+mj-lt"/>
                <a:ea typeface="+mj-ea"/>
                <a:cs typeface="+mj-cs"/>
              </a:rPr>
              <a:t>El </a:t>
            </a:r>
            <a:r>
              <a:rPr lang="es-ES" sz="2000" b="1" dirty="0" bmk="_Toc4350489">
                <a:solidFill>
                  <a:prstClr val="black"/>
                </a:solidFill>
                <a:latin typeface="+mj-lt"/>
                <a:ea typeface="+mj-ea"/>
                <a:cs typeface="+mj-cs"/>
              </a:rPr>
              <a:t>Salvador, años 2015 - 2017.</a:t>
            </a:r>
          </a:p>
        </p:txBody>
      </p:sp>
    </p:spTree>
    <p:extLst>
      <p:ext uri="{BB962C8B-B14F-4D97-AF65-F5344CB8AC3E}">
        <p14:creationId xmlns:p14="http://schemas.microsoft.com/office/powerpoint/2010/main" val="25631260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áfico 6">
            <a:extLst>
              <a:ext uri="{FF2B5EF4-FFF2-40B4-BE49-F238E27FC236}">
                <a16:creationId xmlns:a16="http://schemas.microsoft.com/office/drawing/2014/main" xmlns="" id="{00000000-0008-0000-0300-000005000000}"/>
              </a:ext>
            </a:extLst>
          </p:cNvPr>
          <p:cNvGraphicFramePr/>
          <p:nvPr>
            <p:extLst>
              <p:ext uri="{D42A27DB-BD31-4B8C-83A1-F6EECF244321}">
                <p14:modId xmlns:p14="http://schemas.microsoft.com/office/powerpoint/2010/main" val="1424269704"/>
              </p:ext>
            </p:extLst>
          </p:nvPr>
        </p:nvGraphicFramePr>
        <p:xfrm>
          <a:off x="719015" y="228601"/>
          <a:ext cx="8972061" cy="4804508"/>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ángulo 4">
            <a:extLst>
              <a:ext uri="{FF2B5EF4-FFF2-40B4-BE49-F238E27FC236}">
                <a16:creationId xmlns:a16="http://schemas.microsoft.com/office/drawing/2014/main" xmlns="" id="{D73C3EBD-0C47-483B-AD70-CEB86D783077}"/>
              </a:ext>
            </a:extLst>
          </p:cNvPr>
          <p:cNvSpPr/>
          <p:nvPr/>
        </p:nvSpPr>
        <p:spPr>
          <a:xfrm>
            <a:off x="1086339" y="5053729"/>
            <a:ext cx="8448430" cy="1431161"/>
          </a:xfrm>
          <a:prstGeom prst="rect">
            <a:avLst/>
          </a:prstGeom>
        </p:spPr>
        <p:txBody>
          <a:bodyPr wrap="square">
            <a:spAutoFit/>
          </a:bodyPr>
          <a:lstStyle/>
          <a:p>
            <a:pPr algn="just">
              <a:spcAft>
                <a:spcPts val="0"/>
              </a:spcAft>
            </a:pPr>
            <a:r>
              <a:rPr lang="es-ES" sz="900" dirty="0">
                <a:latin typeface="Arial" panose="020B0604020202020204" pitchFamily="34" charset="0"/>
                <a:ea typeface="Times New Roman" panose="02020603050405020304" pitchFamily="18" charset="0"/>
                <a:cs typeface="Arial" panose="020B0604020202020204" pitchFamily="34" charset="0"/>
              </a:rPr>
              <a:t>Fuente: Ministerio de Salud, Sistema de Morbi Mortalidad (SIMMOW), Sistema Único de Monitoreo-Evaluación y Vigilancia Epidemiológica (SUMEVE) y expedientes clínicos de hospitales del estudio, años 2015,2016 y 2017</a:t>
            </a:r>
          </a:p>
          <a:p>
            <a:pPr algn="just">
              <a:spcAft>
                <a:spcPts val="0"/>
              </a:spcAft>
            </a:pPr>
            <a:r>
              <a:rPr lang="es-ES" sz="900" b="1"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s-ES" sz="900" dirty="0">
              <a:latin typeface="Arial" panose="020B0604020202020204" pitchFamily="34" charset="0"/>
              <a:ea typeface="Times New Roman" panose="02020603050405020304" pitchFamily="18" charset="0"/>
              <a:cs typeface="Arial" panose="020B0604020202020204" pitchFamily="34" charset="0"/>
            </a:endParaRPr>
          </a:p>
          <a:p>
            <a:pPr algn="ctr" eaLnBrk="0" fontAlgn="base" hangingPunct="0">
              <a:lnSpc>
                <a:spcPct val="150000"/>
              </a:lnSpc>
              <a:spcBef>
                <a:spcPct val="0"/>
              </a:spcBef>
              <a:spcAft>
                <a:spcPct val="0"/>
              </a:spcAft>
              <a:defRPr sz="1800" b="1" i="0" u="none" strike="noStrike" kern="1200" baseline="0">
                <a:solidFill>
                  <a:prstClr val="black"/>
                </a:solidFill>
                <a:latin typeface="+mn-lt"/>
                <a:ea typeface="+mn-ea"/>
                <a:cs typeface="+mn-cs"/>
              </a:defRPr>
            </a:pPr>
            <a:r>
              <a:rPr lang="es-ES" sz="2000" b="1" dirty="0" bmk="_Toc4350489">
                <a:solidFill>
                  <a:prstClr val="black"/>
                </a:solidFill>
                <a:latin typeface="+mj-lt"/>
                <a:ea typeface="+mj-ea"/>
                <a:cs typeface="+mj-cs"/>
              </a:rPr>
              <a:t>Figura </a:t>
            </a:r>
            <a:r>
              <a:rPr lang="es-ES" sz="2000" b="1" dirty="0" bmk="_Toc4350489">
                <a:solidFill>
                  <a:prstClr val="black"/>
                </a:solidFill>
                <a:latin typeface="+mj-lt"/>
                <a:ea typeface="+mj-ea"/>
                <a:cs typeface="+mj-cs"/>
              </a:rPr>
              <a:t>4. </a:t>
            </a:r>
            <a:r>
              <a:rPr lang="es-ES" sz="2000" b="1" dirty="0" bmk="_Toc4350489">
                <a:solidFill>
                  <a:prstClr val="black"/>
                </a:solidFill>
                <a:latin typeface="+mj-lt"/>
                <a:ea typeface="+mj-ea"/>
                <a:cs typeface="+mj-cs"/>
              </a:rPr>
              <a:t>Mortalidad en VIH por sexo. </a:t>
            </a:r>
            <a:r>
              <a:rPr lang="es-ES" sz="2000" b="1" dirty="0" bmk="_Toc4350489">
                <a:solidFill>
                  <a:prstClr val="black"/>
                </a:solidFill>
                <a:latin typeface="+mj-lt"/>
                <a:ea typeface="+mj-ea"/>
                <a:cs typeface="+mj-cs"/>
              </a:rPr>
              <a:t>2015 al 2017. </a:t>
            </a:r>
            <a:endParaRPr lang="es-ES" sz="2000" b="1" dirty="0" smtClean="0" bmk="_Toc4350489">
              <a:solidFill>
                <a:prstClr val="black"/>
              </a:solidFill>
              <a:latin typeface="+mj-lt"/>
              <a:ea typeface="+mj-ea"/>
              <a:cs typeface="+mj-cs"/>
            </a:endParaRPr>
          </a:p>
          <a:p>
            <a:pPr algn="ctr" eaLnBrk="0" fontAlgn="base" hangingPunct="0">
              <a:lnSpc>
                <a:spcPct val="150000"/>
              </a:lnSpc>
              <a:spcBef>
                <a:spcPct val="0"/>
              </a:spcBef>
              <a:spcAft>
                <a:spcPct val="0"/>
              </a:spcAft>
              <a:defRPr sz="1800" b="1" i="0" u="none" strike="noStrike" kern="1200" baseline="0">
                <a:solidFill>
                  <a:prstClr val="black"/>
                </a:solidFill>
                <a:latin typeface="+mn-lt"/>
                <a:ea typeface="+mn-ea"/>
                <a:cs typeface="+mn-cs"/>
              </a:defRPr>
            </a:pPr>
            <a:r>
              <a:rPr lang="es-ES" sz="2000" b="1" dirty="0" smtClean="0" bmk="_Toc4350489">
                <a:solidFill>
                  <a:prstClr val="black"/>
                </a:solidFill>
                <a:latin typeface="+mj-lt"/>
                <a:ea typeface="+mj-ea"/>
                <a:cs typeface="+mj-cs"/>
              </a:rPr>
              <a:t>El </a:t>
            </a:r>
            <a:r>
              <a:rPr lang="es-ES" sz="2000" b="1" dirty="0" bmk="_Toc4350489">
                <a:solidFill>
                  <a:prstClr val="black"/>
                </a:solidFill>
                <a:latin typeface="+mj-lt"/>
                <a:ea typeface="+mj-ea"/>
                <a:cs typeface="+mj-cs"/>
              </a:rPr>
              <a:t>Salvador, años 2015 al 2017.</a:t>
            </a:r>
          </a:p>
        </p:txBody>
      </p:sp>
    </p:spTree>
    <p:extLst>
      <p:ext uri="{BB962C8B-B14F-4D97-AF65-F5344CB8AC3E}">
        <p14:creationId xmlns:p14="http://schemas.microsoft.com/office/powerpoint/2010/main" val="4391643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xmlns="" id="{B06DAF59-F14B-4282-A4C1-023761E9FCF6}"/>
              </a:ext>
            </a:extLst>
          </p:cNvPr>
          <p:cNvGraphicFramePr>
            <a:graphicFrameLocks noGrp="1"/>
          </p:cNvGraphicFramePr>
          <p:nvPr>
            <p:ph idx="1"/>
            <p:extLst>
              <p:ext uri="{D42A27DB-BD31-4B8C-83A1-F6EECF244321}">
                <p14:modId xmlns:p14="http://schemas.microsoft.com/office/powerpoint/2010/main" val="1900555579"/>
              </p:ext>
            </p:extLst>
          </p:nvPr>
        </p:nvGraphicFramePr>
        <p:xfrm>
          <a:off x="961292" y="1198583"/>
          <a:ext cx="8768862" cy="3967400"/>
        </p:xfrm>
        <a:graphic>
          <a:graphicData uri="http://schemas.openxmlformats.org/drawingml/2006/table">
            <a:tbl>
              <a:tblPr firstRow="1" firstCol="1" bandRow="1">
                <a:tableStyleId>{5FD0F851-EC5A-4D38-B0AD-8093EC10F338}</a:tableStyleId>
              </a:tblPr>
              <a:tblGrid>
                <a:gridCol w="2191727">
                  <a:extLst>
                    <a:ext uri="{9D8B030D-6E8A-4147-A177-3AD203B41FA5}">
                      <a16:colId xmlns:a16="http://schemas.microsoft.com/office/drawing/2014/main" xmlns="" val="1684742004"/>
                    </a:ext>
                  </a:extLst>
                </a:gridCol>
                <a:gridCol w="2191727">
                  <a:extLst>
                    <a:ext uri="{9D8B030D-6E8A-4147-A177-3AD203B41FA5}">
                      <a16:colId xmlns:a16="http://schemas.microsoft.com/office/drawing/2014/main" xmlns="" val="1630098550"/>
                    </a:ext>
                  </a:extLst>
                </a:gridCol>
                <a:gridCol w="2192704">
                  <a:extLst>
                    <a:ext uri="{9D8B030D-6E8A-4147-A177-3AD203B41FA5}">
                      <a16:colId xmlns:a16="http://schemas.microsoft.com/office/drawing/2014/main" xmlns="" val="2271954619"/>
                    </a:ext>
                  </a:extLst>
                </a:gridCol>
                <a:gridCol w="2192704">
                  <a:extLst>
                    <a:ext uri="{9D8B030D-6E8A-4147-A177-3AD203B41FA5}">
                      <a16:colId xmlns:a16="http://schemas.microsoft.com/office/drawing/2014/main" xmlns="" val="2599901539"/>
                    </a:ext>
                  </a:extLst>
                </a:gridCol>
              </a:tblGrid>
              <a:tr h="997540">
                <a:tc>
                  <a:txBody>
                    <a:bodyPr/>
                    <a:lstStyle/>
                    <a:p>
                      <a:pPr algn="just">
                        <a:spcAft>
                          <a:spcPts val="0"/>
                        </a:spcAft>
                      </a:pPr>
                      <a:r>
                        <a:rPr lang="es-ES" sz="2000" b="0" dirty="0">
                          <a:effectLst/>
                        </a:rPr>
                        <a:t>Tipo de Diagnóstico (valor de CD4)</a:t>
                      </a:r>
                      <a:endParaRPr lang="es-E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spcAft>
                          <a:spcPts val="0"/>
                        </a:spcAft>
                      </a:pPr>
                      <a:r>
                        <a:rPr lang="es-ES" sz="2000" b="0" dirty="0">
                          <a:effectLst/>
                        </a:rPr>
                        <a:t>Sexo femenino</a:t>
                      </a:r>
                    </a:p>
                    <a:p>
                      <a:pPr algn="ctr">
                        <a:spcAft>
                          <a:spcPts val="0"/>
                        </a:spcAft>
                      </a:pPr>
                      <a:r>
                        <a:rPr lang="es-ES" sz="2000" b="0" dirty="0">
                          <a:effectLst/>
                        </a:rPr>
                        <a:t>N=92</a:t>
                      </a:r>
                    </a:p>
                    <a:p>
                      <a:pPr algn="ctr">
                        <a:spcAft>
                          <a:spcPts val="0"/>
                        </a:spcAft>
                      </a:pPr>
                      <a:r>
                        <a:rPr lang="es-ES" sz="2000" b="0" dirty="0">
                          <a:effectLst/>
                        </a:rPr>
                        <a:t>No (%)</a:t>
                      </a:r>
                      <a:endParaRPr lang="es-E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spcAft>
                          <a:spcPts val="0"/>
                        </a:spcAft>
                      </a:pPr>
                      <a:r>
                        <a:rPr lang="es-ES" sz="2000" b="0" dirty="0">
                          <a:effectLst/>
                        </a:rPr>
                        <a:t>Sexo masculino</a:t>
                      </a:r>
                    </a:p>
                    <a:p>
                      <a:pPr algn="ctr">
                        <a:spcAft>
                          <a:spcPts val="0"/>
                        </a:spcAft>
                      </a:pPr>
                      <a:r>
                        <a:rPr lang="es-ES" sz="2000" b="0" dirty="0">
                          <a:effectLst/>
                        </a:rPr>
                        <a:t>N=193</a:t>
                      </a:r>
                    </a:p>
                    <a:p>
                      <a:pPr algn="ctr">
                        <a:spcAft>
                          <a:spcPts val="0"/>
                        </a:spcAft>
                      </a:pPr>
                      <a:r>
                        <a:rPr lang="es-ES" sz="2000" b="0" dirty="0">
                          <a:effectLst/>
                        </a:rPr>
                        <a:t>No (%)</a:t>
                      </a:r>
                      <a:endParaRPr lang="es-E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spcAft>
                          <a:spcPts val="0"/>
                        </a:spcAft>
                      </a:pPr>
                      <a:r>
                        <a:rPr lang="es-ES" sz="2000" b="0">
                          <a:effectLst/>
                        </a:rPr>
                        <a:t>Total, general</a:t>
                      </a:r>
                    </a:p>
                    <a:p>
                      <a:pPr algn="ctr">
                        <a:spcAft>
                          <a:spcPts val="0"/>
                        </a:spcAft>
                      </a:pPr>
                      <a:r>
                        <a:rPr lang="es-ES" sz="2000" b="0">
                          <a:effectLst/>
                        </a:rPr>
                        <a:t>N=285</a:t>
                      </a:r>
                    </a:p>
                    <a:p>
                      <a:pPr algn="ctr">
                        <a:spcAft>
                          <a:spcPts val="0"/>
                        </a:spcAft>
                      </a:pPr>
                      <a:r>
                        <a:rPr lang="es-ES" sz="2000" b="0">
                          <a:effectLst/>
                        </a:rPr>
                        <a:t>No (%)</a:t>
                      </a:r>
                      <a:endParaRPr lang="es-E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xmlns="" val="2681984889"/>
                  </a:ext>
                </a:extLst>
              </a:tr>
              <a:tr h="645858">
                <a:tc>
                  <a:txBody>
                    <a:bodyPr/>
                    <a:lstStyle/>
                    <a:p>
                      <a:pPr algn="just">
                        <a:spcAft>
                          <a:spcPts val="0"/>
                        </a:spcAft>
                      </a:pPr>
                      <a:r>
                        <a:rPr lang="es-ES" sz="2000" b="0">
                          <a:effectLst/>
                        </a:rPr>
                        <a:t>&lt;200 cels/ml (VIH avanzado)</a:t>
                      </a:r>
                      <a:endParaRPr lang="es-E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spcAft>
                          <a:spcPts val="0"/>
                        </a:spcAft>
                      </a:pPr>
                      <a:r>
                        <a:rPr lang="es-ES" sz="2000" b="0" dirty="0">
                          <a:effectLst/>
                        </a:rPr>
                        <a:t>68 (33)</a:t>
                      </a:r>
                      <a:endParaRPr lang="es-E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algn="ctr">
                        <a:spcAft>
                          <a:spcPts val="0"/>
                        </a:spcAft>
                      </a:pPr>
                      <a:r>
                        <a:rPr lang="es-ES" sz="2000" b="0" dirty="0">
                          <a:effectLst/>
                        </a:rPr>
                        <a:t>140 (67)</a:t>
                      </a:r>
                      <a:endParaRPr lang="es-E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algn="ctr">
                        <a:spcAft>
                          <a:spcPts val="0"/>
                        </a:spcAft>
                      </a:pPr>
                      <a:r>
                        <a:rPr lang="es-ES" sz="2000" b="0">
                          <a:effectLst/>
                        </a:rPr>
                        <a:t>208 (73)</a:t>
                      </a:r>
                      <a:endParaRPr lang="es-E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2508387567"/>
                  </a:ext>
                </a:extLst>
              </a:tr>
              <a:tr h="737238">
                <a:tc>
                  <a:txBody>
                    <a:bodyPr/>
                    <a:lstStyle/>
                    <a:p>
                      <a:pPr algn="just">
                        <a:spcAft>
                          <a:spcPts val="0"/>
                        </a:spcAft>
                      </a:pPr>
                      <a:r>
                        <a:rPr lang="es-ES" sz="2000" b="0">
                          <a:effectLst/>
                        </a:rPr>
                        <a:t>200-349 cels/ml (Dx tardío)</a:t>
                      </a:r>
                      <a:endParaRPr lang="es-E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spcAft>
                          <a:spcPts val="0"/>
                        </a:spcAft>
                      </a:pPr>
                      <a:r>
                        <a:rPr lang="es-ES" sz="2000" b="0">
                          <a:effectLst/>
                        </a:rPr>
                        <a:t>8 (21)</a:t>
                      </a:r>
                      <a:endParaRPr lang="es-E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algn="ctr">
                        <a:spcAft>
                          <a:spcPts val="0"/>
                        </a:spcAft>
                      </a:pPr>
                      <a:r>
                        <a:rPr lang="es-ES" sz="2000" b="0" dirty="0">
                          <a:effectLst/>
                        </a:rPr>
                        <a:t>31 (79)</a:t>
                      </a:r>
                      <a:endParaRPr lang="es-E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algn="ctr">
                        <a:spcAft>
                          <a:spcPts val="0"/>
                        </a:spcAft>
                      </a:pPr>
                      <a:r>
                        <a:rPr lang="es-ES" sz="2000" b="0">
                          <a:effectLst/>
                        </a:rPr>
                        <a:t>39 (14)</a:t>
                      </a:r>
                      <a:endParaRPr lang="es-E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3043159568"/>
                  </a:ext>
                </a:extLst>
              </a:tr>
              <a:tr h="661234">
                <a:tc>
                  <a:txBody>
                    <a:bodyPr/>
                    <a:lstStyle/>
                    <a:p>
                      <a:pPr algn="just">
                        <a:spcAft>
                          <a:spcPts val="0"/>
                        </a:spcAft>
                      </a:pPr>
                      <a:r>
                        <a:rPr lang="es-ES" sz="2000" b="0">
                          <a:effectLst/>
                        </a:rPr>
                        <a:t>350-499 cels/ml (VIH asintomático)</a:t>
                      </a:r>
                      <a:endParaRPr lang="es-E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spcAft>
                          <a:spcPts val="0"/>
                        </a:spcAft>
                      </a:pPr>
                      <a:r>
                        <a:rPr lang="es-ES" sz="2000" b="0">
                          <a:effectLst/>
                        </a:rPr>
                        <a:t>8 (40)</a:t>
                      </a:r>
                      <a:endParaRPr lang="es-E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algn="ctr">
                        <a:spcAft>
                          <a:spcPts val="0"/>
                        </a:spcAft>
                      </a:pPr>
                      <a:r>
                        <a:rPr lang="es-ES" sz="2000" b="0" dirty="0">
                          <a:effectLst/>
                        </a:rPr>
                        <a:t>12 (60)</a:t>
                      </a:r>
                      <a:endParaRPr lang="es-E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algn="ctr">
                        <a:spcAft>
                          <a:spcPts val="0"/>
                        </a:spcAft>
                      </a:pPr>
                      <a:r>
                        <a:rPr lang="es-ES" sz="2000" b="0" dirty="0">
                          <a:effectLst/>
                        </a:rPr>
                        <a:t>20 (7)</a:t>
                      </a:r>
                      <a:endParaRPr lang="es-E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604122760"/>
                  </a:ext>
                </a:extLst>
              </a:tr>
              <a:tr h="925530">
                <a:tc>
                  <a:txBody>
                    <a:bodyPr/>
                    <a:lstStyle/>
                    <a:p>
                      <a:pPr algn="just">
                        <a:spcAft>
                          <a:spcPts val="0"/>
                        </a:spcAft>
                      </a:pPr>
                      <a:r>
                        <a:rPr lang="es-ES" sz="2000" b="0">
                          <a:effectLst/>
                        </a:rPr>
                        <a:t>≥500 cels/ml (valor normal de CD4)</a:t>
                      </a:r>
                      <a:endParaRPr lang="es-E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spcAft>
                          <a:spcPts val="0"/>
                        </a:spcAft>
                      </a:pPr>
                      <a:r>
                        <a:rPr lang="es-ES" sz="2000" b="0" dirty="0">
                          <a:effectLst/>
                        </a:rPr>
                        <a:t>8 (40)</a:t>
                      </a:r>
                      <a:endParaRPr lang="es-E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algn="ctr">
                        <a:spcAft>
                          <a:spcPts val="0"/>
                        </a:spcAft>
                      </a:pPr>
                      <a:r>
                        <a:rPr lang="es-ES" sz="2000" b="0" dirty="0">
                          <a:effectLst/>
                        </a:rPr>
                        <a:t>10 (56)</a:t>
                      </a:r>
                      <a:endParaRPr lang="es-E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algn="ctr">
                        <a:spcAft>
                          <a:spcPts val="0"/>
                        </a:spcAft>
                      </a:pPr>
                      <a:r>
                        <a:rPr lang="es-ES" sz="2000" b="0" dirty="0">
                          <a:effectLst/>
                        </a:rPr>
                        <a:t>18 (6)</a:t>
                      </a:r>
                      <a:endParaRPr lang="es-E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890668337"/>
                  </a:ext>
                </a:extLst>
              </a:tr>
            </a:tbl>
          </a:graphicData>
        </a:graphic>
      </p:graphicFrame>
      <p:sp>
        <p:nvSpPr>
          <p:cNvPr id="7" name="Rectangle 2">
            <a:extLst>
              <a:ext uri="{FF2B5EF4-FFF2-40B4-BE49-F238E27FC236}">
                <a16:creationId xmlns:a16="http://schemas.microsoft.com/office/drawing/2014/main" xmlns="" id="{10939100-33E7-478D-A679-1BDD1124C10F}"/>
              </a:ext>
            </a:extLst>
          </p:cNvPr>
          <p:cNvSpPr>
            <a:spLocks noChangeArrowheads="1"/>
          </p:cNvSpPr>
          <p:nvPr/>
        </p:nvSpPr>
        <p:spPr bwMode="auto">
          <a:xfrm>
            <a:off x="1016001" y="5169553"/>
            <a:ext cx="8604738"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50" b="1" i="0" u="none" strike="noStrike" cap="none" normalizeH="0" baseline="0" dirty="0" bmk="">
                <a:ln>
                  <a:noFill/>
                </a:ln>
                <a:solidFill>
                  <a:srgbClr val="000000"/>
                </a:solidFill>
                <a:effectLst/>
                <a:latin typeface="Arial" panose="020B0604020202020204" pitchFamily="34" charset="0"/>
                <a:ea typeface="Calibri" panose="020F0502020204030204" pitchFamily="34" charset="0"/>
              </a:rPr>
              <a:t>Fuente:</a:t>
            </a:r>
            <a:r>
              <a:rPr kumimoji="0" lang="es-ES" altLang="es-ES" sz="105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Ministerio de Salud, Sistema de Morbi Mortalidad (SIMMOW), Sistema </a:t>
            </a:r>
            <a:r>
              <a:rPr kumimoji="0" lang="es-ES" altLang="es-ES" sz="105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Unico</a:t>
            </a:r>
            <a:r>
              <a:rPr kumimoji="0" lang="es-ES" altLang="es-ES" sz="105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de Monitoreo-</a:t>
            </a:r>
            <a:r>
              <a:rPr kumimoji="0" lang="es-ES" altLang="es-ES" sz="105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Evaluacion</a:t>
            </a:r>
            <a:r>
              <a:rPr kumimoji="0" lang="es-ES" altLang="es-ES" sz="105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y Vigilancia Epidemiológica (SUMEVE) y expedientes clínicos de hospitales del estudio, años 2015,2016 y 2017</a:t>
            </a:r>
            <a:endParaRPr kumimoji="0" lang="es-ES" altLang="es-E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
        <p:nvSpPr>
          <p:cNvPr id="8" name="Rectángulo 7">
            <a:extLst>
              <a:ext uri="{FF2B5EF4-FFF2-40B4-BE49-F238E27FC236}">
                <a16:creationId xmlns:a16="http://schemas.microsoft.com/office/drawing/2014/main" xmlns="" id="{41B0FF62-96B7-46CF-BDCD-B55C3644964B}"/>
              </a:ext>
            </a:extLst>
          </p:cNvPr>
          <p:cNvSpPr/>
          <p:nvPr/>
        </p:nvSpPr>
        <p:spPr>
          <a:xfrm>
            <a:off x="726830" y="294347"/>
            <a:ext cx="9159632" cy="707886"/>
          </a:xfrm>
          <a:prstGeom prst="rect">
            <a:avLst/>
          </a:prstGeom>
        </p:spPr>
        <p:txBody>
          <a:bodyPr wrap="square">
            <a:spAutoFit/>
          </a:bodyPr>
          <a:lstStyle/>
          <a:p>
            <a:pPr lvl="0" algn="ctr" eaLnBrk="0" fontAlgn="base" hangingPunct="0">
              <a:spcBef>
                <a:spcPct val="0"/>
              </a:spcBef>
              <a:spcAft>
                <a:spcPct val="0"/>
              </a:spcAft>
              <a:defRPr sz="1800" b="1" i="0" u="none" strike="noStrike" kern="1200" baseline="0">
                <a:solidFill>
                  <a:prstClr val="black"/>
                </a:solidFill>
                <a:latin typeface="+mn-lt"/>
                <a:ea typeface="+mn-ea"/>
                <a:cs typeface="+mn-cs"/>
              </a:defRPr>
            </a:pPr>
            <a:r>
              <a:rPr lang="es-ES" altLang="es-ES" sz="2000" b="1" dirty="0" bmk="_Toc4350458">
                <a:solidFill>
                  <a:prstClr val="black"/>
                </a:solidFill>
                <a:latin typeface="+mj-lt"/>
                <a:ea typeface="+mj-ea"/>
                <a:cs typeface="+mj-cs"/>
              </a:rPr>
              <a:t>Tabla </a:t>
            </a:r>
            <a:r>
              <a:rPr lang="es-ES" altLang="es-ES" sz="2000" b="1" dirty="0" bmk="_Toc4350458">
                <a:solidFill>
                  <a:prstClr val="black"/>
                </a:solidFill>
                <a:latin typeface="+mj-lt"/>
                <a:ea typeface="+mj-ea"/>
                <a:cs typeface="+mj-cs"/>
              </a:rPr>
              <a:t>2. </a:t>
            </a:r>
            <a:r>
              <a:rPr lang="es-ES" altLang="es-ES" sz="2000" b="1" dirty="0" bmk="_Toc4350458">
                <a:solidFill>
                  <a:prstClr val="black"/>
                </a:solidFill>
                <a:latin typeface="+mj-lt"/>
                <a:ea typeface="+mj-ea"/>
                <a:cs typeface="+mj-cs"/>
              </a:rPr>
              <a:t>Etapa clínica de VIH, según niveles de CD4, en los hospitales de estudio. </a:t>
            </a:r>
            <a:endParaRPr lang="es-ES" altLang="es-ES" sz="2000" b="1" dirty="0" smtClean="0" bmk="_Toc4350458">
              <a:solidFill>
                <a:prstClr val="black"/>
              </a:solidFill>
              <a:latin typeface="+mj-lt"/>
              <a:ea typeface="+mj-ea"/>
              <a:cs typeface="+mj-cs"/>
            </a:endParaRPr>
          </a:p>
          <a:p>
            <a:pPr lvl="0" algn="ctr" eaLnBrk="0" fontAlgn="base" hangingPunct="0">
              <a:spcBef>
                <a:spcPct val="0"/>
              </a:spcBef>
              <a:spcAft>
                <a:spcPct val="0"/>
              </a:spcAft>
              <a:defRPr sz="1800" b="1" i="0" u="none" strike="noStrike" kern="1200" baseline="0">
                <a:solidFill>
                  <a:prstClr val="black"/>
                </a:solidFill>
                <a:latin typeface="+mn-lt"/>
                <a:ea typeface="+mn-ea"/>
                <a:cs typeface="+mn-cs"/>
              </a:defRPr>
            </a:pPr>
            <a:r>
              <a:rPr lang="es-ES" altLang="es-ES" sz="2000" b="1" dirty="0" smtClean="0" bmk="_Toc4350458">
                <a:solidFill>
                  <a:prstClr val="black"/>
                </a:solidFill>
                <a:latin typeface="+mj-lt"/>
                <a:ea typeface="+mj-ea"/>
                <a:cs typeface="+mj-cs"/>
              </a:rPr>
              <a:t>El </a:t>
            </a:r>
            <a:r>
              <a:rPr lang="es-ES" altLang="es-ES" sz="2000" b="1" dirty="0" bmk="_Toc4350458">
                <a:solidFill>
                  <a:prstClr val="black"/>
                </a:solidFill>
                <a:latin typeface="+mj-lt"/>
                <a:ea typeface="+mj-ea"/>
                <a:cs typeface="+mj-cs"/>
              </a:rPr>
              <a:t>Salvador, años 2015 al 2017.</a:t>
            </a:r>
            <a:endParaRPr lang="es-ES" altLang="es-ES" sz="2000" b="1" dirty="0" bmk="">
              <a:solidFill>
                <a:prstClr val="black"/>
              </a:solidFill>
              <a:latin typeface="+mj-lt"/>
              <a:ea typeface="+mj-ea"/>
              <a:cs typeface="+mj-cs"/>
            </a:endParaRPr>
          </a:p>
        </p:txBody>
      </p:sp>
    </p:spTree>
    <p:extLst>
      <p:ext uri="{BB962C8B-B14F-4D97-AF65-F5344CB8AC3E}">
        <p14:creationId xmlns:p14="http://schemas.microsoft.com/office/powerpoint/2010/main" val="105047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xmlns="" id="{D3FDBF6B-C676-4280-B5B0-8960492FA080}"/>
              </a:ext>
            </a:extLst>
          </p:cNvPr>
          <p:cNvGraphicFramePr>
            <a:graphicFrameLocks noGrp="1"/>
          </p:cNvGraphicFramePr>
          <p:nvPr>
            <p:extLst>
              <p:ext uri="{D42A27DB-BD31-4B8C-83A1-F6EECF244321}">
                <p14:modId xmlns:p14="http://schemas.microsoft.com/office/powerpoint/2010/main" val="2617905735"/>
              </p:ext>
            </p:extLst>
          </p:nvPr>
        </p:nvGraphicFramePr>
        <p:xfrm>
          <a:off x="7164755" y="234108"/>
          <a:ext cx="2184401" cy="571500"/>
        </p:xfrm>
        <a:graphic>
          <a:graphicData uri="http://schemas.openxmlformats.org/drawingml/2006/table">
            <a:tbl>
              <a:tblPr>
                <a:tableStyleId>{5C22544A-7EE6-4342-B048-85BDC9FD1C3A}</a:tableStyleId>
              </a:tblPr>
              <a:tblGrid>
                <a:gridCol w="660401">
                  <a:extLst>
                    <a:ext uri="{9D8B030D-6E8A-4147-A177-3AD203B41FA5}">
                      <a16:colId xmlns:a16="http://schemas.microsoft.com/office/drawing/2014/main" xmlns="" val="903987360"/>
                    </a:ext>
                  </a:extLst>
                </a:gridCol>
                <a:gridCol w="711200">
                  <a:extLst>
                    <a:ext uri="{9D8B030D-6E8A-4147-A177-3AD203B41FA5}">
                      <a16:colId xmlns:a16="http://schemas.microsoft.com/office/drawing/2014/main" xmlns="" val="1595073152"/>
                    </a:ext>
                  </a:extLst>
                </a:gridCol>
                <a:gridCol w="812800">
                  <a:extLst>
                    <a:ext uri="{9D8B030D-6E8A-4147-A177-3AD203B41FA5}">
                      <a16:colId xmlns:a16="http://schemas.microsoft.com/office/drawing/2014/main" xmlns="" val="485546666"/>
                    </a:ext>
                  </a:extLst>
                </a:gridCol>
              </a:tblGrid>
              <a:tr h="190500">
                <a:tc rowSpan="2">
                  <a:txBody>
                    <a:bodyPr/>
                    <a:lstStyle/>
                    <a:p>
                      <a:pPr algn="ctr" fontAlgn="b"/>
                      <a:r>
                        <a:rPr lang="es-ES" sz="1100" u="none" strike="noStrike" dirty="0">
                          <a:effectLst/>
                        </a:rPr>
                        <a:t>TOTAL</a:t>
                      </a:r>
                      <a:endParaRPr lang="es-E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S" sz="1100" u="none" strike="noStrike">
                          <a:effectLst/>
                        </a:rPr>
                        <a:t>CD4</a:t>
                      </a:r>
                      <a:endParaRPr lang="es-E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s-E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467777279"/>
                  </a:ext>
                </a:extLst>
              </a:tr>
              <a:tr h="190500">
                <a:tc vMerge="1">
                  <a:txBody>
                    <a:bodyPr/>
                    <a:lstStyle/>
                    <a:p>
                      <a:endParaRPr lang="es-ES"/>
                    </a:p>
                  </a:txBody>
                  <a:tcPr/>
                </a:tc>
                <a:tc>
                  <a:txBody>
                    <a:bodyPr/>
                    <a:lstStyle/>
                    <a:p>
                      <a:pPr algn="ctr" fontAlgn="b"/>
                      <a:r>
                        <a:rPr lang="es-ES" sz="1100" u="none" strike="noStrike" dirty="0">
                          <a:effectLst/>
                        </a:rPr>
                        <a:t>Si</a:t>
                      </a:r>
                      <a:endParaRPr lang="es-E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S" sz="1100" u="none" strike="noStrike">
                          <a:effectLst/>
                        </a:rPr>
                        <a:t>NO</a:t>
                      </a:r>
                      <a:endParaRPr lang="es-E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324845374"/>
                  </a:ext>
                </a:extLst>
              </a:tr>
              <a:tr h="190500">
                <a:tc>
                  <a:txBody>
                    <a:bodyPr/>
                    <a:lstStyle/>
                    <a:p>
                      <a:pPr algn="r" fontAlgn="b"/>
                      <a:r>
                        <a:rPr lang="es-ES" sz="1100" u="none" strike="noStrike">
                          <a:effectLst/>
                        </a:rPr>
                        <a:t>402</a:t>
                      </a:r>
                      <a:endParaRPr lang="es-E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S" sz="1100" u="none" strike="noStrike" dirty="0">
                          <a:effectLst/>
                        </a:rPr>
                        <a:t>71%</a:t>
                      </a:r>
                      <a:endParaRPr lang="es-E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S" sz="1100" u="none" strike="noStrike" dirty="0">
                          <a:effectLst/>
                        </a:rPr>
                        <a:t>29%</a:t>
                      </a:r>
                      <a:endParaRPr lang="es-E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428860431"/>
                  </a:ext>
                </a:extLst>
              </a:tr>
            </a:tbl>
          </a:graphicData>
        </a:graphic>
      </p:graphicFrame>
      <p:sp>
        <p:nvSpPr>
          <p:cNvPr id="5" name="Rectángulo 4">
            <a:extLst>
              <a:ext uri="{FF2B5EF4-FFF2-40B4-BE49-F238E27FC236}">
                <a16:creationId xmlns:a16="http://schemas.microsoft.com/office/drawing/2014/main" xmlns="" id="{8EFCB279-0347-47A2-81A3-84D2C9A8EE5B}"/>
              </a:ext>
            </a:extLst>
          </p:cNvPr>
          <p:cNvSpPr/>
          <p:nvPr/>
        </p:nvSpPr>
        <p:spPr>
          <a:xfrm>
            <a:off x="1047262" y="5405131"/>
            <a:ext cx="9036540" cy="246221"/>
          </a:xfrm>
          <a:prstGeom prst="rect">
            <a:avLst/>
          </a:prstGeom>
        </p:spPr>
        <p:txBody>
          <a:bodyPr wrap="square">
            <a:spAutoFit/>
          </a:bodyPr>
          <a:lstStyle/>
          <a:p>
            <a:r>
              <a:rPr lang="es-ES" sz="1000" b="1" dirty="0">
                <a:latin typeface="Arial"/>
                <a:ea typeface="Times New Roman"/>
                <a:cs typeface="Times New Roman"/>
              </a:rPr>
              <a:t>Fuente: Bases de datos SIMMOW, SUMEVE, 2015 al 2017; Expedientes Clínicos de los 5 hospitales 2015 al 2017</a:t>
            </a:r>
            <a:endParaRPr lang="es-ES" sz="1000" dirty="0"/>
          </a:p>
        </p:txBody>
      </p:sp>
      <p:sp>
        <p:nvSpPr>
          <p:cNvPr id="6" name="Rectángulo 5">
            <a:extLst>
              <a:ext uri="{FF2B5EF4-FFF2-40B4-BE49-F238E27FC236}">
                <a16:creationId xmlns:a16="http://schemas.microsoft.com/office/drawing/2014/main" xmlns="" id="{B8C93523-44BF-4927-8366-A6A3E08A552E}"/>
              </a:ext>
            </a:extLst>
          </p:cNvPr>
          <p:cNvSpPr/>
          <p:nvPr/>
        </p:nvSpPr>
        <p:spPr>
          <a:xfrm>
            <a:off x="1047262" y="5578179"/>
            <a:ext cx="7940428" cy="246221"/>
          </a:xfrm>
          <a:prstGeom prst="rect">
            <a:avLst/>
          </a:prstGeom>
        </p:spPr>
        <p:txBody>
          <a:bodyPr wrap="square">
            <a:spAutoFit/>
          </a:bodyPr>
          <a:lstStyle/>
          <a:p>
            <a:r>
              <a:rPr lang="es-ES" sz="1000" b="1" dirty="0">
                <a:solidFill>
                  <a:srgbClr val="FF0000"/>
                </a:solidFill>
                <a:latin typeface="Arial"/>
                <a:ea typeface="Times New Roman"/>
                <a:cs typeface="Times New Roman"/>
              </a:rPr>
              <a:t>Fuente: Alexandra, </a:t>
            </a:r>
            <a:r>
              <a:rPr lang="es-ES" sz="1000" b="1" dirty="0" smtClean="0">
                <a:solidFill>
                  <a:srgbClr val="FF0000"/>
                </a:solidFill>
                <a:latin typeface="Arial"/>
                <a:ea typeface="Times New Roman"/>
                <a:cs typeface="Times New Roman"/>
              </a:rPr>
              <a:t>Martín-</a:t>
            </a:r>
            <a:r>
              <a:rPr lang="es-ES" sz="1000" b="1" dirty="0" err="1" smtClean="0">
                <a:solidFill>
                  <a:srgbClr val="FF0000"/>
                </a:solidFill>
                <a:latin typeface="Arial"/>
                <a:ea typeface="Times New Roman"/>
                <a:cs typeface="Times New Roman"/>
              </a:rPr>
              <a:t>Infectóloga</a:t>
            </a:r>
            <a:r>
              <a:rPr lang="es-ES" sz="1000" b="1" dirty="0" smtClean="0">
                <a:solidFill>
                  <a:srgbClr val="FF0000"/>
                </a:solidFill>
                <a:latin typeface="Arial"/>
                <a:ea typeface="Times New Roman"/>
                <a:cs typeface="Times New Roman"/>
              </a:rPr>
              <a:t> </a:t>
            </a:r>
            <a:r>
              <a:rPr lang="es-ES" sz="1000" b="1" dirty="0">
                <a:solidFill>
                  <a:srgbClr val="FF0000"/>
                </a:solidFill>
                <a:latin typeface="Arial"/>
                <a:ea typeface="Times New Roman"/>
                <a:cs typeface="Times New Roman"/>
              </a:rPr>
              <a:t>Mortalidad Hospitalaria en pacientes con VIH en 3 hospitales, México , 2015</a:t>
            </a:r>
            <a:endParaRPr lang="es-ES" sz="1000" dirty="0"/>
          </a:p>
        </p:txBody>
      </p:sp>
      <p:graphicFrame>
        <p:nvGraphicFramePr>
          <p:cNvPr id="7" name="1 Gráfico">
            <a:extLst>
              <a:ext uri="{FF2B5EF4-FFF2-40B4-BE49-F238E27FC236}">
                <a16:creationId xmlns:a16="http://schemas.microsoft.com/office/drawing/2014/main" xmlns="" id="{4DFF4EC5-1130-439C-8448-8D5D673324E1}"/>
              </a:ext>
            </a:extLst>
          </p:cNvPr>
          <p:cNvGraphicFramePr>
            <a:graphicFrameLocks noGrp="1"/>
          </p:cNvGraphicFramePr>
          <p:nvPr>
            <p:ph idx="1"/>
            <p:extLst>
              <p:ext uri="{D42A27DB-BD31-4B8C-83A1-F6EECF244321}">
                <p14:modId xmlns:p14="http://schemas.microsoft.com/office/powerpoint/2010/main" val="2883966395"/>
              </p:ext>
            </p:extLst>
          </p:nvPr>
        </p:nvGraphicFramePr>
        <p:xfrm>
          <a:off x="758091" y="218831"/>
          <a:ext cx="9698893" cy="5191766"/>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ángulo 3">
            <a:extLst>
              <a:ext uri="{FF2B5EF4-FFF2-40B4-BE49-F238E27FC236}">
                <a16:creationId xmlns:a16="http://schemas.microsoft.com/office/drawing/2014/main" xmlns="" id="{EF4FCEC0-6FE0-40FE-80A3-D2B5B9A5AC36}"/>
              </a:ext>
            </a:extLst>
          </p:cNvPr>
          <p:cNvSpPr/>
          <p:nvPr/>
        </p:nvSpPr>
        <p:spPr>
          <a:xfrm>
            <a:off x="1156676" y="5832215"/>
            <a:ext cx="7987324" cy="1015663"/>
          </a:xfrm>
          <a:prstGeom prst="rect">
            <a:avLst/>
          </a:prstGeom>
        </p:spPr>
        <p:txBody>
          <a:bodyPr wrap="square">
            <a:spAutoFit/>
          </a:bodyPr>
          <a:lstStyle/>
          <a:p>
            <a:pPr algn="ctr" eaLnBrk="0" fontAlgn="base" hangingPunct="0">
              <a:spcBef>
                <a:spcPct val="0"/>
              </a:spcBef>
              <a:spcAft>
                <a:spcPct val="0"/>
              </a:spcAft>
              <a:defRPr sz="1800" b="1" i="0" u="none" strike="noStrike" kern="1200" baseline="0">
                <a:solidFill>
                  <a:prstClr val="black"/>
                </a:solidFill>
                <a:latin typeface="+mn-lt"/>
                <a:ea typeface="+mn-ea"/>
                <a:cs typeface="+mn-cs"/>
              </a:defRPr>
            </a:pPr>
            <a:r>
              <a:rPr lang="es-ES" sz="2000" b="1" dirty="0" bmk="_Toc4350489">
                <a:solidFill>
                  <a:prstClr val="black"/>
                </a:solidFill>
                <a:latin typeface="+mj-lt"/>
                <a:ea typeface="+mj-ea"/>
                <a:cs typeface="+mj-cs"/>
              </a:rPr>
              <a:t>Figura 6. Tiempo de vida desde el diagnóstico hasta el fallecimiento, según tipo de Diagnóstico basado en su CD4. El Salvador, años 2015 - 2017.</a:t>
            </a:r>
          </a:p>
          <a:p>
            <a:pPr algn="ctr" eaLnBrk="0" fontAlgn="base" hangingPunct="0">
              <a:spcBef>
                <a:spcPct val="0"/>
              </a:spcBef>
              <a:spcAft>
                <a:spcPct val="0"/>
              </a:spcAft>
              <a:defRPr sz="1800" b="1" i="0" u="none" strike="noStrike" kern="1200" baseline="0">
                <a:solidFill>
                  <a:prstClr val="black"/>
                </a:solidFill>
                <a:latin typeface="+mn-lt"/>
                <a:ea typeface="+mn-ea"/>
                <a:cs typeface="+mn-cs"/>
              </a:defRPr>
            </a:pPr>
            <a:r>
              <a:rPr lang="es-ES" sz="2000" b="1" dirty="0" bmk="_Toc4350458">
                <a:solidFill>
                  <a:prstClr val="black"/>
                </a:solidFill>
                <a:latin typeface="+mj-lt"/>
                <a:ea typeface="+mj-ea"/>
                <a:cs typeface="+mj-cs"/>
              </a:rPr>
              <a:t> </a:t>
            </a:r>
          </a:p>
        </p:txBody>
      </p:sp>
    </p:spTree>
    <p:extLst>
      <p:ext uri="{BB962C8B-B14F-4D97-AF65-F5344CB8AC3E}">
        <p14:creationId xmlns:p14="http://schemas.microsoft.com/office/powerpoint/2010/main" val="10295832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068057E0-9583-49C9-BF44-09137B6DAB62}"/>
              </a:ext>
            </a:extLst>
          </p:cNvPr>
          <p:cNvSpPr/>
          <p:nvPr/>
        </p:nvSpPr>
        <p:spPr>
          <a:xfrm>
            <a:off x="976922" y="5970922"/>
            <a:ext cx="8503140" cy="707886"/>
          </a:xfrm>
          <a:prstGeom prst="rect">
            <a:avLst/>
          </a:prstGeom>
        </p:spPr>
        <p:txBody>
          <a:bodyPr wrap="square">
            <a:spAutoFit/>
          </a:bodyPr>
          <a:lstStyle/>
          <a:p>
            <a:pPr algn="ctr" eaLnBrk="0" fontAlgn="base" hangingPunct="0">
              <a:spcBef>
                <a:spcPct val="0"/>
              </a:spcBef>
              <a:spcAft>
                <a:spcPct val="0"/>
              </a:spcAft>
              <a:defRPr sz="1800" b="1" i="0" u="none" strike="noStrike" kern="1200" baseline="0">
                <a:solidFill>
                  <a:prstClr val="black"/>
                </a:solidFill>
                <a:latin typeface="+mn-lt"/>
                <a:ea typeface="+mn-ea"/>
                <a:cs typeface="+mn-cs"/>
              </a:defRPr>
            </a:pPr>
            <a:r>
              <a:rPr lang="en-US" sz="2000" dirty="0" bmk="_Toc4350489">
                <a:latin typeface="+mj-lt"/>
                <a:ea typeface="+mj-ea"/>
                <a:cs typeface="+mj-cs"/>
              </a:rPr>
              <a:t>Fig </a:t>
            </a:r>
            <a:r>
              <a:rPr lang="en-US" sz="2000" dirty="0" bmk="_Toc4350489">
                <a:latin typeface="+mj-lt"/>
                <a:ea typeface="+mj-ea"/>
                <a:cs typeface="+mj-cs"/>
              </a:rPr>
              <a:t>7. </a:t>
            </a:r>
            <a:r>
              <a:rPr lang="en-US" sz="2000" dirty="0" err="1" bmk="_Toc4350489">
                <a:latin typeface="+mj-lt"/>
                <a:ea typeface="+mj-ea"/>
                <a:cs typeface="+mj-cs"/>
              </a:rPr>
              <a:t>Tiempo</a:t>
            </a:r>
            <a:r>
              <a:rPr lang="en-US" sz="2000" dirty="0" bmk="_Toc4350489">
                <a:latin typeface="+mj-lt"/>
                <a:ea typeface="+mj-ea"/>
                <a:cs typeface="+mj-cs"/>
              </a:rPr>
              <a:t> </a:t>
            </a:r>
            <a:r>
              <a:rPr lang="en-US" sz="2000" dirty="0" bmk="_Toc4350489">
                <a:latin typeface="+mj-lt"/>
                <a:ea typeface="+mj-ea"/>
                <a:cs typeface="+mj-cs"/>
              </a:rPr>
              <a:t>total de </a:t>
            </a:r>
            <a:r>
              <a:rPr lang="en-US" sz="2000" dirty="0" err="1" bmk="_Toc4350489">
                <a:latin typeface="+mj-lt"/>
                <a:ea typeface="+mj-ea"/>
                <a:cs typeface="+mj-cs"/>
              </a:rPr>
              <a:t>vida</a:t>
            </a:r>
            <a:r>
              <a:rPr lang="en-US" sz="2000" dirty="0" bmk="_Toc4350489">
                <a:latin typeface="+mj-lt"/>
                <a:ea typeface="+mj-ea"/>
                <a:cs typeface="+mj-cs"/>
              </a:rPr>
              <a:t> </a:t>
            </a:r>
            <a:r>
              <a:rPr lang="en-US" sz="2000" dirty="0" err="1" bmk="_Toc4350489">
                <a:latin typeface="+mj-lt"/>
                <a:ea typeface="+mj-ea"/>
                <a:cs typeface="+mj-cs"/>
              </a:rPr>
              <a:t>desde</a:t>
            </a:r>
            <a:r>
              <a:rPr lang="en-US" sz="2000" dirty="0" bmk="_Toc4350489">
                <a:latin typeface="+mj-lt"/>
                <a:ea typeface="+mj-ea"/>
                <a:cs typeface="+mj-cs"/>
              </a:rPr>
              <a:t> el diagnóstico hasta el </a:t>
            </a:r>
            <a:r>
              <a:rPr lang="en-US" sz="2000" dirty="0" err="1" bmk="_Toc4350489">
                <a:latin typeface="+mj-lt"/>
                <a:ea typeface="+mj-ea"/>
                <a:cs typeface="+mj-cs"/>
              </a:rPr>
              <a:t>fallecimiento</a:t>
            </a:r>
            <a:r>
              <a:rPr lang="en-US" sz="2000" dirty="0" bmk="_Toc4350489">
                <a:latin typeface="+mj-lt"/>
                <a:ea typeface="+mj-ea"/>
                <a:cs typeface="+mj-cs"/>
              </a:rPr>
              <a:t>. </a:t>
            </a:r>
          </a:p>
          <a:p>
            <a:pPr algn="ctr" eaLnBrk="0" fontAlgn="base" hangingPunct="0">
              <a:spcBef>
                <a:spcPct val="0"/>
              </a:spcBef>
              <a:spcAft>
                <a:spcPct val="0"/>
              </a:spcAft>
              <a:defRPr sz="1800" b="1" i="0" u="none" strike="noStrike" kern="1200" baseline="0">
                <a:solidFill>
                  <a:prstClr val="black"/>
                </a:solidFill>
                <a:latin typeface="+mn-lt"/>
                <a:ea typeface="+mn-ea"/>
                <a:cs typeface="+mn-cs"/>
              </a:defRPr>
            </a:pPr>
            <a:r>
              <a:rPr lang="en-US" sz="2000" dirty="0" err="1" bmk="_Toc4350489">
                <a:latin typeface="+mj-lt"/>
                <a:ea typeface="+mj-ea"/>
                <a:cs typeface="+mj-cs"/>
              </a:rPr>
              <a:t>Universo</a:t>
            </a:r>
            <a:r>
              <a:rPr lang="en-US" sz="2000" dirty="0" bmk="_Toc4350489">
                <a:latin typeface="+mj-lt"/>
                <a:ea typeface="+mj-ea"/>
                <a:cs typeface="+mj-cs"/>
              </a:rPr>
              <a:t>: 402 (</a:t>
            </a:r>
            <a:r>
              <a:rPr lang="en-US" sz="2000" dirty="0" err="1" bmk="_Toc4350489">
                <a:latin typeface="+mj-lt"/>
                <a:ea typeface="+mj-ea"/>
                <a:cs typeface="+mj-cs"/>
              </a:rPr>
              <a:t>muertes</a:t>
            </a:r>
            <a:r>
              <a:rPr lang="en-US" sz="2000" dirty="0" bmk="_Toc4350489">
                <a:latin typeface="+mj-lt"/>
                <a:ea typeface="+mj-ea"/>
                <a:cs typeface="+mj-cs"/>
              </a:rPr>
              <a:t> </a:t>
            </a:r>
            <a:r>
              <a:rPr lang="en-US" sz="2000" dirty="0" err="1" bmk="_Toc4350489">
                <a:latin typeface="+mj-lt"/>
                <a:ea typeface="+mj-ea"/>
                <a:cs typeface="+mj-cs"/>
              </a:rPr>
              <a:t>desde</a:t>
            </a:r>
            <a:r>
              <a:rPr lang="en-US" sz="2000" dirty="0" bmk="_Toc4350489">
                <a:latin typeface="+mj-lt"/>
                <a:ea typeface="+mj-ea"/>
                <a:cs typeface="+mj-cs"/>
              </a:rPr>
              <a:t> el 2015 al 2017)</a:t>
            </a:r>
          </a:p>
        </p:txBody>
      </p:sp>
      <p:sp>
        <p:nvSpPr>
          <p:cNvPr id="5" name="Rectángulo 4">
            <a:extLst>
              <a:ext uri="{FF2B5EF4-FFF2-40B4-BE49-F238E27FC236}">
                <a16:creationId xmlns:a16="http://schemas.microsoft.com/office/drawing/2014/main" xmlns="" id="{E00CACB2-8713-423A-A58A-E05A25A661C1}"/>
              </a:ext>
            </a:extLst>
          </p:cNvPr>
          <p:cNvSpPr/>
          <p:nvPr/>
        </p:nvSpPr>
        <p:spPr>
          <a:xfrm>
            <a:off x="894080" y="5522033"/>
            <a:ext cx="10160000" cy="261610"/>
          </a:xfrm>
          <a:prstGeom prst="rect">
            <a:avLst/>
          </a:prstGeom>
        </p:spPr>
        <p:txBody>
          <a:bodyPr wrap="square">
            <a:spAutoFit/>
          </a:bodyPr>
          <a:lstStyle/>
          <a:p>
            <a:r>
              <a:rPr lang="es-ES" sz="1100" b="1" dirty="0">
                <a:latin typeface="Arial"/>
                <a:ea typeface="Times New Roman"/>
                <a:cs typeface="Times New Roman"/>
              </a:rPr>
              <a:t>Fuente: Bases de datos SIMMOW, SUMEVE, 2015 al 2017; Expedientes Clínicos de los 5 hospitales 2015 al 2017</a:t>
            </a:r>
            <a:endParaRPr lang="es-ES" sz="1100" dirty="0"/>
          </a:p>
        </p:txBody>
      </p:sp>
      <p:sp>
        <p:nvSpPr>
          <p:cNvPr id="6" name="Rectángulo 5">
            <a:extLst>
              <a:ext uri="{FF2B5EF4-FFF2-40B4-BE49-F238E27FC236}">
                <a16:creationId xmlns:a16="http://schemas.microsoft.com/office/drawing/2014/main" xmlns="" id="{A1461C29-CABC-4086-B67F-B0BEC45A7125}"/>
              </a:ext>
            </a:extLst>
          </p:cNvPr>
          <p:cNvSpPr/>
          <p:nvPr/>
        </p:nvSpPr>
        <p:spPr>
          <a:xfrm>
            <a:off x="914400" y="5709313"/>
            <a:ext cx="7768492" cy="261610"/>
          </a:xfrm>
          <a:prstGeom prst="rect">
            <a:avLst/>
          </a:prstGeom>
        </p:spPr>
        <p:txBody>
          <a:bodyPr wrap="square">
            <a:spAutoFit/>
          </a:bodyPr>
          <a:lstStyle/>
          <a:p>
            <a:r>
              <a:rPr lang="es-ES" sz="1100" b="1" dirty="0">
                <a:solidFill>
                  <a:srgbClr val="FF0000"/>
                </a:solidFill>
                <a:latin typeface="Arial"/>
                <a:ea typeface="Times New Roman"/>
                <a:cs typeface="Times New Roman"/>
              </a:rPr>
              <a:t>Fuente: Alexandra, Martín-</a:t>
            </a:r>
            <a:r>
              <a:rPr lang="es-ES" sz="1100" b="1" dirty="0" err="1">
                <a:solidFill>
                  <a:srgbClr val="FF0000"/>
                </a:solidFill>
                <a:latin typeface="Arial"/>
                <a:ea typeface="Times New Roman"/>
                <a:cs typeface="Times New Roman"/>
              </a:rPr>
              <a:t>Infectóloga</a:t>
            </a:r>
            <a:r>
              <a:rPr lang="es-ES" sz="1100" b="1" dirty="0">
                <a:solidFill>
                  <a:srgbClr val="FF0000"/>
                </a:solidFill>
                <a:latin typeface="Arial"/>
                <a:ea typeface="Times New Roman"/>
                <a:cs typeface="Times New Roman"/>
              </a:rPr>
              <a:t> Mortalidad Hospitalaria en pacientes con VIH en 3 hospitales, México , 2015</a:t>
            </a:r>
            <a:endParaRPr lang="es-ES" sz="1100" dirty="0"/>
          </a:p>
        </p:txBody>
      </p:sp>
      <p:graphicFrame>
        <p:nvGraphicFramePr>
          <p:cNvPr id="7" name="Marcador de contenido 3">
            <a:extLst>
              <a:ext uri="{FF2B5EF4-FFF2-40B4-BE49-F238E27FC236}">
                <a16:creationId xmlns:a16="http://schemas.microsoft.com/office/drawing/2014/main" xmlns="" id="{244789BC-EC30-43C6-BDAD-AD87DC80924E}"/>
              </a:ext>
            </a:extLst>
          </p:cNvPr>
          <p:cNvGraphicFramePr>
            <a:graphicFrameLocks noGrp="1"/>
          </p:cNvGraphicFramePr>
          <p:nvPr>
            <p:ph idx="1"/>
            <p:extLst>
              <p:ext uri="{D42A27DB-BD31-4B8C-83A1-F6EECF244321}">
                <p14:modId xmlns:p14="http://schemas.microsoft.com/office/powerpoint/2010/main" val="2106313995"/>
              </p:ext>
            </p:extLst>
          </p:nvPr>
        </p:nvGraphicFramePr>
        <p:xfrm>
          <a:off x="773723" y="394690"/>
          <a:ext cx="9355014" cy="51273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783262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993E3070-4474-44E8-AF35-1D7B1EF816A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000" y="228600"/>
            <a:ext cx="9003323" cy="5348514"/>
          </a:xfrm>
          <a:prstGeom prst="rect">
            <a:avLst/>
          </a:prstGeom>
          <a:noFill/>
        </p:spPr>
      </p:pic>
      <p:sp>
        <p:nvSpPr>
          <p:cNvPr id="5" name="Rectángulo 4">
            <a:extLst>
              <a:ext uri="{FF2B5EF4-FFF2-40B4-BE49-F238E27FC236}">
                <a16:creationId xmlns:a16="http://schemas.microsoft.com/office/drawing/2014/main" xmlns="" id="{440D17BD-A5A6-4DCA-A7EA-2277E9D602BC}"/>
              </a:ext>
            </a:extLst>
          </p:cNvPr>
          <p:cNvSpPr/>
          <p:nvPr/>
        </p:nvSpPr>
        <p:spPr>
          <a:xfrm>
            <a:off x="1016000" y="5591628"/>
            <a:ext cx="10160000" cy="261610"/>
          </a:xfrm>
          <a:prstGeom prst="rect">
            <a:avLst/>
          </a:prstGeom>
        </p:spPr>
        <p:txBody>
          <a:bodyPr wrap="square">
            <a:spAutoFit/>
          </a:bodyPr>
          <a:lstStyle/>
          <a:p>
            <a:r>
              <a:rPr lang="es-ES" sz="1100" b="1" dirty="0">
                <a:latin typeface="Arial"/>
                <a:ea typeface="Times New Roman"/>
                <a:cs typeface="Times New Roman"/>
              </a:rPr>
              <a:t>Fuente: Bases de datos SIMMOW, SUMEVE, 2015 al 2017; Expedientes Clínicos de los 5 hospitales 2015 - 2017</a:t>
            </a:r>
            <a:endParaRPr lang="es-ES" sz="1100" dirty="0"/>
          </a:p>
        </p:txBody>
      </p:sp>
      <p:sp>
        <p:nvSpPr>
          <p:cNvPr id="6" name="Rectángulo 5">
            <a:extLst>
              <a:ext uri="{FF2B5EF4-FFF2-40B4-BE49-F238E27FC236}">
                <a16:creationId xmlns:a16="http://schemas.microsoft.com/office/drawing/2014/main" xmlns="" id="{58CE24E0-18C4-4F68-A676-5FB9C2A12EFC}"/>
              </a:ext>
            </a:extLst>
          </p:cNvPr>
          <p:cNvSpPr/>
          <p:nvPr/>
        </p:nvSpPr>
        <p:spPr>
          <a:xfrm>
            <a:off x="1086340" y="6129361"/>
            <a:ext cx="8081853" cy="707886"/>
          </a:xfrm>
          <a:prstGeom prst="rect">
            <a:avLst/>
          </a:prstGeom>
        </p:spPr>
        <p:txBody>
          <a:bodyPr wrap="square">
            <a:spAutoFit/>
          </a:bodyPr>
          <a:lstStyle/>
          <a:p>
            <a:pPr algn="ctr" eaLnBrk="0" fontAlgn="base" hangingPunct="0">
              <a:spcBef>
                <a:spcPct val="0"/>
              </a:spcBef>
              <a:spcAft>
                <a:spcPct val="0"/>
              </a:spcAft>
            </a:pPr>
            <a:r>
              <a:rPr lang="es-ES" sz="2000" b="1" dirty="0" bmk="_Toc4350489">
                <a:solidFill>
                  <a:prstClr val="black"/>
                </a:solidFill>
                <a:latin typeface="+mj-lt"/>
                <a:ea typeface="+mj-ea"/>
                <a:cs typeface="+mj-cs"/>
              </a:rPr>
              <a:t>Figura 8. Continúo de atención de los pacientes que fallecieron en los hospitales de estudio. El Salvador, años 2015 al 2017</a:t>
            </a:r>
            <a:r>
              <a:rPr lang="es-ES" sz="2000" dirty="0" smtClean="0" bmk="_Toc4350489">
                <a:latin typeface="+mj-lt"/>
                <a:ea typeface="+mj-ea"/>
                <a:cs typeface="+mj-cs"/>
              </a:rPr>
              <a:t>.</a:t>
            </a:r>
            <a:endParaRPr lang="es-ES" sz="2000" dirty="0" bmk="_Toc4350489">
              <a:latin typeface="+mj-lt"/>
              <a:ea typeface="+mj-ea"/>
              <a:cs typeface="+mj-cs"/>
            </a:endParaRPr>
          </a:p>
        </p:txBody>
      </p:sp>
      <p:sp>
        <p:nvSpPr>
          <p:cNvPr id="7" name="Rectángulo 6">
            <a:extLst>
              <a:ext uri="{FF2B5EF4-FFF2-40B4-BE49-F238E27FC236}">
                <a16:creationId xmlns:a16="http://schemas.microsoft.com/office/drawing/2014/main" xmlns="" id="{0CF799C4-484E-4776-B8A0-EFD6FB9B1FBF}"/>
              </a:ext>
            </a:extLst>
          </p:cNvPr>
          <p:cNvSpPr/>
          <p:nvPr/>
        </p:nvSpPr>
        <p:spPr>
          <a:xfrm>
            <a:off x="1086340" y="5867752"/>
            <a:ext cx="10539791" cy="261610"/>
          </a:xfrm>
          <a:prstGeom prst="rect">
            <a:avLst/>
          </a:prstGeom>
        </p:spPr>
        <p:txBody>
          <a:bodyPr wrap="square">
            <a:spAutoFit/>
          </a:bodyPr>
          <a:lstStyle/>
          <a:p>
            <a:r>
              <a:rPr lang="es-ES" sz="1100" b="1" dirty="0" smtClean="0">
                <a:latin typeface="Arial"/>
                <a:ea typeface="Times New Roman"/>
                <a:cs typeface="Times New Roman"/>
              </a:rPr>
              <a:t>Fuente: Alexandra, Martín-</a:t>
            </a:r>
            <a:r>
              <a:rPr lang="es-ES" sz="1100" b="1" dirty="0" err="1" smtClean="0">
                <a:latin typeface="Arial"/>
                <a:ea typeface="Times New Roman"/>
                <a:cs typeface="Times New Roman"/>
              </a:rPr>
              <a:t>Infectologa</a:t>
            </a:r>
            <a:r>
              <a:rPr lang="es-ES" sz="1100" b="1" dirty="0" smtClean="0">
                <a:latin typeface="Arial"/>
                <a:ea typeface="Times New Roman"/>
                <a:cs typeface="Times New Roman"/>
              </a:rPr>
              <a:t> Mortalidad Hospitalaria en pacientes con VIH en 3 hospitales, </a:t>
            </a:r>
            <a:r>
              <a:rPr lang="es-ES" sz="1100" b="1" dirty="0" err="1" smtClean="0">
                <a:latin typeface="Arial"/>
                <a:ea typeface="Times New Roman"/>
                <a:cs typeface="Times New Roman"/>
              </a:rPr>
              <a:t>Mexico</a:t>
            </a:r>
            <a:r>
              <a:rPr lang="es-ES" sz="1100" b="1" dirty="0" smtClean="0">
                <a:latin typeface="Arial"/>
                <a:ea typeface="Times New Roman"/>
                <a:cs typeface="Times New Roman"/>
              </a:rPr>
              <a:t> , 2015</a:t>
            </a:r>
            <a:endParaRPr lang="es-ES" sz="1100" dirty="0"/>
          </a:p>
        </p:txBody>
      </p:sp>
    </p:spTree>
    <p:extLst>
      <p:ext uri="{BB962C8B-B14F-4D97-AF65-F5344CB8AC3E}">
        <p14:creationId xmlns:p14="http://schemas.microsoft.com/office/powerpoint/2010/main" val="4763630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CD10DF8E-0E87-470B-94D8-36472727B397}"/>
              </a:ext>
            </a:extLst>
          </p:cNvPr>
          <p:cNvGrpSpPr/>
          <p:nvPr/>
        </p:nvGrpSpPr>
        <p:grpSpPr>
          <a:xfrm>
            <a:off x="1600200" y="1049275"/>
            <a:ext cx="8915400" cy="5077995"/>
            <a:chOff x="606425" y="730250"/>
            <a:chExt cx="9585325" cy="5088019"/>
          </a:xfrm>
        </p:grpSpPr>
        <p:sp>
          <p:nvSpPr>
            <p:cNvPr id="10251" name="Rectangle 37"/>
            <p:cNvSpPr>
              <a:spLocks noChangeArrowheads="1"/>
            </p:cNvSpPr>
            <p:nvPr/>
          </p:nvSpPr>
          <p:spPr bwMode="auto">
            <a:xfrm>
              <a:off x="606425" y="730250"/>
              <a:ext cx="9585325" cy="38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ea typeface="ＭＳ Ｐゴシック" pitchFamily="34" charset="-128"/>
                </a:defRPr>
              </a:lvl1pPr>
              <a:lvl2pPr marL="37931725" indent="-37474525"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s-ES" altLang="en-US" sz="1867" dirty="0">
                  <a:latin typeface="Arial Bold" charset="0"/>
                </a:rPr>
                <a:t>Número estimado de adultos y niños que viven con el VIH </a:t>
              </a:r>
              <a:r>
                <a:rPr lang="en-US" altLang="en-US" sz="1867" b="1" dirty="0">
                  <a:solidFill>
                    <a:srgbClr val="E31837"/>
                  </a:solidFill>
                  <a:latin typeface="Arial Bold" charset="0"/>
                  <a:sym typeface="Webdings" pitchFamily="18" charset="2"/>
                </a:rPr>
                <a:t></a:t>
              </a:r>
              <a:r>
                <a:rPr lang="es-ES" altLang="en-US" sz="1867" dirty="0">
                  <a:latin typeface="Arial Bold" charset="0"/>
                </a:rPr>
                <a:t> 2017 </a:t>
              </a:r>
            </a:p>
          </p:txBody>
        </p:sp>
        <p:grpSp>
          <p:nvGrpSpPr>
            <p:cNvPr id="4" name="Group 3">
              <a:extLst>
                <a:ext uri="{FF2B5EF4-FFF2-40B4-BE49-F238E27FC236}">
                  <a16:creationId xmlns:a16="http://schemas.microsoft.com/office/drawing/2014/main" xmlns="" id="{F5FB83C7-44FF-41C1-A9F4-B57F0CB3C7FE}"/>
                </a:ext>
              </a:extLst>
            </p:cNvPr>
            <p:cNvGrpSpPr/>
            <p:nvPr/>
          </p:nvGrpSpPr>
          <p:grpSpPr>
            <a:xfrm>
              <a:off x="1246894" y="1440000"/>
              <a:ext cx="8029861" cy="4378269"/>
              <a:chOff x="1246894" y="1504950"/>
              <a:chExt cx="8029861" cy="4378269"/>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894" y="1504950"/>
                <a:ext cx="8029861" cy="3878199"/>
              </a:xfrm>
              <a:prstGeom prst="rect">
                <a:avLst/>
              </a:prstGeom>
            </p:spPr>
          </p:pic>
          <p:sp>
            <p:nvSpPr>
              <p:cNvPr id="10243" name="Rectangle 2"/>
              <p:cNvSpPr>
                <a:spLocks noChangeArrowheads="1"/>
              </p:cNvSpPr>
              <p:nvPr/>
            </p:nvSpPr>
            <p:spPr bwMode="auto">
              <a:xfrm>
                <a:off x="1555750" y="5516563"/>
                <a:ext cx="7418387" cy="36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ea typeface="ＭＳ Ｐゴシック" pitchFamily="34" charset="-128"/>
                  </a:defRPr>
                </a:lvl1pPr>
                <a:lvl2pPr marL="37931725" indent="-37474525"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s-ES" altLang="en-US" sz="1778" b="1" dirty="0"/>
                  <a:t>Total: 36,9 millones</a:t>
                </a:r>
                <a:r>
                  <a:rPr lang="es-ES" sz="1600"/>
                  <a:t> </a:t>
                </a:r>
                <a:r>
                  <a:rPr lang="es-ES" altLang="en-US" sz="1600" dirty="0">
                    <a:solidFill>
                      <a:srgbClr val="4D4D4D"/>
                    </a:solidFill>
                  </a:rPr>
                  <a:t>[31,1 millones–43,9 millones]</a:t>
                </a:r>
                <a:endParaRPr lang="es-ES" altLang="en-US" sz="1778" dirty="0">
                  <a:solidFill>
                    <a:srgbClr val="7F7F7F"/>
                  </a:solidFill>
                </a:endParaRPr>
              </a:p>
            </p:txBody>
          </p:sp>
          <p:sp>
            <p:nvSpPr>
              <p:cNvPr id="10244" name="Rectangle 27"/>
              <p:cNvSpPr>
                <a:spLocks noChangeArrowheads="1"/>
              </p:cNvSpPr>
              <p:nvPr/>
            </p:nvSpPr>
            <p:spPr bwMode="auto">
              <a:xfrm>
                <a:off x="4251325" y="3082945"/>
                <a:ext cx="2278062" cy="516223"/>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s-ES" altLang="en-US" sz="1067" b="1" dirty="0"/>
                  <a:t>Oriente Medio y África septentrional</a:t>
                </a:r>
              </a:p>
              <a:p>
                <a:pPr algn="ctr">
                  <a:lnSpc>
                    <a:spcPct val="75000"/>
                  </a:lnSpc>
                  <a:spcBef>
                    <a:spcPts val="178"/>
                  </a:spcBef>
                  <a:spcAft>
                    <a:spcPts val="89"/>
                  </a:spcAft>
                </a:pPr>
                <a:r>
                  <a:rPr lang="es-ES" altLang="en-US" sz="1244" b="1" dirty="0"/>
                  <a:t>220 000</a:t>
                </a:r>
              </a:p>
              <a:p>
                <a:pPr algn="ctr">
                  <a:lnSpc>
                    <a:spcPct val="60000"/>
                  </a:lnSpc>
                </a:pPr>
                <a:r>
                  <a:rPr lang="es-ES" altLang="en-US" sz="889" b="1" dirty="0">
                    <a:solidFill>
                      <a:srgbClr val="5F5F5F"/>
                    </a:solidFill>
                    <a:latin typeface="Arial Narrow" pitchFamily="34" charset="0"/>
                  </a:rPr>
                  <a:t>[150 000–300 000]</a:t>
                </a:r>
              </a:p>
            </p:txBody>
          </p:sp>
          <p:sp>
            <p:nvSpPr>
              <p:cNvPr id="10245" name="Rectangle 28"/>
              <p:cNvSpPr>
                <a:spLocks noChangeArrowheads="1"/>
              </p:cNvSpPr>
              <p:nvPr/>
            </p:nvSpPr>
            <p:spPr bwMode="auto">
              <a:xfrm>
                <a:off x="3831730" y="3587001"/>
                <a:ext cx="1947861" cy="392804"/>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s-ES" altLang="en-US" sz="1067" b="1" dirty="0"/>
                  <a:t>África occidental y central</a:t>
                </a:r>
              </a:p>
              <a:p>
                <a:pPr algn="ctr">
                  <a:lnSpc>
                    <a:spcPct val="75000"/>
                  </a:lnSpc>
                  <a:spcBef>
                    <a:spcPts val="178"/>
                  </a:spcBef>
                  <a:spcAft>
                    <a:spcPts val="89"/>
                  </a:spcAft>
                </a:pPr>
                <a:r>
                  <a:rPr lang="es-ES" altLang="en-US" sz="1244" b="1" dirty="0"/>
                  <a:t>6,1 millones</a:t>
                </a:r>
              </a:p>
              <a:p>
                <a:pPr algn="ctr">
                  <a:lnSpc>
                    <a:spcPct val="60000"/>
                  </a:lnSpc>
                </a:pPr>
                <a:r>
                  <a:rPr lang="es-ES" altLang="en-US" sz="889" b="1" dirty="0">
                    <a:solidFill>
                      <a:srgbClr val="5F5F5F"/>
                    </a:solidFill>
                    <a:latin typeface="Arial Narrow" pitchFamily="34" charset="0"/>
                  </a:rPr>
                  <a:t>[4,4 millones–8,1 millones]</a:t>
                </a:r>
              </a:p>
            </p:txBody>
          </p:sp>
          <p:sp>
            <p:nvSpPr>
              <p:cNvPr id="10246" name="Rectangle 29"/>
              <p:cNvSpPr>
                <a:spLocks noChangeArrowheads="1"/>
              </p:cNvSpPr>
              <p:nvPr/>
            </p:nvSpPr>
            <p:spPr bwMode="auto">
              <a:xfrm>
                <a:off x="5800346" y="1991781"/>
                <a:ext cx="1739900" cy="516223"/>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s-ES" altLang="en-US" sz="1067" b="1" dirty="0"/>
                  <a:t>Europa oriental</a:t>
                </a:r>
                <a:r>
                  <a:rPr sz="1600"/>
                  <a:t/>
                </a:r>
                <a:br>
                  <a:rPr sz="1600"/>
                </a:br>
                <a:r>
                  <a:rPr lang="es-ES" altLang="en-US" sz="1067" b="1" dirty="0"/>
                  <a:t>y Asia central</a:t>
                </a:r>
              </a:p>
              <a:p>
                <a:pPr algn="ctr">
                  <a:lnSpc>
                    <a:spcPct val="75000"/>
                  </a:lnSpc>
                  <a:spcBef>
                    <a:spcPts val="178"/>
                  </a:spcBef>
                  <a:spcAft>
                    <a:spcPts val="89"/>
                  </a:spcAft>
                </a:pPr>
                <a:r>
                  <a:rPr lang="es-ES" altLang="en-US" sz="1244" b="1" dirty="0"/>
                  <a:t>1,4 millones </a:t>
                </a:r>
              </a:p>
              <a:p>
                <a:pPr algn="ctr">
                  <a:lnSpc>
                    <a:spcPct val="60000"/>
                  </a:lnSpc>
                </a:pPr>
                <a:r>
                  <a:rPr lang="es-ES" altLang="en-US" sz="889" b="1" dirty="0">
                    <a:solidFill>
                      <a:srgbClr val="5F5F5F"/>
                    </a:solidFill>
                    <a:latin typeface="Arial Narrow" pitchFamily="34" charset="0"/>
                  </a:rPr>
                  <a:t>[1,3 millones–1,6 millones]</a:t>
                </a:r>
              </a:p>
            </p:txBody>
          </p:sp>
          <p:sp>
            <p:nvSpPr>
              <p:cNvPr id="10247" name="Rectangle 30"/>
              <p:cNvSpPr>
                <a:spLocks noChangeArrowheads="1"/>
              </p:cNvSpPr>
              <p:nvPr/>
            </p:nvSpPr>
            <p:spPr bwMode="auto">
              <a:xfrm>
                <a:off x="6765546" y="3844394"/>
                <a:ext cx="2197100" cy="392804"/>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tabLst>
                    <a:tab pos="285750" algn="l"/>
                  </a:tabLst>
                  <a:defRPr>
                    <a:solidFill>
                      <a:schemeClr val="tx1"/>
                    </a:solidFill>
                    <a:latin typeface="Arial" charset="0"/>
                    <a:ea typeface="ＭＳ Ｐゴシック" pitchFamily="34" charset="-128"/>
                  </a:defRPr>
                </a:lvl1pPr>
                <a:lvl2pPr marL="37931725" indent="-37474525" defTabSz="935038" eaLnBrk="0" hangingPunct="0">
                  <a:tabLst>
                    <a:tab pos="285750" algn="l"/>
                  </a:tabLst>
                  <a:defRPr>
                    <a:solidFill>
                      <a:schemeClr val="tx1"/>
                    </a:solidFill>
                    <a:latin typeface="Arial" charset="0"/>
                    <a:ea typeface="ＭＳ Ｐゴシック" pitchFamily="34" charset="-128"/>
                  </a:defRPr>
                </a:lvl2pPr>
                <a:lvl3pPr marL="1143000" indent="-228600" defTabSz="935038" eaLnBrk="0" hangingPunct="0">
                  <a:tabLst>
                    <a:tab pos="285750" algn="l"/>
                  </a:tabLst>
                  <a:defRPr>
                    <a:solidFill>
                      <a:schemeClr val="tx1"/>
                    </a:solidFill>
                    <a:latin typeface="Arial" charset="0"/>
                    <a:ea typeface="ＭＳ Ｐゴシック" pitchFamily="34" charset="-128"/>
                  </a:defRPr>
                </a:lvl3pPr>
                <a:lvl4pPr marL="1600200" indent="-228600" defTabSz="935038" eaLnBrk="0" hangingPunct="0">
                  <a:tabLst>
                    <a:tab pos="285750" algn="l"/>
                  </a:tabLst>
                  <a:defRPr>
                    <a:solidFill>
                      <a:schemeClr val="tx1"/>
                    </a:solidFill>
                    <a:latin typeface="Arial" charset="0"/>
                    <a:ea typeface="ＭＳ Ｐゴシック" pitchFamily="34" charset="-128"/>
                  </a:defRPr>
                </a:lvl4pPr>
                <a:lvl5pPr marL="2057400" indent="-228600" defTabSz="935038" eaLnBrk="0" hangingPunct="0">
                  <a:tabLst>
                    <a:tab pos="285750" algn="l"/>
                  </a:tabLst>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tabLst>
                    <a:tab pos="285750" algn="l"/>
                  </a:tabLs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tabLst>
                    <a:tab pos="285750" algn="l"/>
                  </a:tabLs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tabLst>
                    <a:tab pos="285750" algn="l"/>
                  </a:tabLs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tabLst>
                    <a:tab pos="285750" algn="l"/>
                  </a:tabLst>
                  <a:defRPr>
                    <a:solidFill>
                      <a:schemeClr val="tx1"/>
                    </a:solidFill>
                    <a:latin typeface="Arial" charset="0"/>
                    <a:ea typeface="ＭＳ Ｐゴシック" pitchFamily="34" charset="-128"/>
                  </a:defRPr>
                </a:lvl9pPr>
              </a:lstStyle>
              <a:p>
                <a:pPr algn="ctr">
                  <a:lnSpc>
                    <a:spcPct val="75000"/>
                  </a:lnSpc>
                </a:pPr>
                <a:r>
                  <a:rPr lang="es-ES" altLang="en-US" sz="1067" b="1" dirty="0"/>
                  <a:t>Asia y el Pacífico</a:t>
                </a:r>
              </a:p>
              <a:p>
                <a:pPr algn="ctr">
                  <a:lnSpc>
                    <a:spcPct val="75000"/>
                  </a:lnSpc>
                  <a:spcBef>
                    <a:spcPts val="178"/>
                  </a:spcBef>
                  <a:spcAft>
                    <a:spcPts val="89"/>
                  </a:spcAft>
                </a:pPr>
                <a:r>
                  <a:rPr lang="es-ES" altLang="en-US" sz="1244" b="1" dirty="0"/>
                  <a:t>5,2 millones</a:t>
                </a:r>
              </a:p>
              <a:p>
                <a:pPr algn="ctr">
                  <a:lnSpc>
                    <a:spcPct val="60000"/>
                  </a:lnSpc>
                </a:pPr>
                <a:r>
                  <a:rPr lang="es-ES" altLang="en-US" sz="889" b="1" dirty="0">
                    <a:solidFill>
                      <a:srgbClr val="5F5F5F"/>
                    </a:solidFill>
                    <a:latin typeface="Arial Narrow" pitchFamily="34" charset="0"/>
                  </a:rPr>
                  <a:t>[4,1 millones–6,7 millones]</a:t>
                </a:r>
              </a:p>
            </p:txBody>
          </p:sp>
          <p:sp>
            <p:nvSpPr>
              <p:cNvPr id="10248" name="Rectangle 32"/>
              <p:cNvSpPr>
                <a:spLocks noChangeArrowheads="1"/>
              </p:cNvSpPr>
              <p:nvPr/>
            </p:nvSpPr>
            <p:spPr bwMode="auto">
              <a:xfrm>
                <a:off x="1327150" y="2276475"/>
                <a:ext cx="3698875" cy="392804"/>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s-ES" altLang="en-US" sz="1067" b="1" dirty="0"/>
                  <a:t>América del Norte, y Europa occidental y central</a:t>
                </a:r>
              </a:p>
              <a:p>
                <a:pPr algn="ctr" eaLnBrk="1" hangingPunct="1">
                  <a:lnSpc>
                    <a:spcPct val="75000"/>
                  </a:lnSpc>
                  <a:spcBef>
                    <a:spcPts val="178"/>
                  </a:spcBef>
                  <a:spcAft>
                    <a:spcPts val="89"/>
                  </a:spcAft>
                </a:pPr>
                <a:r>
                  <a:rPr lang="es-ES" altLang="en-US" sz="1244" b="1" dirty="0"/>
                  <a:t>2,2 millones </a:t>
                </a:r>
              </a:p>
              <a:p>
                <a:pPr algn="ctr" eaLnBrk="1" hangingPunct="1">
                  <a:lnSpc>
                    <a:spcPct val="60000"/>
                  </a:lnSpc>
                </a:pPr>
                <a:r>
                  <a:rPr lang="es-ES" altLang="en-US" sz="889" b="1" dirty="0">
                    <a:solidFill>
                      <a:srgbClr val="5F5F5F"/>
                    </a:solidFill>
                    <a:latin typeface="Arial Narrow" pitchFamily="34" charset="0"/>
                  </a:rPr>
                  <a:t>[1,9 millones–2,4 millones]</a:t>
                </a:r>
              </a:p>
            </p:txBody>
          </p:sp>
          <p:sp>
            <p:nvSpPr>
              <p:cNvPr id="10249" name="Rectangle 33"/>
              <p:cNvSpPr>
                <a:spLocks noChangeArrowheads="1"/>
              </p:cNvSpPr>
              <p:nvPr/>
            </p:nvSpPr>
            <p:spPr bwMode="auto">
              <a:xfrm>
                <a:off x="2373313" y="4150241"/>
                <a:ext cx="1762125" cy="392804"/>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s-ES" altLang="en-US" sz="1067" b="1" dirty="0"/>
                  <a:t>América Latina </a:t>
                </a:r>
              </a:p>
              <a:p>
                <a:pPr algn="ctr">
                  <a:lnSpc>
                    <a:spcPct val="75000"/>
                  </a:lnSpc>
                  <a:spcBef>
                    <a:spcPts val="178"/>
                  </a:spcBef>
                  <a:spcAft>
                    <a:spcPts val="89"/>
                  </a:spcAft>
                </a:pPr>
                <a:r>
                  <a:rPr lang="es-ES" altLang="en-US" sz="1244" b="1" dirty="0"/>
                  <a:t>1,8 millones</a:t>
                </a:r>
              </a:p>
              <a:p>
                <a:pPr algn="ctr">
                  <a:lnSpc>
                    <a:spcPct val="60000"/>
                  </a:lnSpc>
                </a:pPr>
                <a:r>
                  <a:rPr lang="es-ES" altLang="en-US" sz="889" b="1" dirty="0">
                    <a:solidFill>
                      <a:srgbClr val="5F5F5F"/>
                    </a:solidFill>
                    <a:latin typeface="Arial Narrow" pitchFamily="34" charset="0"/>
                  </a:rPr>
                  <a:t>[1,5 millones–2,3 millones]</a:t>
                </a:r>
              </a:p>
            </p:txBody>
          </p:sp>
          <p:sp>
            <p:nvSpPr>
              <p:cNvPr id="10250" name="Rectangle 28"/>
              <p:cNvSpPr>
                <a:spLocks noChangeArrowheads="1"/>
              </p:cNvSpPr>
              <p:nvPr/>
            </p:nvSpPr>
            <p:spPr bwMode="auto">
              <a:xfrm>
                <a:off x="4364037" y="4257675"/>
                <a:ext cx="2182812" cy="392804"/>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s-ES" altLang="en-US" sz="1067" b="1" dirty="0"/>
                  <a:t>África oriental y meridional</a:t>
                </a:r>
              </a:p>
              <a:p>
                <a:pPr algn="ctr">
                  <a:lnSpc>
                    <a:spcPct val="75000"/>
                  </a:lnSpc>
                  <a:spcBef>
                    <a:spcPts val="178"/>
                  </a:spcBef>
                  <a:spcAft>
                    <a:spcPts val="89"/>
                  </a:spcAft>
                </a:pPr>
                <a:r>
                  <a:rPr lang="es-ES" altLang="en-US" sz="1244" b="1" dirty="0"/>
                  <a:t>19,6 millones</a:t>
                </a:r>
              </a:p>
              <a:p>
                <a:pPr algn="ctr">
                  <a:lnSpc>
                    <a:spcPct val="60000"/>
                  </a:lnSpc>
                </a:pPr>
                <a:r>
                  <a:rPr lang="es-ES" altLang="en-US" sz="889" b="1" dirty="0">
                    <a:solidFill>
                      <a:srgbClr val="5F5F5F"/>
                    </a:solidFill>
                    <a:latin typeface="Arial Narrow" pitchFamily="34" charset="0"/>
                  </a:rPr>
                  <a:t>[17,5 millones–22,0 millones]</a:t>
                </a:r>
              </a:p>
            </p:txBody>
          </p:sp>
          <p:sp>
            <p:nvSpPr>
              <p:cNvPr id="12" name="Rectangle 33"/>
              <p:cNvSpPr>
                <a:spLocks noChangeArrowheads="1"/>
              </p:cNvSpPr>
              <p:nvPr/>
            </p:nvSpPr>
            <p:spPr bwMode="auto">
              <a:xfrm>
                <a:off x="2119164" y="3140968"/>
                <a:ext cx="1762125" cy="392804"/>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s-ES" altLang="en-US" sz="1067" b="1" dirty="0"/>
                  <a:t>Caribe</a:t>
                </a:r>
              </a:p>
              <a:p>
                <a:pPr algn="ctr">
                  <a:lnSpc>
                    <a:spcPct val="75000"/>
                  </a:lnSpc>
                  <a:spcBef>
                    <a:spcPts val="178"/>
                  </a:spcBef>
                  <a:spcAft>
                    <a:spcPts val="89"/>
                  </a:spcAft>
                </a:pPr>
                <a:r>
                  <a:rPr lang="es-ES" altLang="en-US" sz="1244" b="1" dirty="0"/>
                  <a:t>310 000</a:t>
                </a:r>
              </a:p>
              <a:p>
                <a:pPr algn="ctr">
                  <a:lnSpc>
                    <a:spcPct val="60000"/>
                  </a:lnSpc>
                </a:pPr>
                <a:r>
                  <a:rPr lang="es-ES" altLang="en-US" sz="889" b="1" dirty="0">
                    <a:solidFill>
                      <a:srgbClr val="5F5F5F"/>
                    </a:solidFill>
                    <a:latin typeface="Arial Narrow" pitchFamily="34" charset="0"/>
                  </a:rPr>
                  <a:t>[260 000–420 000]</a:t>
                </a:r>
              </a:p>
            </p:txBody>
          </p:sp>
        </p:grpSp>
      </p:grpSp>
      <p:sp>
        <p:nvSpPr>
          <p:cNvPr id="15" name="4 CuadroTexto">
            <a:extLst>
              <a:ext uri="{FF2B5EF4-FFF2-40B4-BE49-F238E27FC236}">
                <a16:creationId xmlns:a16="http://schemas.microsoft.com/office/drawing/2014/main" xmlns="" id="{7B3EEEE8-2A39-4E39-A428-335320C11BEB}"/>
              </a:ext>
            </a:extLst>
          </p:cNvPr>
          <p:cNvSpPr txBox="1"/>
          <p:nvPr/>
        </p:nvSpPr>
        <p:spPr>
          <a:xfrm>
            <a:off x="5157095" y="6360836"/>
            <a:ext cx="4893205" cy="338554"/>
          </a:xfrm>
          <a:prstGeom prst="rect">
            <a:avLst/>
          </a:prstGeom>
          <a:noFill/>
        </p:spPr>
        <p:txBody>
          <a:bodyPr wrap="square" rtlCol="0">
            <a:spAutoFit/>
          </a:bodyPr>
          <a:lstStyle/>
          <a:p>
            <a:pPr algn="ctr"/>
            <a:r>
              <a:rPr lang="en-US" sz="1600" dirty="0"/>
              <a:t>Fuente: ONUSIDA, Informe Mundial del Sida, 2018</a:t>
            </a:r>
          </a:p>
        </p:txBody>
      </p:sp>
      <p:sp>
        <p:nvSpPr>
          <p:cNvPr id="2" name="Rectángulo 1">
            <a:extLst>
              <a:ext uri="{FF2B5EF4-FFF2-40B4-BE49-F238E27FC236}">
                <a16:creationId xmlns:a16="http://schemas.microsoft.com/office/drawing/2014/main" xmlns="" id="{707E588D-652D-4E03-A854-C6480168E3BF}"/>
              </a:ext>
            </a:extLst>
          </p:cNvPr>
          <p:cNvSpPr/>
          <p:nvPr/>
        </p:nvSpPr>
        <p:spPr>
          <a:xfrm>
            <a:off x="3633612" y="228600"/>
            <a:ext cx="4291188" cy="379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dirty="0"/>
              <a:t>INTRODUCCION</a:t>
            </a:r>
            <a:endParaRPr lang="es-ES" dirty="0"/>
          </a:p>
        </p:txBody>
      </p:sp>
      <p:sp>
        <p:nvSpPr>
          <p:cNvPr id="8" name="CuadroTexto 7">
            <a:extLst>
              <a:ext uri="{FF2B5EF4-FFF2-40B4-BE49-F238E27FC236}">
                <a16:creationId xmlns:a16="http://schemas.microsoft.com/office/drawing/2014/main" xmlns="" id="{0BA0CA3F-0F3F-4D2A-843C-44E52B951E49}"/>
              </a:ext>
            </a:extLst>
          </p:cNvPr>
          <p:cNvSpPr txBox="1"/>
          <p:nvPr/>
        </p:nvSpPr>
        <p:spPr>
          <a:xfrm>
            <a:off x="422032" y="4397706"/>
            <a:ext cx="2438399" cy="1446550"/>
          </a:xfrm>
          <a:prstGeom prst="rect">
            <a:avLst/>
          </a:prstGeom>
          <a:noFill/>
          <a:ln w="12700">
            <a:solidFill>
              <a:schemeClr val="tx2">
                <a:lumMod val="60000"/>
                <a:lumOff val="40000"/>
              </a:schemeClr>
            </a:solidFill>
          </a:ln>
        </p:spPr>
        <p:txBody>
          <a:bodyPr wrap="square" rtlCol="0">
            <a:spAutoFit/>
          </a:bodyPr>
          <a:lstStyle/>
          <a:p>
            <a:r>
              <a:rPr lang="es-SV" sz="1200" dirty="0"/>
              <a:t>Muertes en África, 2017:</a:t>
            </a:r>
          </a:p>
          <a:p>
            <a:r>
              <a:rPr lang="es-SV" sz="1200" dirty="0"/>
              <a:t>Oriental:  380 000</a:t>
            </a:r>
          </a:p>
          <a:p>
            <a:r>
              <a:rPr lang="es-SV" sz="1200" dirty="0"/>
              <a:t>Occidental: 280 000</a:t>
            </a:r>
          </a:p>
          <a:p>
            <a:r>
              <a:rPr lang="es-SV" sz="1200" dirty="0"/>
              <a:t>Asia; 170 000  </a:t>
            </a:r>
          </a:p>
          <a:p>
            <a:r>
              <a:rPr lang="es-ES" altLang="en-US" sz="1200" b="1" dirty="0"/>
              <a:t>América Latina : </a:t>
            </a:r>
            <a:r>
              <a:rPr lang="es-ES" altLang="en-US" sz="1600" b="1" dirty="0"/>
              <a:t>37 000</a:t>
            </a:r>
          </a:p>
          <a:p>
            <a:endParaRPr lang="es-SV" sz="1200" dirty="0"/>
          </a:p>
          <a:p>
            <a:endParaRPr lang="es-ES" sz="1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xmlns="" id="{EB68E9E4-9D8F-4A00-BECD-3BF09DF1E22A}"/>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8922" y="105508"/>
            <a:ext cx="8807939" cy="5334000"/>
          </a:xfrm>
          <a:prstGeom prst="rect">
            <a:avLst/>
          </a:prstGeom>
          <a:noFill/>
        </p:spPr>
      </p:pic>
      <p:sp>
        <p:nvSpPr>
          <p:cNvPr id="2" name="Rectángulo 1">
            <a:extLst>
              <a:ext uri="{FF2B5EF4-FFF2-40B4-BE49-F238E27FC236}">
                <a16:creationId xmlns:a16="http://schemas.microsoft.com/office/drawing/2014/main" xmlns="" id="{279640E9-CC85-42DE-A64C-3FFF7F15A831}"/>
              </a:ext>
            </a:extLst>
          </p:cNvPr>
          <p:cNvSpPr/>
          <p:nvPr/>
        </p:nvSpPr>
        <p:spPr>
          <a:xfrm>
            <a:off x="468922" y="5439508"/>
            <a:ext cx="8893910" cy="1323439"/>
          </a:xfrm>
          <a:prstGeom prst="rect">
            <a:avLst/>
          </a:prstGeom>
        </p:spPr>
        <p:txBody>
          <a:bodyPr wrap="square">
            <a:spAutoFit/>
          </a:bodyPr>
          <a:lstStyle/>
          <a:p>
            <a:pPr algn="just">
              <a:spcAft>
                <a:spcPts val="0"/>
              </a:spcAft>
            </a:pPr>
            <a:r>
              <a:rPr lang="es-ES" sz="1100" b="1" dirty="0">
                <a:solidFill>
                  <a:srgbClr val="000000"/>
                </a:solidFill>
                <a:latin typeface="Arial" panose="020B0604020202020204" pitchFamily="34" charset="0"/>
                <a:ea typeface="Calibri" panose="020F0502020204030204" pitchFamily="34" charset="0"/>
                <a:cs typeface="Arial" panose="020B0604020202020204" pitchFamily="34" charset="0"/>
              </a:rPr>
              <a:t>Fuente:</a:t>
            </a:r>
            <a:r>
              <a:rPr lang="es-ES" sz="1100" dirty="0">
                <a:latin typeface="Arial" panose="020B0604020202020204" pitchFamily="34" charset="0"/>
                <a:ea typeface="Times New Roman" panose="02020603050405020304" pitchFamily="18" charset="0"/>
                <a:cs typeface="Arial" panose="020B0604020202020204" pitchFamily="34" charset="0"/>
              </a:rPr>
              <a:t> Ministerio de Salud, Sistema de Morbi Mortalidad (SIMMOW), Sistema </a:t>
            </a:r>
            <a:r>
              <a:rPr lang="es-ES" sz="1100" dirty="0" err="1">
                <a:latin typeface="Arial" panose="020B0604020202020204" pitchFamily="34" charset="0"/>
                <a:ea typeface="Times New Roman" panose="02020603050405020304" pitchFamily="18" charset="0"/>
                <a:cs typeface="Arial" panose="020B0604020202020204" pitchFamily="34" charset="0"/>
              </a:rPr>
              <a:t>Unico</a:t>
            </a:r>
            <a:r>
              <a:rPr lang="es-ES" sz="1100" dirty="0">
                <a:latin typeface="Arial" panose="020B0604020202020204" pitchFamily="34" charset="0"/>
                <a:ea typeface="Times New Roman" panose="02020603050405020304" pitchFamily="18" charset="0"/>
                <a:cs typeface="Arial" panose="020B0604020202020204" pitchFamily="34" charset="0"/>
              </a:rPr>
              <a:t> de Monitoreo-Evaluación y Vigilancia Epidemiológica (SUMEVE) y expedientes clínicos de hospitales del estudio, años 2015 - 2017.</a:t>
            </a:r>
          </a:p>
          <a:p>
            <a:pPr algn="just">
              <a:spcAft>
                <a:spcPts val="0"/>
              </a:spcAft>
            </a:pPr>
            <a:r>
              <a:rPr lang="es-ES" dirty="0">
                <a:latin typeface="Arial" panose="020B0604020202020204" pitchFamily="34" charset="0"/>
                <a:ea typeface="Times New Roman" panose="02020603050405020304" pitchFamily="18" charset="0"/>
              </a:rPr>
              <a:t> </a:t>
            </a:r>
            <a:endParaRPr lang="es-ES" b="1" dirty="0">
              <a:latin typeface="Times New Roman" panose="02020603050405020304" pitchFamily="18" charset="0"/>
              <a:ea typeface="Times New Roman" panose="02020603050405020304" pitchFamily="18" charset="0"/>
            </a:endParaRPr>
          </a:p>
          <a:p>
            <a:pPr algn="ctr" eaLnBrk="0" fontAlgn="base" hangingPunct="0">
              <a:spcBef>
                <a:spcPct val="0"/>
              </a:spcBef>
              <a:spcAft>
                <a:spcPct val="0"/>
              </a:spcAft>
            </a:pPr>
            <a:r>
              <a:rPr lang="es-ES" sz="2000" dirty="0" bmk="_Toc4350489">
                <a:latin typeface="+mj-lt"/>
                <a:ea typeface="+mj-ea"/>
                <a:cs typeface="+mj-cs"/>
              </a:rPr>
              <a:t>Figura 8. Período de tratamiento antirretroviral versus el número de muertes encontrados en los hospitales. El Salvador, 2015 - 2017.</a:t>
            </a:r>
          </a:p>
        </p:txBody>
      </p:sp>
    </p:spTree>
    <p:extLst>
      <p:ext uri="{BB962C8B-B14F-4D97-AF65-F5344CB8AC3E}">
        <p14:creationId xmlns:p14="http://schemas.microsoft.com/office/powerpoint/2010/main" val="28404443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9525F1E-26D8-41B6-90DF-7D29B8E2DA1E}"/>
              </a:ext>
            </a:extLst>
          </p:cNvPr>
          <p:cNvSpPr>
            <a:spLocks noGrp="1"/>
          </p:cNvSpPr>
          <p:nvPr>
            <p:ph type="title"/>
          </p:nvPr>
        </p:nvSpPr>
        <p:spPr>
          <a:xfrm>
            <a:off x="983916" y="4800600"/>
            <a:ext cx="10972800" cy="838200"/>
          </a:xfrm>
        </p:spPr>
        <p:txBody>
          <a:bodyPr>
            <a:normAutofit fontScale="90000"/>
          </a:bodyPr>
          <a:lstStyle/>
          <a:p>
            <a:r>
              <a:rPr lang="es-ES" dirty="0">
                <a:solidFill>
                  <a:srgbClr val="000000"/>
                </a:solidFill>
                <a:latin typeface="Calibri" panose="020F0502020204030204" pitchFamily="34" charset="0"/>
              </a:rPr>
              <a:t/>
            </a:r>
            <a:br>
              <a:rPr lang="es-ES" dirty="0">
                <a:solidFill>
                  <a:srgbClr val="000000"/>
                </a:solidFill>
                <a:latin typeface="Calibri" panose="020F0502020204030204" pitchFamily="34" charset="0"/>
              </a:rPr>
            </a:br>
            <a:endParaRPr lang="es-ES" dirty="0"/>
          </a:p>
        </p:txBody>
      </p:sp>
      <p:sp>
        <p:nvSpPr>
          <p:cNvPr id="5" name="Rectángulo 4">
            <a:extLst>
              <a:ext uri="{FF2B5EF4-FFF2-40B4-BE49-F238E27FC236}">
                <a16:creationId xmlns:a16="http://schemas.microsoft.com/office/drawing/2014/main" xmlns="" id="{D853CDD9-969E-4A2A-BA7D-E14FE20207D1}"/>
              </a:ext>
            </a:extLst>
          </p:cNvPr>
          <p:cNvSpPr/>
          <p:nvPr/>
        </p:nvSpPr>
        <p:spPr>
          <a:xfrm>
            <a:off x="2383692" y="4253677"/>
            <a:ext cx="6856537" cy="523220"/>
          </a:xfrm>
          <a:prstGeom prst="rect">
            <a:avLst/>
          </a:prstGeom>
        </p:spPr>
        <p:txBody>
          <a:bodyPr wrap="square">
            <a:spAutoFit/>
          </a:bodyPr>
          <a:lstStyle/>
          <a:p>
            <a:r>
              <a:rPr lang="es-ES" sz="1400" b="1" dirty="0"/>
              <a:t>Fuente: Registros de Defunción de los expedientes clínicos de hospitales del estudio, El Salvador años 2015 - 2017</a:t>
            </a:r>
          </a:p>
        </p:txBody>
      </p:sp>
      <p:graphicFrame>
        <p:nvGraphicFramePr>
          <p:cNvPr id="9" name="Marcador de contenido 8">
            <a:extLst>
              <a:ext uri="{FF2B5EF4-FFF2-40B4-BE49-F238E27FC236}">
                <a16:creationId xmlns:a16="http://schemas.microsoft.com/office/drawing/2014/main" xmlns="" id="{380CF256-C001-49C0-8834-83F14C897BAD}"/>
              </a:ext>
            </a:extLst>
          </p:cNvPr>
          <p:cNvGraphicFramePr>
            <a:graphicFrameLocks noGrp="1"/>
          </p:cNvGraphicFramePr>
          <p:nvPr>
            <p:ph idx="1"/>
            <p:extLst>
              <p:ext uri="{D42A27DB-BD31-4B8C-83A1-F6EECF244321}">
                <p14:modId xmlns:p14="http://schemas.microsoft.com/office/powerpoint/2010/main" val="1488035679"/>
              </p:ext>
            </p:extLst>
          </p:nvPr>
        </p:nvGraphicFramePr>
        <p:xfrm>
          <a:off x="1891323" y="2049339"/>
          <a:ext cx="7471508" cy="2021692"/>
        </p:xfrm>
        <a:graphic>
          <a:graphicData uri="http://schemas.openxmlformats.org/drawingml/2006/table">
            <a:tbl>
              <a:tblPr>
                <a:tableStyleId>{5FD0F851-EC5A-4D38-B0AD-8093EC10F338}</a:tableStyleId>
              </a:tblPr>
              <a:tblGrid>
                <a:gridCol w="1805354">
                  <a:extLst>
                    <a:ext uri="{9D8B030D-6E8A-4147-A177-3AD203B41FA5}">
                      <a16:colId xmlns:a16="http://schemas.microsoft.com/office/drawing/2014/main" xmlns="" val="2965727446"/>
                    </a:ext>
                  </a:extLst>
                </a:gridCol>
                <a:gridCol w="2767799">
                  <a:extLst>
                    <a:ext uri="{9D8B030D-6E8A-4147-A177-3AD203B41FA5}">
                      <a16:colId xmlns:a16="http://schemas.microsoft.com/office/drawing/2014/main" xmlns="" val="3802801090"/>
                    </a:ext>
                  </a:extLst>
                </a:gridCol>
                <a:gridCol w="2898355">
                  <a:extLst>
                    <a:ext uri="{9D8B030D-6E8A-4147-A177-3AD203B41FA5}">
                      <a16:colId xmlns:a16="http://schemas.microsoft.com/office/drawing/2014/main" xmlns="" val="359237771"/>
                    </a:ext>
                  </a:extLst>
                </a:gridCol>
              </a:tblGrid>
              <a:tr h="717307">
                <a:tc gridSpan="3">
                  <a:txBody>
                    <a:bodyPr/>
                    <a:lstStyle/>
                    <a:p>
                      <a:pPr algn="ctr" rtl="0" fontAlgn="ctr"/>
                      <a:r>
                        <a:rPr lang="es-ES" sz="2000" u="none" strike="noStrike" dirty="0">
                          <a:effectLst/>
                        </a:rPr>
                        <a:t> </a:t>
                      </a:r>
                      <a:r>
                        <a:rPr lang="es-ES_tradnl" sz="2000" kern="1200" dirty="0" smtClean="0">
                          <a:effectLst/>
                        </a:rPr>
                        <a:t>Defunción </a:t>
                      </a:r>
                      <a:r>
                        <a:rPr lang="es-ES_tradnl" sz="2000" kern="1200" dirty="0">
                          <a:effectLst/>
                        </a:rPr>
                        <a:t>registrada </a:t>
                      </a:r>
                      <a:r>
                        <a:rPr lang="es-ES_tradnl" sz="2000" kern="1200" dirty="0" smtClean="0">
                          <a:effectLst/>
                        </a:rPr>
                        <a:t>correctamente</a:t>
                      </a:r>
                      <a:endParaRPr lang="es-ES_tradnl" sz="2000" kern="1200" dirty="0">
                        <a:effectLst/>
                        <a:latin typeface="Arial" panose="020B0604020202020204" pitchFamily="34" charset="0"/>
                        <a:cs typeface="Arial" panose="020B0604020202020204" pitchFamily="34" charset="0"/>
                      </a:endParaRPr>
                    </a:p>
                  </a:txBody>
                  <a:tcPr marL="0" marR="0" marT="0" marB="0" anchor="ctr"/>
                </a:tc>
                <a:tc hMerge="1">
                  <a:txBody>
                    <a:bodyPr/>
                    <a:lstStyle/>
                    <a:p>
                      <a:pPr marL="0" marR="0" indent="0" algn="ctr" defTabSz="914400" rtl="0" eaLnBrk="1" fontAlgn="auto" latinLnBrk="0" hangingPunct="1">
                        <a:lnSpc>
                          <a:spcPct val="150000"/>
                        </a:lnSpc>
                        <a:spcBef>
                          <a:spcPts val="0"/>
                        </a:spcBef>
                        <a:spcAft>
                          <a:spcPts val="0"/>
                        </a:spcAft>
                        <a:buClrTx/>
                        <a:buSzTx/>
                        <a:buFontTx/>
                        <a:buNone/>
                        <a:tabLst/>
                        <a:defRPr/>
                      </a:pPr>
                      <a:endParaRPr lang="es-ES_tradnl" sz="2400" kern="1200" dirty="0">
                        <a:effectLst/>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extLst>
                  <a:ext uri="{0D108BD9-81ED-4DB2-BD59-A6C34878D82A}">
                    <a16:rowId xmlns:a16="http://schemas.microsoft.com/office/drawing/2014/main" xmlns="" val="3727919648"/>
                  </a:ext>
                </a:extLst>
              </a:tr>
              <a:tr h="434795">
                <a:tc>
                  <a:txBody>
                    <a:bodyPr/>
                    <a:lstStyle/>
                    <a:p>
                      <a:pPr algn="ctr" rtl="0" fontAlgn="ctr"/>
                      <a:r>
                        <a:rPr lang="es-ES" sz="2000" u="none" strike="noStrike">
                          <a:effectLst/>
                        </a:rPr>
                        <a:t>Expedientes</a:t>
                      </a:r>
                      <a:endParaRPr lang="es-ES" sz="2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rtl="0" fontAlgn="b"/>
                      <a:r>
                        <a:rPr lang="es-ES" sz="2000" u="none" strike="noStrike" dirty="0">
                          <a:effectLst/>
                        </a:rPr>
                        <a:t>SI</a:t>
                      </a:r>
                      <a:endParaRPr lang="es-ES" sz="2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rtl="0" fontAlgn="b"/>
                      <a:r>
                        <a:rPr lang="es-ES" sz="2000" u="none" strike="noStrike" dirty="0">
                          <a:effectLst/>
                        </a:rPr>
                        <a:t>NO</a:t>
                      </a:r>
                      <a:endParaRPr lang="es-ES" sz="2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xmlns="" val="1544039639"/>
                  </a:ext>
                </a:extLst>
              </a:tr>
              <a:tr h="434795">
                <a:tc>
                  <a:txBody>
                    <a:bodyPr/>
                    <a:lstStyle/>
                    <a:p>
                      <a:pPr algn="ctr" rtl="0" fontAlgn="ctr"/>
                      <a:r>
                        <a:rPr lang="es-ES" sz="2000" u="none" strike="noStrike">
                          <a:effectLst/>
                        </a:rPr>
                        <a:t>200</a:t>
                      </a:r>
                      <a:endParaRPr lang="es-ES" sz="2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rtl="0" fontAlgn="b"/>
                      <a:r>
                        <a:rPr lang="es-ES" sz="2000" u="none" strike="noStrike" dirty="0">
                          <a:effectLst/>
                        </a:rPr>
                        <a:t>120</a:t>
                      </a:r>
                      <a:endParaRPr lang="es-ES" sz="2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rtl="0" fontAlgn="b"/>
                      <a:r>
                        <a:rPr lang="es-ES" sz="2000" u="none" strike="noStrike" dirty="0">
                          <a:effectLst/>
                        </a:rPr>
                        <a:t>80</a:t>
                      </a:r>
                      <a:endParaRPr lang="es-ES" sz="2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xmlns="" val="4145982535"/>
                  </a:ext>
                </a:extLst>
              </a:tr>
              <a:tr h="434795">
                <a:tc>
                  <a:txBody>
                    <a:bodyPr/>
                    <a:lstStyle/>
                    <a:p>
                      <a:pPr algn="ctr" rtl="0" fontAlgn="ctr"/>
                      <a:endParaRPr lang="es-ES" sz="2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rtl="0" fontAlgn="b"/>
                      <a:r>
                        <a:rPr lang="es-SV" sz="2000" u="none" strike="noStrike" dirty="0">
                          <a:effectLst/>
                        </a:rPr>
                        <a:t>60%</a:t>
                      </a:r>
                      <a:endParaRPr lang="es-ES" sz="2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rtl="0" fontAlgn="b"/>
                      <a:r>
                        <a:rPr lang="es-SV" sz="2000" u="none" strike="noStrike" dirty="0">
                          <a:effectLst/>
                        </a:rPr>
                        <a:t>40%</a:t>
                      </a:r>
                      <a:endParaRPr lang="es-ES" sz="2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xmlns="" val="1373396325"/>
                  </a:ext>
                </a:extLst>
              </a:tr>
            </a:tbl>
          </a:graphicData>
        </a:graphic>
      </p:graphicFrame>
      <p:sp>
        <p:nvSpPr>
          <p:cNvPr id="10" name="Rectángulo 9">
            <a:extLst>
              <a:ext uri="{FF2B5EF4-FFF2-40B4-BE49-F238E27FC236}">
                <a16:creationId xmlns:a16="http://schemas.microsoft.com/office/drawing/2014/main" xmlns="" id="{D15D2FF2-6649-4562-9E52-557A3E1DD537}"/>
              </a:ext>
            </a:extLst>
          </p:cNvPr>
          <p:cNvSpPr/>
          <p:nvPr/>
        </p:nvSpPr>
        <p:spPr>
          <a:xfrm>
            <a:off x="1720606" y="679116"/>
            <a:ext cx="8182707" cy="830997"/>
          </a:xfrm>
          <a:prstGeom prst="rect">
            <a:avLst/>
          </a:prstGeom>
        </p:spPr>
        <p:txBody>
          <a:bodyPr wrap="square">
            <a:spAutoFit/>
          </a:bodyPr>
          <a:lstStyle/>
          <a:p>
            <a:pPr algn="ctr" eaLnBrk="0" fontAlgn="base" hangingPunct="0">
              <a:spcBef>
                <a:spcPct val="0"/>
              </a:spcBef>
              <a:spcAft>
                <a:spcPct val="0"/>
              </a:spcAft>
            </a:pPr>
            <a:r>
              <a:rPr lang="es-ES" sz="2400" b="1" dirty="0" bmk="_Toc4350489">
                <a:latin typeface="+mj-lt"/>
                <a:ea typeface="+mj-ea"/>
                <a:cs typeface="+mj-cs"/>
              </a:rPr>
              <a:t>Tabla </a:t>
            </a:r>
            <a:r>
              <a:rPr lang="es-ES" sz="2400" b="1" dirty="0" bmk="_Toc4350489">
                <a:latin typeface="+mj-lt"/>
                <a:ea typeface="+mj-ea"/>
                <a:cs typeface="+mj-cs"/>
              </a:rPr>
              <a:t>3: </a:t>
            </a:r>
            <a:r>
              <a:rPr lang="es-ES" sz="2400" b="1" dirty="0" bmk="_Toc4350489">
                <a:latin typeface="+mj-lt"/>
                <a:ea typeface="+mj-ea"/>
                <a:cs typeface="+mj-cs"/>
              </a:rPr>
              <a:t>Defunciones registradas correctamente en los hospitales. El Salvador, años 2015 al 2017</a:t>
            </a:r>
            <a:r>
              <a:rPr lang="es-ES" sz="2400" dirty="0" bmk="_Toc4350489">
                <a:latin typeface="+mj-lt"/>
                <a:ea typeface="+mj-ea"/>
                <a:cs typeface="+mj-cs"/>
              </a:rPr>
              <a:t>.</a:t>
            </a:r>
          </a:p>
        </p:txBody>
      </p:sp>
    </p:spTree>
    <p:extLst>
      <p:ext uri="{BB962C8B-B14F-4D97-AF65-F5344CB8AC3E}">
        <p14:creationId xmlns:p14="http://schemas.microsoft.com/office/powerpoint/2010/main" val="40349883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xmlns="" id="{86079CC2-46C0-49F9-89A7-7373BE9C5CA0}"/>
              </a:ext>
            </a:extLst>
          </p:cNvPr>
          <p:cNvGraphicFramePr>
            <a:graphicFrameLocks noGrp="1"/>
          </p:cNvGraphicFramePr>
          <p:nvPr>
            <p:ph idx="1"/>
            <p:extLst>
              <p:ext uri="{D42A27DB-BD31-4B8C-83A1-F6EECF244321}">
                <p14:modId xmlns:p14="http://schemas.microsoft.com/office/powerpoint/2010/main" val="1082198480"/>
              </p:ext>
            </p:extLst>
          </p:nvPr>
        </p:nvGraphicFramePr>
        <p:xfrm>
          <a:off x="2399323" y="2138450"/>
          <a:ext cx="6322646" cy="3223142"/>
        </p:xfrm>
        <a:graphic>
          <a:graphicData uri="http://schemas.openxmlformats.org/drawingml/2006/table">
            <a:tbl>
              <a:tblPr firstRow="1" firstCol="1" bandRow="1">
                <a:tableStyleId>{5FD0F851-EC5A-4D38-B0AD-8093EC10F338}</a:tableStyleId>
              </a:tblPr>
              <a:tblGrid>
                <a:gridCol w="4612258">
                  <a:extLst>
                    <a:ext uri="{9D8B030D-6E8A-4147-A177-3AD203B41FA5}">
                      <a16:colId xmlns:a16="http://schemas.microsoft.com/office/drawing/2014/main" xmlns="" val="33097878"/>
                    </a:ext>
                  </a:extLst>
                </a:gridCol>
                <a:gridCol w="1710388">
                  <a:extLst>
                    <a:ext uri="{9D8B030D-6E8A-4147-A177-3AD203B41FA5}">
                      <a16:colId xmlns:a16="http://schemas.microsoft.com/office/drawing/2014/main" xmlns="" val="1986072407"/>
                    </a:ext>
                  </a:extLst>
                </a:gridCol>
              </a:tblGrid>
              <a:tr h="407162">
                <a:tc>
                  <a:txBody>
                    <a:bodyPr/>
                    <a:lstStyle/>
                    <a:p>
                      <a:pPr algn="just">
                        <a:lnSpc>
                          <a:spcPct val="115000"/>
                        </a:lnSpc>
                        <a:spcAft>
                          <a:spcPts val="0"/>
                        </a:spcAft>
                      </a:pPr>
                      <a:r>
                        <a:rPr lang="es-ES" sz="2000" b="0" dirty="0">
                          <a:effectLst/>
                        </a:rPr>
                        <a:t>Causas Directas</a:t>
                      </a:r>
                      <a:endParaRPr lang="es-E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just">
                        <a:lnSpc>
                          <a:spcPct val="115000"/>
                        </a:lnSpc>
                        <a:spcAft>
                          <a:spcPts val="0"/>
                        </a:spcAft>
                      </a:pPr>
                      <a:r>
                        <a:rPr lang="es-ES" sz="2000" b="0">
                          <a:effectLst/>
                        </a:rPr>
                        <a:t>No. (%)</a:t>
                      </a:r>
                      <a:endParaRPr lang="es-E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xmlns="" val="2667742053"/>
                  </a:ext>
                </a:extLst>
              </a:tr>
              <a:tr h="323955">
                <a:tc gridSpan="2">
                  <a:txBody>
                    <a:bodyPr/>
                    <a:lstStyle/>
                    <a:p>
                      <a:pPr algn="just">
                        <a:lnSpc>
                          <a:spcPct val="115000"/>
                        </a:lnSpc>
                        <a:spcAft>
                          <a:spcPts val="0"/>
                        </a:spcAft>
                      </a:pPr>
                      <a:r>
                        <a:rPr lang="es-ES" sz="2000" b="0" dirty="0">
                          <a:effectLst/>
                        </a:rPr>
                        <a:t>Según acta de defunción*</a:t>
                      </a:r>
                      <a:endParaRPr lang="es-E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hMerge="1">
                  <a:txBody>
                    <a:bodyPr/>
                    <a:lstStyle/>
                    <a:p>
                      <a:endParaRPr lang="es-ES"/>
                    </a:p>
                  </a:txBody>
                  <a:tcPr/>
                </a:tc>
                <a:extLst>
                  <a:ext uri="{0D108BD9-81ED-4DB2-BD59-A6C34878D82A}">
                    <a16:rowId xmlns:a16="http://schemas.microsoft.com/office/drawing/2014/main" xmlns="" val="1798873006"/>
                  </a:ext>
                </a:extLst>
              </a:tr>
              <a:tr h="347653">
                <a:tc>
                  <a:txBody>
                    <a:bodyPr/>
                    <a:lstStyle/>
                    <a:p>
                      <a:pPr algn="just">
                        <a:lnSpc>
                          <a:spcPct val="115000"/>
                        </a:lnSpc>
                        <a:spcAft>
                          <a:spcPts val="0"/>
                        </a:spcAft>
                      </a:pPr>
                      <a:r>
                        <a:rPr lang="es-ES" sz="2000" b="0" dirty="0">
                          <a:effectLst/>
                        </a:rPr>
                        <a:t>Causas Definitorias de sida</a:t>
                      </a:r>
                      <a:endParaRPr lang="es-E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lnSpc>
                          <a:spcPct val="115000"/>
                        </a:lnSpc>
                        <a:spcAft>
                          <a:spcPts val="0"/>
                        </a:spcAft>
                      </a:pPr>
                      <a:r>
                        <a:rPr lang="es-ES" sz="2000" b="0">
                          <a:effectLst/>
                        </a:rPr>
                        <a:t>328 (81,5)</a:t>
                      </a:r>
                      <a:endParaRPr lang="es-E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2748804059"/>
                  </a:ext>
                </a:extLst>
              </a:tr>
              <a:tr h="440570">
                <a:tc>
                  <a:txBody>
                    <a:bodyPr/>
                    <a:lstStyle/>
                    <a:p>
                      <a:pPr algn="just">
                        <a:lnSpc>
                          <a:spcPct val="115000"/>
                        </a:lnSpc>
                        <a:spcAft>
                          <a:spcPts val="0"/>
                        </a:spcAft>
                      </a:pPr>
                      <a:r>
                        <a:rPr lang="es-ES" sz="2000" b="0" dirty="0">
                          <a:effectLst/>
                        </a:rPr>
                        <a:t>Causas no específicas de sida</a:t>
                      </a:r>
                      <a:endParaRPr lang="es-E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lnSpc>
                          <a:spcPct val="115000"/>
                        </a:lnSpc>
                        <a:spcAft>
                          <a:spcPts val="0"/>
                        </a:spcAft>
                      </a:pPr>
                      <a:r>
                        <a:rPr lang="es-ES" sz="2000" b="0">
                          <a:effectLst/>
                        </a:rPr>
                        <a:t>74(18,5)</a:t>
                      </a:r>
                      <a:endParaRPr lang="es-E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3311322791"/>
                  </a:ext>
                </a:extLst>
              </a:tr>
              <a:tr h="323955">
                <a:tc gridSpan="2">
                  <a:txBody>
                    <a:bodyPr/>
                    <a:lstStyle/>
                    <a:p>
                      <a:pPr algn="just">
                        <a:lnSpc>
                          <a:spcPct val="115000"/>
                        </a:lnSpc>
                        <a:spcAft>
                          <a:spcPts val="0"/>
                        </a:spcAft>
                      </a:pPr>
                      <a:r>
                        <a:rPr lang="es-ES" sz="2000" b="0" dirty="0">
                          <a:effectLst/>
                        </a:rPr>
                        <a:t>Escritura incorrecta**</a:t>
                      </a:r>
                      <a:endParaRPr lang="es-E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hMerge="1">
                  <a:txBody>
                    <a:bodyPr/>
                    <a:lstStyle/>
                    <a:p>
                      <a:endParaRPr lang="es-ES"/>
                    </a:p>
                  </a:txBody>
                  <a:tcPr/>
                </a:tc>
                <a:extLst>
                  <a:ext uri="{0D108BD9-81ED-4DB2-BD59-A6C34878D82A}">
                    <a16:rowId xmlns:a16="http://schemas.microsoft.com/office/drawing/2014/main" xmlns="" val="2007280126"/>
                  </a:ext>
                </a:extLst>
              </a:tr>
              <a:tr h="386282">
                <a:tc>
                  <a:txBody>
                    <a:bodyPr/>
                    <a:lstStyle/>
                    <a:p>
                      <a:pPr>
                        <a:lnSpc>
                          <a:spcPct val="115000"/>
                        </a:lnSpc>
                        <a:spcAft>
                          <a:spcPts val="0"/>
                        </a:spcAft>
                      </a:pPr>
                      <a:r>
                        <a:rPr lang="es-ES" sz="2000" b="0" dirty="0">
                          <a:effectLst/>
                        </a:rPr>
                        <a:t>Sida Avanzado </a:t>
                      </a:r>
                      <a:endParaRPr lang="es-E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lnSpc>
                          <a:spcPct val="115000"/>
                        </a:lnSpc>
                        <a:spcAft>
                          <a:spcPts val="0"/>
                        </a:spcAft>
                      </a:pPr>
                      <a:r>
                        <a:rPr lang="es-ES" sz="2000" b="0" dirty="0">
                          <a:effectLst/>
                        </a:rPr>
                        <a:t>45(10)</a:t>
                      </a:r>
                      <a:endParaRPr lang="es-E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xmlns="" val="2754957338"/>
                  </a:ext>
                </a:extLst>
              </a:tr>
              <a:tr h="323955">
                <a:tc>
                  <a:txBody>
                    <a:bodyPr/>
                    <a:lstStyle/>
                    <a:p>
                      <a:pPr>
                        <a:lnSpc>
                          <a:spcPct val="115000"/>
                        </a:lnSpc>
                        <a:spcAft>
                          <a:spcPts val="0"/>
                        </a:spcAft>
                      </a:pPr>
                      <a:r>
                        <a:rPr lang="es-ES" sz="2000" b="0" dirty="0">
                          <a:effectLst/>
                        </a:rPr>
                        <a:t>VIH</a:t>
                      </a:r>
                      <a:endParaRPr lang="es-E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lnSpc>
                          <a:spcPct val="115000"/>
                        </a:lnSpc>
                        <a:spcAft>
                          <a:spcPts val="0"/>
                        </a:spcAft>
                      </a:pPr>
                      <a:r>
                        <a:rPr lang="es-ES" sz="2000" b="0" dirty="0">
                          <a:effectLst/>
                        </a:rPr>
                        <a:t>15(4)</a:t>
                      </a:r>
                      <a:endParaRPr lang="es-E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xmlns="" val="266230940"/>
                  </a:ext>
                </a:extLst>
              </a:tr>
              <a:tr h="323955">
                <a:tc>
                  <a:txBody>
                    <a:bodyPr/>
                    <a:lstStyle/>
                    <a:p>
                      <a:pPr>
                        <a:lnSpc>
                          <a:spcPct val="115000"/>
                        </a:lnSpc>
                        <a:spcAft>
                          <a:spcPts val="0"/>
                        </a:spcAft>
                      </a:pPr>
                      <a:r>
                        <a:rPr lang="es-ES" sz="2000" b="0" dirty="0">
                          <a:effectLst/>
                        </a:rPr>
                        <a:t>Caso sida</a:t>
                      </a:r>
                      <a:endParaRPr lang="es-E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lnSpc>
                          <a:spcPct val="115000"/>
                        </a:lnSpc>
                        <a:spcAft>
                          <a:spcPts val="0"/>
                        </a:spcAft>
                      </a:pPr>
                      <a:r>
                        <a:rPr lang="es-ES" sz="2000" b="0" dirty="0">
                          <a:effectLst/>
                        </a:rPr>
                        <a:t>9(3)</a:t>
                      </a:r>
                      <a:endParaRPr lang="es-E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xmlns="" val="3690527443"/>
                  </a:ext>
                </a:extLst>
              </a:tr>
              <a:tr h="323955">
                <a:tc>
                  <a:txBody>
                    <a:bodyPr/>
                    <a:lstStyle/>
                    <a:p>
                      <a:pPr>
                        <a:lnSpc>
                          <a:spcPct val="115000"/>
                        </a:lnSpc>
                        <a:spcAft>
                          <a:spcPts val="0"/>
                        </a:spcAft>
                      </a:pPr>
                      <a:r>
                        <a:rPr lang="es-ES" sz="2000" b="0" dirty="0">
                          <a:effectLst/>
                        </a:rPr>
                        <a:t>PVVS</a:t>
                      </a:r>
                      <a:endParaRPr lang="es-E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lnSpc>
                          <a:spcPct val="115000"/>
                        </a:lnSpc>
                        <a:spcAft>
                          <a:spcPts val="0"/>
                        </a:spcAft>
                      </a:pPr>
                      <a:r>
                        <a:rPr lang="es-ES" sz="2000" b="0" dirty="0">
                          <a:effectLst/>
                        </a:rPr>
                        <a:t>10(3)</a:t>
                      </a:r>
                      <a:endParaRPr lang="es-E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xmlns="" val="3290025920"/>
                  </a:ext>
                </a:extLst>
              </a:tr>
            </a:tbl>
          </a:graphicData>
        </a:graphic>
      </p:graphicFrame>
      <p:sp>
        <p:nvSpPr>
          <p:cNvPr id="7" name="Rectangle 2">
            <a:extLst>
              <a:ext uri="{FF2B5EF4-FFF2-40B4-BE49-F238E27FC236}">
                <a16:creationId xmlns:a16="http://schemas.microsoft.com/office/drawing/2014/main" xmlns="" id="{894331EA-EE8D-4398-B5D9-4A6778DCD16D}"/>
              </a:ext>
            </a:extLst>
          </p:cNvPr>
          <p:cNvSpPr>
            <a:spLocks noChangeArrowheads="1"/>
          </p:cNvSpPr>
          <p:nvPr/>
        </p:nvSpPr>
        <p:spPr bwMode="auto">
          <a:xfrm>
            <a:off x="992554" y="593041"/>
            <a:ext cx="887417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eaLnBrk="0" fontAlgn="base" hangingPunct="0">
              <a:spcBef>
                <a:spcPct val="0"/>
              </a:spcBef>
              <a:spcAft>
                <a:spcPct val="0"/>
              </a:spcAft>
              <a:buClrTx/>
              <a:buSzTx/>
              <a:tabLst/>
            </a:pPr>
            <a:r>
              <a:rPr lang="es-ES" altLang="es-ES" sz="2400" b="1" dirty="0" bmk="_Toc4350489">
                <a:latin typeface="+mj-lt"/>
                <a:ea typeface="+mj-ea"/>
                <a:cs typeface="+mj-cs"/>
              </a:rPr>
              <a:t>Tabla 2. Causas directas de muerte y causas escritas</a:t>
            </a:r>
          </a:p>
          <a:p>
            <a:pPr marL="0" marR="0" lvl="0" indent="0" algn="ctr" eaLnBrk="0" fontAlgn="base" hangingPunct="0">
              <a:spcBef>
                <a:spcPct val="0"/>
              </a:spcBef>
              <a:spcAft>
                <a:spcPct val="0"/>
              </a:spcAft>
              <a:buClrTx/>
              <a:buSzTx/>
              <a:tabLst/>
            </a:pPr>
            <a:r>
              <a:rPr lang="es-ES" altLang="es-ES" sz="2400" b="1" dirty="0" bmk="_Toc4350489">
                <a:latin typeface="+mj-lt"/>
                <a:ea typeface="+mj-ea"/>
                <a:cs typeface="+mj-cs"/>
              </a:rPr>
              <a:t> incorrectamente en pacientes con VIH según el acta de defunción y </a:t>
            </a:r>
          </a:p>
          <a:p>
            <a:pPr marL="0" marR="0" lvl="0" indent="0" algn="ctr" eaLnBrk="0" fontAlgn="base" hangingPunct="0">
              <a:spcBef>
                <a:spcPct val="0"/>
              </a:spcBef>
              <a:spcAft>
                <a:spcPct val="0"/>
              </a:spcAft>
              <a:buClrTx/>
              <a:buSzTx/>
              <a:tabLst/>
            </a:pPr>
            <a:r>
              <a:rPr lang="es-ES" altLang="es-ES" sz="2400" b="1" dirty="0" bmk="_Toc4350489">
                <a:latin typeface="+mj-lt"/>
                <a:ea typeface="+mj-ea"/>
                <a:cs typeface="+mj-cs"/>
              </a:rPr>
              <a:t>SIMMOW, en hospitales. El Salvador, años 2015 - 2017</a:t>
            </a:r>
            <a:r>
              <a:rPr lang="es-ES" altLang="es-ES" sz="2400" b="1" dirty="0" bmk="">
                <a:latin typeface="+mj-lt"/>
                <a:ea typeface="+mj-ea"/>
                <a:cs typeface="+mj-cs"/>
              </a:rPr>
              <a:t>.</a:t>
            </a:r>
          </a:p>
        </p:txBody>
      </p:sp>
      <p:sp>
        <p:nvSpPr>
          <p:cNvPr id="8" name="Rectángulo 7">
            <a:extLst>
              <a:ext uri="{FF2B5EF4-FFF2-40B4-BE49-F238E27FC236}">
                <a16:creationId xmlns:a16="http://schemas.microsoft.com/office/drawing/2014/main" xmlns="" id="{4DC92538-86DA-4B25-A019-D9062A2E3301}"/>
              </a:ext>
            </a:extLst>
          </p:cNvPr>
          <p:cNvSpPr/>
          <p:nvPr/>
        </p:nvSpPr>
        <p:spPr>
          <a:xfrm>
            <a:off x="2399323" y="5899310"/>
            <a:ext cx="6588368" cy="553998"/>
          </a:xfrm>
          <a:prstGeom prst="rect">
            <a:avLst/>
          </a:prstGeom>
        </p:spPr>
        <p:txBody>
          <a:bodyPr wrap="square">
            <a:spAutoFit/>
          </a:bodyPr>
          <a:lstStyle/>
          <a:p>
            <a:pPr lvl="0" eaLnBrk="0" fontAlgn="base" hangingPunct="0">
              <a:spcBef>
                <a:spcPct val="0"/>
              </a:spcBef>
              <a:spcAft>
                <a:spcPct val="0"/>
              </a:spcAft>
            </a:pPr>
            <a:r>
              <a:rPr lang="es-ES" altLang="es-ES" sz="1000" b="1" dirty="0" bmk="">
                <a:solidFill>
                  <a:srgbClr val="000000"/>
                </a:solidFill>
                <a:ea typeface="Calibri" panose="020F0502020204030204" pitchFamily="34" charset="0"/>
              </a:rPr>
              <a:t>Fuente: Sistema de Morbimortalidad (SIMMOW) y Actas de defunción de los expedientes clínicos de hospitales del estudio, años 2015 - 2017</a:t>
            </a:r>
            <a:endParaRPr lang="es-ES" altLang="es-ES" sz="1000" dirty="0" bmk=""/>
          </a:p>
          <a:p>
            <a:pPr lvl="0" eaLnBrk="0" fontAlgn="base" hangingPunct="0">
              <a:spcBef>
                <a:spcPct val="0"/>
              </a:spcBef>
              <a:spcAft>
                <a:spcPct val="0"/>
              </a:spcAft>
            </a:pPr>
            <a:r>
              <a:rPr lang="es-ES" altLang="es-ES" sz="1000" b="1" dirty="0" bmk="">
                <a:solidFill>
                  <a:srgbClr val="000000"/>
                </a:solidFill>
                <a:ea typeface="Calibri" panose="020F0502020204030204" pitchFamily="34" charset="0"/>
              </a:rPr>
              <a:t>**Fuente: Actas de defunción de los expedientes clínicos de hospitales del estudio, años 2015 - 2017</a:t>
            </a:r>
            <a:endParaRPr lang="es-ES" altLang="es-ES" sz="1000" dirty="0"/>
          </a:p>
        </p:txBody>
      </p:sp>
    </p:spTree>
    <p:extLst>
      <p:ext uri="{BB962C8B-B14F-4D97-AF65-F5344CB8AC3E}">
        <p14:creationId xmlns:p14="http://schemas.microsoft.com/office/powerpoint/2010/main" val="27761926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xmlns="" id="{46B72A09-F1FC-460F-8BBB-88F4EEE82304}"/>
              </a:ext>
            </a:extLst>
          </p:cNvPr>
          <p:cNvSpPr/>
          <p:nvPr/>
        </p:nvSpPr>
        <p:spPr>
          <a:xfrm>
            <a:off x="3133968" y="4898502"/>
            <a:ext cx="4939323" cy="253916"/>
          </a:xfrm>
          <a:prstGeom prst="rect">
            <a:avLst/>
          </a:prstGeom>
        </p:spPr>
        <p:txBody>
          <a:bodyPr wrap="square">
            <a:spAutoFit/>
          </a:bodyPr>
          <a:lstStyle/>
          <a:p>
            <a:r>
              <a:rPr lang="es-ES" sz="1050" b="1" dirty="0">
                <a:latin typeface="Arial"/>
                <a:ea typeface="Times New Roman"/>
                <a:cs typeface="Times New Roman"/>
              </a:rPr>
              <a:t>Fuente: Expedientes Clínicos de los 5 hospitales 2015 - 2017</a:t>
            </a:r>
            <a:endParaRPr lang="es-ES" sz="1050" dirty="0"/>
          </a:p>
        </p:txBody>
      </p:sp>
      <p:sp>
        <p:nvSpPr>
          <p:cNvPr id="9" name="Título 1">
            <a:extLst>
              <a:ext uri="{FF2B5EF4-FFF2-40B4-BE49-F238E27FC236}">
                <a16:creationId xmlns:a16="http://schemas.microsoft.com/office/drawing/2014/main" xmlns="" id="{EE781526-2327-439C-A7CA-30B7896EA7A6}"/>
              </a:ext>
            </a:extLst>
          </p:cNvPr>
          <p:cNvSpPr>
            <a:spLocks noGrp="1"/>
          </p:cNvSpPr>
          <p:nvPr>
            <p:ph type="title"/>
          </p:nvPr>
        </p:nvSpPr>
        <p:spPr>
          <a:xfrm>
            <a:off x="1172306" y="431165"/>
            <a:ext cx="8698523" cy="1062436"/>
          </a:xfrm>
        </p:spPr>
        <p:txBody>
          <a:bodyPr>
            <a:noAutofit/>
          </a:bodyPr>
          <a:lstStyle/>
          <a:p>
            <a:pPr algn="ctr" eaLnBrk="0" fontAlgn="base" hangingPunct="0">
              <a:lnSpc>
                <a:spcPct val="100000"/>
              </a:lnSpc>
              <a:spcAft>
                <a:spcPct val="0"/>
              </a:spcAft>
            </a:pPr>
            <a:r>
              <a:rPr lang="es-ES" sz="2400" b="1" dirty="0" bmk="_Toc4350489">
                <a:solidFill>
                  <a:schemeClr val="tx1"/>
                </a:solidFill>
                <a:latin typeface="+mj-lt"/>
              </a:rPr>
              <a:t>Tabla 4. Cumplimiento en el llenado del FVIH-05 en los expedientes de los pacientes fallecidos por VIH en los cinco hospitales. </a:t>
            </a:r>
            <a:r>
              <a:rPr lang="es-ES" sz="2400" b="1" dirty="0" bmk="_Toc4350489">
                <a:solidFill>
                  <a:schemeClr val="tx1"/>
                </a:solidFill>
                <a:latin typeface="+mj-lt"/>
              </a:rPr>
              <a:t/>
            </a:r>
            <a:br>
              <a:rPr lang="es-ES" sz="2400" b="1" dirty="0" bmk="_Toc4350489">
                <a:solidFill>
                  <a:schemeClr val="tx1"/>
                </a:solidFill>
                <a:latin typeface="+mj-lt"/>
              </a:rPr>
            </a:br>
            <a:r>
              <a:rPr lang="es-ES" sz="2400" b="1" dirty="0" bmk="_Toc4350489">
                <a:solidFill>
                  <a:schemeClr val="tx1"/>
                </a:solidFill>
                <a:latin typeface="+mj-lt"/>
              </a:rPr>
              <a:t>El </a:t>
            </a:r>
            <a:r>
              <a:rPr lang="es-ES" sz="2400" b="1" dirty="0" bmk="_Toc4350489">
                <a:solidFill>
                  <a:schemeClr val="tx1"/>
                </a:solidFill>
                <a:latin typeface="+mj-lt"/>
              </a:rPr>
              <a:t>Salvador, años 2015 - 2017.</a:t>
            </a:r>
          </a:p>
        </p:txBody>
      </p:sp>
      <p:graphicFrame>
        <p:nvGraphicFramePr>
          <p:cNvPr id="10" name="Marcador de contenido 2">
            <a:extLst>
              <a:ext uri="{FF2B5EF4-FFF2-40B4-BE49-F238E27FC236}">
                <a16:creationId xmlns:a16="http://schemas.microsoft.com/office/drawing/2014/main" xmlns="" id="{DC3AE9E2-E57E-46F8-A964-D95238FCF3AA}"/>
              </a:ext>
            </a:extLst>
          </p:cNvPr>
          <p:cNvGraphicFramePr>
            <a:graphicFrameLocks noGrp="1"/>
          </p:cNvGraphicFramePr>
          <p:nvPr>
            <p:ph idx="1"/>
            <p:extLst>
              <p:ext uri="{D42A27DB-BD31-4B8C-83A1-F6EECF244321}">
                <p14:modId xmlns:p14="http://schemas.microsoft.com/office/powerpoint/2010/main" val="607233546"/>
              </p:ext>
            </p:extLst>
          </p:nvPr>
        </p:nvGraphicFramePr>
        <p:xfrm>
          <a:off x="2579075" y="2235200"/>
          <a:ext cx="5673971" cy="2015060"/>
        </p:xfrm>
        <a:graphic>
          <a:graphicData uri="http://schemas.openxmlformats.org/drawingml/2006/table">
            <a:tbl>
              <a:tblPr firstRow="1" firstCol="1" bandRow="1">
                <a:tableStyleId>{3B4B98B0-60AC-42C2-AFA5-B58CD77FA1E5}</a:tableStyleId>
              </a:tblPr>
              <a:tblGrid>
                <a:gridCol w="2836512">
                  <a:extLst>
                    <a:ext uri="{9D8B030D-6E8A-4147-A177-3AD203B41FA5}">
                      <a16:colId xmlns:a16="http://schemas.microsoft.com/office/drawing/2014/main" xmlns="" val="182468825"/>
                    </a:ext>
                  </a:extLst>
                </a:gridCol>
                <a:gridCol w="2837459">
                  <a:extLst>
                    <a:ext uri="{9D8B030D-6E8A-4147-A177-3AD203B41FA5}">
                      <a16:colId xmlns:a16="http://schemas.microsoft.com/office/drawing/2014/main" xmlns="" val="332736874"/>
                    </a:ext>
                  </a:extLst>
                </a:gridCol>
              </a:tblGrid>
              <a:tr h="863418">
                <a:tc>
                  <a:txBody>
                    <a:bodyPr/>
                    <a:lstStyle/>
                    <a:p>
                      <a:pPr algn="ctr">
                        <a:lnSpc>
                          <a:spcPct val="115000"/>
                        </a:lnSpc>
                        <a:spcAft>
                          <a:spcPts val="0"/>
                        </a:spcAft>
                      </a:pPr>
                      <a:r>
                        <a:rPr lang="es-ES" sz="2400" dirty="0">
                          <a:effectLst/>
                        </a:rPr>
                        <a:t>Cumplimiento</a:t>
                      </a:r>
                      <a:endParaRPr lang="es-E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lnSpc>
                          <a:spcPct val="115000"/>
                        </a:lnSpc>
                        <a:spcAft>
                          <a:spcPts val="0"/>
                        </a:spcAft>
                      </a:pPr>
                      <a:r>
                        <a:rPr lang="es-ES" sz="2400" dirty="0">
                          <a:effectLst/>
                        </a:rPr>
                        <a:t>No. (%)</a:t>
                      </a:r>
                    </a:p>
                    <a:p>
                      <a:pPr algn="ctr">
                        <a:lnSpc>
                          <a:spcPct val="115000"/>
                        </a:lnSpc>
                        <a:spcAft>
                          <a:spcPts val="0"/>
                        </a:spcAft>
                      </a:pPr>
                      <a:r>
                        <a:rPr lang="es-ES" sz="2400" dirty="0">
                          <a:effectLst/>
                        </a:rPr>
                        <a:t>n=200</a:t>
                      </a:r>
                      <a:endParaRPr lang="es-E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xmlns="" val="1751702337"/>
                  </a:ext>
                </a:extLst>
              </a:tr>
              <a:tr h="575821">
                <a:tc>
                  <a:txBody>
                    <a:bodyPr/>
                    <a:lstStyle/>
                    <a:p>
                      <a:pPr algn="ctr">
                        <a:lnSpc>
                          <a:spcPct val="115000"/>
                        </a:lnSpc>
                        <a:spcAft>
                          <a:spcPts val="0"/>
                        </a:spcAft>
                      </a:pPr>
                      <a:r>
                        <a:rPr lang="es-ES" sz="2400" dirty="0">
                          <a:effectLst/>
                        </a:rPr>
                        <a:t>Si</a:t>
                      </a:r>
                      <a:endParaRPr lang="es-E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lnSpc>
                          <a:spcPct val="115000"/>
                        </a:lnSpc>
                        <a:spcAft>
                          <a:spcPts val="0"/>
                        </a:spcAft>
                      </a:pPr>
                      <a:r>
                        <a:rPr lang="es-ES" sz="2400" dirty="0">
                          <a:effectLst/>
                        </a:rPr>
                        <a:t>27 (14)</a:t>
                      </a:r>
                      <a:endParaRPr lang="es-E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xmlns="" val="3697468090"/>
                  </a:ext>
                </a:extLst>
              </a:tr>
              <a:tr h="575821">
                <a:tc>
                  <a:txBody>
                    <a:bodyPr/>
                    <a:lstStyle/>
                    <a:p>
                      <a:pPr algn="ctr">
                        <a:lnSpc>
                          <a:spcPct val="115000"/>
                        </a:lnSpc>
                        <a:spcAft>
                          <a:spcPts val="0"/>
                        </a:spcAft>
                      </a:pPr>
                      <a:r>
                        <a:rPr lang="es-ES" sz="2400" dirty="0">
                          <a:effectLst/>
                        </a:rPr>
                        <a:t>No</a:t>
                      </a:r>
                      <a:endParaRPr lang="es-E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lnSpc>
                          <a:spcPct val="115000"/>
                        </a:lnSpc>
                        <a:spcAft>
                          <a:spcPts val="0"/>
                        </a:spcAft>
                      </a:pPr>
                      <a:r>
                        <a:rPr lang="es-ES" sz="2400" dirty="0">
                          <a:effectLst/>
                        </a:rPr>
                        <a:t>173 (87)</a:t>
                      </a:r>
                      <a:endParaRPr lang="es-E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xmlns="" val="135006381"/>
                  </a:ext>
                </a:extLst>
              </a:tr>
            </a:tbl>
          </a:graphicData>
        </a:graphic>
      </p:graphicFrame>
    </p:spTree>
    <p:extLst>
      <p:ext uri="{BB962C8B-B14F-4D97-AF65-F5344CB8AC3E}">
        <p14:creationId xmlns:p14="http://schemas.microsoft.com/office/powerpoint/2010/main" val="14963807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75956"/>
            <a:ext cx="8875426" cy="1325563"/>
          </a:xfrm>
        </p:spPr>
        <p:txBody>
          <a:bodyPr>
            <a:normAutofit/>
          </a:bodyPr>
          <a:lstStyle/>
          <a:p>
            <a:r>
              <a:rPr lang="en-US" sz="3600" dirty="0">
                <a:latin typeface="Arial" pitchFamily="34" charset="0"/>
                <a:cs typeface="Arial" pitchFamily="34" charset="0"/>
              </a:rPr>
              <a:t>CONCLUSIONES</a:t>
            </a:r>
          </a:p>
        </p:txBody>
      </p:sp>
      <p:sp>
        <p:nvSpPr>
          <p:cNvPr id="3" name="Rectángulo 2">
            <a:extLst>
              <a:ext uri="{FF2B5EF4-FFF2-40B4-BE49-F238E27FC236}">
                <a16:creationId xmlns:a16="http://schemas.microsoft.com/office/drawing/2014/main" xmlns="" id="{8C98A304-5AD7-4928-9BEF-BB542EDEB204}"/>
              </a:ext>
            </a:extLst>
          </p:cNvPr>
          <p:cNvSpPr/>
          <p:nvPr/>
        </p:nvSpPr>
        <p:spPr>
          <a:xfrm>
            <a:off x="1359877" y="1097794"/>
            <a:ext cx="7948246" cy="5678478"/>
          </a:xfrm>
          <a:prstGeom prst="rect">
            <a:avLst/>
          </a:prstGeom>
        </p:spPr>
        <p:txBody>
          <a:bodyPr wrap="square">
            <a:spAutoFit/>
          </a:bodyPr>
          <a:lstStyle/>
          <a:p>
            <a:pPr marL="342900" lvl="0" indent="-342900" algn="just">
              <a:lnSpc>
                <a:spcPct val="150000"/>
              </a:lnSpc>
              <a:spcAft>
                <a:spcPts val="600"/>
              </a:spcAft>
              <a:buFont typeface="Symbol" panose="05050102010706020507" pitchFamily="18" charset="2"/>
              <a:buChar char=""/>
            </a:pPr>
            <a:r>
              <a:rPr lang="es-ES" sz="2000" dirty="0">
                <a:latin typeface="Arial" panose="020B0604020202020204" pitchFamily="34" charset="0"/>
                <a:ea typeface="Calibri" panose="020F0502020204030204" pitchFamily="34" charset="0"/>
                <a:cs typeface="Arial" panose="020B0604020202020204" pitchFamily="34" charset="0"/>
              </a:rPr>
              <a:t>En los hospitales seleccionados en El Salvador, los fallecidos por VIH fueron en su mayoría hombres, </a:t>
            </a:r>
            <a:r>
              <a:rPr lang="es-ES" sz="2000" dirty="0" smtClean="0">
                <a:latin typeface="Arial" panose="020B0604020202020204" pitchFamily="34" charset="0"/>
                <a:ea typeface="Calibri" panose="020F0502020204030204" pitchFamily="34" charset="0"/>
                <a:cs typeface="Arial" panose="020B0604020202020204" pitchFamily="34" charset="0"/>
              </a:rPr>
              <a:t>que se presentaron a los hospitales en </a:t>
            </a:r>
            <a:r>
              <a:rPr lang="es-ES" sz="2000" b="1" dirty="0" smtClean="0">
                <a:latin typeface="Arial" panose="020B0604020202020204" pitchFamily="34" charset="0"/>
                <a:ea typeface="Calibri" panose="020F0502020204030204" pitchFamily="34" charset="0"/>
                <a:cs typeface="Arial" panose="020B0604020202020204" pitchFamily="34" charset="0"/>
              </a:rPr>
              <a:t>etapa </a:t>
            </a:r>
            <a:r>
              <a:rPr lang="es-ES" sz="2000" b="1" dirty="0">
                <a:latin typeface="Arial" panose="020B0604020202020204" pitchFamily="34" charset="0"/>
                <a:ea typeface="Calibri" panose="020F0502020204030204" pitchFamily="34" charset="0"/>
                <a:cs typeface="Arial" panose="020B0604020202020204" pitchFamily="34" charset="0"/>
              </a:rPr>
              <a:t>de VIH avanzado</a:t>
            </a:r>
            <a:r>
              <a:rPr lang="es-ES" sz="2000" dirty="0">
                <a:latin typeface="Arial" panose="020B0604020202020204" pitchFamily="34" charset="0"/>
                <a:ea typeface="Calibri" panose="020F0502020204030204" pitchFamily="34" charset="0"/>
                <a:cs typeface="Arial" panose="020B0604020202020204" pitchFamily="34" charset="0"/>
              </a:rPr>
              <a:t> (73%) y </a:t>
            </a:r>
            <a:r>
              <a:rPr lang="es-ES" sz="2000" dirty="0" smtClean="0">
                <a:latin typeface="Arial" panose="020B0604020202020204" pitchFamily="34" charset="0"/>
                <a:ea typeface="Calibri" panose="020F0502020204030204" pitchFamily="34" charset="0"/>
                <a:cs typeface="Arial" panose="020B0604020202020204" pitchFamily="34" charset="0"/>
              </a:rPr>
              <a:t>en etapa de diagnóstico tardío, </a:t>
            </a:r>
            <a:r>
              <a:rPr lang="es-ES" sz="2000" dirty="0">
                <a:latin typeface="Arial" panose="020B0604020202020204" pitchFamily="34" charset="0"/>
                <a:ea typeface="Calibri" panose="020F0502020204030204" pitchFamily="34" charset="0"/>
                <a:cs typeface="Arial" panose="020B0604020202020204" pitchFamily="34" charset="0"/>
              </a:rPr>
              <a:t>debutando con enfermedades oportunistas definitorias de sida y marcado compromiso inmunológico.</a:t>
            </a:r>
          </a:p>
          <a:p>
            <a:pPr marL="342900" lvl="0" indent="-342900" algn="just">
              <a:lnSpc>
                <a:spcPct val="150000"/>
              </a:lnSpc>
              <a:spcAft>
                <a:spcPts val="600"/>
              </a:spcAft>
              <a:buFont typeface="Symbol" panose="05050102010706020507" pitchFamily="18" charset="2"/>
              <a:buChar char=""/>
            </a:pPr>
            <a:r>
              <a:rPr lang="es-ES" sz="2000" dirty="0">
                <a:solidFill>
                  <a:srgbClr val="000000"/>
                </a:solidFill>
                <a:latin typeface="Arial" panose="020B0604020202020204" pitchFamily="34" charset="0"/>
                <a:ea typeface="Calibri" panose="020F0502020204030204" pitchFamily="34" charset="0"/>
                <a:cs typeface="Arial" panose="020B0604020202020204" pitchFamily="34" charset="0"/>
              </a:rPr>
              <a:t>Las causas directas de muertes se relacionan con enfermedades definitorias de sida en un 81.5% versus las no específicas de sida.</a:t>
            </a:r>
            <a:endParaRPr lang="es-ES"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Aft>
                <a:spcPts val="600"/>
              </a:spcAft>
              <a:buFont typeface="Symbol" panose="05050102010706020507" pitchFamily="18" charset="2"/>
              <a:buChar char=""/>
            </a:pPr>
            <a:r>
              <a:rPr lang="es-ES" sz="2000" dirty="0">
                <a:latin typeface="Arial" panose="020B0604020202020204" pitchFamily="34" charset="0"/>
                <a:ea typeface="Calibri" panose="020F0502020204030204" pitchFamily="34" charset="0"/>
                <a:cs typeface="Arial" panose="020B0604020202020204" pitchFamily="34" charset="0"/>
              </a:rPr>
              <a:t>Se corrobora un mal registro de las diferentes causas de muerte en las actas de defunción y un subregistro de la mortalidad de VIH en El Salvador.</a:t>
            </a:r>
            <a:endParaRPr lang="es-ES" sz="20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s-ES" dirty="0">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1383222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F82BCCD1-4FB3-4EF4-9194-3273FD072FCB}"/>
              </a:ext>
            </a:extLst>
          </p:cNvPr>
          <p:cNvSpPr>
            <a:spLocks noGrp="1"/>
          </p:cNvSpPr>
          <p:nvPr>
            <p:ph idx="1"/>
          </p:nvPr>
        </p:nvSpPr>
        <p:spPr>
          <a:xfrm>
            <a:off x="2368062" y="1350108"/>
            <a:ext cx="6385169" cy="4589584"/>
          </a:xfrm>
        </p:spPr>
        <p:txBody>
          <a:bodyPr>
            <a:normAutofit/>
          </a:bodyPr>
          <a:lstStyle/>
          <a:p>
            <a:pPr algn="just"/>
            <a:r>
              <a:rPr lang="es-ES" dirty="0"/>
              <a:t>La muerte en los primeros meses del diagnóstico de VIH es un marcador de presentación tardía y un indicador de calidad del continuo de la atención médica y del enlace al sistema de salud. </a:t>
            </a:r>
          </a:p>
          <a:p>
            <a:pPr marL="0" indent="0" algn="just">
              <a:buNone/>
            </a:pPr>
            <a:endParaRPr lang="es-ES" dirty="0"/>
          </a:p>
          <a:p>
            <a:pPr algn="just"/>
            <a:r>
              <a:rPr lang="es-ES" dirty="0"/>
              <a:t>Estos factores que se encontraron se han denominado en otros estudios como muertes potencialmente prevenibles</a:t>
            </a:r>
          </a:p>
        </p:txBody>
      </p:sp>
      <p:sp>
        <p:nvSpPr>
          <p:cNvPr id="4" name="Título 1">
            <a:extLst>
              <a:ext uri="{FF2B5EF4-FFF2-40B4-BE49-F238E27FC236}">
                <a16:creationId xmlns:a16="http://schemas.microsoft.com/office/drawing/2014/main" xmlns="" id="{58D374AD-EDFB-4E67-9C70-94F14C394691}"/>
              </a:ext>
            </a:extLst>
          </p:cNvPr>
          <p:cNvSpPr>
            <a:spLocks noGrp="1"/>
          </p:cNvSpPr>
          <p:nvPr>
            <p:ph type="title"/>
          </p:nvPr>
        </p:nvSpPr>
        <p:spPr>
          <a:xfrm>
            <a:off x="609600" y="274638"/>
            <a:ext cx="10972800" cy="1143000"/>
          </a:xfrm>
        </p:spPr>
        <p:txBody>
          <a:bodyPr/>
          <a:lstStyle/>
          <a:p>
            <a:r>
              <a:rPr lang="en-US" sz="3600" dirty="0">
                <a:latin typeface="Arial" pitchFamily="34" charset="0"/>
                <a:cs typeface="Arial" pitchFamily="34" charset="0"/>
              </a:rPr>
              <a:t>CONCLUSIONES</a:t>
            </a:r>
            <a:endParaRPr lang="es-ES" sz="3600" dirty="0">
              <a:latin typeface="Arial" pitchFamily="34" charset="0"/>
              <a:cs typeface="Arial" pitchFamily="34" charset="0"/>
            </a:endParaRPr>
          </a:p>
        </p:txBody>
      </p:sp>
    </p:spTree>
    <p:extLst>
      <p:ext uri="{BB962C8B-B14F-4D97-AF65-F5344CB8AC3E}">
        <p14:creationId xmlns:p14="http://schemas.microsoft.com/office/powerpoint/2010/main" val="20500518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8000" y="92766"/>
            <a:ext cx="10972800" cy="974035"/>
          </a:xfrm>
        </p:spPr>
        <p:txBody>
          <a:bodyPr>
            <a:normAutofit/>
          </a:bodyPr>
          <a:lstStyle/>
          <a:p>
            <a:r>
              <a:rPr lang="en-US" sz="3600" dirty="0">
                <a:latin typeface="Arial" pitchFamily="34" charset="0"/>
                <a:cs typeface="Arial" pitchFamily="34" charset="0"/>
              </a:rPr>
              <a:t>RECOMENDACIONES</a:t>
            </a:r>
          </a:p>
        </p:txBody>
      </p:sp>
      <p:sp>
        <p:nvSpPr>
          <p:cNvPr id="3" name="2 Marcador de contenido"/>
          <p:cNvSpPr>
            <a:spLocks noGrp="1"/>
          </p:cNvSpPr>
          <p:nvPr>
            <p:ph idx="1"/>
          </p:nvPr>
        </p:nvSpPr>
        <p:spPr>
          <a:xfrm>
            <a:off x="1781908" y="1066800"/>
            <a:ext cx="6463323" cy="5562600"/>
          </a:xfrm>
        </p:spPr>
        <p:txBody>
          <a:bodyPr>
            <a:normAutofit/>
          </a:bodyPr>
          <a:lstStyle/>
          <a:p>
            <a:pPr lvl="0" algn="just"/>
            <a:r>
              <a:rPr lang="es-ES" dirty="0"/>
              <a:t>Comunicar los resultados obtenidos en esta investigación a las autoridades del Ministerio de Salud, de El Salvador y otras instituciones que participaron en el estudio con la finalidad de profundizar en futuras investigaciones sobre esta temática.</a:t>
            </a:r>
          </a:p>
          <a:p>
            <a:pPr lvl="0" algn="just"/>
            <a:r>
              <a:rPr lang="es-ES" dirty="0"/>
              <a:t>Trazar estrategias de formación de recursos humanos para mejorar la calidad del reporte de fallecidos y proponer el monitoreo periódico de la calidad de los registros de reportes. </a:t>
            </a:r>
          </a:p>
          <a:p>
            <a:pPr lvl="0" algn="just"/>
            <a:r>
              <a:rPr lang="es-ES" dirty="0" smtClean="0"/>
              <a:t>Fortalecer</a:t>
            </a:r>
            <a:r>
              <a:rPr lang="es-ES" dirty="0" smtClean="0"/>
              <a:t> </a:t>
            </a:r>
            <a:r>
              <a:rPr lang="es-ES" dirty="0"/>
              <a:t>la oferta de la prueba del VIH a los hombres que acuden a </a:t>
            </a:r>
            <a:r>
              <a:rPr lang="es-ES" dirty="0" smtClean="0"/>
              <a:t> </a:t>
            </a:r>
            <a:r>
              <a:rPr lang="es-ES" dirty="0"/>
              <a:t>consulta desde el primer nivel de atención, para detectar la infección en sus estadios más tempranos.</a:t>
            </a:r>
          </a:p>
        </p:txBody>
      </p:sp>
    </p:spTree>
    <p:extLst>
      <p:ext uri="{BB962C8B-B14F-4D97-AF65-F5344CB8AC3E}">
        <p14:creationId xmlns:p14="http://schemas.microsoft.com/office/powerpoint/2010/main" val="18624718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xmlns="" id="{52B6AE2B-383A-864F-B74E-83BB832784D0}"/>
              </a:ext>
            </a:extLst>
          </p:cNvPr>
          <p:cNvSpPr>
            <a:spLocks noGrp="1"/>
          </p:cNvSpPr>
          <p:nvPr>
            <p:ph sz="half" idx="2"/>
          </p:nvPr>
        </p:nvSpPr>
        <p:spPr>
          <a:xfrm>
            <a:off x="6262012" y="1756283"/>
            <a:ext cx="5181600" cy="2424948"/>
          </a:xfrm>
        </p:spPr>
        <p:txBody>
          <a:bodyPr>
            <a:normAutofit/>
          </a:bodyPr>
          <a:lstStyle/>
          <a:p>
            <a:r>
              <a:rPr lang="es-ES_tradnl" sz="5400" dirty="0" smtClean="0"/>
              <a:t>Gracias por su atención</a:t>
            </a:r>
            <a:endParaRPr lang="es-ES_tradnl" sz="5400" dirty="0"/>
          </a:p>
        </p:txBody>
      </p:sp>
    </p:spTree>
    <p:extLst>
      <p:ext uri="{BB962C8B-B14F-4D97-AF65-F5344CB8AC3E}">
        <p14:creationId xmlns:p14="http://schemas.microsoft.com/office/powerpoint/2010/main" val="2225727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F2935395-5EAD-4DBE-A052-CFB4E45C08F9}"/>
              </a:ext>
            </a:extLst>
          </p:cNvPr>
          <p:cNvPicPr>
            <a:picLocks noChangeAspect="1"/>
          </p:cNvPicPr>
          <p:nvPr/>
        </p:nvPicPr>
        <p:blipFill rotWithShape="1">
          <a:blip r:embed="rId2"/>
          <a:srcRect t="1747"/>
          <a:stretch/>
        </p:blipFill>
        <p:spPr>
          <a:xfrm>
            <a:off x="4079631" y="3468358"/>
            <a:ext cx="6236618" cy="3034203"/>
          </a:xfrm>
          <a:prstGeom prst="rect">
            <a:avLst/>
          </a:prstGeom>
        </p:spPr>
      </p:pic>
      <p:sp>
        <p:nvSpPr>
          <p:cNvPr id="4" name="4 CuadroTexto">
            <a:extLst>
              <a:ext uri="{FF2B5EF4-FFF2-40B4-BE49-F238E27FC236}">
                <a16:creationId xmlns:a16="http://schemas.microsoft.com/office/drawing/2014/main" xmlns="" id="{58CC1CAC-1C72-44FA-98C6-74878E95A62A}"/>
              </a:ext>
            </a:extLst>
          </p:cNvPr>
          <p:cNvSpPr txBox="1"/>
          <p:nvPr/>
        </p:nvSpPr>
        <p:spPr>
          <a:xfrm>
            <a:off x="4833816" y="6421598"/>
            <a:ext cx="3621505" cy="415498"/>
          </a:xfrm>
          <a:prstGeom prst="rect">
            <a:avLst/>
          </a:prstGeom>
          <a:noFill/>
        </p:spPr>
        <p:txBody>
          <a:bodyPr wrap="square" rtlCol="0">
            <a:spAutoFit/>
          </a:bodyPr>
          <a:lstStyle/>
          <a:p>
            <a:pPr algn="ctr"/>
            <a:r>
              <a:rPr lang="en-US" sz="1050" dirty="0"/>
              <a:t>Fuente: Ministerio de </a:t>
            </a:r>
            <a:r>
              <a:rPr lang="en-US" sz="1050" dirty="0" err="1"/>
              <a:t>Salud</a:t>
            </a:r>
            <a:r>
              <a:rPr lang="en-US" sz="1050" dirty="0"/>
              <a:t>, Sistema Unico de </a:t>
            </a:r>
            <a:r>
              <a:rPr lang="en-US" sz="1050" dirty="0" err="1"/>
              <a:t>Monitoreo</a:t>
            </a:r>
            <a:r>
              <a:rPr lang="en-US" sz="1050" dirty="0"/>
              <a:t> - </a:t>
            </a:r>
            <a:r>
              <a:rPr lang="en-US" sz="1050" dirty="0" err="1"/>
              <a:t>Evaluación</a:t>
            </a:r>
            <a:r>
              <a:rPr lang="en-US" sz="1050" dirty="0"/>
              <a:t> </a:t>
            </a:r>
            <a:r>
              <a:rPr lang="en-US" sz="1050" dirty="0" err="1"/>
              <a:t>Vigilancia</a:t>
            </a:r>
            <a:r>
              <a:rPr lang="en-US" sz="1050" dirty="0"/>
              <a:t> </a:t>
            </a:r>
            <a:r>
              <a:rPr lang="en-US" sz="1050" dirty="0" err="1"/>
              <a:t>Epidemiológica</a:t>
            </a:r>
            <a:r>
              <a:rPr lang="en-US" sz="1050" dirty="0"/>
              <a:t>, SUMEVE, 2018</a:t>
            </a:r>
          </a:p>
        </p:txBody>
      </p:sp>
      <p:sp>
        <p:nvSpPr>
          <p:cNvPr id="5" name="4 CuadroTexto">
            <a:extLst>
              <a:ext uri="{FF2B5EF4-FFF2-40B4-BE49-F238E27FC236}">
                <a16:creationId xmlns:a16="http://schemas.microsoft.com/office/drawing/2014/main" xmlns="" id="{7EE33850-9766-44AB-9276-A3A51FD3E050}"/>
              </a:ext>
            </a:extLst>
          </p:cNvPr>
          <p:cNvSpPr txBox="1"/>
          <p:nvPr/>
        </p:nvSpPr>
        <p:spPr>
          <a:xfrm>
            <a:off x="8229600" y="2959716"/>
            <a:ext cx="2743200" cy="584775"/>
          </a:xfrm>
          <a:prstGeom prst="rect">
            <a:avLst/>
          </a:prstGeom>
          <a:noFill/>
        </p:spPr>
        <p:txBody>
          <a:bodyPr wrap="square" rtlCol="0">
            <a:spAutoFit/>
          </a:bodyPr>
          <a:lstStyle/>
          <a:p>
            <a:pPr algn="ctr"/>
            <a:r>
              <a:rPr lang="en-US" sz="1600" dirty="0"/>
              <a:t>Casos de VIH por Departamento</a:t>
            </a:r>
          </a:p>
        </p:txBody>
      </p:sp>
      <p:graphicFrame>
        <p:nvGraphicFramePr>
          <p:cNvPr id="6" name="2 Gráfico">
            <a:extLst>
              <a:ext uri="{FF2B5EF4-FFF2-40B4-BE49-F238E27FC236}">
                <a16:creationId xmlns:a16="http://schemas.microsoft.com/office/drawing/2014/main" xmlns="" id="{10A277CF-AD11-48D5-AAAE-00B49173E4B5}"/>
              </a:ext>
            </a:extLst>
          </p:cNvPr>
          <p:cNvGraphicFramePr>
            <a:graphicFrameLocks/>
          </p:cNvGraphicFramePr>
          <p:nvPr>
            <p:extLst>
              <p:ext uri="{D42A27DB-BD31-4B8C-83A1-F6EECF244321}">
                <p14:modId xmlns:p14="http://schemas.microsoft.com/office/powerpoint/2010/main" val="3823101822"/>
              </p:ext>
            </p:extLst>
          </p:nvPr>
        </p:nvGraphicFramePr>
        <p:xfrm>
          <a:off x="287216" y="199292"/>
          <a:ext cx="7010400" cy="3276600"/>
        </p:xfrm>
        <a:graphic>
          <a:graphicData uri="http://schemas.openxmlformats.org/drawingml/2006/chart">
            <c:chart xmlns:c="http://schemas.openxmlformats.org/drawingml/2006/chart" xmlns:r="http://schemas.openxmlformats.org/officeDocument/2006/relationships" r:id="rId3"/>
          </a:graphicData>
        </a:graphic>
      </p:graphicFrame>
      <p:sp>
        <p:nvSpPr>
          <p:cNvPr id="7" name="CuadroTexto 7">
            <a:extLst>
              <a:ext uri="{FF2B5EF4-FFF2-40B4-BE49-F238E27FC236}">
                <a16:creationId xmlns:a16="http://schemas.microsoft.com/office/drawing/2014/main" xmlns="" id="{0BA0CA3F-0F3F-4D2A-843C-44E52B951E49}"/>
              </a:ext>
            </a:extLst>
          </p:cNvPr>
          <p:cNvSpPr txBox="1"/>
          <p:nvPr/>
        </p:nvSpPr>
        <p:spPr>
          <a:xfrm>
            <a:off x="343877" y="3544491"/>
            <a:ext cx="3001107" cy="2677656"/>
          </a:xfrm>
          <a:prstGeom prst="rect">
            <a:avLst/>
          </a:prstGeom>
          <a:noFill/>
          <a:ln w="12700">
            <a:solidFill>
              <a:schemeClr val="tx2">
                <a:lumMod val="60000"/>
                <a:lumOff val="40000"/>
              </a:schemeClr>
            </a:solidFill>
          </a:ln>
        </p:spPr>
        <p:txBody>
          <a:bodyPr wrap="square" rtlCol="0">
            <a:spAutoFit/>
          </a:bodyPr>
          <a:lstStyle/>
          <a:p>
            <a:endParaRPr lang="es-SV" sz="1200" dirty="0" smtClean="0"/>
          </a:p>
          <a:p>
            <a:r>
              <a:rPr lang="es-SV" sz="1200" dirty="0" smtClean="0"/>
              <a:t>Casos VIH acumulados al 2018: 36 365</a:t>
            </a:r>
          </a:p>
          <a:p>
            <a:r>
              <a:rPr lang="es-SV" sz="1200" dirty="0" smtClean="0"/>
              <a:t>2017: 1,274</a:t>
            </a:r>
          </a:p>
          <a:p>
            <a:r>
              <a:rPr lang="es-SV" sz="1200" dirty="0" smtClean="0"/>
              <a:t>2018: 1,223 (56% =540 MINSAL; VICITS 24%, USCF 13.15%)</a:t>
            </a:r>
          </a:p>
          <a:p>
            <a:endParaRPr lang="es-SV" sz="1200" dirty="0" smtClean="0"/>
          </a:p>
          <a:p>
            <a:r>
              <a:rPr lang="es-SV" sz="1200" dirty="0" smtClean="0"/>
              <a:t>Numero de pruebas:</a:t>
            </a:r>
          </a:p>
          <a:p>
            <a:r>
              <a:rPr lang="es-SV" sz="1200" dirty="0" smtClean="0"/>
              <a:t>2016: 367,113</a:t>
            </a:r>
          </a:p>
          <a:p>
            <a:r>
              <a:rPr lang="es-SV" sz="1200" dirty="0" smtClean="0"/>
              <a:t>2017: 383,024 (358, 522 MINSAL)</a:t>
            </a:r>
          </a:p>
          <a:p>
            <a:r>
              <a:rPr lang="es-SV" sz="1200" dirty="0" smtClean="0"/>
              <a:t>2018: 447,016 (367,197 MINSAL 4.1% de incremento </a:t>
            </a:r>
            <a:r>
              <a:rPr lang="es-SV" sz="1200" dirty="0" err="1" smtClean="0"/>
              <a:t>vrs</a:t>
            </a:r>
            <a:r>
              <a:rPr lang="es-SV" sz="1200" dirty="0" smtClean="0"/>
              <a:t> 2017; 57,640 ISSS; 22, 179 por Otros) </a:t>
            </a:r>
            <a:endParaRPr lang="es-SV" sz="1200" dirty="0" smtClean="0"/>
          </a:p>
          <a:p>
            <a:endParaRPr lang="es-SV" sz="1200" dirty="0"/>
          </a:p>
          <a:p>
            <a:endParaRPr lang="es-ES" sz="1200" dirty="0"/>
          </a:p>
        </p:txBody>
      </p:sp>
    </p:spTree>
    <p:extLst>
      <p:ext uri="{BB962C8B-B14F-4D97-AF65-F5344CB8AC3E}">
        <p14:creationId xmlns:p14="http://schemas.microsoft.com/office/powerpoint/2010/main" val="36435210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a:extLst>
              <a:ext uri="{FF2B5EF4-FFF2-40B4-BE49-F238E27FC236}">
                <a16:creationId xmlns:a16="http://schemas.microsoft.com/office/drawing/2014/main" xmlns="" id="{19AD61B8-0E78-4E23-BEE5-54560BCD5FB6}"/>
              </a:ext>
            </a:extLst>
          </p:cNvPr>
          <p:cNvSpPr txBox="1">
            <a:spLocks/>
          </p:cNvSpPr>
          <p:nvPr/>
        </p:nvSpPr>
        <p:spPr>
          <a:xfrm>
            <a:off x="406400" y="365370"/>
            <a:ext cx="4611077" cy="6324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ES" sz="1800" b="1" u="sng" cap="all" dirty="0" smtClean="0">
                <a:solidFill>
                  <a:schemeClr val="accent1"/>
                </a:solidFill>
              </a:rPr>
              <a:t>OBJETIVO General</a:t>
            </a:r>
            <a:endParaRPr lang="es-ES" sz="1800" b="1" cap="all" dirty="0">
              <a:solidFill>
                <a:schemeClr val="accent1"/>
              </a:solidFill>
            </a:endParaRPr>
          </a:p>
          <a:p>
            <a:r>
              <a:rPr lang="es-ES" sz="1800" dirty="0"/>
              <a:t>Caracterizar la mortalidad </a:t>
            </a:r>
            <a:r>
              <a:rPr lang="es-ES" sz="1800" dirty="0" smtClean="0"/>
              <a:t>en </a:t>
            </a:r>
            <a:r>
              <a:rPr lang="es-ES" sz="1800" dirty="0"/>
              <a:t>pacientes </a:t>
            </a:r>
            <a:r>
              <a:rPr lang="es-ES" sz="1800" dirty="0" smtClean="0"/>
              <a:t>con Sida que </a:t>
            </a:r>
            <a:r>
              <a:rPr lang="es-ES" sz="1800" dirty="0"/>
              <a:t>recibieron atención </a:t>
            </a:r>
            <a:r>
              <a:rPr lang="es-ES" sz="1800" dirty="0" smtClean="0"/>
              <a:t>en </a:t>
            </a:r>
            <a:r>
              <a:rPr lang="es-ES" sz="1800" dirty="0"/>
              <a:t>los hospitales descentralizados con terapia antirretroviral, El Salvador 2015 </a:t>
            </a:r>
            <a:r>
              <a:rPr lang="es-ES" sz="1800" dirty="0" smtClean="0"/>
              <a:t>2017</a:t>
            </a:r>
          </a:p>
          <a:p>
            <a:pPr marL="0" indent="0">
              <a:buNone/>
            </a:pPr>
            <a:endParaRPr lang="es-ES" sz="1800" b="1" dirty="0"/>
          </a:p>
          <a:p>
            <a:pPr marL="0" indent="0">
              <a:buNone/>
            </a:pPr>
            <a:r>
              <a:rPr lang="es-ES" sz="1800" b="1" u="sng" cap="all" dirty="0">
                <a:solidFill>
                  <a:schemeClr val="accent1"/>
                </a:solidFill>
              </a:rPr>
              <a:t>Objetivos específicos</a:t>
            </a:r>
            <a:endParaRPr lang="es-ES" sz="1800" b="1" u="sng" cap="all" dirty="0">
              <a:solidFill>
                <a:schemeClr val="accent1"/>
              </a:solidFill>
            </a:endParaRPr>
          </a:p>
          <a:p>
            <a:pPr lvl="0"/>
            <a:r>
              <a:rPr lang="es-ES" sz="1800" dirty="0" smtClean="0"/>
              <a:t>Describir </a:t>
            </a:r>
            <a:r>
              <a:rPr lang="es-ES" sz="1800" dirty="0"/>
              <a:t>variables epidemiológicas, clínicas y de laboratorio en las personas fallecidas por sida, entre 2015 al 2017.</a:t>
            </a:r>
          </a:p>
          <a:p>
            <a:pPr lvl="0"/>
            <a:r>
              <a:rPr lang="es-ES" sz="1800" dirty="0"/>
              <a:t>Identificar las causas directas o diagnostico principal y los diagnósticos básicos de muertes en los registros de pacientes fallecidos con sida.</a:t>
            </a:r>
          </a:p>
          <a:p>
            <a:pPr lvl="0"/>
            <a:r>
              <a:rPr lang="es-ES" sz="1800" dirty="0"/>
              <a:t>Valorar la calidad del llenado del registro de defunción de los pacientes fallecidos. </a:t>
            </a:r>
          </a:p>
          <a:p>
            <a:pPr marL="0" indent="0">
              <a:buNone/>
            </a:pPr>
            <a:endParaRPr lang="es-ES" sz="2400" dirty="0"/>
          </a:p>
          <a:p>
            <a:pPr algn="just">
              <a:lnSpc>
                <a:spcPct val="150000"/>
              </a:lnSpc>
            </a:pPr>
            <a:endParaRPr lang="es-SV" altLang="es-ES" sz="2400" dirty="0" smtClean="0"/>
          </a:p>
          <a:p>
            <a:pPr marL="0" indent="0" algn="just">
              <a:lnSpc>
                <a:spcPct val="150000"/>
              </a:lnSpc>
              <a:buNone/>
            </a:pPr>
            <a:endParaRPr lang="es-SV" altLang="es-ES" sz="2400" dirty="0"/>
          </a:p>
          <a:p>
            <a:pPr marL="0" indent="0">
              <a:buNone/>
            </a:pPr>
            <a:endParaRPr lang="es-ES" altLang="es-ES" dirty="0"/>
          </a:p>
        </p:txBody>
      </p:sp>
      <p:sp>
        <p:nvSpPr>
          <p:cNvPr id="3" name="Marcador de contenido 2">
            <a:extLst>
              <a:ext uri="{FF2B5EF4-FFF2-40B4-BE49-F238E27FC236}">
                <a16:creationId xmlns:a16="http://schemas.microsoft.com/office/drawing/2014/main" xmlns="" id="{19AD61B8-0E78-4E23-BEE5-54560BCD5FB6}"/>
              </a:ext>
            </a:extLst>
          </p:cNvPr>
          <p:cNvSpPr txBox="1">
            <a:spLocks/>
          </p:cNvSpPr>
          <p:nvPr/>
        </p:nvSpPr>
        <p:spPr>
          <a:xfrm>
            <a:off x="5505597" y="373186"/>
            <a:ext cx="5881417" cy="59318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s-SV" altLang="es-ES" sz="2000" b="1" dirty="0" smtClean="0">
                <a:solidFill>
                  <a:schemeClr val="accent1"/>
                </a:solidFill>
              </a:rPr>
              <a:t>Justificación.</a:t>
            </a:r>
          </a:p>
          <a:p>
            <a:pPr marL="0" indent="0" algn="just">
              <a:lnSpc>
                <a:spcPct val="150000"/>
              </a:lnSpc>
              <a:buNone/>
            </a:pPr>
            <a:r>
              <a:rPr lang="es-SV" altLang="es-ES" sz="2000" b="1" dirty="0" smtClean="0">
                <a:solidFill>
                  <a:schemeClr val="accent1"/>
                </a:solidFill>
              </a:rPr>
              <a:t>Pregunta de Investigación:</a:t>
            </a:r>
          </a:p>
          <a:p>
            <a:pPr algn="just">
              <a:lnSpc>
                <a:spcPct val="150000"/>
              </a:lnSpc>
            </a:pPr>
            <a:r>
              <a:rPr lang="es-SV" altLang="es-ES" sz="2000" dirty="0"/>
              <a:t>¿Cuáles son las principales causas de mortalidad en las personas que fallecen con sida, que recibieron atención integral en los hospitales descentralizados con tratamiento antirretroviral, El Salvador 2015-2017?</a:t>
            </a:r>
            <a:endParaRPr lang="es-ES" altLang="es-ES" sz="2000" dirty="0"/>
          </a:p>
          <a:p>
            <a:pPr>
              <a:lnSpc>
                <a:spcPct val="150000"/>
              </a:lnSpc>
            </a:pPr>
            <a:r>
              <a:rPr lang="es-SV" altLang="es-ES" sz="2400" b="1" dirty="0" smtClean="0">
                <a:solidFill>
                  <a:schemeClr val="accent1"/>
                </a:solidFill>
              </a:rPr>
              <a:t>Metodología:</a:t>
            </a:r>
            <a:r>
              <a:rPr lang="es-SV" altLang="es-ES" sz="2400" b="1" dirty="0" smtClean="0"/>
              <a:t> </a:t>
            </a:r>
            <a:r>
              <a:rPr lang="es-SV" sz="2400" dirty="0" smtClean="0"/>
              <a:t>Descriptivo</a:t>
            </a:r>
            <a:r>
              <a:rPr lang="es-SV" sz="2400" dirty="0"/>
              <a:t>, </a:t>
            </a:r>
            <a:r>
              <a:rPr lang="es-SV" sz="2400" dirty="0" smtClean="0"/>
              <a:t>transversal</a:t>
            </a:r>
          </a:p>
          <a:p>
            <a:pPr>
              <a:lnSpc>
                <a:spcPct val="150000"/>
              </a:lnSpc>
            </a:pPr>
            <a:r>
              <a:rPr lang="es-SV" sz="2400" b="1" dirty="0" smtClean="0">
                <a:solidFill>
                  <a:schemeClr val="accent1"/>
                </a:solidFill>
              </a:rPr>
              <a:t>Marco temporal.</a:t>
            </a:r>
          </a:p>
          <a:p>
            <a:pPr>
              <a:lnSpc>
                <a:spcPct val="150000"/>
              </a:lnSpc>
            </a:pPr>
            <a:r>
              <a:rPr lang="es-SV" sz="2400" b="1" dirty="0" smtClean="0">
                <a:solidFill>
                  <a:schemeClr val="accent1"/>
                </a:solidFill>
              </a:rPr>
              <a:t>Universo: </a:t>
            </a:r>
            <a:r>
              <a:rPr lang="es-SV" sz="2400" dirty="0" smtClean="0"/>
              <a:t>402 fallecidos</a:t>
            </a:r>
          </a:p>
          <a:p>
            <a:pPr marL="0" indent="0">
              <a:lnSpc>
                <a:spcPct val="150000"/>
              </a:lnSpc>
              <a:buNone/>
            </a:pPr>
            <a:endParaRPr lang="es-SV" sz="2400" dirty="0" smtClean="0"/>
          </a:p>
          <a:p>
            <a:pPr>
              <a:lnSpc>
                <a:spcPct val="150000"/>
              </a:lnSpc>
            </a:pPr>
            <a:endParaRPr lang="es-SV" sz="2400" dirty="0" smtClean="0"/>
          </a:p>
          <a:p>
            <a:pPr algn="just">
              <a:lnSpc>
                <a:spcPct val="150000"/>
              </a:lnSpc>
            </a:pPr>
            <a:endParaRPr lang="es-SV" sz="2400" dirty="0"/>
          </a:p>
          <a:p>
            <a:pPr algn="just">
              <a:lnSpc>
                <a:spcPct val="150000"/>
              </a:lnSpc>
            </a:pPr>
            <a:endParaRPr lang="es-SV" altLang="es-ES" sz="2400" dirty="0" smtClean="0"/>
          </a:p>
          <a:p>
            <a:pPr algn="just">
              <a:lnSpc>
                <a:spcPct val="150000"/>
              </a:lnSpc>
            </a:pPr>
            <a:endParaRPr lang="es-SV" altLang="es-ES" sz="2400" dirty="0"/>
          </a:p>
          <a:p>
            <a:pPr algn="just">
              <a:lnSpc>
                <a:spcPct val="150000"/>
              </a:lnSpc>
            </a:pPr>
            <a:endParaRPr lang="es-SV" altLang="es-ES" sz="2400" dirty="0" smtClean="0"/>
          </a:p>
          <a:p>
            <a:pPr marL="0" indent="0" algn="just">
              <a:lnSpc>
                <a:spcPct val="150000"/>
              </a:lnSpc>
              <a:buNone/>
            </a:pPr>
            <a:endParaRPr lang="es-SV" altLang="es-ES" sz="2400" dirty="0"/>
          </a:p>
          <a:p>
            <a:pPr marL="0" indent="0" algn="just">
              <a:lnSpc>
                <a:spcPct val="150000"/>
              </a:lnSpc>
              <a:buNone/>
            </a:pPr>
            <a:endParaRPr lang="es-SV" altLang="es-ES" sz="2400" dirty="0"/>
          </a:p>
          <a:p>
            <a:pPr marL="0" indent="0">
              <a:buNone/>
            </a:pPr>
            <a:endParaRPr lang="es-ES" altLang="es-ES" dirty="0"/>
          </a:p>
        </p:txBody>
      </p:sp>
    </p:spTree>
    <p:extLst>
      <p:ext uri="{BB962C8B-B14F-4D97-AF65-F5344CB8AC3E}">
        <p14:creationId xmlns:p14="http://schemas.microsoft.com/office/powerpoint/2010/main" val="41090598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xmlns="" id="{01AB4776-0794-C64A-8295-73BDF0BDD769}"/>
              </a:ext>
            </a:extLst>
          </p:cNvPr>
          <p:cNvSpPr>
            <a:spLocks noGrp="1"/>
          </p:cNvSpPr>
          <p:nvPr>
            <p:ph type="title"/>
          </p:nvPr>
        </p:nvSpPr>
        <p:spPr/>
        <p:txBody>
          <a:bodyPr>
            <a:normAutofit fontScale="90000"/>
          </a:bodyPr>
          <a:lstStyle/>
          <a:p>
            <a:r>
              <a:rPr lang="es-ES" altLang="es-ES" sz="2800" dirty="0"/>
              <a:t>3.3.- CRITERIOS DE INCLUSIÓN Y EXCLUSIÓN</a:t>
            </a:r>
            <a:endParaRPr lang="es-ES_tradnl" dirty="0"/>
          </a:p>
        </p:txBody>
      </p:sp>
      <p:sp>
        <p:nvSpPr>
          <p:cNvPr id="6" name="Marcador de contenido 5">
            <a:extLst>
              <a:ext uri="{FF2B5EF4-FFF2-40B4-BE49-F238E27FC236}">
                <a16:creationId xmlns:a16="http://schemas.microsoft.com/office/drawing/2014/main" xmlns="" id="{BFDCAD5E-2DC0-9B41-8FF9-848F92C2163F}"/>
              </a:ext>
            </a:extLst>
          </p:cNvPr>
          <p:cNvSpPr>
            <a:spLocks noGrp="1"/>
          </p:cNvSpPr>
          <p:nvPr>
            <p:ph sz="half" idx="2"/>
          </p:nvPr>
        </p:nvSpPr>
        <p:spPr/>
        <p:txBody>
          <a:bodyPr/>
          <a:lstStyle/>
          <a:p>
            <a:pPr marL="0" indent="0">
              <a:buNone/>
              <a:defRPr/>
            </a:pPr>
            <a:r>
              <a:rPr lang="es-SV" b="1" dirty="0"/>
              <a:t>CRITERIOS DE INCLUSION:</a:t>
            </a:r>
            <a:endParaRPr lang="es-ES" dirty="0"/>
          </a:p>
          <a:p>
            <a:pPr>
              <a:defRPr/>
            </a:pPr>
            <a:r>
              <a:rPr lang="es-ES_tradnl" dirty="0"/>
              <a:t>Fallecidos con diagnostico de Sida</a:t>
            </a:r>
          </a:p>
          <a:p>
            <a:pPr>
              <a:defRPr/>
            </a:pPr>
            <a:r>
              <a:rPr lang="es-ES_tradnl" dirty="0"/>
              <a:t>Fallecidos que tengan 18 años en adelante.</a:t>
            </a:r>
          </a:p>
          <a:p>
            <a:pPr>
              <a:defRPr/>
            </a:pPr>
            <a:r>
              <a:rPr lang="es-ES_tradnl" dirty="0"/>
              <a:t>Fallecidos intrahospitalarios</a:t>
            </a:r>
            <a:endParaRPr lang="es-ES" dirty="0"/>
          </a:p>
          <a:p>
            <a:pPr marL="0" indent="0">
              <a:buNone/>
              <a:defRPr/>
            </a:pPr>
            <a:endParaRPr lang="es-ES" dirty="0"/>
          </a:p>
          <a:p>
            <a:pPr marL="0" indent="0">
              <a:buNone/>
              <a:defRPr/>
            </a:pPr>
            <a:r>
              <a:rPr lang="es-SV" b="1" dirty="0"/>
              <a:t>CRITERIOS DE EXCLUSIÓN:</a:t>
            </a:r>
            <a:endParaRPr lang="es-ES" dirty="0"/>
          </a:p>
          <a:p>
            <a:pPr>
              <a:defRPr/>
            </a:pPr>
            <a:r>
              <a:rPr lang="es-ES_tradnl" dirty="0"/>
              <a:t>Pacientes fallecidos que sean de otro país</a:t>
            </a:r>
            <a:endParaRPr lang="es-ES" dirty="0"/>
          </a:p>
          <a:p>
            <a:pPr marL="0" indent="0">
              <a:buNone/>
              <a:defRPr/>
            </a:pPr>
            <a:endParaRPr lang="es-ES" dirty="0"/>
          </a:p>
          <a:p>
            <a:endParaRPr lang="es-ES_tradnl" dirty="0"/>
          </a:p>
        </p:txBody>
      </p:sp>
    </p:spTree>
    <p:extLst>
      <p:ext uri="{BB962C8B-B14F-4D97-AF65-F5344CB8AC3E}">
        <p14:creationId xmlns:p14="http://schemas.microsoft.com/office/powerpoint/2010/main" val="801804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39C9C8BF-6A2B-4B51-8C8E-F03B10049B8C}"/>
              </a:ext>
            </a:extLst>
          </p:cNvPr>
          <p:cNvSpPr>
            <a:spLocks noGrp="1"/>
          </p:cNvSpPr>
          <p:nvPr>
            <p:ph idx="1"/>
          </p:nvPr>
        </p:nvSpPr>
        <p:spPr>
          <a:xfrm>
            <a:off x="203200" y="784103"/>
            <a:ext cx="5486400" cy="5805828"/>
          </a:xfrm>
          <a:ln w="57150">
            <a:solidFill>
              <a:schemeClr val="accent1"/>
            </a:solidFill>
          </a:ln>
        </p:spPr>
        <p:txBody>
          <a:bodyPr>
            <a:normAutofit/>
          </a:bodyPr>
          <a:lstStyle/>
          <a:p>
            <a:pPr marL="0" indent="0" algn="just">
              <a:lnSpc>
                <a:spcPct val="90000"/>
              </a:lnSpc>
              <a:buNone/>
              <a:defRPr/>
            </a:pPr>
            <a:r>
              <a:rPr lang="es-SV" sz="2400" u="sng" dirty="0">
                <a:latin typeface="Arial" panose="020B0604020202020204" pitchFamily="34" charset="0"/>
                <a:cs typeface="Arial" panose="020B0604020202020204" pitchFamily="34" charset="0"/>
              </a:rPr>
              <a:t>Objetivo 1:</a:t>
            </a:r>
          </a:p>
          <a:p>
            <a:pPr marL="0" indent="0" algn="just">
              <a:lnSpc>
                <a:spcPct val="90000"/>
              </a:lnSpc>
              <a:buNone/>
              <a:defRPr/>
            </a:pPr>
            <a:endParaRPr lang="es-SV" sz="2400" u="sng" dirty="0">
              <a:latin typeface="Arial" panose="020B0604020202020204" pitchFamily="34" charset="0"/>
              <a:cs typeface="Arial" panose="020B0604020202020204" pitchFamily="34" charset="0"/>
            </a:endParaRPr>
          </a:p>
          <a:p>
            <a:pPr marL="0" indent="0" algn="just">
              <a:buNone/>
              <a:defRPr/>
            </a:pPr>
            <a:r>
              <a:rPr lang="es-SV" sz="2400" dirty="0">
                <a:latin typeface="Arial" panose="020B0604020202020204" pitchFamily="34" charset="0"/>
                <a:cs typeface="Arial" panose="020B0604020202020204" pitchFamily="34" charset="0"/>
              </a:rPr>
              <a:t>Se extrajo los datos de: </a:t>
            </a:r>
          </a:p>
          <a:p>
            <a:pPr marL="457200" indent="-457200" algn="just">
              <a:buFont typeface="+mj-lt"/>
              <a:buAutoNum type="arabicPeriod"/>
              <a:defRPr/>
            </a:pPr>
            <a:r>
              <a:rPr lang="es-SV" sz="2400" dirty="0">
                <a:latin typeface="Arial" panose="020B0604020202020204" pitchFamily="34" charset="0"/>
                <a:cs typeface="Arial" panose="020B0604020202020204" pitchFamily="34" charset="0"/>
              </a:rPr>
              <a:t>SUMEVE</a:t>
            </a:r>
          </a:p>
          <a:p>
            <a:pPr marL="457200" indent="-457200" algn="just">
              <a:buFont typeface="+mj-lt"/>
              <a:buAutoNum type="arabicPeriod"/>
              <a:defRPr/>
            </a:pPr>
            <a:r>
              <a:rPr lang="es-SV" sz="2400" dirty="0">
                <a:latin typeface="Arial" panose="020B0604020202020204" pitchFamily="34" charset="0"/>
                <a:cs typeface="Arial" panose="020B0604020202020204" pitchFamily="34" charset="0"/>
              </a:rPr>
              <a:t>SIMMOW</a:t>
            </a:r>
          </a:p>
          <a:p>
            <a:pPr marL="457200" indent="-457200" algn="just">
              <a:buFont typeface="+mj-lt"/>
              <a:buAutoNum type="arabicPeriod"/>
              <a:defRPr/>
            </a:pPr>
            <a:r>
              <a:rPr lang="es-SV" sz="2400" dirty="0">
                <a:latin typeface="Arial" panose="020B0604020202020204" pitchFamily="34" charset="0"/>
                <a:cs typeface="Arial" panose="020B0604020202020204" pitchFamily="34" charset="0"/>
              </a:rPr>
              <a:t>200 expedientes (registros de defunción y la hoja FVIH 05)</a:t>
            </a:r>
          </a:p>
          <a:p>
            <a:pPr marL="0" indent="0" algn="just">
              <a:buNone/>
              <a:defRPr/>
            </a:pPr>
            <a:r>
              <a:rPr lang="es-SV" sz="2400" dirty="0">
                <a:latin typeface="Arial" panose="020B0604020202020204" pitchFamily="34" charset="0"/>
                <a:cs typeface="Arial" panose="020B0604020202020204" pitchFamily="34" charset="0"/>
              </a:rPr>
              <a:t>Se realizó una triangulación de datos.</a:t>
            </a:r>
          </a:p>
          <a:p>
            <a:pPr marL="0" indent="0" algn="just">
              <a:buNone/>
              <a:defRPr/>
            </a:pPr>
            <a:r>
              <a:rPr lang="es-SV" sz="2400" dirty="0">
                <a:latin typeface="Arial" panose="020B0604020202020204" pitchFamily="34" charset="0"/>
                <a:cs typeface="Arial" panose="020B0604020202020204" pitchFamily="34" charset="0"/>
              </a:rPr>
              <a:t>Total 321 fallecidos + 81 de los </a:t>
            </a:r>
            <a:r>
              <a:rPr lang="es-SV" sz="2400" dirty="0" err="1">
                <a:latin typeface="Arial" panose="020B0604020202020204" pitchFamily="34" charset="0"/>
                <a:cs typeface="Arial" panose="020B0604020202020204" pitchFamily="34" charset="0"/>
              </a:rPr>
              <a:t>exp</a:t>
            </a:r>
            <a:r>
              <a:rPr lang="es-SV" sz="2400" dirty="0">
                <a:latin typeface="Arial" panose="020B0604020202020204" pitchFamily="34" charset="0"/>
                <a:cs typeface="Arial" panose="020B0604020202020204" pitchFamily="34" charset="0"/>
              </a:rPr>
              <a:t> (que no estaban en SUMEVE)</a:t>
            </a:r>
          </a:p>
          <a:p>
            <a:pPr marL="0" indent="0" algn="just">
              <a:buNone/>
              <a:defRPr/>
            </a:pPr>
            <a:r>
              <a:rPr lang="es-SV" sz="2400" dirty="0">
                <a:latin typeface="Arial" panose="020B0604020202020204" pitchFamily="34" charset="0"/>
                <a:cs typeface="Arial" panose="020B0604020202020204" pitchFamily="34" charset="0"/>
              </a:rPr>
              <a:t>Sumando un total de 402 fallecidos para el periodo del estudio.</a:t>
            </a:r>
          </a:p>
          <a:p>
            <a:pPr marL="0" indent="0" algn="just">
              <a:buNone/>
              <a:defRPr/>
            </a:pPr>
            <a:endParaRPr lang="es-SV" sz="2400" dirty="0">
              <a:latin typeface="Arial" panose="020B0604020202020204" pitchFamily="34" charset="0"/>
              <a:cs typeface="Arial" panose="020B0604020202020204" pitchFamily="34" charset="0"/>
            </a:endParaRPr>
          </a:p>
          <a:p>
            <a:pPr marL="0" indent="0">
              <a:buNone/>
            </a:pPr>
            <a:endParaRPr lang="es-ES" dirty="0"/>
          </a:p>
          <a:p>
            <a:endParaRPr lang="es-ES" dirty="0"/>
          </a:p>
        </p:txBody>
      </p:sp>
      <p:sp>
        <p:nvSpPr>
          <p:cNvPr id="2" name="Rectángulo 1">
            <a:extLst>
              <a:ext uri="{FF2B5EF4-FFF2-40B4-BE49-F238E27FC236}">
                <a16:creationId xmlns:a16="http://schemas.microsoft.com/office/drawing/2014/main" xmlns="" id="{C9C0E5FD-EC5D-4FE6-AC6D-45A4544CD7B3}"/>
              </a:ext>
            </a:extLst>
          </p:cNvPr>
          <p:cNvSpPr/>
          <p:nvPr/>
        </p:nvSpPr>
        <p:spPr>
          <a:xfrm>
            <a:off x="914400" y="268069"/>
            <a:ext cx="9550400" cy="738664"/>
          </a:xfrm>
          <a:prstGeom prst="rect">
            <a:avLst/>
          </a:prstGeom>
        </p:spPr>
        <p:txBody>
          <a:bodyPr wrap="square">
            <a:spAutoFit/>
          </a:bodyPr>
          <a:lstStyle/>
          <a:p>
            <a:pPr algn="ctr"/>
            <a:r>
              <a:rPr lang="es-ES" altLang="es-ES" sz="2400" b="1" dirty="0"/>
              <a:t>3.5.- TÉCNICAS Y PROCEDIMIENTOS</a:t>
            </a:r>
          </a:p>
          <a:p>
            <a:pPr algn="ctr"/>
            <a:endParaRPr lang="es-ES" dirty="0"/>
          </a:p>
        </p:txBody>
      </p:sp>
      <p:sp>
        <p:nvSpPr>
          <p:cNvPr id="7" name="Marcador de contenido 2">
            <a:extLst>
              <a:ext uri="{FF2B5EF4-FFF2-40B4-BE49-F238E27FC236}">
                <a16:creationId xmlns:a16="http://schemas.microsoft.com/office/drawing/2014/main" xmlns="" id="{E024C1C0-E55F-4B7A-A115-5D9C88A7FAD7}"/>
              </a:ext>
            </a:extLst>
          </p:cNvPr>
          <p:cNvSpPr txBox="1">
            <a:spLocks/>
          </p:cNvSpPr>
          <p:nvPr/>
        </p:nvSpPr>
        <p:spPr>
          <a:xfrm>
            <a:off x="6197603" y="784103"/>
            <a:ext cx="5892800" cy="5805828"/>
          </a:xfrm>
          <a:prstGeom prst="rect">
            <a:avLst/>
          </a:prstGeom>
          <a:ln w="57150">
            <a:solidFill>
              <a:schemeClr val="accent1"/>
            </a:solidFill>
          </a:ln>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defRPr/>
            </a:pPr>
            <a:r>
              <a:rPr lang="es-SV" sz="8000" u="sng" dirty="0">
                <a:latin typeface="Arial" panose="020B0604020202020204" pitchFamily="34" charset="0"/>
                <a:cs typeface="Arial" panose="020B0604020202020204" pitchFamily="34" charset="0"/>
              </a:rPr>
              <a:t>Objetivo 2 y 3</a:t>
            </a:r>
          </a:p>
          <a:p>
            <a:pPr marL="0" indent="0" algn="just">
              <a:buFont typeface="Arial" pitchFamily="34" charset="0"/>
              <a:buNone/>
              <a:defRPr/>
            </a:pPr>
            <a:endParaRPr lang="es-ES" sz="8000" b="1" dirty="0">
              <a:latin typeface="Arial" panose="020B0604020202020204" pitchFamily="34" charset="0"/>
              <a:cs typeface="Arial" panose="020B0604020202020204" pitchFamily="34" charset="0"/>
            </a:endParaRPr>
          </a:p>
          <a:p>
            <a:pPr marL="0" indent="0" algn="just">
              <a:buFont typeface="Arial" pitchFamily="34" charset="0"/>
              <a:buNone/>
              <a:defRPr/>
            </a:pPr>
            <a:r>
              <a:rPr lang="es-SV" sz="8000" dirty="0">
                <a:latin typeface="Arial" panose="020B0604020202020204" pitchFamily="34" charset="0"/>
                <a:cs typeface="Arial" panose="020B0604020202020204" pitchFamily="34" charset="0"/>
              </a:rPr>
              <a:t>Revisión de expedientes (actas de defunción)</a:t>
            </a:r>
          </a:p>
          <a:p>
            <a:pPr marL="0" indent="0" algn="just">
              <a:buFont typeface="Arial" pitchFamily="34" charset="0"/>
              <a:buNone/>
              <a:defRPr/>
            </a:pPr>
            <a:r>
              <a:rPr lang="es-SV" sz="8000" dirty="0">
                <a:latin typeface="Arial" panose="020B0604020202020204" pitchFamily="34" charset="0"/>
                <a:cs typeface="Arial" panose="020B0604020202020204" pitchFamily="34" charset="0"/>
              </a:rPr>
              <a:t>evidenciando el buen o mal llenado, según el diagnostico escrito en la causa directa, causa intermedia y causa básica de muerte y para el objetivo 3 se revisaron los diferentes tipos de </a:t>
            </a:r>
            <a:r>
              <a:rPr lang="es-SV" sz="8000" dirty="0" err="1">
                <a:latin typeface="Arial" panose="020B0604020202020204" pitchFamily="34" charset="0"/>
                <a:cs typeface="Arial" panose="020B0604020202020204" pitchFamily="34" charset="0"/>
              </a:rPr>
              <a:t>dx</a:t>
            </a:r>
            <a:r>
              <a:rPr lang="es-SV" sz="8000" dirty="0">
                <a:latin typeface="Arial" panose="020B0604020202020204" pitchFamily="34" charset="0"/>
                <a:cs typeface="Arial" panose="020B0604020202020204" pitchFamily="34" charset="0"/>
              </a:rPr>
              <a:t> que causaron la muerte y el orden escrito en las actas (MINSAL-CIE 10)</a:t>
            </a:r>
          </a:p>
          <a:p>
            <a:pPr marL="0" indent="0" algn="just">
              <a:buFont typeface="Arial" pitchFamily="34" charset="0"/>
              <a:buNone/>
              <a:defRPr/>
            </a:pPr>
            <a:endParaRPr lang="es-SV" sz="8000" dirty="0">
              <a:latin typeface="Arial" panose="020B0604020202020204" pitchFamily="34" charset="0"/>
              <a:cs typeface="Arial" panose="020B0604020202020204" pitchFamily="34" charset="0"/>
            </a:endParaRPr>
          </a:p>
          <a:p>
            <a:pPr algn="just">
              <a:defRPr/>
            </a:pPr>
            <a:r>
              <a:rPr lang="es-SV" sz="8000" dirty="0">
                <a:latin typeface="Arial" panose="020B0604020202020204" pitchFamily="34" charset="0"/>
                <a:cs typeface="Arial" panose="020B0604020202020204" pitchFamily="34" charset="0"/>
              </a:rPr>
              <a:t>Se elaboró una base de datos en </a:t>
            </a:r>
            <a:r>
              <a:rPr lang="es-SV" sz="8000" dirty="0" err="1">
                <a:latin typeface="Arial" panose="020B0604020202020204" pitchFamily="34" charset="0"/>
                <a:cs typeface="Arial" panose="020B0604020202020204" pitchFamily="34" charset="0"/>
              </a:rPr>
              <a:t>excell</a:t>
            </a:r>
            <a:r>
              <a:rPr lang="es-SV" sz="8000" dirty="0">
                <a:latin typeface="Arial" panose="020B0604020202020204" pitchFamily="34" charset="0"/>
                <a:cs typeface="Arial" panose="020B0604020202020204" pitchFamily="34" charset="0"/>
              </a:rPr>
              <a:t> (se triangularon los datos para consolidar)</a:t>
            </a:r>
          </a:p>
          <a:p>
            <a:pPr algn="just">
              <a:defRPr/>
            </a:pPr>
            <a:endParaRPr lang="es-SV" sz="8000" dirty="0">
              <a:latin typeface="Arial" panose="020B0604020202020204" pitchFamily="34" charset="0"/>
              <a:cs typeface="Arial" panose="020B0604020202020204" pitchFamily="34" charset="0"/>
            </a:endParaRPr>
          </a:p>
          <a:p>
            <a:pPr algn="just">
              <a:defRPr/>
            </a:pPr>
            <a:r>
              <a:rPr lang="es-SV" altLang="es-ES" sz="8000" dirty="0">
                <a:latin typeface="Arial" panose="020B0604020202020204" pitchFamily="34" charset="0"/>
                <a:cs typeface="Arial" panose="020B0604020202020204" pitchFamily="34" charset="0"/>
              </a:rPr>
              <a:t>Para el análisis se utilizó métodos de estadística descriptiva y de tendencia central.</a:t>
            </a:r>
            <a:endParaRPr lang="es-ES" altLang="es-ES" sz="8000" dirty="0">
              <a:latin typeface="Arial" panose="020B0604020202020204" pitchFamily="34" charset="0"/>
              <a:cs typeface="Arial" panose="020B0604020202020204" pitchFamily="34" charset="0"/>
            </a:endParaRPr>
          </a:p>
          <a:p>
            <a:pPr marL="0" indent="0" algn="just">
              <a:buNone/>
              <a:defRPr/>
            </a:pPr>
            <a:endParaRPr lang="es-SV" sz="8000" dirty="0">
              <a:latin typeface="Arial" panose="020B0604020202020204" pitchFamily="34" charset="0"/>
              <a:cs typeface="Arial" panose="020B0604020202020204" pitchFamily="34" charset="0"/>
            </a:endParaRPr>
          </a:p>
          <a:p>
            <a:pPr algn="just">
              <a:defRPr/>
            </a:pPr>
            <a:endParaRPr lang="es-SV" sz="8000" dirty="0">
              <a:latin typeface="Arial" panose="020B0604020202020204" pitchFamily="34" charset="0"/>
              <a:cs typeface="Arial" panose="020B0604020202020204" pitchFamily="34" charset="0"/>
            </a:endParaRPr>
          </a:p>
          <a:p>
            <a:pPr marL="0" indent="0" algn="just">
              <a:buFont typeface="Arial" pitchFamily="34" charset="0"/>
              <a:buNone/>
              <a:defRPr/>
            </a:pPr>
            <a:endParaRPr lang="es-SV" sz="2400" dirty="0">
              <a:latin typeface="Arial" panose="020B0604020202020204" pitchFamily="34" charset="0"/>
              <a:cs typeface="Arial" panose="020B0604020202020204" pitchFamily="34" charset="0"/>
            </a:endParaRPr>
          </a:p>
          <a:p>
            <a:pPr marL="0" indent="0" algn="just">
              <a:buFont typeface="Arial" pitchFamily="34" charset="0"/>
              <a:buNone/>
              <a:defRPr/>
            </a:pPr>
            <a:endParaRPr lang="es-SV" sz="2400" dirty="0">
              <a:latin typeface="Arial" panose="020B0604020202020204" pitchFamily="34" charset="0"/>
              <a:cs typeface="Arial" panose="020B0604020202020204" pitchFamily="34" charset="0"/>
            </a:endParaRPr>
          </a:p>
          <a:p>
            <a:pPr marL="0" indent="0" algn="just">
              <a:buFont typeface="Arial" pitchFamily="34" charset="0"/>
              <a:buNone/>
              <a:defRPr/>
            </a:pPr>
            <a:r>
              <a:rPr lang="es-SV" sz="2400" dirty="0">
                <a:latin typeface="Arial" panose="020B0604020202020204" pitchFamily="34" charset="0"/>
                <a:cs typeface="Arial" panose="020B0604020202020204" pitchFamily="34" charset="0"/>
              </a:rPr>
              <a:t> </a:t>
            </a:r>
          </a:p>
          <a:p>
            <a:pPr marL="0" indent="0" algn="just">
              <a:buFont typeface="Arial" pitchFamily="34" charset="0"/>
              <a:buNone/>
              <a:defRPr/>
            </a:pPr>
            <a:endParaRPr lang="es-SV" sz="1800" dirty="0">
              <a:latin typeface="Arial" panose="020B0604020202020204" pitchFamily="34" charset="0"/>
              <a:cs typeface="Arial" panose="020B0604020202020204" pitchFamily="34" charset="0"/>
            </a:endParaRPr>
          </a:p>
          <a:p>
            <a:pPr marL="0" indent="0" algn="just">
              <a:buFont typeface="Arial" pitchFamily="34" charset="0"/>
              <a:buNone/>
              <a:defRPr/>
            </a:pPr>
            <a:endParaRPr lang="es-ES" sz="2400" dirty="0"/>
          </a:p>
        </p:txBody>
      </p:sp>
    </p:spTree>
    <p:extLst>
      <p:ext uri="{BB962C8B-B14F-4D97-AF65-F5344CB8AC3E}">
        <p14:creationId xmlns:p14="http://schemas.microsoft.com/office/powerpoint/2010/main" val="19670965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DB9D3599-DFB7-8F44-9743-DF939F25FC2C}"/>
              </a:ext>
            </a:extLst>
          </p:cNvPr>
          <p:cNvSpPr>
            <a:spLocks noGrp="1"/>
          </p:cNvSpPr>
          <p:nvPr>
            <p:ph type="title"/>
          </p:nvPr>
        </p:nvSpPr>
        <p:spPr/>
        <p:txBody>
          <a:bodyPr>
            <a:normAutofit/>
          </a:bodyPr>
          <a:lstStyle/>
          <a:p>
            <a:r>
              <a:rPr lang="es-ES_tradnl" sz="7200" dirty="0" smtClean="0"/>
              <a:t>Resultados</a:t>
            </a:r>
            <a:endParaRPr lang="es-ES_tradnl" sz="7200" dirty="0"/>
          </a:p>
        </p:txBody>
      </p:sp>
    </p:spTree>
    <p:extLst>
      <p:ext uri="{BB962C8B-B14F-4D97-AF65-F5344CB8AC3E}">
        <p14:creationId xmlns:p14="http://schemas.microsoft.com/office/powerpoint/2010/main" val="7776559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xmlns="" id="{C3736E15-850B-45FE-BFBC-811735C9E467}"/>
              </a:ext>
            </a:extLst>
          </p:cNvPr>
          <p:cNvSpPr/>
          <p:nvPr/>
        </p:nvSpPr>
        <p:spPr>
          <a:xfrm>
            <a:off x="453293" y="58976"/>
            <a:ext cx="9745784" cy="1015663"/>
          </a:xfrm>
          <a:prstGeom prst="rect">
            <a:avLst/>
          </a:prstGeom>
        </p:spPr>
        <p:txBody>
          <a:bodyPr wrap="square">
            <a:spAutoFit/>
          </a:bodyPr>
          <a:lstStyle/>
          <a:p>
            <a:pPr algn="ctr">
              <a:defRPr sz="1800" b="1" i="0" u="none" strike="noStrike" kern="1200" baseline="0">
                <a:solidFill>
                  <a:prstClr val="black"/>
                </a:solidFill>
                <a:latin typeface="+mn-lt"/>
                <a:ea typeface="+mn-ea"/>
                <a:cs typeface="+mn-cs"/>
              </a:defRPr>
            </a:pPr>
            <a:r>
              <a:rPr lang="es-ES" sz="2000" b="1" dirty="0" bmk="_Toc4350489">
                <a:solidFill>
                  <a:prstClr val="black"/>
                </a:solidFill>
                <a:latin typeface="+mj-lt"/>
                <a:ea typeface="+mj-ea"/>
                <a:cs typeface="+mj-cs"/>
              </a:rPr>
              <a:t>Tabla 1. Distribución </a:t>
            </a:r>
            <a:r>
              <a:rPr lang="es-ES" sz="2000" b="1" dirty="0" bmk="_Toc4350489">
                <a:solidFill>
                  <a:prstClr val="black"/>
                </a:solidFill>
                <a:latin typeface="+mj-lt"/>
                <a:ea typeface="+mj-ea"/>
                <a:cs typeface="+mj-cs"/>
              </a:rPr>
              <a:t>de frecuencia de los fallecidos con VIH en los cinco hospitales del estudio. El Salvador, años 2015 al 2017.</a:t>
            </a:r>
          </a:p>
          <a:p>
            <a:pPr algn="ctr">
              <a:defRPr sz="1800" b="1" i="0" u="none" strike="noStrike" kern="1200" baseline="0">
                <a:solidFill>
                  <a:prstClr val="black"/>
                </a:solidFill>
                <a:latin typeface="+mn-lt"/>
                <a:ea typeface="+mn-ea"/>
                <a:cs typeface="+mn-cs"/>
              </a:defRPr>
            </a:pPr>
            <a:endParaRPr lang="es-ES" sz="2000" b="1" dirty="0" bmk="_Toc4350489">
              <a:solidFill>
                <a:prstClr val="black"/>
              </a:solidFill>
              <a:latin typeface="+mj-lt"/>
              <a:ea typeface="+mj-ea"/>
              <a:cs typeface="+mj-cs"/>
            </a:endParaRPr>
          </a:p>
        </p:txBody>
      </p:sp>
      <p:graphicFrame>
        <p:nvGraphicFramePr>
          <p:cNvPr id="8" name="Marcador de contenido 3">
            <a:extLst>
              <a:ext uri="{FF2B5EF4-FFF2-40B4-BE49-F238E27FC236}">
                <a16:creationId xmlns:a16="http://schemas.microsoft.com/office/drawing/2014/main" xmlns="" id="{CCB0B20F-980B-43EE-A8BC-BB4E31F6D675}"/>
              </a:ext>
            </a:extLst>
          </p:cNvPr>
          <p:cNvGraphicFramePr>
            <a:graphicFrameLocks/>
          </p:cNvGraphicFramePr>
          <p:nvPr>
            <p:extLst>
              <p:ext uri="{D42A27DB-BD31-4B8C-83A1-F6EECF244321}">
                <p14:modId xmlns:p14="http://schemas.microsoft.com/office/powerpoint/2010/main" val="1664409503"/>
              </p:ext>
            </p:extLst>
          </p:nvPr>
        </p:nvGraphicFramePr>
        <p:xfrm>
          <a:off x="838192" y="1082791"/>
          <a:ext cx="9235837" cy="4920082"/>
        </p:xfrm>
        <a:graphic>
          <a:graphicData uri="http://schemas.openxmlformats.org/drawingml/2006/table">
            <a:tbl>
              <a:tblPr firstRow="1" firstCol="1" bandRow="1">
                <a:tableStyleId>{5FD0F851-EC5A-4D38-B0AD-8093EC10F338}</a:tableStyleId>
              </a:tblPr>
              <a:tblGrid>
                <a:gridCol w="2962656">
                  <a:extLst>
                    <a:ext uri="{9D8B030D-6E8A-4147-A177-3AD203B41FA5}">
                      <a16:colId xmlns:a16="http://schemas.microsoft.com/office/drawing/2014/main" xmlns="" val="195198863"/>
                    </a:ext>
                  </a:extLst>
                </a:gridCol>
                <a:gridCol w="1377709">
                  <a:extLst>
                    <a:ext uri="{9D8B030D-6E8A-4147-A177-3AD203B41FA5}">
                      <a16:colId xmlns:a16="http://schemas.microsoft.com/office/drawing/2014/main" xmlns="" val="3552505503"/>
                    </a:ext>
                  </a:extLst>
                </a:gridCol>
                <a:gridCol w="1605038">
                  <a:extLst>
                    <a:ext uri="{9D8B030D-6E8A-4147-A177-3AD203B41FA5}">
                      <a16:colId xmlns:a16="http://schemas.microsoft.com/office/drawing/2014/main" xmlns="" val="3922126118"/>
                    </a:ext>
                  </a:extLst>
                </a:gridCol>
                <a:gridCol w="1645217">
                  <a:extLst>
                    <a:ext uri="{9D8B030D-6E8A-4147-A177-3AD203B41FA5}">
                      <a16:colId xmlns:a16="http://schemas.microsoft.com/office/drawing/2014/main" xmlns="" val="3085972427"/>
                    </a:ext>
                  </a:extLst>
                </a:gridCol>
                <a:gridCol w="1645217">
                  <a:extLst>
                    <a:ext uri="{9D8B030D-6E8A-4147-A177-3AD203B41FA5}">
                      <a16:colId xmlns:a16="http://schemas.microsoft.com/office/drawing/2014/main" xmlns="" val="1128845542"/>
                    </a:ext>
                  </a:extLst>
                </a:gridCol>
              </a:tblGrid>
              <a:tr h="291890">
                <a:tc rowSpan="2">
                  <a:txBody>
                    <a:bodyPr/>
                    <a:lstStyle/>
                    <a:p>
                      <a:pPr algn="ctr">
                        <a:spcAft>
                          <a:spcPts val="0"/>
                        </a:spcAft>
                      </a:pPr>
                      <a:endParaRPr lang="es-ES" sz="1800" b="0" dirty="0">
                        <a:effectLst/>
                      </a:endParaRPr>
                    </a:p>
                    <a:p>
                      <a:pPr algn="ctr">
                        <a:spcAft>
                          <a:spcPts val="0"/>
                        </a:spcAft>
                      </a:pPr>
                      <a:endParaRPr lang="es-ES" sz="1800" b="0" dirty="0">
                        <a:effectLst/>
                      </a:endParaRPr>
                    </a:p>
                    <a:p>
                      <a:pPr algn="ctr">
                        <a:spcAft>
                          <a:spcPts val="0"/>
                        </a:spcAft>
                      </a:pPr>
                      <a:r>
                        <a:rPr lang="es-ES" sz="1800" b="0" dirty="0">
                          <a:effectLst/>
                        </a:rPr>
                        <a:t>Hospitales</a:t>
                      </a:r>
                      <a:endParaRPr lang="es-E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gridSpan="3">
                  <a:txBody>
                    <a:bodyPr/>
                    <a:lstStyle/>
                    <a:p>
                      <a:pPr algn="ctr">
                        <a:spcAft>
                          <a:spcPts val="0"/>
                        </a:spcAft>
                      </a:pPr>
                      <a:r>
                        <a:rPr lang="es-ES" sz="1800" dirty="0">
                          <a:effectLst/>
                        </a:rPr>
                        <a:t>Años</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hMerge="1">
                  <a:txBody>
                    <a:bodyPr/>
                    <a:lstStyle/>
                    <a:p>
                      <a:endParaRPr lang="es-ES"/>
                    </a:p>
                  </a:txBody>
                  <a:tcPr/>
                </a:tc>
                <a:tc hMerge="1">
                  <a:txBody>
                    <a:bodyPr/>
                    <a:lstStyle/>
                    <a:p>
                      <a:endParaRPr lang="es-ES"/>
                    </a:p>
                  </a:txBody>
                  <a:tcPr/>
                </a:tc>
                <a:tc>
                  <a:txBody>
                    <a:bodyPr/>
                    <a:lstStyle/>
                    <a:p>
                      <a:pPr>
                        <a:spcAft>
                          <a:spcPts val="0"/>
                        </a:spcAft>
                      </a:pPr>
                      <a:r>
                        <a:rPr lang="es-ES" sz="1800">
                          <a:effectLst/>
                        </a:rPr>
                        <a:t> </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xmlns="" val="3424925802"/>
                  </a:ext>
                </a:extLst>
              </a:tr>
              <a:tr h="875669">
                <a:tc vMerge="1">
                  <a:txBody>
                    <a:bodyPr/>
                    <a:lstStyle/>
                    <a:p>
                      <a:endParaRPr lang="es-ES"/>
                    </a:p>
                  </a:txBody>
                  <a:tcPr/>
                </a:tc>
                <a:tc>
                  <a:txBody>
                    <a:bodyPr/>
                    <a:lstStyle/>
                    <a:p>
                      <a:pPr algn="ctr">
                        <a:spcAft>
                          <a:spcPts val="0"/>
                        </a:spcAft>
                      </a:pPr>
                      <a:r>
                        <a:rPr lang="es-ES" sz="1800" dirty="0">
                          <a:effectLst/>
                        </a:rPr>
                        <a:t>2015</a:t>
                      </a:r>
                    </a:p>
                    <a:p>
                      <a:pPr algn="ctr">
                        <a:spcAft>
                          <a:spcPts val="0"/>
                        </a:spcAft>
                      </a:pPr>
                      <a:r>
                        <a:rPr lang="es-ES" sz="1800" dirty="0">
                          <a:effectLst/>
                        </a:rPr>
                        <a:t>No. (%)</a:t>
                      </a:r>
                    </a:p>
                    <a:p>
                      <a:pPr algn="ctr">
                        <a:spcAft>
                          <a:spcPts val="0"/>
                        </a:spcAft>
                      </a:pPr>
                      <a:r>
                        <a:rPr lang="es-ES" sz="1800" dirty="0">
                          <a:effectLst/>
                        </a:rPr>
                        <a:t>n=139</a:t>
                      </a:r>
                      <a:endParaRPr lang="es-E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spcAft>
                          <a:spcPts val="0"/>
                        </a:spcAft>
                      </a:pPr>
                      <a:r>
                        <a:rPr lang="es-ES" sz="1800" dirty="0">
                          <a:effectLst/>
                        </a:rPr>
                        <a:t>2016</a:t>
                      </a:r>
                    </a:p>
                    <a:p>
                      <a:pPr algn="ctr">
                        <a:spcAft>
                          <a:spcPts val="0"/>
                        </a:spcAft>
                      </a:pPr>
                      <a:r>
                        <a:rPr lang="es-ES" sz="1800" dirty="0">
                          <a:effectLst/>
                        </a:rPr>
                        <a:t>No. (%)</a:t>
                      </a:r>
                    </a:p>
                    <a:p>
                      <a:pPr algn="ctr">
                        <a:spcAft>
                          <a:spcPts val="0"/>
                        </a:spcAft>
                      </a:pPr>
                      <a:r>
                        <a:rPr lang="es-ES" sz="1800" dirty="0">
                          <a:effectLst/>
                        </a:rPr>
                        <a:t>n=140</a:t>
                      </a:r>
                      <a:endParaRPr lang="es-E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spcAft>
                          <a:spcPts val="0"/>
                        </a:spcAft>
                      </a:pPr>
                      <a:r>
                        <a:rPr lang="es-ES" sz="1800" dirty="0">
                          <a:effectLst/>
                        </a:rPr>
                        <a:t>2017</a:t>
                      </a:r>
                    </a:p>
                    <a:p>
                      <a:pPr algn="ctr">
                        <a:spcAft>
                          <a:spcPts val="0"/>
                        </a:spcAft>
                      </a:pPr>
                      <a:r>
                        <a:rPr lang="es-ES" sz="1800" dirty="0">
                          <a:effectLst/>
                        </a:rPr>
                        <a:t>No. (%)</a:t>
                      </a:r>
                    </a:p>
                    <a:p>
                      <a:pPr algn="ctr">
                        <a:spcAft>
                          <a:spcPts val="0"/>
                        </a:spcAft>
                      </a:pPr>
                      <a:r>
                        <a:rPr lang="es-ES" sz="1800" dirty="0">
                          <a:effectLst/>
                        </a:rPr>
                        <a:t>n=123</a:t>
                      </a:r>
                      <a:endParaRPr lang="es-E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spcAft>
                          <a:spcPts val="0"/>
                        </a:spcAft>
                      </a:pPr>
                      <a:r>
                        <a:rPr lang="es-ES" sz="1800" dirty="0">
                          <a:effectLst/>
                        </a:rPr>
                        <a:t>Total</a:t>
                      </a:r>
                    </a:p>
                    <a:p>
                      <a:pPr algn="ctr">
                        <a:spcAft>
                          <a:spcPts val="0"/>
                        </a:spcAft>
                      </a:pPr>
                      <a:r>
                        <a:rPr lang="es-ES" sz="1800" dirty="0">
                          <a:effectLst/>
                        </a:rPr>
                        <a:t>No. (%)</a:t>
                      </a:r>
                    </a:p>
                    <a:p>
                      <a:pPr algn="ctr">
                        <a:spcAft>
                          <a:spcPts val="0"/>
                        </a:spcAft>
                      </a:pPr>
                      <a:r>
                        <a:rPr lang="es-ES" sz="1800" dirty="0">
                          <a:effectLst/>
                        </a:rPr>
                        <a:t>n=402</a:t>
                      </a:r>
                      <a:endParaRPr lang="es-E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xmlns="" val="2132461519"/>
                  </a:ext>
                </a:extLst>
              </a:tr>
              <a:tr h="611227">
                <a:tc>
                  <a:txBody>
                    <a:bodyPr/>
                    <a:lstStyle/>
                    <a:p>
                      <a:pPr algn="ctr">
                        <a:spcAft>
                          <a:spcPts val="0"/>
                        </a:spcAft>
                      </a:pPr>
                      <a:r>
                        <a:rPr lang="es-ES" sz="1800" b="0" dirty="0">
                          <a:effectLst/>
                        </a:rPr>
                        <a:t>Hospital Nacional San Salvador SS "Rosales"</a:t>
                      </a:r>
                      <a:endParaRPr lang="es-E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spcAft>
                          <a:spcPts val="0"/>
                        </a:spcAft>
                      </a:pPr>
                      <a:r>
                        <a:rPr lang="es-ES" sz="1800" dirty="0">
                          <a:effectLst/>
                        </a:rPr>
                        <a:t>46(33)</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algn="ctr">
                        <a:spcAft>
                          <a:spcPts val="0"/>
                        </a:spcAft>
                      </a:pPr>
                      <a:r>
                        <a:rPr lang="es-ES" sz="1800" dirty="0">
                          <a:effectLst/>
                        </a:rPr>
                        <a:t>47(34)</a:t>
                      </a:r>
                      <a:endParaRPr lang="es-E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algn="ctr">
                        <a:spcAft>
                          <a:spcPts val="0"/>
                        </a:spcAft>
                      </a:pPr>
                      <a:r>
                        <a:rPr lang="es-ES" sz="1800" dirty="0">
                          <a:effectLst/>
                        </a:rPr>
                        <a:t>47(34)</a:t>
                      </a:r>
                      <a:endParaRPr lang="es-E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algn="ctr">
                        <a:spcAft>
                          <a:spcPts val="0"/>
                        </a:spcAft>
                      </a:pPr>
                      <a:r>
                        <a:rPr lang="es-ES" sz="1800" dirty="0">
                          <a:effectLst/>
                        </a:rPr>
                        <a:t>140(35)</a:t>
                      </a:r>
                      <a:endParaRPr lang="es-ES"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620266128"/>
                  </a:ext>
                </a:extLst>
              </a:tr>
              <a:tr h="840924">
                <a:tc>
                  <a:txBody>
                    <a:bodyPr/>
                    <a:lstStyle/>
                    <a:p>
                      <a:pPr algn="ctr">
                        <a:spcAft>
                          <a:spcPts val="0"/>
                        </a:spcAft>
                      </a:pPr>
                      <a:r>
                        <a:rPr lang="es-ES" sz="1800" b="0" dirty="0">
                          <a:effectLst/>
                        </a:rPr>
                        <a:t>Hospital Nacional Santa Ana SA "San Juan de Dios"</a:t>
                      </a:r>
                      <a:endParaRPr lang="es-E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spcAft>
                          <a:spcPts val="0"/>
                        </a:spcAft>
                      </a:pPr>
                      <a:r>
                        <a:rPr lang="es-ES" sz="1800" dirty="0">
                          <a:effectLst/>
                        </a:rPr>
                        <a:t>50(47)</a:t>
                      </a:r>
                      <a:endParaRPr lang="es-ES"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algn="ctr">
                        <a:spcAft>
                          <a:spcPts val="0"/>
                        </a:spcAft>
                      </a:pPr>
                      <a:r>
                        <a:rPr lang="es-ES" sz="1800" dirty="0">
                          <a:effectLst/>
                        </a:rPr>
                        <a:t>29(27)</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algn="ctr">
                        <a:spcAft>
                          <a:spcPts val="0"/>
                        </a:spcAft>
                      </a:pPr>
                      <a:r>
                        <a:rPr lang="es-ES" sz="1800">
                          <a:effectLst/>
                        </a:rPr>
                        <a:t>28(26)</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algn="ctr">
                        <a:spcAft>
                          <a:spcPts val="0"/>
                        </a:spcAft>
                      </a:pPr>
                      <a:r>
                        <a:rPr lang="es-ES" sz="1800" dirty="0">
                          <a:effectLst/>
                        </a:rPr>
                        <a:t>107(27)</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3074565691"/>
                  </a:ext>
                </a:extLst>
              </a:tr>
              <a:tr h="583779">
                <a:tc>
                  <a:txBody>
                    <a:bodyPr/>
                    <a:lstStyle/>
                    <a:p>
                      <a:pPr algn="ctr">
                        <a:spcAft>
                          <a:spcPts val="0"/>
                        </a:spcAft>
                      </a:pPr>
                      <a:r>
                        <a:rPr lang="es-ES" sz="1800" b="0" dirty="0">
                          <a:effectLst/>
                        </a:rPr>
                        <a:t>Hospital Nacional Santa Tecla LL "San Rafael"</a:t>
                      </a:r>
                      <a:endParaRPr lang="es-E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spcAft>
                          <a:spcPts val="0"/>
                        </a:spcAft>
                      </a:pPr>
                      <a:r>
                        <a:rPr lang="es-ES" sz="1800">
                          <a:effectLst/>
                        </a:rPr>
                        <a:t>22(26)</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algn="ctr">
                        <a:spcAft>
                          <a:spcPts val="0"/>
                        </a:spcAft>
                      </a:pPr>
                      <a:r>
                        <a:rPr lang="es-ES" sz="1800" dirty="0">
                          <a:effectLst/>
                        </a:rPr>
                        <a:t>37(44)</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algn="ctr">
                        <a:spcAft>
                          <a:spcPts val="0"/>
                        </a:spcAft>
                      </a:pPr>
                      <a:r>
                        <a:rPr lang="es-ES" sz="1800">
                          <a:effectLst/>
                        </a:rPr>
                        <a:t>25(30)</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algn="ctr">
                        <a:spcAft>
                          <a:spcPts val="0"/>
                        </a:spcAft>
                      </a:pPr>
                      <a:r>
                        <a:rPr lang="es-ES" sz="1800">
                          <a:effectLst/>
                        </a:rPr>
                        <a:t>84(21)</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169044512"/>
                  </a:ext>
                </a:extLst>
              </a:tr>
              <a:tr h="840924">
                <a:tc>
                  <a:txBody>
                    <a:bodyPr/>
                    <a:lstStyle/>
                    <a:p>
                      <a:pPr algn="ctr">
                        <a:spcAft>
                          <a:spcPts val="0"/>
                        </a:spcAft>
                      </a:pPr>
                      <a:r>
                        <a:rPr lang="es-ES" sz="1800" b="0" dirty="0">
                          <a:effectLst/>
                        </a:rPr>
                        <a:t>Hospital Nacional San Miguel “San Juan de Dios"</a:t>
                      </a:r>
                      <a:endParaRPr lang="es-E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spcAft>
                          <a:spcPts val="0"/>
                        </a:spcAft>
                      </a:pPr>
                      <a:r>
                        <a:rPr lang="es-ES" sz="1800">
                          <a:effectLst/>
                        </a:rPr>
                        <a:t>19(29)</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algn="ctr">
                        <a:spcAft>
                          <a:spcPts val="0"/>
                        </a:spcAft>
                      </a:pPr>
                      <a:r>
                        <a:rPr lang="es-ES" sz="1800">
                          <a:effectLst/>
                        </a:rPr>
                        <a:t>26(39)</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algn="ctr">
                        <a:spcAft>
                          <a:spcPts val="0"/>
                        </a:spcAft>
                      </a:pPr>
                      <a:r>
                        <a:rPr lang="es-ES" sz="1800" dirty="0">
                          <a:effectLst/>
                        </a:rPr>
                        <a:t>21(32)</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algn="ctr">
                        <a:spcAft>
                          <a:spcPts val="0"/>
                        </a:spcAft>
                      </a:pPr>
                      <a:r>
                        <a:rPr lang="es-ES" sz="1800">
                          <a:effectLst/>
                        </a:rPr>
                        <a:t>66(16)</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3802287301"/>
                  </a:ext>
                </a:extLst>
              </a:tr>
              <a:tr h="875669">
                <a:tc>
                  <a:txBody>
                    <a:bodyPr/>
                    <a:lstStyle/>
                    <a:p>
                      <a:pPr algn="ctr">
                        <a:spcAft>
                          <a:spcPts val="0"/>
                        </a:spcAft>
                      </a:pPr>
                      <a:r>
                        <a:rPr lang="es-ES" sz="1800" b="0" dirty="0">
                          <a:effectLst/>
                        </a:rPr>
                        <a:t>Hospital Nacional Zacatecoluca LP "Santa Teresa"</a:t>
                      </a:r>
                      <a:endParaRPr lang="es-E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spcAft>
                          <a:spcPts val="0"/>
                        </a:spcAft>
                      </a:pPr>
                      <a:r>
                        <a:rPr lang="es-ES" sz="1800">
                          <a:effectLst/>
                        </a:rPr>
                        <a:t>2(40)</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algn="ctr">
                        <a:spcAft>
                          <a:spcPts val="0"/>
                        </a:spcAft>
                      </a:pPr>
                      <a:r>
                        <a:rPr lang="es-ES" sz="1800">
                          <a:effectLst/>
                        </a:rPr>
                        <a:t>1(20)</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algn="ctr">
                        <a:spcAft>
                          <a:spcPts val="0"/>
                        </a:spcAft>
                      </a:pPr>
                      <a:r>
                        <a:rPr lang="es-ES" sz="1800" dirty="0">
                          <a:effectLst/>
                        </a:rPr>
                        <a:t>2(40)</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algn="ctr">
                        <a:spcAft>
                          <a:spcPts val="0"/>
                        </a:spcAft>
                      </a:pPr>
                      <a:r>
                        <a:rPr lang="es-ES" sz="1800" dirty="0">
                          <a:effectLst/>
                        </a:rPr>
                        <a:t>5(1)</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4165053174"/>
                  </a:ext>
                </a:extLst>
              </a:tr>
            </a:tbl>
          </a:graphicData>
        </a:graphic>
      </p:graphicFrame>
      <p:sp>
        <p:nvSpPr>
          <p:cNvPr id="4" name="Rectángulo 3">
            <a:extLst>
              <a:ext uri="{FF2B5EF4-FFF2-40B4-BE49-F238E27FC236}">
                <a16:creationId xmlns:a16="http://schemas.microsoft.com/office/drawing/2014/main" xmlns="" id="{2481ED07-2A0D-45EA-82C0-1B1C5E793BC6}"/>
              </a:ext>
            </a:extLst>
          </p:cNvPr>
          <p:cNvSpPr/>
          <p:nvPr/>
        </p:nvSpPr>
        <p:spPr>
          <a:xfrm>
            <a:off x="1016000" y="6002873"/>
            <a:ext cx="8448772" cy="738664"/>
          </a:xfrm>
          <a:prstGeom prst="rect">
            <a:avLst/>
          </a:prstGeom>
        </p:spPr>
        <p:txBody>
          <a:bodyPr wrap="square">
            <a:spAutoFit/>
          </a:bodyPr>
          <a:lstStyle/>
          <a:p>
            <a:pPr algn="just"/>
            <a:r>
              <a:rPr lang="es-ES" sz="1200" dirty="0">
                <a:latin typeface="Arial" panose="020B0604020202020204" pitchFamily="34" charset="0"/>
                <a:cs typeface="Arial" panose="020B0604020202020204" pitchFamily="34" charset="0"/>
              </a:rPr>
              <a:t>Fuente: Ministerio de Salud, Sistema de Morbi Mortalidad (SIMMOW), Sistema </a:t>
            </a:r>
            <a:r>
              <a:rPr lang="es-ES" sz="1200" dirty="0" smtClean="0">
                <a:latin typeface="Arial" panose="020B0604020202020204" pitchFamily="34" charset="0"/>
                <a:cs typeface="Arial" panose="020B0604020202020204" pitchFamily="34" charset="0"/>
              </a:rPr>
              <a:t>Único </a:t>
            </a:r>
            <a:r>
              <a:rPr lang="es-ES" sz="1200" dirty="0">
                <a:latin typeface="Arial" panose="020B0604020202020204" pitchFamily="34" charset="0"/>
                <a:cs typeface="Arial" panose="020B0604020202020204" pitchFamily="34" charset="0"/>
              </a:rPr>
              <a:t>de </a:t>
            </a:r>
            <a:r>
              <a:rPr lang="es-ES" sz="1200" dirty="0" smtClean="0">
                <a:latin typeface="Arial" panose="020B0604020202020204" pitchFamily="34" charset="0"/>
                <a:cs typeface="Arial" panose="020B0604020202020204" pitchFamily="34" charset="0"/>
              </a:rPr>
              <a:t>Monitoreo-Evaluación </a:t>
            </a:r>
            <a:r>
              <a:rPr lang="es-ES" sz="1200" dirty="0">
                <a:latin typeface="Arial" panose="020B0604020202020204" pitchFamily="34" charset="0"/>
                <a:cs typeface="Arial" panose="020B0604020202020204" pitchFamily="34" charset="0"/>
              </a:rPr>
              <a:t>y Vigilancia Epidemiológica (SUMEVE) y expedientes clínicos de hospitales del estudio, años 2015,2016 y 2017.</a:t>
            </a:r>
          </a:p>
          <a:p>
            <a:pPr algn="just"/>
            <a:r>
              <a:rPr lang="es-ES" dirty="0">
                <a:latin typeface="Arial" panose="020B0604020202020204" pitchFamily="34" charset="0"/>
              </a:rPr>
              <a:t> </a:t>
            </a:r>
            <a:endParaRPr lang="es-ES" dirty="0">
              <a:effectLst/>
            </a:endParaRPr>
          </a:p>
        </p:txBody>
      </p:sp>
    </p:spTree>
    <p:extLst>
      <p:ext uri="{BB962C8B-B14F-4D97-AF65-F5344CB8AC3E}">
        <p14:creationId xmlns:p14="http://schemas.microsoft.com/office/powerpoint/2010/main" val="10356737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xmlns="" id="{ECB821C2-5949-4E39-8900-D2A82F614235}"/>
              </a:ext>
            </a:extLst>
          </p:cNvPr>
          <p:cNvGraphicFramePr>
            <a:graphicFrameLocks noGrp="1"/>
          </p:cNvGraphicFramePr>
          <p:nvPr>
            <p:ph idx="1"/>
            <p:extLst>
              <p:ext uri="{D42A27DB-BD31-4B8C-83A1-F6EECF244321}">
                <p14:modId xmlns:p14="http://schemas.microsoft.com/office/powerpoint/2010/main" val="1235598911"/>
              </p:ext>
            </p:extLst>
          </p:nvPr>
        </p:nvGraphicFramePr>
        <p:xfrm>
          <a:off x="1266092" y="362635"/>
          <a:ext cx="8675078" cy="5100319"/>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ángulo 4">
            <a:extLst>
              <a:ext uri="{FF2B5EF4-FFF2-40B4-BE49-F238E27FC236}">
                <a16:creationId xmlns:a16="http://schemas.microsoft.com/office/drawing/2014/main" xmlns="" id="{17914D40-268E-40B0-999B-2F1EF18C42A8}"/>
              </a:ext>
            </a:extLst>
          </p:cNvPr>
          <p:cNvSpPr/>
          <p:nvPr/>
        </p:nvSpPr>
        <p:spPr>
          <a:xfrm>
            <a:off x="1455389" y="6013157"/>
            <a:ext cx="7766765" cy="707886"/>
          </a:xfrm>
          <a:prstGeom prst="rect">
            <a:avLst/>
          </a:prstGeom>
        </p:spPr>
        <p:txBody>
          <a:bodyPr wrap="square">
            <a:spAutoFit/>
          </a:bodyPr>
          <a:lstStyle/>
          <a:p>
            <a:pPr algn="ctr">
              <a:defRPr sz="1800" b="1" i="0" u="none" strike="noStrike" kern="1200" baseline="0">
                <a:solidFill>
                  <a:prstClr val="black"/>
                </a:solidFill>
                <a:latin typeface="+mn-lt"/>
                <a:ea typeface="+mn-ea"/>
                <a:cs typeface="+mn-cs"/>
              </a:defRPr>
            </a:pPr>
            <a:r>
              <a:rPr lang="en-US" sz="2000" b="1" dirty="0" bmk="_Toc4350489">
                <a:solidFill>
                  <a:prstClr val="black"/>
                </a:solidFill>
                <a:latin typeface="+mj-lt"/>
                <a:ea typeface="+mj-ea"/>
                <a:cs typeface="+mj-cs"/>
              </a:rPr>
              <a:t>Fig. 1:  </a:t>
            </a:r>
            <a:r>
              <a:rPr lang="en-US" sz="2000" b="1" dirty="0" err="1" bmk="_Toc4350489">
                <a:solidFill>
                  <a:prstClr val="black"/>
                </a:solidFill>
                <a:latin typeface="+mj-lt"/>
                <a:ea typeface="+mj-ea"/>
                <a:cs typeface="+mj-cs"/>
              </a:rPr>
              <a:t>Letalidad</a:t>
            </a:r>
            <a:r>
              <a:rPr lang="en-US" sz="2000" b="1" dirty="0" bmk="_Toc4350489">
                <a:solidFill>
                  <a:prstClr val="black"/>
                </a:solidFill>
                <a:latin typeface="+mj-lt"/>
                <a:ea typeface="+mj-ea"/>
                <a:cs typeface="+mj-cs"/>
              </a:rPr>
              <a:t> </a:t>
            </a:r>
            <a:r>
              <a:rPr lang="en-US" sz="2000" b="1" dirty="0" bmk="_Toc4350489">
                <a:solidFill>
                  <a:prstClr val="black"/>
                </a:solidFill>
                <a:latin typeface="+mj-lt"/>
                <a:ea typeface="+mj-ea"/>
                <a:cs typeface="+mj-cs"/>
              </a:rPr>
              <a:t>por Hospital. </a:t>
            </a:r>
          </a:p>
          <a:p>
            <a:pPr algn="ctr">
              <a:defRPr sz="1800" b="1" i="0" u="none" strike="noStrike" kern="1200" baseline="0">
                <a:solidFill>
                  <a:prstClr val="black"/>
                </a:solidFill>
                <a:latin typeface="+mn-lt"/>
                <a:ea typeface="+mn-ea"/>
                <a:cs typeface="+mn-cs"/>
              </a:defRPr>
            </a:pPr>
            <a:r>
              <a:rPr lang="en-US" sz="2000" b="1" dirty="0" bmk="_Toc4350489">
                <a:solidFill>
                  <a:prstClr val="black"/>
                </a:solidFill>
                <a:latin typeface="+mj-lt"/>
                <a:ea typeface="+mj-ea"/>
                <a:cs typeface="+mj-cs"/>
              </a:rPr>
              <a:t>(</a:t>
            </a:r>
            <a:r>
              <a:rPr lang="en-US" sz="2000" b="1" dirty="0" err="1" bmk="_Toc4350489">
                <a:solidFill>
                  <a:prstClr val="black"/>
                </a:solidFill>
                <a:latin typeface="+mj-lt"/>
                <a:ea typeface="+mj-ea"/>
                <a:cs typeface="+mj-cs"/>
              </a:rPr>
              <a:t>Muertes</a:t>
            </a:r>
            <a:r>
              <a:rPr lang="en-US" sz="2000" b="1" dirty="0" bmk="_Toc4350489">
                <a:solidFill>
                  <a:prstClr val="black"/>
                </a:solidFill>
                <a:latin typeface="+mj-lt"/>
                <a:ea typeface="+mj-ea"/>
                <a:cs typeface="+mj-cs"/>
              </a:rPr>
              <a:t> </a:t>
            </a:r>
            <a:r>
              <a:rPr lang="en-US" sz="2000" b="1" dirty="0" err="1" bmk="_Toc4350489">
                <a:solidFill>
                  <a:prstClr val="black"/>
                </a:solidFill>
                <a:latin typeface="+mj-lt"/>
                <a:ea typeface="+mj-ea"/>
                <a:cs typeface="+mj-cs"/>
              </a:rPr>
              <a:t>desde</a:t>
            </a:r>
            <a:r>
              <a:rPr lang="en-US" sz="2000" b="1" dirty="0" bmk="_Toc4350489">
                <a:solidFill>
                  <a:prstClr val="black"/>
                </a:solidFill>
                <a:latin typeface="+mj-lt"/>
                <a:ea typeface="+mj-ea"/>
                <a:cs typeface="+mj-cs"/>
              </a:rPr>
              <a:t> el 2015 al 2017)</a:t>
            </a:r>
          </a:p>
        </p:txBody>
      </p:sp>
      <p:sp>
        <p:nvSpPr>
          <p:cNvPr id="6" name="Rectángulo 5">
            <a:extLst>
              <a:ext uri="{FF2B5EF4-FFF2-40B4-BE49-F238E27FC236}">
                <a16:creationId xmlns:a16="http://schemas.microsoft.com/office/drawing/2014/main" xmlns="" id="{7A54A99C-B664-4FDB-AA2E-485F693638E1}"/>
              </a:ext>
            </a:extLst>
          </p:cNvPr>
          <p:cNvSpPr/>
          <p:nvPr/>
        </p:nvSpPr>
        <p:spPr>
          <a:xfrm>
            <a:off x="2133600" y="5582270"/>
            <a:ext cx="7215328" cy="430887"/>
          </a:xfrm>
          <a:prstGeom prst="rect">
            <a:avLst/>
          </a:prstGeom>
        </p:spPr>
        <p:txBody>
          <a:bodyPr wrap="square">
            <a:spAutoFit/>
          </a:bodyPr>
          <a:lstStyle/>
          <a:p>
            <a:r>
              <a:rPr lang="es-ES" sz="1100" b="1" dirty="0">
                <a:latin typeface="Arial"/>
                <a:ea typeface="Times New Roman"/>
                <a:cs typeface="Times New Roman"/>
              </a:rPr>
              <a:t>Fuente: Bases de datos SIMMOW, SUMEVE, 2015 al 2017; Expedientes Clínicos de los 5 hospitales 2015 al 2017</a:t>
            </a:r>
            <a:endParaRPr lang="es-ES" sz="1100" dirty="0"/>
          </a:p>
        </p:txBody>
      </p:sp>
    </p:spTree>
    <p:extLst>
      <p:ext uri="{BB962C8B-B14F-4D97-AF65-F5344CB8AC3E}">
        <p14:creationId xmlns:p14="http://schemas.microsoft.com/office/powerpoint/2010/main" val="18876464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01 Diciembre - VIH ES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01 Diciembre - VIH ES" id="{614F8F88-A6CE-4B42-8C5E-BA376AACED23}" vid="{50876007-4CD2-ED47-A3C7-BA2B141571F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01 Diciembre - VIH ES2</Template>
  <TotalTime>444</TotalTime>
  <Words>2270</Words>
  <Application>Microsoft Office PowerPoint</Application>
  <PresentationFormat>Personalizado</PresentationFormat>
  <Paragraphs>325</Paragraphs>
  <Slides>27</Slides>
  <Notes>4</Notes>
  <HiddenSlides>0</HiddenSlides>
  <MMClips>0</MMClips>
  <ScaleCrop>false</ScaleCrop>
  <HeadingPairs>
    <vt:vector size="4" baseType="variant">
      <vt:variant>
        <vt:lpstr>Tema</vt:lpstr>
      </vt:variant>
      <vt:variant>
        <vt:i4>1</vt:i4>
      </vt:variant>
      <vt:variant>
        <vt:lpstr>Títulos de diapositiva</vt:lpstr>
      </vt:variant>
      <vt:variant>
        <vt:i4>27</vt:i4>
      </vt:variant>
    </vt:vector>
  </HeadingPairs>
  <TitlesOfParts>
    <vt:vector size="28" baseType="lpstr">
      <vt:lpstr>01 Diciembre - VIH ES2</vt:lpstr>
      <vt:lpstr>Presentación de PowerPoint</vt:lpstr>
      <vt:lpstr>Presentación de PowerPoint</vt:lpstr>
      <vt:lpstr>Presentación de PowerPoint</vt:lpstr>
      <vt:lpstr>Presentación de PowerPoint</vt:lpstr>
      <vt:lpstr>3.3.- CRITERIOS DE INCLUSIÓN Y EXCLUSIÓN</vt:lpstr>
      <vt:lpstr>Presentación de PowerPoint</vt:lpstr>
      <vt:lpstr>Resultados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Tabla 4. Cumplimiento en el llenado del FVIH-05 en los expedientes de los pacientes fallecidos por VIH en los cinco hospitales.  El Salvador, años 2015 - 2017.</vt:lpstr>
      <vt:lpstr>CONCLUSIONES</vt:lpstr>
      <vt:lpstr>CONCLUSIONES</vt:lpstr>
      <vt:lpstr>RECOMENDACIONES</vt:lpstr>
      <vt:lpstr>Presentación de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melena</dc:creator>
  <cp:lastModifiedBy>Veronica Avalos</cp:lastModifiedBy>
  <cp:revision>25</cp:revision>
  <dcterms:created xsi:type="dcterms:W3CDTF">2019-11-22T12:40:36Z</dcterms:created>
  <dcterms:modified xsi:type="dcterms:W3CDTF">2019-12-02T19:01:05Z</dcterms:modified>
</cp:coreProperties>
</file>