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78" r:id="rId4"/>
    <p:sldId id="279" r:id="rId5"/>
    <p:sldId id="280" r:id="rId6"/>
    <p:sldId id="281" r:id="rId7"/>
    <p:sldId id="260" r:id="rId8"/>
    <p:sldId id="261" r:id="rId9"/>
    <p:sldId id="257" r:id="rId10"/>
    <p:sldId id="262" r:id="rId1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DA13-EEED-4507-A8E4-777C75E48359}" type="datetimeFigureOut">
              <a:rPr lang="es-SV" smtClean="0"/>
              <a:pPr/>
              <a:t>27/11/2014</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2FCA0-92CA-48D5-9AB7-DA88235EBEA5}" type="slidenum">
              <a:rPr lang="es-SV" smtClean="0"/>
              <a:pPr/>
              <a:t>‹Nº›</a:t>
            </a:fld>
            <a:endParaRPr lang="es-SV"/>
          </a:p>
        </p:txBody>
      </p:sp>
    </p:spTree>
    <p:extLst>
      <p:ext uri="{BB962C8B-B14F-4D97-AF65-F5344CB8AC3E}">
        <p14:creationId xmlns="" xmlns:p14="http://schemas.microsoft.com/office/powerpoint/2010/main" val="2168312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8425" y="592138"/>
            <a:ext cx="4068763" cy="3051175"/>
          </a:xfrm>
        </p:spPr>
      </p:sp>
      <p:sp>
        <p:nvSpPr>
          <p:cNvPr id="3" name="Notes Placeholder 2"/>
          <p:cNvSpPr>
            <a:spLocks noGrp="1"/>
          </p:cNvSpPr>
          <p:nvPr>
            <p:ph type="body" idx="1"/>
          </p:nvPr>
        </p:nvSpPr>
        <p:spPr>
          <a:xfrm>
            <a:off x="523118" y="3975025"/>
            <a:ext cx="5739115" cy="4842143"/>
          </a:xfrm>
        </p:spPr>
        <p:txBody>
          <a:bodyPr>
            <a:normAutofit fontScale="92500" lnSpcReduction="20000"/>
          </a:bodyPr>
          <a:lstStyle/>
          <a:p>
            <a:pPr>
              <a:spcAft>
                <a:spcPts val="0"/>
              </a:spcAft>
            </a:pPr>
            <a:r>
              <a:rPr lang="en-US" dirty="0" smtClean="0">
                <a:latin typeface="Arial" panose="020B0604020202020204" pitchFamily="34" charset="0"/>
                <a:cs typeface="Arial" panose="020B0604020202020204" pitchFamily="34" charset="0"/>
              </a:rPr>
              <a:t>Los </a:t>
            </a:r>
            <a:r>
              <a:rPr lang="en-US" dirty="0" err="1" smtClean="0">
                <a:latin typeface="Arial" panose="020B0604020202020204" pitchFamily="34" charset="0"/>
                <a:cs typeface="Arial" panose="020B0604020202020204" pitchFamily="34" charset="0"/>
              </a:rPr>
              <a:t>principios</a:t>
            </a:r>
            <a:r>
              <a:rPr lang="en-US" dirty="0" smtClean="0">
                <a:latin typeface="Arial" panose="020B0604020202020204" pitchFamily="34" charset="0"/>
                <a:cs typeface="Arial" panose="020B0604020202020204" pitchFamily="34" charset="0"/>
              </a:rPr>
              <a:t> del NMF </a:t>
            </a:r>
            <a:r>
              <a:rPr lang="en-US" dirty="0" err="1" smtClean="0">
                <a:latin typeface="Arial" panose="020B0604020202020204" pitchFamily="34" charset="0"/>
                <a:cs typeface="Arial" panose="020B0604020202020204" pitchFamily="34" charset="0"/>
              </a:rPr>
              <a:t>fueron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establecidos</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la junta </a:t>
            </a:r>
            <a:r>
              <a:rPr lang="en-US" dirty="0" err="1" smtClean="0">
                <a:latin typeface="Arial" panose="020B0604020202020204" pitchFamily="34" charset="0"/>
                <a:cs typeface="Arial" panose="020B0604020202020204" pitchFamily="34" charset="0"/>
              </a:rPr>
              <a:t>directiva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parte de l </a:t>
            </a:r>
            <a:r>
              <a:rPr lang="en-US" dirty="0" err="1" smtClean="0">
                <a:latin typeface="Arial" panose="020B0604020202020204" pitchFamily="34" charset="0"/>
                <a:cs typeface="Arial" panose="020B0604020202020204" pitchFamily="34" charset="0"/>
              </a:rPr>
              <a:t>aestrategia</a:t>
            </a:r>
            <a:r>
              <a:rPr lang="en-US" dirty="0" smtClean="0">
                <a:latin typeface="Arial" panose="020B0604020202020204" pitchFamily="34" charset="0"/>
                <a:cs typeface="Arial" panose="020B0604020202020204" pitchFamily="34" charset="0"/>
              </a:rPr>
              <a:t> 2012 2016. Y </a:t>
            </a:r>
            <a:r>
              <a:rPr lang="en-US" dirty="0" err="1" smtClean="0">
                <a:latin typeface="Arial" panose="020B0604020202020204" pitchFamily="34" charset="0"/>
                <a:cs typeface="Arial" panose="020B0604020202020204" pitchFamily="34" charset="0"/>
              </a:rPr>
              <a:t>esta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basado</a:t>
            </a:r>
            <a:r>
              <a:rPr lang="en-US" dirty="0" smtClean="0">
                <a:latin typeface="Arial" panose="020B0604020202020204" pitchFamily="34" charset="0"/>
                <a:cs typeface="Arial" panose="020B0604020202020204" pitchFamily="34" charset="0"/>
              </a:rPr>
              <a:t> en la </a:t>
            </a:r>
            <a:r>
              <a:rPr lang="en-US" dirty="0" err="1" smtClean="0">
                <a:latin typeface="Arial" panose="020B0604020202020204" pitchFamily="34" charset="0"/>
                <a:cs typeface="Arial" panose="020B0604020202020204" pitchFamily="34" charset="0"/>
              </a:rPr>
              <a:t>retroalmientacion</a:t>
            </a:r>
            <a:r>
              <a:rPr lang="en-US" dirty="0" smtClean="0">
                <a:latin typeface="Arial" panose="020B0604020202020204" pitchFamily="34" charset="0"/>
                <a:cs typeface="Arial" panose="020B0604020202020204" pitchFamily="34" charset="0"/>
              </a:rPr>
              <a:t> de los </a:t>
            </a:r>
            <a:r>
              <a:rPr lang="en-US" dirty="0" err="1" smtClean="0">
                <a:latin typeface="Arial" panose="020B0604020202020204" pitchFamily="34" charset="0"/>
                <a:cs typeface="Arial" panose="020B0604020202020204" pitchFamily="34" charset="0"/>
              </a:rPr>
              <a:t>paises</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diferentes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actores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obtener</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con </a:t>
            </a:r>
            <a:r>
              <a:rPr lang="en-US" dirty="0" err="1" smtClean="0">
                <a:latin typeface="Arial" panose="020B0604020202020204" pitchFamily="34" charset="0"/>
                <a:cs typeface="Arial" panose="020B0604020202020204" pitchFamily="34" charset="0"/>
              </a:rPr>
              <a:t>nuetsra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inversiones</a:t>
            </a:r>
            <a:r>
              <a:rPr lang="en-US" dirty="0" smtClean="0">
                <a:latin typeface="Arial" panose="020B0604020202020204" pitchFamily="34" charset="0"/>
                <a:cs typeface="Arial" panose="020B0604020202020204" pitchFamily="34" charset="0"/>
              </a:rPr>
              <a:t>. </a:t>
            </a:r>
          </a:p>
          <a:p>
            <a:pPr>
              <a:spcAft>
                <a:spcPts val="0"/>
              </a:spcAft>
            </a:pPr>
            <a:endParaRPr lang="en-US"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El NMF </a:t>
            </a:r>
            <a:r>
              <a:rPr lang="en-US" baseline="0" dirty="0" err="1" smtClean="0">
                <a:latin typeface="Arial" panose="020B0604020202020204" pitchFamily="34" charset="0"/>
                <a:cs typeface="Arial" panose="020B0604020202020204" pitchFamily="34" charset="0"/>
              </a:rPr>
              <a:t>esta</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establecido</a:t>
            </a:r>
            <a:r>
              <a:rPr lang="en-US" baseline="0" dirty="0" smtClean="0">
                <a:latin typeface="Arial" panose="020B0604020202020204" pitchFamily="34" charset="0"/>
                <a:cs typeface="Arial" panose="020B0604020202020204" pitchFamily="34" charset="0"/>
              </a:rPr>
              <a:t> para </a:t>
            </a:r>
            <a:r>
              <a:rPr lang="en-US" baseline="0"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mayor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previsible</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ende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resultados</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seguros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premiar</a:t>
            </a:r>
            <a:r>
              <a:rPr lang="en-US" dirty="0" smtClean="0">
                <a:latin typeface="Arial" panose="020B0604020202020204" pitchFamily="34" charset="0"/>
                <a:cs typeface="Arial" panose="020B0604020202020204" pitchFamily="34" charset="0"/>
              </a:rPr>
              <a:t> a solicitudes mas </a:t>
            </a:r>
            <a:r>
              <a:rPr lang="en-US" dirty="0" err="1" smtClean="0">
                <a:latin typeface="Arial" panose="020B0604020202020204" pitchFamily="34" charset="0"/>
                <a:cs typeface="Arial" panose="020B0604020202020204" pitchFamily="34" charset="0"/>
              </a:rPr>
              <a:t>ambiciosas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plazos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flexibles</a:t>
            </a:r>
            <a:r>
              <a:rPr lang="en-US" dirty="0" smtClean="0">
                <a:latin typeface="Arial" panose="020B0604020202020204" pitchFamily="34" charset="0"/>
                <a:cs typeface="Arial" panose="020B0604020202020204" pitchFamily="34" charset="0"/>
              </a:rPr>
              <a:t> y mas </a:t>
            </a:r>
            <a:r>
              <a:rPr lang="en-US" dirty="0" err="1" smtClean="0">
                <a:latin typeface="Arial" panose="020B0604020202020204" pitchFamily="34" charset="0"/>
                <a:cs typeface="Arial" panose="020B0604020202020204" pitchFamily="34" charset="0"/>
              </a:rPr>
              <a:t>simplificado</a:t>
            </a:r>
            <a:r>
              <a:rPr lang="en-US" dirty="0" smtClean="0">
                <a:latin typeface="Arial" panose="020B0604020202020204" pitchFamily="34" charset="0"/>
                <a:cs typeface="Arial" panose="020B0604020202020204" pitchFamily="34" charset="0"/>
              </a:rPr>
              <a:t>. Un </a:t>
            </a:r>
            <a:r>
              <a:rPr lang="en-US" dirty="0" err="1" smtClean="0">
                <a:latin typeface="Arial" panose="020B0604020202020204" pitchFamily="34" charset="0"/>
                <a:cs typeface="Arial" panose="020B0604020202020204" pitchFamily="34" charset="0"/>
              </a:rPr>
              <a:t>proceso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duraba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casi</a:t>
            </a:r>
            <a:r>
              <a:rPr lang="en-US" dirty="0" smtClean="0">
                <a:latin typeface="Arial" panose="020B0604020202020204" pitchFamily="34" charset="0"/>
                <a:cs typeface="Arial" panose="020B0604020202020204" pitchFamily="34" charset="0"/>
              </a:rPr>
              <a:t> dos </a:t>
            </a:r>
            <a:r>
              <a:rPr lang="en-US" dirty="0" err="1" smtClean="0">
                <a:latin typeface="Arial" panose="020B0604020202020204" pitchFamily="34" charset="0"/>
                <a:cs typeface="Arial" panose="020B0604020202020204" pitchFamily="34" charset="0"/>
              </a:rPr>
              <a:t>anios</a:t>
            </a:r>
            <a:r>
              <a:rPr lang="en-US" dirty="0" smtClean="0">
                <a:latin typeface="Arial" panose="020B0604020202020204" pitchFamily="34" charset="0"/>
                <a:cs typeface="Arial" panose="020B0604020202020204" pitchFamily="34" charset="0"/>
              </a:rPr>
              <a:t> entre la </a:t>
            </a:r>
            <a:r>
              <a:rPr lang="en-US" dirty="0" err="1" smtClean="0">
                <a:latin typeface="Arial" panose="020B0604020202020204" pitchFamily="34" charset="0"/>
                <a:cs typeface="Arial" panose="020B0604020202020204" pitchFamily="34" charset="0"/>
              </a:rPr>
              <a:t>elaboracion</a:t>
            </a:r>
            <a:r>
              <a:rPr lang="en-US" dirty="0" smtClean="0">
                <a:latin typeface="Arial" panose="020B0604020202020204" pitchFamily="34" charset="0"/>
                <a:cs typeface="Arial" panose="020B0604020202020204" pitchFamily="34" charset="0"/>
              </a:rPr>
              <a:t> de la </a:t>
            </a:r>
            <a:r>
              <a:rPr lang="en-US" dirty="0" err="1" smtClean="0">
                <a:latin typeface="Arial" panose="020B0604020202020204" pitchFamily="34" charset="0"/>
                <a:cs typeface="Arial" panose="020B0604020202020204" pitchFamily="34" charset="0"/>
              </a:rPr>
              <a:t>propuesta</a:t>
            </a:r>
            <a:r>
              <a:rPr lang="en-US" dirty="0" smtClean="0">
                <a:latin typeface="Arial" panose="020B0604020202020204" pitchFamily="34" charset="0"/>
                <a:cs typeface="Arial" panose="020B0604020202020204" pitchFamily="34" charset="0"/>
              </a:rPr>
              <a:t> a la firm de la </a:t>
            </a:r>
            <a:r>
              <a:rPr lang="en-US" dirty="0" err="1" smtClean="0">
                <a:latin typeface="Arial" panose="020B0604020202020204" pitchFamily="34" charset="0"/>
                <a:cs typeface="Arial" panose="020B0604020202020204" pitchFamily="34" charset="0"/>
              </a:rPr>
              <a:t>subvencion</a:t>
            </a:r>
            <a:r>
              <a:rPr lang="en-US" dirty="0" smtClean="0">
                <a:latin typeface="Arial" panose="020B0604020202020204" pitchFamily="34" charset="0"/>
                <a:cs typeface="Arial" panose="020B0604020202020204" pitchFamily="34" charset="0"/>
              </a:rPr>
              <a:t> a dos </a:t>
            </a:r>
            <a:r>
              <a:rPr lang="en-US" dirty="0" err="1" smtClean="0">
                <a:latin typeface="Arial" panose="020B0604020202020204" pitchFamily="34" charset="0"/>
                <a:cs typeface="Arial" panose="020B0604020202020204" pitchFamily="34" charset="0"/>
              </a:rPr>
              <a:t>anios</a:t>
            </a:r>
            <a:endParaRPr lang="en-US" baseline="0" dirty="0" smtClean="0">
              <a:latin typeface="Arial" panose="020B0604020202020204" pitchFamily="34" charset="0"/>
              <a:cs typeface="Arial" panose="020B0604020202020204" pitchFamily="34" charset="0"/>
            </a:endParaRPr>
          </a:p>
          <a:p>
            <a:pPr>
              <a:spcAft>
                <a:spcPts val="0"/>
              </a:spcAft>
            </a:pPr>
            <a:endParaRPr lang="en-US" baseline="0"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Therefore, the new funding model was established to make a </a:t>
            </a:r>
            <a:r>
              <a:rPr lang="en-US" b="1" baseline="0" dirty="0" smtClean="0">
                <a:latin typeface="Arial" panose="020B0604020202020204" pitchFamily="34" charset="0"/>
                <a:cs typeface="Arial" panose="020B0604020202020204" pitchFamily="34" charset="0"/>
              </a:rPr>
              <a:t>bigger impact</a:t>
            </a:r>
            <a:r>
              <a:rPr lang="en-US" baseline="0" dirty="0" smtClean="0">
                <a:latin typeface="Arial" panose="020B0604020202020204" pitchFamily="34" charset="0"/>
                <a:cs typeface="Arial" panose="020B0604020202020204" pitchFamily="34" charset="0"/>
              </a:rPr>
              <a:t>, with more </a:t>
            </a:r>
            <a:r>
              <a:rPr lang="en-US" b="1" baseline="0" dirty="0" smtClean="0">
                <a:latin typeface="Arial" panose="020B0604020202020204" pitchFamily="34" charset="0"/>
                <a:cs typeface="Arial" panose="020B0604020202020204" pitchFamily="34" charset="0"/>
              </a:rPr>
              <a:t>reliable results</a:t>
            </a:r>
            <a:r>
              <a:rPr lang="en-US" baseline="0" dirty="0" smtClean="0">
                <a:latin typeface="Arial" panose="020B0604020202020204" pitchFamily="34" charset="0"/>
                <a:cs typeface="Arial" panose="020B0604020202020204" pitchFamily="34" charset="0"/>
              </a:rPr>
              <a:t>, to </a:t>
            </a:r>
            <a:r>
              <a:rPr lang="en-US" b="1" baseline="0" dirty="0" smtClean="0">
                <a:latin typeface="Arial" panose="020B0604020202020204" pitchFamily="34" charset="0"/>
                <a:cs typeface="Arial" panose="020B0604020202020204" pitchFamily="34" charset="0"/>
              </a:rPr>
              <a:t>reward ambitious vision</a:t>
            </a:r>
            <a:r>
              <a:rPr lang="en-US" baseline="0" dirty="0" smtClean="0">
                <a:latin typeface="Arial" panose="020B0604020202020204" pitchFamily="34" charset="0"/>
                <a:cs typeface="Arial" panose="020B0604020202020204" pitchFamily="34" charset="0"/>
              </a:rPr>
              <a:t>, to work on more </a:t>
            </a:r>
            <a:r>
              <a:rPr lang="en-US" b="1" baseline="0" dirty="0" smtClean="0">
                <a:latin typeface="Arial" panose="020B0604020202020204" pitchFamily="34" charset="0"/>
                <a:cs typeface="Arial" panose="020B0604020202020204" pitchFamily="34" charset="0"/>
              </a:rPr>
              <a:t>flexible timings </a:t>
            </a:r>
            <a:r>
              <a:rPr lang="en-US" baseline="0" dirty="0" smtClean="0">
                <a:latin typeface="Arial" panose="020B0604020202020204" pitchFamily="34" charset="0"/>
                <a:cs typeface="Arial" panose="020B0604020202020204" pitchFamily="34" charset="0"/>
              </a:rPr>
              <a:t>and with a more </a:t>
            </a:r>
            <a:r>
              <a:rPr lang="en-US" b="1" baseline="0" dirty="0" smtClean="0">
                <a:latin typeface="Arial" panose="020B0604020202020204" pitchFamily="34" charset="0"/>
                <a:cs typeface="Arial" panose="020B0604020202020204" pitchFamily="34" charset="0"/>
              </a:rPr>
              <a:t>streamlined approach</a:t>
            </a:r>
            <a:r>
              <a:rPr lang="en-US" baseline="0" dirty="0" smtClean="0">
                <a:latin typeface="Arial" panose="020B0604020202020204" pitchFamily="34" charset="0"/>
                <a:cs typeface="Arial" panose="020B0604020202020204" pitchFamily="34" charset="0"/>
              </a:rPr>
              <a:t>.</a:t>
            </a:r>
          </a:p>
          <a:p>
            <a:pPr>
              <a:spcAft>
                <a:spcPts val="0"/>
              </a:spcAft>
            </a:pPr>
            <a:endParaRPr lang="en-US" baseline="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a:t>
            </a:r>
            <a:r>
              <a:rPr lang="en-US" u="sng" baseline="0" dirty="0" smtClean="0">
                <a:latin typeface="Arial" panose="020B0604020202020204" pitchFamily="34" charset="0"/>
                <a:cs typeface="Arial" panose="020B0604020202020204" pitchFamily="34" charset="0"/>
              </a:rPr>
              <a:t>bigger impact </a:t>
            </a:r>
            <a:r>
              <a:rPr lang="en-US" baseline="0" dirty="0" smtClean="0">
                <a:latin typeface="Arial" panose="020B0604020202020204" pitchFamily="34" charset="0"/>
                <a:cs typeface="Arial" panose="020B0604020202020204" pitchFamily="34" charset="0"/>
              </a:rPr>
              <a:t>principle is delivered by establishing which countries have the highest disease burden and lowest ability to pay, and focusing more resources on this group.</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By introducing the idea of an ‘allocation’ for each country, and by supporting each country as they develop their intervention plan, the Global Fund will be able to ensure a more </a:t>
            </a:r>
            <a:r>
              <a:rPr lang="en-US" u="sng" baseline="0" dirty="0" smtClean="0">
                <a:latin typeface="Arial" panose="020B0604020202020204" pitchFamily="34" charset="0"/>
                <a:cs typeface="Arial" panose="020B0604020202020204" pitchFamily="34" charset="0"/>
              </a:rPr>
              <a:t>reliable result</a:t>
            </a:r>
            <a:r>
              <a:rPr lang="en-US" baseline="0" dirty="0" smtClean="0">
                <a:latin typeface="Arial" panose="020B0604020202020204" pitchFamily="34" charset="0"/>
                <a:cs typeface="Arial" panose="020B0604020202020204" pitchFamily="34" charset="0"/>
              </a:rPr>
              <a:t>, with predictable financing levels and a higher success rate of applications.</a:t>
            </a:r>
          </a:p>
          <a:p>
            <a:pPr marL="171450" indent="-171450">
              <a:spcAft>
                <a:spcPts val="0"/>
              </a:spcAft>
              <a:buFont typeface="Arial" panose="020B0604020202020204" pitchFamily="34" charset="0"/>
              <a:buChar char="•"/>
            </a:pPr>
            <a:r>
              <a:rPr lang="en-US" u="sng" baseline="0" dirty="0" smtClean="0">
                <a:latin typeface="Arial" panose="020B0604020202020204" pitchFamily="34" charset="0"/>
                <a:cs typeface="Arial" panose="020B0604020202020204" pitchFamily="34" charset="0"/>
              </a:rPr>
              <a:t>Rewarding ambitious vision</a:t>
            </a:r>
            <a:r>
              <a:rPr lang="en-US" baseline="0" dirty="0" smtClean="0">
                <a:latin typeface="Arial" panose="020B0604020202020204" pitchFamily="34" charset="0"/>
                <a:cs typeface="Arial" panose="020B0604020202020204" pitchFamily="34" charset="0"/>
              </a:rPr>
              <a:t> is achieved by developing a picture, based on National Strategic Plans or investment cases, of what each country would ideally like to do, over and above their funding allocation.  By eliciting the full expression of demand and having a pool of ‘incentive’ funding available, the Global Fund is able to allocate additional funds to the most compelling investment cases.</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Another big change is to move away from the rounds based competition with a set application date, and allow countries to apply at a </a:t>
            </a:r>
            <a:r>
              <a:rPr lang="en-US" u="sng" baseline="0" dirty="0" smtClean="0">
                <a:latin typeface="Arial" panose="020B0604020202020204" pitchFamily="34" charset="0"/>
                <a:cs typeface="Arial" panose="020B0604020202020204" pitchFamily="34" charset="0"/>
              </a:rPr>
              <a:t>time that meets their own national schedules</a:t>
            </a:r>
            <a:r>
              <a:rPr lang="en-US" baseline="0" dirty="0" smtClean="0">
                <a:latin typeface="Arial" panose="020B0604020202020204" pitchFamily="34" charset="0"/>
                <a:cs typeface="Arial" panose="020B0604020202020204" pitchFamily="34" charset="0"/>
              </a:rPr>
              <a:t>, within the 2014-2016 time frame.</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Finally, by including much of the implementation plans up front in the initial proposal, and with greater support from Global Fund Country Teams in the early stages, we are able to make it simpler for countries to navigate the new process.  By reducing complexity we are able to cut a lengthy process that used to take 2 years down to an average of 10 months.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CD78AC5-3BF3-46D8-A869-2F1BA84ACCAB}"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 xmlns:p14="http://schemas.microsoft.com/office/powerpoint/2010/main" val="305387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A7D2AD92-C69F-4A87-806F-143EF0ACB996}" type="slidenum">
              <a:rPr lang="es-SV" smtClean="0"/>
              <a:pPr/>
              <a:t>‹Nº›</a:t>
            </a:fld>
            <a:endParaRPr lang="es-SV"/>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SV"/>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7D2AD92-C69F-4A87-806F-143EF0ACB996}"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350FB03-2DB7-428A-A5B4-640F4B3663B5}" type="datetimeFigureOut">
              <a:rPr lang="es-SV" smtClean="0"/>
              <a:pPr/>
              <a:t>27/11/2014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A7D2AD92-C69F-4A87-806F-143EF0ACB996}"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350FB03-2DB7-428A-A5B4-640F4B3663B5}" type="datetimeFigureOut">
              <a:rPr lang="es-SV" smtClean="0"/>
              <a:pPr/>
              <a:t>27/11/2014</a:t>
            </a:fld>
            <a:endParaRPr lang="es-SV"/>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SV"/>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7D2AD92-C69F-4A87-806F-143EF0ACB996}"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65760"/>
            <a:ext cx="8143932" cy="734868"/>
          </a:xfrm>
        </p:spPr>
        <p:txBody>
          <a:bodyPr/>
          <a:lstStyle/>
          <a:p>
            <a:pPr algn="ctr"/>
            <a:r>
              <a:rPr lang="es-SV" dirty="0" smtClean="0"/>
              <a:t>PRESENTACIÓN DE NOTA CONCEPTUAL AL </a:t>
            </a:r>
            <a:r>
              <a:rPr lang="es-SV" dirty="0" err="1" smtClean="0"/>
              <a:t>MCP</a:t>
            </a:r>
            <a:r>
              <a:rPr lang="es-SV" dirty="0" smtClean="0"/>
              <a:t> --ES, PARA  </a:t>
            </a:r>
            <a:r>
              <a:rPr lang="es-SV" dirty="0" err="1" smtClean="0"/>
              <a:t>APROBACION</a:t>
            </a:r>
            <a:r>
              <a:rPr lang="es-SV" dirty="0" smtClean="0"/>
              <a:t>  </a:t>
            </a:r>
            <a:endParaRPr lang="es-SV" dirty="0"/>
          </a:p>
        </p:txBody>
      </p:sp>
      <p:sp>
        <p:nvSpPr>
          <p:cNvPr id="3" name="2 Subtítulo"/>
          <p:cNvSpPr>
            <a:spLocks noGrp="1"/>
          </p:cNvSpPr>
          <p:nvPr>
            <p:ph idx="1"/>
          </p:nvPr>
        </p:nvSpPr>
        <p:spPr>
          <a:xfrm>
            <a:off x="899592" y="1772816"/>
            <a:ext cx="7444308" cy="2907661"/>
          </a:xfrm>
        </p:spPr>
        <p:txBody>
          <a:bodyPr>
            <a:normAutofit/>
          </a:bodyPr>
          <a:lstStyle/>
          <a:p>
            <a:endParaRPr lang="es-SV" dirty="0" smtClean="0"/>
          </a:p>
          <a:p>
            <a:pPr lvl="0"/>
            <a:r>
              <a:rPr lang="es-SV" dirty="0" smtClean="0"/>
              <a:t>Financiamiento total a solicitar</a:t>
            </a:r>
            <a:r>
              <a:rPr lang="es-SV" dirty="0" smtClean="0"/>
              <a:t>:  </a:t>
            </a:r>
            <a:r>
              <a:rPr lang="es-SV" altLang="es-SV" b="0" dirty="0" smtClean="0">
                <a:solidFill>
                  <a:srgbClr val="000000"/>
                </a:solidFill>
                <a:latin typeface="Arial" panose="020B0604020202020204" pitchFamily="34" charset="0"/>
                <a:cs typeface="Arial" panose="020B0604020202020204" pitchFamily="34" charset="0"/>
              </a:rPr>
              <a:t>$9,817,854.00 </a:t>
            </a:r>
          </a:p>
          <a:p>
            <a:endParaRPr lang="es-SV" dirty="0" smtClean="0"/>
          </a:p>
          <a:p>
            <a:r>
              <a:rPr lang="es-SV" dirty="0" smtClean="0"/>
              <a:t>Periodo 2016- 2018</a:t>
            </a:r>
          </a:p>
          <a:p>
            <a:endParaRPr lang="es-SV" dirty="0" smtClean="0"/>
          </a:p>
          <a:p>
            <a:r>
              <a:rPr lang="es-SV" dirty="0" smtClean="0"/>
              <a:t>Financiamiento basado en resultados.</a:t>
            </a:r>
          </a:p>
          <a:p>
            <a:endParaRPr lang="es-SV" dirty="0" smtClean="0"/>
          </a:p>
          <a:p>
            <a:r>
              <a:rPr lang="es-SV" dirty="0" smtClean="0"/>
              <a:t>						27 DE NOVIEMBRE DEL 2014</a:t>
            </a:r>
          </a:p>
          <a:p>
            <a:endParaRPr lang="es-SV" dirty="0"/>
          </a:p>
          <a:p>
            <a:endParaRPr lang="es-SV" dirty="0" smtClean="0"/>
          </a:p>
          <a:p>
            <a:pPr>
              <a:buFont typeface="+mj-lt"/>
              <a:buAutoNum type="arabicPeriod"/>
            </a:pPr>
            <a:endParaRPr lang="es-SV" dirty="0"/>
          </a:p>
        </p:txBody>
      </p:sp>
    </p:spTree>
    <p:extLst>
      <p:ext uri="{BB962C8B-B14F-4D97-AF65-F5344CB8AC3E}">
        <p14:creationId xmlns="" xmlns:p14="http://schemas.microsoft.com/office/powerpoint/2010/main" val="3510112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1412776"/>
            <a:ext cx="7520940" cy="1224136"/>
          </a:xfrm>
        </p:spPr>
        <p:txBody>
          <a:bodyPr/>
          <a:lstStyle/>
          <a:p>
            <a:r>
              <a:rPr lang="es-SV" dirty="0" smtClean="0"/>
              <a:t>MUCHAS GRACIAS!!!!!</a:t>
            </a:r>
            <a:endParaRPr lang="es-SV" dirty="0"/>
          </a:p>
        </p:txBody>
      </p:sp>
    </p:spTree>
    <p:extLst>
      <p:ext uri="{BB962C8B-B14F-4D97-AF65-F5344CB8AC3E}">
        <p14:creationId xmlns="" xmlns:p14="http://schemas.microsoft.com/office/powerpoint/2010/main" val="3765570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1979712" y="260649"/>
            <a:ext cx="6747821" cy="444648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indent="-261938">
              <a:spcBef>
                <a:spcPts val="600"/>
              </a:spcBef>
              <a:spcAft>
                <a:spcPts val="600"/>
              </a:spcAft>
              <a:buFont typeface="Arial" pitchFamily="34" charset="0"/>
              <a:buChar char="•"/>
            </a:pPr>
            <a:endParaRPr lang="en-US" dirty="0">
              <a:solidFill>
                <a:srgbClr val="1E1E1E"/>
              </a:solidFill>
            </a:endParaRPr>
          </a:p>
        </p:txBody>
      </p:sp>
      <p:sp>
        <p:nvSpPr>
          <p:cNvPr id="51" name="Pentagon 50"/>
          <p:cNvSpPr/>
          <p:nvPr/>
        </p:nvSpPr>
        <p:spPr>
          <a:xfrm>
            <a:off x="317989" y="1700809"/>
            <a:ext cx="1872209" cy="2567167"/>
          </a:xfrm>
          <a:prstGeom prst="homePlate">
            <a:avLst>
              <a:gd name="adj" fmla="val 12792"/>
            </a:avLst>
          </a:prstGeom>
          <a:solidFill>
            <a:srgbClr val="FF0000"/>
          </a:solidFill>
          <a:ln>
            <a:noFill/>
          </a:ln>
        </p:spPr>
        <p:txBody>
          <a:bodyPr anchor="ctr"/>
          <a:lstStyle/>
          <a:p>
            <a:pPr algn="ctr"/>
            <a:r>
              <a:rPr lang="es-ES_tradnl" b="1" dirty="0" smtClean="0">
                <a:solidFill>
                  <a:srgbClr val="FFFFFF"/>
                </a:solidFill>
              </a:rPr>
              <a:t>EL SALVADOR en el marco </a:t>
            </a:r>
          </a:p>
          <a:p>
            <a:pPr algn="ctr"/>
            <a:r>
              <a:rPr lang="es-ES_tradnl" dirty="0" smtClean="0">
                <a:solidFill>
                  <a:srgbClr val="FFFFFF"/>
                </a:solidFill>
              </a:rPr>
              <a:t>del nuevo modelo de financiamiento</a:t>
            </a:r>
            <a:endParaRPr lang="es-ES_tradnl" dirty="0">
              <a:solidFill>
                <a:srgbClr val="FFFFFF"/>
              </a:solidFill>
            </a:endParaRPr>
          </a:p>
        </p:txBody>
      </p:sp>
      <p:sp>
        <p:nvSpPr>
          <p:cNvPr id="8" name="FlowTriangle"/>
          <p:cNvSpPr>
            <a:spLocks noChangeArrowheads="1"/>
          </p:cNvSpPr>
          <p:nvPr/>
        </p:nvSpPr>
        <p:spPr bwMode="gray">
          <a:xfrm rot="10800000" flipV="1">
            <a:off x="2976751" y="5073675"/>
            <a:ext cx="4254011" cy="299571"/>
          </a:xfrm>
          <a:prstGeom prst="triangle">
            <a:avLst>
              <a:gd name="adj" fmla="val 50000"/>
            </a:avLst>
          </a:prstGeom>
          <a:solidFill>
            <a:srgbClr val="B2B2B2"/>
          </a:solidFill>
          <a:ln w="9525" algn="ctr">
            <a:solidFill>
              <a:srgbClr val="B2B2B2"/>
            </a:solidFill>
            <a:miter lim="800000"/>
            <a:headEnd/>
            <a:tailEnd/>
          </a:ln>
        </p:spPr>
        <p:txBody>
          <a:bodyPr rot="10800000" vert="eaVert" wrap="none" anchor="ctr"/>
          <a:lstStyle/>
          <a:p>
            <a:pPr algn="ctr"/>
            <a:endParaRPr lang="en-GB" sz="1400" b="1" dirty="0">
              <a:solidFill>
                <a:srgbClr val="000000"/>
              </a:solidFill>
              <a:cs typeface="Arial" pitchFamily="34" charset="0"/>
            </a:endParaRPr>
          </a:p>
        </p:txBody>
      </p:sp>
      <p:sp>
        <p:nvSpPr>
          <p:cNvPr id="9" name="takeaway_box"/>
          <p:cNvSpPr>
            <a:spLocks noChangeArrowheads="1"/>
          </p:cNvSpPr>
          <p:nvPr/>
        </p:nvSpPr>
        <p:spPr bwMode="gray">
          <a:xfrm>
            <a:off x="1828800" y="5486400"/>
            <a:ext cx="6345428" cy="822920"/>
          </a:xfrm>
          <a:prstGeom prst="rect">
            <a:avLst/>
          </a:prstGeom>
          <a:solidFill>
            <a:srgbClr val="0070C0"/>
          </a:solidFill>
          <a:ln w="9525" algn="ctr">
            <a:noFill/>
            <a:miter lim="800000"/>
            <a:headEnd type="none" w="lg" len="lg"/>
            <a:tailEnd type="none" w="lg" len="lg"/>
          </a:ln>
        </p:spPr>
        <p:txBody>
          <a:bodyPr anchor="ctr" anchorCtr="1"/>
          <a:lstStyle/>
          <a:p>
            <a:pPr algn="ctr"/>
            <a:r>
              <a:rPr lang="es-ES_tradnl" b="1" u="sng" dirty="0" smtClean="0">
                <a:solidFill>
                  <a:srgbClr val="FFFFFF"/>
                </a:solidFill>
                <a:cs typeface="Arial" pitchFamily="34" charset="0"/>
              </a:rPr>
              <a:t>El proceso inclusivo de diálogo de país </a:t>
            </a:r>
            <a:r>
              <a:rPr lang="es-ES_tradnl" b="1" u="sng" dirty="0">
                <a:solidFill>
                  <a:srgbClr val="FFFFFF"/>
                </a:solidFill>
                <a:cs typeface="Arial" pitchFamily="34" charset="0"/>
              </a:rPr>
              <a:t> </a:t>
            </a:r>
            <a:r>
              <a:rPr lang="es-ES_tradnl" b="1" u="sng" dirty="0" smtClean="0">
                <a:solidFill>
                  <a:srgbClr val="FFFFFF"/>
                </a:solidFill>
                <a:cs typeface="Arial" pitchFamily="34" charset="0"/>
              </a:rPr>
              <a:t>ha sido esencial</a:t>
            </a:r>
            <a:endParaRPr lang="es-ES_tradnl" b="1" dirty="0" smtClean="0">
              <a:solidFill>
                <a:srgbClr val="FFFFFF"/>
              </a:solidFill>
              <a:cs typeface="Arial" pitchFamily="34" charset="0"/>
            </a:endParaRPr>
          </a:p>
          <a:p>
            <a:pPr algn="ctr"/>
            <a:r>
              <a:rPr lang="es-ES_tradnl" b="1" dirty="0" smtClean="0">
                <a:solidFill>
                  <a:srgbClr val="FFFFFF"/>
                </a:solidFill>
                <a:cs typeface="Arial" pitchFamily="34" charset="0"/>
              </a:rPr>
              <a:t>para alcanzar los objetivos del nuevo modelo de financiamiento</a:t>
            </a:r>
            <a:endParaRPr lang="es-ES_tradnl" b="1" dirty="0">
              <a:solidFill>
                <a:srgbClr val="FFFFFF"/>
              </a:solidFill>
              <a:cs typeface="Arial" pitchFamily="34" charset="0"/>
            </a:endParaRPr>
          </a:p>
        </p:txBody>
      </p:sp>
      <p:sp>
        <p:nvSpPr>
          <p:cNvPr id="2" name="1 Rectángulo"/>
          <p:cNvSpPr/>
          <p:nvPr/>
        </p:nvSpPr>
        <p:spPr>
          <a:xfrm>
            <a:off x="2360794" y="1340768"/>
            <a:ext cx="6366739" cy="2031325"/>
          </a:xfrm>
          <a:prstGeom prst="rect">
            <a:avLst/>
          </a:prstGeom>
        </p:spPr>
        <p:txBody>
          <a:bodyPr wrap="square">
            <a:spAutoFit/>
          </a:bodyPr>
          <a:lstStyle/>
          <a:p>
            <a:r>
              <a:rPr lang="es-SV" dirty="0" smtClean="0"/>
              <a:t>Pilotos en un  nuevo </a:t>
            </a:r>
            <a:r>
              <a:rPr lang="es-SV" dirty="0"/>
              <a:t>modelo de financiamiento, que permite invertir de manera más estratégica y lograr un mayor impacto en la lucha contra el VIH, la tuberculosis y la malaria, </a:t>
            </a:r>
            <a:endParaRPr lang="es-SV" dirty="0" smtClean="0"/>
          </a:p>
          <a:p>
            <a:endParaRPr lang="es-SV" dirty="0"/>
          </a:p>
          <a:p>
            <a:r>
              <a:rPr lang="es-ES" dirty="0"/>
              <a:t>En ese marco se ha definido la elaboración de “NOTAS CONCEPTUALES” que  deben basarse en planes </a:t>
            </a:r>
            <a:r>
              <a:rPr lang="es-ES" dirty="0" smtClean="0"/>
              <a:t>estratégicos</a:t>
            </a:r>
            <a:endParaRPr lang="es-ES" dirty="0"/>
          </a:p>
          <a:p>
            <a:endParaRPr lang="es-ES" dirty="0"/>
          </a:p>
        </p:txBody>
      </p:sp>
    </p:spTree>
    <p:extLst>
      <p:ext uri="{BB962C8B-B14F-4D97-AF65-F5344CB8AC3E}">
        <p14:creationId xmlns="" xmlns:p14="http://schemas.microsoft.com/office/powerpoint/2010/main" val="3593042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PROCESO DE ELABORACIÓN DE NOTA CONCEPTUAL</a:t>
            </a:r>
            <a:endParaRPr lang="es-ES" dirty="0"/>
          </a:p>
        </p:txBody>
      </p:sp>
      <p:sp>
        <p:nvSpPr>
          <p:cNvPr id="3" name="2 Marcador de contenido"/>
          <p:cNvSpPr>
            <a:spLocks noGrp="1"/>
          </p:cNvSpPr>
          <p:nvPr>
            <p:ph idx="1"/>
          </p:nvPr>
        </p:nvSpPr>
        <p:spPr>
          <a:xfrm>
            <a:off x="822960" y="1100628"/>
            <a:ext cx="7520940" cy="4560620"/>
          </a:xfrm>
        </p:spPr>
        <p:txBody>
          <a:bodyPr>
            <a:normAutofit/>
          </a:bodyPr>
          <a:lstStyle/>
          <a:p>
            <a:endParaRPr lang="es-ES" dirty="0" smtClean="0"/>
          </a:p>
          <a:p>
            <a:pPr>
              <a:buFont typeface="Wingdings" pitchFamily="2" charset="2"/>
              <a:buChar char="ü"/>
            </a:pPr>
            <a:r>
              <a:rPr lang="es-ES" dirty="0" smtClean="0"/>
              <a:t>INTERÉS DEL PAÍS EN PRESENTAR PROPUESTA</a:t>
            </a:r>
          </a:p>
          <a:p>
            <a:pPr>
              <a:buFont typeface="Wingdings" pitchFamily="2" charset="2"/>
              <a:buChar char="ü"/>
            </a:pPr>
            <a:endParaRPr lang="es-ES" dirty="0" smtClean="0"/>
          </a:p>
          <a:p>
            <a:pPr>
              <a:buFont typeface="Wingdings" pitchFamily="2" charset="2"/>
              <a:buChar char="ü"/>
            </a:pPr>
            <a:r>
              <a:rPr lang="es-ES" dirty="0" smtClean="0"/>
              <a:t>CONFORMACIÓN DE EQUIPO MULTISECTORIAL ,</a:t>
            </a:r>
          </a:p>
          <a:p>
            <a:endParaRPr lang="es-ES" dirty="0" smtClean="0"/>
          </a:p>
          <a:p>
            <a:pPr>
              <a:buFont typeface="Wingdings" pitchFamily="2" charset="2"/>
              <a:buChar char="ü"/>
            </a:pPr>
            <a:r>
              <a:rPr lang="es-ES" dirty="0" smtClean="0"/>
              <a:t>DESARROLLO DIÁLOGO DE PAÍS . (DISTRIBUCIÓN EQUITATIVA DE RECURSOS POR ENFERMEDAD)</a:t>
            </a:r>
          </a:p>
          <a:p>
            <a:endParaRPr lang="es-ES" dirty="0" smtClean="0"/>
          </a:p>
          <a:p>
            <a:r>
              <a:rPr lang="es-ES" dirty="0" smtClean="0"/>
              <a:t>	ELECCIÓN Y RATIFICACIÓN DEL RP</a:t>
            </a:r>
          </a:p>
          <a:p>
            <a:r>
              <a:rPr lang="es-MX" dirty="0" smtClean="0"/>
              <a:t>		</a:t>
            </a:r>
            <a:r>
              <a:rPr lang="es-SV" dirty="0" smtClean="0"/>
              <a:t> Acuerdos de ejecución.</a:t>
            </a:r>
            <a:endParaRPr lang="es-ES" dirty="0" smtClean="0"/>
          </a:p>
          <a:p>
            <a:r>
              <a:rPr lang="es-AR" b="0" dirty="0" smtClean="0"/>
              <a:t>	Todos los recursos asignados en la subvención serán ejecutados a través del MINSAL. La sociedad civil accederá al financiamiento a través de acuerdos, subcontratos y/o cartas acuerdos o convenios con la institución, dentro del marco legal establecido por la corte de cuentas del país. </a:t>
            </a:r>
            <a:endParaRPr lang="es-ES" dirty="0" smtClean="0"/>
          </a:p>
          <a:p>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903000"/>
          </a:xfrm>
        </p:spPr>
        <p:txBody>
          <a:bodyPr/>
          <a:lstStyle/>
          <a:p>
            <a:pPr algn="ctr"/>
            <a:r>
              <a:rPr lang="es-ES" dirty="0" smtClean="0"/>
              <a:t>PROCESO DE ELABORACIÓN DE </a:t>
            </a:r>
            <a:br>
              <a:rPr lang="es-ES" dirty="0" smtClean="0"/>
            </a:br>
            <a:r>
              <a:rPr lang="es-ES" dirty="0" smtClean="0"/>
              <a:t>NOTA CONCEPTUAL</a:t>
            </a:r>
            <a:endParaRPr lang="es-ES" dirty="0"/>
          </a:p>
        </p:txBody>
      </p:sp>
      <p:sp>
        <p:nvSpPr>
          <p:cNvPr id="3" name="2 Marcador de contenido"/>
          <p:cNvSpPr>
            <a:spLocks noGrp="1"/>
          </p:cNvSpPr>
          <p:nvPr>
            <p:ph idx="1"/>
          </p:nvPr>
        </p:nvSpPr>
        <p:spPr/>
        <p:txBody>
          <a:bodyPr/>
          <a:lstStyle/>
          <a:p>
            <a:endParaRPr lang="es-ES" dirty="0" smtClean="0"/>
          </a:p>
          <a:p>
            <a:pPr>
              <a:buFont typeface="Wingdings" pitchFamily="2" charset="2"/>
              <a:buChar char="ü"/>
            </a:pPr>
            <a:r>
              <a:rPr lang="es-ES" dirty="0" smtClean="0"/>
              <a:t>PENM COMO BASE DE LA NC</a:t>
            </a:r>
          </a:p>
          <a:p>
            <a:pPr lvl="3">
              <a:buFont typeface="Wingdings" pitchFamily="2" charset="2"/>
              <a:buChar char="ü"/>
            </a:pPr>
            <a:r>
              <a:rPr lang="es-MX" dirty="0" smtClean="0"/>
              <a:t>Financiamiento basado en la estrategia</a:t>
            </a:r>
          </a:p>
          <a:p>
            <a:pPr lvl="3">
              <a:buFont typeface="Wingdings" pitchFamily="2" charset="2"/>
              <a:buChar char="ü"/>
            </a:pPr>
            <a:r>
              <a:rPr lang="es-MX" dirty="0" smtClean="0"/>
              <a:t>Cuatro pilares estratégicos</a:t>
            </a:r>
          </a:p>
          <a:p>
            <a:pPr lvl="3">
              <a:buFont typeface="Wingdings" pitchFamily="2" charset="2"/>
              <a:buChar char="ü"/>
            </a:pPr>
            <a:r>
              <a:rPr lang="es-MX" dirty="0" smtClean="0"/>
              <a:t>Enfoque multisectorial</a:t>
            </a:r>
          </a:p>
          <a:p>
            <a:pPr lvl="3">
              <a:buFont typeface="Wingdings" pitchFamily="2" charset="2"/>
              <a:buChar char="ü"/>
            </a:pPr>
            <a:r>
              <a:rPr lang="es-MX" dirty="0" smtClean="0"/>
              <a:t>Abordaje de Derechos Humanos y equidad de genero</a:t>
            </a:r>
            <a:endParaRPr lang="es-ES" dirty="0" smtClean="0"/>
          </a:p>
          <a:p>
            <a:pPr>
              <a:buFont typeface="Wingdings" pitchFamily="2" charset="2"/>
              <a:buChar char="ü"/>
            </a:pPr>
            <a:endParaRPr lang="es-ES" dirty="0" smtClean="0"/>
          </a:p>
          <a:p>
            <a:pPr>
              <a:buFont typeface="Wingdings" pitchFamily="2" charset="2"/>
              <a:buChar char="ü"/>
            </a:pPr>
            <a:r>
              <a:rPr lang="es-ES" dirty="0" smtClean="0"/>
              <a:t>EVALUACIÓN CONJUNTA </a:t>
            </a:r>
          </a:p>
          <a:p>
            <a:pPr lvl="3">
              <a:buFont typeface="Wingdings" pitchFamily="2" charset="2"/>
              <a:buChar char="ü"/>
            </a:pPr>
            <a:r>
              <a:rPr lang="es-MX" dirty="0" smtClean="0"/>
              <a:t>Condición de financiamiento</a:t>
            </a:r>
          </a:p>
          <a:p>
            <a:pPr lvl="3">
              <a:buFont typeface="Wingdings" pitchFamily="2" charset="2"/>
              <a:buChar char="ü"/>
            </a:pPr>
            <a:r>
              <a:rPr lang="es-MX" dirty="0" smtClean="0"/>
              <a:t>Robustez, lógica, coherencia, pertinencia</a:t>
            </a:r>
          </a:p>
          <a:p>
            <a:pPr lvl="3">
              <a:buFont typeface="Wingdings" pitchFamily="2" charset="2"/>
              <a:buChar char="ü"/>
            </a:pPr>
            <a:r>
              <a:rPr lang="es-MX" dirty="0" smtClean="0"/>
              <a:t>Da integralidad con criterios independientes de expertos</a:t>
            </a:r>
          </a:p>
          <a:p>
            <a:pPr lvl="3">
              <a:buFont typeface="Wingdings" pitchFamily="2" charset="2"/>
              <a:buChar char="ü"/>
            </a:pP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614968"/>
          </a:xfrm>
        </p:spPr>
        <p:txBody>
          <a:bodyPr/>
          <a:lstStyle/>
          <a:p>
            <a:pPr algn="ctr"/>
            <a:r>
              <a:rPr lang="es-ES" dirty="0" smtClean="0"/>
              <a:t>PROCESO DE ELABORACIÓN DE </a:t>
            </a:r>
            <a:br>
              <a:rPr lang="es-ES" dirty="0" smtClean="0"/>
            </a:br>
            <a:r>
              <a:rPr lang="es-ES" dirty="0" smtClean="0"/>
              <a:t>NOTA CONCEPTUAL</a:t>
            </a:r>
            <a:endParaRPr lang="es-ES" dirty="0"/>
          </a:p>
        </p:txBody>
      </p:sp>
      <p:sp>
        <p:nvSpPr>
          <p:cNvPr id="3" name="2 Marcador de contenido"/>
          <p:cNvSpPr>
            <a:spLocks noGrp="1"/>
          </p:cNvSpPr>
          <p:nvPr>
            <p:ph idx="1"/>
          </p:nvPr>
        </p:nvSpPr>
        <p:spPr>
          <a:xfrm>
            <a:off x="822960" y="1628800"/>
            <a:ext cx="7520940" cy="4032448"/>
          </a:xfrm>
        </p:spPr>
        <p:txBody>
          <a:bodyPr>
            <a:normAutofit/>
          </a:bodyPr>
          <a:lstStyle/>
          <a:p>
            <a:pPr>
              <a:buFont typeface="Wingdings" pitchFamily="2" charset="2"/>
              <a:buChar char="ü"/>
            </a:pPr>
            <a:endParaRPr lang="es-ES" dirty="0" smtClean="0"/>
          </a:p>
          <a:p>
            <a:pPr>
              <a:buFont typeface="Wingdings" pitchFamily="2" charset="2"/>
              <a:buChar char="ü"/>
            </a:pPr>
            <a:r>
              <a:rPr lang="es-ES" dirty="0" smtClean="0"/>
              <a:t>VOLUNTAD DE PAGO  Y FONDOS DE CONTRAPARTIDA</a:t>
            </a:r>
          </a:p>
          <a:p>
            <a:pPr lvl="3">
              <a:buFont typeface="Wingdings" pitchFamily="2" charset="2"/>
              <a:buChar char="ü"/>
            </a:pPr>
            <a:r>
              <a:rPr lang="es-MX" dirty="0" smtClean="0"/>
              <a:t>Arriba del 40 %</a:t>
            </a:r>
          </a:p>
          <a:p>
            <a:pPr lvl="3">
              <a:buFont typeface="Wingdings" pitchFamily="2" charset="2"/>
              <a:buChar char="ü"/>
            </a:pPr>
            <a:r>
              <a:rPr lang="es-MX" dirty="0" err="1" smtClean="0"/>
              <a:t>Apropiacion</a:t>
            </a:r>
            <a:r>
              <a:rPr lang="es-MX" dirty="0" smtClean="0"/>
              <a:t>.</a:t>
            </a:r>
          </a:p>
          <a:p>
            <a:pPr lvl="3">
              <a:buFont typeface="Wingdings" pitchFamily="2" charset="2"/>
              <a:buChar char="ü"/>
            </a:pPr>
            <a:r>
              <a:rPr lang="es-MX" dirty="0" smtClean="0"/>
              <a:t>Sostenibilidad</a:t>
            </a:r>
          </a:p>
          <a:p>
            <a:pPr lvl="3">
              <a:buFont typeface="Wingdings" pitchFamily="2" charset="2"/>
              <a:buChar char="ü"/>
            </a:pPr>
            <a:r>
              <a:rPr lang="es-MX" dirty="0" err="1" smtClean="0"/>
              <a:t>Rendicion</a:t>
            </a:r>
            <a:r>
              <a:rPr lang="es-MX" dirty="0" smtClean="0"/>
              <a:t> de cuentas</a:t>
            </a:r>
            <a:endParaRPr lang="es-ES" dirty="0" smtClean="0"/>
          </a:p>
          <a:p>
            <a:pPr>
              <a:buFont typeface="Wingdings" pitchFamily="2" charset="2"/>
              <a:buChar char="ü"/>
            </a:pPr>
            <a:r>
              <a:rPr lang="es-ES" dirty="0" smtClean="0"/>
              <a:t>CANJE DE DEUDA POR SALUD</a:t>
            </a:r>
          </a:p>
          <a:p>
            <a:pPr lvl="3">
              <a:buFont typeface="Wingdings" pitchFamily="2" charset="2"/>
              <a:buChar char="ü"/>
            </a:pPr>
            <a:r>
              <a:rPr lang="es-MX" dirty="0" smtClean="0"/>
              <a:t>En proceso</a:t>
            </a:r>
          </a:p>
          <a:p>
            <a:pPr lvl="3">
              <a:buFont typeface="Wingdings" pitchFamily="2" charset="2"/>
              <a:buChar char="ü"/>
            </a:pPr>
            <a:r>
              <a:rPr lang="es-MX" dirty="0" smtClean="0"/>
              <a:t>Enfoque en FSS</a:t>
            </a:r>
            <a:endParaRPr lang="es-ES" dirty="0" smtClean="0"/>
          </a:p>
          <a:p>
            <a:pPr>
              <a:buFont typeface="Wingdings" pitchFamily="2" charset="2"/>
              <a:buChar char="ü"/>
            </a:pPr>
            <a:r>
              <a:rPr lang="es-ES" dirty="0" smtClean="0"/>
              <a:t>PLAN DE IMPLEMENTACION</a:t>
            </a:r>
          </a:p>
          <a:p>
            <a:pPr lvl="3">
              <a:buFont typeface="Wingdings" pitchFamily="2" charset="2"/>
              <a:buChar char="ü"/>
            </a:pPr>
            <a:r>
              <a:rPr lang="es-MX" dirty="0" smtClean="0"/>
              <a:t>Que haremos, como, quienes, con que, cuando, condiciones especiales</a:t>
            </a:r>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NOTA CONCEPTUAL </a:t>
            </a:r>
            <a:endParaRPr lang="es-ES" dirty="0"/>
          </a:p>
        </p:txBody>
      </p:sp>
      <p:sp>
        <p:nvSpPr>
          <p:cNvPr id="3" name="2 Marcador de contenido"/>
          <p:cNvSpPr>
            <a:spLocks noGrp="1"/>
          </p:cNvSpPr>
          <p:nvPr>
            <p:ph idx="1"/>
          </p:nvPr>
        </p:nvSpPr>
        <p:spPr>
          <a:xfrm>
            <a:off x="822960" y="1100628"/>
            <a:ext cx="7520940" cy="3984556"/>
          </a:xfrm>
        </p:spPr>
        <p:txBody>
          <a:bodyPr>
            <a:normAutofit fontScale="92500" lnSpcReduction="20000"/>
          </a:bodyPr>
          <a:lstStyle/>
          <a:p>
            <a:r>
              <a:rPr lang="es-SV" sz="2400" dirty="0" smtClean="0"/>
              <a:t>Objetivo principal:</a:t>
            </a:r>
          </a:p>
          <a:p>
            <a:r>
              <a:rPr lang="es-SV" sz="2400" b="0" dirty="0" smtClean="0"/>
              <a:t> Disminuir la incidencia, prevalencia y mortalidad por tuberculosis aplicando la estrategia Post 2015 de la OMS a nivel nacional con el apoyo e involucramiento  Multisectoriales iniciar de forma progresiva el proceso de Control Avanzado y  la Pre Eliminación de la TB como problema de salud pública  en algunos municipios priorizados.</a:t>
            </a:r>
            <a:endParaRPr lang="es-ES" sz="2400" dirty="0" smtClean="0"/>
          </a:p>
          <a:p>
            <a:endParaRPr lang="es-SV" sz="2400" dirty="0" smtClean="0"/>
          </a:p>
          <a:p>
            <a:r>
              <a:rPr lang="es-SV" sz="2400" dirty="0" smtClean="0"/>
              <a:t>VISIÓN</a:t>
            </a:r>
            <a:r>
              <a:rPr lang="es-SV" sz="2400" b="0" dirty="0" smtClean="0"/>
              <a:t>: </a:t>
            </a:r>
          </a:p>
          <a:p>
            <a:r>
              <a:rPr lang="es-SV" sz="2400" b="0" i="1" dirty="0" smtClean="0"/>
              <a:t>El Salvador libre de Tuberculosis como problema de salud pública.</a:t>
            </a:r>
            <a:endParaRPr lang="es-ES" sz="2400" dirty="0" smtClean="0"/>
          </a:p>
          <a:p>
            <a:endParaRPr lang="es-E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39752" y="260648"/>
            <a:ext cx="6480720" cy="5184576"/>
          </a:xfrm>
        </p:spPr>
        <p:txBody>
          <a:bodyPr>
            <a:normAutofit fontScale="92500" lnSpcReduction="10000"/>
          </a:bodyPr>
          <a:lstStyle/>
          <a:p>
            <a:r>
              <a:rPr lang="es-ES" sz="1200" dirty="0"/>
              <a:t>La </a:t>
            </a:r>
            <a:r>
              <a:rPr lang="es-ES" sz="1400" dirty="0"/>
              <a:t>nota conceptual incluye las secciones siguientes:</a:t>
            </a:r>
            <a:endParaRPr lang="es-SV" sz="1400" dirty="0"/>
          </a:p>
          <a:p>
            <a:r>
              <a:rPr lang="es-ES" dirty="0">
                <a:solidFill>
                  <a:schemeClr val="accent2">
                    <a:lumMod val="75000"/>
                  </a:schemeClr>
                </a:solidFill>
              </a:rPr>
              <a:t>Sección 1: Contexto del país </a:t>
            </a:r>
            <a:br>
              <a:rPr lang="es-ES" dirty="0">
                <a:solidFill>
                  <a:schemeClr val="accent2">
                    <a:lumMod val="75000"/>
                  </a:schemeClr>
                </a:solidFill>
              </a:rPr>
            </a:br>
            <a:endParaRPr lang="es-SV" dirty="0">
              <a:solidFill>
                <a:schemeClr val="accent2">
                  <a:lumMod val="75000"/>
                </a:schemeClr>
              </a:solidFill>
            </a:endParaRPr>
          </a:p>
          <a:p>
            <a:r>
              <a:rPr lang="es-ES" sz="1400" dirty="0"/>
              <a:t>La nota conceptual comienza solicitando un análisis de la situación del contexto de la enfermedad en el país. Esto permite al </a:t>
            </a:r>
            <a:r>
              <a:rPr lang="es-ES" sz="1400" dirty="0" smtClean="0"/>
              <a:t> país definir </a:t>
            </a:r>
            <a:r>
              <a:rPr lang="es-ES" sz="1400" dirty="0"/>
              <a:t>el problema incluyendo las limitaciones </a:t>
            </a:r>
            <a:r>
              <a:rPr lang="es-ES" sz="1400" dirty="0" smtClean="0"/>
              <a:t>del  sistema sanitario </a:t>
            </a:r>
            <a:r>
              <a:rPr lang="es-ES" sz="1400" dirty="0"/>
              <a:t>y comunitarios y los obstáculos relacionados con los derechos humanos que es esencial tener en cuenta para definir el conjunto de intervenciones más apropiado. </a:t>
            </a:r>
            <a:endParaRPr lang="es-SV" sz="1400" dirty="0"/>
          </a:p>
          <a:p>
            <a:r>
              <a:rPr lang="es-ES" sz="1400" dirty="0"/>
              <a:t>Después, el </a:t>
            </a:r>
            <a:r>
              <a:rPr lang="es-ES" sz="1400" dirty="0" smtClean="0"/>
              <a:t> país procedió a evaluar </a:t>
            </a:r>
            <a:r>
              <a:rPr lang="es-ES" sz="1400" dirty="0"/>
              <a:t>la respuesta nacional actual </a:t>
            </a:r>
            <a:r>
              <a:rPr lang="es-ES" sz="1400" dirty="0" smtClean="0"/>
              <a:t>de la  enfermedad. </a:t>
            </a:r>
            <a:r>
              <a:rPr lang="es-ES" sz="1400" dirty="0"/>
              <a:t>Esta información se proporciona dentro de un marco más amplio </a:t>
            </a:r>
            <a:r>
              <a:rPr lang="es-ES" sz="1400" dirty="0" smtClean="0"/>
              <a:t> en el PENM TB 2016-2020. </a:t>
            </a:r>
            <a:endParaRPr lang="es-SV" sz="1400" dirty="0"/>
          </a:p>
          <a:p>
            <a:endParaRPr lang="es-ES" sz="1400" dirty="0" smtClean="0"/>
          </a:p>
          <a:p>
            <a:r>
              <a:rPr lang="es-ES" dirty="0" smtClean="0">
                <a:solidFill>
                  <a:schemeClr val="accent2">
                    <a:lumMod val="75000"/>
                  </a:schemeClr>
                </a:solidFill>
              </a:rPr>
              <a:t>Sección </a:t>
            </a:r>
            <a:r>
              <a:rPr lang="es-ES" dirty="0">
                <a:solidFill>
                  <a:schemeClr val="accent2">
                    <a:lumMod val="75000"/>
                  </a:schemeClr>
                </a:solidFill>
              </a:rPr>
              <a:t>2: Panorama de financiamiento, adicionalidad, sostenibilidad </a:t>
            </a:r>
            <a:br>
              <a:rPr lang="es-ES" dirty="0">
                <a:solidFill>
                  <a:schemeClr val="accent2">
                    <a:lumMod val="75000"/>
                  </a:schemeClr>
                </a:solidFill>
              </a:rPr>
            </a:br>
            <a:endParaRPr lang="es-SV" dirty="0" smtClean="0">
              <a:solidFill>
                <a:schemeClr val="accent2">
                  <a:lumMod val="75000"/>
                </a:schemeClr>
              </a:solidFill>
            </a:endParaRPr>
          </a:p>
          <a:p>
            <a:r>
              <a:rPr lang="es-ES" sz="1400" dirty="0" smtClean="0"/>
              <a:t>El </a:t>
            </a:r>
            <a:r>
              <a:rPr lang="es-ES" sz="1400" dirty="0" err="1" smtClean="0"/>
              <a:t>pais</a:t>
            </a:r>
            <a:r>
              <a:rPr lang="es-ES" sz="1400" dirty="0" smtClean="0"/>
              <a:t> describe el panorama de financiamiento actual y previsto del programa nacional a lo largo de la duración de la subvención propuesta. </a:t>
            </a:r>
          </a:p>
          <a:p>
            <a:r>
              <a:rPr lang="es-ES" sz="1400" dirty="0" smtClean="0"/>
              <a:t>Esto </a:t>
            </a:r>
            <a:r>
              <a:rPr lang="es-ES" sz="1400" dirty="0"/>
              <a:t>permite a los revisores conocer los compromisos actuales y futuros (del Gobierno y los países donantes) con respecto a </a:t>
            </a:r>
            <a:r>
              <a:rPr lang="es-ES" sz="1400" dirty="0" smtClean="0"/>
              <a:t>la enfermedad, </a:t>
            </a:r>
            <a:r>
              <a:rPr lang="es-ES" sz="1400" dirty="0"/>
              <a:t>evaluar la observancia de los requisitos de financiamiento de contrapartida, entender la voluntad de pagar del Gobierno y determinar las deficiencias de financiamiento del programa nacional. </a:t>
            </a:r>
            <a:endParaRPr lang="es-SV" sz="1400" dirty="0"/>
          </a:p>
          <a:p>
            <a:r>
              <a:rPr lang="es-ES" sz="1400" dirty="0"/>
              <a:t> </a:t>
            </a:r>
            <a:endParaRPr lang="es-SV" sz="1400" dirty="0"/>
          </a:p>
          <a:p>
            <a:endParaRPr lang="es-SV" sz="600" dirty="0"/>
          </a:p>
        </p:txBody>
      </p:sp>
      <p:sp>
        <p:nvSpPr>
          <p:cNvPr id="4" name="Pentagon 50"/>
          <p:cNvSpPr/>
          <p:nvPr/>
        </p:nvSpPr>
        <p:spPr>
          <a:xfrm>
            <a:off x="317989" y="1700809"/>
            <a:ext cx="1872209" cy="2567167"/>
          </a:xfrm>
          <a:prstGeom prst="homePlate">
            <a:avLst>
              <a:gd name="adj" fmla="val 12792"/>
            </a:avLst>
          </a:prstGeom>
          <a:solidFill>
            <a:srgbClr val="FF0000"/>
          </a:solidFill>
          <a:ln>
            <a:noFill/>
          </a:ln>
        </p:spPr>
        <p:txBody>
          <a:bodyPr anchor="ctr"/>
          <a:lstStyle/>
          <a:p>
            <a:pPr algn="ctr"/>
            <a:r>
              <a:rPr lang="es-ES_tradnl" sz="2000" b="1" dirty="0" smtClean="0">
                <a:solidFill>
                  <a:srgbClr val="FFFFFF"/>
                </a:solidFill>
              </a:rPr>
              <a:t>Contenido de la nota conceptual</a:t>
            </a:r>
            <a:endParaRPr lang="es-ES_tradnl" sz="2000" b="1" dirty="0">
              <a:solidFill>
                <a:srgbClr val="FFFFFF"/>
              </a:solidFill>
            </a:endParaRPr>
          </a:p>
        </p:txBody>
      </p:sp>
    </p:spTree>
    <p:extLst>
      <p:ext uri="{BB962C8B-B14F-4D97-AF65-F5344CB8AC3E}">
        <p14:creationId xmlns="" xmlns:p14="http://schemas.microsoft.com/office/powerpoint/2010/main" val="200072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79712" y="476672"/>
            <a:ext cx="6364188" cy="4203805"/>
          </a:xfrm>
        </p:spPr>
        <p:txBody>
          <a:bodyPr/>
          <a:lstStyle/>
          <a:p>
            <a:r>
              <a:rPr lang="es-ES" sz="1800" dirty="0">
                <a:solidFill>
                  <a:schemeClr val="accent2">
                    <a:lumMod val="75000"/>
                  </a:schemeClr>
                </a:solidFill>
              </a:rPr>
              <a:t>Sección 3: Solicitud de financiamiento </a:t>
            </a:r>
            <a:br>
              <a:rPr lang="es-ES" sz="1800" dirty="0">
                <a:solidFill>
                  <a:schemeClr val="accent2">
                    <a:lumMod val="75000"/>
                  </a:schemeClr>
                </a:solidFill>
              </a:rPr>
            </a:br>
            <a:endParaRPr lang="es-SV" sz="1800" dirty="0">
              <a:solidFill>
                <a:schemeClr val="accent2">
                  <a:lumMod val="75000"/>
                </a:schemeClr>
              </a:solidFill>
            </a:endParaRPr>
          </a:p>
          <a:p>
            <a:r>
              <a:rPr lang="es-ES" dirty="0"/>
              <a:t>Tomando como base el análisis proporcionado, el </a:t>
            </a:r>
            <a:r>
              <a:rPr lang="es-ES" dirty="0" smtClean="0"/>
              <a:t> país   priorizo </a:t>
            </a:r>
            <a:r>
              <a:rPr lang="es-ES" dirty="0"/>
              <a:t>sus necesidades de financiamiento del Fondo Mundial mediante la selección de módulos apropiados. </a:t>
            </a:r>
            <a:endParaRPr lang="es-SV" dirty="0"/>
          </a:p>
          <a:p>
            <a:r>
              <a:rPr lang="es-ES" dirty="0"/>
              <a:t> </a:t>
            </a:r>
            <a:endParaRPr lang="es-SV" dirty="0"/>
          </a:p>
          <a:p>
            <a:r>
              <a:rPr lang="es-ES" dirty="0">
                <a:solidFill>
                  <a:schemeClr val="accent2">
                    <a:lumMod val="75000"/>
                  </a:schemeClr>
                </a:solidFill>
              </a:rPr>
              <a:t>Sección 4: Disposiciones de aplicación y evaluación de riesgos </a:t>
            </a:r>
            <a:br>
              <a:rPr lang="es-ES" dirty="0">
                <a:solidFill>
                  <a:schemeClr val="accent2">
                    <a:lumMod val="75000"/>
                  </a:schemeClr>
                </a:solidFill>
              </a:rPr>
            </a:br>
            <a:endParaRPr lang="es-SV" dirty="0">
              <a:solidFill>
                <a:schemeClr val="accent2">
                  <a:lumMod val="75000"/>
                </a:schemeClr>
              </a:solidFill>
            </a:endParaRPr>
          </a:p>
          <a:p>
            <a:r>
              <a:rPr lang="es-ES" dirty="0"/>
              <a:t>Tras definir los módulos y las intervenciones que se incluyen en la solicitud de financiamiento propuesta, el solicitante debe asegurar una capacidad de ejecución suficiente y medidas de mitigación de riesgos para la ejecución del programa.</a:t>
            </a:r>
            <a:endParaRPr lang="es-SV" dirty="0"/>
          </a:p>
          <a:p>
            <a:endParaRPr lang="es-SV" dirty="0"/>
          </a:p>
        </p:txBody>
      </p:sp>
      <p:sp>
        <p:nvSpPr>
          <p:cNvPr id="4" name="Pentagon 50"/>
          <p:cNvSpPr/>
          <p:nvPr/>
        </p:nvSpPr>
        <p:spPr>
          <a:xfrm>
            <a:off x="179512" y="1052736"/>
            <a:ext cx="1872209" cy="2567167"/>
          </a:xfrm>
          <a:prstGeom prst="homePlate">
            <a:avLst>
              <a:gd name="adj" fmla="val 12792"/>
            </a:avLst>
          </a:prstGeom>
          <a:solidFill>
            <a:srgbClr val="FF0000"/>
          </a:solidFill>
          <a:ln>
            <a:noFill/>
          </a:ln>
        </p:spPr>
        <p:txBody>
          <a:bodyPr anchor="ctr"/>
          <a:lstStyle/>
          <a:p>
            <a:pPr algn="ctr"/>
            <a:r>
              <a:rPr lang="es-ES_tradnl" sz="2000" b="1" dirty="0" smtClean="0">
                <a:solidFill>
                  <a:srgbClr val="FFFFFF"/>
                </a:solidFill>
              </a:rPr>
              <a:t>Contenido de la nota conceptual</a:t>
            </a:r>
            <a:endParaRPr lang="es-ES_tradnl" sz="2000" b="1" dirty="0">
              <a:solidFill>
                <a:srgbClr val="FFFFFF"/>
              </a:solidFill>
            </a:endParaRPr>
          </a:p>
        </p:txBody>
      </p:sp>
    </p:spTree>
    <p:extLst>
      <p:ext uri="{BB962C8B-B14F-4D97-AF65-F5344CB8AC3E}">
        <p14:creationId xmlns="" xmlns:p14="http://schemas.microsoft.com/office/powerpoint/2010/main" val="1988214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DOCUMENTOS Y TABLAS CONTENTIVAS DE LA NOTA CONCEPTUAL</a:t>
            </a:r>
            <a:endParaRPr lang="es-SV" dirty="0"/>
          </a:p>
        </p:txBody>
      </p:sp>
      <p:sp>
        <p:nvSpPr>
          <p:cNvPr id="3" name="2 Marcador de contenido"/>
          <p:cNvSpPr>
            <a:spLocks noGrp="1"/>
          </p:cNvSpPr>
          <p:nvPr>
            <p:ph idx="1"/>
          </p:nvPr>
        </p:nvSpPr>
        <p:spPr/>
        <p:txBody>
          <a:bodyPr>
            <a:normAutofit/>
          </a:bodyPr>
          <a:lstStyle/>
          <a:p>
            <a:r>
              <a:rPr lang="es-ES" sz="1800" b="1" dirty="0" smtClean="0"/>
              <a:t>Documento NC</a:t>
            </a:r>
          </a:p>
          <a:p>
            <a:r>
              <a:rPr lang="es-ES" sz="1800" b="1" dirty="0" smtClean="0"/>
              <a:t>Tabla </a:t>
            </a:r>
            <a:r>
              <a:rPr lang="es-ES" sz="1800" b="1" dirty="0"/>
              <a:t>1. Tabla de análisis de deficiencias de financiamiento y de financiamiento de contrapartida </a:t>
            </a:r>
            <a:endParaRPr lang="es-SV" sz="1800" dirty="0"/>
          </a:p>
          <a:p>
            <a:r>
              <a:rPr lang="es-ES" sz="1800" b="1" dirty="0"/>
              <a:t>Tabla 2: Tabla de deficiencias programáticas. </a:t>
            </a:r>
            <a:endParaRPr lang="es-SV" sz="1800" dirty="0"/>
          </a:p>
          <a:p>
            <a:r>
              <a:rPr lang="es-ES" sz="1800" b="1" dirty="0"/>
              <a:t>Tabla 3. Herramienta modular </a:t>
            </a:r>
            <a:endParaRPr lang="es-SV" sz="1800" dirty="0"/>
          </a:p>
          <a:p>
            <a:r>
              <a:rPr lang="es-ES" sz="1800" b="1" dirty="0"/>
              <a:t>Tabla 4. Voluntad de Pagar (</a:t>
            </a:r>
            <a:r>
              <a:rPr lang="es-ES" sz="1800" b="1" dirty="0" err="1"/>
              <a:t>Willingness</a:t>
            </a:r>
            <a:r>
              <a:rPr lang="es-ES" sz="1800" b="1" dirty="0"/>
              <a:t>-to-</a:t>
            </a:r>
            <a:r>
              <a:rPr lang="es-ES" sz="1800" b="1" dirty="0" err="1"/>
              <a:t>pay</a:t>
            </a:r>
            <a:r>
              <a:rPr lang="es-ES" sz="1800" b="1" dirty="0"/>
              <a:t>) </a:t>
            </a:r>
            <a:endParaRPr lang="es-SV" sz="1800" dirty="0"/>
          </a:p>
          <a:p>
            <a:r>
              <a:rPr lang="es-ES" sz="1800" b="1" dirty="0"/>
              <a:t>Tabla 5. Requisitos de elegibilidad del MCP</a:t>
            </a:r>
            <a:endParaRPr lang="es-SV" sz="1800" dirty="0"/>
          </a:p>
          <a:p>
            <a:r>
              <a:rPr lang="es-ES" sz="1800" b="1" dirty="0"/>
              <a:t>Tabla 6. Aprobación de la Nota Conceptual por parte del MCP</a:t>
            </a:r>
            <a:endParaRPr lang="es-SV" sz="1800" dirty="0"/>
          </a:p>
          <a:p>
            <a:r>
              <a:rPr lang="es-ES" sz="1800" b="1" dirty="0"/>
              <a:t>Tabla 7. Lista de abreviaturas y anexos</a:t>
            </a:r>
            <a:endParaRPr lang="es-SV" sz="1800" dirty="0"/>
          </a:p>
        </p:txBody>
      </p:sp>
    </p:spTree>
    <p:extLst>
      <p:ext uri="{BB962C8B-B14F-4D97-AF65-F5344CB8AC3E}">
        <p14:creationId xmlns="" xmlns:p14="http://schemas.microsoft.com/office/powerpoint/2010/main" val="2604687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751</Words>
  <Application>Microsoft Office PowerPoint</Application>
  <PresentationFormat>Presentación en pantalla (4:3)</PresentationFormat>
  <Paragraphs>103</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Ángulos</vt:lpstr>
      <vt:lpstr>PRESENTACIÓN DE NOTA CONCEPTUAL AL MCP --ES, PARA  APROBACION  </vt:lpstr>
      <vt:lpstr>Diapositiva 2</vt:lpstr>
      <vt:lpstr>PROCESO DE ELABORACIÓN DE NOTA CONCEPTUAL</vt:lpstr>
      <vt:lpstr>PROCESO DE ELABORACIÓN DE  NOTA CONCEPTUAL</vt:lpstr>
      <vt:lpstr>PROCESO DE ELABORACIÓN DE  NOTA CONCEPTUAL</vt:lpstr>
      <vt:lpstr>NOTA CONCEPTUAL </vt:lpstr>
      <vt:lpstr>Diapositiva 7</vt:lpstr>
      <vt:lpstr>Diapositiva 8</vt:lpstr>
      <vt:lpstr>DOCUMENTOS Y TABLAS CONTENTIVAS DE LA NOTA CONCEPTUAL</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AVANCES NOTA CONCEPTUAL</dc:title>
  <dc:creator>SONY</dc:creator>
  <cp:lastModifiedBy>Oscar</cp:lastModifiedBy>
  <cp:revision>24</cp:revision>
  <dcterms:created xsi:type="dcterms:W3CDTF">2014-10-03T04:19:14Z</dcterms:created>
  <dcterms:modified xsi:type="dcterms:W3CDTF">2014-11-27T15:28:53Z</dcterms:modified>
</cp:coreProperties>
</file>