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3" r:id="rId9"/>
    <p:sldId id="263" r:id="rId10"/>
    <p:sldId id="264" r:id="rId11"/>
    <p:sldId id="265" r:id="rId12"/>
    <p:sldId id="266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67" r:id="rId28"/>
  </p:sldIdLst>
  <p:sldSz cx="12192000" cy="6858000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5"/>
    <p:restoredTop sz="95853"/>
  </p:normalViewPr>
  <p:slideViewPr>
    <p:cSldViewPr snapToGrid="0" snapToObjects="1">
      <p:cViewPr varScale="1">
        <p:scale>
          <a:sx n="67" d="100"/>
          <a:sy n="67" d="100"/>
        </p:scale>
        <p:origin x="62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noj\AppData\Local\Microsoft\Windows\INetCache\Content.Outlook\IVQQSXTS\Matriz%20NAP%20modif%2021112019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'casos índices resultados'!$S$6:$W$6</c:f>
              <c:strCache>
                <c:ptCount val="5"/>
                <c:pt idx="0">
                  <c:v>Largo término</c:v>
                </c:pt>
                <c:pt idx="1">
                  <c:v>Reciente</c:v>
                </c:pt>
                <c:pt idx="2">
                  <c:v>N/A</c:v>
                </c:pt>
                <c:pt idx="3">
                  <c:v>Sin información</c:v>
                </c:pt>
                <c:pt idx="4">
                  <c:v>No clasificable</c:v>
                </c:pt>
              </c:strCache>
            </c:strRef>
          </c:cat>
          <c:val>
            <c:numRef>
              <c:f>'casos índices resultados'!$S$7:$W$7</c:f>
              <c:numCache>
                <c:formatCode>General</c:formatCode>
                <c:ptCount val="5"/>
                <c:pt idx="0">
                  <c:v>38</c:v>
                </c:pt>
                <c:pt idx="1">
                  <c:v>34</c:v>
                </c:pt>
                <c:pt idx="2">
                  <c:v>9</c:v>
                </c:pt>
                <c:pt idx="3">
                  <c:v>6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52-41D4-886C-8F9DEC4F644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22892096"/>
        <c:axId val="622886608"/>
      </c:barChart>
      <c:catAx>
        <c:axId val="622892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622886608"/>
        <c:crosses val="autoZero"/>
        <c:auto val="1"/>
        <c:lblAlgn val="ctr"/>
        <c:lblOffset val="100"/>
        <c:noMultiLvlLbl val="0"/>
      </c:catAx>
      <c:valAx>
        <c:axId val="62288660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22892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494572633294821"/>
          <c:y val="2.9715766671034337E-2"/>
          <c:w val="0.83747386453733819"/>
          <c:h val="0.86093935856486248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S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FAA-49FE-956E-DBBA6352ED7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S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FAA-49FE-956E-DBBA6352ED7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S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1FAA-49FE-956E-DBBA6352ED7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S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FAA-49FE-956E-DBBA6352ED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'casos índices resultados'!$O$12:$R$12</c:f>
              <c:strCache>
                <c:ptCount val="4"/>
                <c:pt idx="0">
                  <c:v>≤ 20</c:v>
                </c:pt>
                <c:pt idx="1">
                  <c:v>20-29</c:v>
                </c:pt>
                <c:pt idx="2">
                  <c:v>30-39</c:v>
                </c:pt>
                <c:pt idx="3">
                  <c:v>40-49</c:v>
                </c:pt>
              </c:strCache>
            </c:strRef>
          </c:cat>
          <c:val>
            <c:numRef>
              <c:f>'casos índices resultados'!$O$13:$R$13</c:f>
              <c:numCache>
                <c:formatCode>0.0%</c:formatCode>
                <c:ptCount val="4"/>
                <c:pt idx="0">
                  <c:v>8.7999999999999995E-2</c:v>
                </c:pt>
                <c:pt idx="1">
                  <c:v>0.73499999999999999</c:v>
                </c:pt>
                <c:pt idx="2">
                  <c:v>0.14699999999999999</c:v>
                </c:pt>
                <c:pt idx="3">
                  <c:v>2.9000000000000001E-2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AA-49FE-956E-DBBA6352ED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98008192"/>
        <c:axId val="398012504"/>
      </c:barChart>
      <c:catAx>
        <c:axId val="398008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398012504"/>
        <c:crosses val="autoZero"/>
        <c:auto val="1"/>
        <c:lblAlgn val="ctr"/>
        <c:lblOffset val="100"/>
        <c:noMultiLvlLbl val="0"/>
      </c:catAx>
      <c:valAx>
        <c:axId val="398012504"/>
        <c:scaling>
          <c:orientation val="minMax"/>
        </c:scaling>
        <c:delete val="0"/>
        <c:axPos val="b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398008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89513128061339E-2"/>
          <c:y val="2.5887007347256418E-2"/>
          <c:w val="0.92589919234744822"/>
          <c:h val="0.837559435505344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'parejas resultados'!$A$22:$E$22</c:f>
              <c:strCache>
                <c:ptCount val="5"/>
                <c:pt idx="0">
                  <c:v>Largo término</c:v>
                </c:pt>
                <c:pt idx="1">
                  <c:v>infección reciente</c:v>
                </c:pt>
                <c:pt idx="2">
                  <c:v>N/A </c:v>
                </c:pt>
                <c:pt idx="3">
                  <c:v>No clasificable</c:v>
                </c:pt>
                <c:pt idx="4">
                  <c:v>S/D</c:v>
                </c:pt>
              </c:strCache>
            </c:strRef>
          </c:cat>
          <c:val>
            <c:numRef>
              <c:f>'parejas resultados'!$A$23:$E$23</c:f>
              <c:numCache>
                <c:formatCode>General</c:formatCode>
                <c:ptCount val="5"/>
                <c:pt idx="0">
                  <c:v>20</c:v>
                </c:pt>
                <c:pt idx="1">
                  <c:v>12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75-410F-B17D-587059FC2F0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98099344"/>
        <c:axId val="890815904"/>
      </c:barChart>
      <c:catAx>
        <c:axId val="59809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890815904"/>
        <c:crosses val="autoZero"/>
        <c:auto val="1"/>
        <c:lblAlgn val="ctr"/>
        <c:lblOffset val="100"/>
        <c:noMultiLvlLbl val="0"/>
      </c:catAx>
      <c:valAx>
        <c:axId val="890815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598099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15338289882853"/>
          <c:y val="1.9981797067313473E-2"/>
          <c:w val="0.83554081597583418"/>
          <c:h val="0.836827033498403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'parejas resultados'!$Q$15</c:f>
              <c:strCache>
                <c:ptCount val="1"/>
                <c:pt idx="0">
                  <c:v>Largo término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'parejas resultados'!$R$14:$U$14</c:f>
              <c:strCache>
                <c:ptCount val="4"/>
                <c:pt idx="0">
                  <c:v>20-29</c:v>
                </c:pt>
                <c:pt idx="1">
                  <c:v>30-39</c:v>
                </c:pt>
                <c:pt idx="2">
                  <c:v>40-49</c:v>
                </c:pt>
                <c:pt idx="3">
                  <c:v>Sin información</c:v>
                </c:pt>
              </c:strCache>
            </c:strRef>
          </c:cat>
          <c:val>
            <c:numRef>
              <c:f>'parejas resultados'!$R$15:$U$15</c:f>
              <c:numCache>
                <c:formatCode>0.0%</c:formatCode>
                <c:ptCount val="4"/>
                <c:pt idx="0">
                  <c:v>0.41599999999999998</c:v>
                </c:pt>
                <c:pt idx="1">
                  <c:v>0.111</c:v>
                </c:pt>
                <c:pt idx="2">
                  <c:v>2.7E-2</c:v>
                </c:pt>
                <c:pt idx="3">
                  <c:v>8.3000000000000004E-2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69-4956-B638-18214780E691}"/>
            </c:ext>
          </c:extLst>
        </c:ser>
        <c:ser>
          <c:idx val="1"/>
          <c:order val="1"/>
          <c:tx>
            <c:strRef>
              <c:f>'parejas resultados'!$Q$16</c:f>
              <c:strCache>
                <c:ptCount val="1"/>
                <c:pt idx="0">
                  <c:v>Infección reciente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'parejas resultados'!$R$14:$U$14</c:f>
              <c:strCache>
                <c:ptCount val="4"/>
                <c:pt idx="0">
                  <c:v>20-29</c:v>
                </c:pt>
                <c:pt idx="1">
                  <c:v>30-39</c:v>
                </c:pt>
                <c:pt idx="2">
                  <c:v>40-49</c:v>
                </c:pt>
                <c:pt idx="3">
                  <c:v>Sin información</c:v>
                </c:pt>
              </c:strCache>
            </c:strRef>
          </c:cat>
          <c:val>
            <c:numRef>
              <c:f>'parejas resultados'!$R$16:$U$16</c:f>
              <c:numCache>
                <c:formatCode>0.0%</c:formatCode>
                <c:ptCount val="4"/>
                <c:pt idx="0">
                  <c:v>0.222</c:v>
                </c:pt>
                <c:pt idx="1">
                  <c:v>5.5E-2</c:v>
                </c:pt>
                <c:pt idx="2">
                  <c:v>2.7E-2</c:v>
                </c:pt>
                <c:pt idx="3">
                  <c:v>5.5E-2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69-4956-B638-18214780E6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0303536"/>
        <c:axId val="330302752"/>
      </c:barChart>
      <c:catAx>
        <c:axId val="33030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330302752"/>
        <c:crosses val="autoZero"/>
        <c:auto val="1"/>
        <c:lblAlgn val="ctr"/>
        <c:lblOffset val="100"/>
        <c:noMultiLvlLbl val="0"/>
      </c:catAx>
      <c:valAx>
        <c:axId val="330302752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330303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8290660237549077"/>
          <c:y val="0.2520181940736349"/>
          <c:w val="0.44295293656618584"/>
          <c:h val="8.48495940405126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1717815735470905E-2"/>
          <c:y val="1.4775199016667136E-2"/>
          <c:w val="0.94669897032101757"/>
          <c:h val="0.829950602477776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'Cascada NAP'!$B$2</c:f>
              <c:strCache>
                <c:ptCount val="1"/>
                <c:pt idx="0">
                  <c:v>Casos índices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'Cascada NAP'!$B$3</c:f>
              <c:numCache>
                <c:formatCode>General</c:formatCode>
                <c:ptCount val="1"/>
                <c:pt idx="0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9E-44FC-9A03-D10660345C16}"/>
            </c:ext>
          </c:extLst>
        </c:ser>
        <c:ser>
          <c:idx val="1"/>
          <c:order val="1"/>
          <c:tx>
            <c:strRef>
              <c:f>'Cascada NAP'!$C$2</c:f>
              <c:strCache>
                <c:ptCount val="1"/>
                <c:pt idx="0">
                  <c:v>Casos índices que aceptaron NAP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'Cascada NAP'!$C$3</c:f>
              <c:numCache>
                <c:formatCode>General</c:formatCode>
                <c:ptCount val="1"/>
                <c:pt idx="0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9E-44FC-9A03-D10660345C16}"/>
            </c:ext>
          </c:extLst>
        </c:ser>
        <c:ser>
          <c:idx val="2"/>
          <c:order val="2"/>
          <c:tx>
            <c:strRef>
              <c:f>'Cascada NAP'!$D$2</c:f>
              <c:strCache>
                <c:ptCount val="1"/>
                <c:pt idx="0">
                  <c:v>No. parejas obtenidas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'Cascada NAP'!$D$3</c:f>
              <c:numCache>
                <c:formatCode>General</c:formatCode>
                <c:ptCount val="1"/>
                <c:pt idx="0">
                  <c:v>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9E-44FC-9A03-D10660345C16}"/>
            </c:ext>
          </c:extLst>
        </c:ser>
        <c:ser>
          <c:idx val="3"/>
          <c:order val="3"/>
          <c:tx>
            <c:strRef>
              <c:f>'Cascada NAP'!$E$2</c:f>
              <c:strCache>
                <c:ptCount val="1"/>
                <c:pt idx="0">
                  <c:v>Parejas alcanzadas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'Cascada NAP'!$E$3</c:f>
              <c:numCache>
                <c:formatCode>General</c:formatCode>
                <c:ptCount val="1"/>
                <c:pt idx="0">
                  <c:v>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9E-44FC-9A03-D10660345C16}"/>
            </c:ext>
          </c:extLst>
        </c:ser>
        <c:ser>
          <c:idx val="4"/>
          <c:order val="4"/>
          <c:tx>
            <c:strRef>
              <c:f>'Cascada NAP'!$F$2</c:f>
              <c:strCache>
                <c:ptCount val="1"/>
                <c:pt idx="0">
                  <c:v>Parejas que se realizaron prueba de VIH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'Cascada NAP'!$F$3</c:f>
              <c:numCache>
                <c:formatCode>General</c:formatCode>
                <c:ptCount val="1"/>
                <c:pt idx="0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9E-44FC-9A03-D10660345C16}"/>
            </c:ext>
          </c:extLst>
        </c:ser>
        <c:ser>
          <c:idx val="5"/>
          <c:order val="5"/>
          <c:tx>
            <c:strRef>
              <c:f>'Cascada NAP'!$G$2</c:f>
              <c:strCache>
                <c:ptCount val="1"/>
                <c:pt idx="0">
                  <c:v>parejas VIH+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'Cascada NAP'!$G$3</c:f>
              <c:numCache>
                <c:formatCode>General</c:formatCode>
                <c:ptCount val="1"/>
                <c:pt idx="0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9E-44FC-9A03-D10660345C1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902525408"/>
        <c:axId val="902543440"/>
      </c:barChart>
      <c:catAx>
        <c:axId val="90252540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902543440"/>
        <c:crosses val="autoZero"/>
        <c:auto val="1"/>
        <c:lblAlgn val="ctr"/>
        <c:lblOffset val="100"/>
        <c:noMultiLvlLbl val="0"/>
      </c:catAx>
      <c:valAx>
        <c:axId val="902543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90252540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7.2496458839071534E-2"/>
          <c:y val="0.87022755564555354"/>
          <c:w val="0.83320192486538824"/>
          <c:h val="0.118278269390079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'[Matriz NAP modif 21112019.xlsx]Hoja1'!$B$5:$D$5</c:f>
              <c:strCache>
                <c:ptCount val="3"/>
                <c:pt idx="0">
                  <c:v>Largo Término</c:v>
                </c:pt>
                <c:pt idx="1">
                  <c:v>Infección reciente</c:v>
                </c:pt>
                <c:pt idx="2">
                  <c:v>N/A</c:v>
                </c:pt>
              </c:strCache>
            </c:strRef>
          </c:cat>
          <c:val>
            <c:numRef>
              <c:f>'[Matriz NAP modif 21112019.xlsx]Hoja1'!$B$6:$D$6</c:f>
              <c:numCache>
                <c:formatCode>0%</c:formatCode>
                <c:ptCount val="3"/>
                <c:pt idx="0">
                  <c:v>0.53</c:v>
                </c:pt>
                <c:pt idx="1">
                  <c:v>0.41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43-4216-AC6D-02D17A3B7A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0558960"/>
        <c:axId val="890560528"/>
      </c:barChart>
      <c:catAx>
        <c:axId val="89055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890560528"/>
        <c:crosses val="autoZero"/>
        <c:auto val="1"/>
        <c:lblAlgn val="ctr"/>
        <c:lblOffset val="100"/>
        <c:noMultiLvlLbl val="0"/>
      </c:catAx>
      <c:valAx>
        <c:axId val="89056052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89055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F2E1B6-46F2-4F16-AE59-B37C38CD5B8D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887E67BA-7A0D-4728-A29E-1B7CE664EBA5}">
      <dgm:prSet phldrT="[Texto]" custT="1"/>
      <dgm:spPr/>
      <dgm:t>
        <a:bodyPr/>
        <a:lstStyle/>
        <a:p>
          <a:r>
            <a:rPr lang="es-MX" sz="1800" b="1" dirty="0"/>
            <a:t>2017 presentación de la Estrategia al Programa de VIH</a:t>
          </a:r>
          <a:endParaRPr lang="es-GT" sz="1800" b="1" dirty="0"/>
        </a:p>
      </dgm:t>
    </dgm:pt>
    <dgm:pt modelId="{B2F8E9CA-D462-45B3-8F34-EC31A074503A}" type="parTrans" cxnId="{48FEBCC7-1D72-4196-9C87-A3CC64332EFF}">
      <dgm:prSet/>
      <dgm:spPr/>
      <dgm:t>
        <a:bodyPr/>
        <a:lstStyle/>
        <a:p>
          <a:endParaRPr lang="es-GT" sz="2000" b="1"/>
        </a:p>
      </dgm:t>
    </dgm:pt>
    <dgm:pt modelId="{EA3F65EE-7040-4544-AC2A-2CA4158417D1}" type="sibTrans" cxnId="{48FEBCC7-1D72-4196-9C87-A3CC64332EFF}">
      <dgm:prSet/>
      <dgm:spPr/>
      <dgm:t>
        <a:bodyPr/>
        <a:lstStyle/>
        <a:p>
          <a:endParaRPr lang="es-GT" sz="2000" b="1"/>
        </a:p>
      </dgm:t>
    </dgm:pt>
    <dgm:pt modelId="{472FBB54-775C-4A16-95E5-78E868E5F336}">
      <dgm:prSet phldrT="[Texto]" custT="1"/>
      <dgm:spPr/>
      <dgm:t>
        <a:bodyPr/>
        <a:lstStyle/>
        <a:p>
          <a:r>
            <a:rPr lang="es-MX" sz="1800" b="1" dirty="0"/>
            <a:t>Nov. 2018 presentación a Sociedad Civil </a:t>
          </a:r>
          <a:endParaRPr lang="es-GT" sz="1800" b="1" dirty="0"/>
        </a:p>
      </dgm:t>
    </dgm:pt>
    <dgm:pt modelId="{AA764770-4D98-4996-818B-A0B3A0B5D333}" type="parTrans" cxnId="{7B54AF28-D59E-41D1-B46C-85327809CEF7}">
      <dgm:prSet/>
      <dgm:spPr/>
      <dgm:t>
        <a:bodyPr/>
        <a:lstStyle/>
        <a:p>
          <a:endParaRPr lang="es-GT" sz="2000" b="1"/>
        </a:p>
      </dgm:t>
    </dgm:pt>
    <dgm:pt modelId="{85CE4391-054B-455D-A776-D9C8FA63B174}" type="sibTrans" cxnId="{7B54AF28-D59E-41D1-B46C-85327809CEF7}">
      <dgm:prSet/>
      <dgm:spPr/>
      <dgm:t>
        <a:bodyPr/>
        <a:lstStyle/>
        <a:p>
          <a:endParaRPr lang="es-GT" sz="2000" b="1"/>
        </a:p>
      </dgm:t>
    </dgm:pt>
    <dgm:pt modelId="{7409F6D5-8EA5-4B91-B78E-0BB75E7F7DFC}">
      <dgm:prSet phldrT="[Texto]" custT="1"/>
      <dgm:spPr/>
      <dgm:t>
        <a:bodyPr/>
        <a:lstStyle/>
        <a:p>
          <a:r>
            <a:rPr lang="es-MX" sz="1800" b="1" dirty="0"/>
            <a:t>Abril 2019 </a:t>
          </a:r>
        </a:p>
        <a:p>
          <a:r>
            <a:rPr lang="es-MX" sz="1800" b="1" dirty="0"/>
            <a:t>Capacitación de Médicos y Organizaciones Sobre NAP</a:t>
          </a:r>
        </a:p>
      </dgm:t>
    </dgm:pt>
    <dgm:pt modelId="{593207D9-6EA0-460E-8CFB-8B6D11283546}" type="parTrans" cxnId="{F0634B37-ADC0-4D00-9E54-86036E78D8D3}">
      <dgm:prSet/>
      <dgm:spPr/>
      <dgm:t>
        <a:bodyPr/>
        <a:lstStyle/>
        <a:p>
          <a:endParaRPr lang="es-GT" sz="2000" b="1"/>
        </a:p>
      </dgm:t>
    </dgm:pt>
    <dgm:pt modelId="{32B2EE9A-AE2F-427D-9286-DF9D7EA1404A}" type="sibTrans" cxnId="{F0634B37-ADC0-4D00-9E54-86036E78D8D3}">
      <dgm:prSet/>
      <dgm:spPr/>
      <dgm:t>
        <a:bodyPr/>
        <a:lstStyle/>
        <a:p>
          <a:endParaRPr lang="es-GT" sz="2000" b="1"/>
        </a:p>
      </dgm:t>
    </dgm:pt>
    <dgm:pt modelId="{C0A3ADFE-6E45-4DB1-BCE1-217078A13373}">
      <dgm:prSet phldrT="[Texto]" custT="1"/>
      <dgm:spPr/>
      <dgm:t>
        <a:bodyPr/>
        <a:lstStyle/>
        <a:p>
          <a:r>
            <a:rPr lang="es-MX" sz="1800" b="1" dirty="0"/>
            <a:t>Mayo de 2019 Inicio de Notificación Asistida</a:t>
          </a:r>
        </a:p>
      </dgm:t>
    </dgm:pt>
    <dgm:pt modelId="{8F802F9A-67D9-4A3C-BA5B-731AEACA7E04}" type="parTrans" cxnId="{E5D88690-0042-4AE6-B6FB-E114E0107E15}">
      <dgm:prSet/>
      <dgm:spPr/>
      <dgm:t>
        <a:bodyPr/>
        <a:lstStyle/>
        <a:p>
          <a:endParaRPr lang="es-GT" sz="2000" b="1"/>
        </a:p>
      </dgm:t>
    </dgm:pt>
    <dgm:pt modelId="{068E3546-BEBF-491B-B060-D05D96B54E36}" type="sibTrans" cxnId="{E5D88690-0042-4AE6-B6FB-E114E0107E15}">
      <dgm:prSet/>
      <dgm:spPr/>
      <dgm:t>
        <a:bodyPr/>
        <a:lstStyle/>
        <a:p>
          <a:endParaRPr lang="es-GT" sz="2000" b="1"/>
        </a:p>
      </dgm:t>
    </dgm:pt>
    <dgm:pt modelId="{5B452AC5-2CCD-477F-8DF7-A5CCFC1BC4A7}">
      <dgm:prSet phldrT="[Texto]" custT="1"/>
      <dgm:spPr/>
      <dgm:t>
        <a:bodyPr/>
        <a:lstStyle/>
        <a:p>
          <a:r>
            <a:rPr lang="es-MX" sz="1800" b="1" dirty="0"/>
            <a:t>Revisión Marco Legal</a:t>
          </a:r>
        </a:p>
        <a:p>
          <a:r>
            <a:rPr lang="es-MX" sz="1800" b="1" dirty="0"/>
            <a:t>Mar-</a:t>
          </a:r>
          <a:r>
            <a:rPr lang="es-MX" sz="1800" b="1" dirty="0" err="1"/>
            <a:t>Ago</a:t>
          </a:r>
          <a:r>
            <a:rPr lang="es-MX" sz="1800" b="1" dirty="0"/>
            <a:t> 2018</a:t>
          </a:r>
          <a:endParaRPr lang="es-GT" sz="1800" b="1" dirty="0"/>
        </a:p>
      </dgm:t>
    </dgm:pt>
    <dgm:pt modelId="{A504ED6A-4B5E-4D62-B9F3-CA2577007D5C}" type="parTrans" cxnId="{B8A65B4E-B738-4B11-9BEF-4CD7C8F9B342}">
      <dgm:prSet/>
      <dgm:spPr/>
      <dgm:t>
        <a:bodyPr/>
        <a:lstStyle/>
        <a:p>
          <a:endParaRPr lang="es-GT" sz="2000" b="1"/>
        </a:p>
      </dgm:t>
    </dgm:pt>
    <dgm:pt modelId="{0A74C79B-CBE3-4403-8A99-779BB38A09BB}" type="sibTrans" cxnId="{B8A65B4E-B738-4B11-9BEF-4CD7C8F9B342}">
      <dgm:prSet/>
      <dgm:spPr/>
      <dgm:t>
        <a:bodyPr/>
        <a:lstStyle/>
        <a:p>
          <a:endParaRPr lang="es-GT" sz="2000" b="1"/>
        </a:p>
      </dgm:t>
    </dgm:pt>
    <dgm:pt modelId="{67A19F64-6EC7-46B7-BF5F-1C8CB7F9F98E}">
      <dgm:prSet phldrT="[Texto]" custT="1"/>
      <dgm:spPr/>
      <dgm:t>
        <a:bodyPr/>
        <a:lstStyle/>
        <a:p>
          <a:r>
            <a:rPr lang="es-MX" sz="1800" b="1" dirty="0"/>
            <a:t>Revisión y Validación de Manual</a:t>
          </a:r>
        </a:p>
        <a:p>
          <a:r>
            <a:rPr lang="es-MX" sz="1800" b="1" dirty="0"/>
            <a:t>Ene-Mar 2019</a:t>
          </a:r>
          <a:endParaRPr lang="es-GT" sz="1800" b="1" dirty="0"/>
        </a:p>
      </dgm:t>
    </dgm:pt>
    <dgm:pt modelId="{31F565EE-BB6C-46C5-ACCB-14A94EA353D6}" type="parTrans" cxnId="{2E43AD51-4B36-4D3C-A445-119E85ECDF92}">
      <dgm:prSet/>
      <dgm:spPr/>
      <dgm:t>
        <a:bodyPr/>
        <a:lstStyle/>
        <a:p>
          <a:endParaRPr lang="es-GT" sz="2000" b="1"/>
        </a:p>
      </dgm:t>
    </dgm:pt>
    <dgm:pt modelId="{30D42453-885A-45A4-95FD-68A8B2AB2F7E}" type="sibTrans" cxnId="{2E43AD51-4B36-4D3C-A445-119E85ECDF92}">
      <dgm:prSet/>
      <dgm:spPr/>
      <dgm:t>
        <a:bodyPr/>
        <a:lstStyle/>
        <a:p>
          <a:endParaRPr lang="es-GT" sz="2000" b="1"/>
        </a:p>
      </dgm:t>
    </dgm:pt>
    <dgm:pt modelId="{41AA076A-44F8-4C18-AD3A-7B07E6BE4C54}" type="pres">
      <dgm:prSet presAssocID="{C1F2E1B6-46F2-4F16-AE59-B37C38CD5B8D}" presName="CompostProcess" presStyleCnt="0">
        <dgm:presLayoutVars>
          <dgm:dir/>
          <dgm:resizeHandles val="exact"/>
        </dgm:presLayoutVars>
      </dgm:prSet>
      <dgm:spPr/>
    </dgm:pt>
    <dgm:pt modelId="{4F96D287-3428-4126-BDA6-57EC20FC9DBA}" type="pres">
      <dgm:prSet presAssocID="{C1F2E1B6-46F2-4F16-AE59-B37C38CD5B8D}" presName="arrow" presStyleLbl="bgShp" presStyleIdx="0" presStyleCnt="1"/>
      <dgm:spPr/>
    </dgm:pt>
    <dgm:pt modelId="{6FDA868B-7794-4390-AD66-783364F7FBB8}" type="pres">
      <dgm:prSet presAssocID="{C1F2E1B6-46F2-4F16-AE59-B37C38CD5B8D}" presName="linearProcess" presStyleCnt="0"/>
      <dgm:spPr/>
    </dgm:pt>
    <dgm:pt modelId="{F5A3F9D1-9487-41DF-8B82-492A65766061}" type="pres">
      <dgm:prSet presAssocID="{887E67BA-7A0D-4728-A29E-1B7CE664EBA5}" presName="textNode" presStyleLbl="node1" presStyleIdx="0" presStyleCnt="6">
        <dgm:presLayoutVars>
          <dgm:bulletEnabled val="1"/>
        </dgm:presLayoutVars>
      </dgm:prSet>
      <dgm:spPr/>
    </dgm:pt>
    <dgm:pt modelId="{FAC64617-8963-419C-B2F8-7846D158129C}" type="pres">
      <dgm:prSet presAssocID="{EA3F65EE-7040-4544-AC2A-2CA4158417D1}" presName="sibTrans" presStyleCnt="0"/>
      <dgm:spPr/>
    </dgm:pt>
    <dgm:pt modelId="{F2F6FB86-749A-42B7-99C9-9E80127047FA}" type="pres">
      <dgm:prSet presAssocID="{5B452AC5-2CCD-477F-8DF7-A5CCFC1BC4A7}" presName="textNode" presStyleLbl="node1" presStyleIdx="1" presStyleCnt="6">
        <dgm:presLayoutVars>
          <dgm:bulletEnabled val="1"/>
        </dgm:presLayoutVars>
      </dgm:prSet>
      <dgm:spPr/>
    </dgm:pt>
    <dgm:pt modelId="{5480DD1A-CB1C-47FF-A564-974928568A1B}" type="pres">
      <dgm:prSet presAssocID="{0A74C79B-CBE3-4403-8A99-779BB38A09BB}" presName="sibTrans" presStyleCnt="0"/>
      <dgm:spPr/>
    </dgm:pt>
    <dgm:pt modelId="{E9F59BC7-C1E9-42CC-850A-FBA924FEFB21}" type="pres">
      <dgm:prSet presAssocID="{472FBB54-775C-4A16-95E5-78E868E5F336}" presName="textNode" presStyleLbl="node1" presStyleIdx="2" presStyleCnt="6">
        <dgm:presLayoutVars>
          <dgm:bulletEnabled val="1"/>
        </dgm:presLayoutVars>
      </dgm:prSet>
      <dgm:spPr/>
    </dgm:pt>
    <dgm:pt modelId="{43E1F49E-7DF8-466A-96EF-B5A264499971}" type="pres">
      <dgm:prSet presAssocID="{85CE4391-054B-455D-A776-D9C8FA63B174}" presName="sibTrans" presStyleCnt="0"/>
      <dgm:spPr/>
    </dgm:pt>
    <dgm:pt modelId="{C1502232-79BB-49DB-912C-0EAD3CA95C94}" type="pres">
      <dgm:prSet presAssocID="{67A19F64-6EC7-46B7-BF5F-1C8CB7F9F98E}" presName="textNode" presStyleLbl="node1" presStyleIdx="3" presStyleCnt="6">
        <dgm:presLayoutVars>
          <dgm:bulletEnabled val="1"/>
        </dgm:presLayoutVars>
      </dgm:prSet>
      <dgm:spPr/>
    </dgm:pt>
    <dgm:pt modelId="{EECF581D-9CCE-473F-B0F1-FAFC61CB4DDA}" type="pres">
      <dgm:prSet presAssocID="{30D42453-885A-45A4-95FD-68A8B2AB2F7E}" presName="sibTrans" presStyleCnt="0"/>
      <dgm:spPr/>
    </dgm:pt>
    <dgm:pt modelId="{5A90C841-8A29-4DC6-824B-0B08E386BA53}" type="pres">
      <dgm:prSet presAssocID="{7409F6D5-8EA5-4B91-B78E-0BB75E7F7DFC}" presName="textNode" presStyleLbl="node1" presStyleIdx="4" presStyleCnt="6">
        <dgm:presLayoutVars>
          <dgm:bulletEnabled val="1"/>
        </dgm:presLayoutVars>
      </dgm:prSet>
      <dgm:spPr/>
    </dgm:pt>
    <dgm:pt modelId="{974DD291-FD86-4F3E-8BAE-43CD1796330E}" type="pres">
      <dgm:prSet presAssocID="{32B2EE9A-AE2F-427D-9286-DF9D7EA1404A}" presName="sibTrans" presStyleCnt="0"/>
      <dgm:spPr/>
    </dgm:pt>
    <dgm:pt modelId="{5C19A2C1-18B6-4FD8-87EC-CD76BB7B92A8}" type="pres">
      <dgm:prSet presAssocID="{C0A3ADFE-6E45-4DB1-BCE1-217078A13373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98FF5524-B61F-451C-9E06-E5148CC068A8}" type="presOf" srcId="{887E67BA-7A0D-4728-A29E-1B7CE664EBA5}" destId="{F5A3F9D1-9487-41DF-8B82-492A65766061}" srcOrd="0" destOrd="0" presId="urn:microsoft.com/office/officeart/2005/8/layout/hProcess9"/>
    <dgm:cxn modelId="{F1738A26-6432-40E5-9C14-5C614F38E801}" type="presOf" srcId="{C0A3ADFE-6E45-4DB1-BCE1-217078A13373}" destId="{5C19A2C1-18B6-4FD8-87EC-CD76BB7B92A8}" srcOrd="0" destOrd="0" presId="urn:microsoft.com/office/officeart/2005/8/layout/hProcess9"/>
    <dgm:cxn modelId="{7B54AF28-D59E-41D1-B46C-85327809CEF7}" srcId="{C1F2E1B6-46F2-4F16-AE59-B37C38CD5B8D}" destId="{472FBB54-775C-4A16-95E5-78E868E5F336}" srcOrd="2" destOrd="0" parTransId="{AA764770-4D98-4996-818B-A0B3A0B5D333}" sibTransId="{85CE4391-054B-455D-A776-D9C8FA63B174}"/>
    <dgm:cxn modelId="{F0634B37-ADC0-4D00-9E54-86036E78D8D3}" srcId="{C1F2E1B6-46F2-4F16-AE59-B37C38CD5B8D}" destId="{7409F6D5-8EA5-4B91-B78E-0BB75E7F7DFC}" srcOrd="4" destOrd="0" parTransId="{593207D9-6EA0-460E-8CFB-8B6D11283546}" sibTransId="{32B2EE9A-AE2F-427D-9286-DF9D7EA1404A}"/>
    <dgm:cxn modelId="{B8A65B4E-B738-4B11-9BEF-4CD7C8F9B342}" srcId="{C1F2E1B6-46F2-4F16-AE59-B37C38CD5B8D}" destId="{5B452AC5-2CCD-477F-8DF7-A5CCFC1BC4A7}" srcOrd="1" destOrd="0" parTransId="{A504ED6A-4B5E-4D62-B9F3-CA2577007D5C}" sibTransId="{0A74C79B-CBE3-4403-8A99-779BB38A09BB}"/>
    <dgm:cxn modelId="{2E43AD51-4B36-4D3C-A445-119E85ECDF92}" srcId="{C1F2E1B6-46F2-4F16-AE59-B37C38CD5B8D}" destId="{67A19F64-6EC7-46B7-BF5F-1C8CB7F9F98E}" srcOrd="3" destOrd="0" parTransId="{31F565EE-BB6C-46C5-ACCB-14A94EA353D6}" sibTransId="{30D42453-885A-45A4-95FD-68A8B2AB2F7E}"/>
    <dgm:cxn modelId="{3061E284-F6BB-4C00-BCA7-921155270982}" type="presOf" srcId="{67A19F64-6EC7-46B7-BF5F-1C8CB7F9F98E}" destId="{C1502232-79BB-49DB-912C-0EAD3CA95C94}" srcOrd="0" destOrd="0" presId="urn:microsoft.com/office/officeart/2005/8/layout/hProcess9"/>
    <dgm:cxn modelId="{E5D88690-0042-4AE6-B6FB-E114E0107E15}" srcId="{C1F2E1B6-46F2-4F16-AE59-B37C38CD5B8D}" destId="{C0A3ADFE-6E45-4DB1-BCE1-217078A13373}" srcOrd="5" destOrd="0" parTransId="{8F802F9A-67D9-4A3C-BA5B-731AEACA7E04}" sibTransId="{068E3546-BEBF-491B-B060-D05D96B54E36}"/>
    <dgm:cxn modelId="{268D8091-F429-4159-BB4D-A65F2EE215E5}" type="presOf" srcId="{7409F6D5-8EA5-4B91-B78E-0BB75E7F7DFC}" destId="{5A90C841-8A29-4DC6-824B-0B08E386BA53}" srcOrd="0" destOrd="0" presId="urn:microsoft.com/office/officeart/2005/8/layout/hProcess9"/>
    <dgm:cxn modelId="{3BD5DCBD-5956-4786-A272-B23297100051}" type="presOf" srcId="{C1F2E1B6-46F2-4F16-AE59-B37C38CD5B8D}" destId="{41AA076A-44F8-4C18-AD3A-7B07E6BE4C54}" srcOrd="0" destOrd="0" presId="urn:microsoft.com/office/officeart/2005/8/layout/hProcess9"/>
    <dgm:cxn modelId="{48FEBCC7-1D72-4196-9C87-A3CC64332EFF}" srcId="{C1F2E1B6-46F2-4F16-AE59-B37C38CD5B8D}" destId="{887E67BA-7A0D-4728-A29E-1B7CE664EBA5}" srcOrd="0" destOrd="0" parTransId="{B2F8E9CA-D462-45B3-8F34-EC31A074503A}" sibTransId="{EA3F65EE-7040-4544-AC2A-2CA4158417D1}"/>
    <dgm:cxn modelId="{BDA1E3E1-4224-4358-9DD5-E096E2F1C668}" type="presOf" srcId="{5B452AC5-2CCD-477F-8DF7-A5CCFC1BC4A7}" destId="{F2F6FB86-749A-42B7-99C9-9E80127047FA}" srcOrd="0" destOrd="0" presId="urn:microsoft.com/office/officeart/2005/8/layout/hProcess9"/>
    <dgm:cxn modelId="{901332FB-125E-4ABC-81DA-5C0B56BB8708}" type="presOf" srcId="{472FBB54-775C-4A16-95E5-78E868E5F336}" destId="{E9F59BC7-C1E9-42CC-850A-FBA924FEFB21}" srcOrd="0" destOrd="0" presId="urn:microsoft.com/office/officeart/2005/8/layout/hProcess9"/>
    <dgm:cxn modelId="{BDE5AD07-7E0E-4483-B9EB-D3DDA2EABC14}" type="presParOf" srcId="{41AA076A-44F8-4C18-AD3A-7B07E6BE4C54}" destId="{4F96D287-3428-4126-BDA6-57EC20FC9DBA}" srcOrd="0" destOrd="0" presId="urn:microsoft.com/office/officeart/2005/8/layout/hProcess9"/>
    <dgm:cxn modelId="{A0ACC37C-01DA-465A-8ECF-4A48F8A7ADB7}" type="presParOf" srcId="{41AA076A-44F8-4C18-AD3A-7B07E6BE4C54}" destId="{6FDA868B-7794-4390-AD66-783364F7FBB8}" srcOrd="1" destOrd="0" presId="urn:microsoft.com/office/officeart/2005/8/layout/hProcess9"/>
    <dgm:cxn modelId="{8B057B60-F9A5-4895-A4EE-5C4F937AEE15}" type="presParOf" srcId="{6FDA868B-7794-4390-AD66-783364F7FBB8}" destId="{F5A3F9D1-9487-41DF-8B82-492A65766061}" srcOrd="0" destOrd="0" presId="urn:microsoft.com/office/officeart/2005/8/layout/hProcess9"/>
    <dgm:cxn modelId="{2183535A-1A88-4ADE-9F01-1A5D0575D0C3}" type="presParOf" srcId="{6FDA868B-7794-4390-AD66-783364F7FBB8}" destId="{FAC64617-8963-419C-B2F8-7846D158129C}" srcOrd="1" destOrd="0" presId="urn:microsoft.com/office/officeart/2005/8/layout/hProcess9"/>
    <dgm:cxn modelId="{D7D6F3B0-0946-40BB-B72C-4E03422FC8C1}" type="presParOf" srcId="{6FDA868B-7794-4390-AD66-783364F7FBB8}" destId="{F2F6FB86-749A-42B7-99C9-9E80127047FA}" srcOrd="2" destOrd="0" presId="urn:microsoft.com/office/officeart/2005/8/layout/hProcess9"/>
    <dgm:cxn modelId="{53B49011-0A68-4451-A129-5F439C230F5A}" type="presParOf" srcId="{6FDA868B-7794-4390-AD66-783364F7FBB8}" destId="{5480DD1A-CB1C-47FF-A564-974928568A1B}" srcOrd="3" destOrd="0" presId="urn:microsoft.com/office/officeart/2005/8/layout/hProcess9"/>
    <dgm:cxn modelId="{2106DDFD-147C-4FF7-89FE-9E8AE5C981A8}" type="presParOf" srcId="{6FDA868B-7794-4390-AD66-783364F7FBB8}" destId="{E9F59BC7-C1E9-42CC-850A-FBA924FEFB21}" srcOrd="4" destOrd="0" presId="urn:microsoft.com/office/officeart/2005/8/layout/hProcess9"/>
    <dgm:cxn modelId="{FBBB8655-4061-4296-884F-A8D4D7B6FB9E}" type="presParOf" srcId="{6FDA868B-7794-4390-AD66-783364F7FBB8}" destId="{43E1F49E-7DF8-466A-96EF-B5A264499971}" srcOrd="5" destOrd="0" presId="urn:microsoft.com/office/officeart/2005/8/layout/hProcess9"/>
    <dgm:cxn modelId="{2F32243F-B9F9-4624-A323-FF08BE603CFE}" type="presParOf" srcId="{6FDA868B-7794-4390-AD66-783364F7FBB8}" destId="{C1502232-79BB-49DB-912C-0EAD3CA95C94}" srcOrd="6" destOrd="0" presId="urn:microsoft.com/office/officeart/2005/8/layout/hProcess9"/>
    <dgm:cxn modelId="{5E08C778-E400-4058-8DB9-B568C5D8C772}" type="presParOf" srcId="{6FDA868B-7794-4390-AD66-783364F7FBB8}" destId="{EECF581D-9CCE-473F-B0F1-FAFC61CB4DDA}" srcOrd="7" destOrd="0" presId="urn:microsoft.com/office/officeart/2005/8/layout/hProcess9"/>
    <dgm:cxn modelId="{E670F90A-D8F3-4B6B-B8A6-ABE2E1648BBD}" type="presParOf" srcId="{6FDA868B-7794-4390-AD66-783364F7FBB8}" destId="{5A90C841-8A29-4DC6-824B-0B08E386BA53}" srcOrd="8" destOrd="0" presId="urn:microsoft.com/office/officeart/2005/8/layout/hProcess9"/>
    <dgm:cxn modelId="{BBE32009-CF0F-4DFF-81C5-1EAF656E72FE}" type="presParOf" srcId="{6FDA868B-7794-4390-AD66-783364F7FBB8}" destId="{974DD291-FD86-4F3E-8BAE-43CD1796330E}" srcOrd="9" destOrd="0" presId="urn:microsoft.com/office/officeart/2005/8/layout/hProcess9"/>
    <dgm:cxn modelId="{98CCC3B6-505E-462F-84F0-4442755F9212}" type="presParOf" srcId="{6FDA868B-7794-4390-AD66-783364F7FBB8}" destId="{5C19A2C1-18B6-4FD8-87EC-CD76BB7B92A8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96D287-3428-4126-BDA6-57EC20FC9DBA}">
      <dsp:nvSpPr>
        <dsp:cNvPr id="0" name=""/>
        <dsp:cNvSpPr/>
      </dsp:nvSpPr>
      <dsp:spPr>
        <a:xfrm>
          <a:off x="783453" y="0"/>
          <a:ext cx="8879136" cy="4631471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A3F9D1-9487-41DF-8B82-492A65766061}">
      <dsp:nvSpPr>
        <dsp:cNvPr id="0" name=""/>
        <dsp:cNvSpPr/>
      </dsp:nvSpPr>
      <dsp:spPr>
        <a:xfrm>
          <a:off x="127" y="1389441"/>
          <a:ext cx="1528651" cy="185258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2017 presentación de la Estrategia al Programa de VIH</a:t>
          </a:r>
          <a:endParaRPr lang="es-GT" sz="1800" b="1" kern="1200" dirty="0"/>
        </a:p>
      </dsp:txBody>
      <dsp:txXfrm>
        <a:off x="74750" y="1464064"/>
        <a:ext cx="1379405" cy="1703342"/>
      </dsp:txXfrm>
    </dsp:sp>
    <dsp:sp modelId="{F2F6FB86-749A-42B7-99C9-9E80127047FA}">
      <dsp:nvSpPr>
        <dsp:cNvPr id="0" name=""/>
        <dsp:cNvSpPr/>
      </dsp:nvSpPr>
      <dsp:spPr>
        <a:xfrm>
          <a:off x="1783554" y="1389441"/>
          <a:ext cx="1528651" cy="1852588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Revisión Marco Legal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Mar-</a:t>
          </a:r>
          <a:r>
            <a:rPr lang="es-MX" sz="1800" b="1" kern="1200" dirty="0" err="1"/>
            <a:t>Ago</a:t>
          </a:r>
          <a:r>
            <a:rPr lang="es-MX" sz="1800" b="1" kern="1200" dirty="0"/>
            <a:t> 2018</a:t>
          </a:r>
          <a:endParaRPr lang="es-GT" sz="1800" b="1" kern="1200" dirty="0"/>
        </a:p>
      </dsp:txBody>
      <dsp:txXfrm>
        <a:off x="1858177" y="1464064"/>
        <a:ext cx="1379405" cy="1703342"/>
      </dsp:txXfrm>
    </dsp:sp>
    <dsp:sp modelId="{E9F59BC7-C1E9-42CC-850A-FBA924FEFB21}">
      <dsp:nvSpPr>
        <dsp:cNvPr id="0" name=""/>
        <dsp:cNvSpPr/>
      </dsp:nvSpPr>
      <dsp:spPr>
        <a:xfrm>
          <a:off x="3566981" y="1389441"/>
          <a:ext cx="1528651" cy="1852588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Nov. 2018 presentación a Sociedad Civil </a:t>
          </a:r>
          <a:endParaRPr lang="es-GT" sz="1800" b="1" kern="1200" dirty="0"/>
        </a:p>
      </dsp:txBody>
      <dsp:txXfrm>
        <a:off x="3641604" y="1464064"/>
        <a:ext cx="1379405" cy="1703342"/>
      </dsp:txXfrm>
    </dsp:sp>
    <dsp:sp modelId="{C1502232-79BB-49DB-912C-0EAD3CA95C94}">
      <dsp:nvSpPr>
        <dsp:cNvPr id="0" name=""/>
        <dsp:cNvSpPr/>
      </dsp:nvSpPr>
      <dsp:spPr>
        <a:xfrm>
          <a:off x="5350409" y="1389441"/>
          <a:ext cx="1528651" cy="1852588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Revisión y Validación de Manual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Ene-Mar 2019</a:t>
          </a:r>
          <a:endParaRPr lang="es-GT" sz="1800" b="1" kern="1200" dirty="0"/>
        </a:p>
      </dsp:txBody>
      <dsp:txXfrm>
        <a:off x="5425032" y="1464064"/>
        <a:ext cx="1379405" cy="1703342"/>
      </dsp:txXfrm>
    </dsp:sp>
    <dsp:sp modelId="{5A90C841-8A29-4DC6-824B-0B08E386BA53}">
      <dsp:nvSpPr>
        <dsp:cNvPr id="0" name=""/>
        <dsp:cNvSpPr/>
      </dsp:nvSpPr>
      <dsp:spPr>
        <a:xfrm>
          <a:off x="7133836" y="1389441"/>
          <a:ext cx="1528651" cy="1852588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Abril 2019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Capacitación de Médicos y Organizaciones Sobre NAP</a:t>
          </a:r>
        </a:p>
      </dsp:txBody>
      <dsp:txXfrm>
        <a:off x="7208459" y="1464064"/>
        <a:ext cx="1379405" cy="1703342"/>
      </dsp:txXfrm>
    </dsp:sp>
    <dsp:sp modelId="{5C19A2C1-18B6-4FD8-87EC-CD76BB7B92A8}">
      <dsp:nvSpPr>
        <dsp:cNvPr id="0" name=""/>
        <dsp:cNvSpPr/>
      </dsp:nvSpPr>
      <dsp:spPr>
        <a:xfrm>
          <a:off x="8917263" y="1389441"/>
          <a:ext cx="1528651" cy="1852588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Mayo de 2019 Inicio de Notificación Asistida</a:t>
          </a:r>
        </a:p>
      </dsp:txBody>
      <dsp:txXfrm>
        <a:off x="8991886" y="1464064"/>
        <a:ext cx="1379405" cy="17033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36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45BC35-6E18-1547-A128-3F62E7D48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1212" y="365126"/>
            <a:ext cx="3942413" cy="819098"/>
          </a:xfrm>
        </p:spPr>
        <p:txBody>
          <a:bodyPr>
            <a:normAutofit/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agregar título</a:t>
            </a:r>
            <a:endParaRPr lang="es-ES_tradn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F219A2-0D41-2749-A530-642CB4524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2259" y="1514007"/>
            <a:ext cx="5181600" cy="502170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2321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E98C1B-FF97-EA45-AC88-C65278B1FC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ctr">
            <a:normAutofit/>
          </a:bodyPr>
          <a:lstStyle>
            <a:lvl1pPr>
              <a:defRPr sz="2600" b="1"/>
            </a:lvl1pPr>
          </a:lstStyle>
          <a:p>
            <a:r>
              <a:rPr lang="es-ES" dirty="0"/>
              <a:t>Haga clic para agregar título</a:t>
            </a:r>
            <a:endParaRPr lang="es-ES_tradnl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FBC225E-E627-6D45-B848-586C83979A8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0777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dirty="0"/>
              <a:t>Agregue </a:t>
            </a:r>
            <a:r>
              <a:rPr lang="es-ES_tradnl"/>
              <a:t>una i</a:t>
            </a:r>
            <a:endParaRPr lang="es-ES_tradn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B413F37-302E-B94B-A5D6-E3FFE6747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1891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6C6AF5B-E8D3-8740-8BC5-0A2A04543C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05570" y="4158283"/>
            <a:ext cx="1867711" cy="181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8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8177E28-9674-284C-B307-D80B20EDD67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851030" y="4736892"/>
            <a:ext cx="3016432" cy="17223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dirty="0"/>
              <a:t>Logo</a:t>
            </a:r>
          </a:p>
        </p:txBody>
      </p:sp>
      <p:sp>
        <p:nvSpPr>
          <p:cNvPr id="4" name="Marcador de posición de imagen 2">
            <a:extLst>
              <a:ext uri="{FF2B5EF4-FFF2-40B4-BE49-F238E27FC236}">
                <a16:creationId xmlns:a16="http://schemas.microsoft.com/office/drawing/2014/main" id="{71192B85-6664-5941-806E-D0BD61D78352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607315" y="4736891"/>
            <a:ext cx="3016432" cy="17223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dirty="0"/>
              <a:t>Logo</a:t>
            </a:r>
          </a:p>
        </p:txBody>
      </p:sp>
      <p:sp>
        <p:nvSpPr>
          <p:cNvPr id="6" name="Marcador de posición de imagen 2">
            <a:extLst>
              <a:ext uri="{FF2B5EF4-FFF2-40B4-BE49-F238E27FC236}">
                <a16:creationId xmlns:a16="http://schemas.microsoft.com/office/drawing/2014/main" id="{3687A566-8293-7F41-BC72-263C14BE6F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8363601" y="4736891"/>
            <a:ext cx="3016432" cy="17223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220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BFFEFE43-8F4D-4A4D-BD9C-A73D97E0E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2511" y="2480873"/>
            <a:ext cx="4377129" cy="16002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texto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140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AC9438-6A94-5141-85A5-2E5D3192D6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texto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60069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AC9438-6A94-5141-85A5-2E5D3192D6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texto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6219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43EAA-006A-3544-99FC-6403B5E892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s-ES" dirty="0"/>
              <a:t>Haga clic para agregar título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ABC06B-4F93-BE47-BF2C-7E5F66F6E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417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43EAA-006A-3544-99FC-6403B5E892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10014679" cy="1325563"/>
          </a:xfrm>
        </p:spPr>
        <p:txBody>
          <a:bodyPr/>
          <a:lstStyle/>
          <a:p>
            <a:r>
              <a:rPr lang="es-ES" dirty="0"/>
              <a:t>Haga clic para agregar título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ABC06B-4F93-BE47-BF2C-7E5F66F6E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14678" cy="361580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7452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E8838512-EBB7-9349-8010-4827814A5C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6910" y="3979889"/>
            <a:ext cx="6490741" cy="1600200"/>
          </a:xfrm>
        </p:spPr>
        <p:txBody>
          <a:bodyPr anchor="ctr">
            <a:normAutofit/>
          </a:bodyPr>
          <a:lstStyle>
            <a:lvl1pPr algn="ctr">
              <a:defRPr sz="3600" b="1"/>
            </a:lvl1pPr>
          </a:lstStyle>
          <a:p>
            <a:r>
              <a:rPr lang="es-ES" dirty="0"/>
              <a:t>Haga clic para agregar frase relevante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8413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45BC35-6E18-1547-A128-3F62E7D48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8875426" cy="819098"/>
          </a:xfrm>
        </p:spPr>
        <p:txBody>
          <a:bodyPr>
            <a:normAutofit/>
          </a:bodyPr>
          <a:lstStyle>
            <a:lvl1pPr>
              <a:defRPr sz="2600" b="1"/>
            </a:lvl1pPr>
          </a:lstStyle>
          <a:p>
            <a:r>
              <a:rPr lang="es-ES" dirty="0"/>
              <a:t>Haga clic para agregar título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92F987-9445-1245-8890-4C4ED2B5EA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95841"/>
            <a:ext cx="5181600" cy="250653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F219A2-0D41-2749-A530-642CB4524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95842"/>
            <a:ext cx="5181600" cy="250653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1787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45BC35-6E18-1547-A128-3F62E7D48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1212" y="365126"/>
            <a:ext cx="3942413" cy="819098"/>
          </a:xfrm>
        </p:spPr>
        <p:txBody>
          <a:bodyPr>
            <a:normAutofit/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agregar título</a:t>
            </a:r>
            <a:endParaRPr lang="es-ES_tradn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F219A2-0D41-2749-A530-642CB4524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2259" y="1514007"/>
            <a:ext cx="5181600" cy="502170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9006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E0B5BA9-8520-E347-B083-7131131EF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754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1AA9CD-684C-A747-84C1-4FE28F4F1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88754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 dirty="0"/>
              <a:t>Editar los estilos de texto del patrón
Segundo nivel
Tercer nivel
Cuarto nivel
Quinto nivel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1444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0" r:id="rId5"/>
    <p:sldLayoutId id="2147483661" r:id="rId6"/>
    <p:sldLayoutId id="2147483655" r:id="rId7"/>
    <p:sldLayoutId id="2147483652" r:id="rId8"/>
    <p:sldLayoutId id="2147483663" r:id="rId9"/>
    <p:sldLayoutId id="2147483664" r:id="rId10"/>
    <p:sldLayoutId id="2147483657" r:id="rId11"/>
    <p:sldLayoutId id="2147483665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rgbClr val="F3903C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apps.who.int/iris/bitstream/10665/251655/1/9789241549868-eng.pdf?ua=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3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 noGrp="1"/>
          </p:cNvSpPr>
          <p:nvPr>
            <p:ph type="title"/>
          </p:nvPr>
        </p:nvSpPr>
        <p:spPr>
          <a:xfrm>
            <a:off x="1648498" y="249298"/>
            <a:ext cx="941445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tx1"/>
                </a:solidFill>
              </a:rPr>
              <a:t>Avances en la implementación de NAP </a:t>
            </a:r>
            <a:br>
              <a:rPr lang="es-MX" sz="2400" b="1" dirty="0">
                <a:solidFill>
                  <a:schemeClr val="tx1"/>
                </a:solidFill>
              </a:rPr>
            </a:br>
            <a:r>
              <a:rPr lang="es-MX" sz="2400" b="1" dirty="0">
                <a:solidFill>
                  <a:schemeClr val="tx1"/>
                </a:solidFill>
              </a:rPr>
              <a:t>El Salvador </a:t>
            </a:r>
          </a:p>
          <a:p>
            <a:pPr algn="ctr"/>
            <a:r>
              <a:rPr lang="es-MX" sz="2400" b="1" dirty="0">
                <a:solidFill>
                  <a:schemeClr val="tx1"/>
                </a:solidFill>
              </a:rPr>
              <a:t>Mayo-Noviembre 2019</a:t>
            </a: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6828958"/>
              </p:ext>
            </p:extLst>
          </p:nvPr>
        </p:nvGraphicFramePr>
        <p:xfrm>
          <a:off x="1266121" y="1693852"/>
          <a:ext cx="7242827" cy="493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Скругленный прямоугольник 15">
            <a:extLst>
              <a:ext uri="{FF2B5EF4-FFF2-40B4-BE49-F238E27FC236}">
                <a16:creationId xmlns:a16="http://schemas.microsoft.com/office/drawing/2014/main" id="{24F337FA-8DC8-804B-8256-C3CAACCBA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6661" y="2174375"/>
            <a:ext cx="4810538" cy="2198842"/>
          </a:xfrm>
          <a:prstGeom prst="roundRect">
            <a:avLst>
              <a:gd name="adj" fmla="val 50000"/>
            </a:avLst>
          </a:prstGeom>
          <a:solidFill>
            <a:srgbClr val="0180B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ru-RU" sz="3599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502020204030203" pitchFamily="34" charset="0"/>
              </a:rPr>
              <a:t>Resultado de la prueba de incidencia</a:t>
            </a:r>
            <a:r>
              <a:rPr kumimoji="0" lang="es-MX" altLang="ru-RU" sz="3599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502020204030203" pitchFamily="34" charset="0"/>
              </a:rPr>
              <a:t> </a:t>
            </a:r>
          </a:p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altLang="ru-RU" sz="3599" kern="0" baseline="0" dirty="0">
                <a:solidFill>
                  <a:schemeClr val="bg1"/>
                </a:solidFill>
                <a:latin typeface="Lato Light" panose="020F0502020204030203" pitchFamily="34" charset="0"/>
              </a:rPr>
              <a:t>Casos</a:t>
            </a:r>
            <a:r>
              <a:rPr lang="es-MX" altLang="ru-RU" sz="3599" kern="0" dirty="0">
                <a:solidFill>
                  <a:schemeClr val="bg1"/>
                </a:solidFill>
                <a:latin typeface="Lato Light" panose="020F0502020204030203" pitchFamily="34" charset="0"/>
              </a:rPr>
              <a:t> Índices</a:t>
            </a:r>
          </a:p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ru-RU" sz="3599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502020204030203" pitchFamily="34" charset="0"/>
              </a:rPr>
              <a:t>N=88</a:t>
            </a:r>
            <a:endParaRPr kumimoji="0" lang="ru-RU" altLang="ru-RU" sz="3599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1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>
          <a:xfrm>
            <a:off x="1357306" y="363982"/>
            <a:ext cx="9414456" cy="7571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MX" sz="2400" dirty="0">
                <a:solidFill>
                  <a:schemeClr val="tx1"/>
                </a:solidFill>
              </a:rPr>
              <a:t>Avances en la implementación de NAP El Salvador </a:t>
            </a:r>
          </a:p>
          <a:p>
            <a:pPr algn="ctr"/>
            <a:r>
              <a:rPr lang="es-MX" sz="2400" dirty="0">
                <a:solidFill>
                  <a:schemeClr val="tx1"/>
                </a:solidFill>
              </a:rPr>
              <a:t>Mayo-Noviembre 2019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5162810" y="2886286"/>
            <a:ext cx="6854268" cy="3780144"/>
            <a:chOff x="1002934" y="1964672"/>
            <a:chExt cx="6854268" cy="3780144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2"/>
            <a:srcRect t="7805" r="59595" b="37716"/>
            <a:stretch/>
          </p:blipFill>
          <p:spPr>
            <a:xfrm>
              <a:off x="1002934" y="1964672"/>
              <a:ext cx="6854268" cy="3780144"/>
            </a:xfrm>
            <a:prstGeom prst="rect">
              <a:avLst/>
            </a:prstGeom>
          </p:spPr>
        </p:pic>
        <p:pic>
          <p:nvPicPr>
            <p:cNvPr id="9" name="Picture 2" descr="Resultado de imagen para monigotes de ayuda al projim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0771" y="3518478"/>
              <a:ext cx="1263416" cy="1257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ángulo 9"/>
            <p:cNvSpPr/>
            <p:nvPr/>
          </p:nvSpPr>
          <p:spPr>
            <a:xfrm>
              <a:off x="3674885" y="2106725"/>
              <a:ext cx="3892876" cy="3496039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4800" dirty="0"/>
                <a:t>88% </a:t>
              </a:r>
            </a:p>
            <a:p>
              <a:pPr algn="ctr"/>
              <a:r>
                <a:rPr lang="es-MX" sz="3600" dirty="0"/>
                <a:t>de Casos Índices vinculados a clínicas TAR del país</a:t>
              </a:r>
              <a:endParaRPr lang="es-GT" sz="3600" dirty="0"/>
            </a:p>
          </p:txBody>
        </p:sp>
      </p:grpSp>
      <p:pic>
        <p:nvPicPr>
          <p:cNvPr id="11" name="Picture 10" descr="Imagen relacion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 r="6673" b="5876"/>
          <a:stretch/>
        </p:blipFill>
        <p:spPr bwMode="auto">
          <a:xfrm>
            <a:off x="414820" y="4440092"/>
            <a:ext cx="2388295" cy="23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72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7322593"/>
              </p:ext>
            </p:extLst>
          </p:nvPr>
        </p:nvGraphicFramePr>
        <p:xfrm>
          <a:off x="322251" y="1121112"/>
          <a:ext cx="6130064" cy="4336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ítulo 3"/>
          <p:cNvSpPr txBox="1">
            <a:spLocks/>
          </p:cNvSpPr>
          <p:nvPr/>
        </p:nvSpPr>
        <p:spPr>
          <a:xfrm>
            <a:off x="1357306" y="363982"/>
            <a:ext cx="9414456" cy="7571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MX" sz="2400" dirty="0">
                <a:solidFill>
                  <a:schemeClr val="tx1"/>
                </a:solidFill>
              </a:rPr>
              <a:t>Avances en la implementación de NAP El Salvador </a:t>
            </a:r>
          </a:p>
          <a:p>
            <a:pPr algn="ctr"/>
            <a:r>
              <a:rPr lang="es-MX" sz="2400" dirty="0">
                <a:solidFill>
                  <a:schemeClr val="tx1"/>
                </a:solidFill>
              </a:rPr>
              <a:t>Mayo-Noviembre 2019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8408505" y="2226366"/>
            <a:ext cx="3101008" cy="315070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schemeClr val="tx1"/>
                </a:solidFill>
              </a:rPr>
              <a:t>Resultado de infección reciente en Casos Índices por grupo edad</a:t>
            </a:r>
          </a:p>
          <a:p>
            <a:pPr algn="ctr"/>
            <a:r>
              <a:rPr lang="es-MX" sz="3200" b="1" dirty="0">
                <a:solidFill>
                  <a:schemeClr val="tx1"/>
                </a:solidFill>
              </a:rPr>
              <a:t>N=34</a:t>
            </a:r>
            <a:endParaRPr lang="es-GT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3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CAE3B1E-41FD-7841-B743-6903CFF00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/>
              <a:t>Modalidad de SNAP elegida por caso índice</a:t>
            </a:r>
            <a:br>
              <a:rPr lang="es-GT" dirty="0"/>
            </a:br>
            <a:r>
              <a:rPr lang="es-GT" dirty="0"/>
              <a:t>N: 214</a:t>
            </a:r>
            <a:br>
              <a:rPr lang="es-GT" dirty="0"/>
            </a:br>
            <a:endParaRPr lang="es-ES_tradnl" dirty="0"/>
          </a:p>
        </p:txBody>
      </p:sp>
      <p:grpSp>
        <p:nvGrpSpPr>
          <p:cNvPr id="6" name="Grupo 5"/>
          <p:cNvGrpSpPr/>
          <p:nvPr/>
        </p:nvGrpSpPr>
        <p:grpSpPr>
          <a:xfrm>
            <a:off x="174802" y="2580041"/>
            <a:ext cx="9616097" cy="3568819"/>
            <a:chOff x="-89706" y="1911044"/>
            <a:chExt cx="9940391" cy="4278301"/>
          </a:xfrm>
        </p:grpSpPr>
        <p:sp>
          <p:nvSpPr>
            <p:cNvPr id="7" name="Rectángulo 6"/>
            <p:cNvSpPr/>
            <p:nvPr/>
          </p:nvSpPr>
          <p:spPr>
            <a:xfrm>
              <a:off x="7206018" y="5138382"/>
              <a:ext cx="586854" cy="1228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 dirty="0"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7335672" y="4237630"/>
              <a:ext cx="559558" cy="245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7488072" y="4390030"/>
              <a:ext cx="559558" cy="245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7335672" y="5207189"/>
              <a:ext cx="559558" cy="245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grpSp>
          <p:nvGrpSpPr>
            <p:cNvPr id="11" name="Grupo 10"/>
            <p:cNvGrpSpPr/>
            <p:nvPr/>
          </p:nvGrpSpPr>
          <p:grpSpPr>
            <a:xfrm>
              <a:off x="-89706" y="2523983"/>
              <a:ext cx="2493958" cy="3359197"/>
              <a:chOff x="-89706" y="2523983"/>
              <a:chExt cx="2493958" cy="3359197"/>
            </a:xfrm>
          </p:grpSpPr>
          <p:pic>
            <p:nvPicPr>
              <p:cNvPr id="26" name="Picture 2" descr="Resultado de imagen para llamada icono png"/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131" y="3331249"/>
                <a:ext cx="1859121" cy="25519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Rectángulo redondeado 26"/>
              <p:cNvSpPr/>
              <p:nvPr/>
            </p:nvSpPr>
            <p:spPr>
              <a:xfrm>
                <a:off x="-89706" y="2523983"/>
                <a:ext cx="2057400" cy="11049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GT" dirty="0">
                    <a:latin typeface="Arial Black" panose="020B0A04020102020204" pitchFamily="34" charset="0"/>
                  </a:rPr>
                  <a:t>Referencia por llamada telefónica</a:t>
                </a:r>
              </a:p>
            </p:txBody>
          </p:sp>
        </p:grpSp>
        <p:sp>
          <p:nvSpPr>
            <p:cNvPr id="12" name="Elipse 11"/>
            <p:cNvSpPr/>
            <p:nvPr/>
          </p:nvSpPr>
          <p:spPr>
            <a:xfrm>
              <a:off x="1578940" y="4603914"/>
              <a:ext cx="1437214" cy="108720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GT" sz="3600" b="1" dirty="0"/>
                <a:t>59%</a:t>
              </a:r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542372" y="2311406"/>
              <a:ext cx="2860208" cy="2485678"/>
              <a:chOff x="3317289" y="2072255"/>
              <a:chExt cx="2860208" cy="2485678"/>
            </a:xfrm>
          </p:grpSpPr>
          <p:grpSp>
            <p:nvGrpSpPr>
              <p:cNvPr id="22" name="Grupo 21"/>
              <p:cNvGrpSpPr/>
              <p:nvPr/>
            </p:nvGrpSpPr>
            <p:grpSpPr>
              <a:xfrm>
                <a:off x="3317289" y="2072255"/>
                <a:ext cx="2027261" cy="2485678"/>
                <a:chOff x="3078138" y="2086322"/>
                <a:chExt cx="2027261" cy="2485678"/>
              </a:xfrm>
            </p:grpSpPr>
            <p:pic>
              <p:nvPicPr>
                <p:cNvPr id="24" name="Picture 2" descr="Resultado de imagen para contrato 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78138" y="2086322"/>
                  <a:ext cx="1285528" cy="12855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Rectángulo redondeado 24"/>
                <p:cNvSpPr/>
                <p:nvPr/>
              </p:nvSpPr>
              <p:spPr>
                <a:xfrm>
                  <a:off x="3429000" y="3467100"/>
                  <a:ext cx="1676399" cy="11049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GT" dirty="0">
                      <a:latin typeface="Arial Black" panose="020B0A04020102020204" pitchFamily="34" charset="0"/>
                    </a:rPr>
                    <a:t>Referencia por acuerdo</a:t>
                  </a:r>
                </a:p>
              </p:txBody>
            </p:sp>
          </p:grpSp>
          <p:sp>
            <p:nvSpPr>
              <p:cNvPr id="23" name="Elipse 22"/>
              <p:cNvSpPr/>
              <p:nvPr/>
            </p:nvSpPr>
            <p:spPr>
              <a:xfrm>
                <a:off x="4710332" y="2206282"/>
                <a:ext cx="1467165" cy="1062043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GT" sz="3600" b="1" dirty="0"/>
                  <a:t>30%</a:t>
                </a:r>
              </a:p>
            </p:txBody>
          </p:sp>
        </p:grpSp>
        <p:grpSp>
          <p:nvGrpSpPr>
            <p:cNvPr id="14" name="Grupo 13"/>
            <p:cNvGrpSpPr/>
            <p:nvPr/>
          </p:nvGrpSpPr>
          <p:grpSpPr>
            <a:xfrm>
              <a:off x="5938244" y="3903345"/>
              <a:ext cx="3833552" cy="2286000"/>
              <a:chOff x="6191463" y="3903345"/>
              <a:chExt cx="3833552" cy="2286000"/>
            </a:xfrm>
          </p:grpSpPr>
          <p:grpSp>
            <p:nvGrpSpPr>
              <p:cNvPr id="16" name="Grupo 15"/>
              <p:cNvGrpSpPr/>
              <p:nvPr/>
            </p:nvGrpSpPr>
            <p:grpSpPr>
              <a:xfrm>
                <a:off x="6191463" y="3903345"/>
                <a:ext cx="2702397" cy="2286000"/>
                <a:chOff x="5727229" y="2257425"/>
                <a:chExt cx="2702397" cy="2286000"/>
              </a:xfrm>
            </p:grpSpPr>
            <p:grpSp>
              <p:nvGrpSpPr>
                <p:cNvPr id="18" name="Grupo 17"/>
                <p:cNvGrpSpPr/>
                <p:nvPr/>
              </p:nvGrpSpPr>
              <p:grpSpPr>
                <a:xfrm>
                  <a:off x="5727229" y="2903215"/>
                  <a:ext cx="2445221" cy="1640210"/>
                  <a:chOff x="692696" y="2627784"/>
                  <a:chExt cx="5644147" cy="3335115"/>
                </a:xfrm>
              </p:grpSpPr>
              <p:pic>
                <p:nvPicPr>
                  <p:cNvPr id="20" name="Picture 2" descr="Resultado de imagen para comunicacion verbal 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92696" y="2627784"/>
                    <a:ext cx="4772796" cy="328129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1" name="Picture 2" descr="Resultado de imagen para comunicacion verbal 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0955" t="27507"/>
                  <a:stretch/>
                </p:blipFill>
                <p:spPr bwMode="auto">
                  <a:xfrm>
                    <a:off x="4915355" y="3523744"/>
                    <a:ext cx="1421488" cy="243915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9" name="Rectángulo redondeado 18"/>
                <p:cNvSpPr/>
                <p:nvPr/>
              </p:nvSpPr>
              <p:spPr>
                <a:xfrm>
                  <a:off x="6696075" y="2257425"/>
                  <a:ext cx="1733551" cy="11049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GT" dirty="0">
                      <a:latin typeface="Arial Black" panose="020B0A04020102020204" pitchFamily="34" charset="0"/>
                    </a:rPr>
                    <a:t>Referencia Dual</a:t>
                  </a:r>
                </a:p>
              </p:txBody>
            </p:sp>
          </p:grpSp>
          <p:sp>
            <p:nvSpPr>
              <p:cNvPr id="17" name="Elipse 16"/>
              <p:cNvSpPr/>
              <p:nvPr/>
            </p:nvSpPr>
            <p:spPr>
              <a:xfrm>
                <a:off x="8604738" y="4722055"/>
                <a:ext cx="1420277" cy="1023652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GT" sz="3600" b="1" dirty="0"/>
                  <a:t>4%</a:t>
                </a:r>
              </a:p>
            </p:txBody>
          </p:sp>
        </p:grpSp>
        <p:sp>
          <p:nvSpPr>
            <p:cNvPr id="15" name="Rectángulo redondeado 14"/>
            <p:cNvSpPr/>
            <p:nvPr/>
          </p:nvSpPr>
          <p:spPr>
            <a:xfrm>
              <a:off x="8431461" y="1911044"/>
              <a:ext cx="1419224" cy="63817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GT" dirty="0">
                  <a:latin typeface="Arial Black" panose="020B0A04020102020204" pitchFamily="34" charset="0"/>
                </a:rPr>
                <a:t>Redes social</a:t>
              </a:r>
            </a:p>
          </p:txBody>
        </p:sp>
      </p:grpSp>
      <p:pic>
        <p:nvPicPr>
          <p:cNvPr id="28" name="Imagen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1805" y="3215593"/>
            <a:ext cx="1647411" cy="1098274"/>
          </a:xfrm>
          <a:prstGeom prst="rect">
            <a:avLst/>
          </a:prstGeom>
        </p:spPr>
      </p:pic>
      <p:sp>
        <p:nvSpPr>
          <p:cNvPr id="29" name="Elipse 28"/>
          <p:cNvSpPr/>
          <p:nvPr/>
        </p:nvSpPr>
        <p:spPr>
          <a:xfrm>
            <a:off x="9442617" y="2324762"/>
            <a:ext cx="1139483" cy="970671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GT" sz="3600" b="1" dirty="0"/>
              <a:t>7%</a:t>
            </a:r>
          </a:p>
        </p:txBody>
      </p:sp>
    </p:spTree>
    <p:extLst>
      <p:ext uri="{BB962C8B-B14F-4D97-AF65-F5344CB8AC3E}">
        <p14:creationId xmlns:p14="http://schemas.microsoft.com/office/powerpoint/2010/main" val="358604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CAE3B1E-41FD-7841-B743-6903CFF00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Avances en la implementación de SNAP</a:t>
            </a:r>
            <a:br>
              <a:rPr lang="es-MX" dirty="0"/>
            </a:br>
            <a:r>
              <a:rPr lang="es-MX" dirty="0"/>
              <a:t>Mayo-Noviembre 2019</a:t>
            </a:r>
            <a:endParaRPr lang="es-ES_tradnl" dirty="0"/>
          </a:p>
        </p:txBody>
      </p:sp>
      <p:grpSp>
        <p:nvGrpSpPr>
          <p:cNvPr id="5" name="Grupo 4"/>
          <p:cNvGrpSpPr/>
          <p:nvPr/>
        </p:nvGrpSpPr>
        <p:grpSpPr>
          <a:xfrm>
            <a:off x="831655" y="2353703"/>
            <a:ext cx="9188108" cy="4260659"/>
            <a:chOff x="913542" y="1895350"/>
            <a:chExt cx="11000953" cy="2455240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D0773D6E-9F91-114C-B85E-92E396072B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34566" y="3657781"/>
              <a:ext cx="349103" cy="290616"/>
            </a:xfrm>
            <a:prstGeom prst="diamond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lang="es-E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7CDAC856-53B6-7D4E-8AC5-88F7D9CD8102}"/>
                </a:ext>
              </a:extLst>
            </p:cNvPr>
            <p:cNvSpPr/>
            <p:nvPr/>
          </p:nvSpPr>
          <p:spPr>
            <a:xfrm>
              <a:off x="913542" y="2166489"/>
              <a:ext cx="290330" cy="290330"/>
            </a:xfrm>
            <a:prstGeom prst="diamond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lang="es-E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04883ECF-0AB8-0B45-9881-085F09AC4473}"/>
                </a:ext>
              </a:extLst>
            </p:cNvPr>
            <p:cNvSpPr/>
            <p:nvPr/>
          </p:nvSpPr>
          <p:spPr>
            <a:xfrm>
              <a:off x="8296978" y="2119190"/>
              <a:ext cx="396643" cy="290330"/>
            </a:xfrm>
            <a:prstGeom prst="diamond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lang="es-ES" sz="2400" dirty="0">
                <a:latin typeface="Lato Light" panose="020F0502020204030203" pitchFamily="34" charset="0"/>
              </a:endParaRPr>
            </a:p>
          </p:txBody>
        </p:sp>
        <p:sp>
          <p:nvSpPr>
            <p:cNvPr id="9" name="TextBox 47">
              <a:extLst>
                <a:ext uri="{FF2B5EF4-FFF2-40B4-BE49-F238E27FC236}">
                  <a16:creationId xmlns:a16="http://schemas.microsoft.com/office/drawing/2014/main" id="{A84B9500-E769-154D-A44C-61F574DE6DAF}"/>
                </a:ext>
              </a:extLst>
            </p:cNvPr>
            <p:cNvSpPr txBox="1"/>
            <p:nvPr/>
          </p:nvSpPr>
          <p:spPr>
            <a:xfrm>
              <a:off x="9127829" y="3286437"/>
              <a:ext cx="2336291" cy="106415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just"/>
              <a:r>
                <a:rPr lang="es-ES" dirty="0">
                  <a:solidFill>
                    <a:schemeClr val="tx2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De las parejas alcanzadas</a:t>
              </a:r>
            </a:p>
            <a:p>
              <a:pPr algn="just"/>
              <a:r>
                <a:rPr lang="es-ES" sz="2400" b="1" dirty="0">
                  <a:solidFill>
                    <a:schemeClr val="tx2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14% </a:t>
              </a:r>
              <a:r>
                <a:rPr lang="es-ES" dirty="0">
                  <a:solidFill>
                    <a:schemeClr val="tx2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ya conocían su diagnóstico de VIH+</a:t>
              </a:r>
            </a:p>
          </p:txBody>
        </p:sp>
        <p:sp>
          <p:nvSpPr>
            <p:cNvPr id="10" name="TextBox 54">
              <a:extLst>
                <a:ext uri="{FF2B5EF4-FFF2-40B4-BE49-F238E27FC236}">
                  <a16:creationId xmlns:a16="http://schemas.microsoft.com/office/drawing/2014/main" id="{36713EA2-1177-B842-B1A2-B46CEFF4D682}"/>
                </a:ext>
              </a:extLst>
            </p:cNvPr>
            <p:cNvSpPr txBox="1"/>
            <p:nvPr/>
          </p:nvSpPr>
          <p:spPr>
            <a:xfrm>
              <a:off x="1387448" y="1928212"/>
              <a:ext cx="2106379" cy="101094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lvl="0" algn="just"/>
              <a:r>
                <a:rPr lang="es-ES" sz="2800" b="1" dirty="0">
                  <a:solidFill>
                    <a:srgbClr val="44546A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3.2</a:t>
              </a:r>
              <a:r>
                <a:rPr lang="es-ES" sz="2000" dirty="0">
                  <a:solidFill>
                    <a:srgbClr val="44546A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 parejas referidas por caso índice que acepto el SNAP</a:t>
              </a:r>
            </a:p>
          </p:txBody>
        </p:sp>
        <p:sp>
          <p:nvSpPr>
            <p:cNvPr id="11" name="TextBox 56">
              <a:extLst>
                <a:ext uri="{FF2B5EF4-FFF2-40B4-BE49-F238E27FC236}">
                  <a16:creationId xmlns:a16="http://schemas.microsoft.com/office/drawing/2014/main" id="{861CEB44-0415-F241-A4B7-F79AB38C8545}"/>
                </a:ext>
              </a:extLst>
            </p:cNvPr>
            <p:cNvSpPr txBox="1"/>
            <p:nvPr/>
          </p:nvSpPr>
          <p:spPr>
            <a:xfrm>
              <a:off x="8743589" y="1895350"/>
              <a:ext cx="3170906" cy="101094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just"/>
              <a:r>
                <a:rPr lang="es-ES" sz="2800" b="1" dirty="0">
                  <a:solidFill>
                    <a:schemeClr val="tx2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74% </a:t>
              </a:r>
              <a:r>
                <a:rPr lang="es-ES" sz="2000" dirty="0">
                  <a:solidFill>
                    <a:schemeClr val="tx2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de </a:t>
              </a:r>
              <a:r>
                <a:rPr lang="es-ES" sz="2000" b="1" dirty="0">
                  <a:solidFill>
                    <a:schemeClr val="tx2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aceptación del SNAP</a:t>
              </a:r>
              <a:r>
                <a:rPr lang="es-ES" sz="2000" dirty="0">
                  <a:solidFill>
                    <a:schemeClr val="tx2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 de casos índices que recibieron su diagnóstico de VIH+.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2872409" y="2915817"/>
            <a:ext cx="4399089" cy="3087418"/>
            <a:chOff x="3289110" y="2034194"/>
            <a:chExt cx="5543266" cy="3605998"/>
          </a:xfrm>
          <a:blipFill>
            <a:blip r:embed="rId2"/>
            <a:tile tx="0" ty="0" sx="100000" sy="100000" flip="none" algn="tl"/>
          </a:blipFill>
        </p:grpSpPr>
        <p:grpSp>
          <p:nvGrpSpPr>
            <p:cNvPr id="13" name="Group 60">
              <a:extLst>
                <a:ext uri="{FF2B5EF4-FFF2-40B4-BE49-F238E27FC236}">
                  <a16:creationId xmlns:a16="http://schemas.microsoft.com/office/drawing/2014/main" id="{87E14DBE-D50F-7242-9EDC-245B72AE2B67}"/>
                </a:ext>
              </a:extLst>
            </p:cNvPr>
            <p:cNvGrpSpPr/>
            <p:nvPr/>
          </p:nvGrpSpPr>
          <p:grpSpPr>
            <a:xfrm>
              <a:off x="6484961" y="2035790"/>
              <a:ext cx="2347415" cy="2388359"/>
              <a:chOff x="8283712" y="6621332"/>
              <a:chExt cx="8075531" cy="6079627"/>
            </a:xfrm>
            <a:grpFill/>
          </p:grpSpPr>
          <p:sp>
            <p:nvSpPr>
              <p:cNvPr id="26" name="Shape">
                <a:extLst>
                  <a:ext uri="{FF2B5EF4-FFF2-40B4-BE49-F238E27FC236}">
                    <a16:creationId xmlns:a16="http://schemas.microsoft.com/office/drawing/2014/main" id="{ACDB2F3A-D7B0-654E-A935-488E6E118904}"/>
                  </a:ext>
                </a:extLst>
              </p:cNvPr>
              <p:cNvSpPr/>
              <p:nvPr/>
            </p:nvSpPr>
            <p:spPr>
              <a:xfrm>
                <a:off x="10685930" y="6621332"/>
                <a:ext cx="3162829" cy="279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5" h="21600" extrusionOk="0">
                    <a:moveTo>
                      <a:pt x="20574" y="0"/>
                    </a:moveTo>
                    <a:lnTo>
                      <a:pt x="10317" y="5416"/>
                    </a:lnTo>
                    <a:lnTo>
                      <a:pt x="205" y="78"/>
                    </a:lnTo>
                    <a:cubicBezTo>
                      <a:pt x="10" y="1519"/>
                      <a:pt x="-57" y="3134"/>
                      <a:pt x="52" y="4985"/>
                    </a:cubicBezTo>
                    <a:cubicBezTo>
                      <a:pt x="100" y="5790"/>
                      <a:pt x="527" y="7139"/>
                      <a:pt x="640" y="7967"/>
                    </a:cubicBezTo>
                    <a:cubicBezTo>
                      <a:pt x="702" y="8419"/>
                      <a:pt x="763" y="8421"/>
                      <a:pt x="809" y="8746"/>
                    </a:cubicBezTo>
                    <a:cubicBezTo>
                      <a:pt x="756" y="8722"/>
                      <a:pt x="435" y="8560"/>
                      <a:pt x="314" y="9015"/>
                    </a:cubicBezTo>
                    <a:cubicBezTo>
                      <a:pt x="123" y="9738"/>
                      <a:pt x="467" y="11580"/>
                      <a:pt x="864" y="13275"/>
                    </a:cubicBezTo>
                    <a:lnTo>
                      <a:pt x="17495" y="21600"/>
                    </a:lnTo>
                    <a:cubicBezTo>
                      <a:pt x="17697" y="20100"/>
                      <a:pt x="18470" y="19581"/>
                      <a:pt x="18760" y="17325"/>
                    </a:cubicBezTo>
                    <a:cubicBezTo>
                      <a:pt x="18837" y="16720"/>
                      <a:pt x="19640" y="16697"/>
                      <a:pt x="20236" y="14397"/>
                    </a:cubicBezTo>
                    <a:cubicBezTo>
                      <a:pt x="20837" y="12079"/>
                      <a:pt x="21543" y="8762"/>
                      <a:pt x="20786" y="8702"/>
                    </a:cubicBezTo>
                    <a:cubicBezTo>
                      <a:pt x="20693" y="8694"/>
                      <a:pt x="20593" y="8725"/>
                      <a:pt x="20490" y="8785"/>
                    </a:cubicBezTo>
                    <a:cubicBezTo>
                      <a:pt x="20386" y="8845"/>
                      <a:pt x="20278" y="8934"/>
                      <a:pt x="20168" y="9044"/>
                    </a:cubicBezTo>
                    <a:cubicBezTo>
                      <a:pt x="20300" y="8219"/>
                      <a:pt x="20578" y="6360"/>
                      <a:pt x="20646" y="4985"/>
                    </a:cubicBezTo>
                    <a:cubicBezTo>
                      <a:pt x="20744" y="3018"/>
                      <a:pt x="20723" y="1394"/>
                      <a:pt x="20574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" name="Shape">
                <a:extLst>
                  <a:ext uri="{FF2B5EF4-FFF2-40B4-BE49-F238E27FC236}">
                    <a16:creationId xmlns:a16="http://schemas.microsoft.com/office/drawing/2014/main" id="{612356EE-D037-1846-8045-84AE31CBC7A2}"/>
                  </a:ext>
                </a:extLst>
              </p:cNvPr>
              <p:cNvSpPr/>
              <p:nvPr/>
            </p:nvSpPr>
            <p:spPr>
              <a:xfrm>
                <a:off x="8414858" y="8454216"/>
                <a:ext cx="3955306" cy="34909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286" y="0"/>
                    </a:moveTo>
                    <a:cubicBezTo>
                      <a:pt x="13301" y="60"/>
                      <a:pt x="13316" y="127"/>
                      <a:pt x="13331" y="184"/>
                    </a:cubicBezTo>
                    <a:cubicBezTo>
                      <a:pt x="13814" y="2042"/>
                      <a:pt x="14443" y="2056"/>
                      <a:pt x="14538" y="2528"/>
                    </a:cubicBezTo>
                    <a:cubicBezTo>
                      <a:pt x="14821" y="3926"/>
                      <a:pt x="15386" y="5404"/>
                      <a:pt x="15632" y="5598"/>
                    </a:cubicBezTo>
                    <a:cubicBezTo>
                      <a:pt x="15632" y="5598"/>
                      <a:pt x="15526" y="7879"/>
                      <a:pt x="15044" y="9428"/>
                    </a:cubicBezTo>
                    <a:cubicBezTo>
                      <a:pt x="14834" y="10101"/>
                      <a:pt x="14638" y="9225"/>
                      <a:pt x="14161" y="10063"/>
                    </a:cubicBezTo>
                    <a:cubicBezTo>
                      <a:pt x="13393" y="11412"/>
                      <a:pt x="7591" y="14327"/>
                      <a:pt x="3460" y="16120"/>
                    </a:cubicBezTo>
                    <a:cubicBezTo>
                      <a:pt x="1769" y="16853"/>
                      <a:pt x="677" y="18369"/>
                      <a:pt x="460" y="19279"/>
                    </a:cubicBezTo>
                    <a:cubicBezTo>
                      <a:pt x="309" y="19915"/>
                      <a:pt x="152" y="20741"/>
                      <a:pt x="0" y="21600"/>
                    </a:cubicBezTo>
                    <a:lnTo>
                      <a:pt x="15953" y="18240"/>
                    </a:lnTo>
                    <a:lnTo>
                      <a:pt x="21600" y="4073"/>
                    </a:lnTo>
                    <a:lnTo>
                      <a:pt x="13286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" name="Shape">
                <a:extLst>
                  <a:ext uri="{FF2B5EF4-FFF2-40B4-BE49-F238E27FC236}">
                    <a16:creationId xmlns:a16="http://schemas.microsoft.com/office/drawing/2014/main" id="{15099DA1-03D8-F14C-933F-C0E6F4ACE6ED}"/>
                  </a:ext>
                </a:extLst>
              </p:cNvPr>
              <p:cNvSpPr/>
              <p:nvPr/>
            </p:nvSpPr>
            <p:spPr>
              <a:xfrm>
                <a:off x="11468608" y="9156199"/>
                <a:ext cx="3335051" cy="2221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500" y="0"/>
                    </a:moveTo>
                    <a:lnTo>
                      <a:pt x="0" y="21600"/>
                    </a:lnTo>
                    <a:lnTo>
                      <a:pt x="21600" y="15570"/>
                    </a:lnTo>
                    <a:cubicBezTo>
                      <a:pt x="20263" y="14776"/>
                      <a:pt x="18896" y="13971"/>
                      <a:pt x="16861" y="12712"/>
                    </a:cubicBezTo>
                    <a:cubicBezTo>
                      <a:pt x="14105" y="11008"/>
                      <a:pt x="13487" y="8540"/>
                      <a:pt x="13693" y="9048"/>
                    </a:cubicBezTo>
                    <a:cubicBezTo>
                      <a:pt x="13277" y="8024"/>
                      <a:pt x="12988" y="9004"/>
                      <a:pt x="12720" y="8087"/>
                    </a:cubicBezTo>
                    <a:cubicBezTo>
                      <a:pt x="12283" y="6588"/>
                      <a:pt x="12099" y="4788"/>
                      <a:pt x="11998" y="3572"/>
                    </a:cubicBezTo>
                    <a:lnTo>
                      <a:pt x="6500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" name="Shape">
                <a:extLst>
                  <a:ext uri="{FF2B5EF4-FFF2-40B4-BE49-F238E27FC236}">
                    <a16:creationId xmlns:a16="http://schemas.microsoft.com/office/drawing/2014/main" id="{506B0705-6CF6-7345-9019-019C93E378A4}"/>
                  </a:ext>
                </a:extLst>
              </p:cNvPr>
              <p:cNvSpPr/>
              <p:nvPr/>
            </p:nvSpPr>
            <p:spPr>
              <a:xfrm>
                <a:off x="8283712" y="11192453"/>
                <a:ext cx="4728878" cy="1508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506" y="12283"/>
                    </a:lnTo>
                    <a:cubicBezTo>
                      <a:pt x="286" y="15895"/>
                      <a:pt x="92" y="19571"/>
                      <a:pt x="0" y="21600"/>
                    </a:cubicBezTo>
                    <a:lnTo>
                      <a:pt x="1848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0" name="Shape">
                <a:extLst>
                  <a:ext uri="{FF2B5EF4-FFF2-40B4-BE49-F238E27FC236}">
                    <a16:creationId xmlns:a16="http://schemas.microsoft.com/office/drawing/2014/main" id="{98E0873C-9F95-184E-9BB5-B01688667AEA}"/>
                  </a:ext>
                </a:extLst>
              </p:cNvPr>
              <p:cNvSpPr/>
              <p:nvPr/>
            </p:nvSpPr>
            <p:spPr>
              <a:xfrm>
                <a:off x="12453158" y="10827525"/>
                <a:ext cx="3906085" cy="1873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951" y="0"/>
                    </a:moveTo>
                    <a:lnTo>
                      <a:pt x="3829" y="3923"/>
                    </a:lnTo>
                    <a:lnTo>
                      <a:pt x="0" y="21600"/>
                    </a:lnTo>
                    <a:lnTo>
                      <a:pt x="21600" y="21600"/>
                    </a:lnTo>
                    <a:cubicBezTo>
                      <a:pt x="21525" y="18607"/>
                      <a:pt x="21348" y="15689"/>
                      <a:pt x="21080" y="12848"/>
                    </a:cubicBezTo>
                    <a:cubicBezTo>
                      <a:pt x="20809" y="9992"/>
                      <a:pt x="20419" y="6986"/>
                      <a:pt x="19296" y="4991"/>
                    </a:cubicBezTo>
                    <a:cubicBezTo>
                      <a:pt x="18740" y="4005"/>
                      <a:pt x="18001" y="3482"/>
                      <a:pt x="17286" y="2776"/>
                    </a:cubicBezTo>
                    <a:cubicBezTo>
                      <a:pt x="16310" y="1811"/>
                      <a:pt x="15268" y="831"/>
                      <a:pt x="13951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14" name="Group 60">
              <a:extLst>
                <a:ext uri="{FF2B5EF4-FFF2-40B4-BE49-F238E27FC236}">
                  <a16:creationId xmlns:a16="http://schemas.microsoft.com/office/drawing/2014/main" id="{87E14DBE-D50F-7242-9EDC-245B72AE2B67}"/>
                </a:ext>
              </a:extLst>
            </p:cNvPr>
            <p:cNvGrpSpPr/>
            <p:nvPr/>
          </p:nvGrpSpPr>
          <p:grpSpPr>
            <a:xfrm>
              <a:off x="3289110" y="2115402"/>
              <a:ext cx="2347415" cy="2388359"/>
              <a:chOff x="8283712" y="6621332"/>
              <a:chExt cx="8075531" cy="6079627"/>
            </a:xfrm>
            <a:grpFill/>
          </p:grpSpPr>
          <p:sp>
            <p:nvSpPr>
              <p:cNvPr id="21" name="Shape">
                <a:extLst>
                  <a:ext uri="{FF2B5EF4-FFF2-40B4-BE49-F238E27FC236}">
                    <a16:creationId xmlns:a16="http://schemas.microsoft.com/office/drawing/2014/main" id="{ACDB2F3A-D7B0-654E-A935-488E6E118904}"/>
                  </a:ext>
                </a:extLst>
              </p:cNvPr>
              <p:cNvSpPr/>
              <p:nvPr/>
            </p:nvSpPr>
            <p:spPr>
              <a:xfrm>
                <a:off x="10685930" y="6621332"/>
                <a:ext cx="3162829" cy="279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5" h="21600" extrusionOk="0">
                    <a:moveTo>
                      <a:pt x="20574" y="0"/>
                    </a:moveTo>
                    <a:lnTo>
                      <a:pt x="10317" y="5416"/>
                    </a:lnTo>
                    <a:lnTo>
                      <a:pt x="205" y="78"/>
                    </a:lnTo>
                    <a:cubicBezTo>
                      <a:pt x="10" y="1519"/>
                      <a:pt x="-57" y="3134"/>
                      <a:pt x="52" y="4985"/>
                    </a:cubicBezTo>
                    <a:cubicBezTo>
                      <a:pt x="100" y="5790"/>
                      <a:pt x="527" y="7139"/>
                      <a:pt x="640" y="7967"/>
                    </a:cubicBezTo>
                    <a:cubicBezTo>
                      <a:pt x="702" y="8419"/>
                      <a:pt x="763" y="8421"/>
                      <a:pt x="809" y="8746"/>
                    </a:cubicBezTo>
                    <a:cubicBezTo>
                      <a:pt x="756" y="8722"/>
                      <a:pt x="435" y="8560"/>
                      <a:pt x="314" y="9015"/>
                    </a:cubicBezTo>
                    <a:cubicBezTo>
                      <a:pt x="123" y="9738"/>
                      <a:pt x="467" y="11580"/>
                      <a:pt x="864" y="13275"/>
                    </a:cubicBezTo>
                    <a:lnTo>
                      <a:pt x="17495" y="21600"/>
                    </a:lnTo>
                    <a:cubicBezTo>
                      <a:pt x="17697" y="20100"/>
                      <a:pt x="18470" y="19581"/>
                      <a:pt x="18760" y="17325"/>
                    </a:cubicBezTo>
                    <a:cubicBezTo>
                      <a:pt x="18837" y="16720"/>
                      <a:pt x="19640" y="16697"/>
                      <a:pt x="20236" y="14397"/>
                    </a:cubicBezTo>
                    <a:cubicBezTo>
                      <a:pt x="20837" y="12079"/>
                      <a:pt x="21543" y="8762"/>
                      <a:pt x="20786" y="8702"/>
                    </a:cubicBezTo>
                    <a:cubicBezTo>
                      <a:pt x="20693" y="8694"/>
                      <a:pt x="20593" y="8725"/>
                      <a:pt x="20490" y="8785"/>
                    </a:cubicBezTo>
                    <a:cubicBezTo>
                      <a:pt x="20386" y="8845"/>
                      <a:pt x="20278" y="8934"/>
                      <a:pt x="20168" y="9044"/>
                    </a:cubicBezTo>
                    <a:cubicBezTo>
                      <a:pt x="20300" y="8219"/>
                      <a:pt x="20578" y="6360"/>
                      <a:pt x="20646" y="4985"/>
                    </a:cubicBezTo>
                    <a:cubicBezTo>
                      <a:pt x="20744" y="3018"/>
                      <a:pt x="20723" y="1394"/>
                      <a:pt x="20574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2" name="Shape">
                <a:extLst>
                  <a:ext uri="{FF2B5EF4-FFF2-40B4-BE49-F238E27FC236}">
                    <a16:creationId xmlns:a16="http://schemas.microsoft.com/office/drawing/2014/main" id="{612356EE-D037-1846-8045-84AE31CBC7A2}"/>
                  </a:ext>
                </a:extLst>
              </p:cNvPr>
              <p:cNvSpPr/>
              <p:nvPr/>
            </p:nvSpPr>
            <p:spPr>
              <a:xfrm>
                <a:off x="8414858" y="8454216"/>
                <a:ext cx="3955306" cy="34909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286" y="0"/>
                    </a:moveTo>
                    <a:cubicBezTo>
                      <a:pt x="13301" y="60"/>
                      <a:pt x="13316" y="127"/>
                      <a:pt x="13331" y="184"/>
                    </a:cubicBezTo>
                    <a:cubicBezTo>
                      <a:pt x="13814" y="2042"/>
                      <a:pt x="14443" y="2056"/>
                      <a:pt x="14538" y="2528"/>
                    </a:cubicBezTo>
                    <a:cubicBezTo>
                      <a:pt x="14821" y="3926"/>
                      <a:pt x="15386" y="5404"/>
                      <a:pt x="15632" y="5598"/>
                    </a:cubicBezTo>
                    <a:cubicBezTo>
                      <a:pt x="15632" y="5598"/>
                      <a:pt x="15526" y="7879"/>
                      <a:pt x="15044" y="9428"/>
                    </a:cubicBezTo>
                    <a:cubicBezTo>
                      <a:pt x="14834" y="10101"/>
                      <a:pt x="14638" y="9225"/>
                      <a:pt x="14161" y="10063"/>
                    </a:cubicBezTo>
                    <a:cubicBezTo>
                      <a:pt x="13393" y="11412"/>
                      <a:pt x="7591" y="14327"/>
                      <a:pt x="3460" y="16120"/>
                    </a:cubicBezTo>
                    <a:cubicBezTo>
                      <a:pt x="1769" y="16853"/>
                      <a:pt x="677" y="18369"/>
                      <a:pt x="460" y="19279"/>
                    </a:cubicBezTo>
                    <a:cubicBezTo>
                      <a:pt x="309" y="19915"/>
                      <a:pt x="152" y="20741"/>
                      <a:pt x="0" y="21600"/>
                    </a:cubicBezTo>
                    <a:lnTo>
                      <a:pt x="15953" y="18240"/>
                    </a:lnTo>
                    <a:lnTo>
                      <a:pt x="21600" y="4073"/>
                    </a:lnTo>
                    <a:lnTo>
                      <a:pt x="13286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3" name="Shape">
                <a:extLst>
                  <a:ext uri="{FF2B5EF4-FFF2-40B4-BE49-F238E27FC236}">
                    <a16:creationId xmlns:a16="http://schemas.microsoft.com/office/drawing/2014/main" id="{15099DA1-03D8-F14C-933F-C0E6F4ACE6ED}"/>
                  </a:ext>
                </a:extLst>
              </p:cNvPr>
              <p:cNvSpPr/>
              <p:nvPr/>
            </p:nvSpPr>
            <p:spPr>
              <a:xfrm>
                <a:off x="11468608" y="9156199"/>
                <a:ext cx="3335051" cy="2221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500" y="0"/>
                    </a:moveTo>
                    <a:lnTo>
                      <a:pt x="0" y="21600"/>
                    </a:lnTo>
                    <a:lnTo>
                      <a:pt x="21600" y="15570"/>
                    </a:lnTo>
                    <a:cubicBezTo>
                      <a:pt x="20263" y="14776"/>
                      <a:pt x="18896" y="13971"/>
                      <a:pt x="16861" y="12712"/>
                    </a:cubicBezTo>
                    <a:cubicBezTo>
                      <a:pt x="14105" y="11008"/>
                      <a:pt x="13487" y="8540"/>
                      <a:pt x="13693" y="9048"/>
                    </a:cubicBezTo>
                    <a:cubicBezTo>
                      <a:pt x="13277" y="8024"/>
                      <a:pt x="12988" y="9004"/>
                      <a:pt x="12720" y="8087"/>
                    </a:cubicBezTo>
                    <a:cubicBezTo>
                      <a:pt x="12283" y="6588"/>
                      <a:pt x="12099" y="4788"/>
                      <a:pt x="11998" y="3572"/>
                    </a:cubicBezTo>
                    <a:lnTo>
                      <a:pt x="6500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4" name="Shape">
                <a:extLst>
                  <a:ext uri="{FF2B5EF4-FFF2-40B4-BE49-F238E27FC236}">
                    <a16:creationId xmlns:a16="http://schemas.microsoft.com/office/drawing/2014/main" id="{506B0705-6CF6-7345-9019-019C93E378A4}"/>
                  </a:ext>
                </a:extLst>
              </p:cNvPr>
              <p:cNvSpPr/>
              <p:nvPr/>
            </p:nvSpPr>
            <p:spPr>
              <a:xfrm>
                <a:off x="8283712" y="11192453"/>
                <a:ext cx="4728878" cy="1508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506" y="12283"/>
                    </a:lnTo>
                    <a:cubicBezTo>
                      <a:pt x="286" y="15895"/>
                      <a:pt x="92" y="19571"/>
                      <a:pt x="0" y="21600"/>
                    </a:cubicBezTo>
                    <a:lnTo>
                      <a:pt x="1848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5" name="Shape">
                <a:extLst>
                  <a:ext uri="{FF2B5EF4-FFF2-40B4-BE49-F238E27FC236}">
                    <a16:creationId xmlns:a16="http://schemas.microsoft.com/office/drawing/2014/main" id="{98E0873C-9F95-184E-9BB5-B01688667AEA}"/>
                  </a:ext>
                </a:extLst>
              </p:cNvPr>
              <p:cNvSpPr/>
              <p:nvPr/>
            </p:nvSpPr>
            <p:spPr>
              <a:xfrm>
                <a:off x="12453158" y="10827525"/>
                <a:ext cx="3906085" cy="1873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951" y="0"/>
                    </a:moveTo>
                    <a:lnTo>
                      <a:pt x="3829" y="3923"/>
                    </a:lnTo>
                    <a:lnTo>
                      <a:pt x="0" y="21600"/>
                    </a:lnTo>
                    <a:lnTo>
                      <a:pt x="21600" y="21600"/>
                    </a:lnTo>
                    <a:cubicBezTo>
                      <a:pt x="21525" y="18607"/>
                      <a:pt x="21348" y="15689"/>
                      <a:pt x="21080" y="12848"/>
                    </a:cubicBezTo>
                    <a:cubicBezTo>
                      <a:pt x="20809" y="9992"/>
                      <a:pt x="20419" y="6986"/>
                      <a:pt x="19296" y="4991"/>
                    </a:cubicBezTo>
                    <a:cubicBezTo>
                      <a:pt x="18740" y="4005"/>
                      <a:pt x="18001" y="3482"/>
                      <a:pt x="17286" y="2776"/>
                    </a:cubicBezTo>
                    <a:cubicBezTo>
                      <a:pt x="16310" y="1811"/>
                      <a:pt x="15268" y="831"/>
                      <a:pt x="13951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15" name="Group 60">
              <a:extLst>
                <a:ext uri="{FF2B5EF4-FFF2-40B4-BE49-F238E27FC236}">
                  <a16:creationId xmlns:a16="http://schemas.microsoft.com/office/drawing/2014/main" id="{87E14DBE-D50F-7242-9EDC-245B72AE2B67}"/>
                </a:ext>
              </a:extLst>
            </p:cNvPr>
            <p:cNvGrpSpPr/>
            <p:nvPr/>
          </p:nvGrpSpPr>
          <p:grpSpPr>
            <a:xfrm>
              <a:off x="3699578" y="2034194"/>
              <a:ext cx="4789824" cy="3605998"/>
              <a:chOff x="8283712" y="6621332"/>
              <a:chExt cx="8075531" cy="6079627"/>
            </a:xfrm>
            <a:grpFill/>
          </p:grpSpPr>
          <p:sp>
            <p:nvSpPr>
              <p:cNvPr id="16" name="Shape">
                <a:extLst>
                  <a:ext uri="{FF2B5EF4-FFF2-40B4-BE49-F238E27FC236}">
                    <a16:creationId xmlns:a16="http://schemas.microsoft.com/office/drawing/2014/main" id="{ACDB2F3A-D7B0-654E-A935-488E6E118904}"/>
                  </a:ext>
                </a:extLst>
              </p:cNvPr>
              <p:cNvSpPr/>
              <p:nvPr/>
            </p:nvSpPr>
            <p:spPr>
              <a:xfrm>
                <a:off x="10685930" y="6621332"/>
                <a:ext cx="3162829" cy="279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5" h="21600" extrusionOk="0">
                    <a:moveTo>
                      <a:pt x="20574" y="0"/>
                    </a:moveTo>
                    <a:lnTo>
                      <a:pt x="10317" y="5416"/>
                    </a:lnTo>
                    <a:lnTo>
                      <a:pt x="205" y="78"/>
                    </a:lnTo>
                    <a:cubicBezTo>
                      <a:pt x="10" y="1519"/>
                      <a:pt x="-57" y="3134"/>
                      <a:pt x="52" y="4985"/>
                    </a:cubicBezTo>
                    <a:cubicBezTo>
                      <a:pt x="100" y="5790"/>
                      <a:pt x="527" y="7139"/>
                      <a:pt x="640" y="7967"/>
                    </a:cubicBezTo>
                    <a:cubicBezTo>
                      <a:pt x="702" y="8419"/>
                      <a:pt x="763" y="8421"/>
                      <a:pt x="809" y="8746"/>
                    </a:cubicBezTo>
                    <a:cubicBezTo>
                      <a:pt x="756" y="8722"/>
                      <a:pt x="435" y="8560"/>
                      <a:pt x="314" y="9015"/>
                    </a:cubicBezTo>
                    <a:cubicBezTo>
                      <a:pt x="123" y="9738"/>
                      <a:pt x="467" y="11580"/>
                      <a:pt x="864" y="13275"/>
                    </a:cubicBezTo>
                    <a:lnTo>
                      <a:pt x="17495" y="21600"/>
                    </a:lnTo>
                    <a:cubicBezTo>
                      <a:pt x="17697" y="20100"/>
                      <a:pt x="18470" y="19581"/>
                      <a:pt x="18760" y="17325"/>
                    </a:cubicBezTo>
                    <a:cubicBezTo>
                      <a:pt x="18837" y="16720"/>
                      <a:pt x="19640" y="16697"/>
                      <a:pt x="20236" y="14397"/>
                    </a:cubicBezTo>
                    <a:cubicBezTo>
                      <a:pt x="20837" y="12079"/>
                      <a:pt x="21543" y="8762"/>
                      <a:pt x="20786" y="8702"/>
                    </a:cubicBezTo>
                    <a:cubicBezTo>
                      <a:pt x="20693" y="8694"/>
                      <a:pt x="20593" y="8725"/>
                      <a:pt x="20490" y="8785"/>
                    </a:cubicBezTo>
                    <a:cubicBezTo>
                      <a:pt x="20386" y="8845"/>
                      <a:pt x="20278" y="8934"/>
                      <a:pt x="20168" y="9044"/>
                    </a:cubicBezTo>
                    <a:cubicBezTo>
                      <a:pt x="20300" y="8219"/>
                      <a:pt x="20578" y="6360"/>
                      <a:pt x="20646" y="4985"/>
                    </a:cubicBezTo>
                    <a:cubicBezTo>
                      <a:pt x="20744" y="3018"/>
                      <a:pt x="20723" y="1394"/>
                      <a:pt x="20574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17" name="Shape">
                <a:extLst>
                  <a:ext uri="{FF2B5EF4-FFF2-40B4-BE49-F238E27FC236}">
                    <a16:creationId xmlns:a16="http://schemas.microsoft.com/office/drawing/2014/main" id="{612356EE-D037-1846-8045-84AE31CBC7A2}"/>
                  </a:ext>
                </a:extLst>
              </p:cNvPr>
              <p:cNvSpPr/>
              <p:nvPr/>
            </p:nvSpPr>
            <p:spPr>
              <a:xfrm>
                <a:off x="8414858" y="8454216"/>
                <a:ext cx="3955306" cy="34909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286" y="0"/>
                    </a:moveTo>
                    <a:cubicBezTo>
                      <a:pt x="13301" y="60"/>
                      <a:pt x="13316" y="127"/>
                      <a:pt x="13331" y="184"/>
                    </a:cubicBezTo>
                    <a:cubicBezTo>
                      <a:pt x="13814" y="2042"/>
                      <a:pt x="14443" y="2056"/>
                      <a:pt x="14538" y="2528"/>
                    </a:cubicBezTo>
                    <a:cubicBezTo>
                      <a:pt x="14821" y="3926"/>
                      <a:pt x="15386" y="5404"/>
                      <a:pt x="15632" y="5598"/>
                    </a:cubicBezTo>
                    <a:cubicBezTo>
                      <a:pt x="15632" y="5598"/>
                      <a:pt x="15526" y="7879"/>
                      <a:pt x="15044" y="9428"/>
                    </a:cubicBezTo>
                    <a:cubicBezTo>
                      <a:pt x="14834" y="10101"/>
                      <a:pt x="14638" y="9225"/>
                      <a:pt x="14161" y="10063"/>
                    </a:cubicBezTo>
                    <a:cubicBezTo>
                      <a:pt x="13393" y="11412"/>
                      <a:pt x="7591" y="14327"/>
                      <a:pt x="3460" y="16120"/>
                    </a:cubicBezTo>
                    <a:cubicBezTo>
                      <a:pt x="1769" y="16853"/>
                      <a:pt x="677" y="18369"/>
                      <a:pt x="460" y="19279"/>
                    </a:cubicBezTo>
                    <a:cubicBezTo>
                      <a:pt x="309" y="19915"/>
                      <a:pt x="152" y="20741"/>
                      <a:pt x="0" y="21600"/>
                    </a:cubicBezTo>
                    <a:lnTo>
                      <a:pt x="15953" y="18240"/>
                    </a:lnTo>
                    <a:lnTo>
                      <a:pt x="21600" y="4073"/>
                    </a:lnTo>
                    <a:lnTo>
                      <a:pt x="13286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18" name="Shape">
                <a:extLst>
                  <a:ext uri="{FF2B5EF4-FFF2-40B4-BE49-F238E27FC236}">
                    <a16:creationId xmlns:a16="http://schemas.microsoft.com/office/drawing/2014/main" id="{15099DA1-03D8-F14C-933F-C0E6F4ACE6ED}"/>
                  </a:ext>
                </a:extLst>
              </p:cNvPr>
              <p:cNvSpPr/>
              <p:nvPr/>
            </p:nvSpPr>
            <p:spPr>
              <a:xfrm>
                <a:off x="11468608" y="9156199"/>
                <a:ext cx="3335051" cy="2221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500" y="0"/>
                    </a:moveTo>
                    <a:lnTo>
                      <a:pt x="0" y="21600"/>
                    </a:lnTo>
                    <a:lnTo>
                      <a:pt x="21600" y="15570"/>
                    </a:lnTo>
                    <a:cubicBezTo>
                      <a:pt x="20263" y="14776"/>
                      <a:pt x="18896" y="13971"/>
                      <a:pt x="16861" y="12712"/>
                    </a:cubicBezTo>
                    <a:cubicBezTo>
                      <a:pt x="14105" y="11008"/>
                      <a:pt x="13487" y="8540"/>
                      <a:pt x="13693" y="9048"/>
                    </a:cubicBezTo>
                    <a:cubicBezTo>
                      <a:pt x="13277" y="8024"/>
                      <a:pt x="12988" y="9004"/>
                      <a:pt x="12720" y="8087"/>
                    </a:cubicBezTo>
                    <a:cubicBezTo>
                      <a:pt x="12283" y="6588"/>
                      <a:pt x="12099" y="4788"/>
                      <a:pt x="11998" y="3572"/>
                    </a:cubicBezTo>
                    <a:lnTo>
                      <a:pt x="6500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19" name="Shape">
                <a:extLst>
                  <a:ext uri="{FF2B5EF4-FFF2-40B4-BE49-F238E27FC236}">
                    <a16:creationId xmlns:a16="http://schemas.microsoft.com/office/drawing/2014/main" id="{506B0705-6CF6-7345-9019-019C93E378A4}"/>
                  </a:ext>
                </a:extLst>
              </p:cNvPr>
              <p:cNvSpPr/>
              <p:nvPr/>
            </p:nvSpPr>
            <p:spPr>
              <a:xfrm>
                <a:off x="8283712" y="11192453"/>
                <a:ext cx="4728878" cy="1508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506" y="12283"/>
                    </a:lnTo>
                    <a:cubicBezTo>
                      <a:pt x="286" y="15895"/>
                      <a:pt x="92" y="19571"/>
                      <a:pt x="0" y="21600"/>
                    </a:cubicBezTo>
                    <a:lnTo>
                      <a:pt x="1848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0" name="Shape">
                <a:extLst>
                  <a:ext uri="{FF2B5EF4-FFF2-40B4-BE49-F238E27FC236}">
                    <a16:creationId xmlns:a16="http://schemas.microsoft.com/office/drawing/2014/main" id="{98E0873C-9F95-184E-9BB5-B01688667AEA}"/>
                  </a:ext>
                </a:extLst>
              </p:cNvPr>
              <p:cNvSpPr/>
              <p:nvPr/>
            </p:nvSpPr>
            <p:spPr>
              <a:xfrm>
                <a:off x="12453158" y="10827525"/>
                <a:ext cx="3906085" cy="1873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951" y="0"/>
                    </a:moveTo>
                    <a:lnTo>
                      <a:pt x="3829" y="3923"/>
                    </a:lnTo>
                    <a:lnTo>
                      <a:pt x="0" y="21600"/>
                    </a:lnTo>
                    <a:lnTo>
                      <a:pt x="21600" y="21600"/>
                    </a:lnTo>
                    <a:cubicBezTo>
                      <a:pt x="21525" y="18607"/>
                      <a:pt x="21348" y="15689"/>
                      <a:pt x="21080" y="12848"/>
                    </a:cubicBezTo>
                    <a:cubicBezTo>
                      <a:pt x="20809" y="9992"/>
                      <a:pt x="20419" y="6986"/>
                      <a:pt x="19296" y="4991"/>
                    </a:cubicBezTo>
                    <a:cubicBezTo>
                      <a:pt x="18740" y="4005"/>
                      <a:pt x="18001" y="3482"/>
                      <a:pt x="17286" y="2776"/>
                    </a:cubicBezTo>
                    <a:cubicBezTo>
                      <a:pt x="16310" y="1811"/>
                      <a:pt x="15268" y="831"/>
                      <a:pt x="13951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944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CBCC586-F347-0F4C-A56D-E0C7BA1A8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Causas de rechazo de casos índices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5138670" y="1758705"/>
            <a:ext cx="6015067" cy="4747172"/>
            <a:chOff x="3146100" y="1015421"/>
            <a:chExt cx="6250596" cy="5141933"/>
          </a:xfrm>
        </p:grpSpPr>
        <p:grpSp>
          <p:nvGrpSpPr>
            <p:cNvPr id="7" name="Grupo 6"/>
            <p:cNvGrpSpPr/>
            <p:nvPr/>
          </p:nvGrpSpPr>
          <p:grpSpPr>
            <a:xfrm>
              <a:off x="3146100" y="1015421"/>
              <a:ext cx="6250596" cy="5141933"/>
              <a:chOff x="2914088" y="1043169"/>
              <a:chExt cx="6250596" cy="5208151"/>
            </a:xfrm>
          </p:grpSpPr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CC9001B5-7791-074D-9C6D-E98D7CBB3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1134" y="3028733"/>
                <a:ext cx="541448" cy="1747546"/>
              </a:xfrm>
              <a:custGeom>
                <a:avLst/>
                <a:gdLst>
                  <a:gd name="connsiteX0" fmla="*/ 163732 w 1082895"/>
                  <a:gd name="connsiteY0" fmla="*/ 0 h 3495092"/>
                  <a:gd name="connsiteX1" fmla="*/ 169734 w 1082895"/>
                  <a:gd name="connsiteY1" fmla="*/ 17521 h 3495092"/>
                  <a:gd name="connsiteX2" fmla="*/ 213381 w 1082895"/>
                  <a:gd name="connsiteY2" fmla="*/ 99075 h 3495092"/>
                  <a:gd name="connsiteX3" fmla="*/ 901283 w 1082895"/>
                  <a:gd name="connsiteY3" fmla="*/ 787421 h 3495092"/>
                  <a:gd name="connsiteX4" fmla="*/ 1082895 w 1082895"/>
                  <a:gd name="connsiteY4" fmla="*/ 1226291 h 3495092"/>
                  <a:gd name="connsiteX5" fmla="*/ 1082895 w 1082895"/>
                  <a:gd name="connsiteY5" fmla="*/ 3495092 h 3495092"/>
                  <a:gd name="connsiteX6" fmla="*/ 916309 w 1082895"/>
                  <a:gd name="connsiteY6" fmla="*/ 3495092 h 3495092"/>
                  <a:gd name="connsiteX7" fmla="*/ 916309 w 1082895"/>
                  <a:gd name="connsiteY7" fmla="*/ 1226291 h 3495092"/>
                  <a:gd name="connsiteX8" fmla="*/ 784347 w 1082895"/>
                  <a:gd name="connsiteY8" fmla="*/ 904976 h 3495092"/>
                  <a:gd name="connsiteX9" fmla="*/ 65740 w 1082895"/>
                  <a:gd name="connsiteY9" fmla="*/ 186587 h 3495092"/>
                  <a:gd name="connsiteX10" fmla="*/ 0 w 1082895"/>
                  <a:gd name="connsiteY10" fmla="*/ 151594 h 3495092"/>
                  <a:gd name="connsiteX11" fmla="*/ 4589 w 1082895"/>
                  <a:gd name="connsiteY11" fmla="*/ 149103 h 3495092"/>
                  <a:gd name="connsiteX12" fmla="*/ 117733 w 1082895"/>
                  <a:gd name="connsiteY12" fmla="*/ 55751 h 3495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2895" h="3495092">
                    <a:moveTo>
                      <a:pt x="163732" y="0"/>
                    </a:moveTo>
                    <a:lnTo>
                      <a:pt x="169734" y="17521"/>
                    </a:lnTo>
                    <a:cubicBezTo>
                      <a:pt x="182759" y="46828"/>
                      <a:pt x="197702" y="74094"/>
                      <a:pt x="213381" y="99075"/>
                    </a:cubicBezTo>
                    <a:lnTo>
                      <a:pt x="901283" y="787421"/>
                    </a:lnTo>
                    <a:cubicBezTo>
                      <a:pt x="1018220" y="904323"/>
                      <a:pt x="1082895" y="1060409"/>
                      <a:pt x="1082895" y="1226291"/>
                    </a:cubicBezTo>
                    <a:lnTo>
                      <a:pt x="1082895" y="3495092"/>
                    </a:lnTo>
                    <a:lnTo>
                      <a:pt x="916309" y="3495092"/>
                    </a:lnTo>
                    <a:lnTo>
                      <a:pt x="916309" y="1226291"/>
                    </a:lnTo>
                    <a:cubicBezTo>
                      <a:pt x="916309" y="1104165"/>
                      <a:pt x="869926" y="990529"/>
                      <a:pt x="784347" y="904976"/>
                    </a:cubicBezTo>
                    <a:lnTo>
                      <a:pt x="65740" y="186587"/>
                    </a:lnTo>
                    <a:lnTo>
                      <a:pt x="0" y="151594"/>
                    </a:lnTo>
                    <a:lnTo>
                      <a:pt x="4589" y="149103"/>
                    </a:lnTo>
                    <a:cubicBezTo>
                      <a:pt x="45261" y="121626"/>
                      <a:pt x="83146" y="90338"/>
                      <a:pt x="117733" y="55751"/>
                    </a:cubicBezTo>
                    <a:close/>
                  </a:path>
                </a:pathLst>
              </a:custGeom>
              <a:solidFill>
                <a:srgbClr val="27AC95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pPr marL="0" marR="0" lvl="0" indent="0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3266" b="0" i="0" u="none" strike="noStrike" kern="0" cap="none" spc="0" normalizeH="0" baseline="0" dirty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30" name="Freeform 23">
                <a:extLst>
                  <a:ext uri="{FF2B5EF4-FFF2-40B4-BE49-F238E27FC236}">
                    <a16:creationId xmlns:a16="http://schemas.microsoft.com/office/drawing/2014/main" id="{40B1227C-03FE-CB4F-9E82-A70B28FF36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4089" y="1068217"/>
                <a:ext cx="2264852" cy="1532631"/>
              </a:xfrm>
              <a:custGeom>
                <a:avLst/>
                <a:gdLst>
                  <a:gd name="connsiteX0" fmla="*/ 276884 w 4529703"/>
                  <a:gd name="connsiteY0" fmla="*/ 0 h 3065261"/>
                  <a:gd name="connsiteX1" fmla="*/ 3183515 w 4529703"/>
                  <a:gd name="connsiteY1" fmla="*/ 0 h 3065261"/>
                  <a:gd name="connsiteX2" fmla="*/ 4291052 w 4529703"/>
                  <a:gd name="connsiteY2" fmla="*/ 1107371 h 3065261"/>
                  <a:gd name="connsiteX3" fmla="*/ 4291052 w 4529703"/>
                  <a:gd name="connsiteY3" fmla="*/ 2374805 h 3065261"/>
                  <a:gd name="connsiteX4" fmla="*/ 4479072 w 4529703"/>
                  <a:gd name="connsiteY4" fmla="*/ 2766979 h 3065261"/>
                  <a:gd name="connsiteX5" fmla="*/ 4529703 w 4529703"/>
                  <a:gd name="connsiteY5" fmla="*/ 2799066 h 3065261"/>
                  <a:gd name="connsiteX6" fmla="*/ 4523803 w 4529703"/>
                  <a:gd name="connsiteY6" fmla="*/ 2802268 h 3065261"/>
                  <a:gd name="connsiteX7" fmla="*/ 4317307 w 4529703"/>
                  <a:gd name="connsiteY7" fmla="*/ 3008764 h 3065261"/>
                  <a:gd name="connsiteX8" fmla="*/ 4286642 w 4529703"/>
                  <a:gd name="connsiteY8" fmla="*/ 3065261 h 3065261"/>
                  <a:gd name="connsiteX9" fmla="*/ 4257294 w 4529703"/>
                  <a:gd name="connsiteY9" fmla="*/ 3014625 h 3065261"/>
                  <a:gd name="connsiteX10" fmla="*/ 3914255 w 4529703"/>
                  <a:gd name="connsiteY10" fmla="*/ 2847152 h 3065261"/>
                  <a:gd name="connsiteX11" fmla="*/ 1107537 w 4529703"/>
                  <a:gd name="connsiteY11" fmla="*/ 2847152 h 3065261"/>
                  <a:gd name="connsiteX12" fmla="*/ 0 w 4529703"/>
                  <a:gd name="connsiteY12" fmla="*/ 1739128 h 3065261"/>
                  <a:gd name="connsiteX13" fmla="*/ 0 w 4529703"/>
                  <a:gd name="connsiteY13" fmla="*/ 277006 h 3065261"/>
                  <a:gd name="connsiteX14" fmla="*/ 276884 w 4529703"/>
                  <a:gd name="connsiteY14" fmla="*/ 0 h 3065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29703" h="3065261">
                    <a:moveTo>
                      <a:pt x="276884" y="0"/>
                    </a:moveTo>
                    <a:lnTo>
                      <a:pt x="3183515" y="0"/>
                    </a:lnTo>
                    <a:cubicBezTo>
                      <a:pt x="3794750" y="0"/>
                      <a:pt x="4291052" y="495867"/>
                      <a:pt x="4291052" y="1107371"/>
                    </a:cubicBezTo>
                    <a:lnTo>
                      <a:pt x="4291052" y="2374805"/>
                    </a:lnTo>
                    <a:cubicBezTo>
                      <a:pt x="4300848" y="2449119"/>
                      <a:pt x="4339978" y="2647207"/>
                      <a:pt x="4479072" y="2766979"/>
                    </a:cubicBezTo>
                    <a:lnTo>
                      <a:pt x="4529703" y="2799066"/>
                    </a:lnTo>
                    <a:lnTo>
                      <a:pt x="4523803" y="2802268"/>
                    </a:lnTo>
                    <a:cubicBezTo>
                      <a:pt x="4442460" y="2857223"/>
                      <a:pt x="4372261" y="2927421"/>
                      <a:pt x="4317307" y="3008764"/>
                    </a:cubicBezTo>
                    <a:lnTo>
                      <a:pt x="4286642" y="3065261"/>
                    </a:lnTo>
                    <a:lnTo>
                      <a:pt x="4257294" y="3014625"/>
                    </a:lnTo>
                    <a:cubicBezTo>
                      <a:pt x="4191711" y="2926622"/>
                      <a:pt x="4085675" y="2854502"/>
                      <a:pt x="3914255" y="2847152"/>
                    </a:cubicBezTo>
                    <a:lnTo>
                      <a:pt x="1107537" y="2847152"/>
                    </a:lnTo>
                    <a:cubicBezTo>
                      <a:pt x="496302" y="2847152"/>
                      <a:pt x="0" y="2350632"/>
                      <a:pt x="0" y="1739128"/>
                    </a:cubicBezTo>
                    <a:lnTo>
                      <a:pt x="0" y="277006"/>
                    </a:lnTo>
                    <a:cubicBezTo>
                      <a:pt x="0" y="123477"/>
                      <a:pt x="124076" y="0"/>
                      <a:pt x="276884" y="0"/>
                    </a:cubicBezTo>
                    <a:close/>
                  </a:path>
                </a:pathLst>
              </a:custGeom>
              <a:solidFill>
                <a:srgbClr val="27AC95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pPr marL="0" marR="0" lvl="0" indent="0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3266" b="0" i="0" u="none" strike="noStrike" kern="0" cap="none" spc="0" normalizeH="0" baseline="0" dirty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31" name="Freeform 75">
                <a:extLst>
                  <a:ext uri="{FF2B5EF4-FFF2-40B4-BE49-F238E27FC236}">
                    <a16:creationId xmlns:a16="http://schemas.microsoft.com/office/drawing/2014/main" id="{D49C1EC9-551B-7647-8DE3-45078C084A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4478" y="2491086"/>
                <a:ext cx="590462" cy="590462"/>
              </a:xfrm>
              <a:custGeom>
                <a:avLst/>
                <a:gdLst>
                  <a:gd name="T0" fmla="*/ 1809 w 1810"/>
                  <a:gd name="T1" fmla="*/ 903 h 1809"/>
                  <a:gd name="T2" fmla="*/ 1809 w 1810"/>
                  <a:gd name="T3" fmla="*/ 903 h 1809"/>
                  <a:gd name="T4" fmla="*/ 1759 w 1810"/>
                  <a:gd name="T5" fmla="*/ 1201 h 1809"/>
                  <a:gd name="T6" fmla="*/ 1759 w 1810"/>
                  <a:gd name="T7" fmla="*/ 1201 h 1809"/>
                  <a:gd name="T8" fmla="*/ 1152 w 1810"/>
                  <a:gd name="T9" fmla="*/ 1774 h 1809"/>
                  <a:gd name="T10" fmla="*/ 1152 w 1810"/>
                  <a:gd name="T11" fmla="*/ 1774 h 1809"/>
                  <a:gd name="T12" fmla="*/ 905 w 1810"/>
                  <a:gd name="T13" fmla="*/ 1808 h 1809"/>
                  <a:gd name="T14" fmla="*/ 905 w 1810"/>
                  <a:gd name="T15" fmla="*/ 1808 h 1809"/>
                  <a:gd name="T16" fmla="*/ 0 w 1810"/>
                  <a:gd name="T17" fmla="*/ 903 h 1809"/>
                  <a:gd name="T18" fmla="*/ 0 w 1810"/>
                  <a:gd name="T19" fmla="*/ 903 h 1809"/>
                  <a:gd name="T20" fmla="*/ 9 w 1810"/>
                  <a:gd name="T21" fmla="*/ 786 h 1809"/>
                  <a:gd name="T22" fmla="*/ 9 w 1810"/>
                  <a:gd name="T23" fmla="*/ 786 h 1809"/>
                  <a:gd name="T24" fmla="*/ 757 w 1810"/>
                  <a:gd name="T25" fmla="*/ 12 h 1809"/>
                  <a:gd name="T26" fmla="*/ 757 w 1810"/>
                  <a:gd name="T27" fmla="*/ 12 h 1809"/>
                  <a:gd name="T28" fmla="*/ 905 w 1810"/>
                  <a:gd name="T29" fmla="*/ 0 h 1809"/>
                  <a:gd name="T30" fmla="*/ 905 w 1810"/>
                  <a:gd name="T31" fmla="*/ 0 h 1809"/>
                  <a:gd name="T32" fmla="*/ 1809 w 1810"/>
                  <a:gd name="T33" fmla="*/ 903 h 1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10" h="1809">
                    <a:moveTo>
                      <a:pt x="1809" y="903"/>
                    </a:moveTo>
                    <a:lnTo>
                      <a:pt x="1809" y="903"/>
                    </a:lnTo>
                    <a:cubicBezTo>
                      <a:pt x="1809" y="1008"/>
                      <a:pt x="1792" y="1108"/>
                      <a:pt x="1759" y="1201"/>
                    </a:cubicBezTo>
                    <a:lnTo>
                      <a:pt x="1759" y="1201"/>
                    </a:lnTo>
                    <a:cubicBezTo>
                      <a:pt x="1663" y="1477"/>
                      <a:pt x="1436" y="1693"/>
                      <a:pt x="1152" y="1774"/>
                    </a:cubicBezTo>
                    <a:lnTo>
                      <a:pt x="1152" y="1774"/>
                    </a:lnTo>
                    <a:cubicBezTo>
                      <a:pt x="1073" y="1796"/>
                      <a:pt x="991" y="1808"/>
                      <a:pt x="905" y="1808"/>
                    </a:cubicBezTo>
                    <a:lnTo>
                      <a:pt x="905" y="1808"/>
                    </a:lnTo>
                    <a:cubicBezTo>
                      <a:pt x="406" y="1808"/>
                      <a:pt x="0" y="1404"/>
                      <a:pt x="0" y="903"/>
                    </a:cubicBezTo>
                    <a:lnTo>
                      <a:pt x="0" y="903"/>
                    </a:lnTo>
                    <a:cubicBezTo>
                      <a:pt x="0" y="864"/>
                      <a:pt x="3" y="824"/>
                      <a:pt x="9" y="786"/>
                    </a:cubicBezTo>
                    <a:lnTo>
                      <a:pt x="9" y="786"/>
                    </a:lnTo>
                    <a:cubicBezTo>
                      <a:pt x="60" y="390"/>
                      <a:pt x="366" y="76"/>
                      <a:pt x="757" y="12"/>
                    </a:cubicBezTo>
                    <a:lnTo>
                      <a:pt x="757" y="12"/>
                    </a:lnTo>
                    <a:cubicBezTo>
                      <a:pt x="806" y="4"/>
                      <a:pt x="855" y="0"/>
                      <a:pt x="905" y="0"/>
                    </a:cubicBezTo>
                    <a:lnTo>
                      <a:pt x="905" y="0"/>
                    </a:lnTo>
                    <a:cubicBezTo>
                      <a:pt x="1404" y="0"/>
                      <a:pt x="1809" y="404"/>
                      <a:pt x="1809" y="903"/>
                    </a:cubicBezTo>
                  </a:path>
                </a:pathLst>
              </a:custGeom>
              <a:solidFill>
                <a:srgbClr val="27AC9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3266" b="0" i="0" u="none" strike="noStrike" kern="0" cap="none" spc="0" normalizeH="0" baseline="0" dirty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32" name="Freeform 78">
                <a:extLst>
                  <a:ext uri="{FF2B5EF4-FFF2-40B4-BE49-F238E27FC236}">
                    <a16:creationId xmlns:a16="http://schemas.microsoft.com/office/drawing/2014/main" id="{2E3FD328-64E4-A042-B248-A16AE5B86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8452" y="1564127"/>
                <a:ext cx="1244291" cy="36004"/>
              </a:xfrm>
              <a:custGeom>
                <a:avLst/>
                <a:gdLst>
                  <a:gd name="T0" fmla="*/ 3755 w 3810"/>
                  <a:gd name="T1" fmla="*/ 110 h 111"/>
                  <a:gd name="T2" fmla="*/ 55 w 3810"/>
                  <a:gd name="T3" fmla="*/ 110 h 111"/>
                  <a:gd name="T4" fmla="*/ 55 w 3810"/>
                  <a:gd name="T5" fmla="*/ 110 h 111"/>
                  <a:gd name="T6" fmla="*/ 0 w 3810"/>
                  <a:gd name="T7" fmla="*/ 55 h 111"/>
                  <a:gd name="T8" fmla="*/ 0 w 3810"/>
                  <a:gd name="T9" fmla="*/ 55 h 111"/>
                  <a:gd name="T10" fmla="*/ 55 w 3810"/>
                  <a:gd name="T11" fmla="*/ 0 h 111"/>
                  <a:gd name="T12" fmla="*/ 3755 w 3810"/>
                  <a:gd name="T13" fmla="*/ 0 h 111"/>
                  <a:gd name="T14" fmla="*/ 3755 w 3810"/>
                  <a:gd name="T15" fmla="*/ 0 h 111"/>
                  <a:gd name="T16" fmla="*/ 3809 w 3810"/>
                  <a:gd name="T17" fmla="*/ 55 h 111"/>
                  <a:gd name="T18" fmla="*/ 3809 w 3810"/>
                  <a:gd name="T19" fmla="*/ 55 h 111"/>
                  <a:gd name="T20" fmla="*/ 3755 w 3810"/>
                  <a:gd name="T21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0" h="111">
                    <a:moveTo>
                      <a:pt x="3755" y="110"/>
                    </a:moveTo>
                    <a:lnTo>
                      <a:pt x="55" y="110"/>
                    </a:lnTo>
                    <a:lnTo>
                      <a:pt x="55" y="110"/>
                    </a:lnTo>
                    <a:cubicBezTo>
                      <a:pt x="25" y="110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4"/>
                      <a:pt x="25" y="0"/>
                      <a:pt x="55" y="0"/>
                    </a:cubicBezTo>
                    <a:lnTo>
                      <a:pt x="3755" y="0"/>
                    </a:lnTo>
                    <a:lnTo>
                      <a:pt x="3755" y="0"/>
                    </a:lnTo>
                    <a:cubicBezTo>
                      <a:pt x="3786" y="0"/>
                      <a:pt x="3809" y="24"/>
                      <a:pt x="3809" y="55"/>
                    </a:cubicBezTo>
                    <a:lnTo>
                      <a:pt x="3809" y="55"/>
                    </a:lnTo>
                    <a:cubicBezTo>
                      <a:pt x="3809" y="85"/>
                      <a:pt x="3786" y="110"/>
                      <a:pt x="3755" y="11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3266" b="0" i="0" u="none" strike="noStrike" kern="0" cap="none" spc="0" normalizeH="0" baseline="0" dirty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33" name="Freeform 39">
                <a:extLst>
                  <a:ext uri="{FF2B5EF4-FFF2-40B4-BE49-F238E27FC236}">
                    <a16:creationId xmlns:a16="http://schemas.microsoft.com/office/drawing/2014/main" id="{FFC9BEE5-1D1B-A042-AEC6-593C27057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5722" y="3499423"/>
                <a:ext cx="543427" cy="1744245"/>
              </a:xfrm>
              <a:custGeom>
                <a:avLst/>
                <a:gdLst>
                  <a:gd name="connsiteX0" fmla="*/ 921034 w 1086853"/>
                  <a:gd name="connsiteY0" fmla="*/ 0 h 3488490"/>
                  <a:gd name="connsiteX1" fmla="*/ 965817 w 1086853"/>
                  <a:gd name="connsiteY1" fmla="*/ 54278 h 3488490"/>
                  <a:gd name="connsiteX2" fmla="*/ 1078961 w 1086853"/>
                  <a:gd name="connsiteY2" fmla="*/ 147630 h 3488490"/>
                  <a:gd name="connsiteX3" fmla="*/ 1086853 w 1086853"/>
                  <a:gd name="connsiteY3" fmla="*/ 151914 h 3488490"/>
                  <a:gd name="connsiteX4" fmla="*/ 1017809 w 1086853"/>
                  <a:gd name="connsiteY4" fmla="*/ 188691 h 3488490"/>
                  <a:gd name="connsiteX5" fmla="*/ 299202 w 1086853"/>
                  <a:gd name="connsiteY5" fmla="*/ 905868 h 3488490"/>
                  <a:gd name="connsiteX6" fmla="*/ 166586 w 1086853"/>
                  <a:gd name="connsiteY6" fmla="*/ 1227226 h 3488490"/>
                  <a:gd name="connsiteX7" fmla="*/ 166586 w 1086853"/>
                  <a:gd name="connsiteY7" fmla="*/ 3488490 h 3488490"/>
                  <a:gd name="connsiteX8" fmla="*/ 0 w 1086853"/>
                  <a:gd name="connsiteY8" fmla="*/ 3488490 h 3488490"/>
                  <a:gd name="connsiteX9" fmla="*/ 0 w 1086853"/>
                  <a:gd name="connsiteY9" fmla="*/ 1227226 h 3488490"/>
                  <a:gd name="connsiteX10" fmla="*/ 182265 w 1086853"/>
                  <a:gd name="connsiteY10" fmla="*/ 788951 h 3488490"/>
                  <a:gd name="connsiteX11" fmla="*/ 870821 w 1086853"/>
                  <a:gd name="connsiteY11" fmla="*/ 101167 h 3488490"/>
                  <a:gd name="connsiteX12" fmla="*/ 914366 w 1086853"/>
                  <a:gd name="connsiteY12" fmla="*/ 19603 h 3488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6853" h="3488490">
                    <a:moveTo>
                      <a:pt x="921034" y="0"/>
                    </a:moveTo>
                    <a:lnTo>
                      <a:pt x="965817" y="54278"/>
                    </a:lnTo>
                    <a:cubicBezTo>
                      <a:pt x="1000404" y="88865"/>
                      <a:pt x="1038289" y="120153"/>
                      <a:pt x="1078961" y="147630"/>
                    </a:cubicBezTo>
                    <a:lnTo>
                      <a:pt x="1086853" y="151914"/>
                    </a:lnTo>
                    <a:lnTo>
                      <a:pt x="1017809" y="188691"/>
                    </a:lnTo>
                    <a:lnTo>
                      <a:pt x="299202" y="905868"/>
                    </a:lnTo>
                    <a:cubicBezTo>
                      <a:pt x="213622" y="992086"/>
                      <a:pt x="166586" y="1105737"/>
                      <a:pt x="166586" y="1227226"/>
                    </a:cubicBezTo>
                    <a:lnTo>
                      <a:pt x="166586" y="3488490"/>
                    </a:lnTo>
                    <a:lnTo>
                      <a:pt x="0" y="3488490"/>
                    </a:lnTo>
                    <a:lnTo>
                      <a:pt x="0" y="1227226"/>
                    </a:lnTo>
                    <a:cubicBezTo>
                      <a:pt x="0" y="1061322"/>
                      <a:pt x="65328" y="905868"/>
                      <a:pt x="182265" y="788951"/>
                    </a:cubicBezTo>
                    <a:lnTo>
                      <a:pt x="870821" y="101167"/>
                    </a:lnTo>
                    <a:cubicBezTo>
                      <a:pt x="886500" y="76183"/>
                      <a:pt x="901403" y="48913"/>
                      <a:pt x="914366" y="19603"/>
                    </a:cubicBezTo>
                    <a:close/>
                  </a:path>
                </a:pathLst>
              </a:custGeom>
              <a:solidFill>
                <a:srgbClr val="1BB1EC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pPr marL="0" marR="0" lvl="0" indent="0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3266" b="0" i="0" u="none" strike="noStrike" kern="0" cap="none" spc="0" normalizeH="0" baseline="0" dirty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34" name="Freeform 41">
                <a:extLst>
                  <a:ext uri="{FF2B5EF4-FFF2-40B4-BE49-F238E27FC236}">
                    <a16:creationId xmlns:a16="http://schemas.microsoft.com/office/drawing/2014/main" id="{5F5C80FC-4704-8843-BC76-CD70E2E54C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9211" y="1538485"/>
                <a:ext cx="2145473" cy="1530961"/>
              </a:xfrm>
              <a:custGeom>
                <a:avLst/>
                <a:gdLst>
                  <a:gd name="connsiteX0" fmla="*/ 1344579 w 4290945"/>
                  <a:gd name="connsiteY0" fmla="*/ 0 h 3061922"/>
                  <a:gd name="connsiteX1" fmla="*/ 4014007 w 4290945"/>
                  <a:gd name="connsiteY1" fmla="*/ 0 h 3061922"/>
                  <a:gd name="connsiteX2" fmla="*/ 4290945 w 4290945"/>
                  <a:gd name="connsiteY2" fmla="*/ 277060 h 3061922"/>
                  <a:gd name="connsiteX3" fmla="*/ 4290945 w 4290945"/>
                  <a:gd name="connsiteY3" fmla="*/ 1738813 h 3061922"/>
                  <a:gd name="connsiteX4" fmla="*/ 3183199 w 4290945"/>
                  <a:gd name="connsiteY4" fmla="*/ 2847706 h 3061922"/>
                  <a:gd name="connsiteX5" fmla="*/ 613049 w 4290945"/>
                  <a:gd name="connsiteY5" fmla="*/ 2847706 h 3061922"/>
                  <a:gd name="connsiteX6" fmla="*/ 266995 w 4290945"/>
                  <a:gd name="connsiteY6" fmla="*/ 3018622 h 3061922"/>
                  <a:gd name="connsiteX7" fmla="*/ 242552 w 4290945"/>
                  <a:gd name="connsiteY7" fmla="*/ 3061922 h 3061922"/>
                  <a:gd name="connsiteX8" fmla="*/ 213356 w 4290945"/>
                  <a:gd name="connsiteY8" fmla="*/ 3008133 h 3061922"/>
                  <a:gd name="connsiteX9" fmla="*/ 6860 w 4290945"/>
                  <a:gd name="connsiteY9" fmla="*/ 2801637 h 3061922"/>
                  <a:gd name="connsiteX10" fmla="*/ 0 w 4290945"/>
                  <a:gd name="connsiteY10" fmla="*/ 2797914 h 3061922"/>
                  <a:gd name="connsiteX11" fmla="*/ 48413 w 4290945"/>
                  <a:gd name="connsiteY11" fmla="*/ 2767230 h 3061922"/>
                  <a:gd name="connsiteX12" fmla="*/ 236181 w 4290945"/>
                  <a:gd name="connsiteY12" fmla="*/ 2375266 h 3061922"/>
                  <a:gd name="connsiteX13" fmla="*/ 236181 w 4290945"/>
                  <a:gd name="connsiteY13" fmla="*/ 1108240 h 3061922"/>
                  <a:gd name="connsiteX14" fmla="*/ 1344579 w 4290945"/>
                  <a:gd name="connsiteY14" fmla="*/ 0 h 3061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90945" h="3061922">
                    <a:moveTo>
                      <a:pt x="1344579" y="0"/>
                    </a:moveTo>
                    <a:lnTo>
                      <a:pt x="4014007" y="0"/>
                    </a:lnTo>
                    <a:cubicBezTo>
                      <a:pt x="4167499" y="0"/>
                      <a:pt x="4290945" y="123501"/>
                      <a:pt x="4290945" y="277060"/>
                    </a:cubicBezTo>
                    <a:lnTo>
                      <a:pt x="4290945" y="1738813"/>
                    </a:lnTo>
                    <a:cubicBezTo>
                      <a:pt x="4290945" y="2351089"/>
                      <a:pt x="3795201" y="2847706"/>
                      <a:pt x="3183199" y="2847706"/>
                    </a:cubicBezTo>
                    <a:lnTo>
                      <a:pt x="613049" y="2847706"/>
                    </a:lnTo>
                    <a:cubicBezTo>
                      <a:pt x="438903" y="2855057"/>
                      <a:pt x="332266" y="2929029"/>
                      <a:pt x="266995" y="3018622"/>
                    </a:cubicBezTo>
                    <a:lnTo>
                      <a:pt x="242552" y="3061922"/>
                    </a:lnTo>
                    <a:lnTo>
                      <a:pt x="213356" y="3008133"/>
                    </a:lnTo>
                    <a:cubicBezTo>
                      <a:pt x="158402" y="2926790"/>
                      <a:pt x="88203" y="2856592"/>
                      <a:pt x="6860" y="2801637"/>
                    </a:cubicBezTo>
                    <a:lnTo>
                      <a:pt x="0" y="2797914"/>
                    </a:lnTo>
                    <a:lnTo>
                      <a:pt x="48413" y="2767230"/>
                    </a:lnTo>
                    <a:cubicBezTo>
                      <a:pt x="187501" y="2647466"/>
                      <a:pt x="226384" y="2449596"/>
                      <a:pt x="236181" y="2375266"/>
                    </a:cubicBezTo>
                    <a:lnTo>
                      <a:pt x="236181" y="1108240"/>
                    </a:lnTo>
                    <a:cubicBezTo>
                      <a:pt x="236181" y="495964"/>
                      <a:pt x="732576" y="0"/>
                      <a:pt x="1344579" y="0"/>
                    </a:cubicBezTo>
                    <a:close/>
                  </a:path>
                </a:pathLst>
              </a:custGeom>
              <a:solidFill>
                <a:srgbClr val="1BB1EC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pPr marL="0" marR="0" lvl="0" indent="0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3266" b="0" i="0" u="none" strike="noStrike" kern="0" cap="none" spc="0" normalizeH="0" baseline="0" dirty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35" name="Freeform 230">
                <a:extLst>
                  <a:ext uri="{FF2B5EF4-FFF2-40B4-BE49-F238E27FC236}">
                    <a16:creationId xmlns:a16="http://schemas.microsoft.com/office/drawing/2014/main" id="{1BE545F3-F639-2B42-8CFC-0E2129091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13689" y="2962795"/>
                <a:ext cx="590462" cy="590462"/>
              </a:xfrm>
              <a:custGeom>
                <a:avLst/>
                <a:gdLst>
                  <a:gd name="T0" fmla="*/ 1809 w 1810"/>
                  <a:gd name="T1" fmla="*/ 904 h 1809"/>
                  <a:gd name="T2" fmla="*/ 1809 w 1810"/>
                  <a:gd name="T3" fmla="*/ 904 h 1809"/>
                  <a:gd name="T4" fmla="*/ 905 w 1810"/>
                  <a:gd name="T5" fmla="*/ 1808 h 1809"/>
                  <a:gd name="T6" fmla="*/ 905 w 1810"/>
                  <a:gd name="T7" fmla="*/ 1808 h 1809"/>
                  <a:gd name="T8" fmla="*/ 656 w 1810"/>
                  <a:gd name="T9" fmla="*/ 1773 h 1809"/>
                  <a:gd name="T10" fmla="*/ 656 w 1810"/>
                  <a:gd name="T11" fmla="*/ 1773 h 1809"/>
                  <a:gd name="T12" fmla="*/ 51 w 1810"/>
                  <a:gd name="T13" fmla="*/ 1201 h 1809"/>
                  <a:gd name="T14" fmla="*/ 51 w 1810"/>
                  <a:gd name="T15" fmla="*/ 1201 h 1809"/>
                  <a:gd name="T16" fmla="*/ 0 w 1810"/>
                  <a:gd name="T17" fmla="*/ 904 h 1809"/>
                  <a:gd name="T18" fmla="*/ 0 w 1810"/>
                  <a:gd name="T19" fmla="*/ 904 h 1809"/>
                  <a:gd name="T20" fmla="*/ 905 w 1810"/>
                  <a:gd name="T21" fmla="*/ 0 h 1809"/>
                  <a:gd name="T22" fmla="*/ 905 w 1810"/>
                  <a:gd name="T23" fmla="*/ 0 h 1809"/>
                  <a:gd name="T24" fmla="*/ 1051 w 1810"/>
                  <a:gd name="T25" fmla="*/ 11 h 1809"/>
                  <a:gd name="T26" fmla="*/ 1051 w 1810"/>
                  <a:gd name="T27" fmla="*/ 12 h 1809"/>
                  <a:gd name="T28" fmla="*/ 1051 w 1810"/>
                  <a:gd name="T29" fmla="*/ 12 h 1809"/>
                  <a:gd name="T30" fmla="*/ 1801 w 1810"/>
                  <a:gd name="T31" fmla="*/ 785 h 1809"/>
                  <a:gd name="T32" fmla="*/ 1801 w 1810"/>
                  <a:gd name="T33" fmla="*/ 785 h 1809"/>
                  <a:gd name="T34" fmla="*/ 1809 w 1810"/>
                  <a:gd name="T35" fmla="*/ 904 h 1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10" h="1809">
                    <a:moveTo>
                      <a:pt x="1809" y="904"/>
                    </a:moveTo>
                    <a:lnTo>
                      <a:pt x="1809" y="904"/>
                    </a:lnTo>
                    <a:cubicBezTo>
                      <a:pt x="1809" y="1403"/>
                      <a:pt x="1404" y="1808"/>
                      <a:pt x="905" y="1808"/>
                    </a:cubicBezTo>
                    <a:lnTo>
                      <a:pt x="905" y="1808"/>
                    </a:lnTo>
                    <a:cubicBezTo>
                      <a:pt x="818" y="1808"/>
                      <a:pt x="734" y="1796"/>
                      <a:pt x="656" y="1773"/>
                    </a:cubicBezTo>
                    <a:lnTo>
                      <a:pt x="656" y="1773"/>
                    </a:lnTo>
                    <a:cubicBezTo>
                      <a:pt x="373" y="1692"/>
                      <a:pt x="146" y="1477"/>
                      <a:pt x="51" y="1201"/>
                    </a:cubicBezTo>
                    <a:lnTo>
                      <a:pt x="51" y="1201"/>
                    </a:lnTo>
                    <a:cubicBezTo>
                      <a:pt x="18" y="1108"/>
                      <a:pt x="0" y="1008"/>
                      <a:pt x="0" y="904"/>
                    </a:cubicBezTo>
                    <a:lnTo>
                      <a:pt x="0" y="904"/>
                    </a:lnTo>
                    <a:cubicBezTo>
                      <a:pt x="0" y="404"/>
                      <a:pt x="405" y="0"/>
                      <a:pt x="905" y="0"/>
                    </a:cubicBezTo>
                    <a:lnTo>
                      <a:pt x="905" y="0"/>
                    </a:lnTo>
                    <a:cubicBezTo>
                      <a:pt x="954" y="0"/>
                      <a:pt x="1003" y="4"/>
                      <a:pt x="1051" y="11"/>
                    </a:cubicBezTo>
                    <a:lnTo>
                      <a:pt x="1051" y="12"/>
                    </a:lnTo>
                    <a:lnTo>
                      <a:pt x="1051" y="12"/>
                    </a:lnTo>
                    <a:cubicBezTo>
                      <a:pt x="1442" y="75"/>
                      <a:pt x="1750" y="390"/>
                      <a:pt x="1801" y="785"/>
                    </a:cubicBezTo>
                    <a:lnTo>
                      <a:pt x="1801" y="785"/>
                    </a:lnTo>
                    <a:cubicBezTo>
                      <a:pt x="1806" y="824"/>
                      <a:pt x="1809" y="864"/>
                      <a:pt x="1809" y="904"/>
                    </a:cubicBezTo>
                  </a:path>
                </a:pathLst>
              </a:custGeom>
              <a:solidFill>
                <a:srgbClr val="1BB1EC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3266" b="0" i="0" u="none" strike="noStrike" kern="0" cap="none" spc="0" normalizeH="0" baseline="0" dirty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36" name="Freeform 232">
                <a:extLst>
                  <a:ext uri="{FF2B5EF4-FFF2-40B4-BE49-F238E27FC236}">
                    <a16:creationId xmlns:a16="http://schemas.microsoft.com/office/drawing/2014/main" id="{FF07E1DA-13D1-FF4E-987E-53FBF14766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4575" y="2062700"/>
                <a:ext cx="1244291" cy="36004"/>
              </a:xfrm>
              <a:custGeom>
                <a:avLst/>
                <a:gdLst>
                  <a:gd name="T0" fmla="*/ 3756 w 3812"/>
                  <a:gd name="T1" fmla="*/ 109 h 110"/>
                  <a:gd name="T2" fmla="*/ 55 w 3812"/>
                  <a:gd name="T3" fmla="*/ 109 h 110"/>
                  <a:gd name="T4" fmla="*/ 55 w 3812"/>
                  <a:gd name="T5" fmla="*/ 109 h 110"/>
                  <a:gd name="T6" fmla="*/ 0 w 3812"/>
                  <a:gd name="T7" fmla="*/ 55 h 110"/>
                  <a:gd name="T8" fmla="*/ 0 w 3812"/>
                  <a:gd name="T9" fmla="*/ 55 h 110"/>
                  <a:gd name="T10" fmla="*/ 55 w 3812"/>
                  <a:gd name="T11" fmla="*/ 0 h 110"/>
                  <a:gd name="T12" fmla="*/ 3756 w 3812"/>
                  <a:gd name="T13" fmla="*/ 0 h 110"/>
                  <a:gd name="T14" fmla="*/ 3756 w 3812"/>
                  <a:gd name="T15" fmla="*/ 0 h 110"/>
                  <a:gd name="T16" fmla="*/ 3811 w 3812"/>
                  <a:gd name="T17" fmla="*/ 55 h 110"/>
                  <a:gd name="T18" fmla="*/ 3811 w 3812"/>
                  <a:gd name="T19" fmla="*/ 55 h 110"/>
                  <a:gd name="T20" fmla="*/ 3756 w 3812"/>
                  <a:gd name="T21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2" h="110">
                    <a:moveTo>
                      <a:pt x="3756" y="109"/>
                    </a:moveTo>
                    <a:lnTo>
                      <a:pt x="55" y="109"/>
                    </a:lnTo>
                    <a:lnTo>
                      <a:pt x="55" y="109"/>
                    </a:lnTo>
                    <a:cubicBezTo>
                      <a:pt x="25" y="109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5" y="0"/>
                      <a:pt x="55" y="0"/>
                    </a:cubicBezTo>
                    <a:lnTo>
                      <a:pt x="3756" y="0"/>
                    </a:lnTo>
                    <a:lnTo>
                      <a:pt x="3756" y="0"/>
                    </a:lnTo>
                    <a:cubicBezTo>
                      <a:pt x="3786" y="0"/>
                      <a:pt x="3811" y="25"/>
                      <a:pt x="3811" y="55"/>
                    </a:cubicBezTo>
                    <a:lnTo>
                      <a:pt x="3811" y="55"/>
                    </a:lnTo>
                    <a:cubicBezTo>
                      <a:pt x="3811" y="85"/>
                      <a:pt x="3786" y="109"/>
                      <a:pt x="3756" y="10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3266" b="0" i="0" u="none" strike="noStrike" kern="0" cap="none" spc="0" normalizeH="0" baseline="0" dirty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37" name="Freeform 27">
                <a:extLst>
                  <a:ext uri="{FF2B5EF4-FFF2-40B4-BE49-F238E27FC236}">
                    <a16:creationId xmlns:a16="http://schemas.microsoft.com/office/drawing/2014/main" id="{5DE18212-575F-624B-A834-2BF014638A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4088" y="2665344"/>
                <a:ext cx="2265641" cy="1534126"/>
              </a:xfrm>
              <a:custGeom>
                <a:avLst/>
                <a:gdLst>
                  <a:gd name="connsiteX0" fmla="*/ 276884 w 4531282"/>
                  <a:gd name="connsiteY0" fmla="*/ 0 h 3068252"/>
                  <a:gd name="connsiteX1" fmla="*/ 3183515 w 4531282"/>
                  <a:gd name="connsiteY1" fmla="*/ 0 h 3068252"/>
                  <a:gd name="connsiteX2" fmla="*/ 4291052 w 4531282"/>
                  <a:gd name="connsiteY2" fmla="*/ 1108241 h 3068252"/>
                  <a:gd name="connsiteX3" fmla="*/ 4291052 w 4531282"/>
                  <a:gd name="connsiteY3" fmla="*/ 2375921 h 3068252"/>
                  <a:gd name="connsiteX4" fmla="*/ 4479072 w 4531282"/>
                  <a:gd name="connsiteY4" fmla="*/ 2767107 h 3068252"/>
                  <a:gd name="connsiteX5" fmla="*/ 4531282 w 4531282"/>
                  <a:gd name="connsiteY5" fmla="*/ 2800130 h 3068252"/>
                  <a:gd name="connsiteX6" fmla="*/ 4527345 w 4531282"/>
                  <a:gd name="connsiteY6" fmla="*/ 2802267 h 3068252"/>
                  <a:gd name="connsiteX7" fmla="*/ 4320849 w 4531282"/>
                  <a:gd name="connsiteY7" fmla="*/ 3008763 h 3068252"/>
                  <a:gd name="connsiteX8" fmla="*/ 4288559 w 4531282"/>
                  <a:gd name="connsiteY8" fmla="*/ 3068252 h 3068252"/>
                  <a:gd name="connsiteX9" fmla="*/ 4257294 w 4531282"/>
                  <a:gd name="connsiteY9" fmla="*/ 3014272 h 3068252"/>
                  <a:gd name="connsiteX10" fmla="*/ 3914255 w 4531282"/>
                  <a:gd name="connsiteY10" fmla="*/ 2847054 h 3068252"/>
                  <a:gd name="connsiteX11" fmla="*/ 1107537 w 4531282"/>
                  <a:gd name="connsiteY11" fmla="*/ 2847054 h 3068252"/>
                  <a:gd name="connsiteX12" fmla="*/ 0 w 4531282"/>
                  <a:gd name="connsiteY12" fmla="*/ 1738814 h 3068252"/>
                  <a:gd name="connsiteX13" fmla="*/ 0 w 4531282"/>
                  <a:gd name="connsiteY13" fmla="*/ 277060 h 3068252"/>
                  <a:gd name="connsiteX14" fmla="*/ 276884 w 4531282"/>
                  <a:gd name="connsiteY14" fmla="*/ 0 h 306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31282" h="3068252">
                    <a:moveTo>
                      <a:pt x="276884" y="0"/>
                    </a:moveTo>
                    <a:lnTo>
                      <a:pt x="3183515" y="0"/>
                    </a:lnTo>
                    <a:cubicBezTo>
                      <a:pt x="3794750" y="0"/>
                      <a:pt x="4291052" y="495964"/>
                      <a:pt x="4291052" y="1108241"/>
                    </a:cubicBezTo>
                    <a:lnTo>
                      <a:pt x="4291052" y="2375921"/>
                    </a:lnTo>
                    <a:cubicBezTo>
                      <a:pt x="4300848" y="2449842"/>
                      <a:pt x="4339978" y="2647560"/>
                      <a:pt x="4479072" y="2767107"/>
                    </a:cubicBezTo>
                    <a:lnTo>
                      <a:pt x="4531282" y="2800130"/>
                    </a:lnTo>
                    <a:lnTo>
                      <a:pt x="4527345" y="2802267"/>
                    </a:lnTo>
                    <a:cubicBezTo>
                      <a:pt x="4446002" y="2857222"/>
                      <a:pt x="4375803" y="2927420"/>
                      <a:pt x="4320849" y="3008763"/>
                    </a:cubicBezTo>
                    <a:lnTo>
                      <a:pt x="4288559" y="3068252"/>
                    </a:lnTo>
                    <a:lnTo>
                      <a:pt x="4257294" y="3014272"/>
                    </a:lnTo>
                    <a:cubicBezTo>
                      <a:pt x="4191711" y="2926233"/>
                      <a:pt x="4085675" y="2854161"/>
                      <a:pt x="3914255" y="2847054"/>
                    </a:cubicBezTo>
                    <a:lnTo>
                      <a:pt x="1107537" y="2847054"/>
                    </a:lnTo>
                    <a:cubicBezTo>
                      <a:pt x="496302" y="2847054"/>
                      <a:pt x="0" y="2351090"/>
                      <a:pt x="0" y="1738814"/>
                    </a:cubicBezTo>
                    <a:lnTo>
                      <a:pt x="0" y="277060"/>
                    </a:lnTo>
                    <a:cubicBezTo>
                      <a:pt x="0" y="124155"/>
                      <a:pt x="124076" y="0"/>
                      <a:pt x="276884" y="0"/>
                    </a:cubicBezTo>
                    <a:close/>
                  </a:path>
                </a:pathLst>
              </a:custGeom>
              <a:solidFill>
                <a:srgbClr val="0A67D4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pPr marL="0" marR="0" lvl="0" indent="0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3266" b="0" i="0" u="none" strike="noStrike" kern="0" cap="none" spc="0" normalizeH="0" baseline="0" dirty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3129B74E-17B2-7C41-BBD9-215173B79B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1002" y="4627736"/>
                <a:ext cx="541579" cy="1538402"/>
              </a:xfrm>
              <a:custGeom>
                <a:avLst/>
                <a:gdLst>
                  <a:gd name="connsiteX0" fmla="*/ 164443 w 1083158"/>
                  <a:gd name="connsiteY0" fmla="*/ 0 h 3494223"/>
                  <a:gd name="connsiteX1" fmla="*/ 169997 w 1083158"/>
                  <a:gd name="connsiteY1" fmla="*/ 16231 h 3494223"/>
                  <a:gd name="connsiteX2" fmla="*/ 213644 w 1083158"/>
                  <a:gd name="connsiteY2" fmla="*/ 98138 h 3494223"/>
                  <a:gd name="connsiteX3" fmla="*/ 901546 w 1083158"/>
                  <a:gd name="connsiteY3" fmla="*/ 785713 h 3494223"/>
                  <a:gd name="connsiteX4" fmla="*/ 1083158 w 1083158"/>
                  <a:gd name="connsiteY4" fmla="*/ 1223854 h 3494223"/>
                  <a:gd name="connsiteX5" fmla="*/ 1083158 w 1083158"/>
                  <a:gd name="connsiteY5" fmla="*/ 3494223 h 3494223"/>
                  <a:gd name="connsiteX6" fmla="*/ 916572 w 1083158"/>
                  <a:gd name="connsiteY6" fmla="*/ 3494223 h 3494223"/>
                  <a:gd name="connsiteX7" fmla="*/ 916572 w 1083158"/>
                  <a:gd name="connsiteY7" fmla="*/ 1223854 h 3494223"/>
                  <a:gd name="connsiteX8" fmla="*/ 784610 w 1083158"/>
                  <a:gd name="connsiteY8" fmla="*/ 903247 h 3494223"/>
                  <a:gd name="connsiteX9" fmla="*/ 66003 w 1083158"/>
                  <a:gd name="connsiteY9" fmla="*/ 184982 h 3494223"/>
                  <a:gd name="connsiteX10" fmla="*/ 0 w 1083158"/>
                  <a:gd name="connsiteY10" fmla="*/ 149909 h 3494223"/>
                  <a:gd name="connsiteX11" fmla="*/ 8394 w 1083158"/>
                  <a:gd name="connsiteY11" fmla="*/ 145353 h 3494223"/>
                  <a:gd name="connsiteX12" fmla="*/ 121538 w 1083158"/>
                  <a:gd name="connsiteY12" fmla="*/ 52001 h 349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3158" h="3494223">
                    <a:moveTo>
                      <a:pt x="164443" y="0"/>
                    </a:moveTo>
                    <a:lnTo>
                      <a:pt x="169997" y="16231"/>
                    </a:lnTo>
                    <a:cubicBezTo>
                      <a:pt x="183022" y="45615"/>
                      <a:pt x="197966" y="72999"/>
                      <a:pt x="213644" y="98138"/>
                    </a:cubicBezTo>
                    <a:lnTo>
                      <a:pt x="901546" y="785713"/>
                    </a:lnTo>
                    <a:cubicBezTo>
                      <a:pt x="1018483" y="902594"/>
                      <a:pt x="1083158" y="1058653"/>
                      <a:pt x="1083158" y="1223854"/>
                    </a:cubicBezTo>
                    <a:lnTo>
                      <a:pt x="1083158" y="3494223"/>
                    </a:lnTo>
                    <a:lnTo>
                      <a:pt x="916572" y="3494223"/>
                    </a:lnTo>
                    <a:lnTo>
                      <a:pt x="916572" y="1223854"/>
                    </a:lnTo>
                    <a:cubicBezTo>
                      <a:pt x="916572" y="1103055"/>
                      <a:pt x="870189" y="988786"/>
                      <a:pt x="784610" y="903247"/>
                    </a:cubicBezTo>
                    <a:lnTo>
                      <a:pt x="66003" y="184982"/>
                    </a:lnTo>
                    <a:lnTo>
                      <a:pt x="0" y="149909"/>
                    </a:lnTo>
                    <a:lnTo>
                      <a:pt x="8394" y="145353"/>
                    </a:lnTo>
                    <a:cubicBezTo>
                      <a:pt x="49066" y="117876"/>
                      <a:pt x="86951" y="86588"/>
                      <a:pt x="121538" y="52001"/>
                    </a:cubicBezTo>
                    <a:close/>
                  </a:path>
                </a:pathLst>
              </a:custGeom>
              <a:solidFill>
                <a:srgbClr val="0A67D4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pPr marL="0" marR="0" lvl="0" indent="0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3266" b="0" i="0" u="none" strike="noStrike" kern="0" cap="none" spc="0" normalizeH="0" baseline="0" dirty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39" name="Freeform 384">
                <a:extLst>
                  <a:ext uri="{FF2B5EF4-FFF2-40B4-BE49-F238E27FC236}">
                    <a16:creationId xmlns:a16="http://schemas.microsoft.com/office/drawing/2014/main" id="{C0DD5A66-A946-0B43-9333-30B50AC38E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4478" y="4088213"/>
                <a:ext cx="590462" cy="590462"/>
              </a:xfrm>
              <a:custGeom>
                <a:avLst/>
                <a:gdLst>
                  <a:gd name="T0" fmla="*/ 1809 w 1810"/>
                  <a:gd name="T1" fmla="*/ 904 h 1810"/>
                  <a:gd name="T2" fmla="*/ 1809 w 1810"/>
                  <a:gd name="T3" fmla="*/ 904 h 1810"/>
                  <a:gd name="T4" fmla="*/ 1759 w 1810"/>
                  <a:gd name="T5" fmla="*/ 1201 h 1810"/>
                  <a:gd name="T6" fmla="*/ 1759 w 1810"/>
                  <a:gd name="T7" fmla="*/ 1201 h 1810"/>
                  <a:gd name="T8" fmla="*/ 1152 w 1810"/>
                  <a:gd name="T9" fmla="*/ 1774 h 1810"/>
                  <a:gd name="T10" fmla="*/ 1152 w 1810"/>
                  <a:gd name="T11" fmla="*/ 1774 h 1810"/>
                  <a:gd name="T12" fmla="*/ 905 w 1810"/>
                  <a:gd name="T13" fmla="*/ 1809 h 1810"/>
                  <a:gd name="T14" fmla="*/ 905 w 1810"/>
                  <a:gd name="T15" fmla="*/ 1809 h 1810"/>
                  <a:gd name="T16" fmla="*/ 0 w 1810"/>
                  <a:gd name="T17" fmla="*/ 904 h 1810"/>
                  <a:gd name="T18" fmla="*/ 0 w 1810"/>
                  <a:gd name="T19" fmla="*/ 904 h 1810"/>
                  <a:gd name="T20" fmla="*/ 9 w 1810"/>
                  <a:gd name="T21" fmla="*/ 786 h 1810"/>
                  <a:gd name="T22" fmla="*/ 9 w 1810"/>
                  <a:gd name="T23" fmla="*/ 786 h 1810"/>
                  <a:gd name="T24" fmla="*/ 757 w 1810"/>
                  <a:gd name="T25" fmla="*/ 12 h 1810"/>
                  <a:gd name="T26" fmla="*/ 757 w 1810"/>
                  <a:gd name="T27" fmla="*/ 12 h 1810"/>
                  <a:gd name="T28" fmla="*/ 905 w 1810"/>
                  <a:gd name="T29" fmla="*/ 0 h 1810"/>
                  <a:gd name="T30" fmla="*/ 905 w 1810"/>
                  <a:gd name="T31" fmla="*/ 0 h 1810"/>
                  <a:gd name="T32" fmla="*/ 1809 w 1810"/>
                  <a:gd name="T33" fmla="*/ 904 h 1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10" h="1810">
                    <a:moveTo>
                      <a:pt x="1809" y="904"/>
                    </a:moveTo>
                    <a:lnTo>
                      <a:pt x="1809" y="904"/>
                    </a:lnTo>
                    <a:cubicBezTo>
                      <a:pt x="1809" y="1008"/>
                      <a:pt x="1792" y="1108"/>
                      <a:pt x="1759" y="1201"/>
                    </a:cubicBezTo>
                    <a:lnTo>
                      <a:pt x="1759" y="1201"/>
                    </a:lnTo>
                    <a:cubicBezTo>
                      <a:pt x="1663" y="1478"/>
                      <a:pt x="1436" y="1693"/>
                      <a:pt x="1152" y="1774"/>
                    </a:cubicBezTo>
                    <a:lnTo>
                      <a:pt x="1152" y="1774"/>
                    </a:lnTo>
                    <a:cubicBezTo>
                      <a:pt x="1073" y="1797"/>
                      <a:pt x="991" y="1809"/>
                      <a:pt x="905" y="1809"/>
                    </a:cubicBezTo>
                    <a:lnTo>
                      <a:pt x="905" y="1809"/>
                    </a:lnTo>
                    <a:cubicBezTo>
                      <a:pt x="406" y="1809"/>
                      <a:pt x="0" y="1403"/>
                      <a:pt x="0" y="904"/>
                    </a:cubicBezTo>
                    <a:lnTo>
                      <a:pt x="0" y="904"/>
                    </a:lnTo>
                    <a:cubicBezTo>
                      <a:pt x="0" y="863"/>
                      <a:pt x="3" y="824"/>
                      <a:pt x="9" y="786"/>
                    </a:cubicBezTo>
                    <a:lnTo>
                      <a:pt x="9" y="786"/>
                    </a:lnTo>
                    <a:cubicBezTo>
                      <a:pt x="60" y="391"/>
                      <a:pt x="366" y="75"/>
                      <a:pt x="757" y="12"/>
                    </a:cubicBezTo>
                    <a:lnTo>
                      <a:pt x="757" y="12"/>
                    </a:lnTo>
                    <a:cubicBezTo>
                      <a:pt x="806" y="4"/>
                      <a:pt x="855" y="0"/>
                      <a:pt x="905" y="0"/>
                    </a:cubicBezTo>
                    <a:lnTo>
                      <a:pt x="905" y="0"/>
                    </a:lnTo>
                    <a:cubicBezTo>
                      <a:pt x="1404" y="0"/>
                      <a:pt x="1809" y="405"/>
                      <a:pt x="1809" y="904"/>
                    </a:cubicBezTo>
                  </a:path>
                </a:pathLst>
              </a:custGeom>
              <a:solidFill>
                <a:srgbClr val="0A67D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3266" b="0" i="0" u="none" strike="noStrike" kern="0" cap="none" spc="0" normalizeH="0" baseline="0" dirty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40" name="Freeform 463">
                <a:extLst>
                  <a:ext uri="{FF2B5EF4-FFF2-40B4-BE49-F238E27FC236}">
                    <a16:creationId xmlns:a16="http://schemas.microsoft.com/office/drawing/2014/main" id="{8120252B-2093-F34F-92A1-B9E585C8F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1284" y="3261566"/>
                <a:ext cx="1244291" cy="36004"/>
              </a:xfrm>
              <a:custGeom>
                <a:avLst/>
                <a:gdLst>
                  <a:gd name="T0" fmla="*/ 3755 w 3810"/>
                  <a:gd name="T1" fmla="*/ 110 h 111"/>
                  <a:gd name="T2" fmla="*/ 55 w 3810"/>
                  <a:gd name="T3" fmla="*/ 110 h 111"/>
                  <a:gd name="T4" fmla="*/ 55 w 3810"/>
                  <a:gd name="T5" fmla="*/ 110 h 111"/>
                  <a:gd name="T6" fmla="*/ 0 w 3810"/>
                  <a:gd name="T7" fmla="*/ 55 h 111"/>
                  <a:gd name="T8" fmla="*/ 0 w 3810"/>
                  <a:gd name="T9" fmla="*/ 55 h 111"/>
                  <a:gd name="T10" fmla="*/ 55 w 3810"/>
                  <a:gd name="T11" fmla="*/ 0 h 111"/>
                  <a:gd name="T12" fmla="*/ 3755 w 3810"/>
                  <a:gd name="T13" fmla="*/ 0 h 111"/>
                  <a:gd name="T14" fmla="*/ 3755 w 3810"/>
                  <a:gd name="T15" fmla="*/ 0 h 111"/>
                  <a:gd name="T16" fmla="*/ 3809 w 3810"/>
                  <a:gd name="T17" fmla="*/ 55 h 111"/>
                  <a:gd name="T18" fmla="*/ 3809 w 3810"/>
                  <a:gd name="T19" fmla="*/ 55 h 111"/>
                  <a:gd name="T20" fmla="*/ 3755 w 3810"/>
                  <a:gd name="T21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0" h="111">
                    <a:moveTo>
                      <a:pt x="3755" y="110"/>
                    </a:moveTo>
                    <a:lnTo>
                      <a:pt x="55" y="110"/>
                    </a:lnTo>
                    <a:lnTo>
                      <a:pt x="55" y="110"/>
                    </a:lnTo>
                    <a:cubicBezTo>
                      <a:pt x="25" y="110"/>
                      <a:pt x="0" y="86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5" y="0"/>
                      <a:pt x="55" y="0"/>
                    </a:cubicBezTo>
                    <a:lnTo>
                      <a:pt x="3755" y="0"/>
                    </a:lnTo>
                    <a:lnTo>
                      <a:pt x="3755" y="0"/>
                    </a:lnTo>
                    <a:cubicBezTo>
                      <a:pt x="3786" y="0"/>
                      <a:pt x="3809" y="25"/>
                      <a:pt x="3809" y="55"/>
                    </a:cubicBezTo>
                    <a:lnTo>
                      <a:pt x="3809" y="55"/>
                    </a:lnTo>
                    <a:cubicBezTo>
                      <a:pt x="3809" y="86"/>
                      <a:pt x="3786" y="110"/>
                      <a:pt x="3755" y="11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3266" b="0" i="0" u="none" strike="noStrike" kern="0" cap="none" spc="0" normalizeH="0" baseline="0" dirty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41" name="Freeform 35">
                <a:extLst>
                  <a:ext uri="{FF2B5EF4-FFF2-40B4-BE49-F238E27FC236}">
                    <a16:creationId xmlns:a16="http://schemas.microsoft.com/office/drawing/2014/main" id="{46EA2757-3A38-654C-8715-3E7C4B9A8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0103" y="3436841"/>
                <a:ext cx="2151333" cy="1529748"/>
              </a:xfrm>
              <a:custGeom>
                <a:avLst/>
                <a:gdLst>
                  <a:gd name="connsiteX0" fmla="*/ 1344930 w 4302666"/>
                  <a:gd name="connsiteY0" fmla="*/ 0 h 3059496"/>
                  <a:gd name="connsiteX1" fmla="*/ 4025704 w 4302666"/>
                  <a:gd name="connsiteY1" fmla="*/ 0 h 3059496"/>
                  <a:gd name="connsiteX2" fmla="*/ 4302666 w 4302666"/>
                  <a:gd name="connsiteY2" fmla="*/ 276877 h 3059496"/>
                  <a:gd name="connsiteX3" fmla="*/ 4302666 w 4302666"/>
                  <a:gd name="connsiteY3" fmla="*/ 1737008 h 3059496"/>
                  <a:gd name="connsiteX4" fmla="*/ 3194822 w 4302666"/>
                  <a:gd name="connsiteY4" fmla="*/ 2844514 h 3059496"/>
                  <a:gd name="connsiteX5" fmla="*/ 613335 w 4302666"/>
                  <a:gd name="connsiteY5" fmla="*/ 2844514 h 3059496"/>
                  <a:gd name="connsiteX6" fmla="*/ 270235 w 4302666"/>
                  <a:gd name="connsiteY6" fmla="*/ 3011908 h 3059496"/>
                  <a:gd name="connsiteX7" fmla="*/ 242658 w 4302666"/>
                  <a:gd name="connsiteY7" fmla="*/ 3059496 h 3059496"/>
                  <a:gd name="connsiteX8" fmla="*/ 213557 w 4302666"/>
                  <a:gd name="connsiteY8" fmla="*/ 3005882 h 3059496"/>
                  <a:gd name="connsiteX9" fmla="*/ 7061 w 4302666"/>
                  <a:gd name="connsiteY9" fmla="*/ 2799386 h 3059496"/>
                  <a:gd name="connsiteX10" fmla="*/ 0 w 4302666"/>
                  <a:gd name="connsiteY10" fmla="*/ 2795553 h 3059496"/>
                  <a:gd name="connsiteX11" fmla="*/ 48648 w 4302666"/>
                  <a:gd name="connsiteY11" fmla="*/ 2764744 h 3059496"/>
                  <a:gd name="connsiteX12" fmla="*/ 236433 w 4302666"/>
                  <a:gd name="connsiteY12" fmla="*/ 2373040 h 3059496"/>
                  <a:gd name="connsiteX13" fmla="*/ 236433 w 4302666"/>
                  <a:gd name="connsiteY13" fmla="*/ 1106200 h 3059496"/>
                  <a:gd name="connsiteX14" fmla="*/ 1344930 w 4302666"/>
                  <a:gd name="connsiteY14" fmla="*/ 0 h 3059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302666" h="3059496">
                    <a:moveTo>
                      <a:pt x="1344930" y="0"/>
                    </a:moveTo>
                    <a:lnTo>
                      <a:pt x="4025704" y="0"/>
                    </a:lnTo>
                    <a:cubicBezTo>
                      <a:pt x="4178556" y="0"/>
                      <a:pt x="4302666" y="123419"/>
                      <a:pt x="4302666" y="276877"/>
                    </a:cubicBezTo>
                    <a:lnTo>
                      <a:pt x="4302666" y="1737008"/>
                    </a:lnTo>
                    <a:cubicBezTo>
                      <a:pt x="4302666" y="2348879"/>
                      <a:pt x="3806226" y="2844514"/>
                      <a:pt x="3194822" y="2844514"/>
                    </a:cubicBezTo>
                    <a:lnTo>
                      <a:pt x="613335" y="2844514"/>
                    </a:lnTo>
                    <a:cubicBezTo>
                      <a:pt x="441867" y="2851860"/>
                      <a:pt x="335802" y="2923946"/>
                      <a:pt x="270235" y="3011908"/>
                    </a:cubicBezTo>
                    <a:lnTo>
                      <a:pt x="242658" y="3059496"/>
                    </a:lnTo>
                    <a:lnTo>
                      <a:pt x="213557" y="3005882"/>
                    </a:lnTo>
                    <a:cubicBezTo>
                      <a:pt x="158603" y="2924539"/>
                      <a:pt x="88404" y="2854340"/>
                      <a:pt x="7061" y="2799386"/>
                    </a:cubicBezTo>
                    <a:lnTo>
                      <a:pt x="0" y="2795553"/>
                    </a:lnTo>
                    <a:lnTo>
                      <a:pt x="48648" y="2764744"/>
                    </a:lnTo>
                    <a:cubicBezTo>
                      <a:pt x="187749" y="2645060"/>
                      <a:pt x="226635" y="2447320"/>
                      <a:pt x="236433" y="2373040"/>
                    </a:cubicBezTo>
                    <a:lnTo>
                      <a:pt x="236433" y="1106200"/>
                    </a:lnTo>
                    <a:cubicBezTo>
                      <a:pt x="236433" y="494982"/>
                      <a:pt x="732872" y="0"/>
                      <a:pt x="1344930" y="0"/>
                    </a:cubicBezTo>
                    <a:close/>
                  </a:path>
                </a:pathLst>
              </a:custGeom>
              <a:solidFill>
                <a:srgbClr val="0F51A9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pPr marL="0" marR="0" lvl="0" indent="0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3266" b="0" i="0" u="none" strike="noStrike" kern="0" cap="none" spc="0" normalizeH="0" baseline="0" dirty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42" name="Freeform 545">
                <a:extLst>
                  <a:ext uri="{FF2B5EF4-FFF2-40B4-BE49-F238E27FC236}">
                    <a16:creationId xmlns:a16="http://schemas.microsoft.com/office/drawing/2014/main" id="{2A8A6FF2-1A70-0942-B5F2-BCBA7DD78D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9402" y="4866282"/>
                <a:ext cx="590462" cy="590462"/>
              </a:xfrm>
              <a:custGeom>
                <a:avLst/>
                <a:gdLst>
                  <a:gd name="T0" fmla="*/ 1809 w 1810"/>
                  <a:gd name="T1" fmla="*/ 905 h 1810"/>
                  <a:gd name="T2" fmla="*/ 1809 w 1810"/>
                  <a:gd name="T3" fmla="*/ 905 h 1810"/>
                  <a:gd name="T4" fmla="*/ 905 w 1810"/>
                  <a:gd name="T5" fmla="*/ 1809 h 1810"/>
                  <a:gd name="T6" fmla="*/ 905 w 1810"/>
                  <a:gd name="T7" fmla="*/ 1809 h 1810"/>
                  <a:gd name="T8" fmla="*/ 658 w 1810"/>
                  <a:gd name="T9" fmla="*/ 1775 h 1810"/>
                  <a:gd name="T10" fmla="*/ 658 w 1810"/>
                  <a:gd name="T11" fmla="*/ 1775 h 1810"/>
                  <a:gd name="T12" fmla="*/ 51 w 1810"/>
                  <a:gd name="T13" fmla="*/ 1201 h 1810"/>
                  <a:gd name="T14" fmla="*/ 51 w 1810"/>
                  <a:gd name="T15" fmla="*/ 1201 h 1810"/>
                  <a:gd name="T16" fmla="*/ 0 w 1810"/>
                  <a:gd name="T17" fmla="*/ 905 h 1810"/>
                  <a:gd name="T18" fmla="*/ 0 w 1810"/>
                  <a:gd name="T19" fmla="*/ 905 h 1810"/>
                  <a:gd name="T20" fmla="*/ 905 w 1810"/>
                  <a:gd name="T21" fmla="*/ 0 h 1810"/>
                  <a:gd name="T22" fmla="*/ 905 w 1810"/>
                  <a:gd name="T23" fmla="*/ 0 h 1810"/>
                  <a:gd name="T24" fmla="*/ 1051 w 1810"/>
                  <a:gd name="T25" fmla="*/ 12 h 1810"/>
                  <a:gd name="T26" fmla="*/ 1051 w 1810"/>
                  <a:gd name="T27" fmla="*/ 13 h 1810"/>
                  <a:gd name="T28" fmla="*/ 1051 w 1810"/>
                  <a:gd name="T29" fmla="*/ 13 h 1810"/>
                  <a:gd name="T30" fmla="*/ 1801 w 1810"/>
                  <a:gd name="T31" fmla="*/ 786 h 1810"/>
                  <a:gd name="T32" fmla="*/ 1801 w 1810"/>
                  <a:gd name="T33" fmla="*/ 786 h 1810"/>
                  <a:gd name="T34" fmla="*/ 1809 w 1810"/>
                  <a:gd name="T35" fmla="*/ 905 h 1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10" h="1810">
                    <a:moveTo>
                      <a:pt x="1809" y="905"/>
                    </a:moveTo>
                    <a:lnTo>
                      <a:pt x="1809" y="905"/>
                    </a:lnTo>
                    <a:cubicBezTo>
                      <a:pt x="1809" y="1404"/>
                      <a:pt x="1404" y="1809"/>
                      <a:pt x="905" y="1809"/>
                    </a:cubicBezTo>
                    <a:lnTo>
                      <a:pt x="905" y="1809"/>
                    </a:lnTo>
                    <a:cubicBezTo>
                      <a:pt x="819" y="1809"/>
                      <a:pt x="736" y="1797"/>
                      <a:pt x="658" y="1775"/>
                    </a:cubicBezTo>
                    <a:lnTo>
                      <a:pt x="658" y="1775"/>
                    </a:lnTo>
                    <a:cubicBezTo>
                      <a:pt x="373" y="1694"/>
                      <a:pt x="146" y="1479"/>
                      <a:pt x="51" y="1201"/>
                    </a:cubicBezTo>
                    <a:lnTo>
                      <a:pt x="51" y="1201"/>
                    </a:lnTo>
                    <a:cubicBezTo>
                      <a:pt x="18" y="1108"/>
                      <a:pt x="0" y="1009"/>
                      <a:pt x="0" y="905"/>
                    </a:cubicBezTo>
                    <a:lnTo>
                      <a:pt x="0" y="905"/>
                    </a:lnTo>
                    <a:cubicBezTo>
                      <a:pt x="0" y="405"/>
                      <a:pt x="405" y="0"/>
                      <a:pt x="905" y="0"/>
                    </a:cubicBezTo>
                    <a:lnTo>
                      <a:pt x="905" y="0"/>
                    </a:lnTo>
                    <a:cubicBezTo>
                      <a:pt x="954" y="0"/>
                      <a:pt x="1003" y="4"/>
                      <a:pt x="1051" y="12"/>
                    </a:cubicBezTo>
                    <a:lnTo>
                      <a:pt x="1051" y="13"/>
                    </a:lnTo>
                    <a:lnTo>
                      <a:pt x="1051" y="13"/>
                    </a:lnTo>
                    <a:cubicBezTo>
                      <a:pt x="1442" y="76"/>
                      <a:pt x="1750" y="391"/>
                      <a:pt x="1801" y="786"/>
                    </a:cubicBezTo>
                    <a:lnTo>
                      <a:pt x="1801" y="786"/>
                    </a:lnTo>
                    <a:cubicBezTo>
                      <a:pt x="1806" y="825"/>
                      <a:pt x="1809" y="864"/>
                      <a:pt x="1809" y="905"/>
                    </a:cubicBezTo>
                  </a:path>
                </a:pathLst>
              </a:custGeom>
              <a:solidFill>
                <a:srgbClr val="0F51A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3266" b="0" i="0" u="none" strike="noStrike" kern="0" cap="none" spc="0" normalizeH="0" baseline="0" dirty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43" name="Freeform 547">
                <a:extLst>
                  <a:ext uri="{FF2B5EF4-FFF2-40B4-BE49-F238E27FC236}">
                    <a16:creationId xmlns:a16="http://schemas.microsoft.com/office/drawing/2014/main" id="{0FB91D84-6FD1-8E48-809D-4C2B79C480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5569" y="3932253"/>
                <a:ext cx="1244291" cy="36004"/>
              </a:xfrm>
              <a:custGeom>
                <a:avLst/>
                <a:gdLst>
                  <a:gd name="T0" fmla="*/ 3756 w 3812"/>
                  <a:gd name="T1" fmla="*/ 109 h 110"/>
                  <a:gd name="T2" fmla="*/ 55 w 3812"/>
                  <a:gd name="T3" fmla="*/ 109 h 110"/>
                  <a:gd name="T4" fmla="*/ 55 w 3812"/>
                  <a:gd name="T5" fmla="*/ 109 h 110"/>
                  <a:gd name="T6" fmla="*/ 0 w 3812"/>
                  <a:gd name="T7" fmla="*/ 55 h 110"/>
                  <a:gd name="T8" fmla="*/ 0 w 3812"/>
                  <a:gd name="T9" fmla="*/ 55 h 110"/>
                  <a:gd name="T10" fmla="*/ 55 w 3812"/>
                  <a:gd name="T11" fmla="*/ 0 h 110"/>
                  <a:gd name="T12" fmla="*/ 3756 w 3812"/>
                  <a:gd name="T13" fmla="*/ 0 h 110"/>
                  <a:gd name="T14" fmla="*/ 3756 w 3812"/>
                  <a:gd name="T15" fmla="*/ 0 h 110"/>
                  <a:gd name="T16" fmla="*/ 3811 w 3812"/>
                  <a:gd name="T17" fmla="*/ 55 h 110"/>
                  <a:gd name="T18" fmla="*/ 3811 w 3812"/>
                  <a:gd name="T19" fmla="*/ 55 h 110"/>
                  <a:gd name="T20" fmla="*/ 3756 w 3812"/>
                  <a:gd name="T21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2" h="110">
                    <a:moveTo>
                      <a:pt x="3756" y="109"/>
                    </a:moveTo>
                    <a:lnTo>
                      <a:pt x="55" y="109"/>
                    </a:lnTo>
                    <a:lnTo>
                      <a:pt x="55" y="109"/>
                    </a:lnTo>
                    <a:cubicBezTo>
                      <a:pt x="25" y="109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5" y="0"/>
                      <a:pt x="55" y="0"/>
                    </a:cubicBezTo>
                    <a:lnTo>
                      <a:pt x="3756" y="0"/>
                    </a:lnTo>
                    <a:lnTo>
                      <a:pt x="3756" y="0"/>
                    </a:lnTo>
                    <a:cubicBezTo>
                      <a:pt x="3786" y="0"/>
                      <a:pt x="3811" y="25"/>
                      <a:pt x="3811" y="55"/>
                    </a:cubicBezTo>
                    <a:lnTo>
                      <a:pt x="3811" y="55"/>
                    </a:lnTo>
                    <a:cubicBezTo>
                      <a:pt x="3811" y="85"/>
                      <a:pt x="3786" y="109"/>
                      <a:pt x="3756" y="10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3266" b="0" i="0" u="none" strike="noStrike" kern="0" cap="none" spc="0" normalizeH="0" baseline="0" dirty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44" name="Freeform 31">
                <a:extLst>
                  <a:ext uri="{FF2B5EF4-FFF2-40B4-BE49-F238E27FC236}">
                    <a16:creationId xmlns:a16="http://schemas.microsoft.com/office/drawing/2014/main" id="{F6405D13-8A9F-B048-AF0E-D639B5C630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4088" y="4236549"/>
                <a:ext cx="2265263" cy="1534031"/>
              </a:xfrm>
              <a:custGeom>
                <a:avLst/>
                <a:gdLst>
                  <a:gd name="connsiteX0" fmla="*/ 276884 w 4530526"/>
                  <a:gd name="connsiteY0" fmla="*/ 0 h 3068062"/>
                  <a:gd name="connsiteX1" fmla="*/ 3183515 w 4530526"/>
                  <a:gd name="connsiteY1" fmla="*/ 0 h 3068062"/>
                  <a:gd name="connsiteX2" fmla="*/ 4291052 w 4530526"/>
                  <a:gd name="connsiteY2" fmla="*/ 1108024 h 3068062"/>
                  <a:gd name="connsiteX3" fmla="*/ 4291052 w 4530526"/>
                  <a:gd name="connsiteY3" fmla="*/ 2374805 h 3068062"/>
                  <a:gd name="connsiteX4" fmla="*/ 4479072 w 4530526"/>
                  <a:gd name="connsiteY4" fmla="*/ 2767139 h 3068062"/>
                  <a:gd name="connsiteX5" fmla="*/ 4530526 w 4530526"/>
                  <a:gd name="connsiteY5" fmla="*/ 2799809 h 3068062"/>
                  <a:gd name="connsiteX6" fmla="*/ 4527345 w 4530526"/>
                  <a:gd name="connsiteY6" fmla="*/ 2801536 h 3068062"/>
                  <a:gd name="connsiteX7" fmla="*/ 4320849 w 4530526"/>
                  <a:gd name="connsiteY7" fmla="*/ 3008032 h 3068062"/>
                  <a:gd name="connsiteX8" fmla="*/ 4288266 w 4530526"/>
                  <a:gd name="connsiteY8" fmla="*/ 3068062 h 3068062"/>
                  <a:gd name="connsiteX9" fmla="*/ 4257294 w 4530526"/>
                  <a:gd name="connsiteY9" fmla="*/ 3014624 h 3068062"/>
                  <a:gd name="connsiteX10" fmla="*/ 3914255 w 4530526"/>
                  <a:gd name="connsiteY10" fmla="*/ 2847152 h 3068062"/>
                  <a:gd name="connsiteX11" fmla="*/ 1107537 w 4530526"/>
                  <a:gd name="connsiteY11" fmla="*/ 2847152 h 3068062"/>
                  <a:gd name="connsiteX12" fmla="*/ 0 w 4530526"/>
                  <a:gd name="connsiteY12" fmla="*/ 1739128 h 3068062"/>
                  <a:gd name="connsiteX13" fmla="*/ 0 w 4530526"/>
                  <a:gd name="connsiteY13" fmla="*/ 277659 h 3068062"/>
                  <a:gd name="connsiteX14" fmla="*/ 276884 w 4530526"/>
                  <a:gd name="connsiteY14" fmla="*/ 0 h 3068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30526" h="3068062">
                    <a:moveTo>
                      <a:pt x="276884" y="0"/>
                    </a:moveTo>
                    <a:lnTo>
                      <a:pt x="3183515" y="0"/>
                    </a:lnTo>
                    <a:cubicBezTo>
                      <a:pt x="3794750" y="0"/>
                      <a:pt x="4291052" y="495867"/>
                      <a:pt x="4291052" y="1108024"/>
                    </a:cubicBezTo>
                    <a:lnTo>
                      <a:pt x="4291052" y="2374805"/>
                    </a:lnTo>
                    <a:cubicBezTo>
                      <a:pt x="4300848" y="2449119"/>
                      <a:pt x="4339978" y="2647207"/>
                      <a:pt x="4479072" y="2767139"/>
                    </a:cubicBezTo>
                    <a:lnTo>
                      <a:pt x="4530526" y="2799809"/>
                    </a:lnTo>
                    <a:lnTo>
                      <a:pt x="4527345" y="2801536"/>
                    </a:lnTo>
                    <a:cubicBezTo>
                      <a:pt x="4446002" y="2856490"/>
                      <a:pt x="4375803" y="2926689"/>
                      <a:pt x="4320849" y="3008032"/>
                    </a:cubicBezTo>
                    <a:lnTo>
                      <a:pt x="4288266" y="3068062"/>
                    </a:lnTo>
                    <a:lnTo>
                      <a:pt x="4257294" y="3014624"/>
                    </a:lnTo>
                    <a:cubicBezTo>
                      <a:pt x="4191711" y="2926622"/>
                      <a:pt x="4085675" y="2854502"/>
                      <a:pt x="3914255" y="2847152"/>
                    </a:cubicBezTo>
                    <a:lnTo>
                      <a:pt x="1107537" y="2847152"/>
                    </a:lnTo>
                    <a:cubicBezTo>
                      <a:pt x="496302" y="2847152"/>
                      <a:pt x="0" y="2350632"/>
                      <a:pt x="0" y="1739128"/>
                    </a:cubicBezTo>
                    <a:lnTo>
                      <a:pt x="0" y="277659"/>
                    </a:lnTo>
                    <a:cubicBezTo>
                      <a:pt x="0" y="124130"/>
                      <a:pt x="124076" y="0"/>
                      <a:pt x="276884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pPr marL="0" marR="0" lvl="0" indent="0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3266" b="0" i="0" u="none" strike="noStrike" kern="0" cap="none" spc="0" normalizeH="0" baseline="0" dirty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45" name="Freeform 698">
                <a:extLst>
                  <a:ext uri="{FF2B5EF4-FFF2-40B4-BE49-F238E27FC236}">
                    <a16:creationId xmlns:a16="http://schemas.microsoft.com/office/drawing/2014/main" id="{1F18A361-1617-2442-B34F-0EAFE3D28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4478" y="5660858"/>
                <a:ext cx="590462" cy="590462"/>
              </a:xfrm>
              <a:custGeom>
                <a:avLst/>
                <a:gdLst>
                  <a:gd name="T0" fmla="*/ 1809 w 1810"/>
                  <a:gd name="T1" fmla="*/ 905 h 1810"/>
                  <a:gd name="T2" fmla="*/ 1809 w 1810"/>
                  <a:gd name="T3" fmla="*/ 905 h 1810"/>
                  <a:gd name="T4" fmla="*/ 1759 w 1810"/>
                  <a:gd name="T5" fmla="*/ 1201 h 1810"/>
                  <a:gd name="T6" fmla="*/ 1759 w 1810"/>
                  <a:gd name="T7" fmla="*/ 1201 h 1810"/>
                  <a:gd name="T8" fmla="*/ 1152 w 1810"/>
                  <a:gd name="T9" fmla="*/ 1774 h 1810"/>
                  <a:gd name="T10" fmla="*/ 1152 w 1810"/>
                  <a:gd name="T11" fmla="*/ 1774 h 1810"/>
                  <a:gd name="T12" fmla="*/ 905 w 1810"/>
                  <a:gd name="T13" fmla="*/ 1809 h 1810"/>
                  <a:gd name="T14" fmla="*/ 905 w 1810"/>
                  <a:gd name="T15" fmla="*/ 1809 h 1810"/>
                  <a:gd name="T16" fmla="*/ 0 w 1810"/>
                  <a:gd name="T17" fmla="*/ 905 h 1810"/>
                  <a:gd name="T18" fmla="*/ 0 w 1810"/>
                  <a:gd name="T19" fmla="*/ 905 h 1810"/>
                  <a:gd name="T20" fmla="*/ 9 w 1810"/>
                  <a:gd name="T21" fmla="*/ 786 h 1810"/>
                  <a:gd name="T22" fmla="*/ 9 w 1810"/>
                  <a:gd name="T23" fmla="*/ 786 h 1810"/>
                  <a:gd name="T24" fmla="*/ 757 w 1810"/>
                  <a:gd name="T25" fmla="*/ 12 h 1810"/>
                  <a:gd name="T26" fmla="*/ 757 w 1810"/>
                  <a:gd name="T27" fmla="*/ 12 h 1810"/>
                  <a:gd name="T28" fmla="*/ 905 w 1810"/>
                  <a:gd name="T29" fmla="*/ 0 h 1810"/>
                  <a:gd name="T30" fmla="*/ 905 w 1810"/>
                  <a:gd name="T31" fmla="*/ 0 h 1810"/>
                  <a:gd name="T32" fmla="*/ 1809 w 1810"/>
                  <a:gd name="T33" fmla="*/ 905 h 1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10" h="1810">
                    <a:moveTo>
                      <a:pt x="1809" y="905"/>
                    </a:moveTo>
                    <a:lnTo>
                      <a:pt x="1809" y="905"/>
                    </a:lnTo>
                    <a:cubicBezTo>
                      <a:pt x="1809" y="1008"/>
                      <a:pt x="1792" y="1108"/>
                      <a:pt x="1759" y="1201"/>
                    </a:cubicBezTo>
                    <a:lnTo>
                      <a:pt x="1759" y="1201"/>
                    </a:lnTo>
                    <a:cubicBezTo>
                      <a:pt x="1663" y="1478"/>
                      <a:pt x="1436" y="1694"/>
                      <a:pt x="1152" y="1774"/>
                    </a:cubicBezTo>
                    <a:lnTo>
                      <a:pt x="1152" y="1774"/>
                    </a:lnTo>
                    <a:cubicBezTo>
                      <a:pt x="1073" y="1797"/>
                      <a:pt x="991" y="1809"/>
                      <a:pt x="905" y="1809"/>
                    </a:cubicBezTo>
                    <a:lnTo>
                      <a:pt x="905" y="1809"/>
                    </a:lnTo>
                    <a:cubicBezTo>
                      <a:pt x="406" y="1809"/>
                      <a:pt x="0" y="1404"/>
                      <a:pt x="0" y="905"/>
                    </a:cubicBezTo>
                    <a:lnTo>
                      <a:pt x="0" y="905"/>
                    </a:lnTo>
                    <a:cubicBezTo>
                      <a:pt x="0" y="864"/>
                      <a:pt x="3" y="825"/>
                      <a:pt x="9" y="786"/>
                    </a:cubicBezTo>
                    <a:lnTo>
                      <a:pt x="9" y="786"/>
                    </a:lnTo>
                    <a:cubicBezTo>
                      <a:pt x="60" y="391"/>
                      <a:pt x="366" y="76"/>
                      <a:pt x="757" y="12"/>
                    </a:cubicBezTo>
                    <a:lnTo>
                      <a:pt x="757" y="12"/>
                    </a:lnTo>
                    <a:cubicBezTo>
                      <a:pt x="806" y="4"/>
                      <a:pt x="855" y="0"/>
                      <a:pt x="905" y="0"/>
                    </a:cubicBezTo>
                    <a:lnTo>
                      <a:pt x="905" y="0"/>
                    </a:lnTo>
                    <a:cubicBezTo>
                      <a:pt x="1404" y="0"/>
                      <a:pt x="1809" y="405"/>
                      <a:pt x="1809" y="905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3266" b="0" i="0" u="none" strike="noStrike" kern="0" cap="none" spc="0" normalizeH="0" baseline="0" dirty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46" name="Freeform 769">
                <a:extLst>
                  <a:ext uri="{FF2B5EF4-FFF2-40B4-BE49-F238E27FC236}">
                    <a16:creationId xmlns:a16="http://schemas.microsoft.com/office/drawing/2014/main" id="{9B62A939-798B-5049-9561-E6AC067B5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1284" y="4832772"/>
                <a:ext cx="1244291" cy="36004"/>
              </a:xfrm>
              <a:custGeom>
                <a:avLst/>
                <a:gdLst>
                  <a:gd name="T0" fmla="*/ 3755 w 3810"/>
                  <a:gd name="T1" fmla="*/ 109 h 110"/>
                  <a:gd name="T2" fmla="*/ 55 w 3810"/>
                  <a:gd name="T3" fmla="*/ 109 h 110"/>
                  <a:gd name="T4" fmla="*/ 55 w 3810"/>
                  <a:gd name="T5" fmla="*/ 109 h 110"/>
                  <a:gd name="T6" fmla="*/ 0 w 3810"/>
                  <a:gd name="T7" fmla="*/ 55 h 110"/>
                  <a:gd name="T8" fmla="*/ 0 w 3810"/>
                  <a:gd name="T9" fmla="*/ 55 h 110"/>
                  <a:gd name="T10" fmla="*/ 55 w 3810"/>
                  <a:gd name="T11" fmla="*/ 0 h 110"/>
                  <a:gd name="T12" fmla="*/ 3755 w 3810"/>
                  <a:gd name="T13" fmla="*/ 0 h 110"/>
                  <a:gd name="T14" fmla="*/ 3755 w 3810"/>
                  <a:gd name="T15" fmla="*/ 0 h 110"/>
                  <a:gd name="T16" fmla="*/ 3809 w 3810"/>
                  <a:gd name="T17" fmla="*/ 55 h 110"/>
                  <a:gd name="T18" fmla="*/ 3809 w 3810"/>
                  <a:gd name="T19" fmla="*/ 55 h 110"/>
                  <a:gd name="T20" fmla="*/ 3755 w 3810"/>
                  <a:gd name="T21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0" h="110">
                    <a:moveTo>
                      <a:pt x="3755" y="109"/>
                    </a:moveTo>
                    <a:lnTo>
                      <a:pt x="55" y="109"/>
                    </a:lnTo>
                    <a:lnTo>
                      <a:pt x="55" y="109"/>
                    </a:lnTo>
                    <a:cubicBezTo>
                      <a:pt x="25" y="109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5" y="0"/>
                      <a:pt x="55" y="0"/>
                    </a:cubicBezTo>
                    <a:lnTo>
                      <a:pt x="3755" y="0"/>
                    </a:lnTo>
                    <a:lnTo>
                      <a:pt x="3755" y="0"/>
                    </a:lnTo>
                    <a:cubicBezTo>
                      <a:pt x="3786" y="0"/>
                      <a:pt x="3809" y="25"/>
                      <a:pt x="3809" y="55"/>
                    </a:cubicBezTo>
                    <a:lnTo>
                      <a:pt x="3809" y="55"/>
                    </a:lnTo>
                    <a:cubicBezTo>
                      <a:pt x="3809" y="85"/>
                      <a:pt x="3786" y="109"/>
                      <a:pt x="3755" y="10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3266" b="0" i="0" u="none" strike="noStrike" kern="0" cap="none" spc="0" normalizeH="0" baseline="0" dirty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47" name="TextBox 44">
                <a:extLst>
                  <a:ext uri="{FF2B5EF4-FFF2-40B4-BE49-F238E27FC236}">
                    <a16:creationId xmlns:a16="http://schemas.microsoft.com/office/drawing/2014/main" id="{8C6F13B4-6D7A-E343-8029-8A1B60A063D0}"/>
                  </a:ext>
                </a:extLst>
              </p:cNvPr>
              <p:cNvSpPr txBox="1"/>
              <p:nvPr/>
            </p:nvSpPr>
            <p:spPr>
              <a:xfrm>
                <a:off x="4532226" y="1043169"/>
                <a:ext cx="397930" cy="565394"/>
              </a:xfrm>
              <a:prstGeom prst="rect">
                <a:avLst/>
              </a:prstGeom>
              <a:noFill/>
            </p:spPr>
            <p:txBody>
              <a:bodyPr wrap="none" rtlCol="0" anchor="b" anchorCtr="0">
                <a:spAutoFit/>
              </a:bodyPr>
              <a:lstStyle/>
              <a:p>
                <a:pPr marL="0" marR="0" lvl="0" indent="0" algn="r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3200" b="1" kern="0" dirty="0">
                    <a:solidFill>
                      <a:srgbClr val="FFFFFF"/>
                    </a:solidFill>
                    <a:latin typeface="Poppins" pitchFamily="2" charset="77"/>
                    <a:ea typeface="League Spartan" charset="0"/>
                    <a:cs typeface="Poppins" pitchFamily="2" charset="77"/>
                  </a:rPr>
                  <a:t>4</a:t>
                </a:r>
                <a:endParaRPr kumimoji="0" lang="es-ES" sz="3200" b="1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</a:endParaRPr>
              </a:p>
            </p:txBody>
          </p:sp>
          <p:sp>
            <p:nvSpPr>
              <p:cNvPr id="48" name="Subtitle 2">
                <a:extLst>
                  <a:ext uri="{FF2B5EF4-FFF2-40B4-BE49-F238E27FC236}">
                    <a16:creationId xmlns:a16="http://schemas.microsoft.com/office/drawing/2014/main" id="{45ABA10C-161C-F140-9C7D-DFF6D871B1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79063" y="1661484"/>
                <a:ext cx="1951093" cy="788576"/>
              </a:xfrm>
              <a:prstGeom prst="rect">
                <a:avLst/>
              </a:prstGeom>
            </p:spPr>
            <p:txBody>
              <a:bodyPr vert="horz" wrap="square" lIns="45720" tIns="22860" rIns="45720" bIns="22860" rtlCol="0" anchor="t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087636" rtl="0" eaLnBrk="1" fontAlgn="auto" latinLnBrk="0" hangingPunct="1">
                  <a:lnSpc>
                    <a:spcPts val="15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s-ES" sz="1800" b="0" i="0" u="none" strike="noStrike" kern="1200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 Light" panose="020F0502020204030203" pitchFamily="34" charset="0"/>
                    <a:ea typeface="Lato Light" panose="020F0502020204030203" pitchFamily="34" charset="0"/>
                    <a:cs typeface="Mukta ExtraLight" panose="020B0000000000000000" pitchFamily="34" charset="77"/>
                  </a:rPr>
                  <a:t>Refirieron</a:t>
                </a:r>
                <a:r>
                  <a:rPr kumimoji="0" lang="es-ES" sz="1800" b="0" i="0" u="none" strike="noStrike" kern="1200" cap="none" spc="0" normalizeH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 Light" panose="020F0502020204030203" pitchFamily="34" charset="0"/>
                    <a:ea typeface="Lato Light" panose="020F0502020204030203" pitchFamily="34" charset="0"/>
                    <a:cs typeface="Mukta ExtraLight" panose="020B0000000000000000" pitchFamily="34" charset="77"/>
                  </a:rPr>
                  <a:t> </a:t>
                </a:r>
                <a:r>
                  <a:rPr lang="es-ES" sz="1800" dirty="0">
                    <a:solidFill>
                      <a:srgbClr val="FFFFFF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Mukta ExtraLight" panose="020B0000000000000000" pitchFamily="34" charset="77"/>
                  </a:rPr>
                  <a:t>que ya conocían el diagnóstico de VIH+ de su pareja</a:t>
                </a:r>
                <a:endParaRPr kumimoji="0" lang="es-ES" sz="1800" b="0" i="0" u="none" strike="noStrike" kern="120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endParaRPr>
              </a:p>
            </p:txBody>
          </p:sp>
          <p:sp>
            <p:nvSpPr>
              <p:cNvPr id="49" name="TextBox 46">
                <a:extLst>
                  <a:ext uri="{FF2B5EF4-FFF2-40B4-BE49-F238E27FC236}">
                    <a16:creationId xmlns:a16="http://schemas.microsoft.com/office/drawing/2014/main" id="{F34E7341-22C7-9741-A23D-5E73F6E28071}"/>
                  </a:ext>
                </a:extLst>
              </p:cNvPr>
              <p:cNvSpPr txBox="1"/>
              <p:nvPr/>
            </p:nvSpPr>
            <p:spPr>
              <a:xfrm>
                <a:off x="4518578" y="2736361"/>
                <a:ext cx="397930" cy="565394"/>
              </a:xfrm>
              <a:prstGeom prst="rect">
                <a:avLst/>
              </a:prstGeom>
              <a:noFill/>
            </p:spPr>
            <p:txBody>
              <a:bodyPr wrap="none" rtlCol="0" anchor="b" anchorCtr="0">
                <a:spAutoFit/>
              </a:bodyPr>
              <a:lstStyle/>
              <a:p>
                <a:pPr marL="0" marR="0" lvl="0" indent="0" algn="r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3200" b="1" kern="0" dirty="0">
                    <a:solidFill>
                      <a:srgbClr val="FFFFFF"/>
                    </a:solidFill>
                    <a:latin typeface="Poppins" pitchFamily="2" charset="77"/>
                    <a:ea typeface="League Spartan" charset="0"/>
                    <a:cs typeface="Poppins" pitchFamily="2" charset="77"/>
                  </a:rPr>
                  <a:t>4</a:t>
                </a:r>
                <a:endParaRPr kumimoji="0" lang="es-ES" sz="3200" b="1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</a:endParaRPr>
              </a:p>
            </p:txBody>
          </p:sp>
          <p:sp>
            <p:nvSpPr>
              <p:cNvPr id="50" name="Subtitle 2">
                <a:extLst>
                  <a:ext uri="{FF2B5EF4-FFF2-40B4-BE49-F238E27FC236}">
                    <a16:creationId xmlns:a16="http://schemas.microsoft.com/office/drawing/2014/main" id="{0557C52A-466B-D943-8351-A0DAAAD83E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0259" y="3358923"/>
                <a:ext cx="1820532" cy="416606"/>
              </a:xfrm>
              <a:prstGeom prst="rect">
                <a:avLst/>
              </a:prstGeom>
            </p:spPr>
            <p:txBody>
              <a:bodyPr vert="horz" wrap="square" lIns="45720" tIns="22860" rIns="45720" bIns="22860" rtlCol="0" anchor="t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1500"/>
                  </a:lnSpc>
                </a:pPr>
                <a:r>
                  <a:rPr lang="es-ES" sz="1800" dirty="0">
                    <a:solidFill>
                      <a:srgbClr val="FFFFFF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Mukta ExtraLight" panose="020B0000000000000000" pitchFamily="34" charset="77"/>
                  </a:rPr>
                  <a:t>Otros motivos de rechazo</a:t>
                </a:r>
              </a:p>
            </p:txBody>
          </p:sp>
          <p:sp>
            <p:nvSpPr>
              <p:cNvPr id="51" name="TextBox 48">
                <a:extLst>
                  <a:ext uri="{FF2B5EF4-FFF2-40B4-BE49-F238E27FC236}">
                    <a16:creationId xmlns:a16="http://schemas.microsoft.com/office/drawing/2014/main" id="{03255090-5ED6-7A44-B1DF-80460F0F762E}"/>
                  </a:ext>
                </a:extLst>
              </p:cNvPr>
              <p:cNvSpPr txBox="1"/>
              <p:nvPr/>
            </p:nvSpPr>
            <p:spPr>
              <a:xfrm>
                <a:off x="3945372" y="4284243"/>
                <a:ext cx="397930" cy="565394"/>
              </a:xfrm>
              <a:prstGeom prst="rect">
                <a:avLst/>
              </a:prstGeom>
              <a:noFill/>
            </p:spPr>
            <p:txBody>
              <a:bodyPr wrap="none" rtlCol="0" anchor="b" anchorCtr="0">
                <a:spAutoFit/>
              </a:bodyPr>
              <a:lstStyle/>
              <a:p>
                <a:pPr marL="0" marR="0" lvl="0" indent="0" algn="r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3200" b="1" kern="0" dirty="0">
                    <a:solidFill>
                      <a:srgbClr val="FFFFFF"/>
                    </a:solidFill>
                    <a:latin typeface="Poppins" pitchFamily="2" charset="77"/>
                    <a:ea typeface="League Spartan" charset="0"/>
                    <a:cs typeface="Poppins" pitchFamily="2" charset="77"/>
                  </a:rPr>
                  <a:t>2</a:t>
                </a:r>
                <a:endParaRPr kumimoji="0" lang="es-ES" sz="3200" b="1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</a:endParaRPr>
              </a:p>
            </p:txBody>
          </p:sp>
          <p:sp>
            <p:nvSpPr>
              <p:cNvPr id="52" name="Subtitle 2">
                <a:extLst>
                  <a:ext uri="{FF2B5EF4-FFF2-40B4-BE49-F238E27FC236}">
                    <a16:creationId xmlns:a16="http://schemas.microsoft.com/office/drawing/2014/main" id="{6E35D3DC-D963-9546-B24C-F5E7AB91E7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0259" y="5007995"/>
                <a:ext cx="1820532" cy="230621"/>
              </a:xfrm>
              <a:prstGeom prst="rect">
                <a:avLst/>
              </a:prstGeom>
            </p:spPr>
            <p:txBody>
              <a:bodyPr vert="horz" wrap="square" lIns="45720" tIns="22860" rIns="45720" bIns="22860" rtlCol="0" anchor="t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1500"/>
                  </a:lnSpc>
                </a:pPr>
                <a:r>
                  <a:rPr lang="es-ES" sz="1800" dirty="0">
                    <a:solidFill>
                      <a:srgbClr val="FFFFFF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Mukta ExtraLight" panose="020B0000000000000000" pitchFamily="34" charset="77"/>
                  </a:rPr>
                  <a:t>Riesgo de violencia</a:t>
                </a:r>
              </a:p>
            </p:txBody>
          </p:sp>
          <p:sp>
            <p:nvSpPr>
              <p:cNvPr id="53" name="TextBox 50">
                <a:extLst>
                  <a:ext uri="{FF2B5EF4-FFF2-40B4-BE49-F238E27FC236}">
                    <a16:creationId xmlns:a16="http://schemas.microsoft.com/office/drawing/2014/main" id="{9321B6D5-D8DB-CC49-9AE7-72A25C4C6866}"/>
                  </a:ext>
                </a:extLst>
              </p:cNvPr>
              <p:cNvSpPr txBox="1"/>
              <p:nvPr/>
            </p:nvSpPr>
            <p:spPr>
              <a:xfrm>
                <a:off x="7546709" y="3413016"/>
                <a:ext cx="370612" cy="505879"/>
              </a:xfrm>
              <a:prstGeom prst="rect">
                <a:avLst/>
              </a:prstGeom>
              <a:noFill/>
            </p:spPr>
            <p:txBody>
              <a:bodyPr wrap="none" rtlCol="0" anchor="b" anchorCtr="0">
                <a:spAutoFit/>
              </a:bodyPr>
              <a:lstStyle/>
              <a:p>
                <a:pPr marL="0" marR="0" lvl="0" indent="0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2800" b="1" kern="0" dirty="0">
                    <a:solidFill>
                      <a:srgbClr val="FFFFFF"/>
                    </a:solidFill>
                    <a:latin typeface="Poppins" pitchFamily="2" charset="77"/>
                    <a:ea typeface="League Spartan" charset="0"/>
                    <a:cs typeface="Poppins" pitchFamily="2" charset="77"/>
                  </a:rPr>
                  <a:t>3</a:t>
                </a:r>
                <a:endParaRPr kumimoji="0" lang="es-ES" sz="2800" b="1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</a:endParaRPr>
              </a:p>
            </p:txBody>
          </p:sp>
          <p:sp>
            <p:nvSpPr>
              <p:cNvPr id="54" name="Subtitle 2">
                <a:extLst>
                  <a:ext uri="{FF2B5EF4-FFF2-40B4-BE49-F238E27FC236}">
                    <a16:creationId xmlns:a16="http://schemas.microsoft.com/office/drawing/2014/main" id="{CE9D3ABE-2C92-6649-91D0-5CE43D80AC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85002" y="4070671"/>
                <a:ext cx="1715878" cy="614991"/>
              </a:xfrm>
              <a:prstGeom prst="rect">
                <a:avLst/>
              </a:prstGeom>
            </p:spPr>
            <p:txBody>
              <a:bodyPr vert="horz" wrap="square" lIns="45720" tIns="22860" rIns="45720" bIns="22860" rtlCol="0" anchor="t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lvl="0" algn="l" fontAlgn="auto">
                  <a:lnSpc>
                    <a:spcPts val="1500"/>
                  </a:lnSpc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s-ES" sz="1800" dirty="0">
                    <a:solidFill>
                      <a:srgbClr val="FFFFFF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Mukta ExtraLight" panose="020B0000000000000000" pitchFamily="34" charset="77"/>
                  </a:rPr>
                  <a:t>Temor a que se revele su diagnóstico</a:t>
                </a:r>
              </a:p>
            </p:txBody>
          </p:sp>
          <p:sp>
            <p:nvSpPr>
              <p:cNvPr id="55" name="TextBox 52">
                <a:extLst>
                  <a:ext uri="{FF2B5EF4-FFF2-40B4-BE49-F238E27FC236}">
                    <a16:creationId xmlns:a16="http://schemas.microsoft.com/office/drawing/2014/main" id="{BE56B1F0-E83E-C542-BAB3-75795F1C73CA}"/>
                  </a:ext>
                </a:extLst>
              </p:cNvPr>
              <p:cNvSpPr txBox="1"/>
              <p:nvPr/>
            </p:nvSpPr>
            <p:spPr>
              <a:xfrm>
                <a:off x="7368170" y="1555867"/>
                <a:ext cx="397930" cy="565394"/>
              </a:xfrm>
              <a:prstGeom prst="rect">
                <a:avLst/>
              </a:prstGeom>
              <a:noFill/>
            </p:spPr>
            <p:txBody>
              <a:bodyPr wrap="none" rtlCol="0" anchor="b" anchorCtr="0">
                <a:spAutoFit/>
              </a:bodyPr>
              <a:lstStyle/>
              <a:p>
                <a:pPr marL="0" marR="0" lvl="0" indent="0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3200" b="1" kern="0" dirty="0">
                    <a:solidFill>
                      <a:srgbClr val="FFFFFF"/>
                    </a:solidFill>
                    <a:latin typeface="Poppins" pitchFamily="2" charset="77"/>
                    <a:ea typeface="League Spartan" charset="0"/>
                    <a:cs typeface="Poppins" pitchFamily="2" charset="77"/>
                  </a:rPr>
                  <a:t>4</a:t>
                </a:r>
                <a:endParaRPr kumimoji="0" lang="es-ES" sz="3200" b="1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</a:endParaRPr>
              </a:p>
            </p:txBody>
          </p:sp>
          <p:sp>
            <p:nvSpPr>
              <p:cNvPr id="56" name="Subtitle 2">
                <a:extLst>
                  <a:ext uri="{FF2B5EF4-FFF2-40B4-BE49-F238E27FC236}">
                    <a16:creationId xmlns:a16="http://schemas.microsoft.com/office/drawing/2014/main" id="{E03F02A9-DE8F-AD44-B3AD-0E6F0FB876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93207" y="2164606"/>
                <a:ext cx="1820532" cy="788576"/>
              </a:xfrm>
              <a:prstGeom prst="rect">
                <a:avLst/>
              </a:prstGeom>
            </p:spPr>
            <p:txBody>
              <a:bodyPr vert="horz" wrap="square" lIns="45720" tIns="22860" rIns="45720" bIns="22860" rtlCol="0" anchor="t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087636" rtl="0" eaLnBrk="1" fontAlgn="auto" latinLnBrk="0" hangingPunct="1">
                  <a:lnSpc>
                    <a:spcPts val="15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s-ES" sz="2000" dirty="0">
                    <a:solidFill>
                      <a:srgbClr val="FFFFFF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Mukta ExtraLight" panose="020B0000000000000000" pitchFamily="34" charset="77"/>
                  </a:rPr>
                  <a:t>Refirieron no tener información de parejas</a:t>
                </a:r>
                <a:endParaRPr kumimoji="0" lang="es-ES" sz="2000" b="0" i="0" u="none" strike="noStrike" kern="120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endParaRPr>
              </a:p>
            </p:txBody>
          </p:sp>
        </p:grpSp>
        <p:grpSp>
          <p:nvGrpSpPr>
            <p:cNvPr id="8" name="Grupo 7"/>
            <p:cNvGrpSpPr/>
            <p:nvPr/>
          </p:nvGrpSpPr>
          <p:grpSpPr>
            <a:xfrm>
              <a:off x="5376888" y="5613996"/>
              <a:ext cx="448657" cy="472919"/>
              <a:chOff x="4421546" y="5600348"/>
              <a:chExt cx="448657" cy="472919"/>
            </a:xfrm>
            <a:solidFill>
              <a:schemeClr val="bg1">
                <a:lumMod val="65000"/>
              </a:schemeClr>
            </a:solidFill>
          </p:grpSpPr>
          <p:sp>
            <p:nvSpPr>
              <p:cNvPr id="27" name="Freeform 75">
                <a:extLst>
                  <a:ext uri="{FF2B5EF4-FFF2-40B4-BE49-F238E27FC236}">
                    <a16:creationId xmlns:a16="http://schemas.microsoft.com/office/drawing/2014/main" id="{342FAE73-E44A-C94C-88D3-71E624CA76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1546" y="5600348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7198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28" name="Freeform 76">
                <a:extLst>
                  <a:ext uri="{FF2B5EF4-FFF2-40B4-BE49-F238E27FC236}">
                    <a16:creationId xmlns:a16="http://schemas.microsoft.com/office/drawing/2014/main" id="{9521BFBA-E145-4B41-8285-DF052710DB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2546" y="5600348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7198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9" name="Grupo 8"/>
            <p:cNvGrpSpPr/>
            <p:nvPr/>
          </p:nvGrpSpPr>
          <p:grpSpPr>
            <a:xfrm>
              <a:off x="5376889" y="3580680"/>
              <a:ext cx="503412" cy="977687"/>
              <a:chOff x="6659779" y="4549670"/>
              <a:chExt cx="503412" cy="977687"/>
            </a:xfrm>
            <a:solidFill>
              <a:schemeClr val="accent1"/>
            </a:solidFill>
          </p:grpSpPr>
          <p:sp>
            <p:nvSpPr>
              <p:cNvPr id="24" name="Freeform 75">
                <a:extLst>
                  <a:ext uri="{FF2B5EF4-FFF2-40B4-BE49-F238E27FC236}">
                    <a16:creationId xmlns:a16="http://schemas.microsoft.com/office/drawing/2014/main" id="{342FAE73-E44A-C94C-88D3-71E624CA76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59779" y="5054438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7198" b="0" i="0" u="none" strike="noStrike" kern="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25" name="Freeform 76">
                <a:extLst>
                  <a:ext uri="{FF2B5EF4-FFF2-40B4-BE49-F238E27FC236}">
                    <a16:creationId xmlns:a16="http://schemas.microsoft.com/office/drawing/2014/main" id="{9521BFBA-E145-4B41-8285-DF052710DB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0779" y="5054438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7198" b="0" i="0" u="none" strike="noStrike" kern="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26" name="Freeform 77">
                <a:extLst>
                  <a:ext uri="{FF2B5EF4-FFF2-40B4-BE49-F238E27FC236}">
                    <a16:creationId xmlns:a16="http://schemas.microsoft.com/office/drawing/2014/main" id="{3B7AB5DF-AD48-E54C-8B75-93F23D4486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5534" y="4549670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7198" b="0" i="0" u="none" strike="noStrike" kern="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10" name="Grupo 9"/>
            <p:cNvGrpSpPr/>
            <p:nvPr/>
          </p:nvGrpSpPr>
          <p:grpSpPr>
            <a:xfrm>
              <a:off x="6560134" y="4494389"/>
              <a:ext cx="451742" cy="960736"/>
              <a:chOff x="6380440" y="4437523"/>
              <a:chExt cx="451742" cy="960736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21" name="Freeform 75">
                <a:extLst>
                  <a:ext uri="{FF2B5EF4-FFF2-40B4-BE49-F238E27FC236}">
                    <a16:creationId xmlns:a16="http://schemas.microsoft.com/office/drawing/2014/main" id="{342FAE73-E44A-C94C-88D3-71E624CA76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34525" y="4437523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7198" b="0" i="0" u="none" strike="noStrike" kern="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22" name="Freeform 76">
                <a:extLst>
                  <a:ext uri="{FF2B5EF4-FFF2-40B4-BE49-F238E27FC236}">
                    <a16:creationId xmlns:a16="http://schemas.microsoft.com/office/drawing/2014/main" id="{9521BFBA-E145-4B41-8285-DF052710DB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0440" y="4440449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7198" b="0" i="0" u="none" strike="noStrike" kern="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23" name="Freeform 77">
                <a:extLst>
                  <a:ext uri="{FF2B5EF4-FFF2-40B4-BE49-F238E27FC236}">
                    <a16:creationId xmlns:a16="http://schemas.microsoft.com/office/drawing/2014/main" id="{3B7AB5DF-AD48-E54C-8B75-93F23D4486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5563" y="4925340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7198" b="0" i="0" u="none" strike="noStrike" kern="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11" name="Grupo 10"/>
            <p:cNvGrpSpPr/>
            <p:nvPr/>
          </p:nvGrpSpPr>
          <p:grpSpPr>
            <a:xfrm>
              <a:off x="6677883" y="2843501"/>
              <a:ext cx="574454" cy="882352"/>
              <a:chOff x="6677883" y="2843501"/>
              <a:chExt cx="574454" cy="882352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17" name="Freeform 78">
                <a:extLst>
                  <a:ext uri="{FF2B5EF4-FFF2-40B4-BE49-F238E27FC236}">
                    <a16:creationId xmlns:a16="http://schemas.microsoft.com/office/drawing/2014/main" id="{71437B56-1AA0-C449-A9E4-F7E576C29E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4680" y="2870796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7198" b="0" i="0" u="none" strike="noStrike" kern="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18" name="Freeform 79">
                <a:extLst>
                  <a:ext uri="{FF2B5EF4-FFF2-40B4-BE49-F238E27FC236}">
                    <a16:creationId xmlns:a16="http://schemas.microsoft.com/office/drawing/2014/main" id="{2A29C2AA-900A-3145-802C-3AC75DA733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77883" y="3252934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7198" b="0" i="0" u="none" strike="noStrike" kern="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19" name="Freeform 111">
                <a:extLst>
                  <a:ext uri="{FF2B5EF4-FFF2-40B4-BE49-F238E27FC236}">
                    <a16:creationId xmlns:a16="http://schemas.microsoft.com/office/drawing/2014/main" id="{F9E4395C-C0CC-B842-8E06-BE02061B4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8883" y="3252934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7198" b="0" i="0" u="none" strike="noStrike" kern="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20" name="Freeform 113">
                <a:extLst>
                  <a:ext uri="{FF2B5EF4-FFF2-40B4-BE49-F238E27FC236}">
                    <a16:creationId xmlns:a16="http://schemas.microsoft.com/office/drawing/2014/main" id="{420728AA-BA07-7943-B689-FECCFC36F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3086" y="2843501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7198" b="0" i="0" u="none" strike="noStrike" kern="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12" name="Grupo 11"/>
            <p:cNvGrpSpPr/>
            <p:nvPr/>
          </p:nvGrpSpPr>
          <p:grpSpPr>
            <a:xfrm>
              <a:off x="5384358" y="1855218"/>
              <a:ext cx="574454" cy="882351"/>
              <a:chOff x="6610381" y="3081242"/>
              <a:chExt cx="574454" cy="882351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3" name="Freeform 78">
                <a:extLst>
                  <a:ext uri="{FF2B5EF4-FFF2-40B4-BE49-F238E27FC236}">
                    <a16:creationId xmlns:a16="http://schemas.microsoft.com/office/drawing/2014/main" id="{71437B56-1AA0-C449-A9E4-F7E576C29E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87178" y="3108537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7198" b="0" i="0" u="none" strike="noStrike" kern="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14" name="Freeform 79">
                <a:extLst>
                  <a:ext uri="{FF2B5EF4-FFF2-40B4-BE49-F238E27FC236}">
                    <a16:creationId xmlns:a16="http://schemas.microsoft.com/office/drawing/2014/main" id="{2A29C2AA-900A-3145-802C-3AC75DA733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0381" y="3490674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7198" b="0" i="0" u="none" strike="noStrike" kern="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15" name="Freeform 111">
                <a:extLst>
                  <a:ext uri="{FF2B5EF4-FFF2-40B4-BE49-F238E27FC236}">
                    <a16:creationId xmlns:a16="http://schemas.microsoft.com/office/drawing/2014/main" id="{F9E4395C-C0CC-B842-8E06-BE02061B4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61381" y="3490674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7198" b="0" i="0" u="none" strike="noStrike" kern="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  <p:sp>
            <p:nvSpPr>
              <p:cNvPr id="16" name="Freeform 113">
                <a:extLst>
                  <a:ext uri="{FF2B5EF4-FFF2-40B4-BE49-F238E27FC236}">
                    <a16:creationId xmlns:a16="http://schemas.microsoft.com/office/drawing/2014/main" id="{420728AA-BA07-7943-B689-FECCFC36F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5584" y="3081242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7198" b="0" i="0" u="none" strike="noStrike" kern="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 panose="020F0502020204030203" pitchFamily="34" charset="0"/>
                </a:endParaRPr>
              </a:p>
            </p:txBody>
          </p:sp>
        </p:grpSp>
      </p:grpSp>
      <p:sp>
        <p:nvSpPr>
          <p:cNvPr id="57" name="Freeform 35">
            <a:extLst>
              <a:ext uri="{FF2B5EF4-FFF2-40B4-BE49-F238E27FC236}">
                <a16:creationId xmlns:a16="http://schemas.microsoft.com/office/drawing/2014/main" id="{46EA2757-3A38-654C-8715-3E7C4B9A8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077" y="2500208"/>
            <a:ext cx="4166522" cy="2578967"/>
          </a:xfrm>
          <a:custGeom>
            <a:avLst/>
            <a:gdLst>
              <a:gd name="connsiteX0" fmla="*/ 1344930 w 4302666"/>
              <a:gd name="connsiteY0" fmla="*/ 0 h 3059496"/>
              <a:gd name="connsiteX1" fmla="*/ 4025704 w 4302666"/>
              <a:gd name="connsiteY1" fmla="*/ 0 h 3059496"/>
              <a:gd name="connsiteX2" fmla="*/ 4302666 w 4302666"/>
              <a:gd name="connsiteY2" fmla="*/ 276877 h 3059496"/>
              <a:gd name="connsiteX3" fmla="*/ 4302666 w 4302666"/>
              <a:gd name="connsiteY3" fmla="*/ 1737008 h 3059496"/>
              <a:gd name="connsiteX4" fmla="*/ 3194822 w 4302666"/>
              <a:gd name="connsiteY4" fmla="*/ 2844514 h 3059496"/>
              <a:gd name="connsiteX5" fmla="*/ 613335 w 4302666"/>
              <a:gd name="connsiteY5" fmla="*/ 2844514 h 3059496"/>
              <a:gd name="connsiteX6" fmla="*/ 270235 w 4302666"/>
              <a:gd name="connsiteY6" fmla="*/ 3011908 h 3059496"/>
              <a:gd name="connsiteX7" fmla="*/ 242658 w 4302666"/>
              <a:gd name="connsiteY7" fmla="*/ 3059496 h 3059496"/>
              <a:gd name="connsiteX8" fmla="*/ 213557 w 4302666"/>
              <a:gd name="connsiteY8" fmla="*/ 3005882 h 3059496"/>
              <a:gd name="connsiteX9" fmla="*/ 7061 w 4302666"/>
              <a:gd name="connsiteY9" fmla="*/ 2799386 h 3059496"/>
              <a:gd name="connsiteX10" fmla="*/ 0 w 4302666"/>
              <a:gd name="connsiteY10" fmla="*/ 2795553 h 3059496"/>
              <a:gd name="connsiteX11" fmla="*/ 48648 w 4302666"/>
              <a:gd name="connsiteY11" fmla="*/ 2764744 h 3059496"/>
              <a:gd name="connsiteX12" fmla="*/ 236433 w 4302666"/>
              <a:gd name="connsiteY12" fmla="*/ 2373040 h 3059496"/>
              <a:gd name="connsiteX13" fmla="*/ 236433 w 4302666"/>
              <a:gd name="connsiteY13" fmla="*/ 1106200 h 3059496"/>
              <a:gd name="connsiteX14" fmla="*/ 1344930 w 4302666"/>
              <a:gd name="connsiteY14" fmla="*/ 0 h 305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02666" h="3059496">
                <a:moveTo>
                  <a:pt x="1344930" y="0"/>
                </a:moveTo>
                <a:lnTo>
                  <a:pt x="4025704" y="0"/>
                </a:lnTo>
                <a:cubicBezTo>
                  <a:pt x="4178556" y="0"/>
                  <a:pt x="4302666" y="123419"/>
                  <a:pt x="4302666" y="276877"/>
                </a:cubicBezTo>
                <a:lnTo>
                  <a:pt x="4302666" y="1737008"/>
                </a:lnTo>
                <a:cubicBezTo>
                  <a:pt x="4302666" y="2348879"/>
                  <a:pt x="3806226" y="2844514"/>
                  <a:pt x="3194822" y="2844514"/>
                </a:cubicBezTo>
                <a:lnTo>
                  <a:pt x="613335" y="2844514"/>
                </a:lnTo>
                <a:cubicBezTo>
                  <a:pt x="441867" y="2851860"/>
                  <a:pt x="335802" y="2923946"/>
                  <a:pt x="270235" y="3011908"/>
                </a:cubicBezTo>
                <a:lnTo>
                  <a:pt x="242658" y="3059496"/>
                </a:lnTo>
                <a:lnTo>
                  <a:pt x="213557" y="3005882"/>
                </a:lnTo>
                <a:cubicBezTo>
                  <a:pt x="158603" y="2924539"/>
                  <a:pt x="88404" y="2854340"/>
                  <a:pt x="7061" y="2799386"/>
                </a:cubicBezTo>
                <a:lnTo>
                  <a:pt x="0" y="2795553"/>
                </a:lnTo>
                <a:lnTo>
                  <a:pt x="48648" y="2764744"/>
                </a:lnTo>
                <a:cubicBezTo>
                  <a:pt x="187749" y="2645060"/>
                  <a:pt x="226635" y="2447320"/>
                  <a:pt x="236433" y="2373040"/>
                </a:cubicBezTo>
                <a:lnTo>
                  <a:pt x="236433" y="1106200"/>
                </a:lnTo>
                <a:cubicBezTo>
                  <a:pt x="236433" y="494982"/>
                  <a:pt x="732872" y="0"/>
                  <a:pt x="1344930" y="0"/>
                </a:cubicBezTo>
                <a:close/>
              </a:path>
            </a:pathLst>
          </a:custGeom>
          <a:solidFill>
            <a:srgbClr val="0F51A9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algn="ctr"/>
            <a:r>
              <a:rPr lang="es-US" sz="3200" dirty="0">
                <a:solidFill>
                  <a:schemeClr val="bg1"/>
                </a:solidFill>
              </a:rPr>
              <a:t>  Principales causas de rechazo de casos índices</a:t>
            </a:r>
          </a:p>
          <a:p>
            <a:pPr algn="ctr"/>
            <a:r>
              <a:rPr lang="es-US" sz="3200" dirty="0">
                <a:solidFill>
                  <a:schemeClr val="bg1"/>
                </a:solidFill>
              </a:rPr>
              <a:t>N:19</a:t>
            </a:r>
          </a:p>
        </p:txBody>
      </p:sp>
    </p:spTree>
    <p:extLst>
      <p:ext uri="{BB962C8B-B14F-4D97-AF65-F5344CB8AC3E}">
        <p14:creationId xmlns:p14="http://schemas.microsoft.com/office/powerpoint/2010/main" val="238034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CAE3B1E-41FD-7841-B743-6903CFF00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800" dirty="0"/>
              <a:t>Avances en la implementación de NAP El Salvador </a:t>
            </a:r>
            <a:br>
              <a:rPr lang="es-MX" sz="2800" dirty="0"/>
            </a:br>
            <a:r>
              <a:rPr lang="es-MX" sz="2800" dirty="0"/>
              <a:t>Mayo-Noviembre 2019 (Parejas referidas N=214)</a:t>
            </a:r>
            <a:br>
              <a:rPr lang="es-MX" sz="2800" dirty="0"/>
            </a:br>
            <a:endParaRPr lang="es-ES_tradnl" sz="2800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562489"/>
              </p:ext>
            </p:extLst>
          </p:nvPr>
        </p:nvGraphicFramePr>
        <p:xfrm>
          <a:off x="447261" y="4121821"/>
          <a:ext cx="5794513" cy="225057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60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6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67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67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67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4656">
                <a:tc gridSpan="6"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Distribución</a:t>
                      </a:r>
                      <a:r>
                        <a:rPr lang="es-MX" sz="2400" baseline="0" dirty="0"/>
                        <a:t> por grupo</a:t>
                      </a:r>
                      <a:r>
                        <a:rPr lang="es-MX" sz="2400" dirty="0"/>
                        <a:t> edad</a:t>
                      </a:r>
                      <a:r>
                        <a:rPr lang="es-MX" sz="2400" baseline="0" dirty="0"/>
                        <a:t> </a:t>
                      </a:r>
                    </a:p>
                    <a:p>
                      <a:pPr algn="ctr"/>
                      <a:r>
                        <a:rPr lang="es-MX" sz="2400" baseline="0" dirty="0"/>
                        <a:t>Parejas referidas</a:t>
                      </a:r>
                      <a:endParaRPr lang="es-GT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G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227">
                <a:tc>
                  <a:txBody>
                    <a:bodyPr/>
                    <a:lstStyle/>
                    <a:p>
                      <a:pPr algn="ctr"/>
                      <a:r>
                        <a:rPr lang="es-GT" sz="2400" b="0" dirty="0"/>
                        <a:t>≤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0" dirty="0"/>
                        <a:t>20-29</a:t>
                      </a:r>
                      <a:endParaRPr lang="es-GT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0" dirty="0"/>
                        <a:t>30-39</a:t>
                      </a:r>
                      <a:endParaRPr lang="es-GT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0" dirty="0"/>
                        <a:t>40-49</a:t>
                      </a:r>
                      <a:endParaRPr lang="es-GT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2400" b="0" dirty="0"/>
                        <a:t>≥50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0" dirty="0"/>
                        <a:t>Sin</a:t>
                      </a:r>
                      <a:r>
                        <a:rPr lang="es-MX" sz="2400" b="0" baseline="0" dirty="0"/>
                        <a:t> datos</a:t>
                      </a:r>
                      <a:endParaRPr lang="es-GT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656">
                <a:tc>
                  <a:txBody>
                    <a:bodyPr/>
                    <a:lstStyle/>
                    <a:p>
                      <a:pPr algn="ctr" fontAlgn="b"/>
                      <a:r>
                        <a:rPr lang="es-GT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800108"/>
              </p:ext>
            </p:extLst>
          </p:nvPr>
        </p:nvGraphicFramePr>
        <p:xfrm>
          <a:off x="387627" y="1883835"/>
          <a:ext cx="4382832" cy="196039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80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3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6211">
                <a:tc gridSpan="3"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Orientación</a:t>
                      </a:r>
                      <a:r>
                        <a:rPr lang="es-MX" sz="2400" baseline="0" dirty="0"/>
                        <a:t> sexual parejas referidas</a:t>
                      </a:r>
                      <a:endParaRPr lang="es-GT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716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Gay</a:t>
                      </a:r>
                      <a:endParaRPr lang="es-GT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0" dirty="0"/>
                        <a:t>Heterosexual</a:t>
                      </a:r>
                      <a:endParaRPr lang="es-GT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Bisexual</a:t>
                      </a:r>
                      <a:endParaRPr lang="es-GT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716"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/>
                        <a:t>93%</a:t>
                      </a:r>
                      <a:endParaRPr lang="es-G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/>
                        <a:t>5%</a:t>
                      </a:r>
                      <a:endParaRPr lang="es-G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/>
                        <a:t>2%</a:t>
                      </a:r>
                      <a:endParaRPr lang="es-GT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292457"/>
              </p:ext>
            </p:extLst>
          </p:nvPr>
        </p:nvGraphicFramePr>
        <p:xfrm>
          <a:off x="7195929" y="1883835"/>
          <a:ext cx="3349487" cy="256252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46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2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8233">
                <a:tc gridSpan="2"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Tipo de pareja</a:t>
                      </a:r>
                      <a:endParaRPr lang="es-GT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572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2400" u="none" strike="noStrike" dirty="0">
                          <a:effectLst/>
                        </a:rPr>
                        <a:t>Casual</a:t>
                      </a:r>
                      <a:endParaRPr lang="es-G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s-MX" sz="2400" b="1" dirty="0"/>
                        <a:t>71%</a:t>
                      </a:r>
                      <a:endParaRPr lang="es-GT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57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Estable</a:t>
                      </a:r>
                      <a:endParaRPr lang="es-G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s-MX" sz="2400" b="1" dirty="0"/>
                        <a:t>19%</a:t>
                      </a:r>
                      <a:endParaRPr lang="es-GT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57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Ocasional</a:t>
                      </a:r>
                      <a:endParaRPr lang="es-G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s-MX" sz="2400" b="1" dirty="0"/>
                        <a:t>10%</a:t>
                      </a:r>
                      <a:endParaRPr lang="es-GT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57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Cliente</a:t>
                      </a:r>
                      <a:endParaRPr lang="es-G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s-MX" sz="2400" b="1" dirty="0"/>
                        <a:t>0.4%</a:t>
                      </a:r>
                      <a:endParaRPr lang="es-GT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289517"/>
              </p:ext>
            </p:extLst>
          </p:nvPr>
        </p:nvGraphicFramePr>
        <p:xfrm>
          <a:off x="7195929" y="4834465"/>
          <a:ext cx="3349487" cy="14325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11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7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Sexo de pareja</a:t>
                      </a:r>
                      <a:r>
                        <a:rPr lang="es-MX" sz="2400" baseline="0" dirty="0"/>
                        <a:t>s referidas</a:t>
                      </a:r>
                      <a:endParaRPr lang="es-GT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Hombre</a:t>
                      </a:r>
                      <a:endParaRPr lang="es-G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Mujer</a:t>
                      </a:r>
                      <a:endParaRPr lang="es-G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800" b="1" dirty="0"/>
                        <a:t>96%</a:t>
                      </a:r>
                      <a:endParaRPr lang="es-GT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b="1" dirty="0"/>
                        <a:t>4%</a:t>
                      </a:r>
                      <a:endParaRPr lang="es-GT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60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CBCC586-F347-0F4C-A56D-E0C7BA1A8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Avances en la implementación de NAP El Salvador </a:t>
            </a:r>
            <a:br>
              <a:rPr lang="es-MX" dirty="0"/>
            </a:br>
            <a:r>
              <a:rPr lang="es-MX" dirty="0"/>
              <a:t>Mayo-Noviembre 2019</a:t>
            </a:r>
            <a:br>
              <a:rPr lang="es-MX" dirty="0"/>
            </a:br>
            <a:endParaRPr lang="es-ES_tradnl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9808973"/>
              </p:ext>
            </p:extLst>
          </p:nvPr>
        </p:nvGraphicFramePr>
        <p:xfrm>
          <a:off x="394344" y="1690688"/>
          <a:ext cx="7667831" cy="3458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Скругленный прямоугольник 15">
            <a:extLst>
              <a:ext uri="{FF2B5EF4-FFF2-40B4-BE49-F238E27FC236}">
                <a16:creationId xmlns:a16="http://schemas.microsoft.com/office/drawing/2014/main" id="{24F337FA-8DC8-804B-8256-C3CAACCBA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5017" y="1594825"/>
            <a:ext cx="4542182" cy="2198842"/>
          </a:xfrm>
          <a:prstGeom prst="roundRect">
            <a:avLst>
              <a:gd name="adj" fmla="val 50000"/>
            </a:avLst>
          </a:prstGeom>
          <a:solidFill>
            <a:srgbClr val="0180B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/>
          <a:p>
            <a:pPr algn="ctr" defTabSz="1828434"/>
            <a:r>
              <a:rPr lang="es-MX" altLang="ru-RU" sz="3599" kern="0" dirty="0">
                <a:solidFill>
                  <a:prstClr val="white"/>
                </a:solidFill>
                <a:latin typeface="Lato Light" panose="020F0502020204030203" pitchFamily="34" charset="0"/>
              </a:rPr>
              <a:t>Resultado de la prueba de incidencia </a:t>
            </a:r>
          </a:p>
          <a:p>
            <a:pPr algn="ctr" defTabSz="1828434"/>
            <a:r>
              <a:rPr lang="es-MX" altLang="ru-RU" sz="3599" kern="0" dirty="0">
                <a:solidFill>
                  <a:prstClr val="white"/>
                </a:solidFill>
                <a:latin typeface="Lato Light" panose="020F0502020204030203" pitchFamily="34" charset="0"/>
              </a:rPr>
              <a:t>Parejas VIH+</a:t>
            </a:r>
          </a:p>
          <a:p>
            <a:pPr algn="ctr" defTabSz="1828434"/>
            <a:r>
              <a:rPr lang="es-MX" altLang="ru-RU" sz="3599" kern="0" dirty="0">
                <a:solidFill>
                  <a:prstClr val="white"/>
                </a:solidFill>
                <a:latin typeface="Lato Light" panose="020F0502020204030203" pitchFamily="34" charset="0"/>
              </a:rPr>
              <a:t>N=36</a:t>
            </a:r>
            <a:endParaRPr lang="ru-RU" altLang="ru-RU" sz="3599" kern="0" dirty="0">
              <a:solidFill>
                <a:prstClr val="white"/>
              </a:solidFill>
              <a:latin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13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s-ES" sz="4000" dirty="0"/>
            </a:br>
            <a:r>
              <a:rPr lang="es-ES" sz="4000" dirty="0"/>
              <a:t>Modalidad de SNAP</a:t>
            </a:r>
            <a:r>
              <a:rPr lang="es-GT" dirty="0"/>
              <a:t> utilizado en parejas que fueron contactadas N:118</a:t>
            </a:r>
            <a:br>
              <a:rPr lang="es-GT" dirty="0"/>
            </a:br>
            <a:br>
              <a:rPr lang="es-GT" dirty="0"/>
            </a:br>
            <a:r>
              <a:rPr lang="es-GT" dirty="0"/>
              <a:t> 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347023" y="2320761"/>
            <a:ext cx="8405926" cy="3527389"/>
            <a:chOff x="-89706" y="2072089"/>
            <a:chExt cx="9861502" cy="4117256"/>
          </a:xfrm>
        </p:grpSpPr>
        <p:sp>
          <p:nvSpPr>
            <p:cNvPr id="7" name="Rectángulo 6"/>
            <p:cNvSpPr/>
            <p:nvPr/>
          </p:nvSpPr>
          <p:spPr>
            <a:xfrm>
              <a:off x="7206018" y="5138382"/>
              <a:ext cx="586854" cy="1228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 dirty="0">
                <a:solidFill>
                  <a:prstClr val="white"/>
                </a:solidFill>
              </a:endParaRP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7335672" y="4237630"/>
              <a:ext cx="559558" cy="245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prstClr val="white"/>
                </a:solidFill>
              </a:endParaRP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7488072" y="4390030"/>
              <a:ext cx="559558" cy="245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prstClr val="white"/>
                </a:solidFill>
              </a:endParaRP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7335672" y="5207189"/>
              <a:ext cx="559558" cy="245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prstClr val="white"/>
                </a:solidFill>
              </a:endParaRPr>
            </a:p>
          </p:txBody>
        </p:sp>
        <p:grpSp>
          <p:nvGrpSpPr>
            <p:cNvPr id="11" name="Grupo 10"/>
            <p:cNvGrpSpPr/>
            <p:nvPr/>
          </p:nvGrpSpPr>
          <p:grpSpPr>
            <a:xfrm>
              <a:off x="-89706" y="2523983"/>
              <a:ext cx="2493958" cy="3359197"/>
              <a:chOff x="-89706" y="2523983"/>
              <a:chExt cx="2493958" cy="3359197"/>
            </a:xfrm>
          </p:grpSpPr>
          <p:pic>
            <p:nvPicPr>
              <p:cNvPr id="26" name="Picture 2" descr="Resultado de imagen para llamada icono png"/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131" y="3331249"/>
                <a:ext cx="1859121" cy="25519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Rectángulo redondeado 26"/>
              <p:cNvSpPr/>
              <p:nvPr/>
            </p:nvSpPr>
            <p:spPr>
              <a:xfrm>
                <a:off x="-89706" y="2523983"/>
                <a:ext cx="2057400" cy="11049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GT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Referencia por llamada telefónica</a:t>
                </a:r>
              </a:p>
            </p:txBody>
          </p:sp>
        </p:grpSp>
        <p:sp>
          <p:nvSpPr>
            <p:cNvPr id="12" name="Elipse 11"/>
            <p:cNvSpPr/>
            <p:nvPr/>
          </p:nvSpPr>
          <p:spPr>
            <a:xfrm>
              <a:off x="1578940" y="4603914"/>
              <a:ext cx="1437214" cy="108720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GT" sz="3600" b="1" dirty="0">
                  <a:solidFill>
                    <a:prstClr val="black"/>
                  </a:solidFill>
                </a:rPr>
                <a:t>37%</a:t>
              </a:r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542372" y="2311406"/>
              <a:ext cx="2790189" cy="2485678"/>
              <a:chOff x="3317289" y="2072255"/>
              <a:chExt cx="2790189" cy="2485678"/>
            </a:xfrm>
          </p:grpSpPr>
          <p:grpSp>
            <p:nvGrpSpPr>
              <p:cNvPr id="22" name="Grupo 21"/>
              <p:cNvGrpSpPr/>
              <p:nvPr/>
            </p:nvGrpSpPr>
            <p:grpSpPr>
              <a:xfrm>
                <a:off x="3317289" y="2072255"/>
                <a:ext cx="2395871" cy="2485678"/>
                <a:chOff x="3078138" y="2086322"/>
                <a:chExt cx="2395871" cy="2485678"/>
              </a:xfrm>
            </p:grpSpPr>
            <p:pic>
              <p:nvPicPr>
                <p:cNvPr id="24" name="Picture 2" descr="Resultado de imagen para contrato 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78138" y="2086322"/>
                  <a:ext cx="1285528" cy="12855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Rectángulo redondeado 24"/>
                <p:cNvSpPr/>
                <p:nvPr/>
              </p:nvSpPr>
              <p:spPr>
                <a:xfrm>
                  <a:off x="3429000" y="3467100"/>
                  <a:ext cx="2045009" cy="11049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GT" dirty="0">
                      <a:solidFill>
                        <a:prstClr val="black"/>
                      </a:solidFill>
                      <a:latin typeface="Arial Black" panose="020B0A04020102020204" pitchFamily="34" charset="0"/>
                    </a:rPr>
                    <a:t>Referencia por acuerdo</a:t>
                  </a:r>
                </a:p>
              </p:txBody>
            </p:sp>
          </p:grpSp>
          <p:sp>
            <p:nvSpPr>
              <p:cNvPr id="23" name="Elipse 22"/>
              <p:cNvSpPr/>
              <p:nvPr/>
            </p:nvSpPr>
            <p:spPr>
              <a:xfrm>
                <a:off x="4710332" y="2206282"/>
                <a:ext cx="1397146" cy="1062042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GT" sz="3600" b="1" dirty="0">
                    <a:solidFill>
                      <a:prstClr val="black"/>
                    </a:solidFill>
                  </a:rPr>
                  <a:t>43%</a:t>
                </a:r>
              </a:p>
            </p:txBody>
          </p:sp>
        </p:grpSp>
        <p:grpSp>
          <p:nvGrpSpPr>
            <p:cNvPr id="14" name="Grupo 13"/>
            <p:cNvGrpSpPr/>
            <p:nvPr/>
          </p:nvGrpSpPr>
          <p:grpSpPr>
            <a:xfrm>
              <a:off x="5938244" y="3903345"/>
              <a:ext cx="3833552" cy="2286000"/>
              <a:chOff x="6191463" y="3903345"/>
              <a:chExt cx="3833552" cy="2286000"/>
            </a:xfrm>
          </p:grpSpPr>
          <p:grpSp>
            <p:nvGrpSpPr>
              <p:cNvPr id="16" name="Grupo 15"/>
              <p:cNvGrpSpPr/>
              <p:nvPr/>
            </p:nvGrpSpPr>
            <p:grpSpPr>
              <a:xfrm>
                <a:off x="6191463" y="3903345"/>
                <a:ext cx="3008054" cy="2286000"/>
                <a:chOff x="5727229" y="2257425"/>
                <a:chExt cx="3008054" cy="2286000"/>
              </a:xfrm>
            </p:grpSpPr>
            <p:grpSp>
              <p:nvGrpSpPr>
                <p:cNvPr id="18" name="Grupo 17"/>
                <p:cNvGrpSpPr/>
                <p:nvPr/>
              </p:nvGrpSpPr>
              <p:grpSpPr>
                <a:xfrm>
                  <a:off x="5727229" y="2903215"/>
                  <a:ext cx="2445221" cy="1640210"/>
                  <a:chOff x="692696" y="2627784"/>
                  <a:chExt cx="5644147" cy="3335115"/>
                </a:xfrm>
              </p:grpSpPr>
              <p:pic>
                <p:nvPicPr>
                  <p:cNvPr id="20" name="Picture 2" descr="Resultado de imagen para comunicacion verbal 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92696" y="2627784"/>
                    <a:ext cx="4772796" cy="328129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1" name="Picture 2" descr="Resultado de imagen para comunicacion verbal 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0955" t="27507"/>
                  <a:stretch/>
                </p:blipFill>
                <p:spPr bwMode="auto">
                  <a:xfrm>
                    <a:off x="4915355" y="3523744"/>
                    <a:ext cx="1421488" cy="243915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9" name="Rectángulo redondeado 18"/>
                <p:cNvSpPr/>
                <p:nvPr/>
              </p:nvSpPr>
              <p:spPr>
                <a:xfrm>
                  <a:off x="6696074" y="2257425"/>
                  <a:ext cx="2039209" cy="110489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GT" dirty="0">
                      <a:solidFill>
                        <a:prstClr val="black"/>
                      </a:solidFill>
                      <a:latin typeface="Arial Black" panose="020B0A04020102020204" pitchFamily="34" charset="0"/>
                    </a:rPr>
                    <a:t>Referencia Dual</a:t>
                  </a:r>
                </a:p>
              </p:txBody>
            </p:sp>
          </p:grpSp>
          <p:sp>
            <p:nvSpPr>
              <p:cNvPr id="17" name="Elipse 16"/>
              <p:cNvSpPr/>
              <p:nvPr/>
            </p:nvSpPr>
            <p:spPr>
              <a:xfrm>
                <a:off x="8604738" y="4722055"/>
                <a:ext cx="1420277" cy="1023652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GT" sz="3600" b="1" dirty="0">
                    <a:solidFill>
                      <a:prstClr val="black"/>
                    </a:solidFill>
                  </a:rPr>
                  <a:t>8%</a:t>
                </a:r>
              </a:p>
            </p:txBody>
          </p:sp>
        </p:grpSp>
        <p:sp>
          <p:nvSpPr>
            <p:cNvPr id="15" name="Rectángulo redondeado 14"/>
            <p:cNvSpPr/>
            <p:nvPr/>
          </p:nvSpPr>
          <p:spPr>
            <a:xfrm>
              <a:off x="7083260" y="2072089"/>
              <a:ext cx="1419224" cy="63817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GT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Redes social</a:t>
              </a:r>
            </a:p>
          </p:txBody>
        </p:sp>
      </p:grpSp>
      <p:pic>
        <p:nvPicPr>
          <p:cNvPr id="30" name="Imagen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708" y="2867640"/>
            <a:ext cx="1647411" cy="1098274"/>
          </a:xfrm>
          <a:prstGeom prst="rect">
            <a:avLst/>
          </a:prstGeom>
        </p:spPr>
      </p:pic>
      <p:sp>
        <p:nvSpPr>
          <p:cNvPr id="31" name="Elipse 30"/>
          <p:cNvSpPr/>
          <p:nvPr/>
        </p:nvSpPr>
        <p:spPr>
          <a:xfrm>
            <a:off x="7662967" y="2029840"/>
            <a:ext cx="1139483" cy="970671"/>
          </a:xfrm>
          <a:prstGeom prst="ellipse">
            <a:avLst/>
          </a:prstGeom>
          <a:noFill/>
          <a:ln w="635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T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11%</a:t>
            </a:r>
          </a:p>
        </p:txBody>
      </p:sp>
    </p:spTree>
    <p:extLst>
      <p:ext uri="{BB962C8B-B14F-4D97-AF65-F5344CB8AC3E}">
        <p14:creationId xmlns:p14="http://schemas.microsoft.com/office/powerpoint/2010/main" val="173666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CBCC586-F347-0F4C-A56D-E0C7BA1A8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Principales causas de rechazo de parejas contactadas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5464330" y="1510977"/>
            <a:ext cx="6060615" cy="4183532"/>
            <a:chOff x="3146100" y="1015420"/>
            <a:chExt cx="6250594" cy="5057833"/>
          </a:xfrm>
        </p:grpSpPr>
        <p:grpSp>
          <p:nvGrpSpPr>
            <p:cNvPr id="11" name="Grupo 10"/>
            <p:cNvGrpSpPr/>
            <p:nvPr/>
          </p:nvGrpSpPr>
          <p:grpSpPr>
            <a:xfrm>
              <a:off x="3146100" y="1015420"/>
              <a:ext cx="6250594" cy="5057833"/>
              <a:chOff x="2914088" y="1043169"/>
              <a:chExt cx="6250596" cy="5122969"/>
            </a:xfrm>
          </p:grpSpPr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CC9001B5-7791-074D-9C6D-E98D7CBB3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1134" y="3028733"/>
                <a:ext cx="541448" cy="1747546"/>
              </a:xfrm>
              <a:custGeom>
                <a:avLst/>
                <a:gdLst>
                  <a:gd name="connsiteX0" fmla="*/ 163732 w 1082895"/>
                  <a:gd name="connsiteY0" fmla="*/ 0 h 3495092"/>
                  <a:gd name="connsiteX1" fmla="*/ 169734 w 1082895"/>
                  <a:gd name="connsiteY1" fmla="*/ 17521 h 3495092"/>
                  <a:gd name="connsiteX2" fmla="*/ 213381 w 1082895"/>
                  <a:gd name="connsiteY2" fmla="*/ 99075 h 3495092"/>
                  <a:gd name="connsiteX3" fmla="*/ 901283 w 1082895"/>
                  <a:gd name="connsiteY3" fmla="*/ 787421 h 3495092"/>
                  <a:gd name="connsiteX4" fmla="*/ 1082895 w 1082895"/>
                  <a:gd name="connsiteY4" fmla="*/ 1226291 h 3495092"/>
                  <a:gd name="connsiteX5" fmla="*/ 1082895 w 1082895"/>
                  <a:gd name="connsiteY5" fmla="*/ 3495092 h 3495092"/>
                  <a:gd name="connsiteX6" fmla="*/ 916309 w 1082895"/>
                  <a:gd name="connsiteY6" fmla="*/ 3495092 h 3495092"/>
                  <a:gd name="connsiteX7" fmla="*/ 916309 w 1082895"/>
                  <a:gd name="connsiteY7" fmla="*/ 1226291 h 3495092"/>
                  <a:gd name="connsiteX8" fmla="*/ 784347 w 1082895"/>
                  <a:gd name="connsiteY8" fmla="*/ 904976 h 3495092"/>
                  <a:gd name="connsiteX9" fmla="*/ 65740 w 1082895"/>
                  <a:gd name="connsiteY9" fmla="*/ 186587 h 3495092"/>
                  <a:gd name="connsiteX10" fmla="*/ 0 w 1082895"/>
                  <a:gd name="connsiteY10" fmla="*/ 151594 h 3495092"/>
                  <a:gd name="connsiteX11" fmla="*/ 4589 w 1082895"/>
                  <a:gd name="connsiteY11" fmla="*/ 149103 h 3495092"/>
                  <a:gd name="connsiteX12" fmla="*/ 117733 w 1082895"/>
                  <a:gd name="connsiteY12" fmla="*/ 55751 h 3495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2895" h="3495092">
                    <a:moveTo>
                      <a:pt x="163732" y="0"/>
                    </a:moveTo>
                    <a:lnTo>
                      <a:pt x="169734" y="17521"/>
                    </a:lnTo>
                    <a:cubicBezTo>
                      <a:pt x="182759" y="46828"/>
                      <a:pt x="197702" y="74094"/>
                      <a:pt x="213381" y="99075"/>
                    </a:cubicBezTo>
                    <a:lnTo>
                      <a:pt x="901283" y="787421"/>
                    </a:lnTo>
                    <a:cubicBezTo>
                      <a:pt x="1018220" y="904323"/>
                      <a:pt x="1082895" y="1060409"/>
                      <a:pt x="1082895" y="1226291"/>
                    </a:cubicBezTo>
                    <a:lnTo>
                      <a:pt x="1082895" y="3495092"/>
                    </a:lnTo>
                    <a:lnTo>
                      <a:pt x="916309" y="3495092"/>
                    </a:lnTo>
                    <a:lnTo>
                      <a:pt x="916309" y="1226291"/>
                    </a:lnTo>
                    <a:cubicBezTo>
                      <a:pt x="916309" y="1104165"/>
                      <a:pt x="869926" y="990529"/>
                      <a:pt x="784347" y="904976"/>
                    </a:cubicBezTo>
                    <a:lnTo>
                      <a:pt x="65740" y="186587"/>
                    </a:lnTo>
                    <a:lnTo>
                      <a:pt x="0" y="151594"/>
                    </a:lnTo>
                    <a:lnTo>
                      <a:pt x="4589" y="149103"/>
                    </a:lnTo>
                    <a:cubicBezTo>
                      <a:pt x="45261" y="121626"/>
                      <a:pt x="83146" y="90338"/>
                      <a:pt x="117733" y="55751"/>
                    </a:cubicBezTo>
                    <a:close/>
                  </a:path>
                </a:pathLst>
              </a:custGeom>
              <a:solidFill>
                <a:srgbClr val="27AC95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pPr defTabSz="914217">
                  <a:defRPr/>
                </a:pPr>
                <a:endParaRPr lang="es-ES" sz="3266" kern="0" dirty="0">
                  <a:solidFill>
                    <a:srgbClr val="272727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30" name="Freeform 23">
                <a:extLst>
                  <a:ext uri="{FF2B5EF4-FFF2-40B4-BE49-F238E27FC236}">
                    <a16:creationId xmlns:a16="http://schemas.microsoft.com/office/drawing/2014/main" id="{40B1227C-03FE-CB4F-9E82-A70B28FF36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4089" y="1068217"/>
                <a:ext cx="2264852" cy="1532631"/>
              </a:xfrm>
              <a:custGeom>
                <a:avLst/>
                <a:gdLst>
                  <a:gd name="connsiteX0" fmla="*/ 276884 w 4529703"/>
                  <a:gd name="connsiteY0" fmla="*/ 0 h 3065261"/>
                  <a:gd name="connsiteX1" fmla="*/ 3183515 w 4529703"/>
                  <a:gd name="connsiteY1" fmla="*/ 0 h 3065261"/>
                  <a:gd name="connsiteX2" fmla="*/ 4291052 w 4529703"/>
                  <a:gd name="connsiteY2" fmla="*/ 1107371 h 3065261"/>
                  <a:gd name="connsiteX3" fmla="*/ 4291052 w 4529703"/>
                  <a:gd name="connsiteY3" fmla="*/ 2374805 h 3065261"/>
                  <a:gd name="connsiteX4" fmla="*/ 4479072 w 4529703"/>
                  <a:gd name="connsiteY4" fmla="*/ 2766979 h 3065261"/>
                  <a:gd name="connsiteX5" fmla="*/ 4529703 w 4529703"/>
                  <a:gd name="connsiteY5" fmla="*/ 2799066 h 3065261"/>
                  <a:gd name="connsiteX6" fmla="*/ 4523803 w 4529703"/>
                  <a:gd name="connsiteY6" fmla="*/ 2802268 h 3065261"/>
                  <a:gd name="connsiteX7" fmla="*/ 4317307 w 4529703"/>
                  <a:gd name="connsiteY7" fmla="*/ 3008764 h 3065261"/>
                  <a:gd name="connsiteX8" fmla="*/ 4286642 w 4529703"/>
                  <a:gd name="connsiteY8" fmla="*/ 3065261 h 3065261"/>
                  <a:gd name="connsiteX9" fmla="*/ 4257294 w 4529703"/>
                  <a:gd name="connsiteY9" fmla="*/ 3014625 h 3065261"/>
                  <a:gd name="connsiteX10" fmla="*/ 3914255 w 4529703"/>
                  <a:gd name="connsiteY10" fmla="*/ 2847152 h 3065261"/>
                  <a:gd name="connsiteX11" fmla="*/ 1107537 w 4529703"/>
                  <a:gd name="connsiteY11" fmla="*/ 2847152 h 3065261"/>
                  <a:gd name="connsiteX12" fmla="*/ 0 w 4529703"/>
                  <a:gd name="connsiteY12" fmla="*/ 1739128 h 3065261"/>
                  <a:gd name="connsiteX13" fmla="*/ 0 w 4529703"/>
                  <a:gd name="connsiteY13" fmla="*/ 277006 h 3065261"/>
                  <a:gd name="connsiteX14" fmla="*/ 276884 w 4529703"/>
                  <a:gd name="connsiteY14" fmla="*/ 0 h 3065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29703" h="3065261">
                    <a:moveTo>
                      <a:pt x="276884" y="0"/>
                    </a:moveTo>
                    <a:lnTo>
                      <a:pt x="3183515" y="0"/>
                    </a:lnTo>
                    <a:cubicBezTo>
                      <a:pt x="3794750" y="0"/>
                      <a:pt x="4291052" y="495867"/>
                      <a:pt x="4291052" y="1107371"/>
                    </a:cubicBezTo>
                    <a:lnTo>
                      <a:pt x="4291052" y="2374805"/>
                    </a:lnTo>
                    <a:cubicBezTo>
                      <a:pt x="4300848" y="2449119"/>
                      <a:pt x="4339978" y="2647207"/>
                      <a:pt x="4479072" y="2766979"/>
                    </a:cubicBezTo>
                    <a:lnTo>
                      <a:pt x="4529703" y="2799066"/>
                    </a:lnTo>
                    <a:lnTo>
                      <a:pt x="4523803" y="2802268"/>
                    </a:lnTo>
                    <a:cubicBezTo>
                      <a:pt x="4442460" y="2857223"/>
                      <a:pt x="4372261" y="2927421"/>
                      <a:pt x="4317307" y="3008764"/>
                    </a:cubicBezTo>
                    <a:lnTo>
                      <a:pt x="4286642" y="3065261"/>
                    </a:lnTo>
                    <a:lnTo>
                      <a:pt x="4257294" y="3014625"/>
                    </a:lnTo>
                    <a:cubicBezTo>
                      <a:pt x="4191711" y="2926622"/>
                      <a:pt x="4085675" y="2854502"/>
                      <a:pt x="3914255" y="2847152"/>
                    </a:cubicBezTo>
                    <a:lnTo>
                      <a:pt x="1107537" y="2847152"/>
                    </a:lnTo>
                    <a:cubicBezTo>
                      <a:pt x="496302" y="2847152"/>
                      <a:pt x="0" y="2350632"/>
                      <a:pt x="0" y="1739128"/>
                    </a:cubicBezTo>
                    <a:lnTo>
                      <a:pt x="0" y="277006"/>
                    </a:lnTo>
                    <a:cubicBezTo>
                      <a:pt x="0" y="123477"/>
                      <a:pt x="124076" y="0"/>
                      <a:pt x="276884" y="0"/>
                    </a:cubicBezTo>
                    <a:close/>
                  </a:path>
                </a:pathLst>
              </a:custGeom>
              <a:solidFill>
                <a:srgbClr val="27AC95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pPr defTabSz="914217">
                  <a:defRPr/>
                </a:pPr>
                <a:endParaRPr lang="es-ES" sz="3266" kern="0" dirty="0">
                  <a:solidFill>
                    <a:srgbClr val="272727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31" name="Freeform 75">
                <a:extLst>
                  <a:ext uri="{FF2B5EF4-FFF2-40B4-BE49-F238E27FC236}">
                    <a16:creationId xmlns:a16="http://schemas.microsoft.com/office/drawing/2014/main" id="{D49C1EC9-551B-7647-8DE3-45078C084A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4478" y="2491086"/>
                <a:ext cx="590462" cy="590462"/>
              </a:xfrm>
              <a:custGeom>
                <a:avLst/>
                <a:gdLst>
                  <a:gd name="T0" fmla="*/ 1809 w 1810"/>
                  <a:gd name="T1" fmla="*/ 903 h 1809"/>
                  <a:gd name="T2" fmla="*/ 1809 w 1810"/>
                  <a:gd name="T3" fmla="*/ 903 h 1809"/>
                  <a:gd name="T4" fmla="*/ 1759 w 1810"/>
                  <a:gd name="T5" fmla="*/ 1201 h 1809"/>
                  <a:gd name="T6" fmla="*/ 1759 w 1810"/>
                  <a:gd name="T7" fmla="*/ 1201 h 1809"/>
                  <a:gd name="T8" fmla="*/ 1152 w 1810"/>
                  <a:gd name="T9" fmla="*/ 1774 h 1809"/>
                  <a:gd name="T10" fmla="*/ 1152 w 1810"/>
                  <a:gd name="T11" fmla="*/ 1774 h 1809"/>
                  <a:gd name="T12" fmla="*/ 905 w 1810"/>
                  <a:gd name="T13" fmla="*/ 1808 h 1809"/>
                  <a:gd name="T14" fmla="*/ 905 w 1810"/>
                  <a:gd name="T15" fmla="*/ 1808 h 1809"/>
                  <a:gd name="T16" fmla="*/ 0 w 1810"/>
                  <a:gd name="T17" fmla="*/ 903 h 1809"/>
                  <a:gd name="T18" fmla="*/ 0 w 1810"/>
                  <a:gd name="T19" fmla="*/ 903 h 1809"/>
                  <a:gd name="T20" fmla="*/ 9 w 1810"/>
                  <a:gd name="T21" fmla="*/ 786 h 1809"/>
                  <a:gd name="T22" fmla="*/ 9 w 1810"/>
                  <a:gd name="T23" fmla="*/ 786 h 1809"/>
                  <a:gd name="T24" fmla="*/ 757 w 1810"/>
                  <a:gd name="T25" fmla="*/ 12 h 1809"/>
                  <a:gd name="T26" fmla="*/ 757 w 1810"/>
                  <a:gd name="T27" fmla="*/ 12 h 1809"/>
                  <a:gd name="T28" fmla="*/ 905 w 1810"/>
                  <a:gd name="T29" fmla="*/ 0 h 1809"/>
                  <a:gd name="T30" fmla="*/ 905 w 1810"/>
                  <a:gd name="T31" fmla="*/ 0 h 1809"/>
                  <a:gd name="T32" fmla="*/ 1809 w 1810"/>
                  <a:gd name="T33" fmla="*/ 903 h 1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10" h="1809">
                    <a:moveTo>
                      <a:pt x="1809" y="903"/>
                    </a:moveTo>
                    <a:lnTo>
                      <a:pt x="1809" y="903"/>
                    </a:lnTo>
                    <a:cubicBezTo>
                      <a:pt x="1809" y="1008"/>
                      <a:pt x="1792" y="1108"/>
                      <a:pt x="1759" y="1201"/>
                    </a:cubicBezTo>
                    <a:lnTo>
                      <a:pt x="1759" y="1201"/>
                    </a:lnTo>
                    <a:cubicBezTo>
                      <a:pt x="1663" y="1477"/>
                      <a:pt x="1436" y="1693"/>
                      <a:pt x="1152" y="1774"/>
                    </a:cubicBezTo>
                    <a:lnTo>
                      <a:pt x="1152" y="1774"/>
                    </a:lnTo>
                    <a:cubicBezTo>
                      <a:pt x="1073" y="1796"/>
                      <a:pt x="991" y="1808"/>
                      <a:pt x="905" y="1808"/>
                    </a:cubicBezTo>
                    <a:lnTo>
                      <a:pt x="905" y="1808"/>
                    </a:lnTo>
                    <a:cubicBezTo>
                      <a:pt x="406" y="1808"/>
                      <a:pt x="0" y="1404"/>
                      <a:pt x="0" y="903"/>
                    </a:cubicBezTo>
                    <a:lnTo>
                      <a:pt x="0" y="903"/>
                    </a:lnTo>
                    <a:cubicBezTo>
                      <a:pt x="0" y="864"/>
                      <a:pt x="3" y="824"/>
                      <a:pt x="9" y="786"/>
                    </a:cubicBezTo>
                    <a:lnTo>
                      <a:pt x="9" y="786"/>
                    </a:lnTo>
                    <a:cubicBezTo>
                      <a:pt x="60" y="390"/>
                      <a:pt x="366" y="76"/>
                      <a:pt x="757" y="12"/>
                    </a:cubicBezTo>
                    <a:lnTo>
                      <a:pt x="757" y="12"/>
                    </a:lnTo>
                    <a:cubicBezTo>
                      <a:pt x="806" y="4"/>
                      <a:pt x="855" y="0"/>
                      <a:pt x="905" y="0"/>
                    </a:cubicBezTo>
                    <a:lnTo>
                      <a:pt x="905" y="0"/>
                    </a:lnTo>
                    <a:cubicBezTo>
                      <a:pt x="1404" y="0"/>
                      <a:pt x="1809" y="404"/>
                      <a:pt x="1809" y="903"/>
                    </a:cubicBezTo>
                  </a:path>
                </a:pathLst>
              </a:custGeom>
              <a:solidFill>
                <a:srgbClr val="27AC9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217">
                  <a:defRPr/>
                </a:pPr>
                <a:endParaRPr lang="es-ES" sz="3266" kern="0" dirty="0">
                  <a:solidFill>
                    <a:srgbClr val="272727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32" name="Freeform 78">
                <a:extLst>
                  <a:ext uri="{FF2B5EF4-FFF2-40B4-BE49-F238E27FC236}">
                    <a16:creationId xmlns:a16="http://schemas.microsoft.com/office/drawing/2014/main" id="{2E3FD328-64E4-A042-B248-A16AE5B86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8452" y="1564127"/>
                <a:ext cx="1244291" cy="36004"/>
              </a:xfrm>
              <a:custGeom>
                <a:avLst/>
                <a:gdLst>
                  <a:gd name="T0" fmla="*/ 3755 w 3810"/>
                  <a:gd name="T1" fmla="*/ 110 h 111"/>
                  <a:gd name="T2" fmla="*/ 55 w 3810"/>
                  <a:gd name="T3" fmla="*/ 110 h 111"/>
                  <a:gd name="T4" fmla="*/ 55 w 3810"/>
                  <a:gd name="T5" fmla="*/ 110 h 111"/>
                  <a:gd name="T6" fmla="*/ 0 w 3810"/>
                  <a:gd name="T7" fmla="*/ 55 h 111"/>
                  <a:gd name="T8" fmla="*/ 0 w 3810"/>
                  <a:gd name="T9" fmla="*/ 55 h 111"/>
                  <a:gd name="T10" fmla="*/ 55 w 3810"/>
                  <a:gd name="T11" fmla="*/ 0 h 111"/>
                  <a:gd name="T12" fmla="*/ 3755 w 3810"/>
                  <a:gd name="T13" fmla="*/ 0 h 111"/>
                  <a:gd name="T14" fmla="*/ 3755 w 3810"/>
                  <a:gd name="T15" fmla="*/ 0 h 111"/>
                  <a:gd name="T16" fmla="*/ 3809 w 3810"/>
                  <a:gd name="T17" fmla="*/ 55 h 111"/>
                  <a:gd name="T18" fmla="*/ 3809 w 3810"/>
                  <a:gd name="T19" fmla="*/ 55 h 111"/>
                  <a:gd name="T20" fmla="*/ 3755 w 3810"/>
                  <a:gd name="T21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0" h="111">
                    <a:moveTo>
                      <a:pt x="3755" y="110"/>
                    </a:moveTo>
                    <a:lnTo>
                      <a:pt x="55" y="110"/>
                    </a:lnTo>
                    <a:lnTo>
                      <a:pt x="55" y="110"/>
                    </a:lnTo>
                    <a:cubicBezTo>
                      <a:pt x="25" y="110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4"/>
                      <a:pt x="25" y="0"/>
                      <a:pt x="55" y="0"/>
                    </a:cubicBezTo>
                    <a:lnTo>
                      <a:pt x="3755" y="0"/>
                    </a:lnTo>
                    <a:lnTo>
                      <a:pt x="3755" y="0"/>
                    </a:lnTo>
                    <a:cubicBezTo>
                      <a:pt x="3786" y="0"/>
                      <a:pt x="3809" y="24"/>
                      <a:pt x="3809" y="55"/>
                    </a:cubicBezTo>
                    <a:lnTo>
                      <a:pt x="3809" y="55"/>
                    </a:lnTo>
                    <a:cubicBezTo>
                      <a:pt x="3809" y="85"/>
                      <a:pt x="3786" y="110"/>
                      <a:pt x="3755" y="11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217">
                  <a:defRPr/>
                </a:pPr>
                <a:endParaRPr lang="es-ES" sz="3266" kern="0" dirty="0">
                  <a:solidFill>
                    <a:srgbClr val="272727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33" name="Freeform 39">
                <a:extLst>
                  <a:ext uri="{FF2B5EF4-FFF2-40B4-BE49-F238E27FC236}">
                    <a16:creationId xmlns:a16="http://schemas.microsoft.com/office/drawing/2014/main" id="{FFC9BEE5-1D1B-A042-AEC6-593C27057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5722" y="3499423"/>
                <a:ext cx="543427" cy="1744245"/>
              </a:xfrm>
              <a:custGeom>
                <a:avLst/>
                <a:gdLst>
                  <a:gd name="connsiteX0" fmla="*/ 921034 w 1086853"/>
                  <a:gd name="connsiteY0" fmla="*/ 0 h 3488490"/>
                  <a:gd name="connsiteX1" fmla="*/ 965817 w 1086853"/>
                  <a:gd name="connsiteY1" fmla="*/ 54278 h 3488490"/>
                  <a:gd name="connsiteX2" fmla="*/ 1078961 w 1086853"/>
                  <a:gd name="connsiteY2" fmla="*/ 147630 h 3488490"/>
                  <a:gd name="connsiteX3" fmla="*/ 1086853 w 1086853"/>
                  <a:gd name="connsiteY3" fmla="*/ 151914 h 3488490"/>
                  <a:gd name="connsiteX4" fmla="*/ 1017809 w 1086853"/>
                  <a:gd name="connsiteY4" fmla="*/ 188691 h 3488490"/>
                  <a:gd name="connsiteX5" fmla="*/ 299202 w 1086853"/>
                  <a:gd name="connsiteY5" fmla="*/ 905868 h 3488490"/>
                  <a:gd name="connsiteX6" fmla="*/ 166586 w 1086853"/>
                  <a:gd name="connsiteY6" fmla="*/ 1227226 h 3488490"/>
                  <a:gd name="connsiteX7" fmla="*/ 166586 w 1086853"/>
                  <a:gd name="connsiteY7" fmla="*/ 3488490 h 3488490"/>
                  <a:gd name="connsiteX8" fmla="*/ 0 w 1086853"/>
                  <a:gd name="connsiteY8" fmla="*/ 3488490 h 3488490"/>
                  <a:gd name="connsiteX9" fmla="*/ 0 w 1086853"/>
                  <a:gd name="connsiteY9" fmla="*/ 1227226 h 3488490"/>
                  <a:gd name="connsiteX10" fmla="*/ 182265 w 1086853"/>
                  <a:gd name="connsiteY10" fmla="*/ 788951 h 3488490"/>
                  <a:gd name="connsiteX11" fmla="*/ 870821 w 1086853"/>
                  <a:gd name="connsiteY11" fmla="*/ 101167 h 3488490"/>
                  <a:gd name="connsiteX12" fmla="*/ 914366 w 1086853"/>
                  <a:gd name="connsiteY12" fmla="*/ 19603 h 3488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6853" h="3488490">
                    <a:moveTo>
                      <a:pt x="921034" y="0"/>
                    </a:moveTo>
                    <a:lnTo>
                      <a:pt x="965817" y="54278"/>
                    </a:lnTo>
                    <a:cubicBezTo>
                      <a:pt x="1000404" y="88865"/>
                      <a:pt x="1038289" y="120153"/>
                      <a:pt x="1078961" y="147630"/>
                    </a:cubicBezTo>
                    <a:lnTo>
                      <a:pt x="1086853" y="151914"/>
                    </a:lnTo>
                    <a:lnTo>
                      <a:pt x="1017809" y="188691"/>
                    </a:lnTo>
                    <a:lnTo>
                      <a:pt x="299202" y="905868"/>
                    </a:lnTo>
                    <a:cubicBezTo>
                      <a:pt x="213622" y="992086"/>
                      <a:pt x="166586" y="1105737"/>
                      <a:pt x="166586" y="1227226"/>
                    </a:cubicBezTo>
                    <a:lnTo>
                      <a:pt x="166586" y="3488490"/>
                    </a:lnTo>
                    <a:lnTo>
                      <a:pt x="0" y="3488490"/>
                    </a:lnTo>
                    <a:lnTo>
                      <a:pt x="0" y="1227226"/>
                    </a:lnTo>
                    <a:cubicBezTo>
                      <a:pt x="0" y="1061322"/>
                      <a:pt x="65328" y="905868"/>
                      <a:pt x="182265" y="788951"/>
                    </a:cubicBezTo>
                    <a:lnTo>
                      <a:pt x="870821" y="101167"/>
                    </a:lnTo>
                    <a:cubicBezTo>
                      <a:pt x="886500" y="76183"/>
                      <a:pt x="901403" y="48913"/>
                      <a:pt x="914366" y="19603"/>
                    </a:cubicBezTo>
                    <a:close/>
                  </a:path>
                </a:pathLst>
              </a:custGeom>
              <a:solidFill>
                <a:srgbClr val="1BB1EC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pPr defTabSz="914217">
                  <a:defRPr/>
                </a:pPr>
                <a:endParaRPr lang="es-ES" sz="3266" kern="0" dirty="0">
                  <a:solidFill>
                    <a:srgbClr val="272727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34" name="Freeform 41">
                <a:extLst>
                  <a:ext uri="{FF2B5EF4-FFF2-40B4-BE49-F238E27FC236}">
                    <a16:creationId xmlns:a16="http://schemas.microsoft.com/office/drawing/2014/main" id="{5F5C80FC-4704-8843-BC76-CD70E2E54C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9211" y="1538485"/>
                <a:ext cx="2145473" cy="1530961"/>
              </a:xfrm>
              <a:custGeom>
                <a:avLst/>
                <a:gdLst>
                  <a:gd name="connsiteX0" fmla="*/ 1344579 w 4290945"/>
                  <a:gd name="connsiteY0" fmla="*/ 0 h 3061922"/>
                  <a:gd name="connsiteX1" fmla="*/ 4014007 w 4290945"/>
                  <a:gd name="connsiteY1" fmla="*/ 0 h 3061922"/>
                  <a:gd name="connsiteX2" fmla="*/ 4290945 w 4290945"/>
                  <a:gd name="connsiteY2" fmla="*/ 277060 h 3061922"/>
                  <a:gd name="connsiteX3" fmla="*/ 4290945 w 4290945"/>
                  <a:gd name="connsiteY3" fmla="*/ 1738813 h 3061922"/>
                  <a:gd name="connsiteX4" fmla="*/ 3183199 w 4290945"/>
                  <a:gd name="connsiteY4" fmla="*/ 2847706 h 3061922"/>
                  <a:gd name="connsiteX5" fmla="*/ 613049 w 4290945"/>
                  <a:gd name="connsiteY5" fmla="*/ 2847706 h 3061922"/>
                  <a:gd name="connsiteX6" fmla="*/ 266995 w 4290945"/>
                  <a:gd name="connsiteY6" fmla="*/ 3018622 h 3061922"/>
                  <a:gd name="connsiteX7" fmla="*/ 242552 w 4290945"/>
                  <a:gd name="connsiteY7" fmla="*/ 3061922 h 3061922"/>
                  <a:gd name="connsiteX8" fmla="*/ 213356 w 4290945"/>
                  <a:gd name="connsiteY8" fmla="*/ 3008133 h 3061922"/>
                  <a:gd name="connsiteX9" fmla="*/ 6860 w 4290945"/>
                  <a:gd name="connsiteY9" fmla="*/ 2801637 h 3061922"/>
                  <a:gd name="connsiteX10" fmla="*/ 0 w 4290945"/>
                  <a:gd name="connsiteY10" fmla="*/ 2797914 h 3061922"/>
                  <a:gd name="connsiteX11" fmla="*/ 48413 w 4290945"/>
                  <a:gd name="connsiteY11" fmla="*/ 2767230 h 3061922"/>
                  <a:gd name="connsiteX12" fmla="*/ 236181 w 4290945"/>
                  <a:gd name="connsiteY12" fmla="*/ 2375266 h 3061922"/>
                  <a:gd name="connsiteX13" fmla="*/ 236181 w 4290945"/>
                  <a:gd name="connsiteY13" fmla="*/ 1108240 h 3061922"/>
                  <a:gd name="connsiteX14" fmla="*/ 1344579 w 4290945"/>
                  <a:gd name="connsiteY14" fmla="*/ 0 h 3061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90945" h="3061922">
                    <a:moveTo>
                      <a:pt x="1344579" y="0"/>
                    </a:moveTo>
                    <a:lnTo>
                      <a:pt x="4014007" y="0"/>
                    </a:lnTo>
                    <a:cubicBezTo>
                      <a:pt x="4167499" y="0"/>
                      <a:pt x="4290945" y="123501"/>
                      <a:pt x="4290945" y="277060"/>
                    </a:cubicBezTo>
                    <a:lnTo>
                      <a:pt x="4290945" y="1738813"/>
                    </a:lnTo>
                    <a:cubicBezTo>
                      <a:pt x="4290945" y="2351089"/>
                      <a:pt x="3795201" y="2847706"/>
                      <a:pt x="3183199" y="2847706"/>
                    </a:cubicBezTo>
                    <a:lnTo>
                      <a:pt x="613049" y="2847706"/>
                    </a:lnTo>
                    <a:cubicBezTo>
                      <a:pt x="438903" y="2855057"/>
                      <a:pt x="332266" y="2929029"/>
                      <a:pt x="266995" y="3018622"/>
                    </a:cubicBezTo>
                    <a:lnTo>
                      <a:pt x="242552" y="3061922"/>
                    </a:lnTo>
                    <a:lnTo>
                      <a:pt x="213356" y="3008133"/>
                    </a:lnTo>
                    <a:cubicBezTo>
                      <a:pt x="158402" y="2926790"/>
                      <a:pt x="88203" y="2856592"/>
                      <a:pt x="6860" y="2801637"/>
                    </a:cubicBezTo>
                    <a:lnTo>
                      <a:pt x="0" y="2797914"/>
                    </a:lnTo>
                    <a:lnTo>
                      <a:pt x="48413" y="2767230"/>
                    </a:lnTo>
                    <a:cubicBezTo>
                      <a:pt x="187501" y="2647466"/>
                      <a:pt x="226384" y="2449596"/>
                      <a:pt x="236181" y="2375266"/>
                    </a:cubicBezTo>
                    <a:lnTo>
                      <a:pt x="236181" y="1108240"/>
                    </a:lnTo>
                    <a:cubicBezTo>
                      <a:pt x="236181" y="495964"/>
                      <a:pt x="732576" y="0"/>
                      <a:pt x="1344579" y="0"/>
                    </a:cubicBezTo>
                    <a:close/>
                  </a:path>
                </a:pathLst>
              </a:custGeom>
              <a:solidFill>
                <a:srgbClr val="1BB1EC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pPr defTabSz="914217">
                  <a:defRPr/>
                </a:pPr>
                <a:endParaRPr lang="es-ES" sz="3266" kern="0" dirty="0">
                  <a:solidFill>
                    <a:srgbClr val="272727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35" name="Freeform 230">
                <a:extLst>
                  <a:ext uri="{FF2B5EF4-FFF2-40B4-BE49-F238E27FC236}">
                    <a16:creationId xmlns:a16="http://schemas.microsoft.com/office/drawing/2014/main" id="{1BE545F3-F639-2B42-8CFC-0E2129091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13689" y="2962795"/>
                <a:ext cx="590462" cy="590462"/>
              </a:xfrm>
              <a:custGeom>
                <a:avLst/>
                <a:gdLst>
                  <a:gd name="T0" fmla="*/ 1809 w 1810"/>
                  <a:gd name="T1" fmla="*/ 904 h 1809"/>
                  <a:gd name="T2" fmla="*/ 1809 w 1810"/>
                  <a:gd name="T3" fmla="*/ 904 h 1809"/>
                  <a:gd name="T4" fmla="*/ 905 w 1810"/>
                  <a:gd name="T5" fmla="*/ 1808 h 1809"/>
                  <a:gd name="T6" fmla="*/ 905 w 1810"/>
                  <a:gd name="T7" fmla="*/ 1808 h 1809"/>
                  <a:gd name="T8" fmla="*/ 656 w 1810"/>
                  <a:gd name="T9" fmla="*/ 1773 h 1809"/>
                  <a:gd name="T10" fmla="*/ 656 w 1810"/>
                  <a:gd name="T11" fmla="*/ 1773 h 1809"/>
                  <a:gd name="T12" fmla="*/ 51 w 1810"/>
                  <a:gd name="T13" fmla="*/ 1201 h 1809"/>
                  <a:gd name="T14" fmla="*/ 51 w 1810"/>
                  <a:gd name="T15" fmla="*/ 1201 h 1809"/>
                  <a:gd name="T16" fmla="*/ 0 w 1810"/>
                  <a:gd name="T17" fmla="*/ 904 h 1809"/>
                  <a:gd name="T18" fmla="*/ 0 w 1810"/>
                  <a:gd name="T19" fmla="*/ 904 h 1809"/>
                  <a:gd name="T20" fmla="*/ 905 w 1810"/>
                  <a:gd name="T21" fmla="*/ 0 h 1809"/>
                  <a:gd name="T22" fmla="*/ 905 w 1810"/>
                  <a:gd name="T23" fmla="*/ 0 h 1809"/>
                  <a:gd name="T24" fmla="*/ 1051 w 1810"/>
                  <a:gd name="T25" fmla="*/ 11 h 1809"/>
                  <a:gd name="T26" fmla="*/ 1051 w 1810"/>
                  <a:gd name="T27" fmla="*/ 12 h 1809"/>
                  <a:gd name="T28" fmla="*/ 1051 w 1810"/>
                  <a:gd name="T29" fmla="*/ 12 h 1809"/>
                  <a:gd name="T30" fmla="*/ 1801 w 1810"/>
                  <a:gd name="T31" fmla="*/ 785 h 1809"/>
                  <a:gd name="T32" fmla="*/ 1801 w 1810"/>
                  <a:gd name="T33" fmla="*/ 785 h 1809"/>
                  <a:gd name="T34" fmla="*/ 1809 w 1810"/>
                  <a:gd name="T35" fmla="*/ 904 h 1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10" h="1809">
                    <a:moveTo>
                      <a:pt x="1809" y="904"/>
                    </a:moveTo>
                    <a:lnTo>
                      <a:pt x="1809" y="904"/>
                    </a:lnTo>
                    <a:cubicBezTo>
                      <a:pt x="1809" y="1403"/>
                      <a:pt x="1404" y="1808"/>
                      <a:pt x="905" y="1808"/>
                    </a:cubicBezTo>
                    <a:lnTo>
                      <a:pt x="905" y="1808"/>
                    </a:lnTo>
                    <a:cubicBezTo>
                      <a:pt x="818" y="1808"/>
                      <a:pt x="734" y="1796"/>
                      <a:pt x="656" y="1773"/>
                    </a:cubicBezTo>
                    <a:lnTo>
                      <a:pt x="656" y="1773"/>
                    </a:lnTo>
                    <a:cubicBezTo>
                      <a:pt x="373" y="1692"/>
                      <a:pt x="146" y="1477"/>
                      <a:pt x="51" y="1201"/>
                    </a:cubicBezTo>
                    <a:lnTo>
                      <a:pt x="51" y="1201"/>
                    </a:lnTo>
                    <a:cubicBezTo>
                      <a:pt x="18" y="1108"/>
                      <a:pt x="0" y="1008"/>
                      <a:pt x="0" y="904"/>
                    </a:cubicBezTo>
                    <a:lnTo>
                      <a:pt x="0" y="904"/>
                    </a:lnTo>
                    <a:cubicBezTo>
                      <a:pt x="0" y="404"/>
                      <a:pt x="405" y="0"/>
                      <a:pt x="905" y="0"/>
                    </a:cubicBezTo>
                    <a:lnTo>
                      <a:pt x="905" y="0"/>
                    </a:lnTo>
                    <a:cubicBezTo>
                      <a:pt x="954" y="0"/>
                      <a:pt x="1003" y="4"/>
                      <a:pt x="1051" y="11"/>
                    </a:cubicBezTo>
                    <a:lnTo>
                      <a:pt x="1051" y="12"/>
                    </a:lnTo>
                    <a:lnTo>
                      <a:pt x="1051" y="12"/>
                    </a:lnTo>
                    <a:cubicBezTo>
                      <a:pt x="1442" y="75"/>
                      <a:pt x="1750" y="390"/>
                      <a:pt x="1801" y="785"/>
                    </a:cubicBezTo>
                    <a:lnTo>
                      <a:pt x="1801" y="785"/>
                    </a:lnTo>
                    <a:cubicBezTo>
                      <a:pt x="1806" y="824"/>
                      <a:pt x="1809" y="864"/>
                      <a:pt x="1809" y="904"/>
                    </a:cubicBezTo>
                  </a:path>
                </a:pathLst>
              </a:custGeom>
              <a:solidFill>
                <a:srgbClr val="1BB1EC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217">
                  <a:defRPr/>
                </a:pPr>
                <a:endParaRPr lang="es-ES" sz="3266" kern="0" dirty="0">
                  <a:solidFill>
                    <a:srgbClr val="272727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36" name="Freeform 232">
                <a:extLst>
                  <a:ext uri="{FF2B5EF4-FFF2-40B4-BE49-F238E27FC236}">
                    <a16:creationId xmlns:a16="http://schemas.microsoft.com/office/drawing/2014/main" id="{FF07E1DA-13D1-FF4E-987E-53FBF14766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4575" y="2062700"/>
                <a:ext cx="1244291" cy="36004"/>
              </a:xfrm>
              <a:custGeom>
                <a:avLst/>
                <a:gdLst>
                  <a:gd name="T0" fmla="*/ 3756 w 3812"/>
                  <a:gd name="T1" fmla="*/ 109 h 110"/>
                  <a:gd name="T2" fmla="*/ 55 w 3812"/>
                  <a:gd name="T3" fmla="*/ 109 h 110"/>
                  <a:gd name="T4" fmla="*/ 55 w 3812"/>
                  <a:gd name="T5" fmla="*/ 109 h 110"/>
                  <a:gd name="T6" fmla="*/ 0 w 3812"/>
                  <a:gd name="T7" fmla="*/ 55 h 110"/>
                  <a:gd name="T8" fmla="*/ 0 w 3812"/>
                  <a:gd name="T9" fmla="*/ 55 h 110"/>
                  <a:gd name="T10" fmla="*/ 55 w 3812"/>
                  <a:gd name="T11" fmla="*/ 0 h 110"/>
                  <a:gd name="T12" fmla="*/ 3756 w 3812"/>
                  <a:gd name="T13" fmla="*/ 0 h 110"/>
                  <a:gd name="T14" fmla="*/ 3756 w 3812"/>
                  <a:gd name="T15" fmla="*/ 0 h 110"/>
                  <a:gd name="T16" fmla="*/ 3811 w 3812"/>
                  <a:gd name="T17" fmla="*/ 55 h 110"/>
                  <a:gd name="T18" fmla="*/ 3811 w 3812"/>
                  <a:gd name="T19" fmla="*/ 55 h 110"/>
                  <a:gd name="T20" fmla="*/ 3756 w 3812"/>
                  <a:gd name="T21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2" h="110">
                    <a:moveTo>
                      <a:pt x="3756" y="109"/>
                    </a:moveTo>
                    <a:lnTo>
                      <a:pt x="55" y="109"/>
                    </a:lnTo>
                    <a:lnTo>
                      <a:pt x="55" y="109"/>
                    </a:lnTo>
                    <a:cubicBezTo>
                      <a:pt x="25" y="109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5" y="0"/>
                      <a:pt x="55" y="0"/>
                    </a:cubicBezTo>
                    <a:lnTo>
                      <a:pt x="3756" y="0"/>
                    </a:lnTo>
                    <a:lnTo>
                      <a:pt x="3756" y="0"/>
                    </a:lnTo>
                    <a:cubicBezTo>
                      <a:pt x="3786" y="0"/>
                      <a:pt x="3811" y="25"/>
                      <a:pt x="3811" y="55"/>
                    </a:cubicBezTo>
                    <a:lnTo>
                      <a:pt x="3811" y="55"/>
                    </a:lnTo>
                    <a:cubicBezTo>
                      <a:pt x="3811" y="85"/>
                      <a:pt x="3786" y="109"/>
                      <a:pt x="3756" y="10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217">
                  <a:defRPr/>
                </a:pPr>
                <a:endParaRPr lang="es-ES" sz="3266" kern="0" dirty="0">
                  <a:solidFill>
                    <a:srgbClr val="272727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37" name="Freeform 27">
                <a:extLst>
                  <a:ext uri="{FF2B5EF4-FFF2-40B4-BE49-F238E27FC236}">
                    <a16:creationId xmlns:a16="http://schemas.microsoft.com/office/drawing/2014/main" id="{5DE18212-575F-624B-A834-2BF014638A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4088" y="2665344"/>
                <a:ext cx="2265641" cy="1534126"/>
              </a:xfrm>
              <a:custGeom>
                <a:avLst/>
                <a:gdLst>
                  <a:gd name="connsiteX0" fmla="*/ 276884 w 4531282"/>
                  <a:gd name="connsiteY0" fmla="*/ 0 h 3068252"/>
                  <a:gd name="connsiteX1" fmla="*/ 3183515 w 4531282"/>
                  <a:gd name="connsiteY1" fmla="*/ 0 h 3068252"/>
                  <a:gd name="connsiteX2" fmla="*/ 4291052 w 4531282"/>
                  <a:gd name="connsiteY2" fmla="*/ 1108241 h 3068252"/>
                  <a:gd name="connsiteX3" fmla="*/ 4291052 w 4531282"/>
                  <a:gd name="connsiteY3" fmla="*/ 2375921 h 3068252"/>
                  <a:gd name="connsiteX4" fmla="*/ 4479072 w 4531282"/>
                  <a:gd name="connsiteY4" fmla="*/ 2767107 h 3068252"/>
                  <a:gd name="connsiteX5" fmla="*/ 4531282 w 4531282"/>
                  <a:gd name="connsiteY5" fmla="*/ 2800130 h 3068252"/>
                  <a:gd name="connsiteX6" fmla="*/ 4527345 w 4531282"/>
                  <a:gd name="connsiteY6" fmla="*/ 2802267 h 3068252"/>
                  <a:gd name="connsiteX7" fmla="*/ 4320849 w 4531282"/>
                  <a:gd name="connsiteY7" fmla="*/ 3008763 h 3068252"/>
                  <a:gd name="connsiteX8" fmla="*/ 4288559 w 4531282"/>
                  <a:gd name="connsiteY8" fmla="*/ 3068252 h 3068252"/>
                  <a:gd name="connsiteX9" fmla="*/ 4257294 w 4531282"/>
                  <a:gd name="connsiteY9" fmla="*/ 3014272 h 3068252"/>
                  <a:gd name="connsiteX10" fmla="*/ 3914255 w 4531282"/>
                  <a:gd name="connsiteY10" fmla="*/ 2847054 h 3068252"/>
                  <a:gd name="connsiteX11" fmla="*/ 1107537 w 4531282"/>
                  <a:gd name="connsiteY11" fmla="*/ 2847054 h 3068252"/>
                  <a:gd name="connsiteX12" fmla="*/ 0 w 4531282"/>
                  <a:gd name="connsiteY12" fmla="*/ 1738814 h 3068252"/>
                  <a:gd name="connsiteX13" fmla="*/ 0 w 4531282"/>
                  <a:gd name="connsiteY13" fmla="*/ 277060 h 3068252"/>
                  <a:gd name="connsiteX14" fmla="*/ 276884 w 4531282"/>
                  <a:gd name="connsiteY14" fmla="*/ 0 h 306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31282" h="3068252">
                    <a:moveTo>
                      <a:pt x="276884" y="0"/>
                    </a:moveTo>
                    <a:lnTo>
                      <a:pt x="3183515" y="0"/>
                    </a:lnTo>
                    <a:cubicBezTo>
                      <a:pt x="3794750" y="0"/>
                      <a:pt x="4291052" y="495964"/>
                      <a:pt x="4291052" y="1108241"/>
                    </a:cubicBezTo>
                    <a:lnTo>
                      <a:pt x="4291052" y="2375921"/>
                    </a:lnTo>
                    <a:cubicBezTo>
                      <a:pt x="4300848" y="2449842"/>
                      <a:pt x="4339978" y="2647560"/>
                      <a:pt x="4479072" y="2767107"/>
                    </a:cubicBezTo>
                    <a:lnTo>
                      <a:pt x="4531282" y="2800130"/>
                    </a:lnTo>
                    <a:lnTo>
                      <a:pt x="4527345" y="2802267"/>
                    </a:lnTo>
                    <a:cubicBezTo>
                      <a:pt x="4446002" y="2857222"/>
                      <a:pt x="4375803" y="2927420"/>
                      <a:pt x="4320849" y="3008763"/>
                    </a:cubicBezTo>
                    <a:lnTo>
                      <a:pt x="4288559" y="3068252"/>
                    </a:lnTo>
                    <a:lnTo>
                      <a:pt x="4257294" y="3014272"/>
                    </a:lnTo>
                    <a:cubicBezTo>
                      <a:pt x="4191711" y="2926233"/>
                      <a:pt x="4085675" y="2854161"/>
                      <a:pt x="3914255" y="2847054"/>
                    </a:cubicBezTo>
                    <a:lnTo>
                      <a:pt x="1107537" y="2847054"/>
                    </a:lnTo>
                    <a:cubicBezTo>
                      <a:pt x="496302" y="2847054"/>
                      <a:pt x="0" y="2351090"/>
                      <a:pt x="0" y="1738814"/>
                    </a:cubicBezTo>
                    <a:lnTo>
                      <a:pt x="0" y="277060"/>
                    </a:lnTo>
                    <a:cubicBezTo>
                      <a:pt x="0" y="124155"/>
                      <a:pt x="124076" y="0"/>
                      <a:pt x="276884" y="0"/>
                    </a:cubicBezTo>
                    <a:close/>
                  </a:path>
                </a:pathLst>
              </a:custGeom>
              <a:solidFill>
                <a:srgbClr val="0A67D4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pPr defTabSz="914217">
                  <a:defRPr/>
                </a:pPr>
                <a:endParaRPr lang="es-ES" sz="3266" kern="0" dirty="0">
                  <a:solidFill>
                    <a:srgbClr val="272727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3129B74E-17B2-7C41-BBD9-215173B79B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1002" y="4627736"/>
                <a:ext cx="541579" cy="1538402"/>
              </a:xfrm>
              <a:custGeom>
                <a:avLst/>
                <a:gdLst>
                  <a:gd name="connsiteX0" fmla="*/ 164443 w 1083158"/>
                  <a:gd name="connsiteY0" fmla="*/ 0 h 3494223"/>
                  <a:gd name="connsiteX1" fmla="*/ 169997 w 1083158"/>
                  <a:gd name="connsiteY1" fmla="*/ 16231 h 3494223"/>
                  <a:gd name="connsiteX2" fmla="*/ 213644 w 1083158"/>
                  <a:gd name="connsiteY2" fmla="*/ 98138 h 3494223"/>
                  <a:gd name="connsiteX3" fmla="*/ 901546 w 1083158"/>
                  <a:gd name="connsiteY3" fmla="*/ 785713 h 3494223"/>
                  <a:gd name="connsiteX4" fmla="*/ 1083158 w 1083158"/>
                  <a:gd name="connsiteY4" fmla="*/ 1223854 h 3494223"/>
                  <a:gd name="connsiteX5" fmla="*/ 1083158 w 1083158"/>
                  <a:gd name="connsiteY5" fmla="*/ 3494223 h 3494223"/>
                  <a:gd name="connsiteX6" fmla="*/ 916572 w 1083158"/>
                  <a:gd name="connsiteY6" fmla="*/ 3494223 h 3494223"/>
                  <a:gd name="connsiteX7" fmla="*/ 916572 w 1083158"/>
                  <a:gd name="connsiteY7" fmla="*/ 1223854 h 3494223"/>
                  <a:gd name="connsiteX8" fmla="*/ 784610 w 1083158"/>
                  <a:gd name="connsiteY8" fmla="*/ 903247 h 3494223"/>
                  <a:gd name="connsiteX9" fmla="*/ 66003 w 1083158"/>
                  <a:gd name="connsiteY9" fmla="*/ 184982 h 3494223"/>
                  <a:gd name="connsiteX10" fmla="*/ 0 w 1083158"/>
                  <a:gd name="connsiteY10" fmla="*/ 149909 h 3494223"/>
                  <a:gd name="connsiteX11" fmla="*/ 8394 w 1083158"/>
                  <a:gd name="connsiteY11" fmla="*/ 145353 h 3494223"/>
                  <a:gd name="connsiteX12" fmla="*/ 121538 w 1083158"/>
                  <a:gd name="connsiteY12" fmla="*/ 52001 h 349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3158" h="3494223">
                    <a:moveTo>
                      <a:pt x="164443" y="0"/>
                    </a:moveTo>
                    <a:lnTo>
                      <a:pt x="169997" y="16231"/>
                    </a:lnTo>
                    <a:cubicBezTo>
                      <a:pt x="183022" y="45615"/>
                      <a:pt x="197966" y="72999"/>
                      <a:pt x="213644" y="98138"/>
                    </a:cubicBezTo>
                    <a:lnTo>
                      <a:pt x="901546" y="785713"/>
                    </a:lnTo>
                    <a:cubicBezTo>
                      <a:pt x="1018483" y="902594"/>
                      <a:pt x="1083158" y="1058653"/>
                      <a:pt x="1083158" y="1223854"/>
                    </a:cubicBezTo>
                    <a:lnTo>
                      <a:pt x="1083158" y="3494223"/>
                    </a:lnTo>
                    <a:lnTo>
                      <a:pt x="916572" y="3494223"/>
                    </a:lnTo>
                    <a:lnTo>
                      <a:pt x="916572" y="1223854"/>
                    </a:lnTo>
                    <a:cubicBezTo>
                      <a:pt x="916572" y="1103055"/>
                      <a:pt x="870189" y="988786"/>
                      <a:pt x="784610" y="903247"/>
                    </a:cubicBezTo>
                    <a:lnTo>
                      <a:pt x="66003" y="184982"/>
                    </a:lnTo>
                    <a:lnTo>
                      <a:pt x="0" y="149909"/>
                    </a:lnTo>
                    <a:lnTo>
                      <a:pt x="8394" y="145353"/>
                    </a:lnTo>
                    <a:cubicBezTo>
                      <a:pt x="49066" y="117876"/>
                      <a:pt x="86951" y="86588"/>
                      <a:pt x="121538" y="52001"/>
                    </a:cubicBezTo>
                    <a:close/>
                  </a:path>
                </a:pathLst>
              </a:custGeom>
              <a:solidFill>
                <a:srgbClr val="0A67D4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pPr defTabSz="914217">
                  <a:defRPr/>
                </a:pPr>
                <a:endParaRPr lang="es-ES" sz="3266" kern="0" dirty="0">
                  <a:solidFill>
                    <a:srgbClr val="272727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39" name="Freeform 384">
                <a:extLst>
                  <a:ext uri="{FF2B5EF4-FFF2-40B4-BE49-F238E27FC236}">
                    <a16:creationId xmlns:a16="http://schemas.microsoft.com/office/drawing/2014/main" id="{C0DD5A66-A946-0B43-9333-30B50AC38E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4478" y="4088213"/>
                <a:ext cx="590462" cy="590462"/>
              </a:xfrm>
              <a:custGeom>
                <a:avLst/>
                <a:gdLst>
                  <a:gd name="T0" fmla="*/ 1809 w 1810"/>
                  <a:gd name="T1" fmla="*/ 904 h 1810"/>
                  <a:gd name="T2" fmla="*/ 1809 w 1810"/>
                  <a:gd name="T3" fmla="*/ 904 h 1810"/>
                  <a:gd name="T4" fmla="*/ 1759 w 1810"/>
                  <a:gd name="T5" fmla="*/ 1201 h 1810"/>
                  <a:gd name="T6" fmla="*/ 1759 w 1810"/>
                  <a:gd name="T7" fmla="*/ 1201 h 1810"/>
                  <a:gd name="T8" fmla="*/ 1152 w 1810"/>
                  <a:gd name="T9" fmla="*/ 1774 h 1810"/>
                  <a:gd name="T10" fmla="*/ 1152 w 1810"/>
                  <a:gd name="T11" fmla="*/ 1774 h 1810"/>
                  <a:gd name="T12" fmla="*/ 905 w 1810"/>
                  <a:gd name="T13" fmla="*/ 1809 h 1810"/>
                  <a:gd name="T14" fmla="*/ 905 w 1810"/>
                  <a:gd name="T15" fmla="*/ 1809 h 1810"/>
                  <a:gd name="T16" fmla="*/ 0 w 1810"/>
                  <a:gd name="T17" fmla="*/ 904 h 1810"/>
                  <a:gd name="T18" fmla="*/ 0 w 1810"/>
                  <a:gd name="T19" fmla="*/ 904 h 1810"/>
                  <a:gd name="T20" fmla="*/ 9 w 1810"/>
                  <a:gd name="T21" fmla="*/ 786 h 1810"/>
                  <a:gd name="T22" fmla="*/ 9 w 1810"/>
                  <a:gd name="T23" fmla="*/ 786 h 1810"/>
                  <a:gd name="T24" fmla="*/ 757 w 1810"/>
                  <a:gd name="T25" fmla="*/ 12 h 1810"/>
                  <a:gd name="T26" fmla="*/ 757 w 1810"/>
                  <a:gd name="T27" fmla="*/ 12 h 1810"/>
                  <a:gd name="T28" fmla="*/ 905 w 1810"/>
                  <a:gd name="T29" fmla="*/ 0 h 1810"/>
                  <a:gd name="T30" fmla="*/ 905 w 1810"/>
                  <a:gd name="T31" fmla="*/ 0 h 1810"/>
                  <a:gd name="T32" fmla="*/ 1809 w 1810"/>
                  <a:gd name="T33" fmla="*/ 904 h 1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10" h="1810">
                    <a:moveTo>
                      <a:pt x="1809" y="904"/>
                    </a:moveTo>
                    <a:lnTo>
                      <a:pt x="1809" y="904"/>
                    </a:lnTo>
                    <a:cubicBezTo>
                      <a:pt x="1809" y="1008"/>
                      <a:pt x="1792" y="1108"/>
                      <a:pt x="1759" y="1201"/>
                    </a:cubicBezTo>
                    <a:lnTo>
                      <a:pt x="1759" y="1201"/>
                    </a:lnTo>
                    <a:cubicBezTo>
                      <a:pt x="1663" y="1478"/>
                      <a:pt x="1436" y="1693"/>
                      <a:pt x="1152" y="1774"/>
                    </a:cubicBezTo>
                    <a:lnTo>
                      <a:pt x="1152" y="1774"/>
                    </a:lnTo>
                    <a:cubicBezTo>
                      <a:pt x="1073" y="1797"/>
                      <a:pt x="991" y="1809"/>
                      <a:pt x="905" y="1809"/>
                    </a:cubicBezTo>
                    <a:lnTo>
                      <a:pt x="905" y="1809"/>
                    </a:lnTo>
                    <a:cubicBezTo>
                      <a:pt x="406" y="1809"/>
                      <a:pt x="0" y="1403"/>
                      <a:pt x="0" y="904"/>
                    </a:cubicBezTo>
                    <a:lnTo>
                      <a:pt x="0" y="904"/>
                    </a:lnTo>
                    <a:cubicBezTo>
                      <a:pt x="0" y="863"/>
                      <a:pt x="3" y="824"/>
                      <a:pt x="9" y="786"/>
                    </a:cubicBezTo>
                    <a:lnTo>
                      <a:pt x="9" y="786"/>
                    </a:lnTo>
                    <a:cubicBezTo>
                      <a:pt x="60" y="391"/>
                      <a:pt x="366" y="75"/>
                      <a:pt x="757" y="12"/>
                    </a:cubicBezTo>
                    <a:lnTo>
                      <a:pt x="757" y="12"/>
                    </a:lnTo>
                    <a:cubicBezTo>
                      <a:pt x="806" y="4"/>
                      <a:pt x="855" y="0"/>
                      <a:pt x="905" y="0"/>
                    </a:cubicBezTo>
                    <a:lnTo>
                      <a:pt x="905" y="0"/>
                    </a:lnTo>
                    <a:cubicBezTo>
                      <a:pt x="1404" y="0"/>
                      <a:pt x="1809" y="405"/>
                      <a:pt x="1809" y="904"/>
                    </a:cubicBezTo>
                  </a:path>
                </a:pathLst>
              </a:custGeom>
              <a:solidFill>
                <a:srgbClr val="0A67D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217">
                  <a:defRPr/>
                </a:pPr>
                <a:endParaRPr lang="es-ES" sz="3266" kern="0" dirty="0">
                  <a:solidFill>
                    <a:srgbClr val="272727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40" name="Freeform 463">
                <a:extLst>
                  <a:ext uri="{FF2B5EF4-FFF2-40B4-BE49-F238E27FC236}">
                    <a16:creationId xmlns:a16="http://schemas.microsoft.com/office/drawing/2014/main" id="{8120252B-2093-F34F-92A1-B9E585C8F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1284" y="3261566"/>
                <a:ext cx="1244291" cy="36004"/>
              </a:xfrm>
              <a:custGeom>
                <a:avLst/>
                <a:gdLst>
                  <a:gd name="T0" fmla="*/ 3755 w 3810"/>
                  <a:gd name="T1" fmla="*/ 110 h 111"/>
                  <a:gd name="T2" fmla="*/ 55 w 3810"/>
                  <a:gd name="T3" fmla="*/ 110 h 111"/>
                  <a:gd name="T4" fmla="*/ 55 w 3810"/>
                  <a:gd name="T5" fmla="*/ 110 h 111"/>
                  <a:gd name="T6" fmla="*/ 0 w 3810"/>
                  <a:gd name="T7" fmla="*/ 55 h 111"/>
                  <a:gd name="T8" fmla="*/ 0 w 3810"/>
                  <a:gd name="T9" fmla="*/ 55 h 111"/>
                  <a:gd name="T10" fmla="*/ 55 w 3810"/>
                  <a:gd name="T11" fmla="*/ 0 h 111"/>
                  <a:gd name="T12" fmla="*/ 3755 w 3810"/>
                  <a:gd name="T13" fmla="*/ 0 h 111"/>
                  <a:gd name="T14" fmla="*/ 3755 w 3810"/>
                  <a:gd name="T15" fmla="*/ 0 h 111"/>
                  <a:gd name="T16" fmla="*/ 3809 w 3810"/>
                  <a:gd name="T17" fmla="*/ 55 h 111"/>
                  <a:gd name="T18" fmla="*/ 3809 w 3810"/>
                  <a:gd name="T19" fmla="*/ 55 h 111"/>
                  <a:gd name="T20" fmla="*/ 3755 w 3810"/>
                  <a:gd name="T21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0" h="111">
                    <a:moveTo>
                      <a:pt x="3755" y="110"/>
                    </a:moveTo>
                    <a:lnTo>
                      <a:pt x="55" y="110"/>
                    </a:lnTo>
                    <a:lnTo>
                      <a:pt x="55" y="110"/>
                    </a:lnTo>
                    <a:cubicBezTo>
                      <a:pt x="25" y="110"/>
                      <a:pt x="0" y="86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5" y="0"/>
                      <a:pt x="55" y="0"/>
                    </a:cubicBezTo>
                    <a:lnTo>
                      <a:pt x="3755" y="0"/>
                    </a:lnTo>
                    <a:lnTo>
                      <a:pt x="3755" y="0"/>
                    </a:lnTo>
                    <a:cubicBezTo>
                      <a:pt x="3786" y="0"/>
                      <a:pt x="3809" y="25"/>
                      <a:pt x="3809" y="55"/>
                    </a:cubicBezTo>
                    <a:lnTo>
                      <a:pt x="3809" y="55"/>
                    </a:lnTo>
                    <a:cubicBezTo>
                      <a:pt x="3809" y="86"/>
                      <a:pt x="3786" y="110"/>
                      <a:pt x="3755" y="11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217">
                  <a:defRPr/>
                </a:pPr>
                <a:endParaRPr lang="es-ES" sz="3266" kern="0" dirty="0">
                  <a:solidFill>
                    <a:srgbClr val="272727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41" name="Freeform 35">
                <a:extLst>
                  <a:ext uri="{FF2B5EF4-FFF2-40B4-BE49-F238E27FC236}">
                    <a16:creationId xmlns:a16="http://schemas.microsoft.com/office/drawing/2014/main" id="{46EA2757-3A38-654C-8715-3E7C4B9A8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0103" y="3436841"/>
                <a:ext cx="2151333" cy="1529748"/>
              </a:xfrm>
              <a:custGeom>
                <a:avLst/>
                <a:gdLst>
                  <a:gd name="connsiteX0" fmla="*/ 1344930 w 4302666"/>
                  <a:gd name="connsiteY0" fmla="*/ 0 h 3059496"/>
                  <a:gd name="connsiteX1" fmla="*/ 4025704 w 4302666"/>
                  <a:gd name="connsiteY1" fmla="*/ 0 h 3059496"/>
                  <a:gd name="connsiteX2" fmla="*/ 4302666 w 4302666"/>
                  <a:gd name="connsiteY2" fmla="*/ 276877 h 3059496"/>
                  <a:gd name="connsiteX3" fmla="*/ 4302666 w 4302666"/>
                  <a:gd name="connsiteY3" fmla="*/ 1737008 h 3059496"/>
                  <a:gd name="connsiteX4" fmla="*/ 3194822 w 4302666"/>
                  <a:gd name="connsiteY4" fmla="*/ 2844514 h 3059496"/>
                  <a:gd name="connsiteX5" fmla="*/ 613335 w 4302666"/>
                  <a:gd name="connsiteY5" fmla="*/ 2844514 h 3059496"/>
                  <a:gd name="connsiteX6" fmla="*/ 270235 w 4302666"/>
                  <a:gd name="connsiteY6" fmla="*/ 3011908 h 3059496"/>
                  <a:gd name="connsiteX7" fmla="*/ 242658 w 4302666"/>
                  <a:gd name="connsiteY7" fmla="*/ 3059496 h 3059496"/>
                  <a:gd name="connsiteX8" fmla="*/ 213557 w 4302666"/>
                  <a:gd name="connsiteY8" fmla="*/ 3005882 h 3059496"/>
                  <a:gd name="connsiteX9" fmla="*/ 7061 w 4302666"/>
                  <a:gd name="connsiteY9" fmla="*/ 2799386 h 3059496"/>
                  <a:gd name="connsiteX10" fmla="*/ 0 w 4302666"/>
                  <a:gd name="connsiteY10" fmla="*/ 2795553 h 3059496"/>
                  <a:gd name="connsiteX11" fmla="*/ 48648 w 4302666"/>
                  <a:gd name="connsiteY11" fmla="*/ 2764744 h 3059496"/>
                  <a:gd name="connsiteX12" fmla="*/ 236433 w 4302666"/>
                  <a:gd name="connsiteY12" fmla="*/ 2373040 h 3059496"/>
                  <a:gd name="connsiteX13" fmla="*/ 236433 w 4302666"/>
                  <a:gd name="connsiteY13" fmla="*/ 1106200 h 3059496"/>
                  <a:gd name="connsiteX14" fmla="*/ 1344930 w 4302666"/>
                  <a:gd name="connsiteY14" fmla="*/ 0 h 3059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302666" h="3059496">
                    <a:moveTo>
                      <a:pt x="1344930" y="0"/>
                    </a:moveTo>
                    <a:lnTo>
                      <a:pt x="4025704" y="0"/>
                    </a:lnTo>
                    <a:cubicBezTo>
                      <a:pt x="4178556" y="0"/>
                      <a:pt x="4302666" y="123419"/>
                      <a:pt x="4302666" y="276877"/>
                    </a:cubicBezTo>
                    <a:lnTo>
                      <a:pt x="4302666" y="1737008"/>
                    </a:lnTo>
                    <a:cubicBezTo>
                      <a:pt x="4302666" y="2348879"/>
                      <a:pt x="3806226" y="2844514"/>
                      <a:pt x="3194822" y="2844514"/>
                    </a:cubicBezTo>
                    <a:lnTo>
                      <a:pt x="613335" y="2844514"/>
                    </a:lnTo>
                    <a:cubicBezTo>
                      <a:pt x="441867" y="2851860"/>
                      <a:pt x="335802" y="2923946"/>
                      <a:pt x="270235" y="3011908"/>
                    </a:cubicBezTo>
                    <a:lnTo>
                      <a:pt x="242658" y="3059496"/>
                    </a:lnTo>
                    <a:lnTo>
                      <a:pt x="213557" y="3005882"/>
                    </a:lnTo>
                    <a:cubicBezTo>
                      <a:pt x="158603" y="2924539"/>
                      <a:pt x="88404" y="2854340"/>
                      <a:pt x="7061" y="2799386"/>
                    </a:cubicBezTo>
                    <a:lnTo>
                      <a:pt x="0" y="2795553"/>
                    </a:lnTo>
                    <a:lnTo>
                      <a:pt x="48648" y="2764744"/>
                    </a:lnTo>
                    <a:cubicBezTo>
                      <a:pt x="187749" y="2645060"/>
                      <a:pt x="226635" y="2447320"/>
                      <a:pt x="236433" y="2373040"/>
                    </a:cubicBezTo>
                    <a:lnTo>
                      <a:pt x="236433" y="1106200"/>
                    </a:lnTo>
                    <a:cubicBezTo>
                      <a:pt x="236433" y="494982"/>
                      <a:pt x="732872" y="0"/>
                      <a:pt x="1344930" y="0"/>
                    </a:cubicBezTo>
                    <a:close/>
                  </a:path>
                </a:pathLst>
              </a:custGeom>
              <a:solidFill>
                <a:srgbClr val="0F51A9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pPr defTabSz="914217">
                  <a:defRPr/>
                </a:pPr>
                <a:endParaRPr lang="es-ES" sz="3266" kern="0" dirty="0">
                  <a:solidFill>
                    <a:srgbClr val="272727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42" name="Freeform 545">
                <a:extLst>
                  <a:ext uri="{FF2B5EF4-FFF2-40B4-BE49-F238E27FC236}">
                    <a16:creationId xmlns:a16="http://schemas.microsoft.com/office/drawing/2014/main" id="{2A8A6FF2-1A70-0942-B5F2-BCBA7DD78D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9402" y="4866282"/>
                <a:ext cx="590462" cy="590462"/>
              </a:xfrm>
              <a:custGeom>
                <a:avLst/>
                <a:gdLst>
                  <a:gd name="T0" fmla="*/ 1809 w 1810"/>
                  <a:gd name="T1" fmla="*/ 905 h 1810"/>
                  <a:gd name="T2" fmla="*/ 1809 w 1810"/>
                  <a:gd name="T3" fmla="*/ 905 h 1810"/>
                  <a:gd name="T4" fmla="*/ 905 w 1810"/>
                  <a:gd name="T5" fmla="*/ 1809 h 1810"/>
                  <a:gd name="T6" fmla="*/ 905 w 1810"/>
                  <a:gd name="T7" fmla="*/ 1809 h 1810"/>
                  <a:gd name="T8" fmla="*/ 658 w 1810"/>
                  <a:gd name="T9" fmla="*/ 1775 h 1810"/>
                  <a:gd name="T10" fmla="*/ 658 w 1810"/>
                  <a:gd name="T11" fmla="*/ 1775 h 1810"/>
                  <a:gd name="T12" fmla="*/ 51 w 1810"/>
                  <a:gd name="T13" fmla="*/ 1201 h 1810"/>
                  <a:gd name="T14" fmla="*/ 51 w 1810"/>
                  <a:gd name="T15" fmla="*/ 1201 h 1810"/>
                  <a:gd name="T16" fmla="*/ 0 w 1810"/>
                  <a:gd name="T17" fmla="*/ 905 h 1810"/>
                  <a:gd name="T18" fmla="*/ 0 w 1810"/>
                  <a:gd name="T19" fmla="*/ 905 h 1810"/>
                  <a:gd name="T20" fmla="*/ 905 w 1810"/>
                  <a:gd name="T21" fmla="*/ 0 h 1810"/>
                  <a:gd name="T22" fmla="*/ 905 w 1810"/>
                  <a:gd name="T23" fmla="*/ 0 h 1810"/>
                  <a:gd name="T24" fmla="*/ 1051 w 1810"/>
                  <a:gd name="T25" fmla="*/ 12 h 1810"/>
                  <a:gd name="T26" fmla="*/ 1051 w 1810"/>
                  <a:gd name="T27" fmla="*/ 13 h 1810"/>
                  <a:gd name="T28" fmla="*/ 1051 w 1810"/>
                  <a:gd name="T29" fmla="*/ 13 h 1810"/>
                  <a:gd name="T30" fmla="*/ 1801 w 1810"/>
                  <a:gd name="T31" fmla="*/ 786 h 1810"/>
                  <a:gd name="T32" fmla="*/ 1801 w 1810"/>
                  <a:gd name="T33" fmla="*/ 786 h 1810"/>
                  <a:gd name="T34" fmla="*/ 1809 w 1810"/>
                  <a:gd name="T35" fmla="*/ 905 h 1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10" h="1810">
                    <a:moveTo>
                      <a:pt x="1809" y="905"/>
                    </a:moveTo>
                    <a:lnTo>
                      <a:pt x="1809" y="905"/>
                    </a:lnTo>
                    <a:cubicBezTo>
                      <a:pt x="1809" y="1404"/>
                      <a:pt x="1404" y="1809"/>
                      <a:pt x="905" y="1809"/>
                    </a:cubicBezTo>
                    <a:lnTo>
                      <a:pt x="905" y="1809"/>
                    </a:lnTo>
                    <a:cubicBezTo>
                      <a:pt x="819" y="1809"/>
                      <a:pt x="736" y="1797"/>
                      <a:pt x="658" y="1775"/>
                    </a:cubicBezTo>
                    <a:lnTo>
                      <a:pt x="658" y="1775"/>
                    </a:lnTo>
                    <a:cubicBezTo>
                      <a:pt x="373" y="1694"/>
                      <a:pt x="146" y="1479"/>
                      <a:pt x="51" y="1201"/>
                    </a:cubicBezTo>
                    <a:lnTo>
                      <a:pt x="51" y="1201"/>
                    </a:lnTo>
                    <a:cubicBezTo>
                      <a:pt x="18" y="1108"/>
                      <a:pt x="0" y="1009"/>
                      <a:pt x="0" y="905"/>
                    </a:cubicBezTo>
                    <a:lnTo>
                      <a:pt x="0" y="905"/>
                    </a:lnTo>
                    <a:cubicBezTo>
                      <a:pt x="0" y="405"/>
                      <a:pt x="405" y="0"/>
                      <a:pt x="905" y="0"/>
                    </a:cubicBezTo>
                    <a:lnTo>
                      <a:pt x="905" y="0"/>
                    </a:lnTo>
                    <a:cubicBezTo>
                      <a:pt x="954" y="0"/>
                      <a:pt x="1003" y="4"/>
                      <a:pt x="1051" y="12"/>
                    </a:cubicBezTo>
                    <a:lnTo>
                      <a:pt x="1051" y="13"/>
                    </a:lnTo>
                    <a:lnTo>
                      <a:pt x="1051" y="13"/>
                    </a:lnTo>
                    <a:cubicBezTo>
                      <a:pt x="1442" y="76"/>
                      <a:pt x="1750" y="391"/>
                      <a:pt x="1801" y="786"/>
                    </a:cubicBezTo>
                    <a:lnTo>
                      <a:pt x="1801" y="786"/>
                    </a:lnTo>
                    <a:cubicBezTo>
                      <a:pt x="1806" y="825"/>
                      <a:pt x="1809" y="864"/>
                      <a:pt x="1809" y="905"/>
                    </a:cubicBezTo>
                  </a:path>
                </a:pathLst>
              </a:custGeom>
              <a:solidFill>
                <a:srgbClr val="0F51A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217">
                  <a:defRPr/>
                </a:pPr>
                <a:endParaRPr lang="es-ES" sz="3266" kern="0" dirty="0">
                  <a:solidFill>
                    <a:srgbClr val="272727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43" name="Freeform 547">
                <a:extLst>
                  <a:ext uri="{FF2B5EF4-FFF2-40B4-BE49-F238E27FC236}">
                    <a16:creationId xmlns:a16="http://schemas.microsoft.com/office/drawing/2014/main" id="{0FB91D84-6FD1-8E48-809D-4C2B79C480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5569" y="3932253"/>
                <a:ext cx="1244291" cy="36004"/>
              </a:xfrm>
              <a:custGeom>
                <a:avLst/>
                <a:gdLst>
                  <a:gd name="T0" fmla="*/ 3756 w 3812"/>
                  <a:gd name="T1" fmla="*/ 109 h 110"/>
                  <a:gd name="T2" fmla="*/ 55 w 3812"/>
                  <a:gd name="T3" fmla="*/ 109 h 110"/>
                  <a:gd name="T4" fmla="*/ 55 w 3812"/>
                  <a:gd name="T5" fmla="*/ 109 h 110"/>
                  <a:gd name="T6" fmla="*/ 0 w 3812"/>
                  <a:gd name="T7" fmla="*/ 55 h 110"/>
                  <a:gd name="T8" fmla="*/ 0 w 3812"/>
                  <a:gd name="T9" fmla="*/ 55 h 110"/>
                  <a:gd name="T10" fmla="*/ 55 w 3812"/>
                  <a:gd name="T11" fmla="*/ 0 h 110"/>
                  <a:gd name="T12" fmla="*/ 3756 w 3812"/>
                  <a:gd name="T13" fmla="*/ 0 h 110"/>
                  <a:gd name="T14" fmla="*/ 3756 w 3812"/>
                  <a:gd name="T15" fmla="*/ 0 h 110"/>
                  <a:gd name="T16" fmla="*/ 3811 w 3812"/>
                  <a:gd name="T17" fmla="*/ 55 h 110"/>
                  <a:gd name="T18" fmla="*/ 3811 w 3812"/>
                  <a:gd name="T19" fmla="*/ 55 h 110"/>
                  <a:gd name="T20" fmla="*/ 3756 w 3812"/>
                  <a:gd name="T21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2" h="110">
                    <a:moveTo>
                      <a:pt x="3756" y="109"/>
                    </a:moveTo>
                    <a:lnTo>
                      <a:pt x="55" y="109"/>
                    </a:lnTo>
                    <a:lnTo>
                      <a:pt x="55" y="109"/>
                    </a:lnTo>
                    <a:cubicBezTo>
                      <a:pt x="25" y="109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5" y="0"/>
                      <a:pt x="55" y="0"/>
                    </a:cubicBezTo>
                    <a:lnTo>
                      <a:pt x="3756" y="0"/>
                    </a:lnTo>
                    <a:lnTo>
                      <a:pt x="3756" y="0"/>
                    </a:lnTo>
                    <a:cubicBezTo>
                      <a:pt x="3786" y="0"/>
                      <a:pt x="3811" y="25"/>
                      <a:pt x="3811" y="55"/>
                    </a:cubicBezTo>
                    <a:lnTo>
                      <a:pt x="3811" y="55"/>
                    </a:lnTo>
                    <a:cubicBezTo>
                      <a:pt x="3811" y="85"/>
                      <a:pt x="3786" y="109"/>
                      <a:pt x="3756" y="10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217">
                  <a:defRPr/>
                </a:pPr>
                <a:endParaRPr lang="es-ES" sz="3266" kern="0" dirty="0">
                  <a:solidFill>
                    <a:srgbClr val="272727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44" name="Freeform 769">
                <a:extLst>
                  <a:ext uri="{FF2B5EF4-FFF2-40B4-BE49-F238E27FC236}">
                    <a16:creationId xmlns:a16="http://schemas.microsoft.com/office/drawing/2014/main" id="{9B62A939-798B-5049-9561-E6AC067B5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1284" y="4832772"/>
                <a:ext cx="1244291" cy="36004"/>
              </a:xfrm>
              <a:custGeom>
                <a:avLst/>
                <a:gdLst>
                  <a:gd name="T0" fmla="*/ 3755 w 3810"/>
                  <a:gd name="T1" fmla="*/ 109 h 110"/>
                  <a:gd name="T2" fmla="*/ 55 w 3810"/>
                  <a:gd name="T3" fmla="*/ 109 h 110"/>
                  <a:gd name="T4" fmla="*/ 55 w 3810"/>
                  <a:gd name="T5" fmla="*/ 109 h 110"/>
                  <a:gd name="T6" fmla="*/ 0 w 3810"/>
                  <a:gd name="T7" fmla="*/ 55 h 110"/>
                  <a:gd name="T8" fmla="*/ 0 w 3810"/>
                  <a:gd name="T9" fmla="*/ 55 h 110"/>
                  <a:gd name="T10" fmla="*/ 55 w 3810"/>
                  <a:gd name="T11" fmla="*/ 0 h 110"/>
                  <a:gd name="T12" fmla="*/ 3755 w 3810"/>
                  <a:gd name="T13" fmla="*/ 0 h 110"/>
                  <a:gd name="T14" fmla="*/ 3755 w 3810"/>
                  <a:gd name="T15" fmla="*/ 0 h 110"/>
                  <a:gd name="T16" fmla="*/ 3809 w 3810"/>
                  <a:gd name="T17" fmla="*/ 55 h 110"/>
                  <a:gd name="T18" fmla="*/ 3809 w 3810"/>
                  <a:gd name="T19" fmla="*/ 55 h 110"/>
                  <a:gd name="T20" fmla="*/ 3755 w 3810"/>
                  <a:gd name="T21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0" h="110">
                    <a:moveTo>
                      <a:pt x="3755" y="109"/>
                    </a:moveTo>
                    <a:lnTo>
                      <a:pt x="55" y="109"/>
                    </a:lnTo>
                    <a:lnTo>
                      <a:pt x="55" y="109"/>
                    </a:lnTo>
                    <a:cubicBezTo>
                      <a:pt x="25" y="109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5" y="0"/>
                      <a:pt x="55" y="0"/>
                    </a:cubicBezTo>
                    <a:lnTo>
                      <a:pt x="3755" y="0"/>
                    </a:lnTo>
                    <a:lnTo>
                      <a:pt x="3755" y="0"/>
                    </a:lnTo>
                    <a:cubicBezTo>
                      <a:pt x="3786" y="0"/>
                      <a:pt x="3809" y="25"/>
                      <a:pt x="3809" y="55"/>
                    </a:cubicBezTo>
                    <a:lnTo>
                      <a:pt x="3809" y="55"/>
                    </a:lnTo>
                    <a:cubicBezTo>
                      <a:pt x="3809" y="85"/>
                      <a:pt x="3786" y="109"/>
                      <a:pt x="3755" y="10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217">
                  <a:defRPr/>
                </a:pPr>
                <a:endParaRPr lang="es-ES" sz="3266" kern="0" dirty="0">
                  <a:solidFill>
                    <a:srgbClr val="272727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C6F13B4-6D7A-E343-8029-8A1B60A063D0}"/>
                  </a:ext>
                </a:extLst>
              </p:cNvPr>
              <p:cNvSpPr txBox="1"/>
              <p:nvPr/>
            </p:nvSpPr>
            <p:spPr>
              <a:xfrm>
                <a:off x="4309130" y="1043169"/>
                <a:ext cx="621026" cy="565394"/>
              </a:xfrm>
              <a:prstGeom prst="rect">
                <a:avLst/>
              </a:prstGeom>
              <a:noFill/>
            </p:spPr>
            <p:txBody>
              <a:bodyPr wrap="none" rtlCol="0" anchor="b" anchorCtr="0">
                <a:spAutoFit/>
              </a:bodyPr>
              <a:lstStyle/>
              <a:p>
                <a:pPr algn="r" defTabSz="914217">
                  <a:defRPr/>
                </a:pPr>
                <a:r>
                  <a:rPr lang="es-ES" sz="3200" b="1" kern="0" dirty="0">
                    <a:solidFill>
                      <a:srgbClr val="FFFFFF"/>
                    </a:solidFill>
                    <a:latin typeface="Poppins" pitchFamily="2" charset="77"/>
                    <a:ea typeface="League Spartan" charset="0"/>
                    <a:cs typeface="Poppins" pitchFamily="2" charset="77"/>
                  </a:rPr>
                  <a:t>17</a:t>
                </a:r>
              </a:p>
            </p:txBody>
          </p:sp>
          <p:sp>
            <p:nvSpPr>
              <p:cNvPr id="46" name="Subtitle 2">
                <a:extLst>
                  <a:ext uri="{FF2B5EF4-FFF2-40B4-BE49-F238E27FC236}">
                    <a16:creationId xmlns:a16="http://schemas.microsoft.com/office/drawing/2014/main" id="{45ABA10C-161C-F140-9C7D-DFF6D871B1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79063" y="1661484"/>
                <a:ext cx="1951093" cy="602592"/>
              </a:xfrm>
              <a:prstGeom prst="rect">
                <a:avLst/>
              </a:prstGeom>
            </p:spPr>
            <p:txBody>
              <a:bodyPr vert="horz" wrap="square" lIns="45720" tIns="22860" rIns="45720" bIns="22860" rtlCol="0" anchor="t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1500"/>
                  </a:lnSpc>
                  <a:defRPr/>
                </a:pPr>
                <a:r>
                  <a:rPr lang="es-ES" sz="1800" dirty="0">
                    <a:solidFill>
                      <a:srgbClr val="FFFFFF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Mukta ExtraLight" panose="020B0000000000000000" pitchFamily="34" charset="77"/>
                  </a:rPr>
                  <a:t>Refirieron que ya conocían su diagnóstico de VIH+ 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34E7341-22C7-9741-A23D-5E73F6E28071}"/>
                  </a:ext>
                </a:extLst>
              </p:cNvPr>
              <p:cNvSpPr txBox="1"/>
              <p:nvPr/>
            </p:nvSpPr>
            <p:spPr>
              <a:xfrm>
                <a:off x="4518578" y="2736361"/>
                <a:ext cx="397930" cy="565394"/>
              </a:xfrm>
              <a:prstGeom prst="rect">
                <a:avLst/>
              </a:prstGeom>
              <a:noFill/>
            </p:spPr>
            <p:txBody>
              <a:bodyPr wrap="none" rtlCol="0" anchor="b" anchorCtr="0">
                <a:spAutoFit/>
              </a:bodyPr>
              <a:lstStyle/>
              <a:p>
                <a:pPr algn="r" defTabSz="914217">
                  <a:defRPr/>
                </a:pPr>
                <a:r>
                  <a:rPr lang="es-ES" sz="3200" b="1" kern="0" dirty="0">
                    <a:solidFill>
                      <a:srgbClr val="FFFFFF"/>
                    </a:solidFill>
                    <a:latin typeface="Poppins" pitchFamily="2" charset="77"/>
                    <a:ea typeface="League Spartan" charset="0"/>
                    <a:cs typeface="Poppins" pitchFamily="2" charset="77"/>
                  </a:rPr>
                  <a:t>5</a:t>
                </a:r>
              </a:p>
            </p:txBody>
          </p:sp>
          <p:sp>
            <p:nvSpPr>
              <p:cNvPr id="48" name="Subtitle 2">
                <a:extLst>
                  <a:ext uri="{FF2B5EF4-FFF2-40B4-BE49-F238E27FC236}">
                    <a16:creationId xmlns:a16="http://schemas.microsoft.com/office/drawing/2014/main" id="{0557C52A-466B-D943-8351-A0DAAAD83E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0259" y="3358923"/>
                <a:ext cx="1820532" cy="416606"/>
              </a:xfrm>
              <a:prstGeom prst="rect">
                <a:avLst/>
              </a:prstGeom>
            </p:spPr>
            <p:txBody>
              <a:bodyPr vert="horz" wrap="square" lIns="45720" tIns="22860" rIns="45720" bIns="22860" rtlCol="0" anchor="t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1500"/>
                  </a:lnSpc>
                </a:pPr>
                <a:r>
                  <a:rPr lang="es-ES" sz="1800" dirty="0">
                    <a:solidFill>
                      <a:srgbClr val="FFFFFF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Mukta ExtraLight" panose="020B0000000000000000" pitchFamily="34" charset="77"/>
                  </a:rPr>
                  <a:t>Otros motivos de rechazo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3255090-5ED6-7A44-B1DF-80460F0F762E}"/>
                  </a:ext>
                </a:extLst>
              </p:cNvPr>
              <p:cNvSpPr txBox="1"/>
              <p:nvPr/>
            </p:nvSpPr>
            <p:spPr>
              <a:xfrm>
                <a:off x="3945372" y="4284243"/>
                <a:ext cx="397930" cy="565394"/>
              </a:xfrm>
              <a:prstGeom prst="rect">
                <a:avLst/>
              </a:prstGeom>
              <a:noFill/>
            </p:spPr>
            <p:txBody>
              <a:bodyPr wrap="none" rtlCol="0" anchor="b" anchorCtr="0">
                <a:spAutoFit/>
              </a:bodyPr>
              <a:lstStyle/>
              <a:p>
                <a:pPr algn="r" defTabSz="914217">
                  <a:defRPr/>
                </a:pPr>
                <a:r>
                  <a:rPr lang="es-ES" sz="3200" b="1" kern="0" dirty="0">
                    <a:solidFill>
                      <a:srgbClr val="FFFFFF"/>
                    </a:solidFill>
                    <a:latin typeface="Poppins" pitchFamily="2" charset="77"/>
                    <a:ea typeface="League Spartan" charset="0"/>
                    <a:cs typeface="Poppins" pitchFamily="2" charset="77"/>
                  </a:rPr>
                  <a:t>2</a:t>
                </a:r>
              </a:p>
            </p:txBody>
          </p:sp>
          <p:sp>
            <p:nvSpPr>
              <p:cNvPr id="50" name="Subtitle 2">
                <a:extLst>
                  <a:ext uri="{FF2B5EF4-FFF2-40B4-BE49-F238E27FC236}">
                    <a16:creationId xmlns:a16="http://schemas.microsoft.com/office/drawing/2014/main" id="{6E35D3DC-D963-9546-B24C-F5E7AB91E7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0259" y="5007995"/>
                <a:ext cx="1820532" cy="230621"/>
              </a:xfrm>
              <a:prstGeom prst="rect">
                <a:avLst/>
              </a:prstGeom>
            </p:spPr>
            <p:txBody>
              <a:bodyPr vert="horz" wrap="square" lIns="45720" tIns="22860" rIns="45720" bIns="22860" rtlCol="0" anchor="t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1500"/>
                  </a:lnSpc>
                </a:pPr>
                <a:r>
                  <a:rPr lang="es-ES" sz="1800" dirty="0">
                    <a:solidFill>
                      <a:srgbClr val="FFFFFF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Mukta ExtraLight" panose="020B0000000000000000" pitchFamily="34" charset="77"/>
                  </a:rPr>
                  <a:t>Riesgo de violencia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321B6D5-D8DB-CC49-9AE7-72A25C4C6866}"/>
                  </a:ext>
                </a:extLst>
              </p:cNvPr>
              <p:cNvSpPr txBox="1"/>
              <p:nvPr/>
            </p:nvSpPr>
            <p:spPr>
              <a:xfrm>
                <a:off x="7546709" y="3413016"/>
                <a:ext cx="370612" cy="505879"/>
              </a:xfrm>
              <a:prstGeom prst="rect">
                <a:avLst/>
              </a:prstGeom>
              <a:noFill/>
            </p:spPr>
            <p:txBody>
              <a:bodyPr wrap="none" rtlCol="0" anchor="b" anchorCtr="0">
                <a:spAutoFit/>
              </a:bodyPr>
              <a:lstStyle/>
              <a:p>
                <a:pPr defTabSz="914217">
                  <a:defRPr/>
                </a:pPr>
                <a:r>
                  <a:rPr lang="es-ES" sz="2800" b="1" kern="0" dirty="0">
                    <a:solidFill>
                      <a:srgbClr val="FFFFFF"/>
                    </a:solidFill>
                    <a:latin typeface="Poppins" pitchFamily="2" charset="77"/>
                    <a:ea typeface="League Spartan" charset="0"/>
                    <a:cs typeface="Poppins" pitchFamily="2" charset="77"/>
                  </a:rPr>
                  <a:t>2</a:t>
                </a:r>
              </a:p>
            </p:txBody>
          </p:sp>
          <p:sp>
            <p:nvSpPr>
              <p:cNvPr id="52" name="Subtitle 2">
                <a:extLst>
                  <a:ext uri="{FF2B5EF4-FFF2-40B4-BE49-F238E27FC236}">
                    <a16:creationId xmlns:a16="http://schemas.microsoft.com/office/drawing/2014/main" id="{CE9D3ABE-2C92-6649-91D0-5CE43D80AC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85002" y="4070671"/>
                <a:ext cx="1715878" cy="602592"/>
              </a:xfrm>
              <a:prstGeom prst="rect">
                <a:avLst/>
              </a:prstGeom>
            </p:spPr>
            <p:txBody>
              <a:bodyPr vert="horz" wrap="square" lIns="45720" tIns="22860" rIns="45720" bIns="22860" rtlCol="0" anchor="t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ts val="1500"/>
                  </a:lnSpc>
                  <a:defRPr/>
                </a:pPr>
                <a:r>
                  <a:rPr lang="es-ES" sz="1800" dirty="0">
                    <a:solidFill>
                      <a:srgbClr val="FFFFFF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Mukta ExtraLight" panose="020B0000000000000000" pitchFamily="34" charset="77"/>
                  </a:rPr>
                  <a:t>Ya se habían realizado la prueba en LP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E56B1F0-E83E-C542-BAB3-75795F1C73CA}"/>
                  </a:ext>
                </a:extLst>
              </p:cNvPr>
              <p:cNvSpPr txBox="1"/>
              <p:nvPr/>
            </p:nvSpPr>
            <p:spPr>
              <a:xfrm>
                <a:off x="7368170" y="1555867"/>
                <a:ext cx="397930" cy="565394"/>
              </a:xfrm>
              <a:prstGeom prst="rect">
                <a:avLst/>
              </a:prstGeom>
              <a:noFill/>
            </p:spPr>
            <p:txBody>
              <a:bodyPr wrap="none" rtlCol="0" anchor="b" anchorCtr="0">
                <a:spAutoFit/>
              </a:bodyPr>
              <a:lstStyle/>
              <a:p>
                <a:pPr defTabSz="914217">
                  <a:defRPr/>
                </a:pPr>
                <a:r>
                  <a:rPr lang="es-ES" sz="3200" b="1" kern="0" dirty="0">
                    <a:solidFill>
                      <a:srgbClr val="FFFFFF"/>
                    </a:solidFill>
                    <a:latin typeface="Poppins" pitchFamily="2" charset="77"/>
                    <a:ea typeface="League Spartan" charset="0"/>
                    <a:cs typeface="Poppins" pitchFamily="2" charset="77"/>
                  </a:rPr>
                  <a:t>6</a:t>
                </a:r>
              </a:p>
            </p:txBody>
          </p:sp>
          <p:sp>
            <p:nvSpPr>
              <p:cNvPr id="54" name="Subtitle 2">
                <a:extLst>
                  <a:ext uri="{FF2B5EF4-FFF2-40B4-BE49-F238E27FC236}">
                    <a16:creationId xmlns:a16="http://schemas.microsoft.com/office/drawing/2014/main" id="{E03F02A9-DE8F-AD44-B3AD-0E6F0FB876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93207" y="2164606"/>
                <a:ext cx="1820532" cy="416606"/>
              </a:xfrm>
              <a:prstGeom prst="rect">
                <a:avLst/>
              </a:prstGeom>
            </p:spPr>
            <p:txBody>
              <a:bodyPr vert="horz" wrap="square" lIns="45720" tIns="22860" rIns="45720" bIns="22860" rtlCol="0" anchor="t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ts val="1500"/>
                  </a:lnSpc>
                  <a:defRPr/>
                </a:pPr>
                <a:r>
                  <a:rPr lang="es-ES" sz="2000" dirty="0">
                    <a:solidFill>
                      <a:srgbClr val="FFFFFF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Mukta ExtraLight" panose="020B0000000000000000" pitchFamily="34" charset="77"/>
                  </a:rPr>
                  <a:t>Refirieron no estar interesados</a:t>
                </a:r>
              </a:p>
            </p:txBody>
          </p:sp>
        </p:grpSp>
        <p:grpSp>
          <p:nvGrpSpPr>
            <p:cNvPr id="12" name="Grupo 11"/>
            <p:cNvGrpSpPr/>
            <p:nvPr/>
          </p:nvGrpSpPr>
          <p:grpSpPr>
            <a:xfrm>
              <a:off x="5376887" y="3580679"/>
              <a:ext cx="503412" cy="977687"/>
              <a:chOff x="6659779" y="4549670"/>
              <a:chExt cx="503412" cy="977687"/>
            </a:xfrm>
            <a:solidFill>
              <a:schemeClr val="accent1"/>
            </a:solidFill>
          </p:grpSpPr>
          <p:sp>
            <p:nvSpPr>
              <p:cNvPr id="26" name="Freeform 75">
                <a:extLst>
                  <a:ext uri="{FF2B5EF4-FFF2-40B4-BE49-F238E27FC236}">
                    <a16:creationId xmlns:a16="http://schemas.microsoft.com/office/drawing/2014/main" id="{342FAE73-E44A-C94C-88D3-71E624CA76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59779" y="5054438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828434">
                  <a:defRPr/>
                </a:pPr>
                <a:endParaRPr lang="id-ID" sz="7198" kern="0" dirty="0">
                  <a:solidFill>
                    <a:srgbClr val="737572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7" name="Freeform 76">
                <a:extLst>
                  <a:ext uri="{FF2B5EF4-FFF2-40B4-BE49-F238E27FC236}">
                    <a16:creationId xmlns:a16="http://schemas.microsoft.com/office/drawing/2014/main" id="{9521BFBA-E145-4B41-8285-DF052710DB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0779" y="5054438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828434">
                  <a:defRPr/>
                </a:pPr>
                <a:endParaRPr lang="id-ID" sz="7198" kern="0" dirty="0">
                  <a:solidFill>
                    <a:srgbClr val="737572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8" name="Freeform 77">
                <a:extLst>
                  <a:ext uri="{FF2B5EF4-FFF2-40B4-BE49-F238E27FC236}">
                    <a16:creationId xmlns:a16="http://schemas.microsoft.com/office/drawing/2014/main" id="{3B7AB5DF-AD48-E54C-8B75-93F23D4486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5534" y="4549670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828434">
                  <a:defRPr/>
                </a:pPr>
                <a:endParaRPr lang="id-ID" sz="7198" kern="0" dirty="0">
                  <a:solidFill>
                    <a:srgbClr val="737572"/>
                  </a:solidFill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>
              <a:off x="6560132" y="4494388"/>
              <a:ext cx="451742" cy="475845"/>
              <a:chOff x="6380440" y="4437523"/>
              <a:chExt cx="451742" cy="475845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24" name="Freeform 75">
                <a:extLst>
                  <a:ext uri="{FF2B5EF4-FFF2-40B4-BE49-F238E27FC236}">
                    <a16:creationId xmlns:a16="http://schemas.microsoft.com/office/drawing/2014/main" id="{342FAE73-E44A-C94C-88D3-71E624CA76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34525" y="4437523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828434">
                  <a:defRPr/>
                </a:pPr>
                <a:endParaRPr lang="id-ID" sz="7198" kern="0" dirty="0">
                  <a:solidFill>
                    <a:srgbClr val="737572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5" name="Freeform 76">
                <a:extLst>
                  <a:ext uri="{FF2B5EF4-FFF2-40B4-BE49-F238E27FC236}">
                    <a16:creationId xmlns:a16="http://schemas.microsoft.com/office/drawing/2014/main" id="{9521BFBA-E145-4B41-8285-DF052710DB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0440" y="4440449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828434">
                  <a:defRPr/>
                </a:pPr>
                <a:endParaRPr lang="id-ID" sz="7198" kern="0" dirty="0">
                  <a:solidFill>
                    <a:srgbClr val="737572"/>
                  </a:solidFill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14" name="Grupo 13"/>
            <p:cNvGrpSpPr/>
            <p:nvPr/>
          </p:nvGrpSpPr>
          <p:grpSpPr>
            <a:xfrm>
              <a:off x="6677881" y="2843500"/>
              <a:ext cx="574454" cy="882352"/>
              <a:chOff x="6677883" y="2843501"/>
              <a:chExt cx="574454" cy="882352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20" name="Freeform 78">
                <a:extLst>
                  <a:ext uri="{FF2B5EF4-FFF2-40B4-BE49-F238E27FC236}">
                    <a16:creationId xmlns:a16="http://schemas.microsoft.com/office/drawing/2014/main" id="{71437B56-1AA0-C449-A9E4-F7E576C29E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4680" y="2870796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828434">
                  <a:defRPr/>
                </a:pPr>
                <a:endParaRPr lang="id-ID" sz="7198" kern="0" dirty="0">
                  <a:solidFill>
                    <a:srgbClr val="737572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1" name="Freeform 79">
                <a:extLst>
                  <a:ext uri="{FF2B5EF4-FFF2-40B4-BE49-F238E27FC236}">
                    <a16:creationId xmlns:a16="http://schemas.microsoft.com/office/drawing/2014/main" id="{2A29C2AA-900A-3145-802C-3AC75DA733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77883" y="3252934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828434">
                  <a:defRPr/>
                </a:pPr>
                <a:endParaRPr lang="id-ID" sz="7198" kern="0" dirty="0">
                  <a:solidFill>
                    <a:srgbClr val="737572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2" name="Freeform 111">
                <a:extLst>
                  <a:ext uri="{FF2B5EF4-FFF2-40B4-BE49-F238E27FC236}">
                    <a16:creationId xmlns:a16="http://schemas.microsoft.com/office/drawing/2014/main" id="{F9E4395C-C0CC-B842-8E06-BE02061B4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8883" y="3252934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828434">
                  <a:defRPr/>
                </a:pPr>
                <a:endParaRPr lang="id-ID" sz="7198" kern="0" dirty="0">
                  <a:solidFill>
                    <a:srgbClr val="737572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3" name="Freeform 113">
                <a:extLst>
                  <a:ext uri="{FF2B5EF4-FFF2-40B4-BE49-F238E27FC236}">
                    <a16:creationId xmlns:a16="http://schemas.microsoft.com/office/drawing/2014/main" id="{420728AA-BA07-7943-B689-FECCFC36F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3086" y="2843501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828434">
                  <a:defRPr/>
                </a:pPr>
                <a:endParaRPr lang="id-ID" sz="7198" kern="0" dirty="0">
                  <a:solidFill>
                    <a:srgbClr val="737572"/>
                  </a:solidFill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15" name="Grupo 14"/>
            <p:cNvGrpSpPr/>
            <p:nvPr/>
          </p:nvGrpSpPr>
          <p:grpSpPr>
            <a:xfrm>
              <a:off x="5384358" y="1855218"/>
              <a:ext cx="574454" cy="882351"/>
              <a:chOff x="6610381" y="3081242"/>
              <a:chExt cx="574454" cy="882351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6" name="Freeform 78">
                <a:extLst>
                  <a:ext uri="{FF2B5EF4-FFF2-40B4-BE49-F238E27FC236}">
                    <a16:creationId xmlns:a16="http://schemas.microsoft.com/office/drawing/2014/main" id="{71437B56-1AA0-C449-A9E4-F7E576C29E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87178" y="3108537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828434">
                  <a:defRPr/>
                </a:pPr>
                <a:endParaRPr lang="id-ID" sz="7198" kern="0" dirty="0">
                  <a:solidFill>
                    <a:srgbClr val="737572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17" name="Freeform 79">
                <a:extLst>
                  <a:ext uri="{FF2B5EF4-FFF2-40B4-BE49-F238E27FC236}">
                    <a16:creationId xmlns:a16="http://schemas.microsoft.com/office/drawing/2014/main" id="{2A29C2AA-900A-3145-802C-3AC75DA733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0381" y="3490674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828434">
                  <a:defRPr/>
                </a:pPr>
                <a:endParaRPr lang="id-ID" sz="7198" kern="0" dirty="0">
                  <a:solidFill>
                    <a:srgbClr val="737572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18" name="Freeform 111">
                <a:extLst>
                  <a:ext uri="{FF2B5EF4-FFF2-40B4-BE49-F238E27FC236}">
                    <a16:creationId xmlns:a16="http://schemas.microsoft.com/office/drawing/2014/main" id="{F9E4395C-C0CC-B842-8E06-BE02061B4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61381" y="3490674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828434">
                  <a:defRPr/>
                </a:pPr>
                <a:endParaRPr lang="id-ID" sz="7198" kern="0" dirty="0">
                  <a:solidFill>
                    <a:srgbClr val="737572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19" name="Freeform 113">
                <a:extLst>
                  <a:ext uri="{FF2B5EF4-FFF2-40B4-BE49-F238E27FC236}">
                    <a16:creationId xmlns:a16="http://schemas.microsoft.com/office/drawing/2014/main" id="{420728AA-BA07-7943-B689-FECCFC36F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5584" y="3081242"/>
                <a:ext cx="197657" cy="472919"/>
              </a:xfrm>
              <a:custGeom>
                <a:avLst/>
                <a:gdLst>
                  <a:gd name="connsiteX0" fmla="*/ 135322 w 466856"/>
                  <a:gd name="connsiteY0" fmla="*/ 217674 h 1117011"/>
                  <a:gd name="connsiteX1" fmla="*/ 189450 w 466856"/>
                  <a:gd name="connsiteY1" fmla="*/ 217674 h 1117011"/>
                  <a:gd name="connsiteX2" fmla="*/ 202982 w 466856"/>
                  <a:gd name="connsiteY2" fmla="*/ 217674 h 1117011"/>
                  <a:gd name="connsiteX3" fmla="*/ 338302 w 466856"/>
                  <a:gd name="connsiteY3" fmla="*/ 217674 h 1117011"/>
                  <a:gd name="connsiteX4" fmla="*/ 466856 w 466856"/>
                  <a:gd name="connsiteY4" fmla="*/ 347124 h 1117011"/>
                  <a:gd name="connsiteX5" fmla="*/ 466856 w 466856"/>
                  <a:gd name="connsiteY5" fmla="*/ 612837 h 1117011"/>
                  <a:gd name="connsiteX6" fmla="*/ 426260 w 466856"/>
                  <a:gd name="connsiteY6" fmla="*/ 653716 h 1117011"/>
                  <a:gd name="connsiteX7" fmla="*/ 385664 w 466856"/>
                  <a:gd name="connsiteY7" fmla="*/ 612837 h 1117011"/>
                  <a:gd name="connsiteX8" fmla="*/ 385664 w 466856"/>
                  <a:gd name="connsiteY8" fmla="*/ 456135 h 1117011"/>
                  <a:gd name="connsiteX9" fmla="*/ 385664 w 466856"/>
                  <a:gd name="connsiteY9" fmla="*/ 367564 h 1117011"/>
                  <a:gd name="connsiteX10" fmla="*/ 358600 w 466856"/>
                  <a:gd name="connsiteY10" fmla="*/ 367564 h 1117011"/>
                  <a:gd name="connsiteX11" fmla="*/ 358600 w 466856"/>
                  <a:gd name="connsiteY11" fmla="*/ 469761 h 1117011"/>
                  <a:gd name="connsiteX12" fmla="*/ 358600 w 466856"/>
                  <a:gd name="connsiteY12" fmla="*/ 633277 h 1117011"/>
                  <a:gd name="connsiteX13" fmla="*/ 358600 w 466856"/>
                  <a:gd name="connsiteY13" fmla="*/ 653716 h 1117011"/>
                  <a:gd name="connsiteX14" fmla="*/ 358600 w 466856"/>
                  <a:gd name="connsiteY14" fmla="*/ 1062506 h 1117011"/>
                  <a:gd name="connsiteX15" fmla="*/ 304472 w 466856"/>
                  <a:gd name="connsiteY15" fmla="*/ 1117011 h 1117011"/>
                  <a:gd name="connsiteX16" fmla="*/ 250344 w 466856"/>
                  <a:gd name="connsiteY16" fmla="*/ 1062506 h 1117011"/>
                  <a:gd name="connsiteX17" fmla="*/ 250344 w 466856"/>
                  <a:gd name="connsiteY17" fmla="*/ 653716 h 1117011"/>
                  <a:gd name="connsiteX18" fmla="*/ 223280 w 466856"/>
                  <a:gd name="connsiteY18" fmla="*/ 653716 h 1117011"/>
                  <a:gd name="connsiteX19" fmla="*/ 223280 w 466856"/>
                  <a:gd name="connsiteY19" fmla="*/ 1062506 h 1117011"/>
                  <a:gd name="connsiteX20" fmla="*/ 169152 w 466856"/>
                  <a:gd name="connsiteY20" fmla="*/ 1117011 h 1117011"/>
                  <a:gd name="connsiteX21" fmla="*/ 108258 w 466856"/>
                  <a:gd name="connsiteY21" fmla="*/ 1062506 h 1117011"/>
                  <a:gd name="connsiteX22" fmla="*/ 108258 w 466856"/>
                  <a:gd name="connsiteY22" fmla="*/ 653716 h 1117011"/>
                  <a:gd name="connsiteX23" fmla="*/ 108258 w 466856"/>
                  <a:gd name="connsiteY23" fmla="*/ 633277 h 1117011"/>
                  <a:gd name="connsiteX24" fmla="*/ 108258 w 466856"/>
                  <a:gd name="connsiteY24" fmla="*/ 469761 h 1117011"/>
                  <a:gd name="connsiteX25" fmla="*/ 108258 w 466856"/>
                  <a:gd name="connsiteY25" fmla="*/ 367564 h 1117011"/>
                  <a:gd name="connsiteX26" fmla="*/ 87960 w 466856"/>
                  <a:gd name="connsiteY26" fmla="*/ 367564 h 1117011"/>
                  <a:gd name="connsiteX27" fmla="*/ 87960 w 466856"/>
                  <a:gd name="connsiteY27" fmla="*/ 456135 h 1117011"/>
                  <a:gd name="connsiteX28" fmla="*/ 87960 w 466856"/>
                  <a:gd name="connsiteY28" fmla="*/ 612837 h 1117011"/>
                  <a:gd name="connsiteX29" fmla="*/ 47364 w 466856"/>
                  <a:gd name="connsiteY29" fmla="*/ 653716 h 1117011"/>
                  <a:gd name="connsiteX30" fmla="*/ 0 w 466856"/>
                  <a:gd name="connsiteY30" fmla="*/ 612837 h 1117011"/>
                  <a:gd name="connsiteX31" fmla="*/ 0 w 466856"/>
                  <a:gd name="connsiteY31" fmla="*/ 347124 h 1117011"/>
                  <a:gd name="connsiteX32" fmla="*/ 135322 w 466856"/>
                  <a:gd name="connsiteY32" fmla="*/ 217674 h 1117011"/>
                  <a:gd name="connsiteX33" fmla="*/ 236292 w 466856"/>
                  <a:gd name="connsiteY33" fmla="*/ 0 h 1117011"/>
                  <a:gd name="connsiteX34" fmla="*/ 337968 w 466856"/>
                  <a:gd name="connsiteY34" fmla="*/ 101677 h 1117011"/>
                  <a:gd name="connsiteX35" fmla="*/ 236292 w 466856"/>
                  <a:gd name="connsiteY35" fmla="*/ 203354 h 1117011"/>
                  <a:gd name="connsiteX36" fmla="*/ 134616 w 466856"/>
                  <a:gd name="connsiteY36" fmla="*/ 101677 h 1117011"/>
                  <a:gd name="connsiteX37" fmla="*/ 236292 w 466856"/>
                  <a:gd name="connsiteY37" fmla="*/ 0 h 111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66856" h="1117011">
                    <a:moveTo>
                      <a:pt x="135322" y="217674"/>
                    </a:moveTo>
                    <a:cubicBezTo>
                      <a:pt x="135322" y="217674"/>
                      <a:pt x="135322" y="217674"/>
                      <a:pt x="189450" y="217674"/>
                    </a:cubicBezTo>
                    <a:cubicBezTo>
                      <a:pt x="189450" y="217674"/>
                      <a:pt x="189450" y="217674"/>
                      <a:pt x="202982" y="217674"/>
                    </a:cubicBezTo>
                    <a:cubicBezTo>
                      <a:pt x="202982" y="217674"/>
                      <a:pt x="202982" y="217674"/>
                      <a:pt x="338302" y="217674"/>
                    </a:cubicBezTo>
                    <a:cubicBezTo>
                      <a:pt x="405962" y="217674"/>
                      <a:pt x="466856" y="278993"/>
                      <a:pt x="466856" y="347124"/>
                    </a:cubicBezTo>
                    <a:cubicBezTo>
                      <a:pt x="466856" y="347124"/>
                      <a:pt x="466856" y="347124"/>
                      <a:pt x="466856" y="612837"/>
                    </a:cubicBezTo>
                    <a:cubicBezTo>
                      <a:pt x="466856" y="640090"/>
                      <a:pt x="446558" y="653716"/>
                      <a:pt x="426260" y="653716"/>
                    </a:cubicBezTo>
                    <a:cubicBezTo>
                      <a:pt x="399196" y="653716"/>
                      <a:pt x="385664" y="640090"/>
                      <a:pt x="385664" y="612837"/>
                    </a:cubicBezTo>
                    <a:cubicBezTo>
                      <a:pt x="385664" y="612837"/>
                      <a:pt x="385664" y="612837"/>
                      <a:pt x="385664" y="456135"/>
                    </a:cubicBezTo>
                    <a:cubicBezTo>
                      <a:pt x="385664" y="456135"/>
                      <a:pt x="385664" y="456135"/>
                      <a:pt x="385664" y="367564"/>
                    </a:cubicBezTo>
                    <a:cubicBezTo>
                      <a:pt x="385664" y="367564"/>
                      <a:pt x="385664" y="367564"/>
                      <a:pt x="358600" y="367564"/>
                    </a:cubicBezTo>
                    <a:cubicBezTo>
                      <a:pt x="358600" y="367564"/>
                      <a:pt x="358600" y="367564"/>
                      <a:pt x="358600" y="469761"/>
                    </a:cubicBezTo>
                    <a:cubicBezTo>
                      <a:pt x="358600" y="469761"/>
                      <a:pt x="358600" y="469761"/>
                      <a:pt x="358600" y="633277"/>
                    </a:cubicBezTo>
                    <a:cubicBezTo>
                      <a:pt x="358600" y="633277"/>
                      <a:pt x="358600" y="633277"/>
                      <a:pt x="358600" y="653716"/>
                    </a:cubicBezTo>
                    <a:cubicBezTo>
                      <a:pt x="358600" y="653716"/>
                      <a:pt x="358600" y="653716"/>
                      <a:pt x="358600" y="1062506"/>
                    </a:cubicBezTo>
                    <a:cubicBezTo>
                      <a:pt x="358600" y="1096572"/>
                      <a:pt x="338302" y="1117011"/>
                      <a:pt x="304472" y="1117011"/>
                    </a:cubicBezTo>
                    <a:cubicBezTo>
                      <a:pt x="270642" y="1117011"/>
                      <a:pt x="250344" y="1096572"/>
                      <a:pt x="250344" y="1062506"/>
                    </a:cubicBezTo>
                    <a:cubicBezTo>
                      <a:pt x="250344" y="1062506"/>
                      <a:pt x="250344" y="1062506"/>
                      <a:pt x="250344" y="653716"/>
                    </a:cubicBezTo>
                    <a:cubicBezTo>
                      <a:pt x="250344" y="653716"/>
                      <a:pt x="250344" y="653716"/>
                      <a:pt x="223280" y="653716"/>
                    </a:cubicBezTo>
                    <a:cubicBezTo>
                      <a:pt x="223280" y="653716"/>
                      <a:pt x="223280" y="653716"/>
                      <a:pt x="223280" y="1062506"/>
                    </a:cubicBezTo>
                    <a:cubicBezTo>
                      <a:pt x="223280" y="1096572"/>
                      <a:pt x="202982" y="1117011"/>
                      <a:pt x="169152" y="1117011"/>
                    </a:cubicBezTo>
                    <a:cubicBezTo>
                      <a:pt x="135322" y="1117011"/>
                      <a:pt x="108258" y="1096572"/>
                      <a:pt x="108258" y="1062506"/>
                    </a:cubicBezTo>
                    <a:cubicBezTo>
                      <a:pt x="108258" y="1062506"/>
                      <a:pt x="108258" y="1062506"/>
                      <a:pt x="108258" y="653716"/>
                    </a:cubicBezTo>
                    <a:cubicBezTo>
                      <a:pt x="108258" y="653716"/>
                      <a:pt x="108258" y="653716"/>
                      <a:pt x="108258" y="633277"/>
                    </a:cubicBezTo>
                    <a:cubicBezTo>
                      <a:pt x="108258" y="633277"/>
                      <a:pt x="108258" y="633277"/>
                      <a:pt x="108258" y="469761"/>
                    </a:cubicBezTo>
                    <a:cubicBezTo>
                      <a:pt x="108258" y="469761"/>
                      <a:pt x="108258" y="469761"/>
                      <a:pt x="108258" y="367564"/>
                    </a:cubicBezTo>
                    <a:cubicBezTo>
                      <a:pt x="108258" y="367564"/>
                      <a:pt x="108258" y="367564"/>
                      <a:pt x="87960" y="367564"/>
                    </a:cubicBezTo>
                    <a:cubicBezTo>
                      <a:pt x="87960" y="367564"/>
                      <a:pt x="87960" y="367564"/>
                      <a:pt x="87960" y="456135"/>
                    </a:cubicBezTo>
                    <a:cubicBezTo>
                      <a:pt x="87960" y="456135"/>
                      <a:pt x="87960" y="456135"/>
                      <a:pt x="87960" y="612837"/>
                    </a:cubicBezTo>
                    <a:cubicBezTo>
                      <a:pt x="87960" y="640090"/>
                      <a:pt x="74428" y="653716"/>
                      <a:pt x="47364" y="653716"/>
                    </a:cubicBezTo>
                    <a:cubicBezTo>
                      <a:pt x="20300" y="653716"/>
                      <a:pt x="0" y="640090"/>
                      <a:pt x="0" y="612837"/>
                    </a:cubicBezTo>
                    <a:cubicBezTo>
                      <a:pt x="0" y="612837"/>
                      <a:pt x="0" y="612837"/>
                      <a:pt x="0" y="347124"/>
                    </a:cubicBezTo>
                    <a:cubicBezTo>
                      <a:pt x="0" y="278993"/>
                      <a:pt x="67662" y="217674"/>
                      <a:pt x="135322" y="217674"/>
                    </a:cubicBezTo>
                    <a:close/>
                    <a:moveTo>
                      <a:pt x="236292" y="0"/>
                    </a:moveTo>
                    <a:cubicBezTo>
                      <a:pt x="292448" y="0"/>
                      <a:pt x="337968" y="45522"/>
                      <a:pt x="337968" y="101677"/>
                    </a:cubicBezTo>
                    <a:cubicBezTo>
                      <a:pt x="337968" y="157832"/>
                      <a:pt x="292448" y="203354"/>
                      <a:pt x="236292" y="203354"/>
                    </a:cubicBezTo>
                    <a:cubicBezTo>
                      <a:pt x="180136" y="203354"/>
                      <a:pt x="134616" y="157832"/>
                      <a:pt x="134616" y="101677"/>
                    </a:cubicBezTo>
                    <a:cubicBezTo>
                      <a:pt x="134616" y="45522"/>
                      <a:pt x="180136" y="0"/>
                      <a:pt x="236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828434">
                  <a:defRPr/>
                </a:pPr>
                <a:endParaRPr lang="id-ID" sz="7198" kern="0" dirty="0">
                  <a:solidFill>
                    <a:srgbClr val="737572"/>
                  </a:solidFill>
                  <a:latin typeface="Lato Light" panose="020F0502020204030203" pitchFamily="34" charset="0"/>
                </a:endParaRPr>
              </a:p>
            </p:txBody>
          </p:sp>
        </p:grpSp>
      </p:grpSp>
      <p:sp>
        <p:nvSpPr>
          <p:cNvPr id="55" name="Freeform 35">
            <a:extLst>
              <a:ext uri="{FF2B5EF4-FFF2-40B4-BE49-F238E27FC236}">
                <a16:creationId xmlns:a16="http://schemas.microsoft.com/office/drawing/2014/main" id="{46EA2757-3A38-654C-8715-3E7C4B9A8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058" y="2335442"/>
            <a:ext cx="3779776" cy="2299612"/>
          </a:xfrm>
          <a:custGeom>
            <a:avLst/>
            <a:gdLst>
              <a:gd name="connsiteX0" fmla="*/ 1344930 w 4302666"/>
              <a:gd name="connsiteY0" fmla="*/ 0 h 3059496"/>
              <a:gd name="connsiteX1" fmla="*/ 4025704 w 4302666"/>
              <a:gd name="connsiteY1" fmla="*/ 0 h 3059496"/>
              <a:gd name="connsiteX2" fmla="*/ 4302666 w 4302666"/>
              <a:gd name="connsiteY2" fmla="*/ 276877 h 3059496"/>
              <a:gd name="connsiteX3" fmla="*/ 4302666 w 4302666"/>
              <a:gd name="connsiteY3" fmla="*/ 1737008 h 3059496"/>
              <a:gd name="connsiteX4" fmla="*/ 3194822 w 4302666"/>
              <a:gd name="connsiteY4" fmla="*/ 2844514 h 3059496"/>
              <a:gd name="connsiteX5" fmla="*/ 613335 w 4302666"/>
              <a:gd name="connsiteY5" fmla="*/ 2844514 h 3059496"/>
              <a:gd name="connsiteX6" fmla="*/ 270235 w 4302666"/>
              <a:gd name="connsiteY6" fmla="*/ 3011908 h 3059496"/>
              <a:gd name="connsiteX7" fmla="*/ 242658 w 4302666"/>
              <a:gd name="connsiteY7" fmla="*/ 3059496 h 3059496"/>
              <a:gd name="connsiteX8" fmla="*/ 213557 w 4302666"/>
              <a:gd name="connsiteY8" fmla="*/ 3005882 h 3059496"/>
              <a:gd name="connsiteX9" fmla="*/ 7061 w 4302666"/>
              <a:gd name="connsiteY9" fmla="*/ 2799386 h 3059496"/>
              <a:gd name="connsiteX10" fmla="*/ 0 w 4302666"/>
              <a:gd name="connsiteY10" fmla="*/ 2795553 h 3059496"/>
              <a:gd name="connsiteX11" fmla="*/ 48648 w 4302666"/>
              <a:gd name="connsiteY11" fmla="*/ 2764744 h 3059496"/>
              <a:gd name="connsiteX12" fmla="*/ 236433 w 4302666"/>
              <a:gd name="connsiteY12" fmla="*/ 2373040 h 3059496"/>
              <a:gd name="connsiteX13" fmla="*/ 236433 w 4302666"/>
              <a:gd name="connsiteY13" fmla="*/ 1106200 h 3059496"/>
              <a:gd name="connsiteX14" fmla="*/ 1344930 w 4302666"/>
              <a:gd name="connsiteY14" fmla="*/ 0 h 305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02666" h="3059496">
                <a:moveTo>
                  <a:pt x="1344930" y="0"/>
                </a:moveTo>
                <a:lnTo>
                  <a:pt x="4025704" y="0"/>
                </a:lnTo>
                <a:cubicBezTo>
                  <a:pt x="4178556" y="0"/>
                  <a:pt x="4302666" y="123419"/>
                  <a:pt x="4302666" y="276877"/>
                </a:cubicBezTo>
                <a:lnTo>
                  <a:pt x="4302666" y="1737008"/>
                </a:lnTo>
                <a:cubicBezTo>
                  <a:pt x="4302666" y="2348879"/>
                  <a:pt x="3806226" y="2844514"/>
                  <a:pt x="3194822" y="2844514"/>
                </a:cubicBezTo>
                <a:lnTo>
                  <a:pt x="613335" y="2844514"/>
                </a:lnTo>
                <a:cubicBezTo>
                  <a:pt x="441867" y="2851860"/>
                  <a:pt x="335802" y="2923946"/>
                  <a:pt x="270235" y="3011908"/>
                </a:cubicBezTo>
                <a:lnTo>
                  <a:pt x="242658" y="3059496"/>
                </a:lnTo>
                <a:lnTo>
                  <a:pt x="213557" y="3005882"/>
                </a:lnTo>
                <a:cubicBezTo>
                  <a:pt x="158603" y="2924539"/>
                  <a:pt x="88404" y="2854340"/>
                  <a:pt x="7061" y="2799386"/>
                </a:cubicBezTo>
                <a:lnTo>
                  <a:pt x="0" y="2795553"/>
                </a:lnTo>
                <a:lnTo>
                  <a:pt x="48648" y="2764744"/>
                </a:lnTo>
                <a:cubicBezTo>
                  <a:pt x="187749" y="2645060"/>
                  <a:pt x="226635" y="2447320"/>
                  <a:pt x="236433" y="2373040"/>
                </a:cubicBezTo>
                <a:lnTo>
                  <a:pt x="236433" y="1106200"/>
                </a:lnTo>
                <a:cubicBezTo>
                  <a:pt x="236433" y="494982"/>
                  <a:pt x="732872" y="0"/>
                  <a:pt x="1344930" y="0"/>
                </a:cubicBezTo>
                <a:close/>
              </a:path>
            </a:pathLst>
          </a:custGeom>
          <a:solidFill>
            <a:srgbClr val="0F51A9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algn="ctr"/>
            <a:r>
              <a:rPr lang="es-US" sz="3200" dirty="0">
                <a:solidFill>
                  <a:prstClr val="white"/>
                </a:solidFill>
              </a:rPr>
              <a:t>  Principales causas de </a:t>
            </a:r>
            <a:r>
              <a:rPr lang="es-US" sz="2800" dirty="0">
                <a:solidFill>
                  <a:prstClr val="white"/>
                </a:solidFill>
              </a:rPr>
              <a:t>rechazo</a:t>
            </a:r>
            <a:r>
              <a:rPr lang="es-US" sz="3200" dirty="0">
                <a:solidFill>
                  <a:prstClr val="white"/>
                </a:solidFill>
              </a:rPr>
              <a:t> de parejas contactadas</a:t>
            </a:r>
          </a:p>
          <a:p>
            <a:pPr algn="ctr"/>
            <a:r>
              <a:rPr lang="es-US" sz="3200" dirty="0">
                <a:solidFill>
                  <a:prstClr val="white"/>
                </a:solidFill>
              </a:rPr>
              <a:t>N:30</a:t>
            </a:r>
          </a:p>
        </p:txBody>
      </p:sp>
    </p:spTree>
    <p:extLst>
      <p:ext uri="{BB962C8B-B14F-4D97-AF65-F5344CB8AC3E}">
        <p14:creationId xmlns:p14="http://schemas.microsoft.com/office/powerpoint/2010/main" val="421765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234" y="1290919"/>
            <a:ext cx="4230843" cy="364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2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CAE3B1E-41FD-7841-B743-6903CFF00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Modalidad de SNAP</a:t>
            </a:r>
            <a:r>
              <a:rPr lang="es-GT" dirty="0"/>
              <a:t> utilizado en parejas que se realizaron la prueba de VIH (N:84)</a:t>
            </a:r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313" y="2687200"/>
            <a:ext cx="1647411" cy="1098274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8042571" y="1972001"/>
            <a:ext cx="1139483" cy="970671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GT" sz="2800" b="1" dirty="0">
                <a:solidFill>
                  <a:prstClr val="black"/>
                </a:solidFill>
              </a:rPr>
              <a:t>4%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205240" y="1970212"/>
            <a:ext cx="9940391" cy="4278301"/>
            <a:chOff x="-89706" y="1911044"/>
            <a:chExt cx="9940391" cy="4278301"/>
          </a:xfrm>
        </p:grpSpPr>
        <p:sp>
          <p:nvSpPr>
            <p:cNvPr id="8" name="Rectángulo 7"/>
            <p:cNvSpPr/>
            <p:nvPr/>
          </p:nvSpPr>
          <p:spPr>
            <a:xfrm>
              <a:off x="7206018" y="5138382"/>
              <a:ext cx="586854" cy="1228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 dirty="0">
                <a:solidFill>
                  <a:prstClr val="white"/>
                </a:solidFill>
              </a:endParaRP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7335672" y="4237630"/>
              <a:ext cx="559558" cy="245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prstClr val="white"/>
                </a:solidFill>
              </a:endParaRP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7488072" y="4390030"/>
              <a:ext cx="559558" cy="245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prstClr val="white"/>
                </a:solidFill>
              </a:endParaRP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7335672" y="5207189"/>
              <a:ext cx="559558" cy="245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prstClr val="white"/>
                </a:solidFill>
              </a:endParaRPr>
            </a:p>
          </p:txBody>
        </p:sp>
        <p:grpSp>
          <p:nvGrpSpPr>
            <p:cNvPr id="12" name="Grupo 11"/>
            <p:cNvGrpSpPr/>
            <p:nvPr/>
          </p:nvGrpSpPr>
          <p:grpSpPr>
            <a:xfrm>
              <a:off x="-89706" y="2523983"/>
              <a:ext cx="2493958" cy="3359197"/>
              <a:chOff x="-89706" y="2523983"/>
              <a:chExt cx="2493958" cy="3359197"/>
            </a:xfrm>
          </p:grpSpPr>
          <p:pic>
            <p:nvPicPr>
              <p:cNvPr id="27" name="Picture 2" descr="Resultado de imagen para llamada icono png"/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131" y="3331249"/>
                <a:ext cx="1859121" cy="25519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Rectángulo redondeado 27"/>
              <p:cNvSpPr/>
              <p:nvPr/>
            </p:nvSpPr>
            <p:spPr>
              <a:xfrm>
                <a:off x="-89706" y="2523983"/>
                <a:ext cx="2057400" cy="11049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GT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Referencia por llamada telefónica</a:t>
                </a:r>
              </a:p>
            </p:txBody>
          </p:sp>
        </p:grpSp>
        <p:sp>
          <p:nvSpPr>
            <p:cNvPr id="13" name="Elipse 12"/>
            <p:cNvSpPr/>
            <p:nvPr/>
          </p:nvSpPr>
          <p:spPr>
            <a:xfrm>
              <a:off x="1578940" y="4603914"/>
              <a:ext cx="1437214" cy="108720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GT" sz="3600" b="1" dirty="0">
                  <a:solidFill>
                    <a:prstClr val="black"/>
                  </a:solidFill>
                </a:rPr>
                <a:t>36%</a:t>
              </a:r>
            </a:p>
          </p:txBody>
        </p:sp>
        <p:grpSp>
          <p:nvGrpSpPr>
            <p:cNvPr id="14" name="Grupo 13"/>
            <p:cNvGrpSpPr/>
            <p:nvPr/>
          </p:nvGrpSpPr>
          <p:grpSpPr>
            <a:xfrm>
              <a:off x="3542372" y="2311406"/>
              <a:ext cx="2790189" cy="2485678"/>
              <a:chOff x="3317289" y="2072255"/>
              <a:chExt cx="2790189" cy="2485678"/>
            </a:xfrm>
          </p:grpSpPr>
          <p:grpSp>
            <p:nvGrpSpPr>
              <p:cNvPr id="23" name="Grupo 22"/>
              <p:cNvGrpSpPr/>
              <p:nvPr/>
            </p:nvGrpSpPr>
            <p:grpSpPr>
              <a:xfrm>
                <a:off x="3317289" y="2072255"/>
                <a:ext cx="2027261" cy="2485678"/>
                <a:chOff x="3078138" y="2086322"/>
                <a:chExt cx="2027261" cy="2485678"/>
              </a:xfrm>
            </p:grpSpPr>
            <p:pic>
              <p:nvPicPr>
                <p:cNvPr id="25" name="Picture 2" descr="Resultado de imagen para contrato png"/>
                <p:cNvPicPr>
                  <a:picLocks noChangeAspect="1" noChangeArrowheads="1"/>
                </p:cNvPicPr>
                <p:nvPr/>
              </p:nvPicPr>
              <p:blipFill>
                <a:blip r:embed="rId4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78138" y="2086322"/>
                  <a:ext cx="1285528" cy="12855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Rectángulo redondeado 25"/>
                <p:cNvSpPr/>
                <p:nvPr/>
              </p:nvSpPr>
              <p:spPr>
                <a:xfrm>
                  <a:off x="3429000" y="3467100"/>
                  <a:ext cx="1676399" cy="11049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GT" dirty="0">
                      <a:solidFill>
                        <a:prstClr val="black"/>
                      </a:solidFill>
                      <a:latin typeface="Arial Black" panose="020B0A04020102020204" pitchFamily="34" charset="0"/>
                    </a:rPr>
                    <a:t>Referencia por acuerdo</a:t>
                  </a:r>
                </a:p>
              </p:txBody>
            </p:sp>
          </p:grpSp>
          <p:sp>
            <p:nvSpPr>
              <p:cNvPr id="24" name="Elipse 23"/>
              <p:cNvSpPr/>
              <p:nvPr/>
            </p:nvSpPr>
            <p:spPr>
              <a:xfrm>
                <a:off x="4710332" y="2206282"/>
                <a:ext cx="1397146" cy="1062042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GT" sz="3600" b="1" dirty="0">
                    <a:solidFill>
                      <a:prstClr val="black"/>
                    </a:solidFill>
                  </a:rPr>
                  <a:t>51%</a:t>
                </a:r>
              </a:p>
            </p:txBody>
          </p:sp>
        </p:grpSp>
        <p:grpSp>
          <p:nvGrpSpPr>
            <p:cNvPr id="15" name="Grupo 14"/>
            <p:cNvGrpSpPr/>
            <p:nvPr/>
          </p:nvGrpSpPr>
          <p:grpSpPr>
            <a:xfrm>
              <a:off x="5938244" y="3903345"/>
              <a:ext cx="3833552" cy="2286000"/>
              <a:chOff x="6191463" y="3903345"/>
              <a:chExt cx="3833552" cy="2286000"/>
            </a:xfrm>
          </p:grpSpPr>
          <p:grpSp>
            <p:nvGrpSpPr>
              <p:cNvPr id="17" name="Grupo 16"/>
              <p:cNvGrpSpPr/>
              <p:nvPr/>
            </p:nvGrpSpPr>
            <p:grpSpPr>
              <a:xfrm>
                <a:off x="6191463" y="3903345"/>
                <a:ext cx="2702397" cy="2286000"/>
                <a:chOff x="5727229" y="2257425"/>
                <a:chExt cx="2702397" cy="2286000"/>
              </a:xfrm>
            </p:grpSpPr>
            <p:grpSp>
              <p:nvGrpSpPr>
                <p:cNvPr id="19" name="Grupo 18"/>
                <p:cNvGrpSpPr/>
                <p:nvPr/>
              </p:nvGrpSpPr>
              <p:grpSpPr>
                <a:xfrm>
                  <a:off x="5727229" y="2903215"/>
                  <a:ext cx="2445221" cy="1640210"/>
                  <a:chOff x="692696" y="2627784"/>
                  <a:chExt cx="5644147" cy="3335115"/>
                </a:xfrm>
              </p:grpSpPr>
              <p:pic>
                <p:nvPicPr>
                  <p:cNvPr id="21" name="Picture 2" descr="Resultado de imagen para comunicacion verbal 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92696" y="2627784"/>
                    <a:ext cx="4772796" cy="328129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2" name="Picture 2" descr="Resultado de imagen para comunicacion verbal 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0955" t="27507"/>
                  <a:stretch/>
                </p:blipFill>
                <p:spPr bwMode="auto">
                  <a:xfrm>
                    <a:off x="4915355" y="3523744"/>
                    <a:ext cx="1421488" cy="243915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0" name="Rectángulo redondeado 19"/>
                <p:cNvSpPr/>
                <p:nvPr/>
              </p:nvSpPr>
              <p:spPr>
                <a:xfrm>
                  <a:off x="6696075" y="2257425"/>
                  <a:ext cx="1733551" cy="11049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GT" dirty="0">
                      <a:solidFill>
                        <a:prstClr val="black"/>
                      </a:solidFill>
                      <a:latin typeface="Arial Black" panose="020B0A04020102020204" pitchFamily="34" charset="0"/>
                    </a:rPr>
                    <a:t>Referencia Dual</a:t>
                  </a:r>
                </a:p>
              </p:txBody>
            </p:sp>
          </p:grpSp>
          <p:sp>
            <p:nvSpPr>
              <p:cNvPr id="18" name="Elipse 17"/>
              <p:cNvSpPr/>
              <p:nvPr/>
            </p:nvSpPr>
            <p:spPr>
              <a:xfrm>
                <a:off x="8604738" y="4722055"/>
                <a:ext cx="1420277" cy="1023652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GT" sz="3600" b="1" dirty="0">
                    <a:solidFill>
                      <a:prstClr val="black"/>
                    </a:solidFill>
                  </a:rPr>
                  <a:t>9%</a:t>
                </a:r>
              </a:p>
            </p:txBody>
          </p:sp>
        </p:grpSp>
        <p:sp>
          <p:nvSpPr>
            <p:cNvPr id="16" name="Rectángulo redondeado 15"/>
            <p:cNvSpPr/>
            <p:nvPr/>
          </p:nvSpPr>
          <p:spPr>
            <a:xfrm>
              <a:off x="8431461" y="1911044"/>
              <a:ext cx="1419224" cy="63817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GT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Redes social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29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CBCC586-F347-0F4C-A56D-E0C7BA1A8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030" y="365125"/>
            <a:ext cx="10014679" cy="1325563"/>
          </a:xfrm>
        </p:spPr>
        <p:txBody>
          <a:bodyPr>
            <a:normAutofit/>
          </a:bodyPr>
          <a:lstStyle/>
          <a:p>
            <a:r>
              <a:rPr lang="es-MX" sz="2800" dirty="0"/>
              <a:t>Avances en la implementación de NAP El Salvador </a:t>
            </a:r>
            <a:br>
              <a:rPr lang="es-MX" sz="2800" dirty="0"/>
            </a:br>
            <a:r>
              <a:rPr lang="es-MX" sz="2800" dirty="0"/>
              <a:t>Mayo-Noviembre 2019</a:t>
            </a:r>
            <a:br>
              <a:rPr lang="es-MX" sz="2800" dirty="0"/>
            </a:br>
            <a:endParaRPr lang="es-ES_tradnl" sz="2800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3132424"/>
              </p:ext>
            </p:extLst>
          </p:nvPr>
        </p:nvGraphicFramePr>
        <p:xfrm>
          <a:off x="373487" y="1555851"/>
          <a:ext cx="8512936" cy="3792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ángulo 6"/>
          <p:cNvSpPr/>
          <p:nvPr/>
        </p:nvSpPr>
        <p:spPr>
          <a:xfrm>
            <a:off x="8886423" y="1596980"/>
            <a:ext cx="2768957" cy="268720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prstClr val="black"/>
                </a:solidFill>
              </a:rPr>
              <a:t>Resultado de prueba de incidencia en parejas por grupo edad</a:t>
            </a:r>
          </a:p>
          <a:p>
            <a:pPr algn="ctr"/>
            <a:r>
              <a:rPr lang="es-MX" sz="3200" b="1" dirty="0">
                <a:solidFill>
                  <a:prstClr val="black"/>
                </a:solidFill>
              </a:rPr>
              <a:t>N=36</a:t>
            </a:r>
            <a:endParaRPr lang="es-GT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CAE3B1E-41FD-7841-B743-6903CFF00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Cascada de NAP en El Salvador</a:t>
            </a:r>
            <a:br>
              <a:rPr lang="es-MX" dirty="0"/>
            </a:br>
            <a:r>
              <a:rPr lang="es-MX" dirty="0"/>
              <a:t>Mayo-Noviembre 2019</a:t>
            </a:r>
            <a:br>
              <a:rPr lang="es-MX" dirty="0"/>
            </a:br>
            <a:endParaRPr lang="es-ES_tradnl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5852692"/>
              </p:ext>
            </p:extLst>
          </p:nvPr>
        </p:nvGraphicFramePr>
        <p:xfrm>
          <a:off x="347870" y="1043608"/>
          <a:ext cx="8319052" cy="5297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Grupo 5"/>
          <p:cNvGrpSpPr/>
          <p:nvPr/>
        </p:nvGrpSpPr>
        <p:grpSpPr>
          <a:xfrm>
            <a:off x="7778054" y="1690688"/>
            <a:ext cx="2438229" cy="2975213"/>
            <a:chOff x="5532062" y="1282889"/>
            <a:chExt cx="1698096" cy="2265529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2062" y="1282889"/>
              <a:ext cx="1698096" cy="2265529"/>
            </a:xfrm>
            <a:prstGeom prst="rect">
              <a:avLst/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5574309" y="1366028"/>
              <a:ext cx="1616009" cy="80021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GT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43% de positividad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003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CBCC586-F347-0F4C-A56D-E0C7BA1A8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200" dirty="0"/>
              <a:t>Avances en la implementación de NAP Clínica VICITS Díaz del Pinal</a:t>
            </a:r>
            <a:br>
              <a:rPr lang="es-MX" sz="2200" dirty="0"/>
            </a:br>
            <a:r>
              <a:rPr lang="es-MX" sz="2200" dirty="0"/>
              <a:t>Mayo-Noviembre 2019 (Casos Índices N=17)</a:t>
            </a:r>
            <a:br>
              <a:rPr lang="es-MX" sz="2200" dirty="0"/>
            </a:br>
            <a:endParaRPr lang="es-ES_tradnl" sz="2200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433355"/>
              </p:ext>
            </p:extLst>
          </p:nvPr>
        </p:nvGraphicFramePr>
        <p:xfrm>
          <a:off x="5225321" y="1394438"/>
          <a:ext cx="5464145" cy="180612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92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8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8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8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454">
                <a:tc gridSpan="5"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Distribución</a:t>
                      </a:r>
                      <a:r>
                        <a:rPr lang="es-MX" sz="2400" baseline="0" dirty="0"/>
                        <a:t> por grupo</a:t>
                      </a:r>
                      <a:r>
                        <a:rPr lang="es-MX" sz="2400" dirty="0"/>
                        <a:t> edad</a:t>
                      </a:r>
                      <a:r>
                        <a:rPr lang="es-MX" sz="2400" baseline="0" dirty="0"/>
                        <a:t> </a:t>
                      </a:r>
                    </a:p>
                    <a:p>
                      <a:pPr algn="ctr"/>
                      <a:r>
                        <a:rPr lang="es-MX" sz="2400" baseline="0" dirty="0"/>
                        <a:t>Casos Índices</a:t>
                      </a:r>
                      <a:endParaRPr lang="es-GT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968">
                <a:tc>
                  <a:txBody>
                    <a:bodyPr/>
                    <a:lstStyle/>
                    <a:p>
                      <a:pPr algn="ctr"/>
                      <a:r>
                        <a:rPr lang="es-GT" sz="2400" dirty="0"/>
                        <a:t>≤ 20</a:t>
                      </a:r>
                      <a:endParaRPr lang="es-G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20-29</a:t>
                      </a:r>
                      <a:endParaRPr lang="es-G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30-39</a:t>
                      </a:r>
                      <a:endParaRPr lang="es-G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40-49</a:t>
                      </a:r>
                      <a:endParaRPr lang="es-G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2400" dirty="0"/>
                        <a:t>≥50</a:t>
                      </a:r>
                      <a:endParaRPr lang="es-GT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786"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/>
                        <a:t>6%</a:t>
                      </a:r>
                      <a:endParaRPr lang="es-G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/>
                        <a:t>71%</a:t>
                      </a:r>
                      <a:endParaRPr lang="es-G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/>
                        <a:t>17%</a:t>
                      </a:r>
                      <a:endParaRPr lang="es-G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/>
                        <a:t>0%</a:t>
                      </a:r>
                      <a:endParaRPr lang="es-G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/>
                        <a:t>6%</a:t>
                      </a:r>
                      <a:endParaRPr lang="es-GT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370061"/>
              </p:ext>
            </p:extLst>
          </p:nvPr>
        </p:nvGraphicFramePr>
        <p:xfrm>
          <a:off x="951498" y="1394438"/>
          <a:ext cx="2577314" cy="170133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08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9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453">
                <a:tc gridSpan="2"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Orientación</a:t>
                      </a:r>
                      <a:r>
                        <a:rPr lang="es-MX" sz="2400" baseline="0" dirty="0"/>
                        <a:t> sexual Casos Índices</a:t>
                      </a:r>
                      <a:endParaRPr lang="es-GT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G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170">
                <a:tc>
                  <a:txBody>
                    <a:bodyPr/>
                    <a:lstStyle/>
                    <a:p>
                      <a:pPr algn="ctr"/>
                      <a:r>
                        <a:rPr lang="es-MX" sz="2000" b="0" dirty="0"/>
                        <a:t>Gay</a:t>
                      </a:r>
                      <a:endParaRPr lang="es-GT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0" dirty="0"/>
                        <a:t>Bisexual</a:t>
                      </a:r>
                      <a:endParaRPr lang="es-GT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170"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/>
                        <a:t>94%</a:t>
                      </a:r>
                      <a:endParaRPr lang="es-G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/>
                        <a:t>6%</a:t>
                      </a:r>
                      <a:endParaRPr lang="es-GT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374210"/>
              </p:ext>
            </p:extLst>
          </p:nvPr>
        </p:nvGraphicFramePr>
        <p:xfrm>
          <a:off x="605542" y="3306842"/>
          <a:ext cx="2950100" cy="23901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90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4603">
                <a:tc gridSpan="2"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Municipio de residencia de Casos</a:t>
                      </a:r>
                      <a:r>
                        <a:rPr lang="es-MX" sz="2400" baseline="0" dirty="0"/>
                        <a:t> Índices</a:t>
                      </a:r>
                      <a:endParaRPr lang="es-GT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224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SAN JUAN OPICO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224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SANTA TECLA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47%</a:t>
                      </a:r>
                      <a:endParaRPr lang="es-GT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22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Otros</a:t>
                      </a:r>
                      <a:endParaRPr lang="es-GT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>
                          <a:latin typeface="+mn-lt"/>
                        </a:rPr>
                        <a:t>35%</a:t>
                      </a:r>
                      <a:endParaRPr lang="es-GT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249842"/>
              </p:ext>
            </p:extLst>
          </p:nvPr>
        </p:nvGraphicFramePr>
        <p:xfrm>
          <a:off x="4359637" y="3502917"/>
          <a:ext cx="3586628" cy="17373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586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9453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Vinculación</a:t>
                      </a:r>
                      <a:r>
                        <a:rPr lang="es-MX" sz="2400" baseline="0" dirty="0"/>
                        <a:t> a clínica TAR</a:t>
                      </a:r>
                    </a:p>
                    <a:p>
                      <a:pPr algn="ctr"/>
                      <a:r>
                        <a:rPr lang="es-MX" sz="2400" baseline="0" dirty="0"/>
                        <a:t>Casos índices</a:t>
                      </a:r>
                      <a:endParaRPr lang="es-G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171">
                <a:tc>
                  <a:txBody>
                    <a:bodyPr/>
                    <a:lstStyle/>
                    <a:p>
                      <a:pPr algn="ctr"/>
                      <a:r>
                        <a:rPr lang="es-MX" sz="5400" b="1" dirty="0"/>
                        <a:t>94%</a:t>
                      </a:r>
                      <a:endParaRPr lang="es-GT" sz="5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8435662" y="3402510"/>
            <a:ext cx="2407351" cy="1654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b="1" dirty="0"/>
              <a:t>71%</a:t>
            </a:r>
            <a:r>
              <a:rPr lang="es-MX" sz="3600" b="1" dirty="0"/>
              <a:t> de aceptación del SNAP</a:t>
            </a:r>
            <a:endParaRPr lang="es-GT" sz="3600" b="1" dirty="0"/>
          </a:p>
        </p:txBody>
      </p:sp>
    </p:spTree>
    <p:extLst>
      <p:ext uri="{BB962C8B-B14F-4D97-AF65-F5344CB8AC3E}">
        <p14:creationId xmlns:p14="http://schemas.microsoft.com/office/powerpoint/2010/main" val="52834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0CBCC586-F347-0F4C-A56D-E0C7BA1A8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200" dirty="0"/>
              <a:t>Avances en la implementación de NAP Clínica VICITS Díaz del Pinal Mayo-Noviembre 2019 (Casos Índices N=17)</a:t>
            </a:r>
            <a:br>
              <a:rPr lang="es-MX" sz="2200" dirty="0"/>
            </a:br>
            <a:endParaRPr lang="es-ES_tradnl" sz="2200" dirty="0"/>
          </a:p>
        </p:txBody>
      </p:sp>
      <p:sp>
        <p:nvSpPr>
          <p:cNvPr id="6" name="Скругленный прямоугольник 15">
            <a:extLst>
              <a:ext uri="{FF2B5EF4-FFF2-40B4-BE49-F238E27FC236}">
                <a16:creationId xmlns:a16="http://schemas.microsoft.com/office/drawing/2014/main" id="{24F337FA-8DC8-804B-8256-C3CAACCBA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6661" y="2174375"/>
            <a:ext cx="4810538" cy="2198842"/>
          </a:xfrm>
          <a:prstGeom prst="roundRect">
            <a:avLst>
              <a:gd name="adj" fmla="val 50000"/>
            </a:avLst>
          </a:prstGeom>
          <a:solidFill>
            <a:srgbClr val="0180B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/>
          <a:p>
            <a:pPr algn="ctr" defTabSz="1828434"/>
            <a:r>
              <a:rPr lang="es-MX" altLang="ru-RU" sz="3599" kern="0" dirty="0">
                <a:solidFill>
                  <a:prstClr val="white"/>
                </a:solidFill>
                <a:latin typeface="Lato Light" panose="020F0502020204030203" pitchFamily="34" charset="0"/>
              </a:rPr>
              <a:t>Resultado de la prueba de incidencia </a:t>
            </a:r>
          </a:p>
          <a:p>
            <a:pPr algn="ctr" defTabSz="1828434"/>
            <a:r>
              <a:rPr lang="es-MX" altLang="ru-RU" sz="3599" kern="0" dirty="0">
                <a:solidFill>
                  <a:prstClr val="white"/>
                </a:solidFill>
                <a:latin typeface="Lato Light" panose="020F0502020204030203" pitchFamily="34" charset="0"/>
              </a:rPr>
              <a:t>Casos Índices</a:t>
            </a:r>
          </a:p>
          <a:p>
            <a:pPr algn="ctr" defTabSz="1828434"/>
            <a:r>
              <a:rPr lang="es-MX" altLang="ru-RU" sz="3599" kern="0" dirty="0">
                <a:solidFill>
                  <a:prstClr val="white"/>
                </a:solidFill>
                <a:latin typeface="Lato Light" panose="020F0502020204030203" pitchFamily="34" charset="0"/>
              </a:rPr>
              <a:t>N=17</a:t>
            </a:r>
            <a:endParaRPr lang="ru-RU" altLang="ru-RU" sz="3599" kern="0" dirty="0">
              <a:solidFill>
                <a:prstClr val="white"/>
              </a:solidFill>
              <a:latin typeface="Lato Light" panose="020F0502020204030203" pitchFamily="34" charset="0"/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2664551"/>
              </p:ext>
            </p:extLst>
          </p:nvPr>
        </p:nvGraphicFramePr>
        <p:xfrm>
          <a:off x="626166" y="1252331"/>
          <a:ext cx="5883964" cy="5227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7405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CBCC586-F347-0F4C-A56D-E0C7BA1A8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/>
              <a:t>Modalidad de SNAP elegida por caso índice</a:t>
            </a:r>
            <a:br>
              <a:rPr lang="es-GT" dirty="0"/>
            </a:br>
            <a:r>
              <a:rPr lang="es-GT" dirty="0"/>
              <a:t>N: 21</a:t>
            </a:r>
            <a:endParaRPr lang="es-ES_tradnl" dirty="0"/>
          </a:p>
        </p:txBody>
      </p:sp>
      <p:grpSp>
        <p:nvGrpSpPr>
          <p:cNvPr id="6" name="Grupo 5"/>
          <p:cNvGrpSpPr/>
          <p:nvPr/>
        </p:nvGrpSpPr>
        <p:grpSpPr>
          <a:xfrm>
            <a:off x="251363" y="1741700"/>
            <a:ext cx="9910068" cy="3665362"/>
            <a:chOff x="-89706" y="2311406"/>
            <a:chExt cx="9861502" cy="3877939"/>
          </a:xfrm>
        </p:grpSpPr>
        <p:sp>
          <p:nvSpPr>
            <p:cNvPr id="7" name="Rectángulo 6"/>
            <p:cNvSpPr/>
            <p:nvPr/>
          </p:nvSpPr>
          <p:spPr>
            <a:xfrm>
              <a:off x="7206018" y="5138382"/>
              <a:ext cx="586854" cy="1228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 dirty="0">
                <a:solidFill>
                  <a:prstClr val="white"/>
                </a:solidFill>
              </a:endParaRP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7335672" y="4237630"/>
              <a:ext cx="559558" cy="245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prstClr val="white"/>
                </a:solidFill>
              </a:endParaRP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7488072" y="4390030"/>
              <a:ext cx="559558" cy="245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prstClr val="white"/>
                </a:solidFill>
              </a:endParaRP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7335672" y="5207189"/>
              <a:ext cx="559558" cy="245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prstClr val="white"/>
                </a:solidFill>
              </a:endParaRPr>
            </a:p>
          </p:txBody>
        </p:sp>
        <p:grpSp>
          <p:nvGrpSpPr>
            <p:cNvPr id="11" name="Grupo 10"/>
            <p:cNvGrpSpPr/>
            <p:nvPr/>
          </p:nvGrpSpPr>
          <p:grpSpPr>
            <a:xfrm>
              <a:off x="-89706" y="2523983"/>
              <a:ext cx="2493958" cy="3359197"/>
              <a:chOff x="-89706" y="2523983"/>
              <a:chExt cx="2493958" cy="3359197"/>
            </a:xfrm>
          </p:grpSpPr>
          <p:pic>
            <p:nvPicPr>
              <p:cNvPr id="25" name="Picture 2" descr="Resultado de imagen para llamada icono png"/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131" y="3331249"/>
                <a:ext cx="1859121" cy="25519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Rectángulo redondeado 25"/>
              <p:cNvSpPr/>
              <p:nvPr/>
            </p:nvSpPr>
            <p:spPr>
              <a:xfrm>
                <a:off x="-89706" y="2523983"/>
                <a:ext cx="2057400" cy="11049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GT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Referencia por llamada telefónica</a:t>
                </a:r>
              </a:p>
            </p:txBody>
          </p:sp>
        </p:grpSp>
        <p:sp>
          <p:nvSpPr>
            <p:cNvPr id="12" name="Elipse 11"/>
            <p:cNvSpPr/>
            <p:nvPr/>
          </p:nvSpPr>
          <p:spPr>
            <a:xfrm>
              <a:off x="1578940" y="4603914"/>
              <a:ext cx="1437214" cy="108720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GT" sz="3600" b="1" dirty="0">
                  <a:solidFill>
                    <a:prstClr val="black"/>
                  </a:solidFill>
                </a:rPr>
                <a:t>43%</a:t>
              </a:r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542372" y="2311406"/>
              <a:ext cx="2790189" cy="2485678"/>
              <a:chOff x="3317289" y="2072255"/>
              <a:chExt cx="2790189" cy="2485678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3317289" y="2072255"/>
                <a:ext cx="2027261" cy="2485678"/>
                <a:chOff x="3078138" y="2086322"/>
                <a:chExt cx="2027261" cy="2485678"/>
              </a:xfrm>
            </p:grpSpPr>
            <p:pic>
              <p:nvPicPr>
                <p:cNvPr id="23" name="Picture 2" descr="Resultado de imagen para contrato 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78138" y="2086322"/>
                  <a:ext cx="1285528" cy="12855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" name="Rectángulo redondeado 23"/>
                <p:cNvSpPr/>
                <p:nvPr/>
              </p:nvSpPr>
              <p:spPr>
                <a:xfrm>
                  <a:off x="3429000" y="3467100"/>
                  <a:ext cx="1676399" cy="11049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GT" dirty="0">
                      <a:solidFill>
                        <a:prstClr val="black"/>
                      </a:solidFill>
                      <a:latin typeface="Arial Black" panose="020B0A04020102020204" pitchFamily="34" charset="0"/>
                    </a:rPr>
                    <a:t>Referencia por acuerdo</a:t>
                  </a:r>
                </a:p>
              </p:txBody>
            </p:sp>
          </p:grpSp>
          <p:sp>
            <p:nvSpPr>
              <p:cNvPr id="22" name="Elipse 21"/>
              <p:cNvSpPr/>
              <p:nvPr/>
            </p:nvSpPr>
            <p:spPr>
              <a:xfrm>
                <a:off x="4710332" y="2206282"/>
                <a:ext cx="1397146" cy="1062042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GT" sz="3600" b="1" dirty="0">
                    <a:solidFill>
                      <a:prstClr val="black"/>
                    </a:solidFill>
                  </a:rPr>
                  <a:t>14%</a:t>
                </a:r>
              </a:p>
            </p:txBody>
          </p:sp>
        </p:grpSp>
        <p:grpSp>
          <p:nvGrpSpPr>
            <p:cNvPr id="14" name="Grupo 13"/>
            <p:cNvGrpSpPr/>
            <p:nvPr/>
          </p:nvGrpSpPr>
          <p:grpSpPr>
            <a:xfrm>
              <a:off x="5938244" y="3903345"/>
              <a:ext cx="3833552" cy="2286000"/>
              <a:chOff x="6191463" y="3903345"/>
              <a:chExt cx="3833552" cy="2286000"/>
            </a:xfrm>
          </p:grpSpPr>
          <p:grpSp>
            <p:nvGrpSpPr>
              <p:cNvPr id="15" name="Grupo 14"/>
              <p:cNvGrpSpPr/>
              <p:nvPr/>
            </p:nvGrpSpPr>
            <p:grpSpPr>
              <a:xfrm>
                <a:off x="6191463" y="3903345"/>
                <a:ext cx="2702397" cy="2286000"/>
                <a:chOff x="5727229" y="2257425"/>
                <a:chExt cx="2702397" cy="2286000"/>
              </a:xfrm>
            </p:grpSpPr>
            <p:grpSp>
              <p:nvGrpSpPr>
                <p:cNvPr id="17" name="Grupo 16"/>
                <p:cNvGrpSpPr/>
                <p:nvPr/>
              </p:nvGrpSpPr>
              <p:grpSpPr>
                <a:xfrm>
                  <a:off x="5727229" y="2903215"/>
                  <a:ext cx="2445221" cy="1640210"/>
                  <a:chOff x="692696" y="2627784"/>
                  <a:chExt cx="5644147" cy="3335115"/>
                </a:xfrm>
              </p:grpSpPr>
              <p:pic>
                <p:nvPicPr>
                  <p:cNvPr id="19" name="Picture 2" descr="Resultado de imagen para comunicacion verbal 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92696" y="2627784"/>
                    <a:ext cx="4772796" cy="328129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0" name="Picture 2" descr="Resultado de imagen para comunicacion verbal 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0955" t="27507"/>
                  <a:stretch/>
                </p:blipFill>
                <p:spPr bwMode="auto">
                  <a:xfrm>
                    <a:off x="4915355" y="3523744"/>
                    <a:ext cx="1421488" cy="243915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8" name="Rectángulo redondeado 17"/>
                <p:cNvSpPr/>
                <p:nvPr/>
              </p:nvSpPr>
              <p:spPr>
                <a:xfrm>
                  <a:off x="6696075" y="2257425"/>
                  <a:ext cx="1733551" cy="11049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GT" dirty="0">
                      <a:solidFill>
                        <a:prstClr val="black"/>
                      </a:solidFill>
                      <a:latin typeface="Arial Black" panose="020B0A04020102020204" pitchFamily="34" charset="0"/>
                    </a:rPr>
                    <a:t>Referencia Dual</a:t>
                  </a:r>
                </a:p>
              </p:txBody>
            </p:sp>
          </p:grpSp>
          <p:sp>
            <p:nvSpPr>
              <p:cNvPr id="16" name="Elipse 15"/>
              <p:cNvSpPr/>
              <p:nvPr/>
            </p:nvSpPr>
            <p:spPr>
              <a:xfrm>
                <a:off x="8604738" y="4722055"/>
                <a:ext cx="1420277" cy="1023652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GT" sz="3600" b="1" dirty="0">
                    <a:solidFill>
                      <a:prstClr val="black"/>
                    </a:solidFill>
                  </a:rPr>
                  <a:t>43%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887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CAE3B1E-41FD-7841-B743-6903CFF00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400" dirty="0"/>
              <a:t>Avances en la implementación de NAP Clínica VICITS Díaz del Pinal Mayo-Noviembre 2019 (Parejas N=21)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103264"/>
              </p:ext>
            </p:extLst>
          </p:nvPr>
        </p:nvGraphicFramePr>
        <p:xfrm>
          <a:off x="6757576" y="2070928"/>
          <a:ext cx="4037755" cy="166871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07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75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75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75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1875">
                <a:tc gridSpan="5"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Distribución</a:t>
                      </a:r>
                      <a:r>
                        <a:rPr lang="es-MX" sz="2000" baseline="0" dirty="0"/>
                        <a:t> por grupo</a:t>
                      </a:r>
                      <a:r>
                        <a:rPr lang="es-MX" sz="2000" dirty="0"/>
                        <a:t> edad</a:t>
                      </a:r>
                      <a:r>
                        <a:rPr lang="es-MX" sz="2000" baseline="0" dirty="0"/>
                        <a:t> </a:t>
                      </a:r>
                    </a:p>
                    <a:p>
                      <a:pPr algn="ctr"/>
                      <a:r>
                        <a:rPr lang="es-MX" sz="2000" baseline="0" dirty="0"/>
                        <a:t>Parejas referidas</a:t>
                      </a:r>
                      <a:endParaRPr lang="es-GT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686">
                <a:tc>
                  <a:txBody>
                    <a:bodyPr/>
                    <a:lstStyle/>
                    <a:p>
                      <a:pPr algn="ctr"/>
                      <a:r>
                        <a:rPr lang="es-GT" sz="2000" dirty="0"/>
                        <a:t>≤ 20</a:t>
                      </a:r>
                      <a:endParaRPr lang="es-GT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20-29</a:t>
                      </a:r>
                      <a:endParaRPr lang="es-GT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30-39</a:t>
                      </a:r>
                      <a:endParaRPr lang="es-GT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40-49</a:t>
                      </a:r>
                      <a:endParaRPr lang="es-GT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2000" dirty="0"/>
                        <a:t>N/D</a:t>
                      </a:r>
                      <a:endParaRPr lang="es-GT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991"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/>
                        <a:t>4%</a:t>
                      </a:r>
                      <a:endParaRPr lang="es-GT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/>
                        <a:t>62%</a:t>
                      </a:r>
                      <a:endParaRPr lang="es-GT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/>
                        <a:t>24%</a:t>
                      </a:r>
                      <a:endParaRPr lang="es-GT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/>
                        <a:t>0%</a:t>
                      </a:r>
                      <a:endParaRPr lang="es-GT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/>
                        <a:t>10%</a:t>
                      </a:r>
                      <a:endParaRPr lang="es-GT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738544"/>
              </p:ext>
            </p:extLst>
          </p:nvPr>
        </p:nvGraphicFramePr>
        <p:xfrm>
          <a:off x="502136" y="1952977"/>
          <a:ext cx="2704703" cy="191195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53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1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7911">
                <a:tc gridSpan="2"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Orientación</a:t>
                      </a:r>
                      <a:r>
                        <a:rPr lang="es-MX" sz="2400" baseline="0" dirty="0"/>
                        <a:t> sexual parejas referidas</a:t>
                      </a:r>
                      <a:endParaRPr lang="es-GT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495">
                <a:tc>
                  <a:txBody>
                    <a:bodyPr/>
                    <a:lstStyle/>
                    <a:p>
                      <a:pPr algn="ctr"/>
                      <a:r>
                        <a:rPr lang="es-MX" sz="2400" b="0" dirty="0"/>
                        <a:t>Gay</a:t>
                      </a:r>
                      <a:endParaRPr lang="es-GT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0" dirty="0"/>
                        <a:t>Heterosexual</a:t>
                      </a:r>
                      <a:endParaRPr lang="es-GT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495"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/>
                        <a:t>95%</a:t>
                      </a:r>
                      <a:endParaRPr lang="es-G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/>
                        <a:t>5%</a:t>
                      </a:r>
                      <a:endParaRPr lang="es-GT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981139"/>
              </p:ext>
            </p:extLst>
          </p:nvPr>
        </p:nvGraphicFramePr>
        <p:xfrm>
          <a:off x="3459441" y="1942138"/>
          <a:ext cx="3019777" cy="192278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82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6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201">
                <a:tc gridSpan="2"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Sexo de pareja</a:t>
                      </a:r>
                      <a:r>
                        <a:rPr lang="es-MX" sz="2000" baseline="0" dirty="0"/>
                        <a:t>s referidas</a:t>
                      </a:r>
                      <a:endParaRPr lang="es-GT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201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Hombre</a:t>
                      </a:r>
                      <a:endParaRPr lang="es-G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Mujer</a:t>
                      </a:r>
                      <a:endParaRPr lang="es-G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386"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/>
                        <a:t>95%</a:t>
                      </a:r>
                      <a:endParaRPr lang="es-G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/>
                        <a:t>5%</a:t>
                      </a:r>
                      <a:endParaRPr lang="es-GT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059156"/>
              </p:ext>
            </p:extLst>
          </p:nvPr>
        </p:nvGraphicFramePr>
        <p:xfrm>
          <a:off x="715619" y="4264905"/>
          <a:ext cx="2623928" cy="213784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81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2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8577">
                <a:tc gridSpan="2"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Tipo de pareja</a:t>
                      </a:r>
                      <a:endParaRPr lang="es-GT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422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2400" u="none" strike="noStrike" dirty="0">
                          <a:effectLst/>
                        </a:rPr>
                        <a:t>Casual</a:t>
                      </a:r>
                      <a:endParaRPr lang="es-G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s-MX" sz="2400" b="1" dirty="0"/>
                        <a:t>62%</a:t>
                      </a:r>
                      <a:endParaRPr lang="es-GT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42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Estable</a:t>
                      </a:r>
                      <a:endParaRPr lang="es-G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s-MX" sz="2400" b="1" dirty="0"/>
                        <a:t>33%</a:t>
                      </a:r>
                      <a:endParaRPr lang="es-GT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42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N/D</a:t>
                      </a:r>
                      <a:endParaRPr lang="es-G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s-MX" sz="2400" b="1" dirty="0"/>
                        <a:t>5%</a:t>
                      </a:r>
                      <a:endParaRPr lang="es-GT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354230"/>
              </p:ext>
            </p:extLst>
          </p:nvPr>
        </p:nvGraphicFramePr>
        <p:xfrm>
          <a:off x="3906079" y="4264905"/>
          <a:ext cx="4790660" cy="17983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95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5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MX" sz="2400" dirty="0" err="1"/>
                        <a:t>Rsultado</a:t>
                      </a:r>
                      <a:r>
                        <a:rPr lang="es-MX" sz="2400" dirty="0"/>
                        <a:t> de</a:t>
                      </a:r>
                      <a:r>
                        <a:rPr lang="es-MX" sz="2400" baseline="0" dirty="0"/>
                        <a:t> la prueba de incidencia en </a:t>
                      </a:r>
                      <a:r>
                        <a:rPr lang="es-MX" sz="2400" dirty="0"/>
                        <a:t>pareja</a:t>
                      </a:r>
                      <a:r>
                        <a:rPr lang="es-MX" sz="2400" baseline="0" dirty="0"/>
                        <a:t>s referidas</a:t>
                      </a:r>
                      <a:endParaRPr lang="es-GT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Largo término</a:t>
                      </a:r>
                      <a:endParaRPr lang="es-G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Infección</a:t>
                      </a:r>
                      <a:r>
                        <a:rPr lang="es-MX" sz="2400" baseline="0" dirty="0"/>
                        <a:t> reciente</a:t>
                      </a:r>
                      <a:endParaRPr lang="es-G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GT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GT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ángulo 17"/>
          <p:cNvSpPr/>
          <p:nvPr/>
        </p:nvSpPr>
        <p:spPr>
          <a:xfrm>
            <a:off x="8696738" y="4216609"/>
            <a:ext cx="3260035" cy="2234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chemeClr val="tx1"/>
                </a:solidFill>
              </a:rPr>
              <a:t>Modalidad de NAP utilizada en parejas que se realizaron la prueba de VIH</a:t>
            </a:r>
            <a:endParaRPr lang="es-MX" b="1" dirty="0">
              <a:solidFill>
                <a:schemeClr val="tx1"/>
              </a:solidFill>
            </a:endParaRPr>
          </a:p>
          <a:p>
            <a:pPr marL="342900" indent="-342900" algn="ctr">
              <a:buAutoNum type="arabicPeriod"/>
            </a:pPr>
            <a:r>
              <a:rPr lang="es-MX" sz="2800" b="1" dirty="0">
                <a:solidFill>
                  <a:schemeClr val="tx1"/>
                </a:solidFill>
              </a:rPr>
              <a:t>Teléfono 2</a:t>
            </a:r>
          </a:p>
          <a:p>
            <a:pPr marL="342900" indent="-342900" algn="ctr">
              <a:buAutoNum type="arabicPeriod"/>
            </a:pPr>
            <a:r>
              <a:rPr lang="es-MX" sz="2800" b="1" dirty="0">
                <a:solidFill>
                  <a:schemeClr val="tx1"/>
                </a:solidFill>
              </a:rPr>
              <a:t>Dual 4</a:t>
            </a:r>
            <a:endParaRPr lang="es-GT" sz="2800" b="1" dirty="0">
              <a:solidFill>
                <a:schemeClr val="tx1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4035286" y="4216609"/>
            <a:ext cx="4532245" cy="2234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tx1"/>
                </a:solidFill>
              </a:rPr>
              <a:t>Resultado de la prueba de VIH en parejas que se realizaron prueba</a:t>
            </a:r>
          </a:p>
          <a:p>
            <a:pPr marL="514350" indent="-514350" algn="ctr">
              <a:buAutoNum type="arabicPeriod"/>
            </a:pPr>
            <a:r>
              <a:rPr lang="es-MX" sz="2800" b="1" dirty="0">
                <a:solidFill>
                  <a:schemeClr val="tx1"/>
                </a:solidFill>
              </a:rPr>
              <a:t>3 VIH negativas</a:t>
            </a:r>
          </a:p>
          <a:p>
            <a:pPr marL="514350" indent="-514350" algn="ctr">
              <a:buAutoNum type="arabicPeriod"/>
            </a:pPr>
            <a:r>
              <a:rPr lang="es-MX" sz="2800" b="1" dirty="0">
                <a:solidFill>
                  <a:schemeClr val="tx1"/>
                </a:solidFill>
              </a:rPr>
              <a:t>3 VIH positivas</a:t>
            </a:r>
            <a:endParaRPr lang="es-GT" sz="2800" b="1" dirty="0">
              <a:solidFill>
                <a:schemeClr val="tx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516837" y="4216609"/>
            <a:ext cx="3260035" cy="2234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tx1"/>
                </a:solidFill>
              </a:rPr>
              <a:t>Numero de parejas alcanzadas</a:t>
            </a:r>
          </a:p>
          <a:p>
            <a:pPr algn="ctr"/>
            <a:r>
              <a:rPr lang="es-MX" sz="4000" b="1" dirty="0">
                <a:solidFill>
                  <a:schemeClr val="tx1"/>
                </a:solidFill>
              </a:rPr>
              <a:t>11</a:t>
            </a:r>
            <a:endParaRPr lang="es-MX" sz="3600" b="1" dirty="0">
              <a:solidFill>
                <a:schemeClr val="tx1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1242391" y="4412974"/>
            <a:ext cx="10167731" cy="198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/>
              <a:t>De las </a:t>
            </a:r>
            <a:r>
              <a:rPr lang="es-MX" sz="3600" b="1" dirty="0"/>
              <a:t>3</a:t>
            </a:r>
            <a:r>
              <a:rPr lang="es-MX" sz="2800" dirty="0"/>
              <a:t> parejas que tuvieron un resultado VIH positivo, </a:t>
            </a:r>
            <a:r>
              <a:rPr lang="es-MX" sz="3600" b="1" dirty="0"/>
              <a:t>2</a:t>
            </a:r>
            <a:r>
              <a:rPr lang="es-MX" sz="2800" dirty="0"/>
              <a:t> fueron de infección de largo término y </a:t>
            </a:r>
            <a:r>
              <a:rPr lang="es-MX" sz="3600" b="1" dirty="0"/>
              <a:t>1</a:t>
            </a:r>
            <a:r>
              <a:rPr lang="es-MX" sz="2800" dirty="0"/>
              <a:t> de IR. Las 3 parejas se encontraban en el grupo edad de </a:t>
            </a:r>
            <a:r>
              <a:rPr lang="es-MX" sz="3600" b="1" dirty="0"/>
              <a:t>20-29.</a:t>
            </a:r>
            <a:r>
              <a:rPr lang="es-MX" sz="2800" dirty="0"/>
              <a:t> </a:t>
            </a:r>
            <a:endParaRPr lang="es-GT" sz="2800" dirty="0"/>
          </a:p>
        </p:txBody>
      </p:sp>
    </p:spTree>
    <p:extLst>
      <p:ext uri="{BB962C8B-B14F-4D97-AF65-F5344CB8AC3E}">
        <p14:creationId xmlns:p14="http://schemas.microsoft.com/office/powerpoint/2010/main" val="328717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" y="4736892"/>
            <a:ext cx="3125464" cy="139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747" y="5043056"/>
            <a:ext cx="3080472" cy="9415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81891" y="665018"/>
            <a:ext cx="399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dirty="0"/>
              <a:t>Gracias !</a:t>
            </a:r>
            <a:endParaRPr lang="es-GT" sz="4800" dirty="0"/>
          </a:p>
        </p:txBody>
      </p:sp>
    </p:spTree>
    <p:extLst>
      <p:ext uri="{BB962C8B-B14F-4D97-AF65-F5344CB8AC3E}">
        <p14:creationId xmlns:p14="http://schemas.microsoft.com/office/powerpoint/2010/main" val="26476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82D65-603F-0343-A9E8-44FC99DE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US" dirty="0"/>
              <a:t>Avances en la implementación de los servicios de notificación asistida a las parejas en clínicas VICITS de El Salvador</a:t>
            </a:r>
            <a:br>
              <a:rPr lang="es-US" dirty="0"/>
            </a:br>
            <a:r>
              <a:rPr lang="es-US" dirty="0"/>
              <a:t>MINSAL/UVG/CDC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998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B9D3599-DFB7-8F44-9743-DF939F25F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87" y="0"/>
            <a:ext cx="10515600" cy="2852737"/>
          </a:xfrm>
        </p:spPr>
        <p:txBody>
          <a:bodyPr/>
          <a:lstStyle/>
          <a:p>
            <a:r>
              <a:rPr lang="es-ES_tradnl" dirty="0"/>
              <a:t>Recomendación de la OMS</a:t>
            </a:r>
            <a:br>
              <a:rPr lang="es-ES_tradnl" dirty="0"/>
            </a:br>
            <a:r>
              <a:rPr lang="es-ES_tradnl" sz="2800" dirty="0"/>
              <a:t>DICIEMBRE 2016</a:t>
            </a:r>
            <a:endParaRPr lang="es-ES_tradn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14" y="2506526"/>
            <a:ext cx="4261473" cy="5450296"/>
          </a:xfrm>
          <a:prstGeom prst="rect">
            <a:avLst/>
          </a:prstGeom>
        </p:spPr>
      </p:pic>
      <p:sp>
        <p:nvSpPr>
          <p:cNvPr id="5" name="Round Diagonal Corner Rectangle 3"/>
          <p:cNvSpPr/>
          <p:nvPr/>
        </p:nvSpPr>
        <p:spPr>
          <a:xfrm>
            <a:off x="4621387" y="2682722"/>
            <a:ext cx="4374926" cy="3511610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2246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340" tIns="38670" rIns="77340" bIns="38670" anchor="ctr"/>
          <a:lstStyle>
            <a:lvl1pPr eaLnBrk="0" hangingPunct="0">
              <a:defRPr sz="4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4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4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4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4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685891" eaLnBrk="1" hangingPunct="1">
              <a:defRPr/>
            </a:pPr>
            <a:r>
              <a:rPr lang="es-ES" altLang="en-US" sz="2100" dirty="0">
                <a:solidFill>
                  <a:srgbClr val="084837"/>
                </a:solidFill>
                <a:latin typeface="Arial"/>
              </a:rPr>
              <a:t>Los servicios de notificación asistida y consentida de parejas sexuales deben ofrecerse como parte de un paquete integral de testeo y atención ofrecido a las personas con VIH</a:t>
            </a:r>
          </a:p>
          <a:p>
            <a:pPr defTabSz="685891" eaLnBrk="1" hangingPunct="1">
              <a:defRPr/>
            </a:pPr>
            <a:r>
              <a:rPr lang="es-ES" altLang="en-US" sz="2100" b="0" i="1" dirty="0">
                <a:solidFill>
                  <a:schemeClr val="tx1"/>
                </a:solidFill>
                <a:latin typeface="Arial"/>
              </a:rPr>
              <a:t>(recomendación fuerte, evidencia de calidad moderada)</a:t>
            </a:r>
            <a:endParaRPr lang="en-GB" altLang="en-US" sz="2100" b="0" i="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" name="Picture 2" descr="C:\Users\johnsonc\AppData\Local\Microsoft\Windows\Temporary Internet Files\Content.Outlook\HA1VBTXK\cover guidelines.JPG">
            <a:extLst>
              <a:ext uri="{FF2B5EF4-FFF2-40B4-BE49-F238E27FC236}">
                <a16:creationId xmlns:a16="http://schemas.microsoft.com/office/drawing/2014/main" id="{EF1D81FE-0D3A-41F7-BE3C-600969A60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70126" y="1876436"/>
            <a:ext cx="2616926" cy="396452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055326" y="6290747"/>
            <a:ext cx="704523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hlinkClick r:id="rId4"/>
              </a:rPr>
              <a:t>http://apps.who.int/iris/bitstream/10665/251655/1/9789241549868-eng.pdf?ua=1</a:t>
            </a:r>
            <a:endParaRPr kumimoji="0" lang="es-419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7014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1D07C9C-D696-EC42-8A00-E177E3D35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Notificación Asistida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859" y="373108"/>
            <a:ext cx="8372475" cy="39433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81" y="2344783"/>
            <a:ext cx="11171958" cy="18012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27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CAE3B1E-41FD-7841-B743-6903CFF00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NAP en El Salvador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83993004"/>
              </p:ext>
            </p:extLst>
          </p:nvPr>
        </p:nvGraphicFramePr>
        <p:xfrm>
          <a:off x="428282" y="1449977"/>
          <a:ext cx="10446043" cy="4631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632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CBCC586-F347-0F4C-A56D-E0C7BA1A8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grpSp>
        <p:nvGrpSpPr>
          <p:cNvPr id="6" name="Grupo 5"/>
          <p:cNvGrpSpPr/>
          <p:nvPr/>
        </p:nvGrpSpPr>
        <p:grpSpPr>
          <a:xfrm>
            <a:off x="551758" y="1027906"/>
            <a:ext cx="11318149" cy="3125999"/>
            <a:chOff x="20868" y="2191553"/>
            <a:chExt cx="11318149" cy="3125999"/>
          </a:xfrm>
        </p:grpSpPr>
        <p:grpSp>
          <p:nvGrpSpPr>
            <p:cNvPr id="7" name="Grupo 6"/>
            <p:cNvGrpSpPr/>
            <p:nvPr/>
          </p:nvGrpSpPr>
          <p:grpSpPr>
            <a:xfrm>
              <a:off x="20868" y="2191553"/>
              <a:ext cx="8069585" cy="3125999"/>
              <a:chOff x="920285" y="1496704"/>
              <a:chExt cx="8069585" cy="3125999"/>
            </a:xfrm>
          </p:grpSpPr>
          <p:grpSp>
            <p:nvGrpSpPr>
              <p:cNvPr id="15" name="Grupo 14"/>
              <p:cNvGrpSpPr/>
              <p:nvPr/>
            </p:nvGrpSpPr>
            <p:grpSpPr>
              <a:xfrm>
                <a:off x="920285" y="1683718"/>
                <a:ext cx="8069585" cy="2938985"/>
                <a:chOff x="879342" y="1779252"/>
                <a:chExt cx="8069585" cy="2938985"/>
              </a:xfrm>
              <a:solidFill>
                <a:schemeClr val="accent6"/>
              </a:solidFill>
            </p:grpSpPr>
            <p:cxnSp>
              <p:nvCxnSpPr>
                <p:cNvPr id="20" name="Straight Connector 44">
                  <a:extLst>
                    <a:ext uri="{FF2B5EF4-FFF2-40B4-BE49-F238E27FC236}">
                      <a16:creationId xmlns:a16="http://schemas.microsoft.com/office/drawing/2014/main" id="{73ADB297-86FB-DA4B-850B-EC2B86C4AFA4}"/>
                    </a:ext>
                  </a:extLst>
                </p:cNvPr>
                <p:cNvCxnSpPr/>
                <p:nvPr/>
              </p:nvCxnSpPr>
              <p:spPr>
                <a:xfrm flipH="1" flipV="1">
                  <a:off x="1742726" y="2532590"/>
                  <a:ext cx="0" cy="1432694"/>
                </a:xfrm>
                <a:prstGeom prst="line">
                  <a:avLst/>
                </a:prstGeom>
                <a:grpFill/>
                <a:ln w="50800" cap="rnd" cmpd="sng"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45">
                  <a:extLst>
                    <a:ext uri="{FF2B5EF4-FFF2-40B4-BE49-F238E27FC236}">
                      <a16:creationId xmlns:a16="http://schemas.microsoft.com/office/drawing/2014/main" id="{CC9E68BF-76EB-AD47-B260-936971C43BD9}"/>
                    </a:ext>
                  </a:extLst>
                </p:cNvPr>
                <p:cNvCxnSpPr/>
                <p:nvPr/>
              </p:nvCxnSpPr>
              <p:spPr>
                <a:xfrm flipH="1" flipV="1">
                  <a:off x="3639747" y="2505746"/>
                  <a:ext cx="0" cy="1432694"/>
                </a:xfrm>
                <a:prstGeom prst="line">
                  <a:avLst/>
                </a:prstGeom>
                <a:grpFill/>
                <a:ln w="50800" cap="rnd" cmpd="sng">
                  <a:solidFill>
                    <a:schemeClr val="accent2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46">
                  <a:extLst>
                    <a:ext uri="{FF2B5EF4-FFF2-40B4-BE49-F238E27FC236}">
                      <a16:creationId xmlns:a16="http://schemas.microsoft.com/office/drawing/2014/main" id="{F2A0A882-7675-7A44-A35D-FD2CEB5B5271}"/>
                    </a:ext>
                  </a:extLst>
                </p:cNvPr>
                <p:cNvCxnSpPr/>
                <p:nvPr/>
              </p:nvCxnSpPr>
              <p:spPr>
                <a:xfrm flipH="1" flipV="1">
                  <a:off x="5078764" y="2638369"/>
                  <a:ext cx="0" cy="1432694"/>
                </a:xfrm>
                <a:prstGeom prst="line">
                  <a:avLst/>
                </a:prstGeom>
                <a:grpFill/>
                <a:ln w="50800" cap="rnd" cmpd="sng">
                  <a:solidFill>
                    <a:schemeClr val="accent3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47">
                  <a:extLst>
                    <a:ext uri="{FF2B5EF4-FFF2-40B4-BE49-F238E27FC236}">
                      <a16:creationId xmlns:a16="http://schemas.microsoft.com/office/drawing/2014/main" id="{981F4CA9-0CF8-414B-9251-BB7F125597DD}"/>
                    </a:ext>
                  </a:extLst>
                </p:cNvPr>
                <p:cNvCxnSpPr/>
                <p:nvPr/>
              </p:nvCxnSpPr>
              <p:spPr>
                <a:xfrm flipH="1" flipV="1">
                  <a:off x="6493911" y="2855712"/>
                  <a:ext cx="0" cy="1432694"/>
                </a:xfrm>
                <a:prstGeom prst="line">
                  <a:avLst/>
                </a:prstGeom>
                <a:grpFill/>
                <a:ln w="50800" cap="rnd" cmpd="sng">
                  <a:solidFill>
                    <a:schemeClr val="accent4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48">
                  <a:extLst>
                    <a:ext uri="{FF2B5EF4-FFF2-40B4-BE49-F238E27FC236}">
                      <a16:creationId xmlns:a16="http://schemas.microsoft.com/office/drawing/2014/main" id="{5E0D8DA4-E83F-314F-A41D-7AF9AE3E5E08}"/>
                    </a:ext>
                  </a:extLst>
                </p:cNvPr>
                <p:cNvCxnSpPr/>
                <p:nvPr/>
              </p:nvCxnSpPr>
              <p:spPr>
                <a:xfrm flipH="1" flipV="1">
                  <a:off x="7851498" y="2580543"/>
                  <a:ext cx="0" cy="1432694"/>
                </a:xfrm>
                <a:prstGeom prst="line">
                  <a:avLst/>
                </a:prstGeom>
                <a:grpFill/>
                <a:ln w="50800" cap="rnd" cmpd="sng">
                  <a:solidFill>
                    <a:schemeClr val="accent5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Chevron 34">
                  <a:extLst>
                    <a:ext uri="{FF2B5EF4-FFF2-40B4-BE49-F238E27FC236}">
                      <a16:creationId xmlns:a16="http://schemas.microsoft.com/office/drawing/2014/main" id="{4861B221-ECC5-024E-85AC-E9C5EB39F9CA}"/>
                    </a:ext>
                  </a:extLst>
                </p:cNvPr>
                <p:cNvSpPr/>
                <p:nvPr/>
              </p:nvSpPr>
              <p:spPr>
                <a:xfrm>
                  <a:off x="7066869" y="3905645"/>
                  <a:ext cx="1882058" cy="812589"/>
                </a:xfrm>
                <a:prstGeom prst="chevron">
                  <a:avLst>
                    <a:gd name="adj" fmla="val 32323"/>
                  </a:avLst>
                </a:prstGeom>
                <a:solidFill>
                  <a:srgbClr val="0066FF"/>
                </a:solidFill>
                <a:ln w="381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3199" dirty="0">
                    <a:solidFill>
                      <a:schemeClr val="tx1"/>
                    </a:solidFill>
                    <a:latin typeface="Noto Sans ExtraLight" panose="020B0302040504020204" pitchFamily="34" charset="0"/>
                  </a:endParaRPr>
                </a:p>
              </p:txBody>
            </p:sp>
            <p:sp>
              <p:nvSpPr>
                <p:cNvPr id="26" name="Chevron 35">
                  <a:extLst>
                    <a:ext uri="{FF2B5EF4-FFF2-40B4-BE49-F238E27FC236}">
                      <a16:creationId xmlns:a16="http://schemas.microsoft.com/office/drawing/2014/main" id="{71324BC8-C76A-284E-AA83-724D50E74DDE}"/>
                    </a:ext>
                  </a:extLst>
                </p:cNvPr>
                <p:cNvSpPr/>
                <p:nvPr/>
              </p:nvSpPr>
              <p:spPr>
                <a:xfrm>
                  <a:off x="5557305" y="3898243"/>
                  <a:ext cx="1745181" cy="812589"/>
                </a:xfrm>
                <a:prstGeom prst="chevron">
                  <a:avLst>
                    <a:gd name="adj" fmla="val 32323"/>
                  </a:avLst>
                </a:prstGeom>
                <a:solidFill>
                  <a:srgbClr val="0066FF"/>
                </a:solidFill>
                <a:ln w="381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3199" dirty="0">
                    <a:solidFill>
                      <a:schemeClr val="tx1"/>
                    </a:solidFill>
                    <a:latin typeface="Noto Sans ExtraLight" panose="020B0302040504020204" pitchFamily="34" charset="0"/>
                  </a:endParaRPr>
                </a:p>
              </p:txBody>
            </p:sp>
            <p:sp>
              <p:nvSpPr>
                <p:cNvPr id="27" name="Chevron 36">
                  <a:extLst>
                    <a:ext uri="{FF2B5EF4-FFF2-40B4-BE49-F238E27FC236}">
                      <a16:creationId xmlns:a16="http://schemas.microsoft.com/office/drawing/2014/main" id="{0E5E7061-099A-8449-A944-5D9023EAF88D}"/>
                    </a:ext>
                  </a:extLst>
                </p:cNvPr>
                <p:cNvSpPr/>
                <p:nvPr/>
              </p:nvSpPr>
              <p:spPr>
                <a:xfrm>
                  <a:off x="3868918" y="3905646"/>
                  <a:ext cx="1919460" cy="812589"/>
                </a:xfrm>
                <a:prstGeom prst="chevron">
                  <a:avLst>
                    <a:gd name="adj" fmla="val 32323"/>
                  </a:avLst>
                </a:prstGeom>
                <a:solidFill>
                  <a:srgbClr val="0066FF"/>
                </a:solidFill>
                <a:ln w="381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3199" dirty="0">
                    <a:solidFill>
                      <a:schemeClr val="tx1"/>
                    </a:solidFill>
                    <a:latin typeface="Noto Sans ExtraLight" panose="020B0302040504020204" pitchFamily="34" charset="0"/>
                  </a:endParaRPr>
                </a:p>
              </p:txBody>
            </p:sp>
            <p:sp>
              <p:nvSpPr>
                <p:cNvPr id="28" name="Chevron 38">
                  <a:extLst>
                    <a:ext uri="{FF2B5EF4-FFF2-40B4-BE49-F238E27FC236}">
                      <a16:creationId xmlns:a16="http://schemas.microsoft.com/office/drawing/2014/main" id="{6663203B-A914-F04A-819A-CBCB14B04C5B}"/>
                    </a:ext>
                  </a:extLst>
                </p:cNvPr>
                <p:cNvSpPr/>
                <p:nvPr/>
              </p:nvSpPr>
              <p:spPr>
                <a:xfrm>
                  <a:off x="2384220" y="3898244"/>
                  <a:ext cx="1711878" cy="812589"/>
                </a:xfrm>
                <a:prstGeom prst="chevron">
                  <a:avLst>
                    <a:gd name="adj" fmla="val 32323"/>
                  </a:avLst>
                </a:prstGeom>
                <a:solidFill>
                  <a:srgbClr val="0066FF"/>
                </a:solidFill>
                <a:ln w="381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3199" dirty="0">
                    <a:solidFill>
                      <a:schemeClr val="tx1"/>
                    </a:solidFill>
                    <a:latin typeface="Noto Sans ExtraLight" panose="020B0302040504020204" pitchFamily="34" charset="0"/>
                  </a:endParaRPr>
                </a:p>
              </p:txBody>
            </p:sp>
            <p:sp>
              <p:nvSpPr>
                <p:cNvPr id="29" name="Oval 39">
                  <a:extLst>
                    <a:ext uri="{FF2B5EF4-FFF2-40B4-BE49-F238E27FC236}">
                      <a16:creationId xmlns:a16="http://schemas.microsoft.com/office/drawing/2014/main" id="{0F31F407-0586-9247-8749-6B5BF6B8242D}"/>
                    </a:ext>
                  </a:extLst>
                </p:cNvPr>
                <p:cNvSpPr/>
                <p:nvPr/>
              </p:nvSpPr>
              <p:spPr>
                <a:xfrm>
                  <a:off x="879342" y="1779252"/>
                  <a:ext cx="1856096" cy="1146414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" sz="2000" b="1" dirty="0">
                      <a:latin typeface="+mj-lt"/>
                    </a:rPr>
                    <a:t>San Miguelito</a:t>
                  </a:r>
                </a:p>
              </p:txBody>
            </p:sp>
            <p:sp>
              <p:nvSpPr>
                <p:cNvPr id="30" name="Chevron 49">
                  <a:extLst>
                    <a:ext uri="{FF2B5EF4-FFF2-40B4-BE49-F238E27FC236}">
                      <a16:creationId xmlns:a16="http://schemas.microsoft.com/office/drawing/2014/main" id="{EB6462FE-19A2-5349-B7C5-46FEC6A7CFBC}"/>
                    </a:ext>
                  </a:extLst>
                </p:cNvPr>
                <p:cNvSpPr/>
                <p:nvPr/>
              </p:nvSpPr>
              <p:spPr>
                <a:xfrm>
                  <a:off x="987298" y="3905648"/>
                  <a:ext cx="1626092" cy="812589"/>
                </a:xfrm>
                <a:prstGeom prst="chevron">
                  <a:avLst>
                    <a:gd name="adj" fmla="val 32323"/>
                  </a:avLst>
                </a:prstGeom>
                <a:solidFill>
                  <a:srgbClr val="0066FF"/>
                </a:solidFill>
                <a:ln w="381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3199" dirty="0">
                    <a:solidFill>
                      <a:schemeClr val="tx1"/>
                    </a:solidFill>
                    <a:latin typeface="Noto Sans ExtraLight" panose="020B0302040504020204" pitchFamily="34" charset="0"/>
                  </a:endParaRPr>
                </a:p>
              </p:txBody>
            </p:sp>
          </p:grpSp>
          <p:sp>
            <p:nvSpPr>
              <p:cNvPr id="16" name="Oval 39">
                <a:extLst>
                  <a:ext uri="{FF2B5EF4-FFF2-40B4-BE49-F238E27FC236}">
                    <a16:creationId xmlns:a16="http://schemas.microsoft.com/office/drawing/2014/main" id="{0F31F407-0586-9247-8749-6B5BF6B8242D}"/>
                  </a:ext>
                </a:extLst>
              </p:cNvPr>
              <p:cNvSpPr/>
              <p:nvPr/>
            </p:nvSpPr>
            <p:spPr>
              <a:xfrm>
                <a:off x="2744551" y="1986695"/>
                <a:ext cx="1924335" cy="114641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2000" b="1" dirty="0">
                    <a:latin typeface="+mj-lt"/>
                  </a:rPr>
                  <a:t>Concepción</a:t>
                </a:r>
              </a:p>
            </p:txBody>
          </p:sp>
          <p:sp>
            <p:nvSpPr>
              <p:cNvPr id="17" name="Oval 39">
                <a:extLst>
                  <a:ext uri="{FF2B5EF4-FFF2-40B4-BE49-F238E27FC236}">
                    <a16:creationId xmlns:a16="http://schemas.microsoft.com/office/drawing/2014/main" id="{0F31F407-0586-9247-8749-6B5BF6B8242D}"/>
                  </a:ext>
                </a:extLst>
              </p:cNvPr>
              <p:cNvSpPr/>
              <p:nvPr/>
            </p:nvSpPr>
            <p:spPr>
              <a:xfrm>
                <a:off x="4568661" y="1496704"/>
                <a:ext cx="1856096" cy="1146414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2000" b="1" dirty="0">
                    <a:latin typeface="+mj-lt"/>
                  </a:rPr>
                  <a:t>San Jacinto</a:t>
                </a:r>
              </a:p>
            </p:txBody>
          </p:sp>
          <p:sp>
            <p:nvSpPr>
              <p:cNvPr id="18" name="Oval 39">
                <a:extLst>
                  <a:ext uri="{FF2B5EF4-FFF2-40B4-BE49-F238E27FC236}">
                    <a16:creationId xmlns:a16="http://schemas.microsoft.com/office/drawing/2014/main" id="{0F31F407-0586-9247-8749-6B5BF6B8242D}"/>
                  </a:ext>
                </a:extLst>
              </p:cNvPr>
              <p:cNvSpPr/>
              <p:nvPr/>
            </p:nvSpPr>
            <p:spPr>
              <a:xfrm>
                <a:off x="5685745" y="2485009"/>
                <a:ext cx="1856096" cy="114641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2000" b="1" dirty="0">
                    <a:latin typeface="+mj-lt"/>
                  </a:rPr>
                  <a:t>Barrios</a:t>
                </a:r>
              </a:p>
            </p:txBody>
          </p:sp>
          <p:sp>
            <p:nvSpPr>
              <p:cNvPr id="19" name="Oval 39">
                <a:extLst>
                  <a:ext uri="{FF2B5EF4-FFF2-40B4-BE49-F238E27FC236}">
                    <a16:creationId xmlns:a16="http://schemas.microsoft.com/office/drawing/2014/main" id="{0F31F407-0586-9247-8749-6B5BF6B8242D}"/>
                  </a:ext>
                </a:extLst>
              </p:cNvPr>
              <p:cNvSpPr/>
              <p:nvPr/>
            </p:nvSpPr>
            <p:spPr>
              <a:xfrm>
                <a:off x="6892760" y="1525199"/>
                <a:ext cx="1856096" cy="1146414"/>
              </a:xfrm>
              <a:prstGeom prst="ellipse">
                <a:avLst/>
              </a:prstGeom>
              <a:solidFill>
                <a:srgbClr val="194CD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2000" b="1" dirty="0">
                    <a:latin typeface="+mj-lt"/>
                  </a:rPr>
                  <a:t>Tomas Pineda Martínez</a:t>
                </a:r>
              </a:p>
            </p:txBody>
          </p:sp>
        </p:grpSp>
        <p:grpSp>
          <p:nvGrpSpPr>
            <p:cNvPr id="8" name="Grupo 7"/>
            <p:cNvGrpSpPr/>
            <p:nvPr/>
          </p:nvGrpSpPr>
          <p:grpSpPr>
            <a:xfrm>
              <a:off x="7608606" y="2300547"/>
              <a:ext cx="3730411" cy="3017002"/>
              <a:chOff x="7608606" y="2300547"/>
              <a:chExt cx="3730411" cy="3017002"/>
            </a:xfrm>
          </p:grpSpPr>
          <p:cxnSp>
            <p:nvCxnSpPr>
              <p:cNvPr id="9" name="Straight Connector 48">
                <a:extLst>
                  <a:ext uri="{FF2B5EF4-FFF2-40B4-BE49-F238E27FC236}">
                    <a16:creationId xmlns:a16="http://schemas.microsoft.com/office/drawing/2014/main" id="{5E0D8DA4-E83F-314F-A41D-7AF9AE3E5E08}"/>
                  </a:ext>
                </a:extLst>
              </p:cNvPr>
              <p:cNvCxnSpPr/>
              <p:nvPr/>
            </p:nvCxnSpPr>
            <p:spPr>
              <a:xfrm flipH="1" flipV="1">
                <a:off x="8437028" y="3788613"/>
                <a:ext cx="0" cy="1432694"/>
              </a:xfrm>
              <a:prstGeom prst="line">
                <a:avLst/>
              </a:prstGeom>
              <a:solidFill>
                <a:schemeClr val="accent6"/>
              </a:solidFill>
              <a:ln w="50800" cap="rnd" cmpd="sng">
                <a:solidFill>
                  <a:schemeClr val="accent5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Chevron 34">
                <a:extLst>
                  <a:ext uri="{FF2B5EF4-FFF2-40B4-BE49-F238E27FC236}">
                    <a16:creationId xmlns:a16="http://schemas.microsoft.com/office/drawing/2014/main" id="{4861B221-ECC5-024E-85AC-E9C5EB39F9CA}"/>
                  </a:ext>
                </a:extLst>
              </p:cNvPr>
              <p:cNvSpPr/>
              <p:nvPr/>
            </p:nvSpPr>
            <p:spPr>
              <a:xfrm>
                <a:off x="7869264" y="4504960"/>
                <a:ext cx="1811449" cy="812589"/>
              </a:xfrm>
              <a:prstGeom prst="chevron">
                <a:avLst>
                  <a:gd name="adj" fmla="val 32323"/>
                </a:avLst>
              </a:prstGeom>
              <a:solidFill>
                <a:srgbClr val="0066FF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3199" dirty="0">
                  <a:solidFill>
                    <a:schemeClr val="tx1"/>
                  </a:solidFill>
                  <a:latin typeface="Noto Sans ExtraLight" panose="020B0302040504020204" pitchFamily="34" charset="0"/>
                </a:endParaRPr>
              </a:p>
            </p:txBody>
          </p:sp>
          <p:sp>
            <p:nvSpPr>
              <p:cNvPr id="11" name="Oval 39">
                <a:extLst>
                  <a:ext uri="{FF2B5EF4-FFF2-40B4-BE49-F238E27FC236}">
                    <a16:creationId xmlns:a16="http://schemas.microsoft.com/office/drawing/2014/main" id="{0F31F407-0586-9247-8749-6B5BF6B8242D}"/>
                  </a:ext>
                </a:extLst>
              </p:cNvPr>
              <p:cNvSpPr/>
              <p:nvPr/>
            </p:nvSpPr>
            <p:spPr>
              <a:xfrm>
                <a:off x="7608606" y="2936395"/>
                <a:ext cx="1856096" cy="114641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2000" b="1" dirty="0">
                    <a:latin typeface="+mj-lt"/>
                  </a:rPr>
                  <a:t>Casa del Niño</a:t>
                </a:r>
              </a:p>
            </p:txBody>
          </p:sp>
          <p:cxnSp>
            <p:nvCxnSpPr>
              <p:cNvPr id="12" name="Straight Connector 48">
                <a:extLst>
                  <a:ext uri="{FF2B5EF4-FFF2-40B4-BE49-F238E27FC236}">
                    <a16:creationId xmlns:a16="http://schemas.microsoft.com/office/drawing/2014/main" id="{5E0D8DA4-E83F-314F-A41D-7AF9AE3E5E08}"/>
                  </a:ext>
                </a:extLst>
              </p:cNvPr>
              <p:cNvCxnSpPr/>
              <p:nvPr/>
            </p:nvCxnSpPr>
            <p:spPr>
              <a:xfrm flipH="1" flipV="1">
                <a:off x="10110698" y="3455027"/>
                <a:ext cx="0" cy="1432694"/>
              </a:xfrm>
              <a:prstGeom prst="line">
                <a:avLst/>
              </a:prstGeom>
              <a:solidFill>
                <a:schemeClr val="accent6"/>
              </a:solidFill>
              <a:ln w="50800" cap="rnd" cmpd="sng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Chevron 34">
                <a:extLst>
                  <a:ext uri="{FF2B5EF4-FFF2-40B4-BE49-F238E27FC236}">
                    <a16:creationId xmlns:a16="http://schemas.microsoft.com/office/drawing/2014/main" id="{4861B221-ECC5-024E-85AC-E9C5EB39F9CA}"/>
                  </a:ext>
                </a:extLst>
              </p:cNvPr>
              <p:cNvSpPr/>
              <p:nvPr/>
            </p:nvSpPr>
            <p:spPr>
              <a:xfrm>
                <a:off x="9464702" y="4497558"/>
                <a:ext cx="1874315" cy="812589"/>
              </a:xfrm>
              <a:prstGeom prst="chevron">
                <a:avLst>
                  <a:gd name="adj" fmla="val 32323"/>
                </a:avLst>
              </a:prstGeom>
              <a:solidFill>
                <a:srgbClr val="0066FF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3199" dirty="0">
                  <a:solidFill>
                    <a:schemeClr val="tx1"/>
                  </a:solidFill>
                  <a:latin typeface="Noto Sans ExtraLight" panose="020B0302040504020204" pitchFamily="34" charset="0"/>
                </a:endParaRPr>
              </a:p>
            </p:txBody>
          </p:sp>
          <p:sp>
            <p:nvSpPr>
              <p:cNvPr id="14" name="Oval 39">
                <a:extLst>
                  <a:ext uri="{FF2B5EF4-FFF2-40B4-BE49-F238E27FC236}">
                    <a16:creationId xmlns:a16="http://schemas.microsoft.com/office/drawing/2014/main" id="{0F31F407-0586-9247-8749-6B5BF6B8242D}"/>
                  </a:ext>
                </a:extLst>
              </p:cNvPr>
              <p:cNvSpPr/>
              <p:nvPr/>
            </p:nvSpPr>
            <p:spPr>
              <a:xfrm>
                <a:off x="9223869" y="2300547"/>
                <a:ext cx="1856096" cy="1146414"/>
              </a:xfrm>
              <a:prstGeom prst="ellipse">
                <a:avLst/>
              </a:prstGeom>
              <a:solidFill>
                <a:srgbClr val="194CD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2000" b="1" dirty="0">
                    <a:latin typeface="+mj-lt"/>
                  </a:rPr>
                  <a:t>Díaz del Pinal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88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4235" y="1528907"/>
            <a:ext cx="10014679" cy="1325563"/>
          </a:xfrm>
        </p:spPr>
        <p:txBody>
          <a:bodyPr>
            <a:normAutofit/>
          </a:bodyPr>
          <a:lstStyle/>
          <a:p>
            <a:r>
              <a:rPr lang="es-MX" sz="4000" dirty="0"/>
              <a:t>Resultados NAP Mayo Noviembre 2019</a:t>
            </a:r>
            <a:endParaRPr lang="es-GT" sz="4000" dirty="0"/>
          </a:p>
        </p:txBody>
      </p:sp>
    </p:spTree>
    <p:extLst>
      <p:ext uri="{BB962C8B-B14F-4D97-AF65-F5344CB8AC3E}">
        <p14:creationId xmlns:p14="http://schemas.microsoft.com/office/powerpoint/2010/main" val="42097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BF8CE76-54D3-1548-9E74-1AB2AB32E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z="2800" dirty="0"/>
              <a:t>Avances en la implementación de NAP El Salvador </a:t>
            </a:r>
            <a:br>
              <a:rPr lang="es-MX" sz="2800" dirty="0"/>
            </a:br>
            <a:r>
              <a:rPr lang="es-MX" sz="2400" dirty="0"/>
              <a:t>Mayo-Noviembre 2019 (Casos Índices N=88)</a:t>
            </a:r>
            <a:br>
              <a:rPr lang="es-GT" sz="2400" dirty="0"/>
            </a:br>
            <a:endParaRPr lang="es-ES_tradnl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307464"/>
              </p:ext>
            </p:extLst>
          </p:nvPr>
        </p:nvGraphicFramePr>
        <p:xfrm>
          <a:off x="387627" y="1034750"/>
          <a:ext cx="5098458" cy="144719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24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71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9461">
                <a:tc gridSpan="3"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Orientación</a:t>
                      </a:r>
                      <a:r>
                        <a:rPr lang="es-MX" sz="2400" baseline="0" dirty="0"/>
                        <a:t> sexual Casos Índices</a:t>
                      </a:r>
                      <a:endParaRPr lang="es-GT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866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Gay</a:t>
                      </a:r>
                      <a:endParaRPr lang="es-GT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Mujer</a:t>
                      </a:r>
                      <a:r>
                        <a:rPr lang="es-MX" sz="2000" baseline="0" dirty="0"/>
                        <a:t> </a:t>
                      </a:r>
                      <a:r>
                        <a:rPr lang="es-MX" sz="2000" baseline="0" dirty="0" err="1"/>
                        <a:t>Trans</a:t>
                      </a:r>
                      <a:endParaRPr lang="es-GT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Heterosexual</a:t>
                      </a:r>
                      <a:endParaRPr lang="es-GT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866"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/>
                        <a:t>87%</a:t>
                      </a:r>
                      <a:endParaRPr lang="es-G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/>
                        <a:t>1%</a:t>
                      </a:r>
                      <a:endParaRPr lang="es-G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/>
                        <a:t>1%</a:t>
                      </a:r>
                      <a:endParaRPr lang="es-GT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449501"/>
              </p:ext>
            </p:extLst>
          </p:nvPr>
        </p:nvGraphicFramePr>
        <p:xfrm>
          <a:off x="387627" y="2637026"/>
          <a:ext cx="5869480" cy="17373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73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8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38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38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38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0435">
                <a:tc gridSpan="5"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Distribución</a:t>
                      </a:r>
                      <a:r>
                        <a:rPr lang="es-MX" sz="2400" baseline="0" dirty="0"/>
                        <a:t> por grupo</a:t>
                      </a:r>
                      <a:r>
                        <a:rPr lang="es-MX" sz="2400" dirty="0"/>
                        <a:t> edad</a:t>
                      </a:r>
                      <a:r>
                        <a:rPr lang="es-MX" sz="2400" baseline="0" dirty="0"/>
                        <a:t> </a:t>
                      </a:r>
                    </a:p>
                    <a:p>
                      <a:pPr algn="ctr"/>
                      <a:r>
                        <a:rPr lang="es-MX" sz="2400" baseline="0" dirty="0"/>
                        <a:t>Casos Índices</a:t>
                      </a:r>
                      <a:endParaRPr lang="es-GT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266">
                <a:tc>
                  <a:txBody>
                    <a:bodyPr/>
                    <a:lstStyle/>
                    <a:p>
                      <a:pPr algn="ctr"/>
                      <a:r>
                        <a:rPr lang="es-GT" sz="2400" dirty="0"/>
                        <a:t>≤ 20</a:t>
                      </a:r>
                      <a:endParaRPr lang="es-G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20-29</a:t>
                      </a:r>
                      <a:endParaRPr lang="es-G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30-39</a:t>
                      </a:r>
                      <a:endParaRPr lang="es-G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40-49</a:t>
                      </a:r>
                      <a:endParaRPr lang="es-G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2400" dirty="0"/>
                        <a:t>≥50</a:t>
                      </a:r>
                      <a:endParaRPr lang="es-GT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823"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/>
                        <a:t>5%</a:t>
                      </a:r>
                      <a:endParaRPr lang="es-G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/>
                        <a:t>70%</a:t>
                      </a:r>
                      <a:endParaRPr lang="es-G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/>
                        <a:t>17%</a:t>
                      </a:r>
                      <a:endParaRPr lang="es-G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/>
                        <a:t>6%</a:t>
                      </a:r>
                      <a:endParaRPr lang="es-G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/>
                        <a:t>2%</a:t>
                      </a:r>
                      <a:endParaRPr lang="es-GT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615862"/>
              </p:ext>
            </p:extLst>
          </p:nvPr>
        </p:nvGraphicFramePr>
        <p:xfrm>
          <a:off x="8717752" y="1429532"/>
          <a:ext cx="3349487" cy="538457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46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2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7430">
                <a:tc gridSpan="2"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Municipio de residencia de Casos</a:t>
                      </a:r>
                      <a:r>
                        <a:rPr lang="es-MX" sz="2400" baseline="0" dirty="0"/>
                        <a:t> Índices</a:t>
                      </a:r>
                      <a:endParaRPr lang="es-GT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572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2400" u="none" strike="noStrike" dirty="0">
                          <a:effectLst/>
                        </a:rPr>
                        <a:t>San Salvador</a:t>
                      </a:r>
                      <a:endParaRPr lang="es-G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s-MX" sz="2400" dirty="0"/>
                        <a:t>25%</a:t>
                      </a:r>
                      <a:endParaRPr lang="es-GT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572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2400" u="none" strike="noStrike" dirty="0">
                          <a:effectLst/>
                        </a:rPr>
                        <a:t>Santa Ana</a:t>
                      </a:r>
                      <a:endParaRPr lang="es-G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s-MX" sz="2400" dirty="0"/>
                        <a:t>12%</a:t>
                      </a:r>
                      <a:endParaRPr lang="es-GT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572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2400" u="none" strike="noStrike" dirty="0">
                          <a:effectLst/>
                        </a:rPr>
                        <a:t>Soyapango</a:t>
                      </a:r>
                      <a:endParaRPr lang="es-G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s-MX" sz="2400" b="0" dirty="0"/>
                        <a:t>5%</a:t>
                      </a:r>
                      <a:endParaRPr lang="es-GT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572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2400" u="none" strike="noStrike" dirty="0">
                          <a:effectLst/>
                        </a:rPr>
                        <a:t>Apopa</a:t>
                      </a:r>
                      <a:endParaRPr lang="es-G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s-MX" sz="2400" dirty="0"/>
                        <a:t>4%</a:t>
                      </a:r>
                      <a:endParaRPr lang="es-GT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572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2400" u="none" strike="noStrike" dirty="0">
                          <a:effectLst/>
                        </a:rPr>
                        <a:t>Ciudad Delgado</a:t>
                      </a:r>
                      <a:endParaRPr lang="es-G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s-MX" sz="2400" b="0" dirty="0"/>
                        <a:t>6%</a:t>
                      </a:r>
                      <a:endParaRPr lang="es-GT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572">
                <a:tc>
                  <a:txBody>
                    <a:bodyPr/>
                    <a:lstStyle/>
                    <a:p>
                      <a:pPr algn="ctr" fontAlgn="b"/>
                      <a:r>
                        <a:rPr lang="es-GT" sz="2400" u="none" strike="noStrike" dirty="0" err="1">
                          <a:effectLst/>
                        </a:rPr>
                        <a:t>Cuscatancingo</a:t>
                      </a:r>
                      <a:endParaRPr lang="es-G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s-MX" sz="2400" dirty="0"/>
                        <a:t>3%</a:t>
                      </a:r>
                      <a:endParaRPr lang="es-GT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572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2400" u="none" strike="noStrike" dirty="0">
                          <a:effectLst/>
                        </a:rPr>
                        <a:t>Ilopango</a:t>
                      </a:r>
                      <a:endParaRPr lang="es-G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s-MX" sz="2400" dirty="0"/>
                        <a:t>3%</a:t>
                      </a:r>
                      <a:endParaRPr lang="es-GT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8572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2400" u="none" strike="noStrike" dirty="0" err="1">
                          <a:effectLst/>
                        </a:rPr>
                        <a:t>MeJicanos</a:t>
                      </a:r>
                      <a:endParaRPr lang="es-G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s-MX" sz="2400" b="0" dirty="0"/>
                        <a:t>6%</a:t>
                      </a:r>
                      <a:endParaRPr lang="es-GT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857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u="none" strike="noStrike" dirty="0">
                          <a:effectLst/>
                        </a:rPr>
                        <a:t>Otros</a:t>
                      </a:r>
                      <a:endParaRPr lang="es-G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s-MX" sz="2400" b="0" dirty="0"/>
                        <a:t>35%</a:t>
                      </a:r>
                      <a:endParaRPr lang="es-GT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966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01 Diciembre - VIH 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 Diciembre - VIH ES" id="{52A58553-A014-8441-B6F4-2AD85F7E01DA}" vid="{F2982DBD-4C77-E04D-8EB5-693CB2E8F270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01 Diciembre - VIH ES</Template>
  <TotalTime>654</TotalTime>
  <Words>1031</Words>
  <Application>Microsoft Office PowerPoint</Application>
  <PresentationFormat>Panorámica</PresentationFormat>
  <Paragraphs>262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Century Gothic</vt:lpstr>
      <vt:lpstr>Lato Light</vt:lpstr>
      <vt:lpstr>Noto Sans ExtraLight</vt:lpstr>
      <vt:lpstr>Poppins</vt:lpstr>
      <vt:lpstr>01 Diciembre - VIH ES</vt:lpstr>
      <vt:lpstr>Presentación de PowerPoint</vt:lpstr>
      <vt:lpstr>Presentación de PowerPoint</vt:lpstr>
      <vt:lpstr>Avances en la implementación de los servicios de notificación asistida a las parejas en clínicas VICITS de El Salvador MINSAL/UVG/CDC</vt:lpstr>
      <vt:lpstr>Recomendación de la OMS DICIEMBRE 2016</vt:lpstr>
      <vt:lpstr>Notificación Asistida</vt:lpstr>
      <vt:lpstr>NAP en El Salvador</vt:lpstr>
      <vt:lpstr>Presentación de PowerPoint</vt:lpstr>
      <vt:lpstr>Resultados NAP Mayo Noviembre 2019</vt:lpstr>
      <vt:lpstr>Avances en la implementación de NAP El Salvador  Mayo-Noviembre 2019 (Casos Índices N=88) </vt:lpstr>
      <vt:lpstr>Avances en la implementación de NAP  El Salvador  Mayo-Noviembre 2019</vt:lpstr>
      <vt:lpstr>Presentación de PowerPoint</vt:lpstr>
      <vt:lpstr>Presentación de PowerPoint</vt:lpstr>
      <vt:lpstr>Modalidad de SNAP elegida por caso índice N: 214 </vt:lpstr>
      <vt:lpstr>Avances en la implementación de SNAP Mayo-Noviembre 2019</vt:lpstr>
      <vt:lpstr>Causas de rechazo de casos índices</vt:lpstr>
      <vt:lpstr>Avances en la implementación de NAP El Salvador  Mayo-Noviembre 2019 (Parejas referidas N=214) </vt:lpstr>
      <vt:lpstr>Avances en la implementación de NAP El Salvador  Mayo-Noviembre 2019 </vt:lpstr>
      <vt:lpstr> Modalidad de SNAP utilizado en parejas que fueron contactadas N:118   </vt:lpstr>
      <vt:lpstr>Principales causas de rechazo de parejas contactadas</vt:lpstr>
      <vt:lpstr>Modalidad de SNAP utilizado en parejas que se realizaron la prueba de VIH (N:84)</vt:lpstr>
      <vt:lpstr>Avances en la implementación de NAP El Salvador  Mayo-Noviembre 2019 </vt:lpstr>
      <vt:lpstr>Cascada de NAP en El Salvador Mayo-Noviembre 2019 </vt:lpstr>
      <vt:lpstr>Avances en la implementación de NAP Clínica VICITS Díaz del Pinal Mayo-Noviembre 2019 (Casos Índices N=17) </vt:lpstr>
      <vt:lpstr>Avances en la implementación de NAP Clínica VICITS Díaz del Pinal Mayo-Noviembre 2019 (Casos Índices N=17) </vt:lpstr>
      <vt:lpstr>Modalidad de SNAP elegida por caso índice N: 21</vt:lpstr>
      <vt:lpstr>Avances en la implementación de NAP Clínica VICITS Díaz del Pinal Mayo-Noviembre 2019 (Parejas N=21)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melena</dc:creator>
  <cp:lastModifiedBy>SALVADOR SORTO</cp:lastModifiedBy>
  <cp:revision>17</cp:revision>
  <dcterms:created xsi:type="dcterms:W3CDTF">2019-11-22T12:38:25Z</dcterms:created>
  <dcterms:modified xsi:type="dcterms:W3CDTF">2019-12-03T14:30:33Z</dcterms:modified>
</cp:coreProperties>
</file>