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  <p:sldMasterId id="2147483700" r:id="rId4"/>
    <p:sldMasterId id="2147483713" r:id="rId5"/>
    <p:sldMasterId id="2147483726" r:id="rId6"/>
    <p:sldMasterId id="2147483739" r:id="rId7"/>
    <p:sldMasterId id="2147483752" r:id="rId8"/>
    <p:sldMasterId id="2147483765" r:id="rId9"/>
    <p:sldMasterId id="2147483778" r:id="rId10"/>
  </p:sldMasterIdLst>
  <p:notesMasterIdLst>
    <p:notesMasterId r:id="rId25"/>
  </p:notesMasterIdLst>
  <p:sldIdLst>
    <p:sldId id="256" r:id="rId11"/>
    <p:sldId id="258" r:id="rId12"/>
    <p:sldId id="259" r:id="rId13"/>
    <p:sldId id="260" r:id="rId14"/>
    <p:sldId id="270" r:id="rId15"/>
    <p:sldId id="271" r:id="rId16"/>
    <p:sldId id="268" r:id="rId17"/>
    <p:sldId id="261" r:id="rId18"/>
    <p:sldId id="262" r:id="rId19"/>
    <p:sldId id="263" r:id="rId20"/>
    <p:sldId id="264" r:id="rId21"/>
    <p:sldId id="265" r:id="rId22"/>
    <p:sldId id="266" r:id="rId23"/>
    <p:sldId id="267" r:id="rId24"/>
  </p:sldIdLst>
  <p:sldSz cx="12192000" cy="6858000"/>
  <p:notesSz cx="7772400" cy="10058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276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73FE0-FDB4-44D9-94BD-938213155766}" type="datetimeFigureOut">
              <a:rPr lang="es-ES" smtClean="0"/>
              <a:t>02/12/2019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21167-2B6A-49B1-BF8A-B169DF1A39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605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29977-A6E6-4DE6-B754-2ED74AB453F7}" type="slidenum">
              <a:rPr lang="es-SV" smtClean="0"/>
              <a:t>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6264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0" name="359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61" name="360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33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34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6" name="395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97" name="396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105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106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141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142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177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79" name="178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213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15" name="214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249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51" name="250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7" name="286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88" name="287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3" name="322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24" name="323 Imagen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S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S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S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S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S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S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S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S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S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n 10"/>
          <p:cNvPicPr/>
          <p:nvPr/>
        </p:nvPicPr>
        <p:blipFill>
          <a:blip r:embed="rId15"/>
          <a:stretch/>
        </p:blipFill>
        <p:spPr>
          <a:xfrm>
            <a:off x="9405720" y="4158360"/>
            <a:ext cx="1866240" cy="1812240"/>
          </a:xfrm>
          <a:prstGeom prst="rect">
            <a:avLst/>
          </a:prstGeom>
          <a:ln>
            <a:noFill/>
          </a:ln>
        </p:spPr>
      </p:pic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S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838080" y="365040"/>
            <a:ext cx="8874000" cy="81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"/>
          <p:cNvSpPr/>
          <p:nvPr/>
        </p:nvSpPr>
        <p:spPr>
          <a:xfrm>
            <a:off x="838080" y="1495800"/>
            <a:ext cx="5180040" cy="250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3"/>
          <p:cNvSpPr/>
          <p:nvPr/>
        </p:nvSpPr>
        <p:spPr>
          <a:xfrm>
            <a:off x="6172200" y="1495800"/>
            <a:ext cx="5180040" cy="250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4"/>
          <p:cNvSpPr/>
          <p:nvPr/>
        </p:nvSpPr>
        <p:spPr>
          <a:xfrm>
            <a:off x="609480" y="220680"/>
            <a:ext cx="10971720" cy="12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SV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Depuracion</a:t>
            </a:r>
            <a:r>
              <a:rPr lang="es-SV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la base de datos de la cascada del continuo de </a:t>
            </a:r>
            <a:r>
              <a:rPr lang="es-SV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atencion</a:t>
            </a:r>
            <a:endParaRPr lang="es-SV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1" name="CustomShape 5"/>
          <p:cNvSpPr/>
          <p:nvPr/>
        </p:nvSpPr>
        <p:spPr>
          <a:xfrm>
            <a:off x="609480" y="1728000"/>
            <a:ext cx="10910160" cy="385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algn="just">
              <a:lnSpc>
                <a:spcPct val="100000"/>
              </a:lnSpc>
              <a:spcBef>
                <a:spcPts val="748"/>
              </a:spcBef>
            </a:pPr>
            <a:r>
              <a:rPr lang="es-S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1.-</a:t>
            </a:r>
            <a:r>
              <a:rPr lang="es-SV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Permite identificar las inconsistencias en la calidad de datos de todos los FVIH.</a:t>
            </a:r>
            <a:endParaRPr lang="es-SV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748"/>
              </a:spcBef>
            </a:pPr>
            <a:r>
              <a:rPr lang="es-SV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2.-Fortalecer la referencia, retorno e interconsulta, a través de reuniones con Microredes.</a:t>
            </a:r>
            <a:endParaRPr lang="es-SV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748"/>
              </a:spcBef>
            </a:pPr>
            <a:r>
              <a:rPr lang="es-SV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3.-Fortalecer la adherencia de los pacientes a través de los equipos </a:t>
            </a:r>
            <a:r>
              <a:rPr lang="es-SV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multidiscipinarios</a:t>
            </a:r>
            <a:r>
              <a:rPr lang="es-SV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aumentando la retención de los mismos.</a:t>
            </a:r>
            <a:endParaRPr lang="es-SV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748"/>
              </a:spcBef>
            </a:pPr>
            <a:r>
              <a:rPr lang="es-SV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4.- </a:t>
            </a:r>
            <a:r>
              <a:rPr lang="es-SV" sz="2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Visualizar </a:t>
            </a:r>
            <a:r>
              <a:rPr lang="es-SV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oportunidades de mejora en el cumplimiento del algoritmo diagnostico.</a:t>
            </a:r>
            <a:endParaRPr lang="es-SV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5771160" y="365040"/>
            <a:ext cx="3940920" cy="81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2"/>
          <p:cNvSpPr/>
          <p:nvPr/>
        </p:nvSpPr>
        <p:spPr>
          <a:xfrm>
            <a:off x="6082200" y="1514160"/>
            <a:ext cx="5180040" cy="50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"/>
          <p:cNvSpPr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S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 que consiste la depuracion de la cascada del continuo</a:t>
            </a:r>
          </a:p>
        </p:txBody>
      </p:sp>
      <p:sp>
        <p:nvSpPr>
          <p:cNvPr id="415" name="CustomShape 4"/>
          <p:cNvSpPr/>
          <p:nvPr/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5"/>
          <p:cNvSpPr/>
          <p:nvPr/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70000" lnSpcReduction="20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1.-Verificar el cumplimiento de </a:t>
            </a:r>
            <a:r>
              <a:rPr lang="es-SV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flujogramas </a:t>
            </a: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</a:t>
            </a:r>
            <a:r>
              <a:rPr lang="es-SV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atención </a:t>
            </a: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 las personas con nuevos </a:t>
            </a:r>
            <a:r>
              <a:rPr lang="es-SV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diagnósticos.</a:t>
            </a:r>
            <a:endParaRPr lang="es-SV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2.-Búsqueda de usuarios no vinculados de forma historia(2008 a la fecha), a través del SIAP – SIMMOW – SUMEVE registros manuales de la CAI, base de datos del RNPN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3.- </a:t>
            </a:r>
            <a:r>
              <a:rPr lang="es-SV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Búsqueda </a:t>
            </a: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domiciliar de </a:t>
            </a:r>
            <a:r>
              <a:rPr lang="es-SV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usuarios </a:t>
            </a: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 abandono y no vinculados junto a ONG y UCSF- ECOSF</a:t>
            </a:r>
          </a:p>
        </p:txBody>
      </p:sp>
      <p:sp>
        <p:nvSpPr>
          <p:cNvPr id="417" name="CustomShape 6"/>
          <p:cNvSpPr/>
          <p:nvPr/>
        </p:nvSpPr>
        <p:spPr>
          <a:xfrm>
            <a:off x="7056000" y="1872000"/>
            <a:ext cx="180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5771160" y="365040"/>
            <a:ext cx="3940920" cy="81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2"/>
          <p:cNvSpPr/>
          <p:nvPr/>
        </p:nvSpPr>
        <p:spPr>
          <a:xfrm>
            <a:off x="6082200" y="1514160"/>
            <a:ext cx="5180040" cy="50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TextShape 3"/>
          <p:cNvSpPr txBox="1"/>
          <p:nvPr/>
        </p:nvSpPr>
        <p:spPr>
          <a:xfrm>
            <a:off x="5640480" y="994320"/>
            <a:ext cx="6095520" cy="5112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spcBef>
                <a:spcPts val="748"/>
              </a:spcBef>
            </a:pPr>
            <a:r>
              <a:rPr lang="es-S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4.-Actualización por parte de la DVS  la base de datos del SUMEVE en relación a: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Duplicidad de pacientes.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Dificultad en la actualización del estado 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de los usuarios según evaluaciones.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(principalmente en fallecidos)</a:t>
            </a:r>
          </a:p>
        </p:txBody>
      </p:sp>
      <p:sp>
        <p:nvSpPr>
          <p:cNvPr id="421" name="TextShape 4"/>
          <p:cNvSpPr txBox="1"/>
          <p:nvPr/>
        </p:nvSpPr>
        <p:spPr>
          <a:xfrm>
            <a:off x="5544000" y="3532680"/>
            <a:ext cx="5854680" cy="301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spcBef>
                <a:spcPts val="748"/>
              </a:spcBef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5.-Realizar planes de mejora para: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Mejora continua.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Fomentar trabajo en equipo.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Establecer procesos de monitoreo y 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supervisión continuos, en relación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a los flujos de atención a las personas</a:t>
            </a:r>
          </a:p>
          <a:p>
            <a:pPr marL="468000" indent="-466560" algn="just">
              <a:spcBef>
                <a:spcPts val="748"/>
              </a:spcBef>
            </a:pPr>
            <a:r>
              <a:rPr lang="es-S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con VIH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839880" y="457200"/>
            <a:ext cx="3930840" cy="15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2"/>
          <p:cNvSpPr/>
          <p:nvPr/>
        </p:nvSpPr>
        <p:spPr>
          <a:xfrm>
            <a:off x="839880" y="2057400"/>
            <a:ext cx="3930840" cy="318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TextShape 3"/>
          <p:cNvSpPr txBox="1"/>
          <p:nvPr/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s-SV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Oportunidades de mejora como programa a implementar.</a:t>
            </a:r>
          </a:p>
        </p:txBody>
      </p:sp>
      <p:sp>
        <p:nvSpPr>
          <p:cNvPr id="425" name="TextShape 4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Implementar guías de monitoreo de la calidad del dato de los FVIH 01, 02, 03,04 y 05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Implementar guía de monitoreo </a:t>
            </a:r>
            <a:r>
              <a:rPr lang="es-SV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la </a:t>
            </a: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calidad, en la respuesta a la epidemia de VIH en todos los niveles de atención (ponderada).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Continuar en el apoyo técnico en las UCSF cabezas de </a:t>
            </a:r>
            <a:r>
              <a:rPr lang="es-SV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Microred</a:t>
            </a: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fortaleciendo la articulación entre los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Tres </a:t>
            </a: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niveles de </a:t>
            </a:r>
            <a:r>
              <a:rPr lang="es-SV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atención.</a:t>
            </a:r>
            <a:endParaRPr lang="es-SV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831960" y="1709640"/>
            <a:ext cx="10514160" cy="285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SV" sz="5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Experiencia de trabajo</a:t>
            </a:r>
            <a:r>
              <a:t/>
            </a:r>
            <a:br/>
            <a:r>
              <a:rPr lang="es-SV" sz="5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Equipo Monitoreo de campo</a:t>
            </a:r>
            <a:r>
              <a:t/>
            </a:r>
            <a:br/>
            <a:r>
              <a:rPr lang="es-SV" sz="5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 el fortalecimiento de la Cascada de atencion</a:t>
            </a:r>
            <a:endParaRPr lang="es-SV" sz="5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831960" y="1709640"/>
            <a:ext cx="10514160" cy="285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SV" sz="5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Integrantes: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es-SV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Licda.  Maria Luz calles</a:t>
            </a:r>
            <a:r>
              <a:rPr dirty="0"/>
              <a:t/>
            </a:r>
            <a:br>
              <a:rPr dirty="0"/>
            </a:br>
            <a:r>
              <a:rPr lang="es-SV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Dr.       </a:t>
            </a:r>
            <a:r>
              <a:rPr lang="es-SV" sz="36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Martínez </a:t>
            </a:r>
            <a:r>
              <a:rPr lang="es-SV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Pavon</a:t>
            </a:r>
            <a:r>
              <a:rPr dirty="0"/>
              <a:t/>
            </a:r>
            <a:br>
              <a:rPr dirty="0"/>
            </a:br>
            <a:r>
              <a:rPr lang="es-SV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Dra.     Margarita de Velis</a:t>
            </a:r>
            <a:r>
              <a:rPr dirty="0"/>
              <a:t/>
            </a:r>
            <a:br>
              <a:rPr dirty="0"/>
            </a:br>
            <a:r>
              <a:rPr lang="es-SV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Dr.       Juan Carlos Navidad</a:t>
            </a:r>
            <a:r>
              <a:rPr dirty="0"/>
              <a:t/>
            </a:r>
            <a:br>
              <a:rPr dirty="0"/>
            </a:br>
            <a:r>
              <a:rPr lang="es-SV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Lic.      Maira Varela de Erroa</a:t>
            </a:r>
            <a:r>
              <a:rPr dirty="0"/>
              <a:t/>
            </a:r>
            <a:br>
              <a:rPr dirty="0"/>
            </a:br>
            <a:endParaRPr lang="es-SV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352D42-88BA-4E59-AD0C-3B4E87BF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-132363"/>
            <a:ext cx="5996697" cy="6990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271EB132-6A53-4BC5-8E02-3B940DC3189E}"/>
              </a:ext>
            </a:extLst>
          </p:cNvPr>
          <p:cNvSpPr/>
          <p:nvPr/>
        </p:nvSpPr>
        <p:spPr>
          <a:xfrm>
            <a:off x="3380724" y="163705"/>
            <a:ext cx="5492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CONCEPTOS CASCADA - SUMEVE</a:t>
            </a:r>
            <a:endParaRPr lang="es-SV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41E82A3-6EB7-4314-81FF-EB78AFBAE54E}"/>
              </a:ext>
            </a:extLst>
          </p:cNvPr>
          <p:cNvSpPr txBox="1"/>
          <p:nvPr/>
        </p:nvSpPr>
        <p:spPr>
          <a:xfrm>
            <a:off x="1276709" y="1802992"/>
            <a:ext cx="25818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Diagnosticadas</a:t>
            </a:r>
            <a:endParaRPr lang="es-SV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F8993F8-5F9D-4037-A39F-06890F4F4A11}"/>
              </a:ext>
            </a:extLst>
          </p:cNvPr>
          <p:cNvSpPr txBox="1"/>
          <p:nvPr/>
        </p:nvSpPr>
        <p:spPr>
          <a:xfrm>
            <a:off x="1276709" y="2546394"/>
            <a:ext cx="25818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Vinculadas</a:t>
            </a:r>
            <a:endParaRPr lang="es-SV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29A1730B-907A-4514-8127-62D61D1FFDAC}"/>
              </a:ext>
            </a:extLst>
          </p:cNvPr>
          <p:cNvSpPr txBox="1"/>
          <p:nvPr/>
        </p:nvSpPr>
        <p:spPr>
          <a:xfrm>
            <a:off x="1276709" y="3551943"/>
            <a:ext cx="25818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Retenidas</a:t>
            </a:r>
            <a:endParaRPr lang="es-SV" sz="2400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D2337024-37D1-4FF7-9DB4-6CB5DF7BB584}"/>
              </a:ext>
            </a:extLst>
          </p:cNvPr>
          <p:cNvSpPr txBox="1"/>
          <p:nvPr/>
        </p:nvSpPr>
        <p:spPr>
          <a:xfrm>
            <a:off x="1276709" y="4845441"/>
            <a:ext cx="25818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En tratamiento</a:t>
            </a:r>
            <a:endParaRPr lang="es-SV" sz="2400" dirty="0"/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0D14D8B7-713C-4FB7-9680-CC85794370E4}"/>
              </a:ext>
            </a:extLst>
          </p:cNvPr>
          <p:cNvSpPr txBox="1"/>
          <p:nvPr/>
        </p:nvSpPr>
        <p:spPr>
          <a:xfrm>
            <a:off x="1276709" y="5584646"/>
            <a:ext cx="258181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En Supresión viral</a:t>
            </a:r>
            <a:endParaRPr lang="es-SV" sz="2400" dirty="0"/>
          </a:p>
        </p:txBody>
      </p:sp>
      <p:sp>
        <p:nvSpPr>
          <p:cNvPr id="15" name="Flecha: doblada hacia arriba 14">
            <a:extLst>
              <a:ext uri="{FF2B5EF4-FFF2-40B4-BE49-F238E27FC236}">
                <a16:creationId xmlns="" xmlns:a16="http://schemas.microsoft.com/office/drawing/2014/main" id="{46211F83-C99A-4900-BDF8-A2275E0C8714}"/>
              </a:ext>
            </a:extLst>
          </p:cNvPr>
          <p:cNvSpPr/>
          <p:nvPr/>
        </p:nvSpPr>
        <p:spPr>
          <a:xfrm rot="5400000">
            <a:off x="434293" y="2021839"/>
            <a:ext cx="854669" cy="106766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lecha: doblada hacia arriba 15">
            <a:extLst>
              <a:ext uri="{FF2B5EF4-FFF2-40B4-BE49-F238E27FC236}">
                <a16:creationId xmlns="" xmlns:a16="http://schemas.microsoft.com/office/drawing/2014/main" id="{2302AA3F-CBAA-45B6-8C95-5A6E71EC8E4A}"/>
              </a:ext>
            </a:extLst>
          </p:cNvPr>
          <p:cNvSpPr/>
          <p:nvPr/>
        </p:nvSpPr>
        <p:spPr>
          <a:xfrm rot="5400000">
            <a:off x="278395" y="2926833"/>
            <a:ext cx="1166466" cy="1067668"/>
          </a:xfrm>
          <a:prstGeom prst="bentUpArrow">
            <a:avLst>
              <a:gd name="adj1" fmla="val 25911"/>
              <a:gd name="adj2" fmla="val 25000"/>
              <a:gd name="adj3" fmla="val 35780"/>
            </a:avLst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SV" dirty="0"/>
          </a:p>
        </p:txBody>
      </p:sp>
      <p:sp>
        <p:nvSpPr>
          <p:cNvPr id="17" name="Flecha: doblada hacia arriba 16">
            <a:extLst>
              <a:ext uri="{FF2B5EF4-FFF2-40B4-BE49-F238E27FC236}">
                <a16:creationId xmlns="" xmlns:a16="http://schemas.microsoft.com/office/drawing/2014/main" id="{E8B58266-70F3-41D2-8841-738C1C86E9F4}"/>
              </a:ext>
            </a:extLst>
          </p:cNvPr>
          <p:cNvSpPr/>
          <p:nvPr/>
        </p:nvSpPr>
        <p:spPr>
          <a:xfrm rot="5400000">
            <a:off x="110558" y="4032077"/>
            <a:ext cx="1502139" cy="1067668"/>
          </a:xfrm>
          <a:prstGeom prst="bentUpArrow">
            <a:avLst>
              <a:gd name="adj1" fmla="val 26123"/>
              <a:gd name="adj2" fmla="val 25000"/>
              <a:gd name="adj3" fmla="val 35780"/>
            </a:avLst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SV" dirty="0"/>
          </a:p>
        </p:txBody>
      </p:sp>
      <p:sp>
        <p:nvSpPr>
          <p:cNvPr id="18" name="Flecha: doblada hacia arriba 17">
            <a:extLst>
              <a:ext uri="{FF2B5EF4-FFF2-40B4-BE49-F238E27FC236}">
                <a16:creationId xmlns="" xmlns:a16="http://schemas.microsoft.com/office/drawing/2014/main" id="{57394696-9B15-4A2A-A5CB-17C7BE3A7932}"/>
              </a:ext>
            </a:extLst>
          </p:cNvPr>
          <p:cNvSpPr/>
          <p:nvPr/>
        </p:nvSpPr>
        <p:spPr>
          <a:xfrm rot="5400000">
            <a:off x="274900" y="5122367"/>
            <a:ext cx="1166466" cy="1067669"/>
          </a:xfrm>
          <a:prstGeom prst="bentUpArrow">
            <a:avLst>
              <a:gd name="adj1" fmla="val 26123"/>
              <a:gd name="adj2" fmla="val 25000"/>
              <a:gd name="adj3" fmla="val 35780"/>
            </a:avLst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90868932-1418-4274-97F5-3D3634A47966}"/>
              </a:ext>
            </a:extLst>
          </p:cNvPr>
          <p:cNvSpPr txBox="1"/>
          <p:nvPr/>
        </p:nvSpPr>
        <p:spPr>
          <a:xfrm>
            <a:off x="4007768" y="1018991"/>
            <a:ext cx="8056980" cy="707886"/>
          </a:xfrm>
          <a:prstGeom prst="rect">
            <a:avLst/>
          </a:prstGeom>
          <a:noFill/>
          <a:ln w="9525" cap="rnd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SV" sz="2000" dirty="0">
                <a:solidFill>
                  <a:srgbClr val="000000"/>
                </a:solidFill>
                <a:latin typeface="Calibri" panose="020F0502020204030204" pitchFamily="34" charset="0"/>
              </a:rPr>
              <a:t>Personas de una población que se encuentran infectadas por el VIH en un momento determinado (</a:t>
            </a:r>
            <a:r>
              <a:rPr lang="es-SV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Spectrum</a:t>
            </a:r>
            <a:r>
              <a:rPr lang="es-SV" sz="20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s-SV" sz="2000" dirty="0"/>
          </a:p>
        </p:txBody>
      </p:sp>
      <p:sp>
        <p:nvSpPr>
          <p:cNvPr id="5" name="Flecha: doblada hacia arriba 4">
            <a:extLst>
              <a:ext uri="{FF2B5EF4-FFF2-40B4-BE49-F238E27FC236}">
                <a16:creationId xmlns="" xmlns:a16="http://schemas.microsoft.com/office/drawing/2014/main" id="{5E7EA4B4-786B-48A1-9354-04449E04AB78}"/>
              </a:ext>
            </a:extLst>
          </p:cNvPr>
          <p:cNvSpPr/>
          <p:nvPr/>
        </p:nvSpPr>
        <p:spPr>
          <a:xfrm rot="5400000">
            <a:off x="434293" y="1266435"/>
            <a:ext cx="854669" cy="106766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BEB3EE8-332A-424B-89F6-917A1017CF5B}"/>
              </a:ext>
            </a:extLst>
          </p:cNvPr>
          <p:cNvSpPr txBox="1"/>
          <p:nvPr/>
        </p:nvSpPr>
        <p:spPr>
          <a:xfrm>
            <a:off x="327804" y="835527"/>
            <a:ext cx="258181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Personas vivas con VIH</a:t>
            </a:r>
            <a:endParaRPr lang="es-SV" sz="2400" dirty="0"/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6A2B052C-498A-4AE1-ADFD-7F09D66AD0ED}"/>
              </a:ext>
            </a:extLst>
          </p:cNvPr>
          <p:cNvSpPr txBox="1"/>
          <p:nvPr/>
        </p:nvSpPr>
        <p:spPr>
          <a:xfrm>
            <a:off x="3945878" y="1797936"/>
            <a:ext cx="7230574" cy="646331"/>
          </a:xfrm>
          <a:prstGeom prst="rect">
            <a:avLst/>
          </a:prstGeom>
          <a:noFill/>
          <a:ln w="9525" cap="rnd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Número de PVV </a:t>
            </a:r>
            <a:r>
              <a:rPr lang="es-ES" b="1" dirty="0"/>
              <a:t>diagnosticadas</a:t>
            </a:r>
            <a:r>
              <a:rPr lang="es-ES" dirty="0"/>
              <a:t> con la infección por el VIH, notificadas y que siguen </a:t>
            </a:r>
            <a:r>
              <a:rPr lang="es-ES" b="1" dirty="0"/>
              <a:t>vivos</a:t>
            </a:r>
            <a:r>
              <a:rPr lang="es-ES" dirty="0"/>
              <a:t> en el período de notificación</a:t>
            </a:r>
            <a:endParaRPr lang="es-SV" dirty="0"/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313A9843-B5BD-45DB-9DA8-B775D5754AFB}"/>
              </a:ext>
            </a:extLst>
          </p:cNvPr>
          <p:cNvSpPr txBox="1"/>
          <p:nvPr/>
        </p:nvSpPr>
        <p:spPr>
          <a:xfrm>
            <a:off x="3945878" y="2540131"/>
            <a:ext cx="7230574" cy="923330"/>
          </a:xfrm>
          <a:prstGeom prst="rect">
            <a:avLst/>
          </a:prstGeom>
          <a:noFill/>
          <a:ln w="9525" cap="rnd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ctr"/>
            <a:r>
              <a:rPr lang="es-ES" dirty="0"/>
              <a:t>Número de PVV que en cualquier momento desde el diagnóstico han tenido: a) Una </a:t>
            </a:r>
            <a:r>
              <a:rPr lang="es-ES" b="1" dirty="0"/>
              <a:t>consulta</a:t>
            </a:r>
            <a:r>
              <a:rPr lang="es-ES" dirty="0"/>
              <a:t> de atención al VIH o  b) Recuento de linfocitos </a:t>
            </a:r>
            <a:r>
              <a:rPr lang="es-ES" b="1" dirty="0"/>
              <a:t>CD4</a:t>
            </a:r>
            <a:r>
              <a:rPr lang="es-ES" dirty="0"/>
              <a:t> o  c) Una carga viral (</a:t>
            </a:r>
            <a:r>
              <a:rPr lang="es-ES" b="1" dirty="0"/>
              <a:t>CV</a:t>
            </a:r>
            <a:r>
              <a:rPr lang="es-ES" dirty="0"/>
              <a:t>)</a:t>
            </a:r>
            <a:endParaRPr lang="es-SV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23BCC94C-AD4D-49DC-9626-C311FE75630D}"/>
              </a:ext>
            </a:extLst>
          </p:cNvPr>
          <p:cNvSpPr txBox="1"/>
          <p:nvPr/>
        </p:nvSpPr>
        <p:spPr>
          <a:xfrm>
            <a:off x="3945878" y="3549373"/>
            <a:ext cx="7230574" cy="1200329"/>
          </a:xfrm>
          <a:prstGeom prst="rect">
            <a:avLst/>
          </a:prstGeom>
          <a:noFill/>
          <a:ln w="9525" cap="rnd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ctr"/>
            <a:r>
              <a:rPr lang="es-ES" dirty="0"/>
              <a:t>Número de PVV en servicios de atención que en los ultimos </a:t>
            </a:r>
            <a:r>
              <a:rPr lang="es-ES" b="1" dirty="0"/>
              <a:t>12 meses del año en curso </a:t>
            </a:r>
            <a:r>
              <a:rPr lang="es-ES" dirty="0"/>
              <a:t>han tenido: a) Una </a:t>
            </a:r>
            <a:r>
              <a:rPr lang="es-ES" b="1" dirty="0"/>
              <a:t>consulta</a:t>
            </a:r>
            <a:r>
              <a:rPr lang="es-ES" dirty="0"/>
              <a:t> de atención al VIH o  b) Recuento de linfocitos </a:t>
            </a:r>
            <a:r>
              <a:rPr lang="es-ES" b="1" dirty="0"/>
              <a:t>CD4</a:t>
            </a:r>
            <a:r>
              <a:rPr lang="es-ES" dirty="0"/>
              <a:t> o c) Una </a:t>
            </a:r>
            <a:r>
              <a:rPr lang="es-ES" b="1" dirty="0"/>
              <a:t>CV</a:t>
            </a:r>
            <a:r>
              <a:rPr lang="es-ES" dirty="0"/>
              <a:t> o d) 3 retiros de </a:t>
            </a:r>
            <a:r>
              <a:rPr lang="es-ES" b="1" dirty="0"/>
              <a:t>ARV</a:t>
            </a:r>
            <a:r>
              <a:rPr lang="es-ES" dirty="0"/>
              <a:t> </a:t>
            </a:r>
            <a:r>
              <a:rPr lang="es-SV" dirty="0"/>
              <a:t>.</a:t>
            </a:r>
            <a:endParaRPr lang="es-SV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6A7DA9AC-97FA-4121-904B-314A9B1A4F56}"/>
              </a:ext>
            </a:extLst>
          </p:cNvPr>
          <p:cNvSpPr txBox="1"/>
          <p:nvPr/>
        </p:nvSpPr>
        <p:spPr>
          <a:xfrm>
            <a:off x="3945878" y="4832329"/>
            <a:ext cx="7230574" cy="646331"/>
          </a:xfrm>
          <a:prstGeom prst="rect">
            <a:avLst/>
          </a:prstGeom>
          <a:noFill/>
          <a:ln w="9525" cap="rnd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ctr"/>
            <a:r>
              <a:rPr lang="es-ES" dirty="0"/>
              <a:t>Número PVV que en los ultimos </a:t>
            </a:r>
            <a:r>
              <a:rPr lang="es-ES" b="1" dirty="0"/>
              <a:t>5 meses </a:t>
            </a:r>
            <a:r>
              <a:rPr lang="es-ES" dirty="0"/>
              <a:t>han realizado un retiro de </a:t>
            </a:r>
            <a:r>
              <a:rPr lang="es-ES" b="1" dirty="0"/>
              <a:t>ARV</a:t>
            </a:r>
            <a:r>
              <a:rPr lang="es-ES" dirty="0"/>
              <a:t>. </a:t>
            </a:r>
            <a:endParaRPr lang="es-SV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0F38F218-B6B1-42D8-89E9-5689840CE964}"/>
              </a:ext>
            </a:extLst>
          </p:cNvPr>
          <p:cNvSpPr txBox="1"/>
          <p:nvPr/>
        </p:nvSpPr>
        <p:spPr>
          <a:xfrm>
            <a:off x="3945878" y="5587916"/>
            <a:ext cx="7230574" cy="707886"/>
          </a:xfrm>
          <a:prstGeom prst="rect">
            <a:avLst/>
          </a:prstGeom>
          <a:noFill/>
          <a:ln w="9525" cap="rnd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ctr"/>
            <a:r>
              <a:rPr lang="es-ES" sz="2000" dirty="0"/>
              <a:t>Número PVV que en el periodo de notificación presentaron supresión virológica (</a:t>
            </a:r>
            <a:r>
              <a:rPr lang="es-ES" sz="2000" b="1" dirty="0"/>
              <a:t>≤1000 copias</a:t>
            </a:r>
            <a:r>
              <a:rPr lang="es-ES" sz="2000" dirty="0"/>
              <a:t>) en su ultima CV. </a:t>
            </a:r>
            <a:r>
              <a:rPr lang="es-SV" sz="2000" dirty="0"/>
              <a:t>.</a:t>
            </a:r>
            <a:endParaRPr lang="es-SV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6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7408" y="188640"/>
            <a:ext cx="10972440" cy="1360824"/>
          </a:xfrm>
        </p:spPr>
        <p:txBody>
          <a:bodyPr/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s-ES" sz="3600" kern="12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/>
            </a:r>
            <a:br>
              <a:rPr lang="es-ES" sz="3600" kern="12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</a:br>
            <a:r>
              <a:rPr lang="es-ES" sz="3600" kern="12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Cascada </a:t>
            </a:r>
            <a:r>
              <a:rPr lang="es-ES" sz="3600" kern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del continuo de la atención de VIH, </a:t>
            </a:r>
            <a:br>
              <a:rPr lang="es-ES" sz="3600" kern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</a:br>
            <a:r>
              <a:rPr lang="es-ES" sz="3600" kern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El Salvador, 2018.</a:t>
            </a:r>
            <a:br>
              <a:rPr lang="es-ES" sz="3600" kern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</a:br>
            <a:endParaRPr lang="es-ES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FFF4050-A9A7-4926-9829-E5D4EA9C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03"/>
          <a:stretch/>
        </p:blipFill>
        <p:spPr>
          <a:xfrm>
            <a:off x="3503712" y="1628800"/>
            <a:ext cx="8064896" cy="4512867"/>
          </a:xfrm>
          <a:prstGeom prst="rect">
            <a:avLst/>
          </a:prstGeom>
        </p:spPr>
      </p:pic>
      <p:sp>
        <p:nvSpPr>
          <p:cNvPr id="5" name="CuadroTexto 5">
            <a:extLst>
              <a:ext uri="{FF2B5EF4-FFF2-40B4-BE49-F238E27FC236}">
                <a16:creationId xmlns="" xmlns:a16="http://schemas.microsoft.com/office/drawing/2014/main" id="{CF532CF3-FFC0-427B-8F8E-7551E21A312F}"/>
              </a:ext>
            </a:extLst>
          </p:cNvPr>
          <p:cNvSpPr txBox="1"/>
          <p:nvPr/>
        </p:nvSpPr>
        <p:spPr>
          <a:xfrm>
            <a:off x="2641948" y="6240669"/>
            <a:ext cx="690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¿Estamos bien? ¿ </a:t>
            </a:r>
            <a:r>
              <a:rPr lang="es-SV" sz="3200" dirty="0" smtClean="0"/>
              <a:t>cuánto </a:t>
            </a:r>
            <a:r>
              <a:rPr lang="es-SV" sz="3200" dirty="0"/>
              <a:t>nos falta?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05658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/>
          </p:nvPr>
        </p:nvSpPr>
        <p:spPr>
          <a:xfrm>
            <a:off x="4367808" y="1604520"/>
            <a:ext cx="7214112" cy="397728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CASCADA DE ATENCIÓN</a:t>
            </a:r>
            <a:b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</a:br>
            <a: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/>
            </a:r>
            <a:b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</a:br>
            <a: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Es una estrategia de monitoreo de la respuesta a la epidemia del </a:t>
            </a:r>
            <a:r>
              <a:rPr lang="es-SV" sz="3200" kern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VIH:</a:t>
            </a:r>
          </a:p>
          <a:p>
            <a:pPr algn="l" rtl="0"/>
            <a: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/>
            </a:r>
            <a:b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</a:br>
            <a: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- Diagnóstico</a:t>
            </a:r>
            <a:b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</a:br>
            <a: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- Vinculación a la atención</a:t>
            </a:r>
            <a:b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</a:br>
            <a: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- Retención a la atención de por vida</a:t>
            </a:r>
            <a:b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</a:br>
            <a: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- Indicación de TAR</a:t>
            </a:r>
            <a:b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</a:br>
            <a:r>
              <a:rPr lang="es-SV" sz="3200" kern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- Cargas virales suprimidas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35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838080" y="365040"/>
            <a:ext cx="8874000" cy="100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SV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Monitoreo de la cascada de atención</a:t>
            </a:r>
            <a:endParaRPr lang="es-SV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720000" y="1604520"/>
            <a:ext cx="8992080" cy="457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3"/>
          <p:cNvSpPr/>
          <p:nvPr/>
        </p:nvSpPr>
        <p:spPr>
          <a:xfrm>
            <a:off x="432000" y="1656000"/>
            <a:ext cx="10007280" cy="47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 lnSpcReduction="20000"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Permite:</a:t>
            </a:r>
            <a:endParaRPr lang="es-SV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1.- Analizar las brechas directamente en los establecimientos del primer nivel y Hospitales</a:t>
            </a:r>
            <a:endParaRPr lang="es-SV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2.- Establecer oportunidades de mejora para disminuir las brechas existentes.</a:t>
            </a:r>
            <a:endParaRPr lang="es-SV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3.- Mejorar la articulación y coordinación  de los tres niveles de atención en el MINSAL.</a:t>
            </a:r>
            <a:endParaRPr lang="es-SV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4.- Coordinar con el resto de instituciones del Sistema nacional de salud.</a:t>
            </a:r>
            <a:endParaRPr lang="es-SV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5.-  </a:t>
            </a:r>
            <a:r>
              <a:rPr lang="es-SV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Mejora </a:t>
            </a:r>
            <a:r>
              <a:rPr lang="es-S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 indicadores.</a:t>
            </a:r>
            <a:endParaRPr lang="es-SV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lang="es-SV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838080" y="365040"/>
            <a:ext cx="8874000" cy="100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SV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Monitoreo de la cascada de atención</a:t>
            </a:r>
            <a:endParaRPr lang="es-SV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720000" y="1604520"/>
            <a:ext cx="8992080" cy="457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3"/>
          <p:cNvSpPr/>
          <p:nvPr/>
        </p:nvSpPr>
        <p:spPr>
          <a:xfrm>
            <a:off x="432000" y="1656000"/>
            <a:ext cx="10007280" cy="47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Permite:</a:t>
            </a:r>
            <a:endParaRPr lang="es-SV" sz="3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6.- Actualizar la base de datos de la cascada de </a:t>
            </a:r>
            <a:r>
              <a:rPr lang="es-SV" sz="3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atencion</a:t>
            </a:r>
            <a:r>
              <a:rPr lang="es-SV" sz="3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es-SV" sz="3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7.- Apoyo Técnico en la actualización de la base de datos de parte de  la DVS (Ing. </a:t>
            </a:r>
            <a:r>
              <a:rPr lang="es-SV" sz="3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AlejandroHernandez</a:t>
            </a:r>
            <a:r>
              <a:rPr lang="es-SV" sz="3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de la DETIC ( Ing. Pedro Velasco).</a:t>
            </a:r>
            <a:endParaRPr lang="es-SV" sz="3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SV" sz="3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8.- Contar con base de personas con VIH mas reales en los Hospitales descentralizados para la </a:t>
            </a:r>
            <a:r>
              <a:rPr lang="es-SV" sz="3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atencion</a:t>
            </a:r>
            <a:r>
              <a:rPr lang="es-SV" sz="3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es-SV" sz="3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lang="es-SV" sz="3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 Diciembre - VIH ES</Template>
  <TotalTime>97</TotalTime>
  <Words>653</Words>
  <Application>Microsoft Office PowerPoint</Application>
  <PresentationFormat>Personalizado</PresentationFormat>
  <Paragraphs>58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10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Cascada del continuo de la atención de VIH,  El Salvador, 2018.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melena</dc:creator>
  <cp:lastModifiedBy>Veronica Avalos</cp:lastModifiedBy>
  <cp:revision>24</cp:revision>
  <dcterms:created xsi:type="dcterms:W3CDTF">2019-11-22T12:38:25Z</dcterms:created>
  <dcterms:modified xsi:type="dcterms:W3CDTF">2019-12-02T16:07:36Z</dcterms:modified>
  <dc:language>es-SV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Personalizado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12</vt:i4>
  </property>
</Properties>
</file>