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3" r:id="rId20"/>
    <p:sldId id="267" r:id="rId21"/>
    <p:sldId id="265" r:id="rId22"/>
    <p:sldId id="266" r:id="rId23"/>
  </p:sldIdLst>
  <p:sldSz cx="12192000" cy="6858000"/>
  <p:notesSz cx="7772400" cy="10058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4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323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5" name="324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33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34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359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1" name="360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395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7" name="396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69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70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105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106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141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142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177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178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213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5" name="214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250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2" name="251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286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8" name="287 Imagen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S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S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n 10"/>
          <p:cNvPicPr/>
          <p:nvPr/>
        </p:nvPicPr>
        <p:blipFill>
          <a:blip r:embed="rId15" cstate="print"/>
          <a:stretch/>
        </p:blipFill>
        <p:spPr>
          <a:xfrm>
            <a:off x="9405720" y="4158360"/>
            <a:ext cx="1866600" cy="1812600"/>
          </a:xfrm>
          <a:prstGeom prst="rect">
            <a:avLst/>
          </a:prstGeom>
          <a:ln>
            <a:noFill/>
          </a:ln>
        </p:spPr>
      </p:pic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S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43"/>
          <p:cNvCxnSpPr/>
          <p:nvPr/>
        </p:nvCxnSpPr>
        <p:spPr>
          <a:xfrm flipV="1">
            <a:off x="612775" y="5343252"/>
            <a:ext cx="8867601" cy="29964"/>
          </a:xfrm>
          <a:prstGeom prst="line">
            <a:avLst/>
          </a:prstGeom>
          <a:ln w="19050"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78"/>
          <p:cNvSpPr>
            <a:spLocks noChangeArrowheads="1"/>
          </p:cNvSpPr>
          <p:nvPr/>
        </p:nvSpPr>
        <p:spPr bwMode="auto">
          <a:xfrm>
            <a:off x="468313" y="2565747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Open Sans" pitchFamily="34" charset="0"/>
                <a:cs typeface="Open Sans" pitchFamily="34" charset="0"/>
              </a:rPr>
              <a:t>2014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3" name="Rectangle 79"/>
          <p:cNvSpPr>
            <a:spLocks noChangeArrowheads="1"/>
          </p:cNvSpPr>
          <p:nvPr/>
        </p:nvSpPr>
        <p:spPr bwMode="auto">
          <a:xfrm>
            <a:off x="2062163" y="1268760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sz="2400" b="1">
                <a:solidFill>
                  <a:srgbClr val="8D44AD"/>
                </a:solidFill>
                <a:latin typeface="Open Sans" pitchFamily="34" charset="0"/>
                <a:cs typeface="Open Sans" pitchFamily="34" charset="0"/>
              </a:rPr>
              <a:t>2015</a:t>
            </a:r>
            <a:r>
              <a:rPr lang="en-US" b="1">
                <a:solidFill>
                  <a:srgbClr val="8D44AD"/>
                </a:solidFill>
                <a:latin typeface="Open Sans" pitchFamily="34" charset="0"/>
                <a:cs typeface="Open Sans" pitchFamily="34" charset="0"/>
              </a:rPr>
              <a:t>  </a:t>
            </a:r>
            <a:endParaRPr lang="en-US">
              <a:solidFill>
                <a:srgbClr val="8D44AD"/>
              </a:solidFill>
            </a:endParaRPr>
          </a:p>
        </p:txBody>
      </p:sp>
      <p:sp>
        <p:nvSpPr>
          <p:cNvPr id="54" name="Rectangle 80"/>
          <p:cNvSpPr>
            <a:spLocks noChangeArrowheads="1"/>
          </p:cNvSpPr>
          <p:nvPr/>
        </p:nvSpPr>
        <p:spPr bwMode="auto">
          <a:xfrm>
            <a:off x="3500587" y="1989485"/>
            <a:ext cx="90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sz="2400" b="1">
                <a:solidFill>
                  <a:srgbClr val="297FB8"/>
                </a:solidFill>
                <a:latin typeface="Open Sans" pitchFamily="34" charset="0"/>
                <a:cs typeface="Open Sans" pitchFamily="34" charset="0"/>
              </a:rPr>
              <a:t>2016</a:t>
            </a:r>
            <a:endParaRPr lang="en-US" sz="2400">
              <a:solidFill>
                <a:srgbClr val="297FB8"/>
              </a:solidFill>
            </a:endParaRP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5232103" y="1772816"/>
            <a:ext cx="79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27AE61"/>
                </a:solidFill>
                <a:latin typeface="Open Sans" pitchFamily="34" charset="0"/>
                <a:cs typeface="Open Sans" pitchFamily="34" charset="0"/>
              </a:rPr>
              <a:t>2017</a:t>
            </a:r>
            <a:endParaRPr lang="en-US" sz="2400" dirty="0">
              <a:solidFill>
                <a:srgbClr val="27AE61"/>
              </a:solidFill>
            </a:endParaRPr>
          </a:p>
        </p:txBody>
      </p:sp>
      <p:grpSp>
        <p:nvGrpSpPr>
          <p:cNvPr id="56" name="Group 37"/>
          <p:cNvGrpSpPr>
            <a:grpSpLocks/>
          </p:cNvGrpSpPr>
          <p:nvPr/>
        </p:nvGrpSpPr>
        <p:grpSpPr bwMode="auto">
          <a:xfrm>
            <a:off x="468313" y="3099147"/>
            <a:ext cx="927100" cy="2292350"/>
            <a:chOff x="1534352" y="3429000"/>
            <a:chExt cx="927364" cy="2291684"/>
          </a:xfrm>
        </p:grpSpPr>
        <p:sp>
          <p:nvSpPr>
            <p:cNvPr id="57" name="Oval 44"/>
            <p:cNvSpPr/>
            <p:nvPr/>
          </p:nvSpPr>
          <p:spPr>
            <a:xfrm>
              <a:off x="2342619" y="5601657"/>
              <a:ext cx="119097" cy="119027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58" name="Straight Connector 20"/>
            <p:cNvCxnSpPr/>
            <p:nvPr/>
          </p:nvCxnSpPr>
          <p:spPr>
            <a:xfrm>
              <a:off x="2402961" y="3429000"/>
              <a:ext cx="0" cy="2172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3"/>
            <p:cNvCxnSpPr/>
            <p:nvPr/>
          </p:nvCxnSpPr>
          <p:spPr>
            <a:xfrm>
              <a:off x="1534352" y="3433762"/>
              <a:ext cx="86860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91"/>
          <p:cNvGrpSpPr>
            <a:grpSpLocks/>
          </p:cNvGrpSpPr>
          <p:nvPr/>
        </p:nvGrpSpPr>
        <p:grpSpPr bwMode="auto">
          <a:xfrm>
            <a:off x="2105025" y="1821210"/>
            <a:ext cx="803275" cy="3581400"/>
            <a:chOff x="1534352" y="1860142"/>
            <a:chExt cx="927364" cy="3860542"/>
          </a:xfrm>
        </p:grpSpPr>
        <p:sp>
          <p:nvSpPr>
            <p:cNvPr id="61" name="Oval 92"/>
            <p:cNvSpPr/>
            <p:nvPr/>
          </p:nvSpPr>
          <p:spPr>
            <a:xfrm>
              <a:off x="2342589" y="5602608"/>
              <a:ext cx="119127" cy="11807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62" name="Straight Connector 93"/>
            <p:cNvCxnSpPr/>
            <p:nvPr/>
          </p:nvCxnSpPr>
          <p:spPr>
            <a:xfrm>
              <a:off x="2403068" y="1860142"/>
              <a:ext cx="0" cy="3742466"/>
            </a:xfrm>
            <a:prstGeom prst="line">
              <a:avLst/>
            </a:prstGeom>
            <a:ln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4"/>
            <p:cNvCxnSpPr/>
            <p:nvPr/>
          </p:nvCxnSpPr>
          <p:spPr>
            <a:xfrm>
              <a:off x="1534352" y="1860142"/>
              <a:ext cx="868716" cy="0"/>
            </a:xfrm>
            <a:prstGeom prst="line">
              <a:avLst/>
            </a:prstGeom>
            <a:ln w="57150"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95"/>
          <p:cNvGrpSpPr>
            <a:grpSpLocks/>
          </p:cNvGrpSpPr>
          <p:nvPr/>
        </p:nvGrpSpPr>
        <p:grpSpPr bwMode="auto">
          <a:xfrm>
            <a:off x="3584724" y="2568922"/>
            <a:ext cx="927100" cy="2822575"/>
            <a:chOff x="1534352" y="2898019"/>
            <a:chExt cx="927364" cy="2822665"/>
          </a:xfrm>
        </p:grpSpPr>
        <p:sp>
          <p:nvSpPr>
            <p:cNvPr id="65" name="Oval 96"/>
            <p:cNvSpPr/>
            <p:nvPr/>
          </p:nvSpPr>
          <p:spPr>
            <a:xfrm>
              <a:off x="2342620" y="5601618"/>
              <a:ext cx="119096" cy="11906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66" name="Straight Connector 97"/>
            <p:cNvCxnSpPr/>
            <p:nvPr/>
          </p:nvCxnSpPr>
          <p:spPr>
            <a:xfrm>
              <a:off x="2402962" y="2898019"/>
              <a:ext cx="0" cy="2703599"/>
            </a:xfrm>
            <a:prstGeom prst="line">
              <a:avLst/>
            </a:prstGeom>
            <a:ln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8"/>
            <p:cNvCxnSpPr/>
            <p:nvPr/>
          </p:nvCxnSpPr>
          <p:spPr>
            <a:xfrm>
              <a:off x="1534352" y="2898019"/>
              <a:ext cx="868610" cy="0"/>
            </a:xfrm>
            <a:prstGeom prst="line">
              <a:avLst/>
            </a:prstGeom>
            <a:ln w="57150"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99"/>
          <p:cNvGrpSpPr>
            <a:grpSpLocks/>
          </p:cNvGrpSpPr>
          <p:nvPr/>
        </p:nvGrpSpPr>
        <p:grpSpPr bwMode="auto">
          <a:xfrm>
            <a:off x="5284490" y="2204865"/>
            <a:ext cx="927100" cy="3240360"/>
            <a:chOff x="1534352" y="3850462"/>
            <a:chExt cx="927364" cy="1870222"/>
          </a:xfrm>
        </p:grpSpPr>
        <p:sp>
          <p:nvSpPr>
            <p:cNvPr id="69" name="Oval 100"/>
            <p:cNvSpPr/>
            <p:nvPr/>
          </p:nvSpPr>
          <p:spPr>
            <a:xfrm>
              <a:off x="2342620" y="5602046"/>
              <a:ext cx="119096" cy="11863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70" name="Straight Connector 101"/>
            <p:cNvCxnSpPr/>
            <p:nvPr/>
          </p:nvCxnSpPr>
          <p:spPr>
            <a:xfrm>
              <a:off x="2402962" y="3850462"/>
              <a:ext cx="0" cy="1751584"/>
            </a:xfrm>
            <a:prstGeom prst="line">
              <a:avLst/>
            </a:prstGeom>
            <a:ln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02"/>
            <p:cNvCxnSpPr/>
            <p:nvPr/>
          </p:nvCxnSpPr>
          <p:spPr>
            <a:xfrm>
              <a:off x="1534352" y="3850462"/>
              <a:ext cx="868610" cy="0"/>
            </a:xfrm>
            <a:prstGeom prst="line">
              <a:avLst/>
            </a:prstGeom>
            <a:ln w="571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115"/>
          <p:cNvSpPr txBox="1"/>
          <p:nvPr/>
        </p:nvSpPr>
        <p:spPr>
          <a:xfrm>
            <a:off x="1487488" y="2038697"/>
            <a:ext cx="1439862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modulo de  CV/CD4 y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Ficha de Evaluación de paciente en TAR.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ES" sz="9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" sz="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Incorporación de la Cascada de la Atención           (Estudio de Adherencia).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Formulación de Indicadores Nacionales e Internacionales. 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Actualizaciones de estados de pacientes VIH.  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121"/>
          <p:cNvSpPr txBox="1"/>
          <p:nvPr/>
        </p:nvSpPr>
        <p:spPr>
          <a:xfrm>
            <a:off x="3033862" y="2636913"/>
            <a:ext cx="143986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Incorporación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cuadros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estadisticos </a:t>
            </a:r>
          </a:p>
          <a:p>
            <a:pPr algn="just">
              <a:defRPr/>
            </a:pP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- 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Estadisticas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Pivot.</a:t>
            </a:r>
          </a:p>
          <a:p>
            <a:pPr algn="just"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- 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Reportes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-  Control de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Embarazadas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- 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Diagnosticos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Clinicos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defRPr/>
            </a:pPr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Construcción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mapas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departamento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municipios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casos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nuevos</a:t>
            </a:r>
            <a:r>
              <a:rPr lang="en-US" sz="9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VIH.</a:t>
            </a:r>
            <a:endParaRPr lang="en-US" sz="9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n-US" sz="7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n-US" sz="7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 </a:t>
            </a:r>
            <a:endParaRPr lang="en-US" sz="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124"/>
          <p:cNvSpPr txBox="1"/>
          <p:nvPr/>
        </p:nvSpPr>
        <p:spPr>
          <a:xfrm>
            <a:off x="4655840" y="2420888"/>
            <a:ext cx="1512888" cy="2970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s-SV" sz="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nominal de la Post-</a:t>
            </a:r>
            <a:r>
              <a:rPr lang="es-SV" sz="9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consejeria</a:t>
            </a:r>
            <a:r>
              <a:rPr lang="es-SV" sz="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SV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SV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Actualizaciones de reportes para indicadores nacionales e internacionales.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SV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SV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Actualización del formulario FVIH-05.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Acercamiento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la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incorporacion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los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Privados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Incorporación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Codigo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Unico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Identidad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población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Clave (CUI)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en-US" sz="7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115"/>
          <p:cNvSpPr txBox="1"/>
          <p:nvPr/>
        </p:nvSpPr>
        <p:spPr>
          <a:xfrm>
            <a:off x="217488" y="3170585"/>
            <a:ext cx="11874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Capacitaciones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sobre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funcionamiento </a:t>
            </a: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completo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Unico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Monitoreo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Vigilancia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Epidemiológica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VIH/</a:t>
            </a:r>
            <a:r>
              <a:rPr lang="en-US" sz="9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sida</a:t>
            </a:r>
            <a:r>
              <a: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(SUMEVE) </a:t>
            </a:r>
          </a:p>
        </p:txBody>
      </p:sp>
      <p:sp>
        <p:nvSpPr>
          <p:cNvPr id="76" name="TextBox 129"/>
          <p:cNvSpPr txBox="1">
            <a:spLocks noChangeArrowheads="1"/>
          </p:cNvSpPr>
          <p:nvPr/>
        </p:nvSpPr>
        <p:spPr bwMode="auto">
          <a:xfrm>
            <a:off x="5160665" y="2245246"/>
            <a:ext cx="700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FVIH-02 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839416" y="260648"/>
            <a:ext cx="9085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Línea de tiempo del Sistema Único de Monitoreo, Evaluación y Vigilancia Epidemiológica del VIH/sida (SUMEVE) </a:t>
            </a:r>
          </a:p>
        </p:txBody>
      </p:sp>
      <p:sp>
        <p:nvSpPr>
          <p:cNvPr id="78" name="Rectangle 82"/>
          <p:cNvSpPr>
            <a:spLocks noChangeArrowheads="1"/>
          </p:cNvSpPr>
          <p:nvPr/>
        </p:nvSpPr>
        <p:spPr bwMode="auto">
          <a:xfrm>
            <a:off x="6737152" y="1124744"/>
            <a:ext cx="93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E84C3D"/>
                </a:solidFill>
                <a:latin typeface="Open Sans" pitchFamily="34" charset="0"/>
                <a:cs typeface="Open Sans" pitchFamily="34" charset="0"/>
              </a:rPr>
              <a:t>2018</a:t>
            </a:r>
            <a:endParaRPr lang="en-US" dirty="0">
              <a:solidFill>
                <a:srgbClr val="E84C3D"/>
              </a:solidFill>
            </a:endParaRPr>
          </a:p>
        </p:txBody>
      </p:sp>
      <p:sp>
        <p:nvSpPr>
          <p:cNvPr id="79" name="Rectangle 83"/>
          <p:cNvSpPr>
            <a:spLocks noChangeArrowheads="1"/>
          </p:cNvSpPr>
          <p:nvPr/>
        </p:nvSpPr>
        <p:spPr bwMode="auto">
          <a:xfrm>
            <a:off x="8328297" y="1659285"/>
            <a:ext cx="79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>
                <a:solidFill>
                  <a:srgbClr val="F39C11"/>
                </a:solidFill>
                <a:latin typeface="Open Sans" pitchFamily="34" charset="0"/>
                <a:cs typeface="Open Sans" pitchFamily="34" charset="0"/>
              </a:rPr>
              <a:t>2019</a:t>
            </a:r>
            <a:endParaRPr lang="en-US" sz="2400">
              <a:solidFill>
                <a:srgbClr val="F39C11"/>
              </a:solidFill>
            </a:endParaRPr>
          </a:p>
        </p:txBody>
      </p:sp>
      <p:grpSp>
        <p:nvGrpSpPr>
          <p:cNvPr id="80" name="Group 103"/>
          <p:cNvGrpSpPr>
            <a:grpSpLocks/>
          </p:cNvGrpSpPr>
          <p:nvPr/>
        </p:nvGrpSpPr>
        <p:grpSpPr bwMode="auto">
          <a:xfrm>
            <a:off x="6816403" y="1556792"/>
            <a:ext cx="927100" cy="3834705"/>
            <a:chOff x="1534352" y="2492896"/>
            <a:chExt cx="927364" cy="3227788"/>
          </a:xfrm>
        </p:grpSpPr>
        <p:sp>
          <p:nvSpPr>
            <p:cNvPr id="81" name="Oval 104"/>
            <p:cNvSpPr/>
            <p:nvPr/>
          </p:nvSpPr>
          <p:spPr>
            <a:xfrm>
              <a:off x="2342619" y="5602142"/>
              <a:ext cx="119097" cy="1185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82" name="Straight Connector 105"/>
            <p:cNvCxnSpPr/>
            <p:nvPr/>
          </p:nvCxnSpPr>
          <p:spPr>
            <a:xfrm>
              <a:off x="2402961" y="2492896"/>
              <a:ext cx="0" cy="3109246"/>
            </a:xfrm>
            <a:prstGeom prst="line">
              <a:avLst/>
            </a:prstGeom>
            <a:ln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06"/>
            <p:cNvCxnSpPr/>
            <p:nvPr/>
          </p:nvCxnSpPr>
          <p:spPr>
            <a:xfrm>
              <a:off x="1534352" y="2492896"/>
              <a:ext cx="868609" cy="0"/>
            </a:xfrm>
            <a:prstGeom prst="line">
              <a:avLst/>
            </a:prstGeom>
            <a:ln w="571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07"/>
          <p:cNvGrpSpPr>
            <a:grpSpLocks/>
          </p:cNvGrpSpPr>
          <p:nvPr/>
        </p:nvGrpSpPr>
        <p:grpSpPr bwMode="auto">
          <a:xfrm>
            <a:off x="8409260" y="2091085"/>
            <a:ext cx="927100" cy="3300412"/>
            <a:chOff x="1534352" y="3890766"/>
            <a:chExt cx="927364" cy="1829918"/>
          </a:xfrm>
        </p:grpSpPr>
        <p:sp>
          <p:nvSpPr>
            <p:cNvPr id="85" name="Oval 108"/>
            <p:cNvSpPr/>
            <p:nvPr/>
          </p:nvSpPr>
          <p:spPr>
            <a:xfrm>
              <a:off x="2342619" y="5601858"/>
              <a:ext cx="119097" cy="11882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86" name="Straight Connector 109"/>
            <p:cNvCxnSpPr/>
            <p:nvPr/>
          </p:nvCxnSpPr>
          <p:spPr>
            <a:xfrm>
              <a:off x="2402961" y="3890766"/>
              <a:ext cx="0" cy="1711092"/>
            </a:xfrm>
            <a:prstGeom prst="line">
              <a:avLst/>
            </a:prstGeom>
            <a:ln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10"/>
            <p:cNvCxnSpPr/>
            <p:nvPr/>
          </p:nvCxnSpPr>
          <p:spPr>
            <a:xfrm>
              <a:off x="1534352" y="3890766"/>
              <a:ext cx="868609" cy="0"/>
            </a:xfrm>
            <a:prstGeom prst="line">
              <a:avLst/>
            </a:prstGeom>
            <a:ln w="57150"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128"/>
          <p:cNvGrpSpPr>
            <a:grpSpLocks/>
          </p:cNvGrpSpPr>
          <p:nvPr/>
        </p:nvGrpSpPr>
        <p:grpSpPr bwMode="auto">
          <a:xfrm>
            <a:off x="7896497" y="2235547"/>
            <a:ext cx="1368425" cy="3000375"/>
            <a:chOff x="1134240" y="4217919"/>
            <a:chExt cx="1694888" cy="1998274"/>
          </a:xfrm>
        </p:grpSpPr>
        <p:sp>
          <p:nvSpPr>
            <p:cNvPr id="89" name="TextBox 129"/>
            <p:cNvSpPr txBox="1">
              <a:spLocks noChangeArrowheads="1"/>
            </p:cNvSpPr>
            <p:nvPr/>
          </p:nvSpPr>
          <p:spPr bwMode="auto">
            <a:xfrm>
              <a:off x="1350389" y="5111713"/>
              <a:ext cx="270417" cy="18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 </a:t>
              </a:r>
            </a:p>
          </p:txBody>
        </p:sp>
        <p:sp>
          <p:nvSpPr>
            <p:cNvPr id="97" name="TextBox 130"/>
            <p:cNvSpPr txBox="1"/>
            <p:nvPr/>
          </p:nvSpPr>
          <p:spPr>
            <a:xfrm>
              <a:off x="1134240" y="4217919"/>
              <a:ext cx="1694888" cy="1998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Se incorpora sub modulo para consultores  nacionales e internacionales. 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Actualización y validación de  construcción de la cascada de atención integral.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Visualización de datos generales del comportamiento de la enfermedad.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Incorporación de cuadros para análisis de Pruebas de incidencias.</a:t>
              </a:r>
              <a:endParaRPr lang="en-US" sz="9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1" name="Group 131"/>
          <p:cNvGrpSpPr>
            <a:grpSpLocks/>
          </p:cNvGrpSpPr>
          <p:nvPr/>
        </p:nvGrpSpPr>
        <p:grpSpPr bwMode="auto">
          <a:xfrm>
            <a:off x="6456040" y="1605424"/>
            <a:ext cx="1295400" cy="3493264"/>
            <a:chOff x="1071320" y="4352622"/>
            <a:chExt cx="1807879" cy="3431901"/>
          </a:xfrm>
        </p:grpSpPr>
        <p:sp>
          <p:nvSpPr>
            <p:cNvPr id="105" name="TextBox 132"/>
            <p:cNvSpPr txBox="1">
              <a:spLocks noChangeArrowheads="1"/>
            </p:cNvSpPr>
            <p:nvPr/>
          </p:nvSpPr>
          <p:spPr bwMode="auto">
            <a:xfrm>
              <a:off x="1493322" y="5111713"/>
              <a:ext cx="257813" cy="24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000" b="1">
                <a:solidFill>
                  <a:srgbClr val="2D3E50"/>
                </a:solidFill>
                <a:latin typeface="Open Sans" pitchFamily="34" charset="0"/>
                <a:cs typeface="Open Sans" pitchFamily="34" charset="0"/>
              </a:endParaRPr>
            </a:p>
          </p:txBody>
        </p:sp>
        <p:sp>
          <p:nvSpPr>
            <p:cNvPr id="109" name="TextBox 133"/>
            <p:cNvSpPr txBox="1"/>
            <p:nvPr/>
          </p:nvSpPr>
          <p:spPr>
            <a:xfrm>
              <a:off x="1071320" y="4352622"/>
              <a:ext cx="1807879" cy="3431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Actualización de reportes de Pre y Post consejería .</a:t>
              </a:r>
            </a:p>
            <a:p>
              <a:pPr algn="just">
                <a:defRPr/>
              </a:pPr>
              <a:endPara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Cuadros de monitoreo para generación de indicadores nacionales e internacionales</a:t>
              </a:r>
              <a:r>
                <a:rPr lang="es-E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s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Cuadros de análisis de pacientes en abandonos, PVS en tratamiento y Despachos de medicamentos en tiempo real</a:t>
              </a:r>
              <a:r>
                <a:rPr lang="es-E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s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10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10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Reporte para la  estimación de pruebas de VIH</a:t>
              </a:r>
              <a:endParaRPr lang="en-US" sz="1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72" grpId="0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5771160" y="365040"/>
            <a:ext cx="3941280" cy="81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2"/>
          <p:cNvSpPr/>
          <p:nvPr/>
        </p:nvSpPr>
        <p:spPr>
          <a:xfrm>
            <a:off x="6082200" y="1514160"/>
            <a:ext cx="5180400" cy="50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3"/>
          <p:cNvSpPr/>
          <p:nvPr/>
        </p:nvSpPr>
        <p:spPr>
          <a:xfrm>
            <a:off x="5472000" y="1693080"/>
            <a:ext cx="6623640" cy="43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s-SV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Esta Presentación intenta reflexionar sobre la importancia y necesidad de la Flexibilidad que tienen  los Sistemas de Información para su buen funcionamiento a lo largo del tiempo y la generación de conciencia del recurso humano involucrados.</a:t>
            </a: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s-SV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Además comprender que los nuevos cambios tienden a buscar formas de identificar modelos conceptuales que vayan alargando la vida de los Sistemas de Información.</a:t>
            </a:r>
          </a:p>
        </p:txBody>
      </p:sp>
      <p:sp>
        <p:nvSpPr>
          <p:cNvPr id="468" name="CustomShape 4"/>
          <p:cNvSpPr/>
          <p:nvPr/>
        </p:nvSpPr>
        <p:spPr>
          <a:xfrm>
            <a:off x="3881160" y="505800"/>
            <a:ext cx="2989080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 O N C L U S I O N</a:t>
            </a:r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5184000" y="4320000"/>
            <a:ext cx="2136136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SV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¡GRACIAS!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949504" y="2276872"/>
            <a:ext cx="380268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SV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FLEXIBILIDAD DE LOS </a:t>
            </a:r>
            <a:endParaRPr lang="es-S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SV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SISTEMAS DE INFORMACION</a:t>
            </a:r>
            <a:endParaRPr lang="es-S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943872" y="3573016"/>
            <a:ext cx="1992104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SV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Pedro Velasco</a:t>
            </a:r>
            <a:endParaRPr lang="es-S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SV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2019</a:t>
            </a:r>
          </a:p>
          <a:p>
            <a:pPr algn="ctr">
              <a:lnSpc>
                <a:spcPct val="100000"/>
              </a:lnSpc>
            </a:pPr>
            <a:endParaRPr lang="es-SV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SV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SUMEVE</a:t>
            </a:r>
            <a:endParaRPr lang="es-S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4943872" y="373680"/>
            <a:ext cx="2757248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CONCEPTOS</a:t>
            </a:r>
            <a:endParaRPr lang="es-S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540000" y="1165680"/>
            <a:ext cx="11123640" cy="40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Flexibilidad:</a:t>
            </a:r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SV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lang="es-SV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Capacidad para adaptarse con facilidad a las diversas circunstancias o para acomodar las normas a las distintas situaciones o necesidades.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SV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Sistemas de Información:</a:t>
            </a:r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SV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Un sistema de información es un conjunto de datos que interactúan entre sí por un fin común. 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"/>
          <p:cNvSpPr/>
          <p:nvPr/>
        </p:nvSpPr>
        <p:spPr>
          <a:xfrm>
            <a:off x="3537360" y="144000"/>
            <a:ext cx="5116680" cy="8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Sistemas de Información</a:t>
            </a:r>
            <a:endParaRPr lang="es-SV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570960" y="721440"/>
            <a:ext cx="3892680" cy="4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Objetivos:</a:t>
            </a:r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2088000" y="1224000"/>
            <a:ext cx="3178800" cy="33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SV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Recolectar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SV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Almacenar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SV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Procesar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SV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Distribuir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5"/>
          <p:cNvSpPr/>
          <p:nvPr/>
        </p:nvSpPr>
        <p:spPr>
          <a:xfrm>
            <a:off x="7397640" y="2448000"/>
            <a:ext cx="311400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SV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Datos para generar Información</a:t>
            </a:r>
            <a:endParaRPr lang="es-SV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Line 6"/>
          <p:cNvSpPr/>
          <p:nvPr/>
        </p:nvSpPr>
        <p:spPr>
          <a:xfrm>
            <a:off x="4464000" y="2736000"/>
            <a:ext cx="2736000" cy="360"/>
          </a:xfrm>
          <a:prstGeom prst="line">
            <a:avLst/>
          </a:prstGeom>
          <a:ln>
            <a:solidFill>
              <a:srgbClr val="FFFFFF"/>
            </a:solidFill>
            <a:headEnd type="oval" w="lg" len="sm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7"/>
          <p:cNvSpPr/>
          <p:nvPr/>
        </p:nvSpPr>
        <p:spPr>
          <a:xfrm>
            <a:off x="648000" y="4752000"/>
            <a:ext cx="10890000" cy="18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SV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importancia de un sistema de información radica en la eficiencia en la correlación de una gran cantidad de datos ingresados a través de procesos diseñados para cada área con el objetivo de producir información válida para la posterior toma de decisiones.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38080" y="365040"/>
            <a:ext cx="887436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"/>
          <p:cNvSpPr/>
          <p:nvPr/>
        </p:nvSpPr>
        <p:spPr>
          <a:xfrm>
            <a:off x="838080" y="1825560"/>
            <a:ext cx="887436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"/>
          <p:cNvSpPr/>
          <p:nvPr/>
        </p:nvSpPr>
        <p:spPr>
          <a:xfrm>
            <a:off x="3260880" y="-14400"/>
            <a:ext cx="451476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FLEXIBILIDAD DE LOS 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SISTEMAS DE INFORMACION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327240" y="1005120"/>
            <a:ext cx="9680760" cy="12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Respecto a la Flexibilidad de un Sistema de Información hace referencia a establecer en qué medida el sistema es susceptible de ser cambiado y que se pueda expandir de forma que sea utilizado rápidamente en una versión modificada</a:t>
            </a:r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s-SV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cuando los requisitos cambien.</a:t>
            </a:r>
            <a:endParaRPr lang="es-SV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288360" y="2376000"/>
            <a:ext cx="10007640" cy="22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Dentro de los Sistemas de Información flexibles se pueden modelar tres niveles:</a:t>
            </a: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Liberation Serif"/>
              <a:buAutoNum type="arabicPeriod"/>
            </a:pPr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Primer Nivel:</a:t>
            </a:r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Quienes proponen el cambio.(ej: Directores, Técnicos, etc.).</a:t>
            </a: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Liberation Serif"/>
              <a:buAutoNum type="arabicPeriod"/>
            </a:pPr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Nivel:</a:t>
            </a:r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Quienes ejecutan el cambio.(ej: Analistas programadores).</a:t>
            </a: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Liberation Serif"/>
              <a:buAutoNum type="arabicPeriod"/>
            </a:pPr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Nivel:</a:t>
            </a:r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Quienes se ven afectados por el cambio (resistencia). (ej. Usuarios Finales). </a:t>
            </a:r>
          </a:p>
        </p:txBody>
      </p:sp>
      <p:sp>
        <p:nvSpPr>
          <p:cNvPr id="415" name="TextShape 6"/>
          <p:cNvSpPr txBox="1"/>
          <p:nvPr/>
        </p:nvSpPr>
        <p:spPr>
          <a:xfrm>
            <a:off x="288000" y="4680000"/>
            <a:ext cx="9288000" cy="185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S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 etapas para instrumentar un plan de cambio son:</a:t>
            </a:r>
          </a:p>
          <a:p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Diagnóstico.</a:t>
            </a:r>
            <a:endParaRPr lang="es-SV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Acción.</a:t>
            </a:r>
            <a:endParaRPr lang="es-SV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S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Evaluación.</a:t>
            </a:r>
            <a:endParaRPr lang="es-SV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838080" y="365040"/>
            <a:ext cx="1001376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7" name="416 Imagen"/>
          <p:cNvPicPr/>
          <p:nvPr/>
        </p:nvPicPr>
        <p:blipFill>
          <a:blip r:embed="rId2" cstate="print"/>
          <a:stretch/>
        </p:blipFill>
        <p:spPr>
          <a:xfrm>
            <a:off x="1266840" y="553320"/>
            <a:ext cx="8885160" cy="3694680"/>
          </a:xfrm>
          <a:prstGeom prst="rect">
            <a:avLst/>
          </a:prstGeom>
          <a:ln>
            <a:noFill/>
          </a:ln>
        </p:spPr>
      </p:pic>
      <p:sp>
        <p:nvSpPr>
          <p:cNvPr id="418" name="CustomShape 2"/>
          <p:cNvSpPr/>
          <p:nvPr/>
        </p:nvSpPr>
        <p:spPr>
          <a:xfrm>
            <a:off x="838080" y="1825560"/>
            <a:ext cx="10013760" cy="36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TextShape 3"/>
          <p:cNvSpPr txBox="1"/>
          <p:nvPr/>
        </p:nvSpPr>
        <p:spPr>
          <a:xfrm>
            <a:off x="1224000" y="199440"/>
            <a:ext cx="9288000" cy="44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SV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 de gestión del cambio de los Sistemas de Información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838080" y="365040"/>
            <a:ext cx="8874360" cy="81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2"/>
          <p:cNvSpPr/>
          <p:nvPr/>
        </p:nvSpPr>
        <p:spPr>
          <a:xfrm>
            <a:off x="838080" y="1495800"/>
            <a:ext cx="5180400" cy="25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3"/>
          <p:cNvSpPr/>
          <p:nvPr/>
        </p:nvSpPr>
        <p:spPr>
          <a:xfrm>
            <a:off x="6172200" y="1495800"/>
            <a:ext cx="5180400" cy="25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"/>
          <p:cNvSpPr/>
          <p:nvPr/>
        </p:nvSpPr>
        <p:spPr>
          <a:xfrm>
            <a:off x="610560" y="421560"/>
            <a:ext cx="968508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S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lograr adaptarse a las necesidades especificas de una organización, se tendrá que valorar los siguientes aspectos:</a:t>
            </a:r>
          </a:p>
          <a:p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Recursos Humano.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Capacidad Instalada.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Recurso Tecnológico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SV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Financiamiento.</a:t>
            </a:r>
            <a:endParaRPr lang="es-S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771160" y="365040"/>
            <a:ext cx="3941280" cy="81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2"/>
          <p:cNvSpPr/>
          <p:nvPr/>
        </p:nvSpPr>
        <p:spPr>
          <a:xfrm>
            <a:off x="6082200" y="1514160"/>
            <a:ext cx="5180400" cy="50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3 Rectángulo"/>
          <p:cNvSpPr/>
          <p:nvPr/>
        </p:nvSpPr>
        <p:spPr>
          <a:xfrm>
            <a:off x="7464152" y="404664"/>
            <a:ext cx="291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Sistemas de Información</a:t>
            </a:r>
            <a:endParaRPr lang="es-SV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871864" y="347114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SV" sz="9600" dirty="0">
                <a:solidFill>
                  <a:srgbClr val="1F24ED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s-SV" sz="9600" b="1" u="sng" dirty="0">
                <a:solidFill>
                  <a:srgbClr val="1F24ED"/>
                </a:solidFill>
                <a:latin typeface="+mj-lt"/>
                <a:ea typeface="+mj-ea"/>
                <a:cs typeface="+mj-cs"/>
              </a:rPr>
              <a:t>SUMEVE</a:t>
            </a:r>
            <a:r>
              <a:rPr lang="es-SV" sz="9600" dirty="0">
                <a:solidFill>
                  <a:srgbClr val="1F24ED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6" name="12 Grupo"/>
          <p:cNvGrpSpPr>
            <a:grpSpLocks/>
          </p:cNvGrpSpPr>
          <p:nvPr/>
        </p:nvGrpSpPr>
        <p:grpSpPr bwMode="auto">
          <a:xfrm>
            <a:off x="5668614" y="1670918"/>
            <a:ext cx="6265863" cy="863600"/>
            <a:chOff x="1403350" y="1196975"/>
            <a:chExt cx="6265863" cy="863600"/>
          </a:xfrm>
        </p:grpSpPr>
        <p:grpSp>
          <p:nvGrpSpPr>
            <p:cNvPr id="7" name="11 Grupo"/>
            <p:cNvGrpSpPr>
              <a:grpSpLocks/>
            </p:cNvGrpSpPr>
            <p:nvPr/>
          </p:nvGrpSpPr>
          <p:grpSpPr bwMode="auto">
            <a:xfrm>
              <a:off x="1403350" y="1196975"/>
              <a:ext cx="6265863" cy="863600"/>
              <a:chOff x="1403350" y="1196975"/>
              <a:chExt cx="6265863" cy="863600"/>
            </a:xfrm>
          </p:grpSpPr>
          <p:pic>
            <p:nvPicPr>
              <p:cNvPr id="10" name="Picture 8" descr="https://sumeve.salud.gob.sv/images/lvih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03350" y="1196975"/>
                <a:ext cx="6265863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 descr="MINS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7409" r="13062" b="24759"/>
              <a:stretch>
                <a:fillRect/>
              </a:stretch>
            </p:blipFill>
            <p:spPr bwMode="auto">
              <a:xfrm>
                <a:off x="6660232" y="1340768"/>
                <a:ext cx="883457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7 Rectángulo"/>
            <p:cNvSpPr/>
            <p:nvPr/>
          </p:nvSpPr>
          <p:spPr>
            <a:xfrm>
              <a:off x="6659563" y="1412875"/>
              <a:ext cx="865187" cy="503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r="58470"/>
            <a:stretch>
              <a:fillRect/>
            </a:stretch>
          </p:blipFill>
          <p:spPr bwMode="auto">
            <a:xfrm>
              <a:off x="6660232" y="1268760"/>
              <a:ext cx="936104" cy="69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0" name="Straight Connector 43"/>
          <p:cNvCxnSpPr/>
          <p:nvPr/>
        </p:nvCxnSpPr>
        <p:spPr>
          <a:xfrm>
            <a:off x="468313" y="5072807"/>
            <a:ext cx="8940055" cy="12377"/>
          </a:xfrm>
          <a:prstGeom prst="line">
            <a:avLst/>
          </a:prstGeom>
          <a:ln w="19050"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78"/>
          <p:cNvSpPr>
            <a:spLocks noChangeArrowheads="1"/>
          </p:cNvSpPr>
          <p:nvPr/>
        </p:nvSpPr>
        <p:spPr bwMode="auto">
          <a:xfrm>
            <a:off x="323850" y="2307382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Open Sans" pitchFamily="34" charset="0"/>
                <a:cs typeface="Open Sans" pitchFamily="34" charset="0"/>
              </a:rPr>
              <a:t>2006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2" name="Rectangle 79"/>
          <p:cNvSpPr>
            <a:spLocks noChangeArrowheads="1"/>
          </p:cNvSpPr>
          <p:nvPr/>
        </p:nvSpPr>
        <p:spPr bwMode="auto">
          <a:xfrm>
            <a:off x="1835150" y="1010395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sz="2400" b="1">
                <a:solidFill>
                  <a:srgbClr val="8D44AD"/>
                </a:solidFill>
                <a:latin typeface="Open Sans" pitchFamily="34" charset="0"/>
                <a:cs typeface="Open Sans" pitchFamily="34" charset="0"/>
              </a:rPr>
              <a:t>2007</a:t>
            </a:r>
            <a:r>
              <a:rPr lang="en-US" b="1">
                <a:solidFill>
                  <a:srgbClr val="8D44AD"/>
                </a:solidFill>
                <a:latin typeface="Open Sans" pitchFamily="34" charset="0"/>
                <a:cs typeface="Open Sans" pitchFamily="34" charset="0"/>
              </a:rPr>
              <a:t>  </a:t>
            </a:r>
            <a:endParaRPr lang="en-US">
              <a:solidFill>
                <a:srgbClr val="8D44AD"/>
              </a:solidFill>
            </a:endParaRPr>
          </a:p>
        </p:txBody>
      </p:sp>
      <p:sp>
        <p:nvSpPr>
          <p:cNvPr id="93" name="Rectangle 80"/>
          <p:cNvSpPr>
            <a:spLocks noChangeArrowheads="1"/>
          </p:cNvSpPr>
          <p:nvPr/>
        </p:nvSpPr>
        <p:spPr bwMode="auto">
          <a:xfrm>
            <a:off x="3236913" y="1564432"/>
            <a:ext cx="903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b="1">
                <a:solidFill>
                  <a:srgbClr val="297FB8"/>
                </a:solidFill>
                <a:latin typeface="Open Sans" pitchFamily="34" charset="0"/>
                <a:cs typeface="Open Sans" pitchFamily="34" charset="0"/>
              </a:rPr>
              <a:t>2008 2009</a:t>
            </a:r>
            <a:endParaRPr lang="en-US">
              <a:solidFill>
                <a:srgbClr val="297FB8"/>
              </a:solidFill>
            </a:endParaRPr>
          </a:p>
        </p:txBody>
      </p:sp>
      <p:sp>
        <p:nvSpPr>
          <p:cNvPr id="94" name="Rectangle 81"/>
          <p:cNvSpPr>
            <a:spLocks noChangeArrowheads="1"/>
          </p:cNvSpPr>
          <p:nvPr/>
        </p:nvSpPr>
        <p:spPr bwMode="auto">
          <a:xfrm>
            <a:off x="4938291" y="2739182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>
                <a:solidFill>
                  <a:srgbClr val="27AE61"/>
                </a:solidFill>
                <a:latin typeface="Open Sans" pitchFamily="34" charset="0"/>
                <a:cs typeface="Open Sans" pitchFamily="34" charset="0"/>
              </a:rPr>
              <a:t>2010</a:t>
            </a:r>
            <a:endParaRPr lang="en-US" sz="2400">
              <a:solidFill>
                <a:srgbClr val="27AE61"/>
              </a:solidFill>
            </a:endParaRPr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6533431" y="1256457"/>
            <a:ext cx="930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/>
            <a:r>
              <a:rPr lang="en-US" b="1">
                <a:solidFill>
                  <a:srgbClr val="E84C3D"/>
                </a:solidFill>
                <a:latin typeface="Open Sans" pitchFamily="34" charset="0"/>
                <a:cs typeface="Open Sans" pitchFamily="34" charset="0"/>
              </a:rPr>
              <a:t>2011  2012</a:t>
            </a:r>
            <a:endParaRPr lang="en-US" sz="1400">
              <a:solidFill>
                <a:srgbClr val="E84C3D"/>
              </a:solidFill>
            </a:endParaRPr>
          </a:p>
        </p:txBody>
      </p:sp>
      <p:sp>
        <p:nvSpPr>
          <p:cNvPr id="96" name="Rectangle 83"/>
          <p:cNvSpPr>
            <a:spLocks noChangeArrowheads="1"/>
          </p:cNvSpPr>
          <p:nvPr/>
        </p:nvSpPr>
        <p:spPr bwMode="auto">
          <a:xfrm>
            <a:off x="8129438" y="2739182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 anchor="ctr">
            <a:spAutoFit/>
          </a:bodyPr>
          <a:lstStyle/>
          <a:p>
            <a:pPr algn="ctr"/>
            <a:r>
              <a:rPr lang="en-US" sz="2400" b="1">
                <a:solidFill>
                  <a:srgbClr val="F39C11"/>
                </a:solidFill>
                <a:latin typeface="Open Sans" pitchFamily="34" charset="0"/>
                <a:cs typeface="Open Sans" pitchFamily="34" charset="0"/>
              </a:rPr>
              <a:t>2013</a:t>
            </a:r>
            <a:endParaRPr lang="en-US" sz="2400">
              <a:solidFill>
                <a:srgbClr val="F39C11"/>
              </a:solidFill>
            </a:endParaRPr>
          </a:p>
        </p:txBody>
      </p:sp>
      <p:grpSp>
        <p:nvGrpSpPr>
          <p:cNvPr id="97" name="Group 37"/>
          <p:cNvGrpSpPr>
            <a:grpSpLocks/>
          </p:cNvGrpSpPr>
          <p:nvPr/>
        </p:nvGrpSpPr>
        <p:grpSpPr bwMode="auto">
          <a:xfrm>
            <a:off x="323850" y="2840782"/>
            <a:ext cx="927100" cy="2292350"/>
            <a:chOff x="1534352" y="3429000"/>
            <a:chExt cx="927364" cy="2291684"/>
          </a:xfrm>
        </p:grpSpPr>
        <p:sp>
          <p:nvSpPr>
            <p:cNvPr id="98" name="Oval 44"/>
            <p:cNvSpPr/>
            <p:nvPr/>
          </p:nvSpPr>
          <p:spPr>
            <a:xfrm>
              <a:off x="2342620" y="5601657"/>
              <a:ext cx="119096" cy="119027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99" name="Straight Connector 20"/>
            <p:cNvCxnSpPr/>
            <p:nvPr/>
          </p:nvCxnSpPr>
          <p:spPr>
            <a:xfrm>
              <a:off x="2402962" y="3429000"/>
              <a:ext cx="0" cy="2172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3"/>
            <p:cNvCxnSpPr/>
            <p:nvPr/>
          </p:nvCxnSpPr>
          <p:spPr>
            <a:xfrm>
              <a:off x="1534352" y="3433762"/>
              <a:ext cx="86861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91"/>
          <p:cNvGrpSpPr>
            <a:grpSpLocks/>
          </p:cNvGrpSpPr>
          <p:nvPr/>
        </p:nvGrpSpPr>
        <p:grpSpPr bwMode="auto">
          <a:xfrm>
            <a:off x="1878013" y="1562845"/>
            <a:ext cx="803275" cy="3581400"/>
            <a:chOff x="1534352" y="1860142"/>
            <a:chExt cx="927364" cy="3860542"/>
          </a:xfrm>
        </p:grpSpPr>
        <p:sp>
          <p:nvSpPr>
            <p:cNvPr id="102" name="Oval 92"/>
            <p:cNvSpPr/>
            <p:nvPr/>
          </p:nvSpPr>
          <p:spPr>
            <a:xfrm>
              <a:off x="2342588" y="5602608"/>
              <a:ext cx="119128" cy="11807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03" name="Straight Connector 93"/>
            <p:cNvCxnSpPr/>
            <p:nvPr/>
          </p:nvCxnSpPr>
          <p:spPr>
            <a:xfrm>
              <a:off x="2403068" y="1860142"/>
              <a:ext cx="0" cy="3742466"/>
            </a:xfrm>
            <a:prstGeom prst="line">
              <a:avLst/>
            </a:prstGeom>
            <a:ln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94"/>
            <p:cNvCxnSpPr/>
            <p:nvPr/>
          </p:nvCxnSpPr>
          <p:spPr>
            <a:xfrm>
              <a:off x="1534352" y="1860142"/>
              <a:ext cx="868716" cy="0"/>
            </a:xfrm>
            <a:prstGeom prst="line">
              <a:avLst/>
            </a:prstGeom>
            <a:ln w="57150">
              <a:solidFill>
                <a:srgbClr val="8D44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95"/>
          <p:cNvGrpSpPr>
            <a:grpSpLocks/>
          </p:cNvGrpSpPr>
          <p:nvPr/>
        </p:nvGrpSpPr>
        <p:grpSpPr bwMode="auto">
          <a:xfrm>
            <a:off x="3322638" y="2310557"/>
            <a:ext cx="927100" cy="2822575"/>
            <a:chOff x="1534352" y="2898019"/>
            <a:chExt cx="927364" cy="2822665"/>
          </a:xfrm>
        </p:grpSpPr>
        <p:sp>
          <p:nvSpPr>
            <p:cNvPr id="106" name="Oval 96"/>
            <p:cNvSpPr/>
            <p:nvPr/>
          </p:nvSpPr>
          <p:spPr>
            <a:xfrm>
              <a:off x="2342619" y="5601618"/>
              <a:ext cx="119097" cy="11906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07" name="Straight Connector 97"/>
            <p:cNvCxnSpPr/>
            <p:nvPr/>
          </p:nvCxnSpPr>
          <p:spPr>
            <a:xfrm>
              <a:off x="2402961" y="2898019"/>
              <a:ext cx="0" cy="2703599"/>
            </a:xfrm>
            <a:prstGeom prst="line">
              <a:avLst/>
            </a:prstGeom>
            <a:ln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98"/>
            <p:cNvCxnSpPr/>
            <p:nvPr/>
          </p:nvCxnSpPr>
          <p:spPr>
            <a:xfrm>
              <a:off x="1534352" y="2898019"/>
              <a:ext cx="868609" cy="0"/>
            </a:xfrm>
            <a:prstGeom prst="line">
              <a:avLst/>
            </a:prstGeom>
            <a:ln w="57150"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99"/>
          <p:cNvGrpSpPr>
            <a:grpSpLocks/>
          </p:cNvGrpSpPr>
          <p:nvPr/>
        </p:nvGrpSpPr>
        <p:grpSpPr bwMode="auto">
          <a:xfrm>
            <a:off x="4922416" y="3261470"/>
            <a:ext cx="928688" cy="1871662"/>
            <a:chOff x="1534352" y="3850462"/>
            <a:chExt cx="927364" cy="1870222"/>
          </a:xfrm>
        </p:grpSpPr>
        <p:sp>
          <p:nvSpPr>
            <p:cNvPr id="110" name="Oval 100"/>
            <p:cNvSpPr/>
            <p:nvPr/>
          </p:nvSpPr>
          <p:spPr>
            <a:xfrm>
              <a:off x="2342823" y="5601714"/>
              <a:ext cx="118893" cy="118970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11" name="Straight Connector 101"/>
            <p:cNvCxnSpPr/>
            <p:nvPr/>
          </p:nvCxnSpPr>
          <p:spPr>
            <a:xfrm>
              <a:off x="2403062" y="3850462"/>
              <a:ext cx="0" cy="1751252"/>
            </a:xfrm>
            <a:prstGeom prst="line">
              <a:avLst/>
            </a:prstGeom>
            <a:ln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02"/>
            <p:cNvCxnSpPr/>
            <p:nvPr/>
          </p:nvCxnSpPr>
          <p:spPr>
            <a:xfrm>
              <a:off x="1534352" y="3850462"/>
              <a:ext cx="868710" cy="0"/>
            </a:xfrm>
            <a:prstGeom prst="line">
              <a:avLst/>
            </a:prstGeom>
            <a:ln w="571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03"/>
          <p:cNvGrpSpPr>
            <a:grpSpLocks/>
          </p:cNvGrpSpPr>
          <p:nvPr/>
        </p:nvGrpSpPr>
        <p:grpSpPr bwMode="auto">
          <a:xfrm>
            <a:off x="6673131" y="1904157"/>
            <a:ext cx="927100" cy="3228975"/>
            <a:chOff x="1534352" y="2492896"/>
            <a:chExt cx="927364" cy="3227788"/>
          </a:xfrm>
        </p:grpSpPr>
        <p:sp>
          <p:nvSpPr>
            <p:cNvPr id="114" name="Oval 104"/>
            <p:cNvSpPr/>
            <p:nvPr/>
          </p:nvSpPr>
          <p:spPr>
            <a:xfrm>
              <a:off x="2342619" y="5601666"/>
              <a:ext cx="119097" cy="11901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15" name="Straight Connector 105"/>
            <p:cNvCxnSpPr/>
            <p:nvPr/>
          </p:nvCxnSpPr>
          <p:spPr>
            <a:xfrm>
              <a:off x="2402961" y="2492896"/>
              <a:ext cx="0" cy="3108770"/>
            </a:xfrm>
            <a:prstGeom prst="line">
              <a:avLst/>
            </a:prstGeom>
            <a:ln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06"/>
            <p:cNvCxnSpPr/>
            <p:nvPr/>
          </p:nvCxnSpPr>
          <p:spPr>
            <a:xfrm>
              <a:off x="1534352" y="2492896"/>
              <a:ext cx="868609" cy="0"/>
            </a:xfrm>
            <a:prstGeom prst="line">
              <a:avLst/>
            </a:prstGeom>
            <a:ln w="571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07"/>
          <p:cNvGrpSpPr>
            <a:grpSpLocks/>
          </p:cNvGrpSpPr>
          <p:nvPr/>
        </p:nvGrpSpPr>
        <p:grpSpPr bwMode="auto">
          <a:xfrm>
            <a:off x="8172301" y="3302745"/>
            <a:ext cx="927100" cy="1830387"/>
            <a:chOff x="1534352" y="3890766"/>
            <a:chExt cx="927364" cy="1829918"/>
          </a:xfrm>
        </p:grpSpPr>
        <p:sp>
          <p:nvSpPr>
            <p:cNvPr id="118" name="Oval 108"/>
            <p:cNvSpPr/>
            <p:nvPr/>
          </p:nvSpPr>
          <p:spPr>
            <a:xfrm>
              <a:off x="2342619" y="5601653"/>
              <a:ext cx="119097" cy="11903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119" name="Straight Connector 109"/>
            <p:cNvCxnSpPr/>
            <p:nvPr/>
          </p:nvCxnSpPr>
          <p:spPr>
            <a:xfrm>
              <a:off x="2402961" y="3890766"/>
              <a:ext cx="0" cy="1710887"/>
            </a:xfrm>
            <a:prstGeom prst="line">
              <a:avLst/>
            </a:prstGeom>
            <a:ln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0"/>
            <p:cNvCxnSpPr/>
            <p:nvPr/>
          </p:nvCxnSpPr>
          <p:spPr>
            <a:xfrm>
              <a:off x="1534352" y="3890766"/>
              <a:ext cx="868609" cy="0"/>
            </a:xfrm>
            <a:prstGeom prst="line">
              <a:avLst/>
            </a:prstGeom>
            <a:ln w="57150">
              <a:solidFill>
                <a:srgbClr val="F39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13"/>
          <p:cNvGrpSpPr>
            <a:grpSpLocks/>
          </p:cNvGrpSpPr>
          <p:nvPr/>
        </p:nvGrpSpPr>
        <p:grpSpPr bwMode="auto">
          <a:xfrm>
            <a:off x="1331913" y="1658095"/>
            <a:ext cx="1295400" cy="1476375"/>
            <a:chOff x="977158" y="5135142"/>
            <a:chExt cx="1694888" cy="1413811"/>
          </a:xfrm>
        </p:grpSpPr>
        <p:sp>
          <p:nvSpPr>
            <p:cNvPr id="122" name="TextBox 114"/>
            <p:cNvSpPr txBox="1">
              <a:spLocks noChangeArrowheads="1"/>
            </p:cNvSpPr>
            <p:nvPr/>
          </p:nvSpPr>
          <p:spPr bwMode="auto">
            <a:xfrm>
              <a:off x="1517148" y="5135142"/>
              <a:ext cx="872418" cy="23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FVIH-01</a:t>
              </a:r>
            </a:p>
          </p:txBody>
        </p:sp>
        <p:sp>
          <p:nvSpPr>
            <p:cNvPr id="123" name="TextBox 115"/>
            <p:cNvSpPr txBox="1"/>
            <p:nvPr/>
          </p:nvSpPr>
          <p:spPr>
            <a:xfrm>
              <a:off x="977158" y="5428545"/>
              <a:ext cx="1694888" cy="11204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Ingreso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pacientes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confirmados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con VIH/</a:t>
              </a: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sida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y </a:t>
              </a: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cuadros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sz="1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estadisticos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en-US" sz="1000" b="1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Datos</a:t>
              </a:r>
              <a:r>
                <a:rPr lang="en-US" sz="1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b="1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Minsal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</p:grpSp>
      <p:sp>
        <p:nvSpPr>
          <p:cNvPr id="124" name="TextBox 117"/>
          <p:cNvSpPr txBox="1">
            <a:spLocks noChangeArrowheads="1"/>
          </p:cNvSpPr>
          <p:nvPr/>
        </p:nvSpPr>
        <p:spPr bwMode="auto">
          <a:xfrm>
            <a:off x="-36513" y="3039220"/>
            <a:ext cx="1223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2D3E50"/>
                </a:solidFill>
                <a:latin typeface="Open Sans" pitchFamily="34" charset="0"/>
                <a:cs typeface="Open Sans" pitchFamily="34" charset="0"/>
              </a:rPr>
              <a:t>Se realza una propuesta para el funcionamiento  al proyecto Fondo Mundial</a:t>
            </a:r>
          </a:p>
        </p:txBody>
      </p:sp>
      <p:grpSp>
        <p:nvGrpSpPr>
          <p:cNvPr id="125" name="Group 119"/>
          <p:cNvGrpSpPr>
            <a:grpSpLocks/>
          </p:cNvGrpSpPr>
          <p:nvPr/>
        </p:nvGrpSpPr>
        <p:grpSpPr bwMode="auto">
          <a:xfrm>
            <a:off x="2843213" y="2408982"/>
            <a:ext cx="1331912" cy="2759075"/>
            <a:chOff x="1071320" y="5070962"/>
            <a:chExt cx="1694888" cy="2758902"/>
          </a:xfrm>
        </p:grpSpPr>
        <p:sp>
          <p:nvSpPr>
            <p:cNvPr id="126" name="TextBox 120"/>
            <p:cNvSpPr txBox="1">
              <a:spLocks noChangeArrowheads="1"/>
            </p:cNvSpPr>
            <p:nvPr/>
          </p:nvSpPr>
          <p:spPr bwMode="auto">
            <a:xfrm>
              <a:off x="1254739" y="5070962"/>
              <a:ext cx="14673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FVIH-01/ FVIH-01B/ FVIH-04</a:t>
              </a:r>
            </a:p>
          </p:txBody>
        </p:sp>
        <p:sp>
          <p:nvSpPr>
            <p:cNvPr id="127" name="TextBox 121"/>
            <p:cNvSpPr txBox="1"/>
            <p:nvPr/>
          </p:nvSpPr>
          <p:spPr>
            <a:xfrm>
              <a:off x="1071320" y="5429715"/>
              <a:ext cx="1694888" cy="24001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Ingreso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del total de personas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que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han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realizado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prueba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VIH a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nacional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(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reactivas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 no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reactivas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pPr algn="just">
                <a:defRPr/>
              </a:pPr>
              <a:endPara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Ingreso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pruebas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seguimiento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los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pacientes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con VIH (CV/CD4).</a:t>
              </a:r>
            </a:p>
            <a:p>
              <a:pPr algn="just">
                <a:defRPr/>
              </a:pPr>
              <a:endPara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Contratación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digitadores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nacional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ubicados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en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clinicas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atención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integral.</a:t>
              </a:r>
            </a:p>
            <a:p>
              <a:pPr algn="just">
                <a:defRPr/>
              </a:pPr>
              <a:endParaRPr lang="en-US" sz="6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8" name="Group 122"/>
          <p:cNvGrpSpPr>
            <a:grpSpLocks/>
          </p:cNvGrpSpPr>
          <p:nvPr/>
        </p:nvGrpSpPr>
        <p:grpSpPr bwMode="auto">
          <a:xfrm>
            <a:off x="4439816" y="3272582"/>
            <a:ext cx="1368425" cy="1914525"/>
            <a:chOff x="1071320" y="4958864"/>
            <a:chExt cx="1742484" cy="1914463"/>
          </a:xfrm>
        </p:grpSpPr>
        <p:sp>
          <p:nvSpPr>
            <p:cNvPr id="129" name="TextBox 123"/>
            <p:cNvSpPr txBox="1">
              <a:spLocks noChangeArrowheads="1"/>
            </p:cNvSpPr>
            <p:nvPr/>
          </p:nvSpPr>
          <p:spPr bwMode="auto">
            <a:xfrm>
              <a:off x="1438159" y="4958864"/>
              <a:ext cx="11210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FVIH-03  Farmacia </a:t>
              </a:r>
            </a:p>
          </p:txBody>
        </p:sp>
        <p:sp>
          <p:nvSpPr>
            <p:cNvPr id="130" name="TextBox 124"/>
            <p:cNvSpPr txBox="1"/>
            <p:nvPr/>
          </p:nvSpPr>
          <p:spPr>
            <a:xfrm>
              <a:off x="1071320" y="5319215"/>
              <a:ext cx="1742484" cy="1554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Registro el despacho de recetas de los pacientes diagnosticados VIH/sida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Registro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Informes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Mensuales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laboratorios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que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se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realizan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pruebas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VIH, a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nivel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nacional</a:t>
              </a:r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just">
                <a:buFont typeface="Wingdings" pitchFamily="2" charset="2"/>
                <a:buChar char="v"/>
                <a:defRPr/>
              </a:pPr>
              <a:endPara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1" name="Group 128"/>
          <p:cNvGrpSpPr>
            <a:grpSpLocks/>
          </p:cNvGrpSpPr>
          <p:nvPr/>
        </p:nvGrpSpPr>
        <p:grpSpPr bwMode="auto">
          <a:xfrm>
            <a:off x="7680176" y="3488482"/>
            <a:ext cx="1368425" cy="1262063"/>
            <a:chOff x="1071320" y="5111713"/>
            <a:chExt cx="1694888" cy="926849"/>
          </a:xfrm>
        </p:grpSpPr>
        <p:sp>
          <p:nvSpPr>
            <p:cNvPr id="132" name="TextBox 129"/>
            <p:cNvSpPr txBox="1">
              <a:spLocks noChangeArrowheads="1"/>
            </p:cNvSpPr>
            <p:nvPr/>
          </p:nvSpPr>
          <p:spPr bwMode="auto">
            <a:xfrm>
              <a:off x="1350389" y="5111713"/>
              <a:ext cx="1148205" cy="18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Mortalidad </a:t>
              </a:r>
            </a:p>
          </p:txBody>
        </p:sp>
        <p:sp>
          <p:nvSpPr>
            <p:cNvPr id="133" name="TextBox 130"/>
            <p:cNvSpPr txBox="1"/>
            <p:nvPr/>
          </p:nvSpPr>
          <p:spPr>
            <a:xfrm>
              <a:off x="1071320" y="5428823"/>
              <a:ext cx="1694888" cy="6097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Se inicia la captura de mortalidad a nivel nacional  donde se incluyen todas las instituciones del sector salud</a:t>
              </a:r>
              <a:endPara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4" name="Group 131"/>
          <p:cNvGrpSpPr>
            <a:grpSpLocks/>
          </p:cNvGrpSpPr>
          <p:nvPr/>
        </p:nvGrpSpPr>
        <p:grpSpPr bwMode="auto">
          <a:xfrm>
            <a:off x="6312768" y="2120057"/>
            <a:ext cx="1295400" cy="1768475"/>
            <a:chOff x="1071320" y="5111713"/>
            <a:chExt cx="1807879" cy="1737670"/>
          </a:xfrm>
        </p:grpSpPr>
        <p:sp>
          <p:nvSpPr>
            <p:cNvPr id="135" name="TextBox 132"/>
            <p:cNvSpPr txBox="1">
              <a:spLocks noChangeArrowheads="1"/>
            </p:cNvSpPr>
            <p:nvPr/>
          </p:nvSpPr>
          <p:spPr bwMode="auto">
            <a:xfrm>
              <a:off x="1493322" y="5111713"/>
              <a:ext cx="1046900" cy="24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2D3E50"/>
                  </a:solidFill>
                  <a:latin typeface="Open Sans" pitchFamily="34" charset="0"/>
                  <a:cs typeface="Open Sans" pitchFamily="34" charset="0"/>
                </a:rPr>
                <a:t>FVIH-05</a:t>
              </a:r>
            </a:p>
          </p:txBody>
        </p:sp>
        <p:sp>
          <p:nvSpPr>
            <p:cNvPr id="136" name="TextBox 133"/>
            <p:cNvSpPr txBox="1"/>
            <p:nvPr/>
          </p:nvSpPr>
          <p:spPr>
            <a:xfrm>
              <a:off x="1071320" y="5428363"/>
              <a:ext cx="1807879" cy="14210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  <a:defRPr/>
              </a:pPr>
              <a:r>
                <a:rPr lang="es-E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Registro de la ficha de Evaluación de paciente en TAR durante su visita a la clínica de atención integral.</a:t>
              </a:r>
            </a:p>
            <a:p>
              <a:pPr algn="just">
                <a:defRPr/>
              </a:pPr>
              <a:endPara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Font typeface="Wingdings" pitchFamily="2" charset="2"/>
                <a:buChar char="v"/>
                <a:defRPr/>
              </a:pPr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Cuadros de monitoreo de digitación de diferentes módulos.</a:t>
              </a:r>
              <a:endPara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7" name="136 CuadroTexto"/>
          <p:cNvSpPr txBox="1"/>
          <p:nvPr/>
        </p:nvSpPr>
        <p:spPr>
          <a:xfrm>
            <a:off x="407368" y="116632"/>
            <a:ext cx="9865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Línea de tiempo del Sistema Único de Monitoreo, Evaluación y Vigilancia Epidemiológica del VIH/sida (SUMEVE)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Diciembre - VIH ES</Template>
  <TotalTime>296</TotalTime>
  <Words>841</Words>
  <Application>Microsoft Office PowerPoint</Application>
  <PresentationFormat>Personalizado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melena</dc:creator>
  <dc:description/>
  <cp:lastModifiedBy>Alejandro Hernandez</cp:lastModifiedBy>
  <cp:revision>46</cp:revision>
  <dcterms:created xsi:type="dcterms:W3CDTF">2019-11-22T12:38:25Z</dcterms:created>
  <dcterms:modified xsi:type="dcterms:W3CDTF">2019-12-02T17:26:21Z</dcterms:modified>
  <dc:language>es-SV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Personalizado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